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Lst>
  <p:sldSz cy="6858000" cx="12192000"/>
  <p:notesSz cx="6858000" cy="9144000"/>
  <p:embeddedFontLst>
    <p:embeddedFont>
      <p:font typeface="Merriweather Sans"/>
      <p:regular r:id="rId215"/>
      <p:bold r:id="rId216"/>
      <p:italic r:id="rId217"/>
      <p:boldItalic r:id="rId218"/>
    </p:embeddedFont>
    <p:embeddedFont>
      <p:font typeface="Tahoma"/>
      <p:regular r:id="rId219"/>
      <p:bold r:id="rId220"/>
    </p:embeddedFont>
    <p:embeddedFont>
      <p:font typeface="Open Sans"/>
      <p:regular r:id="rId221"/>
      <p:bold r:id="rId222"/>
      <p:italic r:id="rId223"/>
      <p:boldItalic r:id="rId2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5" roundtripDataSignature="AMtx7mhLOdppMqXeeIOwq8UEFqnvFe85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5E8CEB-8B32-47B5-97DD-6649FE820772}">
  <a:tblStyle styleId="{825E8CEB-8B32-47B5-97DD-6649FE82077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C1B5921-2028-4C3C-8C5A-4EDE6C257EB8}"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225" Type="http://customschemas.google.com/relationships/presentationmetadata" Target="metadata"/><Relationship Id="rId109" Type="http://schemas.openxmlformats.org/officeDocument/2006/relationships/slide" Target="slides/slide104.xml"/><Relationship Id="rId108" Type="http://schemas.openxmlformats.org/officeDocument/2006/relationships/slide" Target="slides/slide103.xml"/><Relationship Id="rId220" Type="http://schemas.openxmlformats.org/officeDocument/2006/relationships/font" Target="fonts/Tahoma-bold.fntdata"/><Relationship Id="rId103" Type="http://schemas.openxmlformats.org/officeDocument/2006/relationships/slide" Target="slides/slide98.xml"/><Relationship Id="rId224" Type="http://schemas.openxmlformats.org/officeDocument/2006/relationships/font" Target="fonts/OpenSans-boldItalic.fntdata"/><Relationship Id="rId102" Type="http://schemas.openxmlformats.org/officeDocument/2006/relationships/slide" Target="slides/slide97.xml"/><Relationship Id="rId223" Type="http://schemas.openxmlformats.org/officeDocument/2006/relationships/font" Target="fonts/OpenSans-italic.fntdata"/><Relationship Id="rId101" Type="http://schemas.openxmlformats.org/officeDocument/2006/relationships/slide" Target="slides/slide96.xml"/><Relationship Id="rId222" Type="http://schemas.openxmlformats.org/officeDocument/2006/relationships/font" Target="fonts/OpenSans-bold.fntdata"/><Relationship Id="rId100" Type="http://schemas.openxmlformats.org/officeDocument/2006/relationships/slide" Target="slides/slide95.xml"/><Relationship Id="rId221" Type="http://schemas.openxmlformats.org/officeDocument/2006/relationships/font" Target="fonts/OpenSans-regular.fntdata"/><Relationship Id="rId217" Type="http://schemas.openxmlformats.org/officeDocument/2006/relationships/font" Target="fonts/MerriweatherSans-italic.fntdata"/><Relationship Id="rId216" Type="http://schemas.openxmlformats.org/officeDocument/2006/relationships/font" Target="fonts/MerriweatherSans-bold.fntdata"/><Relationship Id="rId215" Type="http://schemas.openxmlformats.org/officeDocument/2006/relationships/font" Target="fonts/MerriweatherSans-regular.fntdata"/><Relationship Id="rId214" Type="http://schemas.openxmlformats.org/officeDocument/2006/relationships/slide" Target="slides/slide209.xml"/><Relationship Id="rId219" Type="http://schemas.openxmlformats.org/officeDocument/2006/relationships/font" Target="fonts/Tahoma-regular.fntdata"/><Relationship Id="rId218" Type="http://schemas.openxmlformats.org/officeDocument/2006/relationships/font" Target="fonts/MerriweatherSans-boldItalic.fntdata"/><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p10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115" name="Google Shape;1115;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16" name="Google Shape;1116;p100: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p10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124" name="Google Shape;1124;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25" name="Google Shape;1125;p10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p1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133" name="Google Shape;1133;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34" name="Google Shape;1134;p102: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p10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142" name="Google Shape;1142;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43" name="Google Shape;1143;p103: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p10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151" name="Google Shape;1151;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52" name="Google Shape;1152;p104: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p10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159" name="Google Shape;1159;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60" name="Google Shape;1160;p105: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p10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168" name="Google Shape;1168;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69" name="Google Shape;1169;p106: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p10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186" name="Google Shape;1186;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87" name="Google Shape;1187;p107: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5" name="Google Shape;1195;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p10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03" name="Google Shape;1203;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04" name="Google Shape;1204;p109: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2" name="Google Shape;1212;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0" name="Google Shape;1220;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p1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28" name="Google Shape;1228;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29" name="Google Shape;1229;p112: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p1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37" name="Google Shape;1237;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38" name="Google Shape;1238;p113: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p1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46" name="Google Shape;1246;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47" name="Google Shape;1247;p114: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p1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5" name="Google Shape;1255;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p1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63" name="Google Shape;1263;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64" name="Google Shape;1264;p116: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p1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72" name="Google Shape;1272;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73" name="Google Shape;1273;p117: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p1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81" name="Google Shape;1281;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82" name="Google Shape;1282;p118: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p1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305" name="Google Shape;1305;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06" name="Google Shape;1306;p119: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4" name="Google Shape;20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p1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362" name="Google Shape;1362;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63" name="Google Shape;1363;p120: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p1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371" name="Google Shape;1371;p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72" name="Google Shape;1372;p12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en-US"/>
              <a:t>Semantics of links - some links are special, and are transitive (is-a, for example). Some links are propagated across other links. Overriding of default values,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Quantification - segues into default reasoning (All X have Y, Z is an X, Z has Y)</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p1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380" name="Google Shape;1380;p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81" name="Google Shape;1381;p122: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en-US"/>
              <a:t>Examples of links that may or may not be transitive</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p1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9" name="Google Shape;1389;p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p1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397" name="Google Shape;1397;p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98" name="Google Shape;1398;p124: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p1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406" name="Google Shape;1406;p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07" name="Google Shape;1407;p125: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p1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415" name="Google Shape;1415;p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16" name="Google Shape;1416;p126: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en-US"/>
              <a:t>Demons - procedures that are attached to slots and which run whenever the slot is read from or written to</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p1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424" name="Google Shape;1424;p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25" name="Google Shape;1425;p127: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p1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433" name="Google Shape;1433;p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34" name="Google Shape;1434;p128: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en-US"/>
              <a:t>Inheritance and defaults</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p1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443" name="Google Shape;1443;p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44" name="Google Shape;1444;p129: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en-US"/>
              <a:t>Instance-level data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0" name="Shape 1450"/>
        <p:cNvGrpSpPr/>
        <p:nvPr/>
      </p:nvGrpSpPr>
      <p:grpSpPr>
        <a:xfrm>
          <a:off x="0" y="0"/>
          <a:ext cx="0" cy="0"/>
          <a:chOff x="0" y="0"/>
          <a:chExt cx="0" cy="0"/>
        </a:xfrm>
      </p:grpSpPr>
      <p:sp>
        <p:nvSpPr>
          <p:cNvPr id="1451" name="Google Shape;1451;p1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452" name="Google Shape;1452;p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53" name="Google Shape;1453;p130: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p1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461" name="Google Shape;1461;p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62" name="Google Shape;1462;p13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en-US"/>
              <a:t>Overriding of defaults in instances</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p1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470" name="Google Shape;1470;p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71" name="Google Shape;1471;p132: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p1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479" name="Google Shape;1479;p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80" name="Google Shape;1480;p133: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p1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488" name="Google Shape;1488;p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89" name="Google Shape;1489;p134: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p1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497" name="Google Shape;1497;p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98" name="Google Shape;1498;p135: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p1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506" name="Google Shape;1506;p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07" name="Google Shape;1507;p136: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p1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5" name="Google Shape;1515;p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p1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3" name="Google Shape;1523;p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p1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1" name="Google Shape;1531;p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p1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9" name="Google Shape;1539;p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p1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7" name="Google Shape;1547;p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p1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5" name="Google Shape;1555;p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p1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3" name="Google Shape;1563;p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p1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1" name="Google Shape;1571;p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7" name="Shape 1577"/>
        <p:cNvGrpSpPr/>
        <p:nvPr/>
      </p:nvGrpSpPr>
      <p:grpSpPr>
        <a:xfrm>
          <a:off x="0" y="0"/>
          <a:ext cx="0" cy="0"/>
          <a:chOff x="0" y="0"/>
          <a:chExt cx="0" cy="0"/>
        </a:xfrm>
      </p:grpSpPr>
      <p:sp>
        <p:nvSpPr>
          <p:cNvPr id="1578" name="Google Shape;1578;p1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9" name="Google Shape;1579;p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p1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7" name="Google Shape;1587;p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p1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5" name="Google Shape;1595;p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p1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5" name="Google Shape;1605;p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3" name="Shape 1613"/>
        <p:cNvGrpSpPr/>
        <p:nvPr/>
      </p:nvGrpSpPr>
      <p:grpSpPr>
        <a:xfrm>
          <a:off x="0" y="0"/>
          <a:ext cx="0" cy="0"/>
          <a:chOff x="0" y="0"/>
          <a:chExt cx="0" cy="0"/>
        </a:xfrm>
      </p:grpSpPr>
      <p:sp>
        <p:nvSpPr>
          <p:cNvPr id="1614" name="Google Shape;1614;p1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5" name="Google Shape;1615;p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0" name="Google Shape;23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p1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3" name="Google Shape;1623;p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9" name="Shape 1629"/>
        <p:cNvGrpSpPr/>
        <p:nvPr/>
      </p:nvGrpSpPr>
      <p:grpSpPr>
        <a:xfrm>
          <a:off x="0" y="0"/>
          <a:ext cx="0" cy="0"/>
          <a:chOff x="0" y="0"/>
          <a:chExt cx="0" cy="0"/>
        </a:xfrm>
      </p:grpSpPr>
      <p:sp>
        <p:nvSpPr>
          <p:cNvPr id="1630" name="Google Shape;1630;p1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1" name="Google Shape;1631;p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p1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9" name="Google Shape;1639;p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p1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7" name="Google Shape;1647;p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p1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5" name="Google Shape;1655;p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p1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3" name="Google Shape;1663;p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1" name="Shape 1671"/>
        <p:cNvGrpSpPr/>
        <p:nvPr/>
      </p:nvGrpSpPr>
      <p:grpSpPr>
        <a:xfrm>
          <a:off x="0" y="0"/>
          <a:ext cx="0" cy="0"/>
          <a:chOff x="0" y="0"/>
          <a:chExt cx="0" cy="0"/>
        </a:xfrm>
      </p:grpSpPr>
      <p:sp>
        <p:nvSpPr>
          <p:cNvPr id="1672" name="Google Shape;1672;p1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3" name="Google Shape;1673;p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p1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1" name="Google Shape;1681;p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7" name="Shape 1687"/>
        <p:cNvGrpSpPr/>
        <p:nvPr/>
      </p:nvGrpSpPr>
      <p:grpSpPr>
        <a:xfrm>
          <a:off x="0" y="0"/>
          <a:ext cx="0" cy="0"/>
          <a:chOff x="0" y="0"/>
          <a:chExt cx="0" cy="0"/>
        </a:xfrm>
      </p:grpSpPr>
      <p:sp>
        <p:nvSpPr>
          <p:cNvPr id="1688" name="Google Shape;1688;p1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9" name="Google Shape;1689;p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p1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7" name="Google Shape;1697;p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9" name="Google Shape;23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p1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5" name="Google Shape;1705;p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1" name="Shape 1711"/>
        <p:cNvGrpSpPr/>
        <p:nvPr/>
      </p:nvGrpSpPr>
      <p:grpSpPr>
        <a:xfrm>
          <a:off x="0" y="0"/>
          <a:ext cx="0" cy="0"/>
          <a:chOff x="0" y="0"/>
          <a:chExt cx="0" cy="0"/>
        </a:xfrm>
      </p:grpSpPr>
      <p:sp>
        <p:nvSpPr>
          <p:cNvPr id="1712" name="Google Shape;1712;p1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3" name="Google Shape;1713;p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p1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3" name="Google Shape;1723;p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p1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2" name="Google Shape;1732;p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p1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1" name="Google Shape;1741;p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p1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0" name="Google Shape;1750;p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p1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8" name="Google Shape;1758;p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4" name="Shape 1764"/>
        <p:cNvGrpSpPr/>
        <p:nvPr/>
      </p:nvGrpSpPr>
      <p:grpSpPr>
        <a:xfrm>
          <a:off x="0" y="0"/>
          <a:ext cx="0" cy="0"/>
          <a:chOff x="0" y="0"/>
          <a:chExt cx="0" cy="0"/>
        </a:xfrm>
      </p:grpSpPr>
      <p:sp>
        <p:nvSpPr>
          <p:cNvPr id="1765" name="Google Shape;1765;p1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6" name="Google Shape;1766;p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p1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7" name="Google Shape;1777;p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p1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6" name="Google Shape;1786;p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0" name="Google Shape;25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p1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6" name="Google Shape;1796;p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2" name="Shape 1802"/>
        <p:cNvGrpSpPr/>
        <p:nvPr/>
      </p:nvGrpSpPr>
      <p:grpSpPr>
        <a:xfrm>
          <a:off x="0" y="0"/>
          <a:ext cx="0" cy="0"/>
          <a:chOff x="0" y="0"/>
          <a:chExt cx="0" cy="0"/>
        </a:xfrm>
      </p:grpSpPr>
      <p:sp>
        <p:nvSpPr>
          <p:cNvPr id="1803" name="Google Shape;1803;p1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4" name="Google Shape;1804;p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0" name="Shape 1810"/>
        <p:cNvGrpSpPr/>
        <p:nvPr/>
      </p:nvGrpSpPr>
      <p:grpSpPr>
        <a:xfrm>
          <a:off x="0" y="0"/>
          <a:ext cx="0" cy="0"/>
          <a:chOff x="0" y="0"/>
          <a:chExt cx="0" cy="0"/>
        </a:xfrm>
      </p:grpSpPr>
      <p:sp>
        <p:nvSpPr>
          <p:cNvPr id="1811" name="Google Shape;1811;p1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2" name="Google Shape;1812;p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p1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0" name="Google Shape;1820;p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6" name="Shape 1826"/>
        <p:cNvGrpSpPr/>
        <p:nvPr/>
      </p:nvGrpSpPr>
      <p:grpSpPr>
        <a:xfrm>
          <a:off x="0" y="0"/>
          <a:ext cx="0" cy="0"/>
          <a:chOff x="0" y="0"/>
          <a:chExt cx="0" cy="0"/>
        </a:xfrm>
      </p:grpSpPr>
      <p:sp>
        <p:nvSpPr>
          <p:cNvPr id="1827" name="Google Shape;1827;p1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8" name="Google Shape;1828;p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p1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6" name="Google Shape;1836;p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p1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4" name="Google Shape;1844;p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1" name="Shape 1851"/>
        <p:cNvGrpSpPr/>
        <p:nvPr/>
      </p:nvGrpSpPr>
      <p:grpSpPr>
        <a:xfrm>
          <a:off x="0" y="0"/>
          <a:ext cx="0" cy="0"/>
          <a:chOff x="0" y="0"/>
          <a:chExt cx="0" cy="0"/>
        </a:xfrm>
      </p:grpSpPr>
      <p:sp>
        <p:nvSpPr>
          <p:cNvPr id="1852" name="Google Shape;1852;p1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3" name="Google Shape;1853;p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p1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1" name="Google Shape;1861;p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7" name="Shape 1867"/>
        <p:cNvGrpSpPr/>
        <p:nvPr/>
      </p:nvGrpSpPr>
      <p:grpSpPr>
        <a:xfrm>
          <a:off x="0" y="0"/>
          <a:ext cx="0" cy="0"/>
          <a:chOff x="0" y="0"/>
          <a:chExt cx="0" cy="0"/>
        </a:xfrm>
      </p:grpSpPr>
      <p:sp>
        <p:nvSpPr>
          <p:cNvPr id="1868" name="Google Shape;1868;p1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9" name="Google Shape;1869;p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9" name="Google Shape;25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p1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7" name="Google Shape;1877;p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p1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7" name="Google Shape;1887;p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4" name="Shape 1894"/>
        <p:cNvGrpSpPr/>
        <p:nvPr/>
      </p:nvGrpSpPr>
      <p:grpSpPr>
        <a:xfrm>
          <a:off x="0" y="0"/>
          <a:ext cx="0" cy="0"/>
          <a:chOff x="0" y="0"/>
          <a:chExt cx="0" cy="0"/>
        </a:xfrm>
      </p:grpSpPr>
      <p:sp>
        <p:nvSpPr>
          <p:cNvPr id="1895" name="Google Shape;1895;p1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6" name="Google Shape;1896;p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4" name="Shape 1904"/>
        <p:cNvGrpSpPr/>
        <p:nvPr/>
      </p:nvGrpSpPr>
      <p:grpSpPr>
        <a:xfrm>
          <a:off x="0" y="0"/>
          <a:ext cx="0" cy="0"/>
          <a:chOff x="0" y="0"/>
          <a:chExt cx="0" cy="0"/>
        </a:xfrm>
      </p:grpSpPr>
      <p:sp>
        <p:nvSpPr>
          <p:cNvPr id="1905" name="Google Shape;1905;p1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6" name="Google Shape;1906;p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2" name="Shape 1912"/>
        <p:cNvGrpSpPr/>
        <p:nvPr/>
      </p:nvGrpSpPr>
      <p:grpSpPr>
        <a:xfrm>
          <a:off x="0" y="0"/>
          <a:ext cx="0" cy="0"/>
          <a:chOff x="0" y="0"/>
          <a:chExt cx="0" cy="0"/>
        </a:xfrm>
      </p:grpSpPr>
      <p:sp>
        <p:nvSpPr>
          <p:cNvPr id="1913" name="Google Shape;1913;p1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4" name="Google Shape;1914;p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p1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2" name="Google Shape;1922;p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p1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0" name="Google Shape;1930;p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p1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8" name="Google Shape;1938;p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4" name="Shape 1944"/>
        <p:cNvGrpSpPr/>
        <p:nvPr/>
      </p:nvGrpSpPr>
      <p:grpSpPr>
        <a:xfrm>
          <a:off x="0" y="0"/>
          <a:ext cx="0" cy="0"/>
          <a:chOff x="0" y="0"/>
          <a:chExt cx="0" cy="0"/>
        </a:xfrm>
      </p:grpSpPr>
      <p:sp>
        <p:nvSpPr>
          <p:cNvPr id="1945" name="Google Shape;1945;p1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6" name="Google Shape;1946;p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p1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2" name="Google Shape;1972;p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8" name="Google Shape;26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cave consisting of rooms connected by passageways:</a:t>
            </a:r>
            <a:endParaRPr/>
          </a:p>
          <a:p>
            <a:pPr indent="-76200" lvl="1" marL="457200" rtl="0" algn="l">
              <a:spcBef>
                <a:spcPts val="0"/>
              </a:spcBef>
              <a:spcAft>
                <a:spcPts val="0"/>
              </a:spcAft>
              <a:buClr>
                <a:schemeClr val="dk1"/>
              </a:buClr>
              <a:buSzPts val="1200"/>
              <a:buFont typeface="Calibri"/>
              <a:buChar char="•"/>
            </a:pPr>
            <a:r>
              <a:rPr lang="en-US"/>
              <a:t> lurking somewhere in the cave is the wumpus, a beast that eats anyone who enters its room; </a:t>
            </a:r>
            <a:endParaRPr/>
          </a:p>
          <a:p>
            <a:pPr indent="-76200" lvl="1" marL="457200" rtl="0" algn="l">
              <a:spcBef>
                <a:spcPts val="0"/>
              </a:spcBef>
              <a:spcAft>
                <a:spcPts val="0"/>
              </a:spcAft>
              <a:buClr>
                <a:schemeClr val="dk1"/>
              </a:buClr>
              <a:buSzPts val="1200"/>
              <a:buFont typeface="Calibri"/>
              <a:buChar char="•"/>
            </a:pPr>
            <a:r>
              <a:rPr lang="en-US"/>
              <a:t>the wumpus can be shot by an agent, but the agent has only one arrow;</a:t>
            </a:r>
            <a:endParaRPr/>
          </a:p>
          <a:p>
            <a:pPr indent="-76200" lvl="1" marL="457200" rtl="0" algn="l">
              <a:spcBef>
                <a:spcPts val="0"/>
              </a:spcBef>
              <a:spcAft>
                <a:spcPts val="0"/>
              </a:spcAft>
              <a:buClr>
                <a:schemeClr val="dk1"/>
              </a:buClr>
              <a:buSzPts val="1200"/>
              <a:buFont typeface="Calibri"/>
              <a:buChar char="•"/>
            </a:pPr>
            <a:r>
              <a:rPr lang="en-US"/>
              <a:t>Some rooms contain bottomless pits that will trp anyone who wanders into these rooms – except the wumpus which is too big to fall;</a:t>
            </a:r>
            <a:endParaRPr/>
          </a:p>
          <a:p>
            <a:pPr indent="-76200" lvl="1" marL="457200" rtl="0" algn="l">
              <a:spcBef>
                <a:spcPts val="0"/>
              </a:spcBef>
              <a:spcAft>
                <a:spcPts val="0"/>
              </a:spcAft>
              <a:buClr>
                <a:schemeClr val="dk1"/>
              </a:buClr>
              <a:buSzPts val="1200"/>
              <a:buFont typeface="Calibri"/>
              <a:buChar char="•"/>
            </a:pPr>
            <a:r>
              <a:rPr lang="en-US"/>
              <a:t>Mitigating feature of living in this environment: finding gold (Michael Genesereth);</a:t>
            </a:r>
            <a:endParaRPr/>
          </a:p>
          <a:p>
            <a:pPr indent="-76200" lvl="1" marL="457200" rtl="0" algn="l">
              <a:spcBef>
                <a:spcPts val="0"/>
              </a:spcBef>
              <a:spcAft>
                <a:spcPts val="0"/>
              </a:spcAft>
              <a:buClr>
                <a:schemeClr val="dk1"/>
              </a:buClr>
              <a:buSzPts val="1200"/>
              <a:buFont typeface="Calibri"/>
              <a:buChar char="•"/>
            </a:pPr>
            <a:r>
              <a:rPr lang="en-US"/>
              <a:t>Agent always starts in square (1,1) facing to the right; locations of gold and the wumpus are chosen randomly, with uniform distribution, from the squares other than the start square; each square other than the start can be a pit with probability 0.2</a:t>
            </a:r>
            <a:endParaRPr/>
          </a:p>
          <a:p>
            <a:pPr indent="0" lvl="1" marL="45720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a:t>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8" name="Shape 1978"/>
        <p:cNvGrpSpPr/>
        <p:nvPr/>
      </p:nvGrpSpPr>
      <p:grpSpPr>
        <a:xfrm>
          <a:off x="0" y="0"/>
          <a:ext cx="0" cy="0"/>
          <a:chOff x="0" y="0"/>
          <a:chExt cx="0" cy="0"/>
        </a:xfrm>
      </p:grpSpPr>
      <p:sp>
        <p:nvSpPr>
          <p:cNvPr id="1979" name="Google Shape;1979;p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0" name="Google Shape;1980;p1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1" name="Google Shape;1981;p1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7" name="Shape 1987"/>
        <p:cNvGrpSpPr/>
        <p:nvPr/>
      </p:nvGrpSpPr>
      <p:grpSpPr>
        <a:xfrm>
          <a:off x="0" y="0"/>
          <a:ext cx="0" cy="0"/>
          <a:chOff x="0" y="0"/>
          <a:chExt cx="0" cy="0"/>
        </a:xfrm>
      </p:grpSpPr>
      <p:sp>
        <p:nvSpPr>
          <p:cNvPr id="1988" name="Google Shape;1988;p1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9" name="Google Shape;1989;p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p1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7" name="Google Shape;1997;p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3" name="Shape 2003"/>
        <p:cNvGrpSpPr/>
        <p:nvPr/>
      </p:nvGrpSpPr>
      <p:grpSpPr>
        <a:xfrm>
          <a:off x="0" y="0"/>
          <a:ext cx="0" cy="0"/>
          <a:chOff x="0" y="0"/>
          <a:chExt cx="0" cy="0"/>
        </a:xfrm>
      </p:grpSpPr>
      <p:sp>
        <p:nvSpPr>
          <p:cNvPr id="2004" name="Google Shape;2004;p1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5" name="Google Shape;2005;p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1" name="Shape 2011"/>
        <p:cNvGrpSpPr/>
        <p:nvPr/>
      </p:nvGrpSpPr>
      <p:grpSpPr>
        <a:xfrm>
          <a:off x="0" y="0"/>
          <a:ext cx="0" cy="0"/>
          <a:chOff x="0" y="0"/>
          <a:chExt cx="0" cy="0"/>
        </a:xfrm>
      </p:grpSpPr>
      <p:sp>
        <p:nvSpPr>
          <p:cNvPr id="2012" name="Google Shape;2012;p1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3" name="Google Shape;2013;p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p1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1" name="Google Shape;2021;p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8" name="Shape 2028"/>
        <p:cNvGrpSpPr/>
        <p:nvPr/>
      </p:nvGrpSpPr>
      <p:grpSpPr>
        <a:xfrm>
          <a:off x="0" y="0"/>
          <a:ext cx="0" cy="0"/>
          <a:chOff x="0" y="0"/>
          <a:chExt cx="0" cy="0"/>
        </a:xfrm>
      </p:grpSpPr>
      <p:sp>
        <p:nvSpPr>
          <p:cNvPr id="2029" name="Google Shape;2029;p1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0" name="Google Shape;2030;p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7" name="Shape 2057"/>
        <p:cNvGrpSpPr/>
        <p:nvPr/>
      </p:nvGrpSpPr>
      <p:grpSpPr>
        <a:xfrm>
          <a:off x="0" y="0"/>
          <a:ext cx="0" cy="0"/>
          <a:chOff x="0" y="0"/>
          <a:chExt cx="0" cy="0"/>
        </a:xfrm>
      </p:grpSpPr>
      <p:sp>
        <p:nvSpPr>
          <p:cNvPr id="2058" name="Google Shape;2058;p1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9" name="Google Shape;2059;p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p1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7" name="Google Shape;2067;p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3" name="Shape 2093"/>
        <p:cNvGrpSpPr/>
        <p:nvPr/>
      </p:nvGrpSpPr>
      <p:grpSpPr>
        <a:xfrm>
          <a:off x="0" y="0"/>
          <a:ext cx="0" cy="0"/>
          <a:chOff x="0" y="0"/>
          <a:chExt cx="0" cy="0"/>
        </a:xfrm>
      </p:grpSpPr>
      <p:sp>
        <p:nvSpPr>
          <p:cNvPr id="2094" name="Google Shape;2094;p1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5" name="Google Shape;2095;p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1" name="Shape 2101"/>
        <p:cNvGrpSpPr/>
        <p:nvPr/>
      </p:nvGrpSpPr>
      <p:grpSpPr>
        <a:xfrm>
          <a:off x="0" y="0"/>
          <a:ext cx="0" cy="0"/>
          <a:chOff x="0" y="0"/>
          <a:chExt cx="0" cy="0"/>
        </a:xfrm>
      </p:grpSpPr>
      <p:sp>
        <p:nvSpPr>
          <p:cNvPr id="2102" name="Google Shape;2102;p2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3" name="Google Shape;2103;p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9" name="Shape 2109"/>
        <p:cNvGrpSpPr/>
        <p:nvPr/>
      </p:nvGrpSpPr>
      <p:grpSpPr>
        <a:xfrm>
          <a:off x="0" y="0"/>
          <a:ext cx="0" cy="0"/>
          <a:chOff x="0" y="0"/>
          <a:chExt cx="0" cy="0"/>
        </a:xfrm>
      </p:grpSpPr>
      <p:sp>
        <p:nvSpPr>
          <p:cNvPr id="2110" name="Google Shape;2110;p2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1" name="Google Shape;2111;p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7" name="Shape 2117"/>
        <p:cNvGrpSpPr/>
        <p:nvPr/>
      </p:nvGrpSpPr>
      <p:grpSpPr>
        <a:xfrm>
          <a:off x="0" y="0"/>
          <a:ext cx="0" cy="0"/>
          <a:chOff x="0" y="0"/>
          <a:chExt cx="0" cy="0"/>
        </a:xfrm>
      </p:grpSpPr>
      <p:sp>
        <p:nvSpPr>
          <p:cNvPr id="2118" name="Google Shape;2118;p2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9" name="Google Shape;2119;p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5" name="Shape 2125"/>
        <p:cNvGrpSpPr/>
        <p:nvPr/>
      </p:nvGrpSpPr>
      <p:grpSpPr>
        <a:xfrm>
          <a:off x="0" y="0"/>
          <a:ext cx="0" cy="0"/>
          <a:chOff x="0" y="0"/>
          <a:chExt cx="0" cy="0"/>
        </a:xfrm>
      </p:grpSpPr>
      <p:sp>
        <p:nvSpPr>
          <p:cNvPr id="2126" name="Google Shape;2126;p2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7" name="Google Shape;2127;p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5" name="Shape 2135"/>
        <p:cNvGrpSpPr/>
        <p:nvPr/>
      </p:nvGrpSpPr>
      <p:grpSpPr>
        <a:xfrm>
          <a:off x="0" y="0"/>
          <a:ext cx="0" cy="0"/>
          <a:chOff x="0" y="0"/>
          <a:chExt cx="0" cy="0"/>
        </a:xfrm>
      </p:grpSpPr>
      <p:sp>
        <p:nvSpPr>
          <p:cNvPr id="2136" name="Google Shape;2136;p2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7" name="Google Shape;2137;p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3" name="Shape 2153"/>
        <p:cNvGrpSpPr/>
        <p:nvPr/>
      </p:nvGrpSpPr>
      <p:grpSpPr>
        <a:xfrm>
          <a:off x="0" y="0"/>
          <a:ext cx="0" cy="0"/>
          <a:chOff x="0" y="0"/>
          <a:chExt cx="0" cy="0"/>
        </a:xfrm>
      </p:grpSpPr>
      <p:sp>
        <p:nvSpPr>
          <p:cNvPr id="2154" name="Google Shape;2154;p2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5" name="Google Shape;2155;p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3" name="Shape 2163"/>
        <p:cNvGrpSpPr/>
        <p:nvPr/>
      </p:nvGrpSpPr>
      <p:grpSpPr>
        <a:xfrm>
          <a:off x="0" y="0"/>
          <a:ext cx="0" cy="0"/>
          <a:chOff x="0" y="0"/>
          <a:chExt cx="0" cy="0"/>
        </a:xfrm>
      </p:grpSpPr>
      <p:sp>
        <p:nvSpPr>
          <p:cNvPr id="2164" name="Google Shape;2164;p2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5" name="Google Shape;2165;p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3" name="Shape 2173"/>
        <p:cNvGrpSpPr/>
        <p:nvPr/>
      </p:nvGrpSpPr>
      <p:grpSpPr>
        <a:xfrm>
          <a:off x="0" y="0"/>
          <a:ext cx="0" cy="0"/>
          <a:chOff x="0" y="0"/>
          <a:chExt cx="0" cy="0"/>
        </a:xfrm>
      </p:grpSpPr>
      <p:sp>
        <p:nvSpPr>
          <p:cNvPr id="2174" name="Google Shape;2174;p2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5" name="Google Shape;2175;p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4" name="Shape 2184"/>
        <p:cNvGrpSpPr/>
        <p:nvPr/>
      </p:nvGrpSpPr>
      <p:grpSpPr>
        <a:xfrm>
          <a:off x="0" y="0"/>
          <a:ext cx="0" cy="0"/>
          <a:chOff x="0" y="0"/>
          <a:chExt cx="0" cy="0"/>
        </a:xfrm>
      </p:grpSpPr>
      <p:sp>
        <p:nvSpPr>
          <p:cNvPr id="2185" name="Google Shape;2185;p2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6" name="Google Shape;2186;p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3" name="Shape 2193"/>
        <p:cNvGrpSpPr/>
        <p:nvPr/>
      </p:nvGrpSpPr>
      <p:grpSpPr>
        <a:xfrm>
          <a:off x="0" y="0"/>
          <a:ext cx="0" cy="0"/>
          <a:chOff x="0" y="0"/>
          <a:chExt cx="0" cy="0"/>
        </a:xfrm>
      </p:grpSpPr>
      <p:sp>
        <p:nvSpPr>
          <p:cNvPr id="2194" name="Google Shape;2194;p2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5" name="Google Shape;2195;p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4" name="Google Shape;39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5" name="Google Shape;40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6" name="Google Shape;40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a:ea typeface="Times"/>
                <a:cs typeface="Times"/>
                <a:sym typeface="Times"/>
              </a:rPr>
              <a:t>‹#›</a:t>
            </a:fld>
            <a:endParaRPr b="0" i="0" sz="1200" u="none" cap="none" strike="noStrike">
              <a:solidFill>
                <a:schemeClr val="dk1"/>
              </a:solidFill>
              <a:latin typeface="Times"/>
              <a:ea typeface="Times"/>
              <a:cs typeface="Times"/>
              <a:sym typeface="Times"/>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7" name="Google Shape;107;p3: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a:ea typeface="Times"/>
              <a:cs typeface="Times"/>
              <a:sym typeface="Time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8" name="Google Shape;51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9" name="Google Shape;51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7" name="Google Shape;52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8" name="Google Shape;528;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6" name="Google Shape;53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7" name="Google Shape;537;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0" name="Google Shape;55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1" name="Google Shape;551;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8" name="Google Shape;55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9" name="Google Shape;559;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9" name="Google Shape;56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0" name="Google Shape;570;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80" name="Google Shape;580;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8" name="Google Shape;598;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9" name="Google Shape;599;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a:ea typeface="Times"/>
                <a:cs typeface="Times"/>
                <a:sym typeface="Times"/>
              </a:rPr>
              <a:t>‹#›</a:t>
            </a:fld>
            <a:endParaRPr b="0" i="0" sz="1200" u="none" cap="none" strike="noStrike">
              <a:solidFill>
                <a:schemeClr val="dk1"/>
              </a:solidFill>
              <a:latin typeface="Times"/>
              <a:ea typeface="Times"/>
              <a:cs typeface="Times"/>
              <a:sym typeface="Times"/>
            </a:endParaRPr>
          </a:p>
        </p:txBody>
      </p:sp>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0" name="Google Shape;130;p5: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a:ea typeface="Times"/>
              <a:cs typeface="Times"/>
              <a:sym typeface="Time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8" name="Google Shape;61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9" name="Google Shape;619;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7" name="Google Shape;62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8" name="Google Shape;628;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6" name="Google Shape;63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7" name="Google Shape;637;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4" name="Google Shape;664;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5" name="Google Shape;665;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9" name="Google Shape;689;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0" name="Google Shape;690;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8" name="Google Shape;698;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9" name="Google Shape;699;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a:ea typeface="Times"/>
                <a:cs typeface="Times"/>
                <a:sym typeface="Times"/>
              </a:rPr>
              <a:t>‹#›</a:t>
            </a:fld>
            <a:endParaRPr b="0" i="0" sz="1200" u="none" cap="none" strike="noStrike">
              <a:solidFill>
                <a:schemeClr val="dk1"/>
              </a:solidFill>
              <a:latin typeface="Times"/>
              <a:ea typeface="Times"/>
              <a:cs typeface="Times"/>
              <a:sym typeface="Times"/>
            </a:endParaRPr>
          </a:p>
        </p:txBody>
      </p:sp>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0" name="Google Shape;140;p6: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a:ea typeface="Times"/>
              <a:cs typeface="Times"/>
              <a:sym typeface="Time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7" name="Google Shape;707;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8" name="Google Shape;708;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6" name="Google Shape;716;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7" name="Google Shape;717;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5" name="Google Shape;72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6" name="Google Shape;726;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34" name="Google Shape;734;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5" name="Google Shape;735;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3" name="Google Shape;743;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4" name="Google Shape;744;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53" name="Google Shape;753;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4" name="Google Shape;754;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62" name="Google Shape;762;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3" name="Google Shape;763;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79" name="Google Shape;779;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0" name="Google Shape;780;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88" name="Google Shape;788;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9" name="Google Shape;789;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5" name="Google Shape;805;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3" name="Google Shape;81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1" name="Google Shape;821;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9" name="Google Shape;829;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7" name="Google Shape;837;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5" name="Google Shape;845;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3" name="Google Shape;853;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9" name="Google Shape;869;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78" name="Google Shape;878;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9" name="Google Shape;879;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87" name="Google Shape;887;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8" name="Google Shape;888;p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6" name="Google Shape;896;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7" name="Google Shape;897;p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05" name="Google Shape;905;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6" name="Google Shape;906;p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8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14" name="Google Shape;914;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5" name="Google Shape;915;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3" name="Google Shape;923;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4" name="Google Shape;924;p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2" name="Google Shape;932;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3" name="Google Shape;933;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41" name="Google Shape;941;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2" name="Google Shape;942;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0" name="Google Shape;950;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1" name="Google Shape;951;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9" name="Google Shape;959;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0" name="Google Shape;960;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89" name="Google Shape;989;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0" name="Google Shape;990;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97" name="Google Shape;997;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8" name="Google Shape;998;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p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6" name="Google Shape;1006;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7" name="Google Shape;1007;p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5" name="Google Shape;1015;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6" name="Google Shape;1016;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p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4" name="Google Shape;1024;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5" name="Google Shape;1025;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9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33" name="Google Shape;1033;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4" name="Google Shape;1034;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p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5" name="Google Shape;1045;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6" name="Google Shape;1046;p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9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5" name="Google Shape;1055;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6" name="Google Shape;1056;p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9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3" name="Google Shape;1063;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4" name="Google Shape;1064;p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7" name="Google Shape;1107;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 name="Shape 15"/>
        <p:cNvGrpSpPr/>
        <p:nvPr/>
      </p:nvGrpSpPr>
      <p:grpSpPr>
        <a:xfrm>
          <a:off x="0" y="0"/>
          <a:ext cx="0" cy="0"/>
          <a:chOff x="0" y="0"/>
          <a:chExt cx="0" cy="0"/>
        </a:xfrm>
      </p:grpSpPr>
      <p:sp>
        <p:nvSpPr>
          <p:cNvPr id="16" name="Google Shape;16;p2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1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2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2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2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2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2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2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2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2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21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2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1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2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36" name="Shape 36"/>
        <p:cNvGrpSpPr/>
        <p:nvPr/>
      </p:nvGrpSpPr>
      <p:grpSpPr>
        <a:xfrm>
          <a:off x="0" y="0"/>
          <a:ext cx="0" cy="0"/>
          <a:chOff x="0" y="0"/>
          <a:chExt cx="0" cy="0"/>
        </a:xfrm>
      </p:grpSpPr>
      <p:sp>
        <p:nvSpPr>
          <p:cNvPr id="37" name="Google Shape;37;p215"/>
          <p:cNvSpPr txBox="1"/>
          <p:nvPr>
            <p:ph type="title"/>
          </p:nvPr>
        </p:nvSpPr>
        <p:spPr>
          <a:xfrm>
            <a:off x="1625600" y="228600"/>
            <a:ext cx="10390717" cy="838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5"/>
          <p:cNvSpPr txBox="1"/>
          <p:nvPr>
            <p:ph idx="12" type="sldNum"/>
          </p:nvPr>
        </p:nvSpPr>
        <p:spPr>
          <a:xfrm>
            <a:off x="9652000" y="6400800"/>
            <a:ext cx="2540000" cy="457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16"/>
          <p:cNvSpPr/>
          <p:nvPr>
            <p:ph idx="2" type="pic"/>
          </p:nvPr>
        </p:nvSpPr>
        <p:spPr>
          <a:xfrm>
            <a:off x="5183188" y="987425"/>
            <a:ext cx="6172200" cy="4873625"/>
          </a:xfrm>
          <a:prstGeom prst="rect">
            <a:avLst/>
          </a:prstGeom>
          <a:noFill/>
          <a:ln>
            <a:noFill/>
          </a:ln>
        </p:spPr>
      </p:sp>
      <p:sp>
        <p:nvSpPr>
          <p:cNvPr id="42" name="Google Shape;42;p2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21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2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p2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9" name="Google Shape;49;p2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2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4" name="Google Shape;54;p21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2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2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2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2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2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1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2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4" name="Google Shape;14;p210"/>
          <p:cNvPicPr preferRelativeResize="0"/>
          <p:nvPr/>
        </p:nvPicPr>
        <p:blipFill rotWithShape="1">
          <a:blip r:embed="rId1">
            <a:alphaModFix/>
          </a:blip>
          <a:srcRect b="0" l="0" r="0" t="0"/>
          <a:stretch/>
        </p:blipFill>
        <p:spPr>
          <a:xfrm>
            <a:off x="9881473" y="-163824"/>
            <a:ext cx="2697531" cy="119173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7.xml"/><Relationship Id="rId3" Type="http://schemas.openxmlformats.org/officeDocument/2006/relationships/image" Target="../media/image17.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8.xml"/><Relationship Id="rId3" Type="http://schemas.openxmlformats.org/officeDocument/2006/relationships/image" Target="../media/image18.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5.xml"/><Relationship Id="rId3" Type="http://schemas.openxmlformats.org/officeDocument/2006/relationships/image" Target="../media/image19.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1.xml"/><Relationship Id="rId3" Type="http://schemas.openxmlformats.org/officeDocument/2006/relationships/image" Target="../media/image20.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7.xml"/><Relationship Id="rId3" Type="http://schemas.openxmlformats.org/officeDocument/2006/relationships/image" Target="../media/image22.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9.xml"/><Relationship Id="rId3" Type="http://schemas.openxmlformats.org/officeDocument/2006/relationships/image" Target="../media/image21.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6.xml"/><Relationship Id="rId3" Type="http://schemas.openxmlformats.org/officeDocument/2006/relationships/image" Target="../media/image24.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0.xml"/><Relationship Id="rId3" Type="http://schemas.openxmlformats.org/officeDocument/2006/relationships/image" Target="../media/image25.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2.xml"/><Relationship Id="rId3" Type="http://schemas.openxmlformats.org/officeDocument/2006/relationships/image" Target="../media/image26.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4.xml"/><Relationship Id="rId3" Type="http://schemas.openxmlformats.org/officeDocument/2006/relationships/hyperlink" Target="https://brighterion.com/advanced-artificial-intelligence-technology/" TargetMode="Externa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5.xml"/><Relationship Id="rId3" Type="http://schemas.openxmlformats.org/officeDocument/2006/relationships/image" Target="../media/image27.png"/><Relationship Id="rId4" Type="http://schemas.openxmlformats.org/officeDocument/2006/relationships/image" Target="../media/image28.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4.xml"/><Relationship Id="rId3" Type="http://schemas.openxmlformats.org/officeDocument/2006/relationships/image" Target="../media/image29.png"/><Relationship Id="rId4" Type="http://schemas.openxmlformats.org/officeDocument/2006/relationships/image" Target="../media/image30.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1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title"/>
          </p:nvPr>
        </p:nvSpPr>
        <p:spPr>
          <a:xfrm>
            <a:off x="474980" y="1053465"/>
            <a:ext cx="11384915" cy="530288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UNIT – 3</a:t>
            </a:r>
            <a:br>
              <a:rPr lang="en-US" sz="4000">
                <a:latin typeface="Times New Roman"/>
                <a:ea typeface="Times New Roman"/>
                <a:cs typeface="Times New Roman"/>
                <a:sym typeface="Times New Roman"/>
              </a:rPr>
            </a:br>
            <a:r>
              <a:rPr lang="en-US" sz="4000"/>
              <a:t>18CSC305J / ARTIFICIAL INTELLIGENCE</a:t>
            </a:r>
            <a:endParaRPr sz="4000">
              <a:latin typeface="Times New Roman"/>
              <a:ea typeface="Times New Roman"/>
              <a:cs typeface="Times New Roman"/>
              <a:sym typeface="Times New Roman"/>
            </a:endParaRPr>
          </a:p>
        </p:txBody>
      </p:sp>
      <p:sp>
        <p:nvSpPr>
          <p:cNvPr id="91" name="Google Shape;91;p1"/>
          <p:cNvSpPr txBox="1"/>
          <p:nvPr>
            <p:ph idx="1" type="body"/>
          </p:nvPr>
        </p:nvSpPr>
        <p:spPr>
          <a:xfrm>
            <a:off x="356937" y="4090570"/>
            <a:ext cx="4572000" cy="23662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200"/>
              <a:buNone/>
            </a:pPr>
            <a:r>
              <a:t/>
            </a:r>
            <a:endParaRPr sz="2200">
              <a:latin typeface="Times New Roman"/>
              <a:ea typeface="Times New Roman"/>
              <a:cs typeface="Times New Roman"/>
              <a:sym typeface="Times New Roman"/>
            </a:endParaRPr>
          </a:p>
        </p:txBody>
      </p:sp>
      <p:sp>
        <p:nvSpPr>
          <p:cNvPr id="92" name="Google Shape;92;p1"/>
          <p:cNvSpPr txBox="1"/>
          <p:nvPr>
            <p:ph idx="2" type="body"/>
          </p:nvPr>
        </p:nvSpPr>
        <p:spPr>
          <a:xfrm>
            <a:off x="8278361" y="4233871"/>
            <a:ext cx="3581400" cy="2316163"/>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200"/>
              <a:buNone/>
            </a:pPr>
            <a:r>
              <a:t/>
            </a:r>
            <a:endParaRPr sz="2200">
              <a:latin typeface="Times New Roman"/>
              <a:ea typeface="Times New Roman"/>
              <a:cs typeface="Times New Roman"/>
              <a:sym typeface="Times New Roman"/>
            </a:endParaRPr>
          </a:p>
          <a:p>
            <a:pPr indent="-228600" lvl="0" marL="228600" rtl="0" algn="ctr">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93" name="Google Shape;9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94" name="Google Shape;94;p1"/>
          <p:cNvSpPr txBox="1"/>
          <p:nvPr/>
        </p:nvSpPr>
        <p:spPr>
          <a:xfrm>
            <a:off x="1981200" y="3810000"/>
            <a:ext cx="82296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4000"/>
              <a:buFont typeface="Calibri"/>
              <a:buNone/>
            </a:pPr>
            <a:r>
              <a:t/>
            </a:r>
            <a:endParaRPr b="0" i="0" sz="4000" u="none" cap="none" strike="noStrike">
              <a:solidFill>
                <a:schemeClr val="dk1"/>
              </a:solidFill>
              <a:latin typeface="Times New Roman"/>
              <a:ea typeface="Times New Roman"/>
              <a:cs typeface="Times New Roman"/>
              <a:sym typeface="Times New Roman"/>
            </a:endParaRPr>
          </a:p>
        </p:txBody>
      </p:sp>
      <p:sp>
        <p:nvSpPr>
          <p:cNvPr id="95" name="Google Shape;95;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nvSpPr>
        <p:spPr>
          <a:xfrm>
            <a:off x="143648" y="152400"/>
            <a:ext cx="9641797"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Knowledge Representation Issues</a:t>
            </a:r>
            <a:endParaRPr b="0" i="0" sz="4400" u="sng" cap="none" strike="noStrike">
              <a:solidFill>
                <a:schemeClr val="lt1"/>
              </a:solidFill>
              <a:latin typeface="Calibri"/>
              <a:ea typeface="Calibri"/>
              <a:cs typeface="Calibri"/>
              <a:sym typeface="Calibri"/>
            </a:endParaRPr>
          </a:p>
        </p:txBody>
      </p:sp>
      <p:sp>
        <p:nvSpPr>
          <p:cNvPr id="179" name="Google Shape;179;p10"/>
          <p:cNvSpPr txBox="1"/>
          <p:nvPr/>
        </p:nvSpPr>
        <p:spPr>
          <a:xfrm>
            <a:off x="186813" y="1563329"/>
            <a:ext cx="11927859" cy="5158146"/>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80" name="Google Shape;180;p10"/>
          <p:cNvSpPr txBox="1"/>
          <p:nvPr>
            <p:ph idx="1" type="body"/>
          </p:nvPr>
        </p:nvSpPr>
        <p:spPr>
          <a:xfrm>
            <a:off x="331838" y="1677456"/>
            <a:ext cx="11545529" cy="493965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It becomes clear that particular knowledge representation models allow for more specific more powerful problem solving mechanisms that operate on them. </a:t>
            </a:r>
            <a:endParaRPr/>
          </a:p>
          <a:p>
            <a:pPr indent="-228600" lvl="0" marL="228600" rtl="0" algn="l">
              <a:lnSpc>
                <a:spcPct val="90000"/>
              </a:lnSpc>
              <a:spcBef>
                <a:spcPts val="1000"/>
              </a:spcBef>
              <a:spcAft>
                <a:spcPts val="0"/>
              </a:spcAft>
              <a:buClr>
                <a:schemeClr val="dk1"/>
              </a:buClr>
              <a:buSzPts val="2000"/>
              <a:buChar char="•"/>
            </a:pPr>
            <a:r>
              <a:rPr lang="en-US" sz="2000"/>
              <a:t>Examine specific techniques that can be used for representing &amp; manipulating knowledge within programs.</a:t>
            </a:r>
            <a:endParaRPr/>
          </a:p>
          <a:p>
            <a:pPr indent="-228600" lvl="0" marL="228600" rtl="0" algn="l">
              <a:lnSpc>
                <a:spcPct val="90000"/>
              </a:lnSpc>
              <a:spcBef>
                <a:spcPts val="1000"/>
              </a:spcBef>
              <a:spcAft>
                <a:spcPts val="0"/>
              </a:spcAft>
              <a:buClr>
                <a:schemeClr val="dk1"/>
              </a:buClr>
              <a:buSzPts val="2000"/>
              <a:buChar char="•"/>
            </a:pPr>
            <a:r>
              <a:rPr b="1" lang="en-US" sz="2000" u="sng"/>
              <a:t>Representation &amp; Mapping</a:t>
            </a:r>
            <a:endParaRPr/>
          </a:p>
          <a:p>
            <a:pPr indent="-228600" lvl="0" marL="228600" rtl="0" algn="l">
              <a:lnSpc>
                <a:spcPct val="90000"/>
              </a:lnSpc>
              <a:spcBef>
                <a:spcPts val="1000"/>
              </a:spcBef>
              <a:spcAft>
                <a:spcPts val="0"/>
              </a:spcAft>
              <a:buClr>
                <a:schemeClr val="dk1"/>
              </a:buClr>
              <a:buSzPts val="2000"/>
              <a:buChar char="•"/>
            </a:pPr>
            <a:r>
              <a:rPr lang="en-US" sz="2000"/>
              <a:t>Facts :- truths in some relevant world</a:t>
            </a:r>
            <a:endParaRPr/>
          </a:p>
          <a:p>
            <a:pPr indent="-228600" lvl="0" marL="228600" rtl="0" algn="l">
              <a:lnSpc>
                <a:spcPct val="90000"/>
              </a:lnSpc>
              <a:spcBef>
                <a:spcPts val="1000"/>
              </a:spcBef>
              <a:spcAft>
                <a:spcPts val="0"/>
              </a:spcAft>
              <a:buClr>
                <a:schemeClr val="dk1"/>
              </a:buClr>
              <a:buSzPts val="2000"/>
              <a:buChar char="•"/>
            </a:pPr>
            <a:r>
              <a:rPr lang="en-US" sz="2000"/>
              <a:t>These are the things we want to represent.</a:t>
            </a:r>
            <a:endParaRPr/>
          </a:p>
          <a:p>
            <a:pPr indent="-228600" lvl="0" marL="228600" rtl="0" algn="l">
              <a:lnSpc>
                <a:spcPct val="90000"/>
              </a:lnSpc>
              <a:spcBef>
                <a:spcPts val="1000"/>
              </a:spcBef>
              <a:spcAft>
                <a:spcPts val="0"/>
              </a:spcAft>
              <a:buClr>
                <a:schemeClr val="dk1"/>
              </a:buClr>
              <a:buSzPts val="2000"/>
              <a:buChar char="•"/>
            </a:pPr>
            <a:r>
              <a:rPr lang="en-US" sz="2000"/>
              <a:t>Representations of facts in some chosen formalism. </a:t>
            </a:r>
            <a:endParaRPr/>
          </a:p>
          <a:p>
            <a:pPr indent="-228600" lvl="0" marL="228600" rtl="0" algn="l">
              <a:lnSpc>
                <a:spcPct val="90000"/>
              </a:lnSpc>
              <a:spcBef>
                <a:spcPts val="1000"/>
              </a:spcBef>
              <a:spcAft>
                <a:spcPts val="0"/>
              </a:spcAft>
              <a:buClr>
                <a:schemeClr val="dk1"/>
              </a:buClr>
              <a:buSzPts val="2000"/>
              <a:buChar char="•"/>
            </a:pPr>
            <a:r>
              <a:rPr lang="en-US" sz="2000"/>
              <a:t>Things we are actually manipulating. Structuring these entities is as two levels.</a:t>
            </a:r>
            <a:endParaRPr/>
          </a:p>
          <a:p>
            <a:pPr indent="-228600" lvl="0" marL="228600" rtl="0" algn="l">
              <a:lnSpc>
                <a:spcPct val="90000"/>
              </a:lnSpc>
              <a:spcBef>
                <a:spcPts val="1000"/>
              </a:spcBef>
              <a:spcAft>
                <a:spcPts val="0"/>
              </a:spcAft>
              <a:buClr>
                <a:schemeClr val="dk1"/>
              </a:buClr>
              <a:buSzPts val="2000"/>
              <a:buChar char="•"/>
            </a:pPr>
            <a:r>
              <a:rPr lang="en-US" sz="2000"/>
              <a:t>The knowledge level, at which facts concluding each agents behavior &amp; current goals are described.</a:t>
            </a:r>
            <a:endParaRPr/>
          </a:p>
          <a:p>
            <a:pPr indent="-101600" lvl="0" marL="228600" rtl="0" algn="l">
              <a:lnSpc>
                <a:spcPct val="90000"/>
              </a:lnSpc>
              <a:spcBef>
                <a:spcPts val="1000"/>
              </a:spcBef>
              <a:spcAft>
                <a:spcPts val="0"/>
              </a:spcAft>
              <a:buClr>
                <a:schemeClr val="dk1"/>
              </a:buClr>
              <a:buSzPts val="2000"/>
              <a:buNone/>
            </a:pPr>
            <a:r>
              <a:t/>
            </a:r>
            <a:endParaRPr sz="2000"/>
          </a:p>
        </p:txBody>
      </p:sp>
      <p:sp>
        <p:nvSpPr>
          <p:cNvPr id="181" name="Google Shape;181;p10"/>
          <p:cNvSpPr/>
          <p:nvPr/>
        </p:nvSpPr>
        <p:spPr>
          <a:xfrm>
            <a:off x="4692651" y="5201784"/>
            <a:ext cx="1708150" cy="4921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100" u="none" cap="none" strike="noStrike">
                <a:solidFill>
                  <a:schemeClr val="dk1"/>
                </a:solidFill>
                <a:latin typeface="Calibri"/>
                <a:ea typeface="Calibri"/>
                <a:cs typeface="Calibri"/>
                <a:sym typeface="Calibri"/>
              </a:rPr>
              <a:t>Internal Representations</a:t>
            </a:r>
            <a:endParaRPr b="0" i="0" sz="1800" u="none" cap="none" strike="noStrike">
              <a:solidFill>
                <a:schemeClr val="dk1"/>
              </a:solidFill>
              <a:latin typeface="Arial"/>
              <a:ea typeface="Arial"/>
              <a:cs typeface="Arial"/>
              <a:sym typeface="Arial"/>
            </a:endParaRPr>
          </a:p>
        </p:txBody>
      </p:sp>
      <p:sp>
        <p:nvSpPr>
          <p:cNvPr id="182" name="Google Shape;182;p10"/>
          <p:cNvSpPr/>
          <p:nvPr/>
        </p:nvSpPr>
        <p:spPr>
          <a:xfrm>
            <a:off x="3044826" y="5201784"/>
            <a:ext cx="785812" cy="4921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100" u="none" cap="none" strike="noStrike">
                <a:solidFill>
                  <a:schemeClr val="dk1"/>
                </a:solidFill>
                <a:latin typeface="Calibri"/>
                <a:ea typeface="Calibri"/>
                <a:cs typeface="Calibri"/>
                <a:sym typeface="Calibri"/>
              </a:rPr>
              <a:t>Facts</a:t>
            </a:r>
            <a:endParaRPr b="0" i="0" sz="1800" u="none" cap="none" strike="noStrike">
              <a:solidFill>
                <a:schemeClr val="dk1"/>
              </a:solidFill>
              <a:latin typeface="Arial"/>
              <a:ea typeface="Arial"/>
              <a:cs typeface="Arial"/>
              <a:sym typeface="Arial"/>
            </a:endParaRPr>
          </a:p>
        </p:txBody>
      </p:sp>
      <p:sp>
        <p:nvSpPr>
          <p:cNvPr id="183" name="Google Shape;183;p10"/>
          <p:cNvSpPr/>
          <p:nvPr/>
        </p:nvSpPr>
        <p:spPr>
          <a:xfrm>
            <a:off x="4692651" y="6133645"/>
            <a:ext cx="1708150" cy="49053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English Representations</a:t>
            </a:r>
            <a:endParaRPr b="0" i="0" sz="1800" u="none" cap="none" strike="noStrike">
              <a:solidFill>
                <a:schemeClr val="dk1"/>
              </a:solidFill>
              <a:latin typeface="Arial"/>
              <a:ea typeface="Arial"/>
              <a:cs typeface="Arial"/>
              <a:sym typeface="Arial"/>
            </a:endParaRPr>
          </a:p>
        </p:txBody>
      </p:sp>
      <p:cxnSp>
        <p:nvCxnSpPr>
          <p:cNvPr id="184" name="Google Shape;184;p10"/>
          <p:cNvCxnSpPr/>
          <p:nvPr/>
        </p:nvCxnSpPr>
        <p:spPr>
          <a:xfrm>
            <a:off x="3830639" y="5322433"/>
            <a:ext cx="862013" cy="0"/>
          </a:xfrm>
          <a:prstGeom prst="straightConnector1">
            <a:avLst/>
          </a:prstGeom>
          <a:noFill/>
          <a:ln cap="flat" cmpd="sng" w="9525">
            <a:solidFill>
              <a:srgbClr val="000000"/>
            </a:solidFill>
            <a:prstDash val="solid"/>
            <a:round/>
            <a:headEnd len="med" w="med" type="none"/>
            <a:tailEnd len="med" w="med" type="triangle"/>
          </a:ln>
        </p:spPr>
      </p:cxnSp>
      <p:cxnSp>
        <p:nvCxnSpPr>
          <p:cNvPr id="185" name="Google Shape;185;p10"/>
          <p:cNvCxnSpPr/>
          <p:nvPr/>
        </p:nvCxnSpPr>
        <p:spPr>
          <a:xfrm rot="10800000">
            <a:off x="3830639" y="5538333"/>
            <a:ext cx="862013" cy="0"/>
          </a:xfrm>
          <a:prstGeom prst="straightConnector1">
            <a:avLst/>
          </a:prstGeom>
          <a:noFill/>
          <a:ln cap="flat" cmpd="sng" w="9525">
            <a:solidFill>
              <a:srgbClr val="000000"/>
            </a:solidFill>
            <a:prstDash val="solid"/>
            <a:round/>
            <a:headEnd len="med" w="med" type="none"/>
            <a:tailEnd len="med" w="med" type="triangle"/>
          </a:ln>
        </p:spPr>
      </p:cxnSp>
      <p:cxnSp>
        <p:nvCxnSpPr>
          <p:cNvPr id="186" name="Google Shape;186;p10"/>
          <p:cNvCxnSpPr/>
          <p:nvPr/>
        </p:nvCxnSpPr>
        <p:spPr>
          <a:xfrm rot="10800000">
            <a:off x="6400801" y="5624058"/>
            <a:ext cx="862012" cy="0"/>
          </a:xfrm>
          <a:prstGeom prst="straightConnector1">
            <a:avLst/>
          </a:prstGeom>
          <a:noFill/>
          <a:ln cap="flat" cmpd="sng" w="9525">
            <a:solidFill>
              <a:srgbClr val="000000"/>
            </a:solidFill>
            <a:prstDash val="solid"/>
            <a:round/>
            <a:headEnd len="med" w="med" type="none"/>
            <a:tailEnd len="med" w="med" type="triangle"/>
          </a:ln>
        </p:spPr>
      </p:cxnSp>
      <p:cxnSp>
        <p:nvCxnSpPr>
          <p:cNvPr id="187" name="Google Shape;187;p10"/>
          <p:cNvCxnSpPr/>
          <p:nvPr/>
        </p:nvCxnSpPr>
        <p:spPr>
          <a:xfrm>
            <a:off x="6400801" y="5295445"/>
            <a:ext cx="862012" cy="0"/>
          </a:xfrm>
          <a:prstGeom prst="straightConnector1">
            <a:avLst/>
          </a:prstGeom>
          <a:noFill/>
          <a:ln cap="flat" cmpd="sng" w="9525">
            <a:solidFill>
              <a:srgbClr val="000000"/>
            </a:solidFill>
            <a:prstDash val="solid"/>
            <a:round/>
            <a:headEnd len="med" w="med" type="none"/>
            <a:tailEnd len="med" w="med" type="none"/>
          </a:ln>
        </p:spPr>
      </p:cxnSp>
      <p:cxnSp>
        <p:nvCxnSpPr>
          <p:cNvPr id="188" name="Google Shape;188;p10"/>
          <p:cNvCxnSpPr/>
          <p:nvPr/>
        </p:nvCxnSpPr>
        <p:spPr>
          <a:xfrm>
            <a:off x="7262813" y="5295446"/>
            <a:ext cx="0" cy="328613"/>
          </a:xfrm>
          <a:prstGeom prst="straightConnector1">
            <a:avLst/>
          </a:prstGeom>
          <a:noFill/>
          <a:ln cap="flat" cmpd="sng" w="9525">
            <a:solidFill>
              <a:srgbClr val="000000"/>
            </a:solidFill>
            <a:prstDash val="solid"/>
            <a:round/>
            <a:headEnd len="med" w="med" type="none"/>
            <a:tailEnd len="med" w="med" type="none"/>
          </a:ln>
        </p:spPr>
      </p:cxnSp>
      <p:cxnSp>
        <p:nvCxnSpPr>
          <p:cNvPr id="189" name="Google Shape;189;p10"/>
          <p:cNvCxnSpPr/>
          <p:nvPr/>
        </p:nvCxnSpPr>
        <p:spPr>
          <a:xfrm>
            <a:off x="5813426" y="5693909"/>
            <a:ext cx="0" cy="428625"/>
          </a:xfrm>
          <a:prstGeom prst="straightConnector1">
            <a:avLst/>
          </a:prstGeom>
          <a:noFill/>
          <a:ln cap="flat" cmpd="sng" w="9525">
            <a:solidFill>
              <a:srgbClr val="000000"/>
            </a:solidFill>
            <a:prstDash val="solid"/>
            <a:round/>
            <a:headEnd len="med" w="med" type="none"/>
            <a:tailEnd len="med" w="med" type="triangle"/>
          </a:ln>
        </p:spPr>
      </p:cxnSp>
      <p:cxnSp>
        <p:nvCxnSpPr>
          <p:cNvPr id="190" name="Google Shape;190;p10"/>
          <p:cNvCxnSpPr/>
          <p:nvPr/>
        </p:nvCxnSpPr>
        <p:spPr>
          <a:xfrm flipH="1" rot="10800000">
            <a:off x="5243513" y="5703433"/>
            <a:ext cx="1588" cy="430212"/>
          </a:xfrm>
          <a:prstGeom prst="straightConnector1">
            <a:avLst/>
          </a:prstGeom>
          <a:noFill/>
          <a:ln cap="flat" cmpd="sng" w="9525">
            <a:solidFill>
              <a:srgbClr val="000000"/>
            </a:solidFill>
            <a:prstDash val="solid"/>
            <a:round/>
            <a:headEnd len="med" w="med" type="none"/>
            <a:tailEnd len="med" w="med" type="triangle"/>
          </a:ln>
        </p:spPr>
      </p:cxnSp>
      <p:sp>
        <p:nvSpPr>
          <p:cNvPr id="191" name="Google Shape;191;p10"/>
          <p:cNvSpPr/>
          <p:nvPr/>
        </p:nvSpPr>
        <p:spPr>
          <a:xfrm>
            <a:off x="3200401" y="5776458"/>
            <a:ext cx="5715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English understanding		English generation</a:t>
            </a:r>
            <a:endParaRPr/>
          </a:p>
        </p:txBody>
      </p:sp>
      <p:sp>
        <p:nvSpPr>
          <p:cNvPr id="192" name="Google Shape;19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93" name="Google Shape;19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00"/>
          <p:cNvSpPr txBox="1"/>
          <p:nvPr>
            <p:ph type="title"/>
          </p:nvPr>
        </p:nvSpPr>
        <p:spPr>
          <a:xfrm>
            <a:off x="838200" y="365125"/>
            <a:ext cx="8674290"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Production Rules</a:t>
            </a:r>
            <a:endParaRPr/>
          </a:p>
        </p:txBody>
      </p:sp>
      <p:sp>
        <p:nvSpPr>
          <p:cNvPr id="1119" name="Google Shape;1119;p100"/>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lang="en-US" sz="3200">
                <a:latin typeface="Georgia"/>
                <a:ea typeface="Georgia"/>
                <a:cs typeface="Georgia"/>
                <a:sym typeface="Georgia"/>
              </a:rPr>
              <a:t>Condition-Action Pairs</a:t>
            </a:r>
            <a:endParaRPr/>
          </a:p>
          <a:p>
            <a:pPr indent="-228600" lvl="1" marL="685800" rtl="0" algn="just">
              <a:lnSpc>
                <a:spcPct val="90000"/>
              </a:lnSpc>
              <a:spcBef>
                <a:spcPts val="500"/>
              </a:spcBef>
              <a:spcAft>
                <a:spcPts val="0"/>
              </a:spcAft>
              <a:buClr>
                <a:schemeClr val="dk1"/>
              </a:buClr>
              <a:buSzPts val="3200"/>
              <a:buChar char="•"/>
            </a:pPr>
            <a:r>
              <a:rPr lang="en-US" sz="3200">
                <a:latin typeface="Georgia"/>
                <a:ea typeface="Georgia"/>
                <a:cs typeface="Georgia"/>
                <a:sym typeface="Georgia"/>
              </a:rPr>
              <a:t>IF this condition (or </a:t>
            </a:r>
            <a:r>
              <a:rPr lang="en-US" sz="3200">
                <a:solidFill>
                  <a:srgbClr val="FF0000"/>
                </a:solidFill>
                <a:latin typeface="Georgia"/>
                <a:ea typeface="Georgia"/>
                <a:cs typeface="Georgia"/>
                <a:sym typeface="Georgia"/>
              </a:rPr>
              <a:t>premise or antecedent</a:t>
            </a:r>
            <a:r>
              <a:rPr lang="en-US" sz="3200">
                <a:latin typeface="Georgia"/>
                <a:ea typeface="Georgia"/>
                <a:cs typeface="Georgia"/>
                <a:sym typeface="Georgia"/>
              </a:rPr>
              <a:t>) occurs,</a:t>
            </a:r>
            <a:br>
              <a:rPr lang="en-US" sz="3200">
                <a:latin typeface="Georgia"/>
                <a:ea typeface="Georgia"/>
                <a:cs typeface="Georgia"/>
                <a:sym typeface="Georgia"/>
              </a:rPr>
            </a:br>
            <a:r>
              <a:rPr lang="en-US" sz="3200">
                <a:latin typeface="Georgia"/>
                <a:ea typeface="Georgia"/>
                <a:cs typeface="Georgia"/>
                <a:sym typeface="Georgia"/>
              </a:rPr>
              <a:t>THEN some action (or </a:t>
            </a:r>
            <a:r>
              <a:rPr lang="en-US" sz="3200">
                <a:solidFill>
                  <a:srgbClr val="FF0000"/>
                </a:solidFill>
                <a:latin typeface="Georgia"/>
                <a:ea typeface="Georgia"/>
                <a:cs typeface="Georgia"/>
                <a:sym typeface="Georgia"/>
              </a:rPr>
              <a:t>result, or conclusion, or consequence</a:t>
            </a:r>
            <a:r>
              <a:rPr lang="en-US" sz="3200">
                <a:latin typeface="Georgia"/>
                <a:ea typeface="Georgia"/>
                <a:cs typeface="Georgia"/>
                <a:sym typeface="Georgia"/>
              </a:rPr>
              <a:t>) will (or should) occur</a:t>
            </a:r>
            <a:endParaRPr/>
          </a:p>
          <a:p>
            <a:pPr indent="-228600" lvl="1" marL="685800" rtl="0" algn="just">
              <a:lnSpc>
                <a:spcPct val="90000"/>
              </a:lnSpc>
              <a:spcBef>
                <a:spcPts val="500"/>
              </a:spcBef>
              <a:spcAft>
                <a:spcPts val="0"/>
              </a:spcAft>
              <a:buClr>
                <a:schemeClr val="dk1"/>
              </a:buClr>
              <a:buSzPts val="3200"/>
              <a:buChar char="•"/>
            </a:pPr>
            <a:r>
              <a:rPr lang="en-US" sz="3200">
                <a:latin typeface="Georgia"/>
                <a:ea typeface="Georgia"/>
                <a:cs typeface="Georgia"/>
                <a:sym typeface="Georgia"/>
              </a:rPr>
              <a:t>IF the traffic light is red AND you have stopped, THEN a right turn is OK</a:t>
            </a:r>
            <a:endParaRPr/>
          </a:p>
        </p:txBody>
      </p:sp>
      <p:sp>
        <p:nvSpPr>
          <p:cNvPr id="1120" name="Google Shape;1120;p10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121" name="Google Shape;1121;p1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101"/>
          <p:cNvSpPr txBox="1"/>
          <p:nvPr>
            <p:ph type="title"/>
          </p:nvPr>
        </p:nvSpPr>
        <p:spPr>
          <a:xfrm>
            <a:off x="838200" y="365125"/>
            <a:ext cx="8319448"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Production Rules</a:t>
            </a:r>
            <a:endParaRPr/>
          </a:p>
        </p:txBody>
      </p:sp>
      <p:sp>
        <p:nvSpPr>
          <p:cNvPr id="1128" name="Google Shape;1128;p101"/>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Georgia"/>
                <a:ea typeface="Georgia"/>
                <a:cs typeface="Georgia"/>
                <a:sym typeface="Georgia"/>
              </a:rPr>
              <a:t>Each production rule in a knowledge base represents an autonomous chunk of expertise</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When combined and fed to the inference engine, the set of rules behaves synergistically</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Rules can be viewed as a simulation of the cognitive behaviour of human experts</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Rules represent a model of actual human behaviour</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Predominant technique used in expert systems, often in conjunction with frames</a:t>
            </a:r>
            <a:endParaRPr/>
          </a:p>
        </p:txBody>
      </p:sp>
      <p:sp>
        <p:nvSpPr>
          <p:cNvPr id="1129" name="Google Shape;1129;p1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130" name="Google Shape;1130;p1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102"/>
          <p:cNvSpPr txBox="1"/>
          <p:nvPr>
            <p:ph type="title"/>
          </p:nvPr>
        </p:nvSpPr>
        <p:spPr>
          <a:xfrm>
            <a:off x="838200" y="365125"/>
            <a:ext cx="8633346"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Forms of Rules</a:t>
            </a:r>
            <a:endParaRPr/>
          </a:p>
        </p:txBody>
      </p:sp>
      <p:sp>
        <p:nvSpPr>
          <p:cNvPr id="1137" name="Google Shape;1137;p102"/>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lang="en-US" sz="3200">
                <a:latin typeface="Georgia"/>
                <a:ea typeface="Georgia"/>
                <a:cs typeface="Georgia"/>
                <a:sym typeface="Georgia"/>
              </a:rPr>
              <a:t>IF premise, THEN conclusion</a:t>
            </a:r>
            <a:endParaRPr/>
          </a:p>
          <a:p>
            <a:pPr indent="-228600" lvl="1" marL="685800" rtl="0" algn="just">
              <a:lnSpc>
                <a:spcPct val="90000"/>
              </a:lnSpc>
              <a:spcBef>
                <a:spcPts val="500"/>
              </a:spcBef>
              <a:spcAft>
                <a:spcPts val="0"/>
              </a:spcAft>
              <a:buClr>
                <a:schemeClr val="dk1"/>
              </a:buClr>
              <a:buSzPts val="3200"/>
              <a:buChar char="•"/>
            </a:pPr>
            <a:r>
              <a:rPr lang="en-US" sz="3200">
                <a:latin typeface="Georgia"/>
                <a:ea typeface="Georgia"/>
                <a:cs typeface="Georgia"/>
                <a:sym typeface="Georgia"/>
              </a:rPr>
              <a:t>IF your income is high, THEN your chance of being audited by the Inland Revenue is high</a:t>
            </a:r>
            <a:endParaRPr/>
          </a:p>
          <a:p>
            <a:pPr indent="-228600" lvl="0" marL="228600" rtl="0" algn="just">
              <a:lnSpc>
                <a:spcPct val="90000"/>
              </a:lnSpc>
              <a:spcBef>
                <a:spcPts val="1000"/>
              </a:spcBef>
              <a:spcAft>
                <a:spcPts val="0"/>
              </a:spcAft>
              <a:buClr>
                <a:schemeClr val="dk1"/>
              </a:buClr>
              <a:buSzPts val="3200"/>
              <a:buChar char="•"/>
            </a:pPr>
            <a:r>
              <a:rPr lang="en-US" sz="3200">
                <a:latin typeface="Georgia"/>
                <a:ea typeface="Georgia"/>
                <a:cs typeface="Georgia"/>
                <a:sym typeface="Georgia"/>
              </a:rPr>
              <a:t>Conclusion, IF premise</a:t>
            </a:r>
            <a:endParaRPr/>
          </a:p>
          <a:p>
            <a:pPr indent="-228600" lvl="1" marL="685800" rtl="0" algn="just">
              <a:lnSpc>
                <a:spcPct val="90000"/>
              </a:lnSpc>
              <a:spcBef>
                <a:spcPts val="500"/>
              </a:spcBef>
              <a:spcAft>
                <a:spcPts val="0"/>
              </a:spcAft>
              <a:buClr>
                <a:schemeClr val="dk1"/>
              </a:buClr>
              <a:buSzPts val="3200"/>
              <a:buChar char="•"/>
            </a:pPr>
            <a:r>
              <a:rPr lang="en-US" sz="3200">
                <a:latin typeface="Georgia"/>
                <a:ea typeface="Georgia"/>
                <a:cs typeface="Georgia"/>
                <a:sym typeface="Georgia"/>
              </a:rPr>
              <a:t>Your chance of being audited is high, IF your income is high</a:t>
            </a:r>
            <a:endParaRPr/>
          </a:p>
          <a:p>
            <a:pPr indent="-50800" lvl="0" marL="228600" rtl="0" algn="l">
              <a:lnSpc>
                <a:spcPct val="90000"/>
              </a:lnSpc>
              <a:spcBef>
                <a:spcPts val="1000"/>
              </a:spcBef>
              <a:spcAft>
                <a:spcPts val="0"/>
              </a:spcAft>
              <a:buClr>
                <a:schemeClr val="dk1"/>
              </a:buClr>
              <a:buSzPts val="2800"/>
              <a:buNone/>
            </a:pPr>
            <a:r>
              <a:t/>
            </a:r>
            <a:endParaRPr>
              <a:latin typeface="Georgia"/>
              <a:ea typeface="Georgia"/>
              <a:cs typeface="Georgia"/>
              <a:sym typeface="Georgia"/>
            </a:endParaRPr>
          </a:p>
        </p:txBody>
      </p:sp>
      <p:sp>
        <p:nvSpPr>
          <p:cNvPr id="1138" name="Google Shape;1138;p10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139" name="Google Shape;1139;p1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103"/>
          <p:cNvSpPr txBox="1"/>
          <p:nvPr>
            <p:ph type="title"/>
          </p:nvPr>
        </p:nvSpPr>
        <p:spPr>
          <a:xfrm>
            <a:off x="838200" y="365125"/>
            <a:ext cx="8810767"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Forms of Rules</a:t>
            </a:r>
            <a:endParaRPr/>
          </a:p>
        </p:txBody>
      </p:sp>
      <p:sp>
        <p:nvSpPr>
          <p:cNvPr id="1146" name="Google Shape;1146;p103"/>
          <p:cNvSpPr txBox="1"/>
          <p:nvPr>
            <p:ph idx="1" type="body"/>
          </p:nvPr>
        </p:nvSpPr>
        <p:spPr>
          <a:xfrm>
            <a:off x="406400" y="1676400"/>
            <a:ext cx="11379200" cy="49530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Georgia"/>
                <a:ea typeface="Georgia"/>
                <a:cs typeface="Georgia"/>
                <a:sym typeface="Georgia"/>
              </a:rPr>
              <a:t>Inclusion of </a:t>
            </a:r>
            <a:r>
              <a:rPr lang="en-US">
                <a:solidFill>
                  <a:srgbClr val="FF0000"/>
                </a:solidFill>
                <a:latin typeface="Georgia"/>
                <a:ea typeface="Georgia"/>
                <a:cs typeface="Georgia"/>
                <a:sym typeface="Georgia"/>
              </a:rPr>
              <a:t>ELSE</a:t>
            </a:r>
            <a:endParaRPr/>
          </a:p>
          <a:p>
            <a:pPr indent="-228600" lvl="1" marL="685800" rtl="0" algn="just">
              <a:lnSpc>
                <a:spcPct val="90000"/>
              </a:lnSpc>
              <a:spcBef>
                <a:spcPts val="500"/>
              </a:spcBef>
              <a:spcAft>
                <a:spcPts val="0"/>
              </a:spcAft>
              <a:buClr>
                <a:schemeClr val="dk1"/>
              </a:buClr>
              <a:buSzPts val="2800"/>
              <a:buChar char="•"/>
            </a:pPr>
            <a:r>
              <a:rPr lang="en-US" sz="2800">
                <a:latin typeface="Georgia"/>
                <a:ea typeface="Georgia"/>
                <a:cs typeface="Georgia"/>
                <a:sym typeface="Georgia"/>
              </a:rPr>
              <a:t>IF your income is high, OR your deductions are unusual, THEN your chance of being audited is high, OR ELSE your chance of being audited is low</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More </a:t>
            </a:r>
            <a:r>
              <a:rPr lang="en-US">
                <a:solidFill>
                  <a:srgbClr val="FF0000"/>
                </a:solidFill>
                <a:latin typeface="Georgia"/>
                <a:ea typeface="Georgia"/>
                <a:cs typeface="Georgia"/>
                <a:sym typeface="Georgia"/>
              </a:rPr>
              <a:t>complex rules</a:t>
            </a:r>
            <a:endParaRPr/>
          </a:p>
          <a:p>
            <a:pPr indent="-228600" lvl="1" marL="685800" rtl="0" algn="just">
              <a:lnSpc>
                <a:spcPct val="90000"/>
              </a:lnSpc>
              <a:spcBef>
                <a:spcPts val="500"/>
              </a:spcBef>
              <a:spcAft>
                <a:spcPts val="0"/>
              </a:spcAft>
              <a:buClr>
                <a:srgbClr val="FF0000"/>
              </a:buClr>
              <a:buSzPts val="2800"/>
              <a:buChar char="•"/>
            </a:pPr>
            <a:r>
              <a:rPr lang="en-US" sz="2800">
                <a:solidFill>
                  <a:srgbClr val="FF0000"/>
                </a:solidFill>
                <a:latin typeface="Georgia"/>
                <a:ea typeface="Georgia"/>
                <a:cs typeface="Georgia"/>
                <a:sym typeface="Georgia"/>
              </a:rPr>
              <a:t>IF </a:t>
            </a:r>
            <a:r>
              <a:rPr lang="en-US" sz="2800">
                <a:latin typeface="Georgia"/>
                <a:ea typeface="Georgia"/>
                <a:cs typeface="Georgia"/>
                <a:sym typeface="Georgia"/>
              </a:rPr>
              <a:t>credit rating is high </a:t>
            </a:r>
            <a:r>
              <a:rPr lang="en-US" sz="2800">
                <a:solidFill>
                  <a:srgbClr val="FF0000"/>
                </a:solidFill>
                <a:latin typeface="Georgia"/>
                <a:ea typeface="Georgia"/>
                <a:cs typeface="Georgia"/>
                <a:sym typeface="Georgia"/>
              </a:rPr>
              <a:t>AND </a:t>
            </a:r>
            <a:r>
              <a:rPr lang="en-US" sz="2800">
                <a:latin typeface="Georgia"/>
                <a:ea typeface="Georgia"/>
                <a:cs typeface="Georgia"/>
                <a:sym typeface="Georgia"/>
              </a:rPr>
              <a:t>salary is more than £30,000, </a:t>
            </a:r>
            <a:r>
              <a:rPr lang="en-US" sz="2800">
                <a:solidFill>
                  <a:srgbClr val="FF0000"/>
                </a:solidFill>
                <a:latin typeface="Georgia"/>
                <a:ea typeface="Georgia"/>
                <a:cs typeface="Georgia"/>
                <a:sym typeface="Georgia"/>
              </a:rPr>
              <a:t>OR</a:t>
            </a:r>
            <a:r>
              <a:rPr lang="en-US" sz="2800">
                <a:latin typeface="Georgia"/>
                <a:ea typeface="Georgia"/>
                <a:cs typeface="Georgia"/>
                <a:sym typeface="Georgia"/>
              </a:rPr>
              <a:t> assets are more than £75,000, AND pay history is not "poor," </a:t>
            </a:r>
            <a:br>
              <a:rPr lang="en-US" sz="2800">
                <a:latin typeface="Georgia"/>
                <a:ea typeface="Georgia"/>
                <a:cs typeface="Georgia"/>
                <a:sym typeface="Georgia"/>
              </a:rPr>
            </a:br>
            <a:r>
              <a:rPr lang="en-US" sz="2800">
                <a:latin typeface="Georgia"/>
                <a:ea typeface="Georgia"/>
                <a:cs typeface="Georgia"/>
                <a:sym typeface="Georgia"/>
              </a:rPr>
              <a:t>THEN approve a loan up to £10,000, and list the loan in category "B.”</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Action part may have more information: THEN "approve the loan" and "refer to an agent"</a:t>
            </a:r>
            <a:endParaRPr/>
          </a:p>
        </p:txBody>
      </p:sp>
      <p:sp>
        <p:nvSpPr>
          <p:cNvPr id="1147" name="Google Shape;1147;p10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148" name="Google Shape;1148;p1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104"/>
          <p:cNvSpPr txBox="1"/>
          <p:nvPr>
            <p:ph type="title"/>
          </p:nvPr>
        </p:nvSpPr>
        <p:spPr>
          <a:xfrm>
            <a:off x="933062" y="228600"/>
            <a:ext cx="8483893" cy="1059024"/>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Characteristics of Rules</a:t>
            </a:r>
            <a:endParaRPr/>
          </a:p>
        </p:txBody>
      </p:sp>
      <p:graphicFrame>
        <p:nvGraphicFramePr>
          <p:cNvPr id="1155" name="Google Shape;1155;p104"/>
          <p:cNvGraphicFramePr/>
          <p:nvPr/>
        </p:nvGraphicFramePr>
        <p:xfrm>
          <a:off x="406400" y="1676400"/>
          <a:ext cx="3000000" cy="3000000"/>
        </p:xfrm>
        <a:graphic>
          <a:graphicData uri="http://schemas.openxmlformats.org/drawingml/2006/table">
            <a:tbl>
              <a:tblPr>
                <a:noFill/>
                <a:tableStyleId>{825E8CEB-8B32-47B5-97DD-6649FE820772}</a:tableStyleId>
              </a:tblPr>
              <a:tblGrid>
                <a:gridCol w="2190750"/>
                <a:gridCol w="4387850"/>
                <a:gridCol w="4800600"/>
              </a:tblGrid>
              <a:tr h="403300">
                <a:tc>
                  <a:txBody>
                    <a:bodyPr/>
                    <a:lstStyle/>
                    <a:p>
                      <a:pPr indent="0" lvl="0" marL="0" marR="0" rtl="0" algn="l">
                        <a:lnSpc>
                          <a:spcPct val="100000"/>
                        </a:lnSpc>
                        <a:spcBef>
                          <a:spcPts val="0"/>
                        </a:spcBef>
                        <a:spcAft>
                          <a:spcPts val="0"/>
                        </a:spcAft>
                        <a:buClr>
                          <a:schemeClr val="dk1"/>
                        </a:buClr>
                        <a:buSzPts val="1500"/>
                        <a:buFont typeface="Calibri"/>
                        <a:buNone/>
                      </a:pPr>
                      <a:r>
                        <a:t/>
                      </a:r>
                      <a:endParaRPr b="1" i="0" sz="1500" u="none" cap="none" strike="noStrike">
                        <a:solidFill>
                          <a:schemeClr val="dk1"/>
                        </a:solidFill>
                        <a:latin typeface="Arial"/>
                        <a:ea typeface="Arial"/>
                        <a:cs typeface="Arial"/>
                        <a:sym typeface="Arial"/>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First Part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Second Part</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06000">
                <a:tc>
                  <a:txBody>
                    <a:bodyPr/>
                    <a:lstStyle/>
                    <a:p>
                      <a:pPr indent="0" lvl="0" marL="0" marR="0" rtl="0" algn="l">
                        <a:lnSpc>
                          <a:spcPct val="10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Names</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500"/>
                        <a:buFont typeface="Arial"/>
                        <a:buNone/>
                      </a:pPr>
                      <a:r>
                        <a:rPr b="0" i="0" lang="en-US" sz="1500" u="none" cap="none" strike="noStrike">
                          <a:solidFill>
                            <a:srgbClr val="FF0000"/>
                          </a:solidFill>
                          <a:highlight>
                            <a:srgbClr val="FFFF00"/>
                          </a:highlight>
                          <a:latin typeface="Arial"/>
                          <a:ea typeface="Arial"/>
                          <a:cs typeface="Arial"/>
                          <a:sym typeface="Arial"/>
                        </a:rPr>
                        <a:t>Premise</a:t>
                      </a:r>
                      <a:endParaRPr/>
                    </a:p>
                    <a:p>
                      <a:pPr indent="0" lvl="0" marL="0" marR="0" rtl="0" algn="l">
                        <a:lnSpc>
                          <a:spcPct val="100000"/>
                        </a:lnSpc>
                        <a:spcBef>
                          <a:spcPts val="0"/>
                        </a:spcBef>
                        <a:spcAft>
                          <a:spcPts val="0"/>
                        </a:spcAft>
                        <a:buClr>
                          <a:srgbClr val="FF0000"/>
                        </a:buClr>
                        <a:buSzPts val="1500"/>
                        <a:buFont typeface="Arial"/>
                        <a:buNone/>
                      </a:pPr>
                      <a:r>
                        <a:rPr b="0" i="0" lang="en-US" sz="1500" u="none" cap="none" strike="noStrike">
                          <a:solidFill>
                            <a:srgbClr val="FF0000"/>
                          </a:solidFill>
                          <a:latin typeface="Arial"/>
                          <a:ea typeface="Arial"/>
                          <a:cs typeface="Arial"/>
                          <a:sym typeface="Arial"/>
                        </a:rPr>
                        <a:t>Antecedent</a:t>
                      </a:r>
                      <a:endParaRPr/>
                    </a:p>
                    <a:p>
                      <a:pPr indent="0" lvl="0" marL="0" marR="0" rtl="0" algn="l">
                        <a:lnSpc>
                          <a:spcPct val="100000"/>
                        </a:lnSpc>
                        <a:spcBef>
                          <a:spcPts val="0"/>
                        </a:spcBef>
                        <a:spcAft>
                          <a:spcPts val="0"/>
                        </a:spcAft>
                        <a:buClr>
                          <a:srgbClr val="FF0000"/>
                        </a:buClr>
                        <a:buSzPts val="1500"/>
                        <a:buFont typeface="Arial"/>
                        <a:buNone/>
                      </a:pPr>
                      <a:r>
                        <a:rPr b="0" i="0" lang="en-US" sz="1500" u="none" cap="none" strike="noStrike">
                          <a:solidFill>
                            <a:srgbClr val="FF0000"/>
                          </a:solidFill>
                          <a:latin typeface="Arial"/>
                          <a:ea typeface="Arial"/>
                          <a:cs typeface="Arial"/>
                          <a:sym typeface="Arial"/>
                        </a:rPr>
                        <a:t>Situation</a:t>
                      </a:r>
                      <a:endParaRPr/>
                    </a:p>
                    <a:p>
                      <a:pPr indent="0" lvl="0" marL="0" marR="0" rtl="0" algn="l">
                        <a:lnSpc>
                          <a:spcPct val="100000"/>
                        </a:lnSpc>
                        <a:spcBef>
                          <a:spcPts val="0"/>
                        </a:spcBef>
                        <a:spcAft>
                          <a:spcPts val="0"/>
                        </a:spcAft>
                        <a:buClr>
                          <a:srgbClr val="FF0000"/>
                        </a:buClr>
                        <a:buSzPts val="1500"/>
                        <a:buFont typeface="Arial"/>
                        <a:buNone/>
                      </a:pPr>
                      <a:r>
                        <a:rPr b="0" i="0" lang="en-US" sz="1500" u="none" cap="none" strike="noStrike">
                          <a:solidFill>
                            <a:srgbClr val="FF0000"/>
                          </a:solidFill>
                          <a:latin typeface="Arial"/>
                          <a:ea typeface="Arial"/>
                          <a:cs typeface="Arial"/>
                          <a:sym typeface="Arial"/>
                        </a:rPr>
                        <a:t>IF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0000"/>
                        </a:buClr>
                        <a:buSzPts val="1500"/>
                        <a:buFont typeface="Arial"/>
                        <a:buNone/>
                      </a:pPr>
                      <a:r>
                        <a:rPr b="0" i="0" lang="en-US" sz="1500" u="none" cap="none" strike="noStrike">
                          <a:solidFill>
                            <a:srgbClr val="FF0000"/>
                          </a:solidFill>
                          <a:latin typeface="Arial"/>
                          <a:ea typeface="Arial"/>
                          <a:cs typeface="Arial"/>
                          <a:sym typeface="Arial"/>
                        </a:rPr>
                        <a:t>Conclusion</a:t>
                      </a:r>
                      <a:endParaRPr/>
                    </a:p>
                    <a:p>
                      <a:pPr indent="0" lvl="0" marL="0" marR="0" rtl="0" algn="l">
                        <a:lnSpc>
                          <a:spcPct val="100000"/>
                        </a:lnSpc>
                        <a:spcBef>
                          <a:spcPts val="0"/>
                        </a:spcBef>
                        <a:spcAft>
                          <a:spcPts val="0"/>
                        </a:spcAft>
                        <a:buClr>
                          <a:srgbClr val="FF0000"/>
                        </a:buClr>
                        <a:buSzPts val="1500"/>
                        <a:buFont typeface="Arial"/>
                        <a:buNone/>
                      </a:pPr>
                      <a:r>
                        <a:rPr b="0" i="0" lang="en-US" sz="1500" u="none" cap="none" strike="noStrike">
                          <a:solidFill>
                            <a:srgbClr val="FF0000"/>
                          </a:solidFill>
                          <a:latin typeface="Arial"/>
                          <a:ea typeface="Arial"/>
                          <a:cs typeface="Arial"/>
                          <a:sym typeface="Arial"/>
                        </a:rPr>
                        <a:t>Consequence</a:t>
                      </a:r>
                      <a:endParaRPr/>
                    </a:p>
                    <a:p>
                      <a:pPr indent="0" lvl="0" marL="0" marR="0" rtl="0" algn="l">
                        <a:lnSpc>
                          <a:spcPct val="100000"/>
                        </a:lnSpc>
                        <a:spcBef>
                          <a:spcPts val="0"/>
                        </a:spcBef>
                        <a:spcAft>
                          <a:spcPts val="0"/>
                        </a:spcAft>
                        <a:buClr>
                          <a:srgbClr val="FF0000"/>
                        </a:buClr>
                        <a:buSzPts val="1500"/>
                        <a:buFont typeface="Arial"/>
                        <a:buNone/>
                      </a:pPr>
                      <a:r>
                        <a:rPr b="0" i="0" lang="en-US" sz="1500" u="none" cap="none" strike="noStrike">
                          <a:solidFill>
                            <a:srgbClr val="FF0000"/>
                          </a:solidFill>
                          <a:latin typeface="Arial"/>
                          <a:ea typeface="Arial"/>
                          <a:cs typeface="Arial"/>
                          <a:sym typeface="Arial"/>
                        </a:rPr>
                        <a:t>Action</a:t>
                      </a:r>
                      <a:endParaRPr/>
                    </a:p>
                    <a:p>
                      <a:pPr indent="0" lvl="0" marL="0" marR="0" rtl="0" algn="l">
                        <a:lnSpc>
                          <a:spcPct val="100000"/>
                        </a:lnSpc>
                        <a:spcBef>
                          <a:spcPts val="0"/>
                        </a:spcBef>
                        <a:spcAft>
                          <a:spcPts val="0"/>
                        </a:spcAft>
                        <a:buClr>
                          <a:srgbClr val="FF0000"/>
                        </a:buClr>
                        <a:buSzPts val="1500"/>
                        <a:buFont typeface="Arial"/>
                        <a:buNone/>
                      </a:pPr>
                      <a:r>
                        <a:rPr b="0" i="0" lang="en-US" sz="1500" u="none" cap="none" strike="noStrike">
                          <a:solidFill>
                            <a:srgbClr val="FF0000"/>
                          </a:solidFill>
                          <a:latin typeface="Arial"/>
                          <a:ea typeface="Arial"/>
                          <a:cs typeface="Arial"/>
                          <a:sym typeface="Arial"/>
                        </a:rPr>
                        <a:t>THEN</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97000">
                <a:tc>
                  <a:txBody>
                    <a:bodyPr/>
                    <a:lstStyle/>
                    <a:p>
                      <a:pPr indent="0" lvl="0" marL="0" marR="0" rtl="0" algn="l">
                        <a:lnSpc>
                          <a:spcPct val="10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Nature</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Conditions, similar to declarative knowledge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Resolutions, similar to procedural knowledge</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4600">
                <a:tc>
                  <a:txBody>
                    <a:bodyPr/>
                    <a:lstStyle/>
                    <a:p>
                      <a:pPr indent="0" lvl="0" marL="0" marR="0" rtl="0" algn="l">
                        <a:lnSpc>
                          <a:spcPct val="10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Size</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Can have many IFs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Usually only one conclusion</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44650">
                <a:tc rowSpan="2">
                  <a:txBody>
                    <a:bodyPr/>
                    <a:lstStyle/>
                    <a:p>
                      <a:pPr indent="0" lvl="0" marL="0" marR="0" rtl="0" algn="l">
                        <a:lnSpc>
                          <a:spcPct val="10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Statement</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AND statements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All conditions must be true for a conclusion to be true</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43075">
                <a:tc vMerge="1"/>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OR statements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If any condition is true, the conclusion is true</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156" name="Google Shape;1156;p104"/>
          <p:cNvSpPr txBox="1"/>
          <p:nvPr>
            <p:ph idx="12" type="sldNum"/>
          </p:nvPr>
        </p:nvSpPr>
        <p:spPr>
          <a:xfrm>
            <a:off x="9652000" y="6400800"/>
            <a:ext cx="2540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105"/>
          <p:cNvSpPr txBox="1"/>
          <p:nvPr>
            <p:ph type="title"/>
          </p:nvPr>
        </p:nvSpPr>
        <p:spPr>
          <a:xfrm>
            <a:off x="838200" y="365125"/>
            <a:ext cx="9169400"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Rule-based Inference</a:t>
            </a:r>
            <a:endParaRPr/>
          </a:p>
        </p:txBody>
      </p:sp>
      <p:sp>
        <p:nvSpPr>
          <p:cNvPr id="1163" name="Google Shape;1163;p105"/>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3200"/>
              <a:buChar char="•"/>
            </a:pPr>
            <a:r>
              <a:rPr lang="en-US" sz="3200">
                <a:latin typeface="Georgia"/>
                <a:ea typeface="Georgia"/>
                <a:cs typeface="Georgia"/>
                <a:sym typeface="Georgia"/>
              </a:rPr>
              <a:t>Production rules are typically used as part of a </a:t>
            </a:r>
            <a:r>
              <a:rPr i="1" lang="en-US" sz="3200">
                <a:latin typeface="Georgia"/>
                <a:ea typeface="Georgia"/>
                <a:cs typeface="Georgia"/>
                <a:sym typeface="Georgia"/>
              </a:rPr>
              <a:t>production system</a:t>
            </a:r>
            <a:endParaRPr/>
          </a:p>
          <a:p>
            <a:pPr indent="-228600" lvl="0" marL="228600" rtl="0" algn="just">
              <a:lnSpc>
                <a:spcPct val="90000"/>
              </a:lnSpc>
              <a:spcBef>
                <a:spcPts val="1000"/>
              </a:spcBef>
              <a:spcAft>
                <a:spcPts val="0"/>
              </a:spcAft>
              <a:buClr>
                <a:schemeClr val="dk1"/>
              </a:buClr>
              <a:buSzPts val="3200"/>
              <a:buChar char="•"/>
            </a:pPr>
            <a:r>
              <a:rPr lang="en-US" sz="3200">
                <a:latin typeface="Georgia"/>
                <a:ea typeface="Georgia"/>
                <a:cs typeface="Georgia"/>
                <a:sym typeface="Georgia"/>
              </a:rPr>
              <a:t>Production systems provide pattern-directed control of the reasoning process</a:t>
            </a:r>
            <a:endParaRPr/>
          </a:p>
          <a:p>
            <a:pPr indent="-228600" lvl="0" marL="228600" rtl="0" algn="just">
              <a:lnSpc>
                <a:spcPct val="90000"/>
              </a:lnSpc>
              <a:spcBef>
                <a:spcPts val="1000"/>
              </a:spcBef>
              <a:spcAft>
                <a:spcPts val="0"/>
              </a:spcAft>
              <a:buClr>
                <a:schemeClr val="dk1"/>
              </a:buClr>
              <a:buSzPts val="3200"/>
              <a:buChar char="•"/>
            </a:pPr>
            <a:r>
              <a:rPr lang="en-US" sz="3200">
                <a:latin typeface="Georgia"/>
                <a:ea typeface="Georgia"/>
                <a:cs typeface="Georgia"/>
                <a:sym typeface="Georgia"/>
              </a:rPr>
              <a:t>Production systems have:</a:t>
            </a:r>
            <a:endParaRPr/>
          </a:p>
          <a:p>
            <a:pPr indent="-228600" lvl="1" marL="685800" rtl="0" algn="just">
              <a:lnSpc>
                <a:spcPct val="90000"/>
              </a:lnSpc>
              <a:spcBef>
                <a:spcPts val="500"/>
              </a:spcBef>
              <a:spcAft>
                <a:spcPts val="0"/>
              </a:spcAft>
              <a:buClr>
                <a:schemeClr val="dk1"/>
              </a:buClr>
              <a:buSzPts val="3200"/>
              <a:buChar char="•"/>
            </a:pPr>
            <a:r>
              <a:rPr lang="en-US" sz="3200">
                <a:latin typeface="Georgia"/>
                <a:ea typeface="Georgia"/>
                <a:cs typeface="Georgia"/>
                <a:sym typeface="Georgia"/>
              </a:rPr>
              <a:t>P</a:t>
            </a:r>
            <a:r>
              <a:rPr lang="en-US" sz="3200">
                <a:highlight>
                  <a:srgbClr val="FFFF00"/>
                </a:highlight>
                <a:latin typeface="Georgia"/>
                <a:ea typeface="Georgia"/>
                <a:cs typeface="Georgia"/>
                <a:sym typeface="Georgia"/>
              </a:rPr>
              <a:t>roductions</a:t>
            </a:r>
            <a:r>
              <a:rPr lang="en-US" sz="3200">
                <a:latin typeface="Georgia"/>
                <a:ea typeface="Georgia"/>
                <a:cs typeface="Georgia"/>
                <a:sym typeface="Georgia"/>
              </a:rPr>
              <a:t>: set of production rules</a:t>
            </a:r>
            <a:endParaRPr/>
          </a:p>
          <a:p>
            <a:pPr indent="-228600" lvl="1" marL="685800" rtl="0" algn="just">
              <a:lnSpc>
                <a:spcPct val="90000"/>
              </a:lnSpc>
              <a:spcBef>
                <a:spcPts val="500"/>
              </a:spcBef>
              <a:spcAft>
                <a:spcPts val="0"/>
              </a:spcAft>
              <a:buClr>
                <a:schemeClr val="dk1"/>
              </a:buClr>
              <a:buSzPts val="3200"/>
              <a:buChar char="•"/>
            </a:pPr>
            <a:r>
              <a:rPr lang="en-US" sz="3200">
                <a:latin typeface="Georgia"/>
                <a:ea typeface="Georgia"/>
                <a:cs typeface="Georgia"/>
                <a:sym typeface="Georgia"/>
              </a:rPr>
              <a:t>Working Memory (WM): description of current state of the world</a:t>
            </a:r>
            <a:endParaRPr/>
          </a:p>
          <a:p>
            <a:pPr indent="-228600" lvl="1" marL="685800" rtl="0" algn="just">
              <a:lnSpc>
                <a:spcPct val="90000"/>
              </a:lnSpc>
              <a:spcBef>
                <a:spcPts val="500"/>
              </a:spcBef>
              <a:spcAft>
                <a:spcPts val="0"/>
              </a:spcAft>
              <a:buClr>
                <a:schemeClr val="dk1"/>
              </a:buClr>
              <a:buSzPts val="3200"/>
              <a:buChar char="•"/>
            </a:pPr>
            <a:r>
              <a:rPr lang="en-US" sz="3200">
                <a:latin typeface="Georgia"/>
                <a:ea typeface="Georgia"/>
                <a:cs typeface="Georgia"/>
                <a:sym typeface="Georgia"/>
              </a:rPr>
              <a:t>Recognise-act cycle</a:t>
            </a:r>
            <a:endParaRPr/>
          </a:p>
        </p:txBody>
      </p:sp>
      <p:sp>
        <p:nvSpPr>
          <p:cNvPr id="1164" name="Google Shape;1164;p10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165" name="Google Shape;1165;p1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106"/>
          <p:cNvSpPr txBox="1"/>
          <p:nvPr>
            <p:ph type="title"/>
          </p:nvPr>
        </p:nvSpPr>
        <p:spPr>
          <a:xfrm>
            <a:off x="838200" y="365125"/>
            <a:ext cx="8305800"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Production Systems</a:t>
            </a:r>
            <a:endParaRPr/>
          </a:p>
        </p:txBody>
      </p:sp>
      <p:sp>
        <p:nvSpPr>
          <p:cNvPr id="1172" name="Google Shape;1172;p106"/>
          <p:cNvSpPr/>
          <p:nvPr/>
        </p:nvSpPr>
        <p:spPr>
          <a:xfrm>
            <a:off x="3600451" y="1844676"/>
            <a:ext cx="1631949" cy="2447925"/>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Production</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Rules</a:t>
            </a:r>
            <a:endParaRPr/>
          </a:p>
          <a:p>
            <a:pPr indent="0" lvl="0" marL="0" marR="0" rtl="0" algn="ctr">
              <a:spcBef>
                <a:spcPts val="0"/>
              </a:spcBef>
              <a:spcAft>
                <a:spcPts val="0"/>
              </a:spcAft>
              <a:buNone/>
            </a:pPr>
            <a:r>
              <a:t/>
            </a:r>
            <a:endParaRPr sz="1600">
              <a:solidFill>
                <a:schemeClr val="dk1"/>
              </a:solidFill>
              <a:latin typeface="Georgia"/>
              <a:ea typeface="Georgia"/>
              <a:cs typeface="Georgia"/>
              <a:sym typeface="Georgia"/>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C</a:t>
            </a:r>
            <a:r>
              <a:rPr baseline="-25000" lang="en-US" sz="1600">
                <a:solidFill>
                  <a:schemeClr val="dk1"/>
                </a:solidFill>
                <a:latin typeface="Georgia"/>
                <a:ea typeface="Georgia"/>
                <a:cs typeface="Georgia"/>
                <a:sym typeface="Georgia"/>
              </a:rPr>
              <a:t>1</a:t>
            </a:r>
            <a:r>
              <a:rPr lang="en-US" sz="1600">
                <a:solidFill>
                  <a:schemeClr val="dk1"/>
                </a:solidFill>
                <a:latin typeface="Georgia"/>
                <a:ea typeface="Georgia"/>
                <a:cs typeface="Georgia"/>
                <a:sym typeface="Georgia"/>
              </a:rPr>
              <a:t>→A</a:t>
            </a:r>
            <a:r>
              <a:rPr baseline="-25000" lang="en-US" sz="1600">
                <a:solidFill>
                  <a:schemeClr val="dk1"/>
                </a:solidFill>
                <a:latin typeface="Georgia"/>
                <a:ea typeface="Georgia"/>
                <a:cs typeface="Georgia"/>
                <a:sym typeface="Georgia"/>
              </a:rPr>
              <a:t>1</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C</a:t>
            </a:r>
            <a:r>
              <a:rPr baseline="-25000" lang="en-US" sz="1600">
                <a:solidFill>
                  <a:schemeClr val="dk1"/>
                </a:solidFill>
                <a:latin typeface="Georgia"/>
                <a:ea typeface="Georgia"/>
                <a:cs typeface="Georgia"/>
                <a:sym typeface="Georgia"/>
              </a:rPr>
              <a:t>2</a:t>
            </a:r>
            <a:r>
              <a:rPr lang="en-US" sz="1600">
                <a:solidFill>
                  <a:schemeClr val="dk1"/>
                </a:solidFill>
                <a:latin typeface="Georgia"/>
                <a:ea typeface="Georgia"/>
                <a:cs typeface="Georgia"/>
                <a:sym typeface="Georgia"/>
              </a:rPr>
              <a:t>→A</a:t>
            </a:r>
            <a:r>
              <a:rPr baseline="-25000" lang="en-US" sz="1600">
                <a:solidFill>
                  <a:schemeClr val="dk1"/>
                </a:solidFill>
                <a:latin typeface="Georgia"/>
                <a:ea typeface="Georgia"/>
                <a:cs typeface="Georgia"/>
                <a:sym typeface="Georgia"/>
              </a:rPr>
              <a:t>2</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C</a:t>
            </a:r>
            <a:r>
              <a:rPr baseline="-25000" lang="en-US" sz="1600">
                <a:solidFill>
                  <a:schemeClr val="dk1"/>
                </a:solidFill>
                <a:latin typeface="Georgia"/>
                <a:ea typeface="Georgia"/>
                <a:cs typeface="Georgia"/>
                <a:sym typeface="Georgia"/>
              </a:rPr>
              <a:t>3</a:t>
            </a:r>
            <a:r>
              <a:rPr lang="en-US" sz="1600">
                <a:solidFill>
                  <a:schemeClr val="dk1"/>
                </a:solidFill>
                <a:latin typeface="Georgia"/>
                <a:ea typeface="Georgia"/>
                <a:cs typeface="Georgia"/>
                <a:sym typeface="Georgia"/>
              </a:rPr>
              <a:t>→A</a:t>
            </a:r>
            <a:r>
              <a:rPr baseline="-25000" lang="en-US" sz="1600">
                <a:solidFill>
                  <a:schemeClr val="dk1"/>
                </a:solidFill>
                <a:latin typeface="Georgia"/>
                <a:ea typeface="Georgia"/>
                <a:cs typeface="Georgia"/>
                <a:sym typeface="Georgia"/>
              </a:rPr>
              <a:t>3</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C</a:t>
            </a:r>
            <a:r>
              <a:rPr baseline="-25000" lang="en-US" sz="1600">
                <a:solidFill>
                  <a:schemeClr val="dk1"/>
                </a:solidFill>
                <a:latin typeface="Georgia"/>
                <a:ea typeface="Georgia"/>
                <a:cs typeface="Georgia"/>
                <a:sym typeface="Georgia"/>
              </a:rPr>
              <a:t>n</a:t>
            </a:r>
            <a:r>
              <a:rPr lang="en-US" sz="1600">
                <a:solidFill>
                  <a:schemeClr val="dk1"/>
                </a:solidFill>
                <a:latin typeface="Georgia"/>
                <a:ea typeface="Georgia"/>
                <a:cs typeface="Georgia"/>
                <a:sym typeface="Georgia"/>
              </a:rPr>
              <a:t>→A</a:t>
            </a:r>
            <a:r>
              <a:rPr baseline="-25000" lang="en-US" sz="1600">
                <a:solidFill>
                  <a:schemeClr val="dk1"/>
                </a:solidFill>
                <a:latin typeface="Georgia"/>
                <a:ea typeface="Georgia"/>
                <a:cs typeface="Georgia"/>
                <a:sym typeface="Georgia"/>
              </a:rPr>
              <a:t>n</a:t>
            </a:r>
            <a:endParaRPr baseline="-25000" sz="1600">
              <a:solidFill>
                <a:schemeClr val="dk1"/>
              </a:solidFill>
              <a:latin typeface="Georgia"/>
              <a:ea typeface="Georgia"/>
              <a:cs typeface="Georgia"/>
              <a:sym typeface="Georgia"/>
            </a:endParaRPr>
          </a:p>
        </p:txBody>
      </p:sp>
      <p:sp>
        <p:nvSpPr>
          <p:cNvPr id="1173" name="Google Shape;1173;p106"/>
          <p:cNvSpPr/>
          <p:nvPr/>
        </p:nvSpPr>
        <p:spPr>
          <a:xfrm>
            <a:off x="6959601" y="1844676"/>
            <a:ext cx="1631951" cy="2447925"/>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Working</a:t>
            </a:r>
            <a:br>
              <a:rPr lang="en-US" sz="1600">
                <a:solidFill>
                  <a:schemeClr val="dk1"/>
                </a:solidFill>
                <a:latin typeface="Georgia"/>
                <a:ea typeface="Georgia"/>
                <a:cs typeface="Georgia"/>
                <a:sym typeface="Georgia"/>
              </a:rPr>
            </a:br>
            <a:r>
              <a:rPr lang="en-US" sz="1600">
                <a:solidFill>
                  <a:schemeClr val="dk1"/>
                </a:solidFill>
                <a:latin typeface="Georgia"/>
                <a:ea typeface="Georgia"/>
                <a:cs typeface="Georgia"/>
                <a:sym typeface="Georgia"/>
              </a:rPr>
              <a:t>Memory</a:t>
            </a:r>
            <a:endParaRPr/>
          </a:p>
        </p:txBody>
      </p:sp>
      <p:sp>
        <p:nvSpPr>
          <p:cNvPr id="1174" name="Google Shape;1174;p106"/>
          <p:cNvSpPr/>
          <p:nvPr/>
        </p:nvSpPr>
        <p:spPr>
          <a:xfrm>
            <a:off x="6959601" y="4868864"/>
            <a:ext cx="1631951" cy="1222375"/>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Conflict</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Resolution</a:t>
            </a:r>
            <a:endParaRPr/>
          </a:p>
        </p:txBody>
      </p:sp>
      <p:sp>
        <p:nvSpPr>
          <p:cNvPr id="1175" name="Google Shape;1175;p106"/>
          <p:cNvSpPr/>
          <p:nvPr/>
        </p:nvSpPr>
        <p:spPr>
          <a:xfrm>
            <a:off x="3600451" y="4868863"/>
            <a:ext cx="1631949" cy="122396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Conflict</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Set</a:t>
            </a:r>
            <a:endParaRPr/>
          </a:p>
        </p:txBody>
      </p:sp>
      <p:cxnSp>
        <p:nvCxnSpPr>
          <p:cNvPr id="1176" name="Google Shape;1176;p106"/>
          <p:cNvCxnSpPr>
            <a:stCxn id="1173" idx="1"/>
            <a:endCxn id="1172" idx="3"/>
          </p:cNvCxnSpPr>
          <p:nvPr/>
        </p:nvCxnSpPr>
        <p:spPr>
          <a:xfrm rot="10800000">
            <a:off x="5232501" y="3068639"/>
            <a:ext cx="1727100" cy="0"/>
          </a:xfrm>
          <a:prstGeom prst="straightConnector1">
            <a:avLst/>
          </a:prstGeom>
          <a:noFill/>
          <a:ln cap="flat" cmpd="sng" w="9525">
            <a:solidFill>
              <a:schemeClr val="dk1"/>
            </a:solidFill>
            <a:prstDash val="solid"/>
            <a:round/>
            <a:headEnd len="med" w="med" type="none"/>
            <a:tailEnd len="med" w="med" type="triangle"/>
          </a:ln>
        </p:spPr>
      </p:cxnSp>
      <p:cxnSp>
        <p:nvCxnSpPr>
          <p:cNvPr id="1177" name="Google Shape;1177;p106"/>
          <p:cNvCxnSpPr>
            <a:stCxn id="1172" idx="2"/>
            <a:endCxn id="1175" idx="0"/>
          </p:cNvCxnSpPr>
          <p:nvPr/>
        </p:nvCxnSpPr>
        <p:spPr>
          <a:xfrm>
            <a:off x="4416426" y="4292601"/>
            <a:ext cx="0" cy="576300"/>
          </a:xfrm>
          <a:prstGeom prst="straightConnector1">
            <a:avLst/>
          </a:prstGeom>
          <a:noFill/>
          <a:ln cap="flat" cmpd="sng" w="9525">
            <a:solidFill>
              <a:schemeClr val="dk1"/>
            </a:solidFill>
            <a:prstDash val="solid"/>
            <a:round/>
            <a:headEnd len="med" w="med" type="none"/>
            <a:tailEnd len="med" w="med" type="triangle"/>
          </a:ln>
        </p:spPr>
      </p:cxnSp>
      <p:cxnSp>
        <p:nvCxnSpPr>
          <p:cNvPr id="1178" name="Google Shape;1178;p106"/>
          <p:cNvCxnSpPr>
            <a:stCxn id="1175" idx="3"/>
            <a:endCxn id="1174" idx="1"/>
          </p:cNvCxnSpPr>
          <p:nvPr/>
        </p:nvCxnSpPr>
        <p:spPr>
          <a:xfrm flipH="1" rot="10800000">
            <a:off x="5232400" y="5479944"/>
            <a:ext cx="1727100" cy="900"/>
          </a:xfrm>
          <a:prstGeom prst="straightConnector1">
            <a:avLst/>
          </a:prstGeom>
          <a:noFill/>
          <a:ln cap="flat" cmpd="sng" w="9525">
            <a:solidFill>
              <a:schemeClr val="dk1"/>
            </a:solidFill>
            <a:prstDash val="solid"/>
            <a:round/>
            <a:headEnd len="med" w="med" type="none"/>
            <a:tailEnd len="med" w="med" type="triangle"/>
          </a:ln>
        </p:spPr>
      </p:cxnSp>
      <p:cxnSp>
        <p:nvCxnSpPr>
          <p:cNvPr id="1179" name="Google Shape;1179;p106"/>
          <p:cNvCxnSpPr>
            <a:stCxn id="1174" idx="0"/>
            <a:endCxn id="1173" idx="2"/>
          </p:cNvCxnSpPr>
          <p:nvPr/>
        </p:nvCxnSpPr>
        <p:spPr>
          <a:xfrm rot="10800000">
            <a:off x="7775577" y="4292564"/>
            <a:ext cx="0" cy="576300"/>
          </a:xfrm>
          <a:prstGeom prst="straightConnector1">
            <a:avLst/>
          </a:prstGeom>
          <a:noFill/>
          <a:ln cap="flat" cmpd="sng" w="9525">
            <a:solidFill>
              <a:schemeClr val="dk1"/>
            </a:solidFill>
            <a:prstDash val="solid"/>
            <a:round/>
            <a:headEnd len="med" w="med" type="none"/>
            <a:tailEnd len="med" w="med" type="triangle"/>
          </a:ln>
        </p:spPr>
      </p:cxnSp>
      <p:cxnSp>
        <p:nvCxnSpPr>
          <p:cNvPr id="1180" name="Google Shape;1180;p106"/>
          <p:cNvCxnSpPr>
            <a:stCxn id="1181" idx="1"/>
            <a:endCxn id="1173" idx="3"/>
          </p:cNvCxnSpPr>
          <p:nvPr/>
        </p:nvCxnSpPr>
        <p:spPr>
          <a:xfrm rot="10800000">
            <a:off x="8591484" y="3068639"/>
            <a:ext cx="1248900" cy="0"/>
          </a:xfrm>
          <a:prstGeom prst="straightConnector1">
            <a:avLst/>
          </a:prstGeom>
          <a:noFill/>
          <a:ln cap="flat" cmpd="sng" w="9525">
            <a:solidFill>
              <a:schemeClr val="dk1"/>
            </a:solidFill>
            <a:prstDash val="solid"/>
            <a:round/>
            <a:headEnd len="med" w="med" type="none"/>
            <a:tailEnd len="med" w="med" type="triangle"/>
          </a:ln>
        </p:spPr>
      </p:cxnSp>
      <p:sp>
        <p:nvSpPr>
          <p:cNvPr id="1181" name="Google Shape;1181;p106"/>
          <p:cNvSpPr/>
          <p:nvPr/>
        </p:nvSpPr>
        <p:spPr>
          <a:xfrm>
            <a:off x="9840384" y="2708276"/>
            <a:ext cx="1919816" cy="7207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Environment</a:t>
            </a:r>
            <a:endParaRPr/>
          </a:p>
        </p:txBody>
      </p:sp>
      <p:sp>
        <p:nvSpPr>
          <p:cNvPr id="1182" name="Google Shape;1182;p10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183" name="Google Shape;1183;p1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107"/>
          <p:cNvSpPr txBox="1"/>
          <p:nvPr>
            <p:ph type="title"/>
          </p:nvPr>
        </p:nvSpPr>
        <p:spPr>
          <a:xfrm>
            <a:off x="838200" y="365125"/>
            <a:ext cx="8988188"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Recognise-Act Cycle</a:t>
            </a:r>
            <a:endParaRPr/>
          </a:p>
        </p:txBody>
      </p:sp>
      <p:sp>
        <p:nvSpPr>
          <p:cNvPr id="1190" name="Google Shape;1190;p107"/>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sz="2000">
                <a:latin typeface="Georgia"/>
                <a:ea typeface="Georgia"/>
                <a:cs typeface="Georgia"/>
                <a:sym typeface="Georgia"/>
              </a:rPr>
              <a:t>Patterns in WM matched against production rule conditions</a:t>
            </a:r>
            <a:endParaRPr/>
          </a:p>
          <a:p>
            <a:pPr indent="-228600" lvl="0" marL="228600" rtl="0" algn="just">
              <a:lnSpc>
                <a:spcPct val="90000"/>
              </a:lnSpc>
              <a:spcBef>
                <a:spcPts val="1000"/>
              </a:spcBef>
              <a:spcAft>
                <a:spcPts val="0"/>
              </a:spcAft>
              <a:buClr>
                <a:schemeClr val="dk1"/>
              </a:buClr>
              <a:buSzPts val="2000"/>
              <a:buChar char="•"/>
            </a:pPr>
            <a:r>
              <a:rPr lang="en-US" sz="2000">
                <a:latin typeface="Georgia"/>
                <a:ea typeface="Georgia"/>
                <a:cs typeface="Georgia"/>
                <a:sym typeface="Georgia"/>
              </a:rPr>
              <a:t>Matching (activated) rules form the </a:t>
            </a:r>
            <a:r>
              <a:rPr b="1" lang="en-US" sz="2000">
                <a:latin typeface="Georgia"/>
                <a:ea typeface="Georgia"/>
                <a:cs typeface="Georgia"/>
                <a:sym typeface="Georgia"/>
              </a:rPr>
              <a:t>conflict set</a:t>
            </a:r>
            <a:endParaRPr i="1" sz="2000">
              <a:latin typeface="Georgia"/>
              <a:ea typeface="Georgia"/>
              <a:cs typeface="Georgia"/>
              <a:sym typeface="Georgia"/>
            </a:endParaRPr>
          </a:p>
          <a:p>
            <a:pPr indent="-228600" lvl="0" marL="228600" rtl="0" algn="just">
              <a:lnSpc>
                <a:spcPct val="90000"/>
              </a:lnSpc>
              <a:spcBef>
                <a:spcPts val="1000"/>
              </a:spcBef>
              <a:spcAft>
                <a:spcPts val="0"/>
              </a:spcAft>
              <a:buClr>
                <a:schemeClr val="dk1"/>
              </a:buClr>
              <a:buSzPts val="2000"/>
              <a:buChar char="•"/>
            </a:pPr>
            <a:r>
              <a:rPr lang="en-US" sz="2000">
                <a:latin typeface="Georgia"/>
                <a:ea typeface="Georgia"/>
                <a:cs typeface="Georgia"/>
                <a:sym typeface="Georgia"/>
              </a:rPr>
              <a:t>One of the matching rules is selected (conflict resolution) and </a:t>
            </a:r>
            <a:r>
              <a:rPr b="1" lang="en-US" sz="2000">
                <a:latin typeface="Georgia"/>
                <a:ea typeface="Georgia"/>
                <a:cs typeface="Georgia"/>
                <a:sym typeface="Georgia"/>
              </a:rPr>
              <a:t>fired</a:t>
            </a:r>
            <a:endParaRPr i="1" sz="2000">
              <a:latin typeface="Georgia"/>
              <a:ea typeface="Georgia"/>
              <a:cs typeface="Georgia"/>
              <a:sym typeface="Georgia"/>
            </a:endParaRPr>
          </a:p>
          <a:p>
            <a:pPr indent="-228600" lvl="1" marL="685800" rtl="0" algn="just">
              <a:lnSpc>
                <a:spcPct val="90000"/>
              </a:lnSpc>
              <a:spcBef>
                <a:spcPts val="500"/>
              </a:spcBef>
              <a:spcAft>
                <a:spcPts val="0"/>
              </a:spcAft>
              <a:buClr>
                <a:schemeClr val="dk1"/>
              </a:buClr>
              <a:buSzPts val="2000"/>
              <a:buChar char="•"/>
            </a:pPr>
            <a:r>
              <a:rPr lang="en-US" sz="2000">
                <a:latin typeface="Georgia"/>
                <a:ea typeface="Georgia"/>
                <a:cs typeface="Georgia"/>
                <a:sym typeface="Georgia"/>
              </a:rPr>
              <a:t>Action of rule is performed</a:t>
            </a:r>
            <a:endParaRPr/>
          </a:p>
          <a:p>
            <a:pPr indent="-228600" lvl="1" marL="685800" rtl="0" algn="just">
              <a:lnSpc>
                <a:spcPct val="90000"/>
              </a:lnSpc>
              <a:spcBef>
                <a:spcPts val="500"/>
              </a:spcBef>
              <a:spcAft>
                <a:spcPts val="0"/>
              </a:spcAft>
              <a:buClr>
                <a:schemeClr val="dk1"/>
              </a:buClr>
              <a:buSzPts val="2000"/>
              <a:buChar char="•"/>
            </a:pPr>
            <a:r>
              <a:rPr lang="en-US" sz="2000">
                <a:latin typeface="Georgia"/>
                <a:ea typeface="Georgia"/>
                <a:cs typeface="Georgia"/>
                <a:sym typeface="Georgia"/>
              </a:rPr>
              <a:t>Contents of WM updated</a:t>
            </a:r>
            <a:endParaRPr/>
          </a:p>
          <a:p>
            <a:pPr indent="-228600" lvl="0" marL="228600" rtl="0" algn="just">
              <a:lnSpc>
                <a:spcPct val="90000"/>
              </a:lnSpc>
              <a:spcBef>
                <a:spcPts val="1000"/>
              </a:spcBef>
              <a:spcAft>
                <a:spcPts val="0"/>
              </a:spcAft>
              <a:buClr>
                <a:schemeClr val="dk1"/>
              </a:buClr>
              <a:buSzPts val="2000"/>
              <a:buChar char="•"/>
            </a:pPr>
            <a:r>
              <a:rPr lang="en-US" sz="2000">
                <a:latin typeface="Georgia"/>
                <a:ea typeface="Georgia"/>
                <a:cs typeface="Georgia"/>
                <a:sym typeface="Georgia"/>
              </a:rPr>
              <a:t>Cycle repeats with updated WM</a:t>
            </a:r>
            <a:endParaRPr/>
          </a:p>
          <a:p>
            <a:pPr indent="-228600" lvl="0" marL="228600" rtl="0" algn="just">
              <a:lnSpc>
                <a:spcPct val="90000"/>
              </a:lnSpc>
              <a:spcBef>
                <a:spcPts val="1000"/>
              </a:spcBef>
              <a:spcAft>
                <a:spcPts val="0"/>
              </a:spcAft>
              <a:buClr>
                <a:schemeClr val="dk1"/>
              </a:buClr>
              <a:buSzPts val="2000"/>
              <a:buChar char="•"/>
            </a:pPr>
            <a:r>
              <a:rPr lang="en-US" sz="2000">
                <a:latin typeface="Georgia"/>
                <a:ea typeface="Georgia"/>
                <a:cs typeface="Georgia"/>
                <a:sym typeface="Georgia"/>
              </a:rPr>
              <a:t>A =&gt; B</a:t>
            </a:r>
            <a:endParaRPr/>
          </a:p>
          <a:p>
            <a:pPr indent="-228600" lvl="0" marL="228600" rtl="0" algn="just">
              <a:lnSpc>
                <a:spcPct val="90000"/>
              </a:lnSpc>
              <a:spcBef>
                <a:spcPts val="1000"/>
              </a:spcBef>
              <a:spcAft>
                <a:spcPts val="0"/>
              </a:spcAft>
              <a:buClr>
                <a:schemeClr val="dk1"/>
              </a:buClr>
              <a:buSzPts val="2000"/>
              <a:buChar char="•"/>
            </a:pPr>
            <a:r>
              <a:rPr lang="en-US" sz="2000">
                <a:highlight>
                  <a:srgbClr val="FFFF00"/>
                </a:highlight>
                <a:latin typeface="Georgia"/>
                <a:ea typeface="Georgia"/>
                <a:cs typeface="Georgia"/>
                <a:sym typeface="Georgia"/>
              </a:rPr>
              <a:t>B AND C =&gt; D  ….. CONFLICT SET</a:t>
            </a:r>
            <a:endParaRPr/>
          </a:p>
          <a:p>
            <a:pPr indent="-228600" lvl="0" marL="228600" rtl="0" algn="just">
              <a:lnSpc>
                <a:spcPct val="90000"/>
              </a:lnSpc>
              <a:spcBef>
                <a:spcPts val="1000"/>
              </a:spcBef>
              <a:spcAft>
                <a:spcPts val="0"/>
              </a:spcAft>
              <a:buClr>
                <a:schemeClr val="dk1"/>
              </a:buClr>
              <a:buSzPts val="2000"/>
              <a:buChar char="•"/>
            </a:pPr>
            <a:r>
              <a:rPr lang="en-US" sz="2000" strike="sngStrike">
                <a:highlight>
                  <a:srgbClr val="FFFF00"/>
                </a:highlight>
                <a:latin typeface="Georgia"/>
                <a:ea typeface="Georgia"/>
                <a:cs typeface="Georgia"/>
                <a:sym typeface="Georgia"/>
              </a:rPr>
              <a:t>B =&gt; E</a:t>
            </a:r>
            <a:endParaRPr/>
          </a:p>
          <a:p>
            <a:pPr indent="-228600" lvl="0" marL="228600" rtl="0" algn="just">
              <a:lnSpc>
                <a:spcPct val="90000"/>
              </a:lnSpc>
              <a:spcBef>
                <a:spcPts val="1000"/>
              </a:spcBef>
              <a:spcAft>
                <a:spcPts val="0"/>
              </a:spcAft>
              <a:buClr>
                <a:schemeClr val="dk1"/>
              </a:buClr>
              <a:buSzPts val="2000"/>
              <a:buChar char="•"/>
            </a:pPr>
            <a:r>
              <a:rPr lang="en-US" sz="2000">
                <a:latin typeface="Georgia"/>
                <a:ea typeface="Georgia"/>
                <a:cs typeface="Georgia"/>
                <a:sym typeface="Georgia"/>
              </a:rPr>
              <a:t>F =&gt; G</a:t>
            </a:r>
            <a:endParaRPr/>
          </a:p>
          <a:p>
            <a:pPr indent="-101600" lvl="0" marL="228600" rtl="0" algn="just">
              <a:lnSpc>
                <a:spcPct val="90000"/>
              </a:lnSpc>
              <a:spcBef>
                <a:spcPts val="1000"/>
              </a:spcBef>
              <a:spcAft>
                <a:spcPts val="0"/>
              </a:spcAft>
              <a:buClr>
                <a:schemeClr val="dk1"/>
              </a:buClr>
              <a:buSzPts val="2000"/>
              <a:buNone/>
            </a:pPr>
            <a:r>
              <a:t/>
            </a:r>
            <a:endParaRPr sz="2000">
              <a:latin typeface="Georgia"/>
              <a:ea typeface="Georgia"/>
              <a:cs typeface="Georgia"/>
              <a:sym typeface="Georgia"/>
            </a:endParaRPr>
          </a:p>
        </p:txBody>
      </p:sp>
      <p:sp>
        <p:nvSpPr>
          <p:cNvPr id="1191" name="Google Shape;1191;p10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192" name="Google Shape;1192;p1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108"/>
          <p:cNvSpPr txBox="1"/>
          <p:nvPr>
            <p:ph type="title"/>
          </p:nvPr>
        </p:nvSpPr>
        <p:spPr>
          <a:xfrm>
            <a:off x="838200" y="365125"/>
            <a:ext cx="8838063"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Conflict Resolution</a:t>
            </a:r>
            <a:endParaRPr/>
          </a:p>
        </p:txBody>
      </p:sp>
      <p:sp>
        <p:nvSpPr>
          <p:cNvPr id="1198" name="Google Shape;1198;p108"/>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Georgia"/>
                <a:ea typeface="Georgia"/>
                <a:cs typeface="Georgia"/>
                <a:sym typeface="Georgia"/>
              </a:rPr>
              <a:t>Reasoning in a production system can be viewed as a type of search</a:t>
            </a:r>
            <a:endParaRPr/>
          </a:p>
          <a:p>
            <a:pPr indent="-228600" lvl="1" marL="685800" rtl="0" algn="just">
              <a:lnSpc>
                <a:spcPct val="90000"/>
              </a:lnSpc>
              <a:spcBef>
                <a:spcPts val="500"/>
              </a:spcBef>
              <a:spcAft>
                <a:spcPts val="0"/>
              </a:spcAft>
              <a:buClr>
                <a:schemeClr val="dk1"/>
              </a:buClr>
              <a:buSzPts val="2800"/>
              <a:buChar char="•"/>
            </a:pPr>
            <a:r>
              <a:rPr lang="en-US" sz="2800">
                <a:latin typeface="Georgia"/>
                <a:ea typeface="Georgia"/>
                <a:cs typeface="Georgia"/>
                <a:sym typeface="Georgia"/>
              </a:rPr>
              <a:t>Selection strategy for rules from the conflict set controls search</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Production system maintains the conflict set as an </a:t>
            </a:r>
            <a:r>
              <a:rPr b="1" lang="en-US">
                <a:latin typeface="Georgia"/>
                <a:ea typeface="Georgia"/>
                <a:cs typeface="Georgia"/>
                <a:sym typeface="Georgia"/>
              </a:rPr>
              <a:t>agenda</a:t>
            </a:r>
            <a:endParaRPr>
              <a:latin typeface="Georgia"/>
              <a:ea typeface="Georgia"/>
              <a:cs typeface="Georgia"/>
              <a:sym typeface="Georgia"/>
            </a:endParaRPr>
          </a:p>
          <a:p>
            <a:pPr indent="-228600" lvl="1" marL="685800" rtl="0" algn="just">
              <a:lnSpc>
                <a:spcPct val="90000"/>
              </a:lnSpc>
              <a:spcBef>
                <a:spcPts val="500"/>
              </a:spcBef>
              <a:spcAft>
                <a:spcPts val="0"/>
              </a:spcAft>
              <a:buClr>
                <a:schemeClr val="dk1"/>
              </a:buClr>
              <a:buSzPts val="2800"/>
              <a:buChar char="•"/>
            </a:pPr>
            <a:r>
              <a:rPr lang="en-US" sz="2800">
                <a:latin typeface="Georgia"/>
                <a:ea typeface="Georgia"/>
                <a:cs typeface="Georgia"/>
                <a:sym typeface="Georgia"/>
              </a:rPr>
              <a:t>Ordered list of </a:t>
            </a:r>
            <a:r>
              <a:rPr b="1" lang="en-US" sz="2800">
                <a:latin typeface="Georgia"/>
                <a:ea typeface="Georgia"/>
                <a:cs typeface="Georgia"/>
                <a:sym typeface="Georgia"/>
              </a:rPr>
              <a:t>activated rules</a:t>
            </a:r>
            <a:r>
              <a:rPr lang="en-US" sz="2800">
                <a:latin typeface="Georgia"/>
                <a:ea typeface="Georgia"/>
                <a:cs typeface="Georgia"/>
                <a:sym typeface="Georgia"/>
              </a:rPr>
              <a:t> (those with their conditions satisfied) which have not yet been executed</a:t>
            </a:r>
            <a:endParaRPr/>
          </a:p>
          <a:p>
            <a:pPr indent="-228600" lvl="1" marL="685800" rtl="0" algn="just">
              <a:lnSpc>
                <a:spcPct val="90000"/>
              </a:lnSpc>
              <a:spcBef>
                <a:spcPts val="500"/>
              </a:spcBef>
              <a:spcAft>
                <a:spcPts val="0"/>
              </a:spcAft>
              <a:buClr>
                <a:schemeClr val="dk1"/>
              </a:buClr>
              <a:buSzPts val="2800"/>
              <a:buChar char="•"/>
            </a:pPr>
            <a:r>
              <a:rPr lang="en-US" sz="2800">
                <a:latin typeface="Georgia"/>
                <a:ea typeface="Georgia"/>
                <a:cs typeface="Georgia"/>
                <a:sym typeface="Georgia"/>
              </a:rPr>
              <a:t>Conflict resolution strategy determines where a newly-activated rule is inserted</a:t>
            </a:r>
            <a:endParaRPr/>
          </a:p>
        </p:txBody>
      </p:sp>
      <p:sp>
        <p:nvSpPr>
          <p:cNvPr id="1199" name="Google Shape;1199;p10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200" name="Google Shape;1200;p1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109"/>
          <p:cNvSpPr txBox="1"/>
          <p:nvPr>
            <p:ph type="title"/>
          </p:nvPr>
        </p:nvSpPr>
        <p:spPr>
          <a:xfrm>
            <a:off x="858078" y="111677"/>
            <a:ext cx="7972023"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Conflict Resolution Strategies</a:t>
            </a:r>
            <a:endParaRPr/>
          </a:p>
        </p:txBody>
      </p:sp>
      <p:sp>
        <p:nvSpPr>
          <p:cNvPr id="1207" name="Google Shape;1207;p109"/>
          <p:cNvSpPr txBox="1"/>
          <p:nvPr>
            <p:ph idx="1" type="body"/>
          </p:nvPr>
        </p:nvSpPr>
        <p:spPr>
          <a:xfrm>
            <a:off x="406400" y="1676400"/>
            <a:ext cx="11379200" cy="48006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latin typeface="Georgia"/>
                <a:ea typeface="Georgia"/>
                <a:cs typeface="Georgia"/>
                <a:sym typeface="Georgia"/>
              </a:rPr>
              <a:t>Depth-first: newly activated rules placed above other rules in the agenda</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Breadth-first: newly activated rules placed below other rules</a:t>
            </a:r>
            <a:endParaRPr/>
          </a:p>
          <a:p>
            <a:pPr indent="-228600" lvl="0" marL="228600" rtl="0" algn="just">
              <a:lnSpc>
                <a:spcPct val="90000"/>
              </a:lnSpc>
              <a:spcBef>
                <a:spcPts val="1000"/>
              </a:spcBef>
              <a:spcAft>
                <a:spcPts val="0"/>
              </a:spcAft>
              <a:buClr>
                <a:srgbClr val="FF0000"/>
              </a:buClr>
              <a:buSzPts val="2800"/>
              <a:buChar char="•"/>
            </a:pPr>
            <a:r>
              <a:rPr lang="en-US">
                <a:solidFill>
                  <a:srgbClr val="FF0000"/>
                </a:solidFill>
                <a:latin typeface="Georgia"/>
                <a:ea typeface="Georgia"/>
                <a:cs typeface="Georgia"/>
                <a:sym typeface="Georgia"/>
              </a:rPr>
              <a:t>Specificity:</a:t>
            </a:r>
            <a:r>
              <a:rPr lang="en-US">
                <a:latin typeface="Georgia"/>
                <a:ea typeface="Georgia"/>
                <a:cs typeface="Georgia"/>
                <a:sym typeface="Georgia"/>
              </a:rPr>
              <a:t> rules ordered by the number of conditions in the LHS (simple-first or complex-first)</a:t>
            </a:r>
            <a:endParaRPr/>
          </a:p>
          <a:p>
            <a:pPr indent="-228600" lvl="0" marL="228600" rtl="0" algn="just">
              <a:lnSpc>
                <a:spcPct val="90000"/>
              </a:lnSpc>
              <a:spcBef>
                <a:spcPts val="1000"/>
              </a:spcBef>
              <a:spcAft>
                <a:spcPts val="0"/>
              </a:spcAft>
              <a:buClr>
                <a:srgbClr val="FF0000"/>
              </a:buClr>
              <a:buSzPts val="2800"/>
              <a:buChar char="•"/>
            </a:pPr>
            <a:r>
              <a:rPr lang="en-US">
                <a:solidFill>
                  <a:srgbClr val="FF0000"/>
                </a:solidFill>
                <a:latin typeface="Georgia"/>
                <a:ea typeface="Georgia"/>
                <a:cs typeface="Georgia"/>
                <a:sym typeface="Georgia"/>
              </a:rPr>
              <a:t>Least recently fired</a:t>
            </a:r>
            <a:r>
              <a:rPr lang="en-US">
                <a:latin typeface="Georgia"/>
                <a:ea typeface="Georgia"/>
                <a:cs typeface="Georgia"/>
                <a:sym typeface="Georgia"/>
              </a:rPr>
              <a:t>: fire the rule that was last fired the longest time ago</a:t>
            </a:r>
            <a:endParaRPr/>
          </a:p>
          <a:p>
            <a:pPr indent="-228600" lvl="0" marL="228600" rtl="0" algn="just">
              <a:lnSpc>
                <a:spcPct val="90000"/>
              </a:lnSpc>
              <a:spcBef>
                <a:spcPts val="1000"/>
              </a:spcBef>
              <a:spcAft>
                <a:spcPts val="0"/>
              </a:spcAft>
              <a:buClr>
                <a:srgbClr val="FF0000"/>
              </a:buClr>
              <a:buSzPts val="2800"/>
              <a:buChar char="•"/>
            </a:pPr>
            <a:r>
              <a:rPr lang="en-US">
                <a:solidFill>
                  <a:srgbClr val="FF0000"/>
                </a:solidFill>
                <a:latin typeface="Georgia"/>
                <a:ea typeface="Georgia"/>
                <a:cs typeface="Georgia"/>
                <a:sym typeface="Georgia"/>
              </a:rPr>
              <a:t>Refraction: </a:t>
            </a:r>
            <a:r>
              <a:rPr lang="en-US">
                <a:latin typeface="Georgia"/>
                <a:ea typeface="Georgia"/>
                <a:cs typeface="Georgia"/>
                <a:sym typeface="Georgia"/>
              </a:rPr>
              <a:t>don’t fire a rule unless the WM patterns that match its conditions have been modified</a:t>
            </a:r>
            <a:endParaRPr/>
          </a:p>
          <a:p>
            <a:pPr indent="-228600" lvl="0" marL="228600" rtl="0" algn="just">
              <a:lnSpc>
                <a:spcPct val="90000"/>
              </a:lnSpc>
              <a:spcBef>
                <a:spcPts val="1000"/>
              </a:spcBef>
              <a:spcAft>
                <a:spcPts val="0"/>
              </a:spcAft>
              <a:buClr>
                <a:srgbClr val="FF0000"/>
              </a:buClr>
              <a:buSzPts val="2800"/>
              <a:buChar char="•"/>
            </a:pPr>
            <a:r>
              <a:rPr lang="en-US">
                <a:solidFill>
                  <a:srgbClr val="FF0000"/>
                </a:solidFill>
                <a:latin typeface="Georgia"/>
                <a:ea typeface="Georgia"/>
                <a:cs typeface="Georgia"/>
                <a:sym typeface="Georgia"/>
              </a:rPr>
              <a:t>Recency:</a:t>
            </a:r>
            <a:r>
              <a:rPr lang="en-US">
                <a:latin typeface="Georgia"/>
                <a:ea typeface="Georgia"/>
                <a:cs typeface="Georgia"/>
                <a:sym typeface="Georgia"/>
              </a:rPr>
              <a:t> rules ordered by the timestamps on the facts that match their conditions</a:t>
            </a:r>
            <a:endParaRPr/>
          </a:p>
          <a:p>
            <a:pPr indent="-50800" lvl="0" marL="228600" rtl="0" algn="just">
              <a:lnSpc>
                <a:spcPct val="90000"/>
              </a:lnSpc>
              <a:spcBef>
                <a:spcPts val="1000"/>
              </a:spcBef>
              <a:spcAft>
                <a:spcPts val="0"/>
              </a:spcAft>
              <a:buClr>
                <a:schemeClr val="dk1"/>
              </a:buClr>
              <a:buSzPts val="2800"/>
              <a:buNone/>
            </a:pPr>
            <a:r>
              <a:t/>
            </a:r>
            <a:endParaRPr>
              <a:latin typeface="Georgia"/>
              <a:ea typeface="Georgia"/>
              <a:cs typeface="Georgia"/>
              <a:sym typeface="Georgia"/>
            </a:endParaRPr>
          </a:p>
        </p:txBody>
      </p:sp>
      <p:sp>
        <p:nvSpPr>
          <p:cNvPr id="1208" name="Google Shape;1208;p10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209" name="Google Shape;1209;p1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txBox="1"/>
          <p:nvPr>
            <p:ph type="title"/>
          </p:nvPr>
        </p:nvSpPr>
        <p:spPr>
          <a:xfrm>
            <a:off x="147484" y="136526"/>
            <a:ext cx="9487836" cy="1247776"/>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Knowledge and Reasoning </a:t>
            </a:r>
            <a:br>
              <a:rPr lang="en-US">
                <a:solidFill>
                  <a:schemeClr val="lt1"/>
                </a:solidFill>
                <a:latin typeface="Calibri"/>
                <a:ea typeface="Calibri"/>
                <a:cs typeface="Calibri"/>
                <a:sym typeface="Calibri"/>
              </a:rPr>
            </a:br>
            <a:r>
              <a:rPr lang="en-US">
                <a:solidFill>
                  <a:schemeClr val="lt1"/>
                </a:solidFill>
                <a:latin typeface="Calibri"/>
                <a:ea typeface="Calibri"/>
                <a:cs typeface="Calibri"/>
                <a:sym typeface="Calibri"/>
              </a:rPr>
              <a:t>Table of Contents</a:t>
            </a:r>
            <a:endParaRPr/>
          </a:p>
        </p:txBody>
      </p:sp>
      <p:sp>
        <p:nvSpPr>
          <p:cNvPr id="199" name="Google Shape;199;p11"/>
          <p:cNvSpPr txBox="1"/>
          <p:nvPr>
            <p:ph idx="1" type="body"/>
          </p:nvPr>
        </p:nvSpPr>
        <p:spPr>
          <a:xfrm>
            <a:off x="147483" y="1474840"/>
            <a:ext cx="11972095" cy="4981944"/>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None/>
            </a:pPr>
            <a:r>
              <a:t/>
            </a:r>
            <a:endParaRPr sz="2000">
              <a:solidFill>
                <a:schemeClr val="dk1"/>
              </a:solidFill>
            </a:endParaRPr>
          </a:p>
          <a:p>
            <a:pPr indent="-228600" lvl="0" marL="228600" rtl="0" algn="l">
              <a:lnSpc>
                <a:spcPct val="90000"/>
              </a:lnSpc>
              <a:spcBef>
                <a:spcPts val="1000"/>
              </a:spcBef>
              <a:spcAft>
                <a:spcPts val="0"/>
              </a:spcAft>
              <a:buClr>
                <a:schemeClr val="dk1"/>
              </a:buClr>
              <a:buSzPts val="2600"/>
              <a:buChar char="•"/>
            </a:pPr>
            <a:r>
              <a:rPr lang="en-US" sz="2600">
                <a:solidFill>
                  <a:schemeClr val="dk1"/>
                </a:solidFill>
                <a:latin typeface="Calibri"/>
                <a:ea typeface="Calibri"/>
                <a:cs typeface="Calibri"/>
                <a:sym typeface="Calibri"/>
              </a:rPr>
              <a:t> Knowledge and reasoning-Approaches and issues of knowledge reasoning-</a:t>
            </a:r>
            <a:r>
              <a:rPr lang="en-US" sz="2600">
                <a:solidFill>
                  <a:srgbClr val="FF0000"/>
                </a:solidFill>
                <a:latin typeface="Calibri"/>
                <a:ea typeface="Calibri"/>
                <a:cs typeface="Calibri"/>
                <a:sym typeface="Calibri"/>
              </a:rPr>
              <a:t>Knowledge base agents</a:t>
            </a:r>
            <a:endParaRPr/>
          </a:p>
          <a:p>
            <a:pPr indent="-228600" lvl="0" marL="228600" rtl="0" algn="l">
              <a:lnSpc>
                <a:spcPct val="90000"/>
              </a:lnSpc>
              <a:spcBef>
                <a:spcPts val="1000"/>
              </a:spcBef>
              <a:spcAft>
                <a:spcPts val="0"/>
              </a:spcAft>
              <a:buClr>
                <a:schemeClr val="dk1"/>
              </a:buClr>
              <a:buSzPts val="2600"/>
              <a:buChar char="•"/>
            </a:pPr>
            <a:r>
              <a:rPr lang="en-US" sz="2600">
                <a:solidFill>
                  <a:schemeClr val="dk1"/>
                </a:solidFill>
                <a:latin typeface="Calibri"/>
                <a:ea typeface="Calibri"/>
                <a:cs typeface="Calibri"/>
                <a:sym typeface="Calibri"/>
              </a:rPr>
              <a:t>Logic Basics-Logic-Propositional logic-syntax ,semantics and inferences-Propositional logic- Reasoning patterns</a:t>
            </a:r>
            <a:endParaRPr/>
          </a:p>
          <a:p>
            <a:pPr indent="-228600" lvl="0" marL="228600" rtl="0" algn="l">
              <a:lnSpc>
                <a:spcPct val="90000"/>
              </a:lnSpc>
              <a:spcBef>
                <a:spcPts val="1000"/>
              </a:spcBef>
              <a:spcAft>
                <a:spcPts val="0"/>
              </a:spcAft>
              <a:buClr>
                <a:schemeClr val="dk1"/>
              </a:buClr>
              <a:buSzPts val="2600"/>
              <a:buChar char="•"/>
            </a:pPr>
            <a:r>
              <a:rPr lang="en-US" sz="2600">
                <a:solidFill>
                  <a:schemeClr val="dk1"/>
                </a:solidFill>
                <a:latin typeface="Calibri"/>
                <a:ea typeface="Calibri"/>
                <a:cs typeface="Calibri"/>
                <a:sym typeface="Calibri"/>
              </a:rPr>
              <a:t>Unification and Resolution-Knowledge representation using rules-Knowledge representation using semantic nets</a:t>
            </a:r>
            <a:endParaRPr/>
          </a:p>
          <a:p>
            <a:pPr indent="-228600" lvl="0" marL="228600" rtl="0" algn="l">
              <a:lnSpc>
                <a:spcPct val="90000"/>
              </a:lnSpc>
              <a:spcBef>
                <a:spcPts val="1000"/>
              </a:spcBef>
              <a:spcAft>
                <a:spcPts val="0"/>
              </a:spcAft>
              <a:buClr>
                <a:schemeClr val="dk1"/>
              </a:buClr>
              <a:buSzPts val="2600"/>
              <a:buChar char="•"/>
            </a:pPr>
            <a:r>
              <a:rPr lang="en-US" sz="2600">
                <a:solidFill>
                  <a:schemeClr val="dk1"/>
                </a:solidFill>
                <a:latin typeface="Calibri"/>
                <a:ea typeface="Calibri"/>
                <a:cs typeface="Calibri"/>
                <a:sym typeface="Calibri"/>
              </a:rPr>
              <a:t>Knowledge representation using frames-Inferences-</a:t>
            </a:r>
            <a:endParaRPr/>
          </a:p>
          <a:p>
            <a:pPr indent="-228600" lvl="0" marL="228600" rtl="0" algn="l">
              <a:lnSpc>
                <a:spcPct val="90000"/>
              </a:lnSpc>
              <a:spcBef>
                <a:spcPts val="1000"/>
              </a:spcBef>
              <a:spcAft>
                <a:spcPts val="0"/>
              </a:spcAft>
              <a:buClr>
                <a:schemeClr val="dk1"/>
              </a:buClr>
              <a:buSzPts val="2600"/>
              <a:buChar char="•"/>
            </a:pPr>
            <a:r>
              <a:rPr lang="en-US" sz="2600">
                <a:solidFill>
                  <a:schemeClr val="dk1"/>
                </a:solidFill>
                <a:latin typeface="Calibri"/>
                <a:ea typeface="Calibri"/>
                <a:cs typeface="Calibri"/>
                <a:sym typeface="Calibri"/>
              </a:rPr>
              <a:t>Uncertain Knowledge and reasoning-Methods-Bayesian probability and belief network</a:t>
            </a:r>
            <a:endParaRPr/>
          </a:p>
          <a:p>
            <a:pPr indent="-228600" lvl="0" marL="228600" rtl="0" algn="l">
              <a:lnSpc>
                <a:spcPct val="90000"/>
              </a:lnSpc>
              <a:spcBef>
                <a:spcPts val="1000"/>
              </a:spcBef>
              <a:spcAft>
                <a:spcPts val="0"/>
              </a:spcAft>
              <a:buClr>
                <a:schemeClr val="dk1"/>
              </a:buClr>
              <a:buSzPts val="2600"/>
              <a:buChar char="•"/>
            </a:pPr>
            <a:r>
              <a:rPr lang="en-US" sz="2600">
                <a:solidFill>
                  <a:schemeClr val="dk1"/>
                </a:solidFill>
                <a:latin typeface="Calibri"/>
                <a:ea typeface="Calibri"/>
                <a:cs typeface="Calibri"/>
                <a:sym typeface="Calibri"/>
              </a:rPr>
              <a:t>Probabilistic reasoning-Probabilistic reasoning over time-Probabilistic reasoning over time</a:t>
            </a:r>
            <a:endParaRPr/>
          </a:p>
          <a:p>
            <a:pPr indent="-228600" lvl="0" marL="228600" rtl="0" algn="l">
              <a:lnSpc>
                <a:spcPct val="90000"/>
              </a:lnSpc>
              <a:spcBef>
                <a:spcPts val="1000"/>
              </a:spcBef>
              <a:spcAft>
                <a:spcPts val="0"/>
              </a:spcAft>
              <a:buClr>
                <a:schemeClr val="dk1"/>
              </a:buClr>
              <a:buSzPts val="2600"/>
              <a:buChar char="•"/>
            </a:pPr>
            <a:r>
              <a:rPr lang="en-US" sz="2600">
                <a:solidFill>
                  <a:schemeClr val="dk1"/>
                </a:solidFill>
                <a:latin typeface="Calibri"/>
                <a:ea typeface="Calibri"/>
                <a:cs typeface="Calibri"/>
                <a:sym typeface="Calibri"/>
              </a:rPr>
              <a:t>Other uncertain techniques-Data mining-Fuzzy logic-Dempster -shafer theory</a:t>
            </a:r>
            <a:endParaRPr sz="2600">
              <a:solidFill>
                <a:schemeClr val="dk1"/>
              </a:solidFill>
            </a:endParaRPr>
          </a:p>
        </p:txBody>
      </p:sp>
      <p:sp>
        <p:nvSpPr>
          <p:cNvPr id="200" name="Google Shape;20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01" name="Google Shape;20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sp>
        <p:nvSpPr>
          <p:cNvPr id="1214" name="Google Shape;1214;p110"/>
          <p:cNvSpPr txBox="1"/>
          <p:nvPr>
            <p:ph type="title"/>
          </p:nvPr>
        </p:nvSpPr>
        <p:spPr>
          <a:xfrm>
            <a:off x="838200" y="365125"/>
            <a:ext cx="8060140"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Salience</a:t>
            </a:r>
            <a:endParaRPr/>
          </a:p>
        </p:txBody>
      </p:sp>
      <p:sp>
        <p:nvSpPr>
          <p:cNvPr id="1215" name="Google Shape;1215;p110"/>
          <p:cNvSpPr txBox="1"/>
          <p:nvPr>
            <p:ph idx="1" type="body"/>
          </p:nvPr>
        </p:nvSpPr>
        <p:spPr>
          <a:xfrm>
            <a:off x="406400" y="1676400"/>
            <a:ext cx="11379200" cy="49530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lang="en-US" sz="3200">
                <a:latin typeface="Georgia"/>
                <a:ea typeface="Georgia"/>
                <a:cs typeface="Georgia"/>
                <a:sym typeface="Georgia"/>
              </a:rPr>
              <a:t>Rules may be given a precedence order by assigning a </a:t>
            </a:r>
            <a:r>
              <a:rPr b="1" lang="en-US" sz="3200">
                <a:solidFill>
                  <a:srgbClr val="FF0000"/>
                </a:solidFill>
                <a:latin typeface="Georgia"/>
                <a:ea typeface="Georgia"/>
                <a:cs typeface="Georgia"/>
                <a:sym typeface="Georgia"/>
              </a:rPr>
              <a:t>salience value</a:t>
            </a:r>
            <a:endParaRPr/>
          </a:p>
          <a:p>
            <a:pPr indent="-228600" lvl="0" marL="228600" rtl="0" algn="just">
              <a:lnSpc>
                <a:spcPct val="90000"/>
              </a:lnSpc>
              <a:spcBef>
                <a:spcPts val="1000"/>
              </a:spcBef>
              <a:spcAft>
                <a:spcPts val="0"/>
              </a:spcAft>
              <a:buClr>
                <a:schemeClr val="dk1"/>
              </a:buClr>
              <a:buSzPts val="3200"/>
              <a:buChar char="•"/>
            </a:pPr>
            <a:r>
              <a:rPr lang="en-US" sz="3200">
                <a:latin typeface="Georgia"/>
                <a:ea typeface="Georgia"/>
                <a:cs typeface="Georgia"/>
                <a:sym typeface="Georgia"/>
              </a:rPr>
              <a:t>Newly activated rules are placed in the agenda above all rules of lower salience, and below all rules with higher salience</a:t>
            </a:r>
            <a:endParaRPr/>
          </a:p>
          <a:p>
            <a:pPr indent="-228600" lvl="1" marL="685800" rtl="0" algn="just">
              <a:lnSpc>
                <a:spcPct val="90000"/>
              </a:lnSpc>
              <a:spcBef>
                <a:spcPts val="500"/>
              </a:spcBef>
              <a:spcAft>
                <a:spcPts val="0"/>
              </a:spcAft>
              <a:buClr>
                <a:schemeClr val="dk1"/>
              </a:buClr>
              <a:buSzPts val="3200"/>
              <a:buChar char="•"/>
            </a:pPr>
            <a:r>
              <a:rPr lang="en-US" sz="3200">
                <a:latin typeface="Georgia"/>
                <a:ea typeface="Georgia"/>
                <a:cs typeface="Georgia"/>
                <a:sym typeface="Georgia"/>
              </a:rPr>
              <a:t>Rule with higher salience are executed first</a:t>
            </a:r>
            <a:endParaRPr/>
          </a:p>
          <a:p>
            <a:pPr indent="-228600" lvl="0" marL="228600" rtl="0" algn="just">
              <a:lnSpc>
                <a:spcPct val="90000"/>
              </a:lnSpc>
              <a:spcBef>
                <a:spcPts val="1000"/>
              </a:spcBef>
              <a:spcAft>
                <a:spcPts val="0"/>
              </a:spcAft>
              <a:buClr>
                <a:schemeClr val="dk1"/>
              </a:buClr>
              <a:buSzPts val="3200"/>
              <a:buChar char="•"/>
            </a:pPr>
            <a:r>
              <a:rPr lang="en-US" sz="3200">
                <a:latin typeface="Georgia"/>
                <a:ea typeface="Georgia"/>
                <a:cs typeface="Georgia"/>
                <a:sym typeface="Georgia"/>
              </a:rPr>
              <a:t>Conflict resolution strategy applies between rules of the same salience</a:t>
            </a:r>
            <a:endParaRPr/>
          </a:p>
          <a:p>
            <a:pPr indent="-228600" lvl="0" marL="228600" rtl="0" algn="just">
              <a:lnSpc>
                <a:spcPct val="90000"/>
              </a:lnSpc>
              <a:spcBef>
                <a:spcPts val="1000"/>
              </a:spcBef>
              <a:spcAft>
                <a:spcPts val="0"/>
              </a:spcAft>
              <a:buClr>
                <a:schemeClr val="dk1"/>
              </a:buClr>
              <a:buSzPts val="3200"/>
              <a:buChar char="•"/>
            </a:pPr>
            <a:r>
              <a:rPr lang="en-US" sz="3200">
                <a:latin typeface="Georgia"/>
                <a:ea typeface="Georgia"/>
                <a:cs typeface="Georgia"/>
                <a:sym typeface="Georgia"/>
              </a:rPr>
              <a:t>If salience and the conflict resolution strategy can’t determine which rule is to be executed next, a rule is chosen at random from the most highly ranked rules</a:t>
            </a:r>
            <a:endParaRPr/>
          </a:p>
        </p:txBody>
      </p:sp>
      <p:sp>
        <p:nvSpPr>
          <p:cNvPr id="1216" name="Google Shape;1216;p1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217" name="Google Shape;1217;p1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111"/>
          <p:cNvSpPr txBox="1"/>
          <p:nvPr>
            <p:ph type="title"/>
          </p:nvPr>
        </p:nvSpPr>
        <p:spPr>
          <a:xfrm>
            <a:off x="838200" y="365125"/>
            <a:ext cx="8005549"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Salience</a:t>
            </a:r>
            <a:endParaRPr/>
          </a:p>
        </p:txBody>
      </p:sp>
      <p:sp>
        <p:nvSpPr>
          <p:cNvPr id="1223" name="Google Shape;1223;p111"/>
          <p:cNvSpPr txBox="1"/>
          <p:nvPr>
            <p:ph idx="1" type="body"/>
          </p:nvPr>
        </p:nvSpPr>
        <p:spPr>
          <a:xfrm>
            <a:off x="838200" y="1825625"/>
            <a:ext cx="10515600" cy="4351338"/>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3200"/>
              <a:buChar char="•"/>
            </a:pPr>
            <a:r>
              <a:rPr lang="en-US" sz="3200">
                <a:latin typeface="Georgia"/>
                <a:ea typeface="Georgia"/>
                <a:cs typeface="Georgia"/>
                <a:sym typeface="Georgia"/>
              </a:rPr>
              <a:t>Salience facilitates the modularization of expert systems in which modules work at different levels of abstraction</a:t>
            </a:r>
            <a:endParaRPr/>
          </a:p>
          <a:p>
            <a:pPr indent="-228600" lvl="0" marL="228600" rtl="0" algn="just">
              <a:lnSpc>
                <a:spcPct val="90000"/>
              </a:lnSpc>
              <a:spcBef>
                <a:spcPts val="1000"/>
              </a:spcBef>
              <a:spcAft>
                <a:spcPts val="0"/>
              </a:spcAft>
              <a:buClr>
                <a:schemeClr val="dk1"/>
              </a:buClr>
              <a:buSzPts val="3200"/>
              <a:buChar char="•"/>
            </a:pPr>
            <a:r>
              <a:rPr lang="en-US" sz="3200">
                <a:latin typeface="Georgia"/>
                <a:ea typeface="Georgia"/>
                <a:cs typeface="Georgia"/>
                <a:sym typeface="Georgia"/>
              </a:rPr>
              <a:t>Over-use of salience can complicate a system</a:t>
            </a:r>
            <a:endParaRPr/>
          </a:p>
          <a:p>
            <a:pPr indent="-228600" lvl="1" marL="685800" rtl="0" algn="just">
              <a:lnSpc>
                <a:spcPct val="90000"/>
              </a:lnSpc>
              <a:spcBef>
                <a:spcPts val="500"/>
              </a:spcBef>
              <a:spcAft>
                <a:spcPts val="0"/>
              </a:spcAft>
              <a:buClr>
                <a:schemeClr val="dk1"/>
              </a:buClr>
              <a:buSzPts val="3200"/>
              <a:buChar char="•"/>
            </a:pPr>
            <a:r>
              <a:rPr lang="en-US" sz="3200">
                <a:latin typeface="Georgia"/>
                <a:ea typeface="Georgia"/>
                <a:cs typeface="Georgia"/>
                <a:sym typeface="Georgia"/>
              </a:rPr>
              <a:t>Explicit ordering to rule execution</a:t>
            </a:r>
            <a:endParaRPr/>
          </a:p>
          <a:p>
            <a:pPr indent="-228600" lvl="1" marL="685800" rtl="0" algn="just">
              <a:lnSpc>
                <a:spcPct val="90000"/>
              </a:lnSpc>
              <a:spcBef>
                <a:spcPts val="500"/>
              </a:spcBef>
              <a:spcAft>
                <a:spcPts val="0"/>
              </a:spcAft>
              <a:buClr>
                <a:schemeClr val="dk1"/>
              </a:buClr>
              <a:buSzPts val="3200"/>
              <a:buChar char="•"/>
            </a:pPr>
            <a:r>
              <a:rPr lang="en-US" sz="3200">
                <a:latin typeface="Georgia"/>
                <a:ea typeface="Georgia"/>
                <a:cs typeface="Georgia"/>
                <a:sym typeface="Georgia"/>
              </a:rPr>
              <a:t>Makes behaviour of modified systems less predictable</a:t>
            </a:r>
            <a:endParaRPr/>
          </a:p>
          <a:p>
            <a:pPr indent="-228600" lvl="0" marL="228600" rtl="0" algn="just">
              <a:lnSpc>
                <a:spcPct val="90000"/>
              </a:lnSpc>
              <a:spcBef>
                <a:spcPts val="1000"/>
              </a:spcBef>
              <a:spcAft>
                <a:spcPts val="0"/>
              </a:spcAft>
              <a:buClr>
                <a:schemeClr val="dk1"/>
              </a:buClr>
              <a:buSzPts val="3200"/>
              <a:buChar char="•"/>
            </a:pPr>
            <a:r>
              <a:rPr lang="en-US" sz="3200">
                <a:latin typeface="Georgia"/>
                <a:ea typeface="Georgia"/>
                <a:cs typeface="Georgia"/>
                <a:sym typeface="Georgia"/>
              </a:rPr>
              <a:t>Rule of thumb: if two rules have the same salience, are in the same module, and are activated concurrently, then the order in which they are executed should not matter</a:t>
            </a:r>
            <a:endParaRPr/>
          </a:p>
        </p:txBody>
      </p:sp>
      <p:sp>
        <p:nvSpPr>
          <p:cNvPr id="1224" name="Google Shape;1224;p1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225" name="Google Shape;1225;p1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112"/>
          <p:cNvSpPr txBox="1"/>
          <p:nvPr>
            <p:ph type="title"/>
          </p:nvPr>
        </p:nvSpPr>
        <p:spPr>
          <a:xfrm>
            <a:off x="838200" y="365125"/>
            <a:ext cx="8237561"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Common Types of Rules</a:t>
            </a:r>
            <a:endParaRPr/>
          </a:p>
        </p:txBody>
      </p:sp>
      <p:sp>
        <p:nvSpPr>
          <p:cNvPr id="1232" name="Google Shape;1232;p112"/>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lang="en-US" sz="3200">
                <a:highlight>
                  <a:srgbClr val="FFFF00"/>
                </a:highlight>
                <a:latin typeface="Georgia"/>
                <a:ea typeface="Georgia"/>
                <a:cs typeface="Georgia"/>
                <a:sym typeface="Georgia"/>
              </a:rPr>
              <a:t>Knowledge rules, or declarative rules</a:t>
            </a:r>
            <a:r>
              <a:rPr lang="en-US" sz="3200">
                <a:latin typeface="Georgia"/>
                <a:ea typeface="Georgia"/>
                <a:cs typeface="Georgia"/>
                <a:sym typeface="Georgia"/>
              </a:rPr>
              <a:t>, state all the facts and relationships about a problem</a:t>
            </a:r>
            <a:endParaRPr/>
          </a:p>
          <a:p>
            <a:pPr indent="-228600" lvl="0" marL="228600" rtl="0" algn="just">
              <a:lnSpc>
                <a:spcPct val="90000"/>
              </a:lnSpc>
              <a:spcBef>
                <a:spcPts val="1000"/>
              </a:spcBef>
              <a:spcAft>
                <a:spcPts val="0"/>
              </a:spcAft>
              <a:buClr>
                <a:schemeClr val="dk1"/>
              </a:buClr>
              <a:buSzPts val="3200"/>
              <a:buChar char="•"/>
            </a:pPr>
            <a:r>
              <a:rPr lang="en-US" sz="3200">
                <a:latin typeface="Georgia"/>
                <a:ea typeface="Georgia"/>
                <a:cs typeface="Georgia"/>
                <a:sym typeface="Georgia"/>
              </a:rPr>
              <a:t>Inference rules, or procedural rules, advise on how to solve a problem, given that certain facts are known</a:t>
            </a:r>
            <a:endParaRPr/>
          </a:p>
          <a:p>
            <a:pPr indent="-228600" lvl="0" marL="228600" rtl="0" algn="just">
              <a:lnSpc>
                <a:spcPct val="90000"/>
              </a:lnSpc>
              <a:spcBef>
                <a:spcPts val="1000"/>
              </a:spcBef>
              <a:spcAft>
                <a:spcPts val="0"/>
              </a:spcAft>
              <a:buClr>
                <a:schemeClr val="dk1"/>
              </a:buClr>
              <a:buSzPts val="3200"/>
              <a:buChar char="•"/>
            </a:pPr>
            <a:r>
              <a:rPr lang="en-US" sz="3200">
                <a:latin typeface="Georgia"/>
                <a:ea typeface="Georgia"/>
                <a:cs typeface="Georgia"/>
                <a:sym typeface="Georgia"/>
              </a:rPr>
              <a:t>Inference rules contain rules about rules (metarules)</a:t>
            </a:r>
            <a:endParaRPr/>
          </a:p>
          <a:p>
            <a:pPr indent="-228600" lvl="0" marL="228600" rtl="0" algn="just">
              <a:lnSpc>
                <a:spcPct val="90000"/>
              </a:lnSpc>
              <a:spcBef>
                <a:spcPts val="1000"/>
              </a:spcBef>
              <a:spcAft>
                <a:spcPts val="0"/>
              </a:spcAft>
              <a:buClr>
                <a:schemeClr val="dk1"/>
              </a:buClr>
              <a:buSzPts val="3200"/>
              <a:buChar char="•"/>
            </a:pPr>
            <a:r>
              <a:rPr lang="en-US" sz="3200">
                <a:latin typeface="Georgia"/>
                <a:ea typeface="Georgia"/>
                <a:cs typeface="Georgia"/>
                <a:sym typeface="Georgia"/>
              </a:rPr>
              <a:t>Knowledge rules are stored in the knowledge base</a:t>
            </a:r>
            <a:endParaRPr/>
          </a:p>
          <a:p>
            <a:pPr indent="-228600" lvl="0" marL="228600" rtl="0" algn="just">
              <a:lnSpc>
                <a:spcPct val="90000"/>
              </a:lnSpc>
              <a:spcBef>
                <a:spcPts val="1000"/>
              </a:spcBef>
              <a:spcAft>
                <a:spcPts val="0"/>
              </a:spcAft>
              <a:buClr>
                <a:schemeClr val="dk1"/>
              </a:buClr>
              <a:buSzPts val="3200"/>
              <a:buChar char="•"/>
            </a:pPr>
            <a:r>
              <a:rPr lang="en-US" sz="3200">
                <a:latin typeface="Georgia"/>
                <a:ea typeface="Georgia"/>
                <a:cs typeface="Georgia"/>
                <a:sym typeface="Georgia"/>
              </a:rPr>
              <a:t>Inference rules become part of the inference engine</a:t>
            </a:r>
            <a:endParaRPr/>
          </a:p>
        </p:txBody>
      </p:sp>
      <p:sp>
        <p:nvSpPr>
          <p:cNvPr id="1233" name="Google Shape;1233;p1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34" name="Google Shape;1234;p1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113"/>
          <p:cNvSpPr txBox="1"/>
          <p:nvPr>
            <p:ph type="title"/>
          </p:nvPr>
        </p:nvSpPr>
        <p:spPr>
          <a:xfrm>
            <a:off x="838200" y="365125"/>
            <a:ext cx="8947245"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Major Advantages of Rules</a:t>
            </a:r>
            <a:endParaRPr/>
          </a:p>
        </p:txBody>
      </p:sp>
      <p:sp>
        <p:nvSpPr>
          <p:cNvPr id="1241" name="Google Shape;1241;p113"/>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latin typeface="Georgia"/>
                <a:ea typeface="Georgia"/>
                <a:cs typeface="Georgia"/>
                <a:sym typeface="Georgia"/>
              </a:rPr>
              <a:t>Easy to understand (natural form of knowledge)</a:t>
            </a:r>
            <a:endParaRPr/>
          </a:p>
          <a:p>
            <a:pPr indent="-228600" lvl="0" marL="228600" rtl="0" algn="l">
              <a:lnSpc>
                <a:spcPct val="90000"/>
              </a:lnSpc>
              <a:spcBef>
                <a:spcPts val="1000"/>
              </a:spcBef>
              <a:spcAft>
                <a:spcPts val="0"/>
              </a:spcAft>
              <a:buClr>
                <a:schemeClr val="dk1"/>
              </a:buClr>
              <a:buSzPts val="3200"/>
              <a:buChar char="•"/>
            </a:pPr>
            <a:r>
              <a:rPr lang="en-US" sz="3200">
                <a:latin typeface="Georgia"/>
                <a:ea typeface="Georgia"/>
                <a:cs typeface="Georgia"/>
                <a:sym typeface="Georgia"/>
              </a:rPr>
              <a:t>Easy to derive inference and explanations</a:t>
            </a:r>
            <a:endParaRPr/>
          </a:p>
          <a:p>
            <a:pPr indent="-228600" lvl="0" marL="228600" rtl="0" algn="l">
              <a:lnSpc>
                <a:spcPct val="90000"/>
              </a:lnSpc>
              <a:spcBef>
                <a:spcPts val="1000"/>
              </a:spcBef>
              <a:spcAft>
                <a:spcPts val="0"/>
              </a:spcAft>
              <a:buClr>
                <a:schemeClr val="dk1"/>
              </a:buClr>
              <a:buSzPts val="3200"/>
              <a:buChar char="•"/>
            </a:pPr>
            <a:r>
              <a:rPr lang="en-US" sz="3200">
                <a:latin typeface="Georgia"/>
                <a:ea typeface="Georgia"/>
                <a:cs typeface="Georgia"/>
                <a:sym typeface="Georgia"/>
              </a:rPr>
              <a:t>Easy to modify and maintain</a:t>
            </a:r>
            <a:endParaRPr/>
          </a:p>
          <a:p>
            <a:pPr indent="-228600" lvl="0" marL="228600" rtl="0" algn="l">
              <a:lnSpc>
                <a:spcPct val="90000"/>
              </a:lnSpc>
              <a:spcBef>
                <a:spcPts val="1000"/>
              </a:spcBef>
              <a:spcAft>
                <a:spcPts val="0"/>
              </a:spcAft>
              <a:buClr>
                <a:schemeClr val="dk1"/>
              </a:buClr>
              <a:buSzPts val="3200"/>
              <a:buChar char="•"/>
            </a:pPr>
            <a:r>
              <a:rPr lang="en-US" sz="3200">
                <a:latin typeface="Georgia"/>
                <a:ea typeface="Georgia"/>
                <a:cs typeface="Georgia"/>
                <a:sym typeface="Georgia"/>
              </a:rPr>
              <a:t>Easy to combine with uncertainty</a:t>
            </a:r>
            <a:endParaRPr/>
          </a:p>
          <a:p>
            <a:pPr indent="-228600" lvl="0" marL="228600" rtl="0" algn="l">
              <a:lnSpc>
                <a:spcPct val="90000"/>
              </a:lnSpc>
              <a:spcBef>
                <a:spcPts val="1000"/>
              </a:spcBef>
              <a:spcAft>
                <a:spcPts val="0"/>
              </a:spcAft>
              <a:buClr>
                <a:schemeClr val="dk1"/>
              </a:buClr>
              <a:buSzPts val="3200"/>
              <a:buChar char="•"/>
            </a:pPr>
            <a:r>
              <a:rPr lang="en-US" sz="3200">
                <a:latin typeface="Georgia"/>
                <a:ea typeface="Georgia"/>
                <a:cs typeface="Georgia"/>
                <a:sym typeface="Georgia"/>
              </a:rPr>
              <a:t>Rules are frequently independent</a:t>
            </a:r>
            <a:endParaRPr/>
          </a:p>
          <a:p>
            <a:pPr indent="-50800" lvl="0" marL="228600" rtl="0" algn="l">
              <a:lnSpc>
                <a:spcPct val="90000"/>
              </a:lnSpc>
              <a:spcBef>
                <a:spcPts val="1000"/>
              </a:spcBef>
              <a:spcAft>
                <a:spcPts val="0"/>
              </a:spcAft>
              <a:buClr>
                <a:schemeClr val="dk1"/>
              </a:buClr>
              <a:buSzPts val="2800"/>
              <a:buNone/>
            </a:pPr>
            <a:r>
              <a:t/>
            </a:r>
            <a:endParaRPr>
              <a:latin typeface="Georgia"/>
              <a:ea typeface="Georgia"/>
              <a:cs typeface="Georgia"/>
              <a:sym typeface="Georgia"/>
            </a:endParaRPr>
          </a:p>
        </p:txBody>
      </p:sp>
      <p:sp>
        <p:nvSpPr>
          <p:cNvPr id="1242" name="Google Shape;1242;p1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43" name="Google Shape;1243;p1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114"/>
          <p:cNvSpPr txBox="1"/>
          <p:nvPr>
            <p:ph type="title"/>
          </p:nvPr>
        </p:nvSpPr>
        <p:spPr>
          <a:xfrm>
            <a:off x="838200" y="365125"/>
            <a:ext cx="8606051"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Major Limitations of Rules</a:t>
            </a:r>
            <a:endParaRPr/>
          </a:p>
        </p:txBody>
      </p:sp>
      <p:sp>
        <p:nvSpPr>
          <p:cNvPr id="1250" name="Google Shape;1250;p114"/>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600"/>
              <a:buChar char="•"/>
            </a:pPr>
            <a:r>
              <a:rPr lang="en-US" sz="3600">
                <a:latin typeface="Georgia"/>
                <a:ea typeface="Georgia"/>
                <a:cs typeface="Georgia"/>
                <a:sym typeface="Georgia"/>
              </a:rPr>
              <a:t>Complex knowledge requires many rules</a:t>
            </a:r>
            <a:endParaRPr/>
          </a:p>
          <a:p>
            <a:pPr indent="-228600" lvl="0" marL="228600" rtl="0" algn="l">
              <a:lnSpc>
                <a:spcPct val="90000"/>
              </a:lnSpc>
              <a:spcBef>
                <a:spcPts val="1000"/>
              </a:spcBef>
              <a:spcAft>
                <a:spcPts val="0"/>
              </a:spcAft>
              <a:buClr>
                <a:schemeClr val="dk1"/>
              </a:buClr>
              <a:buSzPts val="3600"/>
              <a:buChar char="•"/>
            </a:pPr>
            <a:r>
              <a:rPr lang="en-US" sz="3600">
                <a:latin typeface="Georgia"/>
                <a:ea typeface="Georgia"/>
                <a:cs typeface="Georgia"/>
                <a:sym typeface="Georgia"/>
              </a:rPr>
              <a:t>Search limitations in systems with many rules</a:t>
            </a:r>
            <a:endParaRPr/>
          </a:p>
        </p:txBody>
      </p:sp>
      <p:sp>
        <p:nvSpPr>
          <p:cNvPr id="1251" name="Google Shape;1251;p1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52" name="Google Shape;1252;p1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115"/>
          <p:cNvSpPr txBox="1"/>
          <p:nvPr>
            <p:ph type="title"/>
          </p:nvPr>
        </p:nvSpPr>
        <p:spPr>
          <a:xfrm>
            <a:off x="838201" y="365125"/>
            <a:ext cx="8879006"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Knowledge and Reasoning </a:t>
            </a:r>
            <a:br>
              <a:rPr b="1" lang="en-US">
                <a:solidFill>
                  <a:schemeClr val="lt1"/>
                </a:solidFill>
                <a:latin typeface="Calibri"/>
                <a:ea typeface="Calibri"/>
                <a:cs typeface="Calibri"/>
                <a:sym typeface="Calibri"/>
              </a:rPr>
            </a:br>
            <a:r>
              <a:rPr b="1" lang="en-US">
                <a:solidFill>
                  <a:schemeClr val="lt1"/>
                </a:solidFill>
                <a:latin typeface="Calibri"/>
                <a:ea typeface="Calibri"/>
                <a:cs typeface="Calibri"/>
                <a:sym typeface="Calibri"/>
              </a:rPr>
              <a:t>Table of Contents</a:t>
            </a:r>
            <a:endParaRPr/>
          </a:p>
        </p:txBody>
      </p:sp>
      <p:sp>
        <p:nvSpPr>
          <p:cNvPr id="1258" name="Google Shape;1258;p115"/>
          <p:cNvSpPr txBox="1"/>
          <p:nvPr>
            <p:ph idx="1" type="body"/>
          </p:nvPr>
        </p:nvSpPr>
        <p:spPr>
          <a:xfrm>
            <a:off x="838200" y="1825624"/>
            <a:ext cx="10515600" cy="4631159"/>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Calibri"/>
                <a:ea typeface="Calibri"/>
                <a:cs typeface="Calibri"/>
                <a:sym typeface="Calibri"/>
              </a:rPr>
              <a:t> </a:t>
            </a:r>
            <a:r>
              <a:rPr lang="en-US" sz="3800">
                <a:solidFill>
                  <a:schemeClr val="dk1"/>
                </a:solidFill>
                <a:latin typeface="Times New Roman"/>
                <a:ea typeface="Times New Roman"/>
                <a:cs typeface="Times New Roman"/>
                <a:sym typeface="Times New Roman"/>
              </a:rPr>
              <a:t>Knowledge and reasoning-Approaches and issues of knowledge reasoning-Knowledge base agents</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Times New Roman"/>
                <a:ea typeface="Times New Roman"/>
                <a:cs typeface="Times New Roman"/>
                <a:sym typeface="Times New Roman"/>
              </a:rPr>
              <a:t>Logic Basics-Logic-Propositional logic-syntax ,semantics and inferences-Propositional logic- Reasoning patterns</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Times New Roman"/>
                <a:ea typeface="Times New Roman"/>
                <a:cs typeface="Times New Roman"/>
                <a:sym typeface="Times New Roman"/>
              </a:rPr>
              <a:t>Unification and Resolution</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Times New Roman"/>
                <a:ea typeface="Times New Roman"/>
                <a:cs typeface="Times New Roman"/>
                <a:sym typeface="Times New Roman"/>
              </a:rPr>
              <a:t>Knowledge representation using rules-</a:t>
            </a:r>
            <a:r>
              <a:rPr lang="en-US" sz="3800">
                <a:solidFill>
                  <a:srgbClr val="FF0000"/>
                </a:solidFill>
                <a:latin typeface="Times New Roman"/>
                <a:ea typeface="Times New Roman"/>
                <a:cs typeface="Times New Roman"/>
                <a:sym typeface="Times New Roman"/>
              </a:rPr>
              <a:t>Knowledge representation using semantic nets</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Times New Roman"/>
                <a:ea typeface="Times New Roman"/>
                <a:cs typeface="Times New Roman"/>
                <a:sym typeface="Times New Roman"/>
              </a:rPr>
              <a:t>Knowledge representation using frames-Inferences-</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Times New Roman"/>
                <a:ea typeface="Times New Roman"/>
                <a:cs typeface="Times New Roman"/>
                <a:sym typeface="Times New Roman"/>
              </a:rPr>
              <a:t>Uncertain Knowledge and reasoning-Methods-Bayesian probability and belief network</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Times New Roman"/>
                <a:ea typeface="Times New Roman"/>
                <a:cs typeface="Times New Roman"/>
                <a:sym typeface="Times New Roman"/>
              </a:rPr>
              <a:t>Probabilistic reasoning-Probabilistic reasoning over time-Probabilistic reasoning over time</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Times New Roman"/>
                <a:ea typeface="Times New Roman"/>
                <a:cs typeface="Times New Roman"/>
                <a:sym typeface="Times New Roman"/>
              </a:rPr>
              <a:t>Other uncertain techniques-Data mining-Fuzzy logic-Dempster -shafer theory</a:t>
            </a:r>
            <a:endParaRPr/>
          </a:p>
          <a:p>
            <a:pPr indent="-77787" lvl="0" marL="228600" rtl="0" algn="l">
              <a:lnSpc>
                <a:spcPct val="90000"/>
              </a:lnSpc>
              <a:spcBef>
                <a:spcPts val="1000"/>
              </a:spcBef>
              <a:spcAft>
                <a:spcPts val="0"/>
              </a:spcAft>
              <a:buClr>
                <a:schemeClr val="dk1"/>
              </a:buClr>
              <a:buSzPct val="100000"/>
              <a:buNone/>
            </a:pPr>
            <a:r>
              <a:t/>
            </a:r>
            <a:endParaRPr sz="3800">
              <a:latin typeface="Times New Roman"/>
              <a:ea typeface="Times New Roman"/>
              <a:cs typeface="Times New Roman"/>
              <a:sym typeface="Times New Roman"/>
            </a:endParaRPr>
          </a:p>
          <a:p>
            <a:pPr indent="-77787" lvl="0" marL="228600" rtl="0" algn="l">
              <a:lnSpc>
                <a:spcPct val="90000"/>
              </a:lnSpc>
              <a:spcBef>
                <a:spcPts val="1000"/>
              </a:spcBef>
              <a:spcAft>
                <a:spcPts val="0"/>
              </a:spcAft>
              <a:buClr>
                <a:schemeClr val="dk1"/>
              </a:buClr>
              <a:buSzPct val="100000"/>
              <a:buNone/>
            </a:pPr>
            <a:r>
              <a:t/>
            </a:r>
            <a:endParaRPr sz="3800"/>
          </a:p>
          <a:p>
            <a:pPr indent="-228600" lvl="0" marL="228600" rtl="0" algn="l">
              <a:lnSpc>
                <a:spcPct val="90000"/>
              </a:lnSpc>
              <a:spcBef>
                <a:spcPts val="1000"/>
              </a:spcBef>
              <a:spcAft>
                <a:spcPts val="0"/>
              </a:spcAft>
              <a:buClr>
                <a:schemeClr val="dk1"/>
              </a:buClr>
              <a:buSzPct val="100000"/>
              <a:buNone/>
            </a:pPr>
            <a:r>
              <a:t/>
            </a:r>
            <a:endParaRPr sz="3200"/>
          </a:p>
          <a:p>
            <a:pPr indent="-101600" lvl="0" marL="228600" rtl="0" algn="l">
              <a:lnSpc>
                <a:spcPct val="90000"/>
              </a:lnSpc>
              <a:spcBef>
                <a:spcPts val="1000"/>
              </a:spcBef>
              <a:spcAft>
                <a:spcPts val="0"/>
              </a:spcAft>
              <a:buClr>
                <a:schemeClr val="dk1"/>
              </a:buClr>
              <a:buSzPct val="100000"/>
              <a:buFont typeface="Noto Sans Symbols"/>
              <a:buNone/>
            </a:pPr>
            <a:r>
              <a:t/>
            </a:r>
            <a:endParaRPr sz="3200"/>
          </a:p>
          <a:p>
            <a:pPr indent="-117475" lvl="0" marL="228600" rtl="0" algn="l">
              <a:lnSpc>
                <a:spcPct val="90000"/>
              </a:lnSpc>
              <a:spcBef>
                <a:spcPts val="1000"/>
              </a:spcBef>
              <a:spcAft>
                <a:spcPts val="0"/>
              </a:spcAft>
              <a:buClr>
                <a:schemeClr val="dk1"/>
              </a:buClr>
              <a:buSzPct val="100000"/>
              <a:buNone/>
            </a:pPr>
            <a:r>
              <a:t/>
            </a:r>
            <a:endParaRPr/>
          </a:p>
        </p:txBody>
      </p:sp>
      <p:sp>
        <p:nvSpPr>
          <p:cNvPr id="1259" name="Google Shape;1259;p1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260" name="Google Shape;1260;p1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116"/>
          <p:cNvSpPr txBox="1"/>
          <p:nvPr>
            <p:ph type="title"/>
          </p:nvPr>
        </p:nvSpPr>
        <p:spPr>
          <a:xfrm>
            <a:off x="838201" y="365125"/>
            <a:ext cx="7978254"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Semantic Networks</a:t>
            </a:r>
            <a:endParaRPr/>
          </a:p>
        </p:txBody>
      </p:sp>
      <p:sp>
        <p:nvSpPr>
          <p:cNvPr id="1267" name="Google Shape;1267;p116"/>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lang="en-US" sz="3200">
                <a:latin typeface="Georgia"/>
                <a:ea typeface="Georgia"/>
                <a:cs typeface="Georgia"/>
                <a:sym typeface="Georgia"/>
              </a:rPr>
              <a:t>A semantic network is a structure for representing knowledge as a pattern of interconnected nodes and arcs</a:t>
            </a:r>
            <a:endParaRPr/>
          </a:p>
          <a:p>
            <a:pPr indent="-228600" lvl="0" marL="228600" rtl="0" algn="just">
              <a:lnSpc>
                <a:spcPct val="90000"/>
              </a:lnSpc>
              <a:spcBef>
                <a:spcPts val="1000"/>
              </a:spcBef>
              <a:spcAft>
                <a:spcPts val="0"/>
              </a:spcAft>
              <a:buClr>
                <a:schemeClr val="dk1"/>
              </a:buClr>
              <a:buSzPts val="3200"/>
              <a:buChar char="•"/>
            </a:pPr>
            <a:r>
              <a:rPr lang="en-US" sz="3200">
                <a:latin typeface="Georgia"/>
                <a:ea typeface="Georgia"/>
                <a:cs typeface="Georgia"/>
                <a:sym typeface="Georgia"/>
              </a:rPr>
              <a:t>Nodes in the net represent concepts of </a:t>
            </a:r>
            <a:r>
              <a:rPr lang="en-US" sz="3200">
                <a:highlight>
                  <a:srgbClr val="FFFF00"/>
                </a:highlight>
                <a:latin typeface="Georgia"/>
                <a:ea typeface="Georgia"/>
                <a:cs typeface="Georgia"/>
                <a:sym typeface="Georgia"/>
              </a:rPr>
              <a:t>entities, attributes, events, values</a:t>
            </a:r>
            <a:endParaRPr/>
          </a:p>
          <a:p>
            <a:pPr indent="-228600" lvl="0" marL="228600" rtl="0" algn="just">
              <a:lnSpc>
                <a:spcPct val="90000"/>
              </a:lnSpc>
              <a:spcBef>
                <a:spcPts val="1000"/>
              </a:spcBef>
              <a:spcAft>
                <a:spcPts val="0"/>
              </a:spcAft>
              <a:buClr>
                <a:schemeClr val="dk1"/>
              </a:buClr>
              <a:buSzPts val="3200"/>
              <a:buChar char="•"/>
            </a:pPr>
            <a:r>
              <a:rPr lang="en-US" sz="3200">
                <a:latin typeface="Georgia"/>
                <a:ea typeface="Georgia"/>
                <a:cs typeface="Georgia"/>
                <a:sym typeface="Georgia"/>
              </a:rPr>
              <a:t>Arcs in the network </a:t>
            </a:r>
            <a:r>
              <a:rPr lang="en-US" sz="3200">
                <a:highlight>
                  <a:srgbClr val="FFFF00"/>
                </a:highlight>
                <a:latin typeface="Georgia"/>
                <a:ea typeface="Georgia"/>
                <a:cs typeface="Georgia"/>
                <a:sym typeface="Georgia"/>
              </a:rPr>
              <a:t>represent relationships </a:t>
            </a:r>
            <a:r>
              <a:rPr lang="en-US" sz="3200">
                <a:latin typeface="Georgia"/>
                <a:ea typeface="Georgia"/>
                <a:cs typeface="Georgia"/>
                <a:sym typeface="Georgia"/>
              </a:rPr>
              <a:t>that hold between the concepts</a:t>
            </a:r>
            <a:endParaRPr/>
          </a:p>
        </p:txBody>
      </p:sp>
      <p:sp>
        <p:nvSpPr>
          <p:cNvPr id="1268" name="Google Shape;1268;p1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69" name="Google Shape;1269;p1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117"/>
          <p:cNvSpPr txBox="1"/>
          <p:nvPr>
            <p:ph type="title"/>
          </p:nvPr>
        </p:nvSpPr>
        <p:spPr>
          <a:xfrm>
            <a:off x="838200" y="365125"/>
            <a:ext cx="8606051"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Semantic Networks</a:t>
            </a:r>
            <a:endParaRPr/>
          </a:p>
        </p:txBody>
      </p:sp>
      <p:sp>
        <p:nvSpPr>
          <p:cNvPr id="1276" name="Google Shape;1276;p117"/>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lang="en-US" sz="3200">
                <a:latin typeface="Georgia"/>
                <a:ea typeface="Georgia"/>
                <a:cs typeface="Georgia"/>
                <a:sym typeface="Georgia"/>
              </a:rPr>
              <a:t>Semantic networks can show inheritance</a:t>
            </a:r>
            <a:endParaRPr/>
          </a:p>
          <a:p>
            <a:pPr indent="-228600" lvl="1" marL="685800" rtl="0" algn="just">
              <a:lnSpc>
                <a:spcPct val="90000"/>
              </a:lnSpc>
              <a:spcBef>
                <a:spcPts val="500"/>
              </a:spcBef>
              <a:spcAft>
                <a:spcPts val="0"/>
              </a:spcAft>
              <a:buClr>
                <a:schemeClr val="dk1"/>
              </a:buClr>
              <a:buSzPts val="3200"/>
              <a:buChar char="•"/>
            </a:pPr>
            <a:r>
              <a:rPr lang="en-US" sz="3200">
                <a:latin typeface="Georgia"/>
                <a:ea typeface="Georgia"/>
                <a:cs typeface="Georgia"/>
                <a:sym typeface="Georgia"/>
              </a:rPr>
              <a:t>Relationship types </a:t>
            </a:r>
            <a:r>
              <a:rPr lang="en-US" sz="3200">
                <a:highlight>
                  <a:srgbClr val="FFFF00"/>
                </a:highlight>
                <a:latin typeface="Georgia"/>
                <a:ea typeface="Georgia"/>
                <a:cs typeface="Georgia"/>
                <a:sym typeface="Georgia"/>
              </a:rPr>
              <a:t>– is-a</a:t>
            </a:r>
            <a:r>
              <a:rPr lang="en-US" sz="3200">
                <a:latin typeface="Georgia"/>
                <a:ea typeface="Georgia"/>
                <a:cs typeface="Georgia"/>
                <a:sym typeface="Georgia"/>
              </a:rPr>
              <a:t>, </a:t>
            </a:r>
            <a:r>
              <a:rPr lang="en-US" sz="3200">
                <a:highlight>
                  <a:srgbClr val="FFFF00"/>
                </a:highlight>
                <a:latin typeface="Georgia"/>
                <a:ea typeface="Georgia"/>
                <a:cs typeface="Georgia"/>
                <a:sym typeface="Georgia"/>
              </a:rPr>
              <a:t>has-a</a:t>
            </a:r>
            <a:endParaRPr/>
          </a:p>
          <a:p>
            <a:pPr indent="-228600" lvl="0" marL="228600" rtl="0" algn="just">
              <a:lnSpc>
                <a:spcPct val="90000"/>
              </a:lnSpc>
              <a:spcBef>
                <a:spcPts val="1000"/>
              </a:spcBef>
              <a:spcAft>
                <a:spcPts val="0"/>
              </a:spcAft>
              <a:buClr>
                <a:schemeClr val="dk1"/>
              </a:buClr>
              <a:buSzPts val="3200"/>
              <a:buChar char="•"/>
            </a:pPr>
            <a:r>
              <a:rPr lang="en-US" sz="3200">
                <a:latin typeface="Georgia"/>
                <a:ea typeface="Georgia"/>
                <a:cs typeface="Georgia"/>
                <a:sym typeface="Georgia"/>
              </a:rPr>
              <a:t>Semantic Nets - visual representation of relationships</a:t>
            </a:r>
            <a:endParaRPr/>
          </a:p>
          <a:p>
            <a:pPr indent="-228600" lvl="0" marL="228600" rtl="0" algn="just">
              <a:lnSpc>
                <a:spcPct val="90000"/>
              </a:lnSpc>
              <a:spcBef>
                <a:spcPts val="1000"/>
              </a:spcBef>
              <a:spcAft>
                <a:spcPts val="0"/>
              </a:spcAft>
              <a:buClr>
                <a:schemeClr val="dk1"/>
              </a:buClr>
              <a:buSzPts val="3200"/>
              <a:buChar char="•"/>
            </a:pPr>
            <a:r>
              <a:rPr lang="en-US" sz="3200">
                <a:latin typeface="Georgia"/>
                <a:ea typeface="Georgia"/>
                <a:cs typeface="Georgia"/>
                <a:sym typeface="Georgia"/>
              </a:rPr>
              <a:t>Can be combined with other representation methods</a:t>
            </a:r>
            <a:endParaRPr/>
          </a:p>
        </p:txBody>
      </p:sp>
      <p:sp>
        <p:nvSpPr>
          <p:cNvPr id="1277" name="Google Shape;1277;p1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78" name="Google Shape;1278;p1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18"/>
          <p:cNvSpPr txBox="1"/>
          <p:nvPr>
            <p:ph type="title"/>
          </p:nvPr>
        </p:nvSpPr>
        <p:spPr>
          <a:xfrm>
            <a:off x="838200" y="365126"/>
            <a:ext cx="8619699" cy="1109112"/>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Semantic Networks</a:t>
            </a:r>
            <a:endParaRPr/>
          </a:p>
        </p:txBody>
      </p:sp>
      <p:sp>
        <p:nvSpPr>
          <p:cNvPr id="1285" name="Google Shape;1285;p118"/>
          <p:cNvSpPr/>
          <p:nvPr/>
        </p:nvSpPr>
        <p:spPr>
          <a:xfrm>
            <a:off x="1390651" y="3500438"/>
            <a:ext cx="2400300" cy="100806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Georgia"/>
                <a:ea typeface="Georgia"/>
                <a:cs typeface="Georgia"/>
                <a:sym typeface="Georgia"/>
              </a:rPr>
              <a:t>Animal</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Can breathe</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Can eat</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Has skin</a:t>
            </a:r>
            <a:endParaRPr/>
          </a:p>
        </p:txBody>
      </p:sp>
      <p:sp>
        <p:nvSpPr>
          <p:cNvPr id="1286" name="Google Shape;1286;p118"/>
          <p:cNvSpPr/>
          <p:nvPr/>
        </p:nvSpPr>
        <p:spPr>
          <a:xfrm>
            <a:off x="4656667" y="1989138"/>
            <a:ext cx="2400300" cy="100806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Georgia"/>
                <a:ea typeface="Georgia"/>
                <a:cs typeface="Georgia"/>
                <a:sym typeface="Georgia"/>
              </a:rPr>
              <a:t>Bird</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Can fly</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Has wings</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Has feathers</a:t>
            </a:r>
            <a:endParaRPr/>
          </a:p>
        </p:txBody>
      </p:sp>
      <p:sp>
        <p:nvSpPr>
          <p:cNvPr id="1287" name="Google Shape;1287;p118"/>
          <p:cNvSpPr/>
          <p:nvPr/>
        </p:nvSpPr>
        <p:spPr>
          <a:xfrm>
            <a:off x="8688918" y="1989138"/>
            <a:ext cx="2400300" cy="100806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Georgia"/>
                <a:ea typeface="Georgia"/>
                <a:cs typeface="Georgia"/>
                <a:sym typeface="Georgia"/>
              </a:rPr>
              <a:t>Canary</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Can sing</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Is yellow</a:t>
            </a:r>
            <a:endParaRPr/>
          </a:p>
        </p:txBody>
      </p:sp>
      <p:sp>
        <p:nvSpPr>
          <p:cNvPr id="1288" name="Google Shape;1288;p118"/>
          <p:cNvSpPr/>
          <p:nvPr/>
        </p:nvSpPr>
        <p:spPr>
          <a:xfrm>
            <a:off x="8688918" y="3500438"/>
            <a:ext cx="2400300" cy="100806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Georgia"/>
                <a:ea typeface="Georgia"/>
                <a:cs typeface="Georgia"/>
                <a:sym typeface="Georgia"/>
              </a:rPr>
              <a:t>Ostrich</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Runs fast</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Cannot fly</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Is tall</a:t>
            </a:r>
            <a:endParaRPr/>
          </a:p>
        </p:txBody>
      </p:sp>
      <p:sp>
        <p:nvSpPr>
          <p:cNvPr id="1289" name="Google Shape;1289;p118"/>
          <p:cNvSpPr/>
          <p:nvPr/>
        </p:nvSpPr>
        <p:spPr>
          <a:xfrm>
            <a:off x="4656667" y="5084763"/>
            <a:ext cx="2400300" cy="100806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Georgia"/>
                <a:ea typeface="Georgia"/>
                <a:cs typeface="Georgia"/>
                <a:sym typeface="Georgia"/>
              </a:rPr>
              <a:t>Fish</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Can swim</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Has fins</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Has gills</a:t>
            </a:r>
            <a:endParaRPr/>
          </a:p>
        </p:txBody>
      </p:sp>
      <p:sp>
        <p:nvSpPr>
          <p:cNvPr id="1290" name="Google Shape;1290;p118"/>
          <p:cNvSpPr/>
          <p:nvPr/>
        </p:nvSpPr>
        <p:spPr>
          <a:xfrm>
            <a:off x="8688918" y="5084763"/>
            <a:ext cx="2400300" cy="100806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Georgia"/>
                <a:ea typeface="Georgia"/>
                <a:cs typeface="Georgia"/>
                <a:sym typeface="Georgia"/>
              </a:rPr>
              <a:t>Salmon</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Swims upstream</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Is pink</a:t>
            </a:r>
            <a:endParaRPr/>
          </a:p>
          <a:p>
            <a:pPr indent="0" lvl="0" marL="0" marR="0" rtl="0" algn="ctr">
              <a:spcBef>
                <a:spcPts val="0"/>
              </a:spcBef>
              <a:spcAft>
                <a:spcPts val="0"/>
              </a:spcAft>
              <a:buNone/>
            </a:pPr>
            <a:r>
              <a:rPr lang="en-US" sz="1600">
                <a:solidFill>
                  <a:schemeClr val="dk1"/>
                </a:solidFill>
                <a:latin typeface="Georgia"/>
                <a:ea typeface="Georgia"/>
                <a:cs typeface="Georgia"/>
                <a:sym typeface="Georgia"/>
              </a:rPr>
              <a:t>Is edible</a:t>
            </a:r>
            <a:endParaRPr/>
          </a:p>
        </p:txBody>
      </p:sp>
      <p:cxnSp>
        <p:nvCxnSpPr>
          <p:cNvPr id="1291" name="Google Shape;1291;p118"/>
          <p:cNvCxnSpPr>
            <a:stCxn id="1287" idx="1"/>
            <a:endCxn id="1286" idx="3"/>
          </p:cNvCxnSpPr>
          <p:nvPr/>
        </p:nvCxnSpPr>
        <p:spPr>
          <a:xfrm rot="10800000">
            <a:off x="7056918" y="2493169"/>
            <a:ext cx="1632000" cy="0"/>
          </a:xfrm>
          <a:prstGeom prst="straightConnector1">
            <a:avLst/>
          </a:prstGeom>
          <a:noFill/>
          <a:ln cap="flat" cmpd="sng" w="9525">
            <a:solidFill>
              <a:schemeClr val="dk1"/>
            </a:solidFill>
            <a:prstDash val="solid"/>
            <a:round/>
            <a:headEnd len="med" w="med" type="none"/>
            <a:tailEnd len="med" w="med" type="triangle"/>
          </a:ln>
        </p:spPr>
      </p:cxnSp>
      <p:cxnSp>
        <p:nvCxnSpPr>
          <p:cNvPr id="1292" name="Google Shape;1292;p118"/>
          <p:cNvCxnSpPr>
            <a:stCxn id="1288" idx="1"/>
            <a:endCxn id="1286" idx="2"/>
          </p:cNvCxnSpPr>
          <p:nvPr/>
        </p:nvCxnSpPr>
        <p:spPr>
          <a:xfrm rot="10800000">
            <a:off x="5856918" y="2997069"/>
            <a:ext cx="2832000" cy="1007400"/>
          </a:xfrm>
          <a:prstGeom prst="bentConnector2">
            <a:avLst/>
          </a:prstGeom>
          <a:noFill/>
          <a:ln cap="flat" cmpd="sng" w="9525">
            <a:solidFill>
              <a:schemeClr val="dk1"/>
            </a:solidFill>
            <a:prstDash val="solid"/>
            <a:miter lim="800000"/>
            <a:headEnd len="med" w="med" type="none"/>
            <a:tailEnd len="med" w="med" type="triangle"/>
          </a:ln>
        </p:spPr>
      </p:cxnSp>
      <p:cxnSp>
        <p:nvCxnSpPr>
          <p:cNvPr id="1293" name="Google Shape;1293;p118"/>
          <p:cNvCxnSpPr>
            <a:stCxn id="1290" idx="1"/>
            <a:endCxn id="1289" idx="3"/>
          </p:cNvCxnSpPr>
          <p:nvPr/>
        </p:nvCxnSpPr>
        <p:spPr>
          <a:xfrm rot="10800000">
            <a:off x="7056918" y="5588794"/>
            <a:ext cx="1632000" cy="0"/>
          </a:xfrm>
          <a:prstGeom prst="straightConnector1">
            <a:avLst/>
          </a:prstGeom>
          <a:noFill/>
          <a:ln cap="flat" cmpd="sng" w="9525">
            <a:solidFill>
              <a:schemeClr val="dk1"/>
            </a:solidFill>
            <a:prstDash val="solid"/>
            <a:round/>
            <a:headEnd len="med" w="med" type="none"/>
            <a:tailEnd len="med" w="med" type="triangle"/>
          </a:ln>
        </p:spPr>
      </p:cxnSp>
      <p:cxnSp>
        <p:nvCxnSpPr>
          <p:cNvPr id="1294" name="Google Shape;1294;p118"/>
          <p:cNvCxnSpPr>
            <a:stCxn id="1289" idx="1"/>
            <a:endCxn id="1285" idx="2"/>
          </p:cNvCxnSpPr>
          <p:nvPr/>
        </p:nvCxnSpPr>
        <p:spPr>
          <a:xfrm rot="10800000">
            <a:off x="2590867" y="4508494"/>
            <a:ext cx="2065800" cy="1080300"/>
          </a:xfrm>
          <a:prstGeom prst="bentConnector2">
            <a:avLst/>
          </a:prstGeom>
          <a:noFill/>
          <a:ln cap="flat" cmpd="sng" w="9525">
            <a:solidFill>
              <a:schemeClr val="dk1"/>
            </a:solidFill>
            <a:prstDash val="solid"/>
            <a:miter lim="800000"/>
            <a:headEnd len="med" w="med" type="none"/>
            <a:tailEnd len="med" w="med" type="triangle"/>
          </a:ln>
        </p:spPr>
      </p:cxnSp>
      <p:cxnSp>
        <p:nvCxnSpPr>
          <p:cNvPr id="1295" name="Google Shape;1295;p118"/>
          <p:cNvCxnSpPr>
            <a:stCxn id="1286" idx="1"/>
            <a:endCxn id="1285" idx="0"/>
          </p:cNvCxnSpPr>
          <p:nvPr/>
        </p:nvCxnSpPr>
        <p:spPr>
          <a:xfrm flipH="1">
            <a:off x="2590867" y="2493169"/>
            <a:ext cx="2065800" cy="1007400"/>
          </a:xfrm>
          <a:prstGeom prst="bentConnector2">
            <a:avLst/>
          </a:prstGeom>
          <a:noFill/>
          <a:ln cap="flat" cmpd="sng" w="9525">
            <a:solidFill>
              <a:schemeClr val="dk1"/>
            </a:solidFill>
            <a:prstDash val="solid"/>
            <a:miter lim="800000"/>
            <a:headEnd len="med" w="med" type="none"/>
            <a:tailEnd len="med" w="med" type="triangle"/>
          </a:ln>
        </p:spPr>
      </p:cxnSp>
      <p:sp>
        <p:nvSpPr>
          <p:cNvPr id="1296" name="Google Shape;1296;p118"/>
          <p:cNvSpPr txBox="1"/>
          <p:nvPr/>
        </p:nvSpPr>
        <p:spPr>
          <a:xfrm>
            <a:off x="3215218" y="5226050"/>
            <a:ext cx="51488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Georgia"/>
                <a:ea typeface="Georgia"/>
                <a:cs typeface="Georgia"/>
                <a:sym typeface="Georgia"/>
              </a:rPr>
              <a:t>is-a</a:t>
            </a:r>
            <a:endParaRPr/>
          </a:p>
        </p:txBody>
      </p:sp>
      <p:sp>
        <p:nvSpPr>
          <p:cNvPr id="1297" name="Google Shape;1297;p118"/>
          <p:cNvSpPr txBox="1"/>
          <p:nvPr/>
        </p:nvSpPr>
        <p:spPr>
          <a:xfrm>
            <a:off x="6959600" y="3713163"/>
            <a:ext cx="51488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Georgia"/>
                <a:ea typeface="Georgia"/>
                <a:cs typeface="Georgia"/>
                <a:sym typeface="Georgia"/>
              </a:rPr>
              <a:t>is-a</a:t>
            </a:r>
            <a:endParaRPr/>
          </a:p>
        </p:txBody>
      </p:sp>
      <p:sp>
        <p:nvSpPr>
          <p:cNvPr id="1298" name="Google Shape;1298;p118"/>
          <p:cNvSpPr txBox="1"/>
          <p:nvPr/>
        </p:nvSpPr>
        <p:spPr>
          <a:xfrm>
            <a:off x="7535333" y="2130425"/>
            <a:ext cx="51488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Georgia"/>
                <a:ea typeface="Georgia"/>
                <a:cs typeface="Georgia"/>
                <a:sym typeface="Georgia"/>
              </a:rPr>
              <a:t>is-a</a:t>
            </a:r>
            <a:endParaRPr/>
          </a:p>
        </p:txBody>
      </p:sp>
      <p:sp>
        <p:nvSpPr>
          <p:cNvPr id="1299" name="Google Shape;1299;p118"/>
          <p:cNvSpPr txBox="1"/>
          <p:nvPr/>
        </p:nvSpPr>
        <p:spPr>
          <a:xfrm>
            <a:off x="7535333" y="5226050"/>
            <a:ext cx="51488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Georgia"/>
                <a:ea typeface="Georgia"/>
                <a:cs typeface="Georgia"/>
                <a:sym typeface="Georgia"/>
              </a:rPr>
              <a:t>is-a</a:t>
            </a:r>
            <a:endParaRPr/>
          </a:p>
        </p:txBody>
      </p:sp>
      <p:sp>
        <p:nvSpPr>
          <p:cNvPr id="1300" name="Google Shape;1300;p118"/>
          <p:cNvSpPr txBox="1"/>
          <p:nvPr/>
        </p:nvSpPr>
        <p:spPr>
          <a:xfrm>
            <a:off x="2832100" y="2130425"/>
            <a:ext cx="51488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Georgia"/>
                <a:ea typeface="Georgia"/>
                <a:cs typeface="Georgia"/>
                <a:sym typeface="Georgia"/>
              </a:rPr>
              <a:t>is-a</a:t>
            </a:r>
            <a:endParaRPr/>
          </a:p>
        </p:txBody>
      </p:sp>
      <p:sp>
        <p:nvSpPr>
          <p:cNvPr id="1301" name="Google Shape;1301;p1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02" name="Google Shape;1302;p1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grpSp>
        <p:nvGrpSpPr>
          <p:cNvPr id="1308" name="Google Shape;1308;p119"/>
          <p:cNvGrpSpPr/>
          <p:nvPr/>
        </p:nvGrpSpPr>
        <p:grpSpPr>
          <a:xfrm>
            <a:off x="578755" y="1082348"/>
            <a:ext cx="11103168" cy="5593179"/>
            <a:chOff x="317501" y="530225"/>
            <a:chExt cx="11066142" cy="5977354"/>
          </a:xfrm>
        </p:grpSpPr>
        <p:sp>
          <p:nvSpPr>
            <p:cNvPr id="1309" name="Google Shape;1309;p119"/>
            <p:cNvSpPr txBox="1"/>
            <p:nvPr/>
          </p:nvSpPr>
          <p:spPr>
            <a:xfrm>
              <a:off x="5088467" y="1444625"/>
              <a:ext cx="639919"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DOG</a:t>
              </a:r>
              <a:endParaRPr sz="2400">
                <a:solidFill>
                  <a:schemeClr val="dk1"/>
                </a:solidFill>
                <a:latin typeface="Georgia"/>
                <a:ea typeface="Georgia"/>
                <a:cs typeface="Georgia"/>
                <a:sym typeface="Georgia"/>
              </a:endParaRPr>
            </a:p>
          </p:txBody>
        </p:sp>
        <p:sp>
          <p:nvSpPr>
            <p:cNvPr id="1310" name="Google Shape;1310;p119"/>
            <p:cNvSpPr txBox="1"/>
            <p:nvPr/>
          </p:nvSpPr>
          <p:spPr>
            <a:xfrm>
              <a:off x="2194984" y="835025"/>
              <a:ext cx="1011815"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ANIMAL</a:t>
              </a:r>
              <a:endParaRPr sz="2400">
                <a:solidFill>
                  <a:schemeClr val="dk1"/>
                </a:solidFill>
                <a:latin typeface="Georgia"/>
                <a:ea typeface="Georgia"/>
                <a:cs typeface="Georgia"/>
                <a:sym typeface="Georgia"/>
              </a:endParaRPr>
            </a:p>
          </p:txBody>
        </p:sp>
        <p:sp>
          <p:nvSpPr>
            <p:cNvPr id="1311" name="Google Shape;1311;p119"/>
            <p:cNvSpPr txBox="1"/>
            <p:nvPr/>
          </p:nvSpPr>
          <p:spPr>
            <a:xfrm>
              <a:off x="2112434" y="2511425"/>
              <a:ext cx="970137"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HOUND</a:t>
              </a:r>
              <a:endParaRPr sz="2400">
                <a:solidFill>
                  <a:schemeClr val="dk1"/>
                </a:solidFill>
                <a:latin typeface="Georgia"/>
                <a:ea typeface="Georgia"/>
                <a:cs typeface="Georgia"/>
                <a:sym typeface="Georgia"/>
              </a:endParaRPr>
            </a:p>
          </p:txBody>
        </p:sp>
        <p:sp>
          <p:nvSpPr>
            <p:cNvPr id="1312" name="Google Shape;1312;p119"/>
            <p:cNvSpPr txBox="1"/>
            <p:nvPr/>
          </p:nvSpPr>
          <p:spPr>
            <a:xfrm>
              <a:off x="2139951" y="3730625"/>
              <a:ext cx="99899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BEAGLE</a:t>
              </a:r>
              <a:endParaRPr sz="2400">
                <a:solidFill>
                  <a:schemeClr val="dk1"/>
                </a:solidFill>
                <a:latin typeface="Georgia"/>
                <a:ea typeface="Georgia"/>
                <a:cs typeface="Georgia"/>
                <a:sym typeface="Georgia"/>
              </a:endParaRPr>
            </a:p>
          </p:txBody>
        </p:sp>
        <p:sp>
          <p:nvSpPr>
            <p:cNvPr id="1313" name="Google Shape;1313;p119"/>
            <p:cNvSpPr txBox="1"/>
            <p:nvPr/>
          </p:nvSpPr>
          <p:spPr>
            <a:xfrm>
              <a:off x="3285067" y="5254625"/>
              <a:ext cx="101341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SNOOPY</a:t>
              </a:r>
              <a:endParaRPr sz="2400">
                <a:solidFill>
                  <a:schemeClr val="dk1"/>
                </a:solidFill>
                <a:latin typeface="Georgia"/>
                <a:ea typeface="Georgia"/>
                <a:cs typeface="Georgia"/>
                <a:sym typeface="Georgia"/>
              </a:endParaRPr>
            </a:p>
          </p:txBody>
        </p:sp>
        <p:sp>
          <p:nvSpPr>
            <p:cNvPr id="1314" name="Google Shape;1314;p119"/>
            <p:cNvSpPr txBox="1"/>
            <p:nvPr/>
          </p:nvSpPr>
          <p:spPr>
            <a:xfrm>
              <a:off x="9438218" y="3730625"/>
              <a:ext cx="93006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COLLIE</a:t>
              </a:r>
              <a:endParaRPr sz="2400">
                <a:solidFill>
                  <a:schemeClr val="dk1"/>
                </a:solidFill>
                <a:latin typeface="Georgia"/>
                <a:ea typeface="Georgia"/>
                <a:cs typeface="Georgia"/>
                <a:sym typeface="Georgia"/>
              </a:endParaRPr>
            </a:p>
          </p:txBody>
        </p:sp>
        <p:sp>
          <p:nvSpPr>
            <p:cNvPr id="1315" name="Google Shape;1315;p119"/>
            <p:cNvSpPr txBox="1"/>
            <p:nvPr/>
          </p:nvSpPr>
          <p:spPr>
            <a:xfrm>
              <a:off x="9558867" y="5407025"/>
              <a:ext cx="89159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LASSIE</a:t>
              </a:r>
              <a:endParaRPr sz="2400">
                <a:solidFill>
                  <a:schemeClr val="dk1"/>
                </a:solidFill>
                <a:latin typeface="Georgia"/>
                <a:ea typeface="Georgia"/>
                <a:cs typeface="Georgia"/>
                <a:sym typeface="Georgia"/>
              </a:endParaRPr>
            </a:p>
          </p:txBody>
        </p:sp>
        <p:sp>
          <p:nvSpPr>
            <p:cNvPr id="1316" name="Google Shape;1316;p119"/>
            <p:cNvSpPr txBox="1"/>
            <p:nvPr/>
          </p:nvSpPr>
          <p:spPr>
            <a:xfrm>
              <a:off x="8206318" y="1901825"/>
              <a:ext cx="131638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SHEEPDOG</a:t>
              </a:r>
              <a:endParaRPr sz="2400">
                <a:solidFill>
                  <a:schemeClr val="dk1"/>
                </a:solidFill>
                <a:latin typeface="Georgia"/>
                <a:ea typeface="Georgia"/>
                <a:cs typeface="Georgia"/>
                <a:sym typeface="Georgia"/>
              </a:endParaRPr>
            </a:p>
          </p:txBody>
        </p:sp>
        <p:sp>
          <p:nvSpPr>
            <p:cNvPr id="1317" name="Google Shape;1317;p119"/>
            <p:cNvSpPr txBox="1"/>
            <p:nvPr/>
          </p:nvSpPr>
          <p:spPr>
            <a:xfrm>
              <a:off x="6819900" y="1368425"/>
              <a:ext cx="48763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is a</a:t>
              </a:r>
              <a:endParaRPr sz="2400">
                <a:solidFill>
                  <a:schemeClr val="dk1"/>
                </a:solidFill>
                <a:latin typeface="Georgia"/>
                <a:ea typeface="Georgia"/>
                <a:cs typeface="Georgia"/>
                <a:sym typeface="Georgia"/>
              </a:endParaRPr>
            </a:p>
          </p:txBody>
        </p:sp>
        <p:sp>
          <p:nvSpPr>
            <p:cNvPr id="1318" name="Google Shape;1318;p119"/>
            <p:cNvSpPr txBox="1"/>
            <p:nvPr/>
          </p:nvSpPr>
          <p:spPr>
            <a:xfrm>
              <a:off x="4279900" y="835025"/>
              <a:ext cx="48763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is a</a:t>
              </a:r>
              <a:endParaRPr sz="2400">
                <a:solidFill>
                  <a:schemeClr val="dk1"/>
                </a:solidFill>
                <a:latin typeface="Georgia"/>
                <a:ea typeface="Georgia"/>
                <a:cs typeface="Georgia"/>
                <a:sym typeface="Georgia"/>
              </a:endParaRPr>
            </a:p>
          </p:txBody>
        </p:sp>
        <p:sp>
          <p:nvSpPr>
            <p:cNvPr id="1319" name="Google Shape;1319;p119"/>
            <p:cNvSpPr txBox="1"/>
            <p:nvPr/>
          </p:nvSpPr>
          <p:spPr>
            <a:xfrm>
              <a:off x="3365500" y="1749425"/>
              <a:ext cx="48763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is a</a:t>
              </a:r>
              <a:endParaRPr sz="2400">
                <a:solidFill>
                  <a:schemeClr val="dk1"/>
                </a:solidFill>
                <a:latin typeface="Georgia"/>
                <a:ea typeface="Georgia"/>
                <a:cs typeface="Georgia"/>
                <a:sym typeface="Georgia"/>
              </a:endParaRPr>
            </a:p>
          </p:txBody>
        </p:sp>
        <p:sp>
          <p:nvSpPr>
            <p:cNvPr id="1320" name="Google Shape;1320;p119"/>
            <p:cNvSpPr txBox="1"/>
            <p:nvPr/>
          </p:nvSpPr>
          <p:spPr>
            <a:xfrm>
              <a:off x="2857500" y="3044825"/>
              <a:ext cx="48763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is a</a:t>
              </a:r>
              <a:endParaRPr sz="2400">
                <a:solidFill>
                  <a:schemeClr val="dk1"/>
                </a:solidFill>
                <a:latin typeface="Georgia"/>
                <a:ea typeface="Georgia"/>
                <a:cs typeface="Georgia"/>
                <a:sym typeface="Georgia"/>
              </a:endParaRPr>
            </a:p>
          </p:txBody>
        </p:sp>
        <p:sp>
          <p:nvSpPr>
            <p:cNvPr id="1321" name="Google Shape;1321;p119"/>
            <p:cNvSpPr txBox="1"/>
            <p:nvPr/>
          </p:nvSpPr>
          <p:spPr>
            <a:xfrm>
              <a:off x="4493685" y="2663825"/>
              <a:ext cx="686405"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barks</a:t>
              </a:r>
              <a:endParaRPr sz="2400">
                <a:solidFill>
                  <a:schemeClr val="dk1"/>
                </a:solidFill>
                <a:latin typeface="Georgia"/>
                <a:ea typeface="Georgia"/>
                <a:cs typeface="Georgia"/>
                <a:sym typeface="Georgia"/>
              </a:endParaRPr>
            </a:p>
          </p:txBody>
        </p:sp>
        <p:sp>
          <p:nvSpPr>
            <p:cNvPr id="1322" name="Google Shape;1322;p119"/>
            <p:cNvSpPr txBox="1"/>
            <p:nvPr/>
          </p:nvSpPr>
          <p:spPr>
            <a:xfrm>
              <a:off x="10071100" y="2740025"/>
              <a:ext cx="48763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is a</a:t>
              </a:r>
              <a:endParaRPr sz="2400">
                <a:solidFill>
                  <a:schemeClr val="dk1"/>
                </a:solidFill>
                <a:latin typeface="Georgia"/>
                <a:ea typeface="Georgia"/>
                <a:cs typeface="Georgia"/>
                <a:sym typeface="Georgia"/>
              </a:endParaRPr>
            </a:p>
          </p:txBody>
        </p:sp>
        <p:sp>
          <p:nvSpPr>
            <p:cNvPr id="1323" name="Google Shape;1323;p119"/>
            <p:cNvSpPr txBox="1"/>
            <p:nvPr/>
          </p:nvSpPr>
          <p:spPr>
            <a:xfrm>
              <a:off x="2950634" y="4187825"/>
              <a:ext cx="944489"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instance</a:t>
              </a:r>
              <a:endParaRPr sz="2400">
                <a:solidFill>
                  <a:schemeClr val="dk1"/>
                </a:solidFill>
                <a:latin typeface="Georgia"/>
                <a:ea typeface="Georgia"/>
                <a:cs typeface="Georgia"/>
                <a:sym typeface="Georgia"/>
              </a:endParaRPr>
            </a:p>
          </p:txBody>
        </p:sp>
        <p:sp>
          <p:nvSpPr>
            <p:cNvPr id="1324" name="Google Shape;1324;p119"/>
            <p:cNvSpPr txBox="1"/>
            <p:nvPr/>
          </p:nvSpPr>
          <p:spPr>
            <a:xfrm>
              <a:off x="3966634" y="4645025"/>
              <a:ext cx="944489"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instance</a:t>
              </a:r>
              <a:endParaRPr sz="2400">
                <a:solidFill>
                  <a:schemeClr val="dk1"/>
                </a:solidFill>
                <a:latin typeface="Georgia"/>
                <a:ea typeface="Georgia"/>
                <a:cs typeface="Georgia"/>
                <a:sym typeface="Georgia"/>
              </a:endParaRPr>
            </a:p>
          </p:txBody>
        </p:sp>
        <p:sp>
          <p:nvSpPr>
            <p:cNvPr id="1325" name="Google Shape;1325;p119"/>
            <p:cNvSpPr txBox="1"/>
            <p:nvPr/>
          </p:nvSpPr>
          <p:spPr>
            <a:xfrm>
              <a:off x="4658784" y="6169025"/>
              <a:ext cx="1941557"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CHARLIE BROWN</a:t>
              </a:r>
              <a:endParaRPr sz="2400">
                <a:solidFill>
                  <a:schemeClr val="dk1"/>
                </a:solidFill>
                <a:latin typeface="Georgia"/>
                <a:ea typeface="Georgia"/>
                <a:cs typeface="Georgia"/>
                <a:sym typeface="Georgia"/>
              </a:endParaRPr>
            </a:p>
          </p:txBody>
        </p:sp>
        <p:cxnSp>
          <p:nvCxnSpPr>
            <p:cNvPr id="1326" name="Google Shape;1326;p119"/>
            <p:cNvCxnSpPr>
              <a:stCxn id="1310" idx="3"/>
              <a:endCxn id="1309" idx="0"/>
            </p:cNvCxnSpPr>
            <p:nvPr/>
          </p:nvCxnSpPr>
          <p:spPr>
            <a:xfrm>
              <a:off x="3206799" y="1004302"/>
              <a:ext cx="2201700" cy="440400"/>
            </a:xfrm>
            <a:prstGeom prst="straightConnector1">
              <a:avLst/>
            </a:prstGeom>
            <a:noFill/>
            <a:ln cap="flat" cmpd="sng" w="9525">
              <a:solidFill>
                <a:schemeClr val="dk1"/>
              </a:solidFill>
              <a:prstDash val="solid"/>
              <a:round/>
              <a:headEnd len="med" w="med" type="triangle"/>
              <a:tailEnd len="med" w="med" type="none"/>
            </a:ln>
          </p:spPr>
        </p:cxnSp>
        <p:cxnSp>
          <p:nvCxnSpPr>
            <p:cNvPr id="1327" name="Google Shape;1327;p119"/>
            <p:cNvCxnSpPr>
              <a:stCxn id="1309" idx="1"/>
              <a:endCxn id="1311" idx="0"/>
            </p:cNvCxnSpPr>
            <p:nvPr/>
          </p:nvCxnSpPr>
          <p:spPr>
            <a:xfrm flipH="1">
              <a:off x="2597567" y="1613902"/>
              <a:ext cx="2490900" cy="897600"/>
            </a:xfrm>
            <a:prstGeom prst="straightConnector1">
              <a:avLst/>
            </a:prstGeom>
            <a:noFill/>
            <a:ln cap="flat" cmpd="sng" w="9525">
              <a:solidFill>
                <a:schemeClr val="dk1"/>
              </a:solidFill>
              <a:prstDash val="solid"/>
              <a:round/>
              <a:headEnd len="med" w="med" type="triangle"/>
              <a:tailEnd len="med" w="med" type="none"/>
            </a:ln>
          </p:spPr>
        </p:cxnSp>
        <p:cxnSp>
          <p:nvCxnSpPr>
            <p:cNvPr id="1328" name="Google Shape;1328;p119"/>
            <p:cNvCxnSpPr>
              <a:stCxn id="1311" idx="2"/>
              <a:endCxn id="1312" idx="0"/>
            </p:cNvCxnSpPr>
            <p:nvPr/>
          </p:nvCxnSpPr>
          <p:spPr>
            <a:xfrm>
              <a:off x="2597503" y="2849979"/>
              <a:ext cx="42000" cy="880500"/>
            </a:xfrm>
            <a:prstGeom prst="straightConnector1">
              <a:avLst/>
            </a:prstGeom>
            <a:noFill/>
            <a:ln cap="flat" cmpd="sng" w="9525">
              <a:solidFill>
                <a:schemeClr val="dk1"/>
              </a:solidFill>
              <a:prstDash val="solid"/>
              <a:round/>
              <a:headEnd len="med" w="med" type="triangle"/>
              <a:tailEnd len="med" w="med" type="none"/>
            </a:ln>
          </p:spPr>
        </p:cxnSp>
        <p:cxnSp>
          <p:nvCxnSpPr>
            <p:cNvPr id="1329" name="Google Shape;1329;p119"/>
            <p:cNvCxnSpPr>
              <a:stCxn id="1312" idx="2"/>
              <a:endCxn id="1313" idx="0"/>
            </p:cNvCxnSpPr>
            <p:nvPr/>
          </p:nvCxnSpPr>
          <p:spPr>
            <a:xfrm>
              <a:off x="2639447" y="4069179"/>
              <a:ext cx="1152300" cy="1185300"/>
            </a:xfrm>
            <a:prstGeom prst="straightConnector1">
              <a:avLst/>
            </a:prstGeom>
            <a:noFill/>
            <a:ln cap="flat" cmpd="sng" w="9525">
              <a:solidFill>
                <a:schemeClr val="dk1"/>
              </a:solidFill>
              <a:prstDash val="solid"/>
              <a:round/>
              <a:headEnd len="med" w="med" type="none"/>
              <a:tailEnd len="med" w="med" type="triangle"/>
            </a:ln>
          </p:spPr>
        </p:cxnSp>
        <p:cxnSp>
          <p:nvCxnSpPr>
            <p:cNvPr id="1330" name="Google Shape;1330;p119"/>
            <p:cNvCxnSpPr>
              <a:stCxn id="1313" idx="2"/>
              <a:endCxn id="1325" idx="1"/>
            </p:cNvCxnSpPr>
            <p:nvPr/>
          </p:nvCxnSpPr>
          <p:spPr>
            <a:xfrm>
              <a:off x="3791776" y="5593179"/>
              <a:ext cx="867000" cy="745200"/>
            </a:xfrm>
            <a:prstGeom prst="straightConnector1">
              <a:avLst/>
            </a:prstGeom>
            <a:noFill/>
            <a:ln cap="flat" cmpd="sng" w="9525">
              <a:solidFill>
                <a:schemeClr val="dk1"/>
              </a:solidFill>
              <a:prstDash val="solid"/>
              <a:round/>
              <a:headEnd len="med" w="med" type="none"/>
              <a:tailEnd len="med" w="med" type="triangle"/>
            </a:ln>
          </p:spPr>
        </p:cxnSp>
        <p:cxnSp>
          <p:nvCxnSpPr>
            <p:cNvPr id="1331" name="Google Shape;1331;p119"/>
            <p:cNvCxnSpPr>
              <a:stCxn id="1309" idx="3"/>
              <a:endCxn id="1316" idx="1"/>
            </p:cNvCxnSpPr>
            <p:nvPr/>
          </p:nvCxnSpPr>
          <p:spPr>
            <a:xfrm>
              <a:off x="5728386" y="1613902"/>
              <a:ext cx="2478000" cy="457200"/>
            </a:xfrm>
            <a:prstGeom prst="straightConnector1">
              <a:avLst/>
            </a:prstGeom>
            <a:noFill/>
            <a:ln cap="flat" cmpd="sng" w="9525">
              <a:solidFill>
                <a:schemeClr val="dk1"/>
              </a:solidFill>
              <a:prstDash val="solid"/>
              <a:round/>
              <a:headEnd len="med" w="med" type="triangle"/>
              <a:tailEnd len="med" w="med" type="none"/>
            </a:ln>
          </p:spPr>
        </p:cxnSp>
        <p:cxnSp>
          <p:nvCxnSpPr>
            <p:cNvPr id="1332" name="Google Shape;1332;p119"/>
            <p:cNvCxnSpPr>
              <a:stCxn id="1316" idx="2"/>
              <a:endCxn id="1314" idx="0"/>
            </p:cNvCxnSpPr>
            <p:nvPr/>
          </p:nvCxnSpPr>
          <p:spPr>
            <a:xfrm>
              <a:off x="8864511" y="2240379"/>
              <a:ext cx="1038600" cy="1490100"/>
            </a:xfrm>
            <a:prstGeom prst="straightConnector1">
              <a:avLst/>
            </a:prstGeom>
            <a:noFill/>
            <a:ln cap="flat" cmpd="sng" w="9525">
              <a:solidFill>
                <a:schemeClr val="dk1"/>
              </a:solidFill>
              <a:prstDash val="solid"/>
              <a:round/>
              <a:headEnd len="med" w="med" type="triangle"/>
              <a:tailEnd len="med" w="med" type="none"/>
            </a:ln>
          </p:spPr>
        </p:cxnSp>
        <p:cxnSp>
          <p:nvCxnSpPr>
            <p:cNvPr id="1333" name="Google Shape;1333;p119"/>
            <p:cNvCxnSpPr>
              <a:stCxn id="1314" idx="2"/>
              <a:endCxn id="1315" idx="0"/>
            </p:cNvCxnSpPr>
            <p:nvPr/>
          </p:nvCxnSpPr>
          <p:spPr>
            <a:xfrm>
              <a:off x="9903249" y="4069179"/>
              <a:ext cx="101400" cy="1337700"/>
            </a:xfrm>
            <a:prstGeom prst="straightConnector1">
              <a:avLst/>
            </a:prstGeom>
            <a:noFill/>
            <a:ln cap="flat" cmpd="sng" w="9525">
              <a:solidFill>
                <a:schemeClr val="dk1"/>
              </a:solidFill>
              <a:prstDash val="solid"/>
              <a:round/>
              <a:headEnd len="med" w="med" type="none"/>
              <a:tailEnd len="med" w="med" type="triangle"/>
            </a:ln>
          </p:spPr>
        </p:cxnSp>
        <p:cxnSp>
          <p:nvCxnSpPr>
            <p:cNvPr id="1334" name="Google Shape;1334;p119"/>
            <p:cNvCxnSpPr>
              <a:stCxn id="1335" idx="2"/>
              <a:endCxn id="1325" idx="0"/>
            </p:cNvCxnSpPr>
            <p:nvPr/>
          </p:nvCxnSpPr>
          <p:spPr>
            <a:xfrm flipH="1">
              <a:off x="5629710" y="5001201"/>
              <a:ext cx="424200" cy="1167900"/>
            </a:xfrm>
            <a:prstGeom prst="straightConnector1">
              <a:avLst/>
            </a:prstGeom>
            <a:noFill/>
            <a:ln cap="flat" cmpd="sng" w="9525">
              <a:solidFill>
                <a:schemeClr val="dk1"/>
              </a:solidFill>
              <a:prstDash val="solid"/>
              <a:round/>
              <a:headEnd len="med" w="med" type="none"/>
              <a:tailEnd len="med" w="med" type="triangle"/>
            </a:ln>
          </p:spPr>
        </p:cxnSp>
        <p:cxnSp>
          <p:nvCxnSpPr>
            <p:cNvPr id="1336" name="Google Shape;1336;p119"/>
            <p:cNvCxnSpPr>
              <a:stCxn id="1309" idx="2"/>
              <a:endCxn id="1337" idx="0"/>
            </p:cNvCxnSpPr>
            <p:nvPr/>
          </p:nvCxnSpPr>
          <p:spPr>
            <a:xfrm>
              <a:off x="5408427" y="1783179"/>
              <a:ext cx="699900" cy="728100"/>
            </a:xfrm>
            <a:prstGeom prst="straightConnector1">
              <a:avLst/>
            </a:prstGeom>
            <a:noFill/>
            <a:ln cap="flat" cmpd="sng" w="9525">
              <a:solidFill>
                <a:schemeClr val="dk1"/>
              </a:solidFill>
              <a:prstDash val="solid"/>
              <a:round/>
              <a:headEnd len="med" w="med" type="none"/>
              <a:tailEnd len="med" w="med" type="triangle"/>
            </a:ln>
          </p:spPr>
        </p:cxnSp>
        <p:cxnSp>
          <p:nvCxnSpPr>
            <p:cNvPr id="1338" name="Google Shape;1338;p119"/>
            <p:cNvCxnSpPr>
              <a:stCxn id="1335" idx="3"/>
              <a:endCxn id="1315" idx="1"/>
            </p:cNvCxnSpPr>
            <p:nvPr/>
          </p:nvCxnSpPr>
          <p:spPr>
            <a:xfrm>
              <a:off x="6773819" y="4708814"/>
              <a:ext cx="2784900" cy="867600"/>
            </a:xfrm>
            <a:prstGeom prst="straightConnector1">
              <a:avLst/>
            </a:prstGeom>
            <a:noFill/>
            <a:ln cap="flat" cmpd="sng" w="9525">
              <a:solidFill>
                <a:schemeClr val="dk1"/>
              </a:solidFill>
              <a:prstDash val="solid"/>
              <a:round/>
              <a:headEnd len="med" w="med" type="none"/>
              <a:tailEnd len="med" w="med" type="triangle"/>
            </a:ln>
          </p:spPr>
        </p:cxnSp>
        <p:cxnSp>
          <p:nvCxnSpPr>
            <p:cNvPr id="1339" name="Google Shape;1339;p119"/>
            <p:cNvCxnSpPr>
              <a:stCxn id="1335" idx="1"/>
              <a:endCxn id="1313" idx="0"/>
            </p:cNvCxnSpPr>
            <p:nvPr/>
          </p:nvCxnSpPr>
          <p:spPr>
            <a:xfrm flipH="1">
              <a:off x="3791701" y="4708814"/>
              <a:ext cx="1542300" cy="545700"/>
            </a:xfrm>
            <a:prstGeom prst="straightConnector1">
              <a:avLst/>
            </a:prstGeom>
            <a:noFill/>
            <a:ln cap="flat" cmpd="sng" w="9525">
              <a:solidFill>
                <a:schemeClr val="dk1"/>
              </a:solidFill>
              <a:prstDash val="solid"/>
              <a:round/>
              <a:headEnd len="med" w="med" type="none"/>
              <a:tailEnd len="med" w="med" type="triangle"/>
            </a:ln>
          </p:spPr>
        </p:cxnSp>
        <p:sp>
          <p:nvSpPr>
            <p:cNvPr id="1335" name="Google Shape;1335;p119"/>
            <p:cNvSpPr txBox="1"/>
            <p:nvPr/>
          </p:nvSpPr>
          <p:spPr>
            <a:xfrm>
              <a:off x="5334001" y="4416426"/>
              <a:ext cx="143981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FICTIONAL</a:t>
              </a:r>
              <a:br>
                <a:rPr lang="en-US" sz="1600">
                  <a:solidFill>
                    <a:schemeClr val="dk1"/>
                  </a:solidFill>
                  <a:latin typeface="Georgia"/>
                  <a:ea typeface="Georgia"/>
                  <a:cs typeface="Georgia"/>
                  <a:sym typeface="Georgia"/>
                </a:rPr>
              </a:br>
              <a:r>
                <a:rPr lang="en-US" sz="1600">
                  <a:solidFill>
                    <a:schemeClr val="dk1"/>
                  </a:solidFill>
                  <a:latin typeface="Georgia"/>
                  <a:ea typeface="Georgia"/>
                  <a:cs typeface="Georgia"/>
                  <a:sym typeface="Georgia"/>
                </a:rPr>
                <a:t>CHARACTER</a:t>
              </a:r>
              <a:endParaRPr sz="2400">
                <a:solidFill>
                  <a:schemeClr val="dk1"/>
                </a:solidFill>
                <a:latin typeface="Georgia"/>
                <a:ea typeface="Georgia"/>
                <a:cs typeface="Georgia"/>
                <a:sym typeface="Georgia"/>
              </a:endParaRPr>
            </a:p>
          </p:txBody>
        </p:sp>
        <p:sp>
          <p:nvSpPr>
            <p:cNvPr id="1340" name="Google Shape;1340;p119"/>
            <p:cNvSpPr txBox="1"/>
            <p:nvPr/>
          </p:nvSpPr>
          <p:spPr>
            <a:xfrm>
              <a:off x="10265834" y="4568825"/>
              <a:ext cx="944489"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instance</a:t>
              </a:r>
              <a:endParaRPr sz="2400">
                <a:solidFill>
                  <a:schemeClr val="dk1"/>
                </a:solidFill>
                <a:latin typeface="Georgia"/>
                <a:ea typeface="Georgia"/>
                <a:cs typeface="Georgia"/>
                <a:sym typeface="Georgia"/>
              </a:endParaRPr>
            </a:p>
          </p:txBody>
        </p:sp>
        <p:sp>
          <p:nvSpPr>
            <p:cNvPr id="1341" name="Google Shape;1341;p119"/>
            <p:cNvSpPr txBox="1"/>
            <p:nvPr/>
          </p:nvSpPr>
          <p:spPr>
            <a:xfrm>
              <a:off x="6100234" y="5254625"/>
              <a:ext cx="944489"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instance</a:t>
              </a:r>
              <a:endParaRPr sz="2400">
                <a:solidFill>
                  <a:schemeClr val="dk1"/>
                </a:solidFill>
                <a:latin typeface="Georgia"/>
                <a:ea typeface="Georgia"/>
                <a:cs typeface="Georgia"/>
                <a:sym typeface="Georgia"/>
              </a:endParaRPr>
            </a:p>
          </p:txBody>
        </p:sp>
        <p:sp>
          <p:nvSpPr>
            <p:cNvPr id="1342" name="Google Shape;1342;p119"/>
            <p:cNvSpPr txBox="1"/>
            <p:nvPr/>
          </p:nvSpPr>
          <p:spPr>
            <a:xfrm>
              <a:off x="7827434" y="4721225"/>
              <a:ext cx="944489"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instance</a:t>
              </a:r>
              <a:endParaRPr sz="2400">
                <a:solidFill>
                  <a:schemeClr val="dk1"/>
                </a:solidFill>
                <a:latin typeface="Georgia"/>
                <a:ea typeface="Georgia"/>
                <a:cs typeface="Georgia"/>
                <a:sym typeface="Georgia"/>
              </a:endParaRPr>
            </a:p>
          </p:txBody>
        </p:sp>
        <p:cxnSp>
          <p:nvCxnSpPr>
            <p:cNvPr id="1343" name="Google Shape;1343;p119"/>
            <p:cNvCxnSpPr>
              <a:stCxn id="1310" idx="1"/>
              <a:endCxn id="1344" idx="3"/>
            </p:cNvCxnSpPr>
            <p:nvPr/>
          </p:nvCxnSpPr>
          <p:spPr>
            <a:xfrm rot="10800000">
              <a:off x="1210984" y="699502"/>
              <a:ext cx="984000" cy="304800"/>
            </a:xfrm>
            <a:prstGeom prst="straightConnector1">
              <a:avLst/>
            </a:prstGeom>
            <a:noFill/>
            <a:ln cap="flat" cmpd="sng" w="9525">
              <a:solidFill>
                <a:schemeClr val="dk1"/>
              </a:solidFill>
              <a:prstDash val="solid"/>
              <a:round/>
              <a:headEnd len="med" w="med" type="none"/>
              <a:tailEnd len="med" w="med" type="triangle"/>
            </a:ln>
          </p:spPr>
        </p:cxnSp>
        <p:cxnSp>
          <p:nvCxnSpPr>
            <p:cNvPr id="1345" name="Google Shape;1345;p119"/>
            <p:cNvCxnSpPr>
              <a:stCxn id="1310" idx="1"/>
              <a:endCxn id="1346" idx="3"/>
            </p:cNvCxnSpPr>
            <p:nvPr/>
          </p:nvCxnSpPr>
          <p:spPr>
            <a:xfrm flipH="1">
              <a:off x="1282684" y="1004302"/>
              <a:ext cx="912300" cy="533400"/>
            </a:xfrm>
            <a:prstGeom prst="straightConnector1">
              <a:avLst/>
            </a:prstGeom>
            <a:noFill/>
            <a:ln cap="flat" cmpd="sng" w="9525">
              <a:solidFill>
                <a:schemeClr val="dk1"/>
              </a:solidFill>
              <a:prstDash val="solid"/>
              <a:round/>
              <a:headEnd len="med" w="med" type="none"/>
              <a:tailEnd len="med" w="med" type="triangle"/>
            </a:ln>
          </p:spPr>
        </p:cxnSp>
        <p:cxnSp>
          <p:nvCxnSpPr>
            <p:cNvPr id="1347" name="Google Shape;1347;p119"/>
            <p:cNvCxnSpPr>
              <a:stCxn id="1309" idx="2"/>
              <a:endCxn id="1321" idx="0"/>
            </p:cNvCxnSpPr>
            <p:nvPr/>
          </p:nvCxnSpPr>
          <p:spPr>
            <a:xfrm flipH="1">
              <a:off x="4836927" y="1783179"/>
              <a:ext cx="571500" cy="880500"/>
            </a:xfrm>
            <a:prstGeom prst="straightConnector1">
              <a:avLst/>
            </a:prstGeom>
            <a:noFill/>
            <a:ln cap="flat" cmpd="sng" w="9525">
              <a:solidFill>
                <a:schemeClr val="dk1"/>
              </a:solidFill>
              <a:prstDash val="solid"/>
              <a:round/>
              <a:headEnd len="med" w="med" type="none"/>
              <a:tailEnd len="med" w="med" type="triangle"/>
            </a:ln>
          </p:spPr>
        </p:cxnSp>
        <p:cxnSp>
          <p:nvCxnSpPr>
            <p:cNvPr id="1348" name="Google Shape;1348;p119"/>
            <p:cNvCxnSpPr>
              <a:stCxn id="1312" idx="1"/>
              <a:endCxn id="1349" idx="0"/>
            </p:cNvCxnSpPr>
            <p:nvPr/>
          </p:nvCxnSpPr>
          <p:spPr>
            <a:xfrm flipH="1">
              <a:off x="982251" y="3899902"/>
              <a:ext cx="1157700" cy="516600"/>
            </a:xfrm>
            <a:prstGeom prst="straightConnector1">
              <a:avLst/>
            </a:prstGeom>
            <a:noFill/>
            <a:ln cap="flat" cmpd="sng" w="9525">
              <a:solidFill>
                <a:schemeClr val="dk1"/>
              </a:solidFill>
              <a:prstDash val="solid"/>
              <a:round/>
              <a:headEnd len="med" w="med" type="none"/>
              <a:tailEnd len="med" w="med" type="triangle"/>
            </a:ln>
          </p:spPr>
        </p:cxnSp>
        <p:cxnSp>
          <p:nvCxnSpPr>
            <p:cNvPr id="1350" name="Google Shape;1350;p119"/>
            <p:cNvCxnSpPr>
              <a:stCxn id="1316" idx="0"/>
              <a:endCxn id="1351" idx="2"/>
            </p:cNvCxnSpPr>
            <p:nvPr/>
          </p:nvCxnSpPr>
          <p:spPr>
            <a:xfrm flipH="1" rot="10800000">
              <a:off x="8864511" y="1707125"/>
              <a:ext cx="1868100" cy="194700"/>
            </a:xfrm>
            <a:prstGeom prst="straightConnector1">
              <a:avLst/>
            </a:prstGeom>
            <a:noFill/>
            <a:ln cap="flat" cmpd="sng" w="9525">
              <a:solidFill>
                <a:schemeClr val="dk1"/>
              </a:solidFill>
              <a:prstDash val="solid"/>
              <a:round/>
              <a:headEnd len="med" w="med" type="none"/>
              <a:tailEnd len="med" w="med" type="triangle"/>
            </a:ln>
          </p:spPr>
        </p:cxnSp>
        <p:sp>
          <p:nvSpPr>
            <p:cNvPr id="1337" name="Google Shape;1337;p119"/>
            <p:cNvSpPr txBox="1"/>
            <p:nvPr/>
          </p:nvSpPr>
          <p:spPr>
            <a:xfrm>
              <a:off x="5687484" y="2511425"/>
              <a:ext cx="841897"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has tail</a:t>
              </a:r>
              <a:endParaRPr sz="2400">
                <a:solidFill>
                  <a:schemeClr val="dk1"/>
                </a:solidFill>
                <a:latin typeface="Georgia"/>
                <a:ea typeface="Georgia"/>
                <a:cs typeface="Georgia"/>
                <a:sym typeface="Georgia"/>
              </a:endParaRPr>
            </a:p>
          </p:txBody>
        </p:sp>
        <p:sp>
          <p:nvSpPr>
            <p:cNvPr id="1344" name="Google Shape;1344;p119"/>
            <p:cNvSpPr txBox="1"/>
            <p:nvPr/>
          </p:nvSpPr>
          <p:spPr>
            <a:xfrm>
              <a:off x="444501" y="530225"/>
              <a:ext cx="766557"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moves</a:t>
              </a:r>
              <a:endParaRPr sz="2400">
                <a:solidFill>
                  <a:schemeClr val="dk1"/>
                </a:solidFill>
                <a:latin typeface="Georgia"/>
                <a:ea typeface="Georgia"/>
                <a:cs typeface="Georgia"/>
                <a:sym typeface="Georgia"/>
              </a:endParaRPr>
            </a:p>
          </p:txBody>
        </p:sp>
        <p:sp>
          <p:nvSpPr>
            <p:cNvPr id="1346" name="Google Shape;1346;p119"/>
            <p:cNvSpPr txBox="1"/>
            <p:nvPr/>
          </p:nvSpPr>
          <p:spPr>
            <a:xfrm>
              <a:off x="317501" y="1368425"/>
              <a:ext cx="965329"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breathes</a:t>
              </a:r>
              <a:endParaRPr sz="2400">
                <a:solidFill>
                  <a:schemeClr val="dk1"/>
                </a:solidFill>
                <a:latin typeface="Georgia"/>
                <a:ea typeface="Georgia"/>
                <a:cs typeface="Georgia"/>
                <a:sym typeface="Georgia"/>
              </a:endParaRPr>
            </a:p>
          </p:txBody>
        </p:sp>
        <p:sp>
          <p:nvSpPr>
            <p:cNvPr id="1352" name="Google Shape;1352;p119"/>
            <p:cNvSpPr txBox="1"/>
            <p:nvPr/>
          </p:nvSpPr>
          <p:spPr>
            <a:xfrm>
              <a:off x="7518401" y="3044825"/>
              <a:ext cx="1398139"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size: medium</a:t>
              </a:r>
              <a:endParaRPr sz="2400">
                <a:solidFill>
                  <a:schemeClr val="dk1"/>
                </a:solidFill>
                <a:latin typeface="Georgia"/>
                <a:ea typeface="Georgia"/>
                <a:cs typeface="Georgia"/>
                <a:sym typeface="Georgia"/>
              </a:endParaRPr>
            </a:p>
          </p:txBody>
        </p:sp>
        <p:sp>
          <p:nvSpPr>
            <p:cNvPr id="1349" name="Google Shape;1349;p119"/>
            <p:cNvSpPr txBox="1"/>
            <p:nvPr/>
          </p:nvSpPr>
          <p:spPr>
            <a:xfrm>
              <a:off x="416984" y="4416425"/>
              <a:ext cx="113043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size: small</a:t>
              </a:r>
              <a:endParaRPr sz="2400">
                <a:solidFill>
                  <a:schemeClr val="dk1"/>
                </a:solidFill>
                <a:latin typeface="Georgia"/>
                <a:ea typeface="Georgia"/>
                <a:cs typeface="Georgia"/>
                <a:sym typeface="Georgia"/>
              </a:endParaRPr>
            </a:p>
          </p:txBody>
        </p:sp>
        <p:sp>
          <p:nvSpPr>
            <p:cNvPr id="1351" name="Google Shape;1351;p119"/>
            <p:cNvSpPr txBox="1"/>
            <p:nvPr/>
          </p:nvSpPr>
          <p:spPr>
            <a:xfrm>
              <a:off x="10081685" y="1368425"/>
              <a:ext cx="130195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works sheep</a:t>
              </a:r>
              <a:endParaRPr sz="2400">
                <a:solidFill>
                  <a:schemeClr val="dk1"/>
                </a:solidFill>
                <a:latin typeface="Georgia"/>
                <a:ea typeface="Georgia"/>
                <a:cs typeface="Georgia"/>
                <a:sym typeface="Georgia"/>
              </a:endParaRPr>
            </a:p>
          </p:txBody>
        </p:sp>
        <p:sp>
          <p:nvSpPr>
            <p:cNvPr id="1353" name="Google Shape;1353;p119"/>
            <p:cNvSpPr txBox="1"/>
            <p:nvPr/>
          </p:nvSpPr>
          <p:spPr>
            <a:xfrm>
              <a:off x="505884" y="2511425"/>
              <a:ext cx="73449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tracks</a:t>
              </a:r>
              <a:endParaRPr sz="2400">
                <a:solidFill>
                  <a:schemeClr val="dk1"/>
                </a:solidFill>
                <a:latin typeface="Georgia"/>
                <a:ea typeface="Georgia"/>
                <a:cs typeface="Georgia"/>
                <a:sym typeface="Georgia"/>
              </a:endParaRPr>
            </a:p>
          </p:txBody>
        </p:sp>
        <p:sp>
          <p:nvSpPr>
            <p:cNvPr id="1354" name="Google Shape;1354;p119"/>
            <p:cNvSpPr txBox="1"/>
            <p:nvPr/>
          </p:nvSpPr>
          <p:spPr>
            <a:xfrm>
              <a:off x="3054351" y="5864225"/>
              <a:ext cx="963725"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Georgia"/>
                  <a:ea typeface="Georgia"/>
                  <a:cs typeface="Georgia"/>
                  <a:sym typeface="Georgia"/>
                </a:rPr>
                <a:t>friend of</a:t>
              </a:r>
              <a:endParaRPr sz="2400">
                <a:solidFill>
                  <a:schemeClr val="dk1"/>
                </a:solidFill>
                <a:latin typeface="Georgia"/>
                <a:ea typeface="Georgia"/>
                <a:cs typeface="Georgia"/>
                <a:sym typeface="Georgia"/>
              </a:endParaRPr>
            </a:p>
          </p:txBody>
        </p:sp>
        <p:cxnSp>
          <p:nvCxnSpPr>
            <p:cNvPr id="1355" name="Google Shape;1355;p119"/>
            <p:cNvCxnSpPr>
              <a:stCxn id="1311" idx="1"/>
              <a:endCxn id="1353" idx="3"/>
            </p:cNvCxnSpPr>
            <p:nvPr/>
          </p:nvCxnSpPr>
          <p:spPr>
            <a:xfrm rot="10800000">
              <a:off x="1240334" y="2680702"/>
              <a:ext cx="872100" cy="0"/>
            </a:xfrm>
            <a:prstGeom prst="straightConnector1">
              <a:avLst/>
            </a:prstGeom>
            <a:noFill/>
            <a:ln cap="flat" cmpd="sng" w="9525">
              <a:solidFill>
                <a:schemeClr val="dk1"/>
              </a:solidFill>
              <a:prstDash val="solid"/>
              <a:round/>
              <a:headEnd len="med" w="med" type="none"/>
              <a:tailEnd len="med" w="med" type="triangle"/>
            </a:ln>
          </p:spPr>
        </p:cxnSp>
        <p:cxnSp>
          <p:nvCxnSpPr>
            <p:cNvPr id="1356" name="Google Shape;1356;p119"/>
            <p:cNvCxnSpPr>
              <a:stCxn id="1314" idx="1"/>
              <a:endCxn id="1352" idx="2"/>
            </p:cNvCxnSpPr>
            <p:nvPr/>
          </p:nvCxnSpPr>
          <p:spPr>
            <a:xfrm rot="10800000">
              <a:off x="8217518" y="3383302"/>
              <a:ext cx="1220700" cy="516600"/>
            </a:xfrm>
            <a:prstGeom prst="straightConnector1">
              <a:avLst/>
            </a:prstGeom>
            <a:noFill/>
            <a:ln cap="flat" cmpd="sng" w="9525">
              <a:solidFill>
                <a:schemeClr val="dk1"/>
              </a:solidFill>
              <a:prstDash val="solid"/>
              <a:round/>
              <a:headEnd len="med" w="med" type="none"/>
              <a:tailEnd len="med" w="med" type="triangle"/>
            </a:ln>
          </p:spPr>
        </p:cxnSp>
      </p:grpSp>
      <p:sp>
        <p:nvSpPr>
          <p:cNvPr id="1357" name="Google Shape;1357;p119"/>
          <p:cNvSpPr txBox="1"/>
          <p:nvPr>
            <p:ph type="title"/>
          </p:nvPr>
        </p:nvSpPr>
        <p:spPr>
          <a:xfrm>
            <a:off x="558285" y="178516"/>
            <a:ext cx="9022443" cy="945746"/>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Semantic Networks</a:t>
            </a:r>
            <a:endParaRPr/>
          </a:p>
        </p:txBody>
      </p:sp>
      <p:sp>
        <p:nvSpPr>
          <p:cNvPr id="1358" name="Google Shape;1358;p1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59" name="Google Shape;1359;p1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nvSpPr>
        <p:spPr>
          <a:xfrm>
            <a:off x="85445" y="68910"/>
            <a:ext cx="9700000"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A KNOWLEDGE-BASED AGENT</a:t>
            </a:r>
            <a:endParaRPr i="0" sz="4400" u="none" cap="none" strike="noStrike">
              <a:solidFill>
                <a:schemeClr val="lt1"/>
              </a:solidFill>
              <a:latin typeface="Calibri"/>
              <a:ea typeface="Calibri"/>
              <a:cs typeface="Calibri"/>
              <a:sym typeface="Calibri"/>
            </a:endParaRPr>
          </a:p>
        </p:txBody>
      </p:sp>
      <p:sp>
        <p:nvSpPr>
          <p:cNvPr id="208" name="Google Shape;208;p12"/>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9" name="Google Shape;209;p12"/>
          <p:cNvSpPr txBox="1"/>
          <p:nvPr>
            <p:ph idx="1" type="body"/>
          </p:nvPr>
        </p:nvSpPr>
        <p:spPr>
          <a:xfrm>
            <a:off x="85445" y="1474839"/>
            <a:ext cx="12021110" cy="4849761"/>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lang="en-US" sz="2600"/>
              <a:t>A knowledge-based agent includes a knowledge base and an inference system.</a:t>
            </a:r>
            <a:endParaRPr/>
          </a:p>
          <a:p>
            <a:pPr indent="-228600" lvl="0" marL="228600" rtl="0" algn="l">
              <a:lnSpc>
                <a:spcPct val="90000"/>
              </a:lnSpc>
              <a:spcBef>
                <a:spcPts val="1000"/>
              </a:spcBef>
              <a:spcAft>
                <a:spcPts val="0"/>
              </a:spcAft>
              <a:buClr>
                <a:schemeClr val="dk1"/>
              </a:buClr>
              <a:buSzPts val="2600"/>
              <a:buChar char="•"/>
            </a:pPr>
            <a:r>
              <a:rPr lang="en-US" sz="2600"/>
              <a:t>A knowledge base is a set of representations of facts of the world. </a:t>
            </a:r>
            <a:endParaRPr/>
          </a:p>
          <a:p>
            <a:pPr indent="-228600" lvl="0" marL="228600" rtl="0" algn="l">
              <a:lnSpc>
                <a:spcPct val="90000"/>
              </a:lnSpc>
              <a:spcBef>
                <a:spcPts val="1000"/>
              </a:spcBef>
              <a:spcAft>
                <a:spcPts val="0"/>
              </a:spcAft>
              <a:buClr>
                <a:schemeClr val="dk1"/>
              </a:buClr>
              <a:buSzPts val="2600"/>
              <a:buChar char="•"/>
            </a:pPr>
            <a:r>
              <a:rPr lang="en-US" sz="2600"/>
              <a:t>Each individual representation is called a </a:t>
            </a:r>
            <a:r>
              <a:rPr b="1" lang="en-US" sz="2600"/>
              <a:t>sentence</a:t>
            </a:r>
            <a:r>
              <a:rPr lang="en-US" sz="2600"/>
              <a:t>. </a:t>
            </a:r>
            <a:endParaRPr/>
          </a:p>
          <a:p>
            <a:pPr indent="-228600" lvl="0" marL="228600" rtl="0" algn="l">
              <a:lnSpc>
                <a:spcPct val="90000"/>
              </a:lnSpc>
              <a:spcBef>
                <a:spcPts val="1000"/>
              </a:spcBef>
              <a:spcAft>
                <a:spcPts val="0"/>
              </a:spcAft>
              <a:buClr>
                <a:schemeClr val="dk1"/>
              </a:buClr>
              <a:buSzPts val="2600"/>
              <a:buChar char="•"/>
            </a:pPr>
            <a:r>
              <a:rPr lang="en-US" sz="2600"/>
              <a:t>The sentences are expressed in a  </a:t>
            </a:r>
            <a:r>
              <a:rPr b="1" lang="en-US" sz="2600"/>
              <a:t>knowledge representation language</a:t>
            </a:r>
            <a:r>
              <a:rPr lang="en-US" sz="2600"/>
              <a:t>. </a:t>
            </a:r>
            <a:endParaRPr/>
          </a:p>
          <a:p>
            <a:pPr indent="-228600" lvl="0" marL="228600" rtl="0" algn="l">
              <a:lnSpc>
                <a:spcPct val="90000"/>
              </a:lnSpc>
              <a:spcBef>
                <a:spcPts val="1000"/>
              </a:spcBef>
              <a:spcAft>
                <a:spcPts val="0"/>
              </a:spcAft>
              <a:buClr>
                <a:schemeClr val="dk1"/>
              </a:buClr>
              <a:buSzPts val="2600"/>
              <a:buChar char="•"/>
            </a:pPr>
            <a:r>
              <a:rPr lang="en-US" sz="2600"/>
              <a:t>The agent operates as follows: </a:t>
            </a:r>
            <a:endParaRPr/>
          </a:p>
          <a:p>
            <a:pPr indent="-228600" lvl="1" marL="685800" rtl="0" algn="l">
              <a:lnSpc>
                <a:spcPct val="90000"/>
              </a:lnSpc>
              <a:spcBef>
                <a:spcPts val="500"/>
              </a:spcBef>
              <a:spcAft>
                <a:spcPts val="0"/>
              </a:spcAft>
              <a:buClr>
                <a:schemeClr val="dk1"/>
              </a:buClr>
              <a:buSzPts val="2600"/>
              <a:buFont typeface="Calibri"/>
              <a:buNone/>
            </a:pPr>
            <a:r>
              <a:rPr lang="en-US" sz="2600"/>
              <a:t>1. It TELLs the knowledge base what it perceives. </a:t>
            </a:r>
            <a:endParaRPr/>
          </a:p>
          <a:p>
            <a:pPr indent="-228600" lvl="1" marL="685800" rtl="0" algn="l">
              <a:lnSpc>
                <a:spcPct val="90000"/>
              </a:lnSpc>
              <a:spcBef>
                <a:spcPts val="500"/>
              </a:spcBef>
              <a:spcAft>
                <a:spcPts val="0"/>
              </a:spcAft>
              <a:buClr>
                <a:schemeClr val="dk1"/>
              </a:buClr>
              <a:buSzPts val="2600"/>
              <a:buFont typeface="Calibri"/>
              <a:buNone/>
            </a:pPr>
            <a:r>
              <a:rPr lang="en-US" sz="2600"/>
              <a:t>2. It ASKs the knowledge base what action it should perform. </a:t>
            </a:r>
            <a:endParaRPr/>
          </a:p>
          <a:p>
            <a:pPr indent="-228600" lvl="1" marL="685800" rtl="0" algn="l">
              <a:lnSpc>
                <a:spcPct val="90000"/>
              </a:lnSpc>
              <a:spcBef>
                <a:spcPts val="500"/>
              </a:spcBef>
              <a:spcAft>
                <a:spcPts val="0"/>
              </a:spcAft>
              <a:buClr>
                <a:schemeClr val="dk1"/>
              </a:buClr>
              <a:buSzPts val="2600"/>
              <a:buFont typeface="Calibri"/>
              <a:buNone/>
            </a:pPr>
            <a:r>
              <a:rPr lang="en-US" sz="2600"/>
              <a:t>3. It performs the chosen action. </a:t>
            </a:r>
            <a:endParaRPr/>
          </a:p>
        </p:txBody>
      </p:sp>
      <p:sp>
        <p:nvSpPr>
          <p:cNvPr id="210" name="Google Shape;21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120"/>
          <p:cNvSpPr txBox="1"/>
          <p:nvPr>
            <p:ph type="title"/>
          </p:nvPr>
        </p:nvSpPr>
        <p:spPr>
          <a:xfrm>
            <a:off x="838200" y="365125"/>
            <a:ext cx="8606051"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Semantic Networks</a:t>
            </a:r>
            <a:endParaRPr/>
          </a:p>
        </p:txBody>
      </p:sp>
      <p:sp>
        <p:nvSpPr>
          <p:cNvPr id="1366" name="Google Shape;1366;p120"/>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600"/>
              <a:buNone/>
            </a:pPr>
            <a:r>
              <a:rPr lang="en-US" sz="3600">
                <a:latin typeface="Georgia"/>
                <a:ea typeface="Georgia"/>
                <a:cs typeface="Georgia"/>
                <a:sym typeface="Georgia"/>
              </a:rPr>
              <a:t>What does or should a node represent?</a:t>
            </a:r>
            <a:endParaRPr/>
          </a:p>
          <a:p>
            <a:pPr indent="-228600" lvl="1" marL="685800" rtl="0" algn="l">
              <a:lnSpc>
                <a:spcPct val="90000"/>
              </a:lnSpc>
              <a:spcBef>
                <a:spcPts val="500"/>
              </a:spcBef>
              <a:spcAft>
                <a:spcPts val="0"/>
              </a:spcAft>
              <a:buClr>
                <a:schemeClr val="dk1"/>
              </a:buClr>
              <a:buSzPts val="3600"/>
              <a:buChar char="•"/>
            </a:pPr>
            <a:r>
              <a:rPr lang="en-US" sz="3600">
                <a:latin typeface="Georgia"/>
                <a:ea typeface="Georgia"/>
                <a:cs typeface="Georgia"/>
                <a:sym typeface="Georgia"/>
              </a:rPr>
              <a:t>A class of objects? </a:t>
            </a:r>
            <a:endParaRPr/>
          </a:p>
          <a:p>
            <a:pPr indent="-228600" lvl="1" marL="685800" rtl="0" algn="l">
              <a:lnSpc>
                <a:spcPct val="90000"/>
              </a:lnSpc>
              <a:spcBef>
                <a:spcPts val="500"/>
              </a:spcBef>
              <a:spcAft>
                <a:spcPts val="0"/>
              </a:spcAft>
              <a:buClr>
                <a:schemeClr val="dk1"/>
              </a:buClr>
              <a:buSzPts val="3600"/>
              <a:buChar char="•"/>
            </a:pPr>
            <a:r>
              <a:rPr lang="en-US" sz="3600">
                <a:latin typeface="Georgia"/>
                <a:ea typeface="Georgia"/>
                <a:cs typeface="Georgia"/>
                <a:sym typeface="Georgia"/>
              </a:rPr>
              <a:t>An instance of an class?</a:t>
            </a:r>
            <a:endParaRPr/>
          </a:p>
          <a:p>
            <a:pPr indent="-228600" lvl="1" marL="685800" rtl="0" algn="l">
              <a:lnSpc>
                <a:spcPct val="90000"/>
              </a:lnSpc>
              <a:spcBef>
                <a:spcPts val="500"/>
              </a:spcBef>
              <a:spcAft>
                <a:spcPts val="0"/>
              </a:spcAft>
              <a:buClr>
                <a:schemeClr val="dk1"/>
              </a:buClr>
              <a:buSzPts val="3600"/>
              <a:buChar char="•"/>
            </a:pPr>
            <a:r>
              <a:rPr lang="en-US" sz="3600">
                <a:latin typeface="Georgia"/>
                <a:ea typeface="Georgia"/>
                <a:cs typeface="Georgia"/>
                <a:sym typeface="Georgia"/>
              </a:rPr>
              <a:t>The canonical instance of a class?</a:t>
            </a:r>
            <a:endParaRPr/>
          </a:p>
          <a:p>
            <a:pPr indent="-228600" lvl="1" marL="685800" rtl="0" algn="l">
              <a:lnSpc>
                <a:spcPct val="90000"/>
              </a:lnSpc>
              <a:spcBef>
                <a:spcPts val="500"/>
              </a:spcBef>
              <a:spcAft>
                <a:spcPts val="0"/>
              </a:spcAft>
              <a:buClr>
                <a:schemeClr val="dk1"/>
              </a:buClr>
              <a:buSzPts val="3600"/>
              <a:buChar char="•"/>
            </a:pPr>
            <a:r>
              <a:rPr lang="en-US" sz="3600">
                <a:latin typeface="Georgia"/>
                <a:ea typeface="Georgia"/>
                <a:cs typeface="Georgia"/>
                <a:sym typeface="Georgia"/>
              </a:rPr>
              <a:t>The set of all instances of a class?</a:t>
            </a:r>
            <a:endParaRPr/>
          </a:p>
        </p:txBody>
      </p:sp>
      <p:sp>
        <p:nvSpPr>
          <p:cNvPr id="1367" name="Google Shape;1367;p1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68" name="Google Shape;1368;p1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121"/>
          <p:cNvSpPr txBox="1"/>
          <p:nvPr>
            <p:ph type="title"/>
          </p:nvPr>
        </p:nvSpPr>
        <p:spPr>
          <a:xfrm>
            <a:off x="838200" y="365125"/>
            <a:ext cx="8756176"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Semantic Networks</a:t>
            </a:r>
            <a:endParaRPr/>
          </a:p>
        </p:txBody>
      </p:sp>
      <p:sp>
        <p:nvSpPr>
          <p:cNvPr id="1375" name="Google Shape;1375;p121"/>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Georgia"/>
                <a:ea typeface="Georgia"/>
                <a:cs typeface="Georgia"/>
                <a:sym typeface="Georgia"/>
              </a:rPr>
              <a:t>Semantics of links that define new objects and links that relate existing objects, particularly those dealing with ‘intrinsic’ characteristics of a given object</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How does one deal with the problems of comparison between objects (or classes of objects) through their attributes?</a:t>
            </a:r>
            <a:endParaRPr/>
          </a:p>
          <a:p>
            <a:pPr indent="-347663" lvl="1" marL="692150" rtl="0" algn="just">
              <a:lnSpc>
                <a:spcPct val="90000"/>
              </a:lnSpc>
              <a:spcBef>
                <a:spcPts val="500"/>
              </a:spcBef>
              <a:spcAft>
                <a:spcPts val="0"/>
              </a:spcAft>
              <a:buClr>
                <a:schemeClr val="dk1"/>
              </a:buClr>
              <a:buSzPts val="2800"/>
              <a:buChar char="•"/>
            </a:pPr>
            <a:r>
              <a:rPr lang="en-US" sz="2800">
                <a:latin typeface="Georgia"/>
                <a:ea typeface="Georgia"/>
                <a:cs typeface="Georgia"/>
                <a:sym typeface="Georgia"/>
              </a:rPr>
              <a:t>Essentially the problem of comparing object instances</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What mechanisms are there are to handle quantification in semantic network formalisms?</a:t>
            </a:r>
            <a:endParaRPr/>
          </a:p>
        </p:txBody>
      </p:sp>
      <p:sp>
        <p:nvSpPr>
          <p:cNvPr id="1376" name="Google Shape;1376;p1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77" name="Google Shape;1377;p1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122"/>
          <p:cNvSpPr txBox="1"/>
          <p:nvPr>
            <p:ph type="title"/>
          </p:nvPr>
        </p:nvSpPr>
        <p:spPr>
          <a:xfrm>
            <a:off x="838201" y="365125"/>
            <a:ext cx="9111018"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Transitive inference, but…</a:t>
            </a:r>
            <a:endParaRPr/>
          </a:p>
        </p:txBody>
      </p:sp>
      <p:sp>
        <p:nvSpPr>
          <p:cNvPr id="1384" name="Google Shape;1384;p122"/>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Georgia"/>
                <a:ea typeface="Georgia"/>
                <a:cs typeface="Georgia"/>
                <a:sym typeface="Georgia"/>
              </a:rPr>
              <a:t>Clyde is an elephant, an elephant is a mammal: Clyde is a mammal.</a:t>
            </a:r>
            <a:endParaRPr/>
          </a:p>
          <a:p>
            <a:pPr indent="-50800" lvl="0" marL="228600" rtl="0" algn="just">
              <a:lnSpc>
                <a:spcPct val="90000"/>
              </a:lnSpc>
              <a:spcBef>
                <a:spcPts val="1000"/>
              </a:spcBef>
              <a:spcAft>
                <a:spcPts val="0"/>
              </a:spcAft>
              <a:buClr>
                <a:schemeClr val="dk1"/>
              </a:buClr>
              <a:buSzPts val="2800"/>
              <a:buNone/>
            </a:pPr>
            <a:r>
              <a:t/>
            </a:r>
            <a:endParaRPr>
              <a:latin typeface="Georgia"/>
              <a:ea typeface="Georgia"/>
              <a:cs typeface="Georgia"/>
              <a:sym typeface="Georgia"/>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The US President is elected every 4 years, Bush is US President: Bush is elected every 4 years</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My car is a Ford, Ford is a car company: my car is a car company</a:t>
            </a:r>
            <a:endParaRPr/>
          </a:p>
        </p:txBody>
      </p:sp>
      <p:sp>
        <p:nvSpPr>
          <p:cNvPr id="1385" name="Google Shape;1385;p1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86" name="Google Shape;1386;p1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123"/>
          <p:cNvSpPr txBox="1"/>
          <p:nvPr>
            <p:ph type="title"/>
          </p:nvPr>
        </p:nvSpPr>
        <p:spPr>
          <a:xfrm>
            <a:off x="838201" y="365125"/>
            <a:ext cx="8674290"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Knowledge and Reasoning </a:t>
            </a:r>
            <a:br>
              <a:rPr b="1" lang="en-US">
                <a:solidFill>
                  <a:schemeClr val="lt1"/>
                </a:solidFill>
                <a:latin typeface="Calibri"/>
                <a:ea typeface="Calibri"/>
                <a:cs typeface="Calibri"/>
                <a:sym typeface="Calibri"/>
              </a:rPr>
            </a:br>
            <a:r>
              <a:rPr b="1" lang="en-US">
                <a:solidFill>
                  <a:schemeClr val="lt1"/>
                </a:solidFill>
                <a:latin typeface="Calibri"/>
                <a:ea typeface="Calibri"/>
                <a:cs typeface="Calibri"/>
                <a:sym typeface="Calibri"/>
              </a:rPr>
              <a:t>Table of Contents</a:t>
            </a:r>
            <a:endParaRPr/>
          </a:p>
        </p:txBody>
      </p:sp>
      <p:sp>
        <p:nvSpPr>
          <p:cNvPr id="1392" name="Google Shape;1392;p123"/>
          <p:cNvSpPr txBox="1"/>
          <p:nvPr>
            <p:ph idx="1" type="body"/>
          </p:nvPr>
        </p:nvSpPr>
        <p:spPr>
          <a:xfrm>
            <a:off x="838200" y="1825624"/>
            <a:ext cx="10515600" cy="4631159"/>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Calibri"/>
                <a:ea typeface="Calibri"/>
                <a:cs typeface="Calibri"/>
                <a:sym typeface="Calibri"/>
              </a:rPr>
              <a:t> </a:t>
            </a:r>
            <a:r>
              <a:rPr lang="en-US" sz="3800">
                <a:solidFill>
                  <a:schemeClr val="dk1"/>
                </a:solidFill>
                <a:latin typeface="Times New Roman"/>
                <a:ea typeface="Times New Roman"/>
                <a:cs typeface="Times New Roman"/>
                <a:sym typeface="Times New Roman"/>
              </a:rPr>
              <a:t>Knowledge and reasoning-Approaches and issues of knowledge reasoning-Knowledge base agents</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Times New Roman"/>
                <a:ea typeface="Times New Roman"/>
                <a:cs typeface="Times New Roman"/>
                <a:sym typeface="Times New Roman"/>
              </a:rPr>
              <a:t>Logic Basics-Logic-Propositional logic-syntax ,semantics and inferences-Propositional logic- Reasoning patterns</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Times New Roman"/>
                <a:ea typeface="Times New Roman"/>
                <a:cs typeface="Times New Roman"/>
                <a:sym typeface="Times New Roman"/>
              </a:rPr>
              <a:t>Unification and Resolution</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Times New Roman"/>
                <a:ea typeface="Times New Roman"/>
                <a:cs typeface="Times New Roman"/>
                <a:sym typeface="Times New Roman"/>
              </a:rPr>
              <a:t>Knowledge representation using rules-Knowledge representation using </a:t>
            </a:r>
            <a:r>
              <a:rPr lang="en-US" sz="3800">
                <a:solidFill>
                  <a:schemeClr val="dk1"/>
                </a:solidFill>
                <a:highlight>
                  <a:srgbClr val="FFFF00"/>
                </a:highlight>
                <a:latin typeface="Times New Roman"/>
                <a:ea typeface="Times New Roman"/>
                <a:cs typeface="Times New Roman"/>
                <a:sym typeface="Times New Roman"/>
              </a:rPr>
              <a:t>semantic nets</a:t>
            </a:r>
            <a:endParaRPr/>
          </a:p>
          <a:p>
            <a:pPr indent="-228600" lvl="0" marL="228600" rtl="0" algn="l">
              <a:lnSpc>
                <a:spcPct val="90000"/>
              </a:lnSpc>
              <a:spcBef>
                <a:spcPts val="1000"/>
              </a:spcBef>
              <a:spcAft>
                <a:spcPts val="0"/>
              </a:spcAft>
              <a:buClr>
                <a:srgbClr val="FF0000"/>
              </a:buClr>
              <a:buSzPct val="100000"/>
              <a:buChar char="•"/>
            </a:pPr>
            <a:r>
              <a:rPr lang="en-US" sz="3800">
                <a:solidFill>
                  <a:srgbClr val="FF0000"/>
                </a:solidFill>
                <a:latin typeface="Times New Roman"/>
                <a:ea typeface="Times New Roman"/>
                <a:cs typeface="Times New Roman"/>
                <a:sym typeface="Times New Roman"/>
              </a:rPr>
              <a:t>Knowledge representation using </a:t>
            </a:r>
            <a:r>
              <a:rPr lang="en-US" sz="3800">
                <a:solidFill>
                  <a:srgbClr val="FF0000"/>
                </a:solidFill>
                <a:highlight>
                  <a:srgbClr val="FFFF00"/>
                </a:highlight>
                <a:latin typeface="Times New Roman"/>
                <a:ea typeface="Times New Roman"/>
                <a:cs typeface="Times New Roman"/>
                <a:sym typeface="Times New Roman"/>
              </a:rPr>
              <a:t>frames</a:t>
            </a:r>
            <a:r>
              <a:rPr lang="en-US" sz="3800">
                <a:solidFill>
                  <a:schemeClr val="dk1"/>
                </a:solidFill>
                <a:latin typeface="Times New Roman"/>
                <a:ea typeface="Times New Roman"/>
                <a:cs typeface="Times New Roman"/>
                <a:sym typeface="Times New Roman"/>
              </a:rPr>
              <a:t>-Inferences-</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Times New Roman"/>
                <a:ea typeface="Times New Roman"/>
                <a:cs typeface="Times New Roman"/>
                <a:sym typeface="Times New Roman"/>
              </a:rPr>
              <a:t>Uncertain Knowledge and reasoning-Methods-Bayesian probability and belief network</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Times New Roman"/>
                <a:ea typeface="Times New Roman"/>
                <a:cs typeface="Times New Roman"/>
                <a:sym typeface="Times New Roman"/>
              </a:rPr>
              <a:t>Probabilistic reasoning-Probabilistic reasoning over time-Probabilistic reasoning over time</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Times New Roman"/>
                <a:ea typeface="Times New Roman"/>
                <a:cs typeface="Times New Roman"/>
                <a:sym typeface="Times New Roman"/>
              </a:rPr>
              <a:t>Other uncertain techniques-Data mining-Fuzzy logic-Dempster -shafer theory</a:t>
            </a:r>
            <a:endParaRPr/>
          </a:p>
          <a:p>
            <a:pPr indent="-77787" lvl="0" marL="228600" rtl="0" algn="l">
              <a:lnSpc>
                <a:spcPct val="90000"/>
              </a:lnSpc>
              <a:spcBef>
                <a:spcPts val="1000"/>
              </a:spcBef>
              <a:spcAft>
                <a:spcPts val="0"/>
              </a:spcAft>
              <a:buClr>
                <a:schemeClr val="dk1"/>
              </a:buClr>
              <a:buSzPct val="100000"/>
              <a:buNone/>
            </a:pPr>
            <a:r>
              <a:t/>
            </a:r>
            <a:endParaRPr sz="3800">
              <a:latin typeface="Times New Roman"/>
              <a:ea typeface="Times New Roman"/>
              <a:cs typeface="Times New Roman"/>
              <a:sym typeface="Times New Roman"/>
            </a:endParaRPr>
          </a:p>
          <a:p>
            <a:pPr indent="-77787" lvl="0" marL="228600" rtl="0" algn="l">
              <a:lnSpc>
                <a:spcPct val="90000"/>
              </a:lnSpc>
              <a:spcBef>
                <a:spcPts val="1000"/>
              </a:spcBef>
              <a:spcAft>
                <a:spcPts val="0"/>
              </a:spcAft>
              <a:buClr>
                <a:schemeClr val="dk1"/>
              </a:buClr>
              <a:buSzPct val="100000"/>
              <a:buNone/>
            </a:pPr>
            <a:r>
              <a:t/>
            </a:r>
            <a:endParaRPr sz="3800"/>
          </a:p>
          <a:p>
            <a:pPr indent="-228600" lvl="0" marL="228600" rtl="0" algn="l">
              <a:lnSpc>
                <a:spcPct val="90000"/>
              </a:lnSpc>
              <a:spcBef>
                <a:spcPts val="1000"/>
              </a:spcBef>
              <a:spcAft>
                <a:spcPts val="0"/>
              </a:spcAft>
              <a:buClr>
                <a:schemeClr val="dk1"/>
              </a:buClr>
              <a:buSzPct val="100000"/>
              <a:buNone/>
            </a:pPr>
            <a:r>
              <a:t/>
            </a:r>
            <a:endParaRPr sz="3200"/>
          </a:p>
          <a:p>
            <a:pPr indent="-101600" lvl="0" marL="228600" rtl="0" algn="l">
              <a:lnSpc>
                <a:spcPct val="90000"/>
              </a:lnSpc>
              <a:spcBef>
                <a:spcPts val="1000"/>
              </a:spcBef>
              <a:spcAft>
                <a:spcPts val="0"/>
              </a:spcAft>
              <a:buClr>
                <a:schemeClr val="dk1"/>
              </a:buClr>
              <a:buSzPct val="100000"/>
              <a:buFont typeface="Noto Sans Symbols"/>
              <a:buNone/>
            </a:pPr>
            <a:r>
              <a:t/>
            </a:r>
            <a:endParaRPr sz="3200"/>
          </a:p>
          <a:p>
            <a:pPr indent="-117475" lvl="0" marL="228600" rtl="0" algn="l">
              <a:lnSpc>
                <a:spcPct val="90000"/>
              </a:lnSpc>
              <a:spcBef>
                <a:spcPts val="1000"/>
              </a:spcBef>
              <a:spcAft>
                <a:spcPts val="0"/>
              </a:spcAft>
              <a:buClr>
                <a:schemeClr val="dk1"/>
              </a:buClr>
              <a:buSzPct val="100000"/>
              <a:buNone/>
            </a:pPr>
            <a:r>
              <a:t/>
            </a:r>
            <a:endParaRPr/>
          </a:p>
        </p:txBody>
      </p:sp>
      <p:sp>
        <p:nvSpPr>
          <p:cNvPr id="1393" name="Google Shape;1393;p1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394" name="Google Shape;1394;p1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124"/>
          <p:cNvSpPr txBox="1"/>
          <p:nvPr>
            <p:ph type="title"/>
          </p:nvPr>
        </p:nvSpPr>
        <p:spPr>
          <a:xfrm>
            <a:off x="838200" y="365125"/>
            <a:ext cx="8483221"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Frames</a:t>
            </a:r>
            <a:endParaRPr/>
          </a:p>
        </p:txBody>
      </p:sp>
      <p:sp>
        <p:nvSpPr>
          <p:cNvPr id="1401" name="Google Shape;1401;p124"/>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400"/>
              <a:buChar char="•"/>
            </a:pPr>
            <a:r>
              <a:rPr lang="en-US" sz="2400">
                <a:latin typeface="Georgia"/>
                <a:ea typeface="Georgia"/>
                <a:cs typeface="Georgia"/>
                <a:sym typeface="Georgia"/>
              </a:rPr>
              <a:t>A </a:t>
            </a:r>
            <a:r>
              <a:rPr i="1" lang="en-US" sz="2400">
                <a:latin typeface="Georgia"/>
                <a:ea typeface="Georgia"/>
                <a:cs typeface="Georgia"/>
                <a:sym typeface="Georgia"/>
              </a:rPr>
              <a:t>frame</a:t>
            </a:r>
            <a:r>
              <a:rPr lang="en-US" sz="2400">
                <a:latin typeface="Georgia"/>
                <a:ea typeface="Georgia"/>
                <a:cs typeface="Georgia"/>
                <a:sym typeface="Georgia"/>
              </a:rPr>
              <a:t> is a knowledge representation formalism based on the idea of a frame of reference. </a:t>
            </a:r>
            <a:endParaRPr/>
          </a:p>
          <a:p>
            <a:pPr indent="-228600" lvl="0" marL="228600" rtl="0" algn="just">
              <a:lnSpc>
                <a:spcPct val="80000"/>
              </a:lnSpc>
              <a:spcBef>
                <a:spcPts val="1000"/>
              </a:spcBef>
              <a:spcAft>
                <a:spcPts val="0"/>
              </a:spcAft>
              <a:buClr>
                <a:schemeClr val="dk1"/>
              </a:buClr>
              <a:buSzPts val="2400"/>
              <a:buChar char="•"/>
            </a:pPr>
            <a:r>
              <a:rPr lang="en-US" sz="2400">
                <a:latin typeface="Georgia"/>
                <a:ea typeface="Georgia"/>
                <a:cs typeface="Georgia"/>
                <a:sym typeface="Georgia"/>
              </a:rPr>
              <a:t>A frame is a data structure that includes all the knowledge about a particular object</a:t>
            </a:r>
            <a:endParaRPr/>
          </a:p>
          <a:p>
            <a:pPr indent="-228600" lvl="0" marL="228600" rtl="0" algn="just">
              <a:lnSpc>
                <a:spcPct val="80000"/>
              </a:lnSpc>
              <a:spcBef>
                <a:spcPts val="1000"/>
              </a:spcBef>
              <a:spcAft>
                <a:spcPts val="0"/>
              </a:spcAft>
              <a:buClr>
                <a:schemeClr val="dk1"/>
              </a:buClr>
              <a:buSzPts val="2400"/>
              <a:buChar char="•"/>
            </a:pPr>
            <a:r>
              <a:rPr lang="en-US" sz="2400">
                <a:latin typeface="Georgia"/>
                <a:ea typeface="Georgia"/>
                <a:cs typeface="Georgia"/>
                <a:sym typeface="Georgia"/>
              </a:rPr>
              <a:t>Frames organised in a hierarchy Form of object-oriented programming for AI and ES.</a:t>
            </a:r>
            <a:endParaRPr/>
          </a:p>
          <a:p>
            <a:pPr indent="-228600" lvl="0" marL="228600" rtl="0" algn="just">
              <a:lnSpc>
                <a:spcPct val="80000"/>
              </a:lnSpc>
              <a:spcBef>
                <a:spcPts val="1000"/>
              </a:spcBef>
              <a:spcAft>
                <a:spcPts val="0"/>
              </a:spcAft>
              <a:buClr>
                <a:schemeClr val="dk1"/>
              </a:buClr>
              <a:buSzPts val="2400"/>
              <a:buChar char="•"/>
            </a:pPr>
            <a:r>
              <a:rPr lang="en-US" sz="2400">
                <a:latin typeface="Georgia"/>
                <a:ea typeface="Georgia"/>
                <a:cs typeface="Georgia"/>
                <a:sym typeface="Georgia"/>
              </a:rPr>
              <a:t>Each frame describes one object</a:t>
            </a:r>
            <a:endParaRPr/>
          </a:p>
          <a:p>
            <a:pPr indent="-228600" lvl="0" marL="228600" rtl="0" algn="just">
              <a:lnSpc>
                <a:spcPct val="80000"/>
              </a:lnSpc>
              <a:spcBef>
                <a:spcPts val="1000"/>
              </a:spcBef>
              <a:spcAft>
                <a:spcPts val="0"/>
              </a:spcAft>
              <a:buClr>
                <a:schemeClr val="dk1"/>
              </a:buClr>
              <a:buSzPts val="2400"/>
              <a:buChar char="•"/>
            </a:pPr>
            <a:r>
              <a:rPr lang="en-US" sz="2400">
                <a:latin typeface="Georgia"/>
                <a:ea typeface="Georgia"/>
                <a:cs typeface="Georgia"/>
                <a:sym typeface="Georgia"/>
              </a:rPr>
              <a:t>Special terminology</a:t>
            </a:r>
            <a:endParaRPr/>
          </a:p>
          <a:p>
            <a:pPr indent="-76200" lvl="0" marL="228600" rtl="0" algn="just">
              <a:lnSpc>
                <a:spcPct val="80000"/>
              </a:lnSpc>
              <a:spcBef>
                <a:spcPts val="1000"/>
              </a:spcBef>
              <a:spcAft>
                <a:spcPts val="0"/>
              </a:spcAft>
              <a:buClr>
                <a:schemeClr val="dk1"/>
              </a:buClr>
              <a:buSzPts val="2400"/>
              <a:buNone/>
            </a:pPr>
            <a:r>
              <a:t/>
            </a:r>
            <a:endParaRPr sz="2400">
              <a:latin typeface="Georgia"/>
              <a:ea typeface="Georgia"/>
              <a:cs typeface="Georgia"/>
              <a:sym typeface="Georgia"/>
            </a:endParaRPr>
          </a:p>
          <a:p>
            <a:pPr indent="-228600" lvl="0" marL="228600" rtl="0" algn="just">
              <a:lnSpc>
                <a:spcPct val="80000"/>
              </a:lnSpc>
              <a:spcBef>
                <a:spcPts val="1000"/>
              </a:spcBef>
              <a:spcAft>
                <a:spcPts val="0"/>
              </a:spcAft>
              <a:buClr>
                <a:schemeClr val="dk1"/>
              </a:buClr>
              <a:buSzPts val="2400"/>
              <a:buFont typeface="Georgia"/>
              <a:buNone/>
            </a:pPr>
            <a:r>
              <a:rPr lang="en-US" sz="2400">
                <a:latin typeface="Georgia"/>
                <a:ea typeface="Georgia"/>
                <a:cs typeface="Georgia"/>
                <a:sym typeface="Georgia"/>
              </a:rPr>
              <a:t>	M. Minsky (1974) A Framework for Representing Knowledge, </a:t>
            </a:r>
            <a:br>
              <a:rPr lang="en-US" sz="2400">
                <a:latin typeface="Georgia"/>
                <a:ea typeface="Georgia"/>
                <a:cs typeface="Georgia"/>
                <a:sym typeface="Georgia"/>
              </a:rPr>
            </a:br>
            <a:r>
              <a:rPr i="1" lang="en-US" sz="2400">
                <a:latin typeface="Georgia"/>
                <a:ea typeface="Georgia"/>
                <a:cs typeface="Georgia"/>
                <a:sym typeface="Georgia"/>
              </a:rPr>
              <a:t>MIT-AI Laboratory Memo 306</a:t>
            </a:r>
            <a:endParaRPr/>
          </a:p>
        </p:txBody>
      </p:sp>
      <p:sp>
        <p:nvSpPr>
          <p:cNvPr id="1402" name="Google Shape;1402;p1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3" name="Google Shape;1403;p1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125"/>
          <p:cNvSpPr txBox="1"/>
          <p:nvPr>
            <p:ph type="title"/>
          </p:nvPr>
        </p:nvSpPr>
        <p:spPr>
          <a:xfrm>
            <a:off x="838200" y="365125"/>
            <a:ext cx="8810767"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Frames</a:t>
            </a:r>
            <a:endParaRPr/>
          </a:p>
        </p:txBody>
      </p:sp>
      <p:sp>
        <p:nvSpPr>
          <p:cNvPr id="1410" name="Google Shape;1410;p125"/>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latin typeface="Georgia"/>
                <a:ea typeface="Georgia"/>
                <a:cs typeface="Georgia"/>
                <a:sym typeface="Georgia"/>
              </a:rPr>
              <a:t>There are two types of frame:</a:t>
            </a:r>
            <a:endParaRPr/>
          </a:p>
          <a:p>
            <a:pPr indent="-228600" lvl="1" marL="685800" rtl="0" algn="l">
              <a:lnSpc>
                <a:spcPct val="90000"/>
              </a:lnSpc>
              <a:spcBef>
                <a:spcPts val="500"/>
              </a:spcBef>
              <a:spcAft>
                <a:spcPts val="0"/>
              </a:spcAft>
              <a:buClr>
                <a:schemeClr val="dk1"/>
              </a:buClr>
              <a:buSzPts val="3200"/>
              <a:buChar char="•"/>
            </a:pPr>
            <a:r>
              <a:rPr lang="en-US" sz="3200">
                <a:latin typeface="Georgia"/>
                <a:ea typeface="Georgia"/>
                <a:cs typeface="Georgia"/>
                <a:sym typeface="Georgia"/>
              </a:rPr>
              <a:t>Class Frame</a:t>
            </a:r>
            <a:endParaRPr/>
          </a:p>
          <a:p>
            <a:pPr indent="-228600" lvl="1" marL="685800" rtl="0" algn="l">
              <a:lnSpc>
                <a:spcPct val="90000"/>
              </a:lnSpc>
              <a:spcBef>
                <a:spcPts val="500"/>
              </a:spcBef>
              <a:spcAft>
                <a:spcPts val="0"/>
              </a:spcAft>
              <a:buClr>
                <a:schemeClr val="dk1"/>
              </a:buClr>
              <a:buSzPts val="3200"/>
              <a:buChar char="•"/>
            </a:pPr>
            <a:r>
              <a:rPr lang="en-US" sz="3200">
                <a:latin typeface="Georgia"/>
                <a:ea typeface="Georgia"/>
                <a:cs typeface="Georgia"/>
                <a:sym typeface="Georgia"/>
              </a:rPr>
              <a:t>Individual or Instance Frame</a:t>
            </a:r>
            <a:endParaRPr/>
          </a:p>
          <a:p>
            <a:pPr indent="-228600" lvl="0" marL="228600" rtl="0" algn="l">
              <a:lnSpc>
                <a:spcPct val="90000"/>
              </a:lnSpc>
              <a:spcBef>
                <a:spcPts val="1000"/>
              </a:spcBef>
              <a:spcAft>
                <a:spcPts val="0"/>
              </a:spcAft>
              <a:buClr>
                <a:schemeClr val="dk1"/>
              </a:buClr>
              <a:buSzPts val="3200"/>
              <a:buChar char="•"/>
            </a:pPr>
            <a:r>
              <a:rPr lang="en-US" sz="3200">
                <a:latin typeface="Georgia"/>
                <a:ea typeface="Georgia"/>
                <a:cs typeface="Georgia"/>
                <a:sym typeface="Georgia"/>
              </a:rPr>
              <a:t>A frame carries with it a set of </a:t>
            </a:r>
            <a:r>
              <a:rPr i="1" lang="en-US" sz="3200">
                <a:latin typeface="Georgia"/>
                <a:ea typeface="Georgia"/>
                <a:cs typeface="Georgia"/>
                <a:sym typeface="Georgia"/>
              </a:rPr>
              <a:t>slots</a:t>
            </a:r>
            <a:r>
              <a:rPr lang="en-US" sz="3200">
                <a:latin typeface="Georgia"/>
                <a:ea typeface="Georgia"/>
                <a:cs typeface="Georgia"/>
                <a:sym typeface="Georgia"/>
              </a:rPr>
              <a:t> that can represent objects that are normally associated with a subject of the frame.</a:t>
            </a:r>
            <a:endParaRPr/>
          </a:p>
        </p:txBody>
      </p:sp>
      <p:sp>
        <p:nvSpPr>
          <p:cNvPr id="1411" name="Google Shape;1411;p1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12" name="Google Shape;1412;p1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126"/>
          <p:cNvSpPr txBox="1"/>
          <p:nvPr>
            <p:ph type="title"/>
          </p:nvPr>
        </p:nvSpPr>
        <p:spPr>
          <a:xfrm>
            <a:off x="838201" y="365125"/>
            <a:ext cx="8674290"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Frames</a:t>
            </a:r>
            <a:endParaRPr/>
          </a:p>
        </p:txBody>
      </p:sp>
      <p:sp>
        <p:nvSpPr>
          <p:cNvPr id="1419" name="Google Shape;1419;p126"/>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lang="en-US" sz="3200">
                <a:latin typeface="Georgia"/>
                <a:ea typeface="Georgia"/>
                <a:cs typeface="Georgia"/>
                <a:sym typeface="Georgia"/>
              </a:rPr>
              <a:t>The slots can then point to other slots or frames. That gives frame systems the ability to carry out inheritance and simple kinds of data manipulation.</a:t>
            </a:r>
            <a:endParaRPr/>
          </a:p>
          <a:p>
            <a:pPr indent="-228600" lvl="0" marL="228600" rtl="0" algn="just">
              <a:lnSpc>
                <a:spcPct val="90000"/>
              </a:lnSpc>
              <a:spcBef>
                <a:spcPts val="1000"/>
              </a:spcBef>
              <a:spcAft>
                <a:spcPts val="0"/>
              </a:spcAft>
              <a:buClr>
                <a:schemeClr val="dk1"/>
              </a:buClr>
              <a:buSzPts val="3200"/>
              <a:buChar char="•"/>
            </a:pPr>
            <a:r>
              <a:rPr lang="en-US" sz="3200">
                <a:latin typeface="Georgia"/>
                <a:ea typeface="Georgia"/>
                <a:cs typeface="Georgia"/>
                <a:sym typeface="Georgia"/>
              </a:rPr>
              <a:t>The use of procedures - also called </a:t>
            </a:r>
            <a:r>
              <a:rPr i="1" lang="en-US" sz="3200">
                <a:latin typeface="Georgia"/>
                <a:ea typeface="Georgia"/>
                <a:cs typeface="Georgia"/>
                <a:sym typeface="Georgia"/>
              </a:rPr>
              <a:t>demons</a:t>
            </a:r>
            <a:r>
              <a:rPr lang="en-US" sz="3200">
                <a:latin typeface="Georgia"/>
                <a:ea typeface="Georgia"/>
                <a:cs typeface="Georgia"/>
                <a:sym typeface="Georgia"/>
              </a:rPr>
              <a:t> in the literature - helps in the incorporation of substantial amounts of procedural knowledge into a particular frame-oriented knowledge base</a:t>
            </a:r>
            <a:endParaRPr/>
          </a:p>
        </p:txBody>
      </p:sp>
      <p:sp>
        <p:nvSpPr>
          <p:cNvPr id="1420" name="Google Shape;1420;p1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21" name="Google Shape;1421;p1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127"/>
          <p:cNvSpPr txBox="1"/>
          <p:nvPr>
            <p:ph type="title"/>
          </p:nvPr>
        </p:nvSpPr>
        <p:spPr>
          <a:xfrm>
            <a:off x="838200" y="365125"/>
            <a:ext cx="8715233"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Frame-based model of semantic memory</a:t>
            </a:r>
            <a:endParaRPr/>
          </a:p>
        </p:txBody>
      </p:sp>
      <p:sp>
        <p:nvSpPr>
          <p:cNvPr id="1428" name="Google Shape;1428;p127"/>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Georgia"/>
                <a:ea typeface="Georgia"/>
                <a:cs typeface="Georgia"/>
                <a:sym typeface="Georgia"/>
              </a:rPr>
              <a:t>Knowledge is </a:t>
            </a:r>
            <a:r>
              <a:rPr b="1" lang="en-US">
                <a:latin typeface="Georgia"/>
                <a:ea typeface="Georgia"/>
                <a:cs typeface="Georgia"/>
                <a:sym typeface="Georgia"/>
              </a:rPr>
              <a:t>organised </a:t>
            </a:r>
            <a:r>
              <a:rPr lang="en-US">
                <a:latin typeface="Georgia"/>
                <a:ea typeface="Georgia"/>
                <a:cs typeface="Georgia"/>
                <a:sym typeface="Georgia"/>
              </a:rPr>
              <a:t>in a data structure</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Slots in structure are instantiated with particular values for a given instance of data</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...translation to OO terminology:</a:t>
            </a:r>
            <a:endParaRPr/>
          </a:p>
          <a:p>
            <a:pPr indent="-228600" lvl="1" marL="685800" rtl="0" algn="just">
              <a:lnSpc>
                <a:spcPct val="90000"/>
              </a:lnSpc>
              <a:spcBef>
                <a:spcPts val="500"/>
              </a:spcBef>
              <a:spcAft>
                <a:spcPts val="0"/>
              </a:spcAft>
              <a:buClr>
                <a:schemeClr val="dk1"/>
              </a:buClr>
              <a:buSzPts val="2800"/>
              <a:buChar char="•"/>
            </a:pPr>
            <a:r>
              <a:rPr lang="en-US" sz="2800">
                <a:latin typeface="Georgia"/>
                <a:ea typeface="Georgia"/>
                <a:cs typeface="Georgia"/>
                <a:sym typeface="Georgia"/>
              </a:rPr>
              <a:t>frames == classes or objects</a:t>
            </a:r>
            <a:endParaRPr/>
          </a:p>
          <a:p>
            <a:pPr indent="-228600" lvl="1" marL="685800" rtl="0" algn="just">
              <a:lnSpc>
                <a:spcPct val="90000"/>
              </a:lnSpc>
              <a:spcBef>
                <a:spcPts val="500"/>
              </a:spcBef>
              <a:spcAft>
                <a:spcPts val="0"/>
              </a:spcAft>
              <a:buClr>
                <a:schemeClr val="dk1"/>
              </a:buClr>
              <a:buSzPts val="2800"/>
              <a:buChar char="•"/>
            </a:pPr>
            <a:r>
              <a:rPr lang="en-US" sz="2800">
                <a:latin typeface="Georgia"/>
                <a:ea typeface="Georgia"/>
                <a:cs typeface="Georgia"/>
                <a:sym typeface="Georgia"/>
              </a:rPr>
              <a:t>slots == variables/methods</a:t>
            </a:r>
            <a:endParaRPr/>
          </a:p>
          <a:p>
            <a:pPr indent="-101600" lvl="0" marL="228600" rtl="0" algn="l">
              <a:lnSpc>
                <a:spcPct val="90000"/>
              </a:lnSpc>
              <a:spcBef>
                <a:spcPts val="1000"/>
              </a:spcBef>
              <a:spcAft>
                <a:spcPts val="0"/>
              </a:spcAft>
              <a:buClr>
                <a:schemeClr val="dk1"/>
              </a:buClr>
              <a:buSzPts val="2000"/>
              <a:buNone/>
            </a:pPr>
            <a:r>
              <a:t/>
            </a:r>
            <a:endParaRPr sz="2000">
              <a:latin typeface="Georgia"/>
              <a:ea typeface="Georgia"/>
              <a:cs typeface="Georgia"/>
              <a:sym typeface="Georgia"/>
            </a:endParaRPr>
          </a:p>
        </p:txBody>
      </p:sp>
      <p:sp>
        <p:nvSpPr>
          <p:cNvPr id="1429" name="Google Shape;1429;p1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30" name="Google Shape;1430;p1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128"/>
          <p:cNvSpPr txBox="1"/>
          <p:nvPr>
            <p:ph type="title"/>
          </p:nvPr>
        </p:nvSpPr>
        <p:spPr>
          <a:xfrm>
            <a:off x="838200" y="365125"/>
            <a:ext cx="8960893"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General Knowledge as Frames</a:t>
            </a:r>
            <a:endParaRPr/>
          </a:p>
        </p:txBody>
      </p:sp>
      <p:sp>
        <p:nvSpPr>
          <p:cNvPr id="1437" name="Google Shape;1437;p128"/>
          <p:cNvSpPr/>
          <p:nvPr/>
        </p:nvSpPr>
        <p:spPr>
          <a:xfrm>
            <a:off x="1295401" y="2133601"/>
            <a:ext cx="4101058" cy="3457575"/>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Georgia"/>
                <a:ea typeface="Georgia"/>
                <a:cs typeface="Georgia"/>
                <a:sym typeface="Georgia"/>
              </a:rPr>
              <a:t>			DOG</a:t>
            </a:r>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Fixed</a:t>
            </a:r>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	legs: 4</a:t>
            </a:r>
            <a:endParaRPr/>
          </a:p>
          <a:p>
            <a:pPr indent="0" lvl="0" marL="0" marR="0" rtl="0" algn="l">
              <a:spcBef>
                <a:spcPts val="0"/>
              </a:spcBef>
              <a:spcAft>
                <a:spcPts val="0"/>
              </a:spcAft>
              <a:buNone/>
            </a:pPr>
            <a:r>
              <a:t/>
            </a:r>
            <a:endParaRPr sz="2000">
              <a:solidFill>
                <a:schemeClr val="dk1"/>
              </a:solidFill>
              <a:latin typeface="Georgia"/>
              <a:ea typeface="Georgia"/>
              <a:cs typeface="Georgia"/>
              <a:sym typeface="Georgia"/>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Default</a:t>
            </a:r>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	diet: carnivorous</a:t>
            </a:r>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	sound: bark</a:t>
            </a:r>
            <a:endParaRPr/>
          </a:p>
          <a:p>
            <a:pPr indent="0" lvl="0" marL="0" marR="0" rtl="0" algn="l">
              <a:spcBef>
                <a:spcPts val="0"/>
              </a:spcBef>
              <a:spcAft>
                <a:spcPts val="0"/>
              </a:spcAft>
              <a:buNone/>
            </a:pPr>
            <a:r>
              <a:t/>
            </a:r>
            <a:endParaRPr sz="2000">
              <a:solidFill>
                <a:schemeClr val="dk1"/>
              </a:solidFill>
              <a:latin typeface="Georgia"/>
              <a:ea typeface="Georgia"/>
              <a:cs typeface="Georgia"/>
              <a:sym typeface="Georgia"/>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Variable</a:t>
            </a:r>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	size:</a:t>
            </a:r>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	colour:</a:t>
            </a:r>
            <a:endParaRPr/>
          </a:p>
        </p:txBody>
      </p:sp>
      <p:sp>
        <p:nvSpPr>
          <p:cNvPr id="1438" name="Google Shape;1438;p128"/>
          <p:cNvSpPr/>
          <p:nvPr/>
        </p:nvSpPr>
        <p:spPr>
          <a:xfrm>
            <a:off x="6355830" y="2133601"/>
            <a:ext cx="4155537" cy="3457575"/>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Georgia"/>
                <a:ea typeface="Georgia"/>
                <a:cs typeface="Georgia"/>
                <a:sym typeface="Georgia"/>
              </a:rPr>
              <a:t>		COLLIE</a:t>
            </a:r>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Fixed</a:t>
            </a:r>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	breed of: DOG</a:t>
            </a:r>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	type: sheepdog</a:t>
            </a:r>
            <a:endParaRPr/>
          </a:p>
          <a:p>
            <a:pPr indent="0" lvl="0" marL="0" marR="0" rtl="0" algn="l">
              <a:spcBef>
                <a:spcPts val="0"/>
              </a:spcBef>
              <a:spcAft>
                <a:spcPts val="0"/>
              </a:spcAft>
              <a:buNone/>
            </a:pPr>
            <a:r>
              <a:t/>
            </a:r>
            <a:endParaRPr sz="2000">
              <a:solidFill>
                <a:schemeClr val="dk1"/>
              </a:solidFill>
              <a:latin typeface="Georgia"/>
              <a:ea typeface="Georgia"/>
              <a:cs typeface="Georgia"/>
              <a:sym typeface="Georgia"/>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Default</a:t>
            </a:r>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	size: 65cm</a:t>
            </a:r>
            <a:endParaRPr/>
          </a:p>
          <a:p>
            <a:pPr indent="0" lvl="0" marL="0" marR="0" rtl="0" algn="l">
              <a:spcBef>
                <a:spcPts val="0"/>
              </a:spcBef>
              <a:spcAft>
                <a:spcPts val="0"/>
              </a:spcAft>
              <a:buNone/>
            </a:pPr>
            <a:r>
              <a:t/>
            </a:r>
            <a:endParaRPr sz="2000">
              <a:solidFill>
                <a:schemeClr val="dk1"/>
              </a:solidFill>
              <a:latin typeface="Georgia"/>
              <a:ea typeface="Georgia"/>
              <a:cs typeface="Georgia"/>
              <a:sym typeface="Georgia"/>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Variable</a:t>
            </a:r>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	colour:</a:t>
            </a:r>
            <a:endParaRPr/>
          </a:p>
          <a:p>
            <a:pPr indent="0" lvl="0" marL="0" marR="0" rtl="0" algn="l">
              <a:spcBef>
                <a:spcPts val="0"/>
              </a:spcBef>
              <a:spcAft>
                <a:spcPts val="0"/>
              </a:spcAft>
              <a:buNone/>
            </a:pPr>
            <a:r>
              <a:t/>
            </a:r>
            <a:endParaRPr sz="2000">
              <a:solidFill>
                <a:schemeClr val="dk1"/>
              </a:solidFill>
              <a:latin typeface="Georgia"/>
              <a:ea typeface="Georgia"/>
              <a:cs typeface="Georgia"/>
              <a:sym typeface="Georgia"/>
            </a:endParaRPr>
          </a:p>
        </p:txBody>
      </p:sp>
      <p:sp>
        <p:nvSpPr>
          <p:cNvPr id="1439" name="Google Shape;1439;p1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40" name="Google Shape;1440;p1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5" name="Shape 1445"/>
        <p:cNvGrpSpPr/>
        <p:nvPr/>
      </p:nvGrpSpPr>
      <p:grpSpPr>
        <a:xfrm>
          <a:off x="0" y="0"/>
          <a:ext cx="0" cy="0"/>
          <a:chOff x="0" y="0"/>
          <a:chExt cx="0" cy="0"/>
        </a:xfrm>
      </p:grpSpPr>
      <p:sp>
        <p:nvSpPr>
          <p:cNvPr id="1446" name="Google Shape;1446;p129"/>
          <p:cNvSpPr/>
          <p:nvPr/>
        </p:nvSpPr>
        <p:spPr>
          <a:xfrm>
            <a:off x="2023671" y="1963712"/>
            <a:ext cx="8349521" cy="3625878"/>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Georgia"/>
                <a:ea typeface="Georgia"/>
                <a:cs typeface="Georgia"/>
                <a:sym typeface="Georgia"/>
              </a:rPr>
              <a:t>MAMMAL:</a:t>
            </a:r>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	subclass: 	ANIMAL</a:t>
            </a:r>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	has_part: 	head</a:t>
            </a:r>
            <a:endParaRPr/>
          </a:p>
          <a:p>
            <a:pPr indent="0" lvl="0" marL="0" marR="0" rtl="0" algn="l">
              <a:spcBef>
                <a:spcPts val="0"/>
              </a:spcBef>
              <a:spcAft>
                <a:spcPts val="0"/>
              </a:spcAft>
              <a:buNone/>
            </a:pPr>
            <a:r>
              <a:t/>
            </a:r>
            <a:endParaRPr sz="2000">
              <a:solidFill>
                <a:schemeClr val="dk1"/>
              </a:solidFill>
              <a:latin typeface="Georgia"/>
              <a:ea typeface="Georgia"/>
              <a:cs typeface="Georgia"/>
              <a:sym typeface="Georgia"/>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ELEPHANT</a:t>
            </a:r>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	subclass: 	MAMMAL</a:t>
            </a:r>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	colour: 		grey</a:t>
            </a:r>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	size: 			large</a:t>
            </a:r>
            <a:endParaRPr/>
          </a:p>
          <a:p>
            <a:pPr indent="0" lvl="0" marL="0" marR="0" rtl="0" algn="l">
              <a:spcBef>
                <a:spcPts val="0"/>
              </a:spcBef>
              <a:spcAft>
                <a:spcPts val="0"/>
              </a:spcAft>
              <a:buNone/>
            </a:pPr>
            <a:r>
              <a:t/>
            </a:r>
            <a:endParaRPr sz="2000">
              <a:solidFill>
                <a:schemeClr val="dk1"/>
              </a:solidFill>
              <a:latin typeface="Georgia"/>
              <a:ea typeface="Georgia"/>
              <a:cs typeface="Georgia"/>
              <a:sym typeface="Georgia"/>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Nellie</a:t>
            </a:r>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	instance:	ELEPHANT</a:t>
            </a:r>
            <a:endParaRPr/>
          </a:p>
          <a:p>
            <a:pPr indent="0" lvl="0" marL="0" marR="0" rtl="0" algn="l">
              <a:spcBef>
                <a:spcPts val="0"/>
              </a:spcBef>
              <a:spcAft>
                <a:spcPts val="0"/>
              </a:spcAft>
              <a:buNone/>
            </a:pPr>
            <a:r>
              <a:rPr lang="en-US" sz="2000">
                <a:solidFill>
                  <a:schemeClr val="dk1"/>
                </a:solidFill>
                <a:latin typeface="Georgia"/>
                <a:ea typeface="Georgia"/>
                <a:cs typeface="Georgia"/>
                <a:sym typeface="Georgia"/>
              </a:rPr>
              <a:t>	likes: 		apples</a:t>
            </a:r>
            <a:endParaRPr/>
          </a:p>
        </p:txBody>
      </p:sp>
      <p:sp>
        <p:nvSpPr>
          <p:cNvPr id="1447" name="Google Shape;1447;p1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48" name="Google Shape;1448;p1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449" name="Google Shape;1449;p129"/>
          <p:cNvSpPr txBox="1"/>
          <p:nvPr>
            <p:ph type="title"/>
          </p:nvPr>
        </p:nvSpPr>
        <p:spPr>
          <a:xfrm>
            <a:off x="838200" y="365125"/>
            <a:ext cx="8947245"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General Knowledge as Frames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txBox="1"/>
          <p:nvPr>
            <p:ph type="title"/>
          </p:nvPr>
        </p:nvSpPr>
        <p:spPr>
          <a:xfrm>
            <a:off x="120444" y="136525"/>
            <a:ext cx="9978899"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Requirements for a Knowledge-Based Agent</a:t>
            </a:r>
            <a:endParaRPr/>
          </a:p>
        </p:txBody>
      </p:sp>
      <p:sp>
        <p:nvSpPr>
          <p:cNvPr id="216" name="Google Shape;216;p13"/>
          <p:cNvSpPr txBox="1"/>
          <p:nvPr>
            <p:ph idx="1" type="body"/>
          </p:nvPr>
        </p:nvSpPr>
        <p:spPr>
          <a:xfrm>
            <a:off x="120444" y="1553497"/>
            <a:ext cx="11986111" cy="4623466"/>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None/>
            </a:pPr>
            <a:r>
              <a:rPr lang="en-US" sz="2600"/>
              <a:t>1. \what it already knows" [McCarthy '59]</a:t>
            </a:r>
            <a:endParaRPr/>
          </a:p>
          <a:p>
            <a:pPr indent="-228600" lvl="0" marL="228600" rtl="0" algn="l">
              <a:lnSpc>
                <a:spcPct val="90000"/>
              </a:lnSpc>
              <a:spcBef>
                <a:spcPts val="1000"/>
              </a:spcBef>
              <a:spcAft>
                <a:spcPts val="0"/>
              </a:spcAft>
              <a:buClr>
                <a:schemeClr val="dk1"/>
              </a:buClr>
              <a:buSzPts val="2600"/>
              <a:buNone/>
            </a:pPr>
            <a:r>
              <a:rPr lang="en-US" sz="2600"/>
              <a:t>A knowledge base of beliefs.</a:t>
            </a:r>
            <a:endParaRPr/>
          </a:p>
          <a:p>
            <a:pPr indent="-228600" lvl="0" marL="228600" rtl="0" algn="l">
              <a:lnSpc>
                <a:spcPct val="90000"/>
              </a:lnSpc>
              <a:spcBef>
                <a:spcPts val="1000"/>
              </a:spcBef>
              <a:spcAft>
                <a:spcPts val="0"/>
              </a:spcAft>
              <a:buClr>
                <a:schemeClr val="dk1"/>
              </a:buClr>
              <a:buSzPts val="2600"/>
              <a:buNone/>
            </a:pPr>
            <a:r>
              <a:rPr lang="en-US" sz="2600"/>
              <a:t>2. \it must rst be capable of being told" [McCarthy '59]</a:t>
            </a:r>
            <a:endParaRPr/>
          </a:p>
          <a:p>
            <a:pPr indent="-228600" lvl="0" marL="228600" rtl="0" algn="l">
              <a:lnSpc>
                <a:spcPct val="90000"/>
              </a:lnSpc>
              <a:spcBef>
                <a:spcPts val="1000"/>
              </a:spcBef>
              <a:spcAft>
                <a:spcPts val="0"/>
              </a:spcAft>
              <a:buClr>
                <a:schemeClr val="dk1"/>
              </a:buClr>
              <a:buSzPts val="2600"/>
              <a:buNone/>
            </a:pPr>
            <a:r>
              <a:rPr lang="en-US" sz="2600"/>
              <a:t>A way to put new beliefs into the knowledge base.</a:t>
            </a:r>
            <a:endParaRPr/>
          </a:p>
          <a:p>
            <a:pPr indent="-228600" lvl="0" marL="228600" rtl="0" algn="l">
              <a:lnSpc>
                <a:spcPct val="90000"/>
              </a:lnSpc>
              <a:spcBef>
                <a:spcPts val="1000"/>
              </a:spcBef>
              <a:spcAft>
                <a:spcPts val="0"/>
              </a:spcAft>
              <a:buClr>
                <a:schemeClr val="dk1"/>
              </a:buClr>
              <a:buSzPts val="2600"/>
              <a:buNone/>
            </a:pPr>
            <a:r>
              <a:rPr lang="en-US" sz="2600"/>
              <a:t>3. \automatically deduces for itself a suciently wide class of</a:t>
            </a:r>
            <a:endParaRPr/>
          </a:p>
          <a:p>
            <a:pPr indent="-228600" lvl="0" marL="228600" rtl="0" algn="l">
              <a:lnSpc>
                <a:spcPct val="90000"/>
              </a:lnSpc>
              <a:spcBef>
                <a:spcPts val="1000"/>
              </a:spcBef>
              <a:spcAft>
                <a:spcPts val="0"/>
              </a:spcAft>
              <a:buClr>
                <a:schemeClr val="dk1"/>
              </a:buClr>
              <a:buSzPts val="2600"/>
              <a:buNone/>
            </a:pPr>
            <a:r>
              <a:rPr lang="en-US" sz="2600"/>
              <a:t>immediate consequences" [McCarthy '59]</a:t>
            </a:r>
            <a:endParaRPr/>
          </a:p>
          <a:p>
            <a:pPr indent="-228600" lvl="0" marL="228600" rtl="0" algn="l">
              <a:lnSpc>
                <a:spcPct val="90000"/>
              </a:lnSpc>
              <a:spcBef>
                <a:spcPts val="1000"/>
              </a:spcBef>
              <a:spcAft>
                <a:spcPts val="0"/>
              </a:spcAft>
              <a:buClr>
                <a:schemeClr val="dk1"/>
              </a:buClr>
              <a:buSzPts val="2600"/>
              <a:buNone/>
            </a:pPr>
            <a:r>
              <a:rPr lang="en-US" sz="2600"/>
              <a:t>A reasoning mechanism to derive new beliefs from ones already</a:t>
            </a:r>
            <a:endParaRPr/>
          </a:p>
          <a:p>
            <a:pPr indent="-228600" lvl="0" marL="228600" rtl="0" algn="l">
              <a:lnSpc>
                <a:spcPct val="90000"/>
              </a:lnSpc>
              <a:spcBef>
                <a:spcPts val="1000"/>
              </a:spcBef>
              <a:spcAft>
                <a:spcPts val="0"/>
              </a:spcAft>
              <a:buClr>
                <a:schemeClr val="dk1"/>
              </a:buClr>
              <a:buSzPts val="2600"/>
              <a:buNone/>
            </a:pPr>
            <a:r>
              <a:rPr lang="en-US" sz="2600"/>
              <a:t>in the knowledge base.</a:t>
            </a:r>
            <a:endParaRPr/>
          </a:p>
        </p:txBody>
      </p:sp>
      <p:sp>
        <p:nvSpPr>
          <p:cNvPr id="217" name="Google Shape;21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18" name="Google Shape;21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130"/>
          <p:cNvSpPr txBox="1"/>
          <p:nvPr>
            <p:ph type="title"/>
          </p:nvPr>
        </p:nvSpPr>
        <p:spPr>
          <a:xfrm>
            <a:off x="838200" y="365125"/>
            <a:ext cx="8824415"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Logic underlies Frames</a:t>
            </a:r>
            <a:endParaRPr/>
          </a:p>
        </p:txBody>
      </p:sp>
      <p:sp>
        <p:nvSpPr>
          <p:cNvPr id="1456" name="Google Shape;1456;p130"/>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Georgia"/>
                <a:ea typeface="Georgia"/>
                <a:cs typeface="Georgia"/>
                <a:sym typeface="Georgia"/>
              </a:rPr>
              <a:t>∀x mammal(x) ⇒ has_part(x, head) </a:t>
            </a:r>
            <a:endParaRPr/>
          </a:p>
          <a:p>
            <a:pPr indent="-228600" lvl="0" marL="228600" rtl="0" algn="l">
              <a:lnSpc>
                <a:spcPct val="90000"/>
              </a:lnSpc>
              <a:spcBef>
                <a:spcPts val="1000"/>
              </a:spcBef>
              <a:spcAft>
                <a:spcPts val="0"/>
              </a:spcAft>
              <a:buClr>
                <a:schemeClr val="dk1"/>
              </a:buClr>
              <a:buSzPts val="2800"/>
              <a:buChar char="•"/>
            </a:pPr>
            <a:r>
              <a:rPr lang="en-US">
                <a:latin typeface="Georgia"/>
                <a:ea typeface="Georgia"/>
                <a:cs typeface="Georgia"/>
                <a:sym typeface="Georgia"/>
              </a:rPr>
              <a:t>∀x elephant(x) ⇒ mammal(x)</a:t>
            </a:r>
            <a:endParaRPr/>
          </a:p>
          <a:p>
            <a:pPr indent="-50800" lvl="0" marL="228600" rtl="0" algn="l">
              <a:lnSpc>
                <a:spcPct val="90000"/>
              </a:lnSpc>
              <a:spcBef>
                <a:spcPts val="1000"/>
              </a:spcBef>
              <a:spcAft>
                <a:spcPts val="0"/>
              </a:spcAft>
              <a:buClr>
                <a:schemeClr val="dk1"/>
              </a:buClr>
              <a:buSzPts val="2800"/>
              <a:buNone/>
            </a:pPr>
            <a:r>
              <a:t/>
            </a:r>
            <a:endParaRPr>
              <a:latin typeface="Georgia"/>
              <a:ea typeface="Georgia"/>
              <a:cs typeface="Georgia"/>
              <a:sym typeface="Georgia"/>
            </a:endParaRPr>
          </a:p>
          <a:p>
            <a:pPr indent="-228600" lvl="0" marL="228600" rtl="0" algn="l">
              <a:lnSpc>
                <a:spcPct val="90000"/>
              </a:lnSpc>
              <a:spcBef>
                <a:spcPts val="1000"/>
              </a:spcBef>
              <a:spcAft>
                <a:spcPts val="0"/>
              </a:spcAft>
              <a:buClr>
                <a:schemeClr val="dk1"/>
              </a:buClr>
              <a:buSzPts val="2800"/>
              <a:buChar char="•"/>
            </a:pPr>
            <a:r>
              <a:rPr lang="en-US">
                <a:latin typeface="Georgia"/>
                <a:ea typeface="Georgia"/>
                <a:cs typeface="Georgia"/>
                <a:sym typeface="Georgia"/>
              </a:rPr>
              <a:t>elephant(clyde)</a:t>
            </a:r>
            <a:br>
              <a:rPr lang="en-US">
                <a:latin typeface="Georgia"/>
                <a:ea typeface="Georgia"/>
                <a:cs typeface="Georgia"/>
                <a:sym typeface="Georgia"/>
              </a:rPr>
            </a:br>
            <a:r>
              <a:rPr lang="en-US">
                <a:latin typeface="Georgia"/>
                <a:ea typeface="Georgia"/>
                <a:cs typeface="Georgia"/>
                <a:sym typeface="Georgia"/>
              </a:rPr>
              <a:t>∴</a:t>
            </a:r>
            <a:br>
              <a:rPr lang="en-US">
                <a:latin typeface="Georgia"/>
                <a:ea typeface="Georgia"/>
                <a:cs typeface="Georgia"/>
                <a:sym typeface="Georgia"/>
              </a:rPr>
            </a:br>
            <a:r>
              <a:rPr lang="en-US">
                <a:latin typeface="Georgia"/>
                <a:ea typeface="Georgia"/>
                <a:cs typeface="Georgia"/>
                <a:sym typeface="Georgia"/>
              </a:rPr>
              <a:t>mammal(clyde)</a:t>
            </a:r>
            <a:br>
              <a:rPr lang="en-US">
                <a:latin typeface="Georgia"/>
                <a:ea typeface="Georgia"/>
                <a:cs typeface="Georgia"/>
                <a:sym typeface="Georgia"/>
              </a:rPr>
            </a:br>
            <a:r>
              <a:rPr lang="en-US">
                <a:latin typeface="Georgia"/>
                <a:ea typeface="Georgia"/>
                <a:cs typeface="Georgia"/>
                <a:sym typeface="Georgia"/>
              </a:rPr>
              <a:t>has_part(clyde, head)</a:t>
            </a:r>
            <a:endParaRPr/>
          </a:p>
        </p:txBody>
      </p:sp>
      <p:sp>
        <p:nvSpPr>
          <p:cNvPr id="1457" name="Google Shape;1457;p1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58" name="Google Shape;1458;p1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sp>
        <p:nvSpPr>
          <p:cNvPr id="1464" name="Google Shape;1464;p131"/>
          <p:cNvSpPr/>
          <p:nvPr/>
        </p:nvSpPr>
        <p:spPr>
          <a:xfrm>
            <a:off x="959370" y="1154244"/>
            <a:ext cx="9323882" cy="5514846"/>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MAMMAL:</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	subclass: 	ANIMAL</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	has_part: 	head</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	*furry:			yes</a:t>
            </a:r>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ELEPHANT</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	subclass: 	MAMMAL</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	has_trunk:	yes</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	*colour: 	grey</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	*size: 		large</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	*furry:		no</a:t>
            </a:r>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Clyde</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	instance:	ELEPHANT</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	colour:		pink</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	owner:		Fred</a:t>
            </a:r>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Nellie</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	instance:	ELEPHANT</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	size: 			small</a:t>
            </a:r>
            <a:endParaRPr/>
          </a:p>
        </p:txBody>
      </p:sp>
      <p:sp>
        <p:nvSpPr>
          <p:cNvPr id="1465" name="Google Shape;1465;p1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66" name="Google Shape;1466;p1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467" name="Google Shape;1467;p131"/>
          <p:cNvSpPr txBox="1"/>
          <p:nvPr>
            <p:ph type="title"/>
          </p:nvPr>
        </p:nvSpPr>
        <p:spPr>
          <a:xfrm>
            <a:off x="838200" y="239843"/>
            <a:ext cx="8810767" cy="74950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Logic underlies Frames</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p132"/>
          <p:cNvSpPr txBox="1"/>
          <p:nvPr>
            <p:ph type="title"/>
          </p:nvPr>
        </p:nvSpPr>
        <p:spPr>
          <a:xfrm>
            <a:off x="838201" y="365125"/>
            <a:ext cx="8742528"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Frames (Contd.)</a:t>
            </a:r>
            <a:endParaRPr/>
          </a:p>
        </p:txBody>
      </p:sp>
      <p:sp>
        <p:nvSpPr>
          <p:cNvPr id="1474" name="Google Shape;1474;p132"/>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800"/>
              <a:buChar char="•"/>
            </a:pPr>
            <a:r>
              <a:rPr lang="en-US">
                <a:latin typeface="Georgia"/>
                <a:ea typeface="Georgia"/>
                <a:cs typeface="Georgia"/>
                <a:sym typeface="Georgia"/>
              </a:rPr>
              <a:t>Can represent subclass and instance relationships (both sometimes called ISA or “is a”)</a:t>
            </a:r>
            <a:endParaRPr/>
          </a:p>
          <a:p>
            <a:pPr indent="-228600" lvl="0" marL="228600" rtl="0" algn="just">
              <a:lnSpc>
                <a:spcPct val="80000"/>
              </a:lnSpc>
              <a:spcBef>
                <a:spcPts val="1000"/>
              </a:spcBef>
              <a:spcAft>
                <a:spcPts val="0"/>
              </a:spcAft>
              <a:buClr>
                <a:schemeClr val="dk1"/>
              </a:buClr>
              <a:buSzPts val="2800"/>
              <a:buChar char="•"/>
            </a:pPr>
            <a:r>
              <a:rPr lang="en-US">
                <a:latin typeface="Georgia"/>
                <a:ea typeface="Georgia"/>
                <a:cs typeface="Georgia"/>
                <a:sym typeface="Georgia"/>
              </a:rPr>
              <a:t>Properties (e.g. colour and size) can be referred to as slots and slot values (e.g. grey, large) as slot fillers</a:t>
            </a:r>
            <a:endParaRPr/>
          </a:p>
          <a:p>
            <a:pPr indent="-228600" lvl="0" marL="228600" rtl="0" algn="just">
              <a:lnSpc>
                <a:spcPct val="80000"/>
              </a:lnSpc>
              <a:spcBef>
                <a:spcPts val="1000"/>
              </a:spcBef>
              <a:spcAft>
                <a:spcPts val="0"/>
              </a:spcAft>
              <a:buClr>
                <a:schemeClr val="dk1"/>
              </a:buClr>
              <a:buSzPts val="2800"/>
              <a:buChar char="•"/>
            </a:pPr>
            <a:r>
              <a:rPr lang="en-US">
                <a:latin typeface="Georgia"/>
                <a:ea typeface="Georgia"/>
                <a:cs typeface="Georgia"/>
                <a:sym typeface="Georgia"/>
              </a:rPr>
              <a:t>Objects can inherit all properties of parent class (therefore Nellie is grey and large)</a:t>
            </a:r>
            <a:endParaRPr/>
          </a:p>
          <a:p>
            <a:pPr indent="-228600" lvl="0" marL="228600" rtl="0" algn="just">
              <a:lnSpc>
                <a:spcPct val="80000"/>
              </a:lnSpc>
              <a:spcBef>
                <a:spcPts val="1000"/>
              </a:spcBef>
              <a:spcAft>
                <a:spcPts val="0"/>
              </a:spcAft>
              <a:buClr>
                <a:schemeClr val="dk1"/>
              </a:buClr>
              <a:buSzPts val="2800"/>
              <a:buChar char="•"/>
            </a:pPr>
            <a:r>
              <a:rPr lang="en-US">
                <a:latin typeface="Georgia"/>
                <a:ea typeface="Georgia"/>
                <a:cs typeface="Georgia"/>
                <a:sym typeface="Georgia"/>
              </a:rPr>
              <a:t>But can inherit properties which are only typical (usually called default, here starred), and can be overridden</a:t>
            </a:r>
            <a:endParaRPr/>
          </a:p>
          <a:p>
            <a:pPr indent="-228600" lvl="0" marL="228600" rtl="0" algn="just">
              <a:lnSpc>
                <a:spcPct val="80000"/>
              </a:lnSpc>
              <a:spcBef>
                <a:spcPts val="1000"/>
              </a:spcBef>
              <a:spcAft>
                <a:spcPts val="0"/>
              </a:spcAft>
              <a:buClr>
                <a:schemeClr val="dk1"/>
              </a:buClr>
              <a:buSzPts val="2800"/>
              <a:buChar char="•"/>
            </a:pPr>
            <a:r>
              <a:rPr lang="en-US">
                <a:latin typeface="Georgia"/>
                <a:ea typeface="Georgia"/>
                <a:cs typeface="Georgia"/>
                <a:sym typeface="Georgia"/>
              </a:rPr>
              <a:t>For example, mammal is typically furry, but this is not so for an elephant</a:t>
            </a:r>
            <a:endParaRPr/>
          </a:p>
        </p:txBody>
      </p:sp>
      <p:sp>
        <p:nvSpPr>
          <p:cNvPr id="1475" name="Google Shape;1475;p1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76" name="Google Shape;1476;p1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sp>
        <p:nvSpPr>
          <p:cNvPr id="1482" name="Google Shape;1482;p133"/>
          <p:cNvSpPr txBox="1"/>
          <p:nvPr>
            <p:ph idx="1" type="body"/>
          </p:nvPr>
        </p:nvSpPr>
        <p:spPr>
          <a:xfrm>
            <a:off x="838200" y="1380931"/>
            <a:ext cx="10515600" cy="4796032"/>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Georgia"/>
                <a:ea typeface="Georgia"/>
                <a:cs typeface="Georgia"/>
                <a:sym typeface="Georgia"/>
              </a:rPr>
              <a:t>Provide a concise, structural representation of knowledge in a natural manner</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Frame encompasses complex objects, entire situations or a management problem as a single entity</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Frame knowledge is partitioned into slots</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Slot can describe declarative knowledge or procedural knowledge</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Hierarchy of Frames: Inheritance</a:t>
            </a:r>
            <a:endParaRPr/>
          </a:p>
        </p:txBody>
      </p:sp>
      <p:sp>
        <p:nvSpPr>
          <p:cNvPr id="1483" name="Google Shape;1483;p1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4" name="Google Shape;1484;p1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485" name="Google Shape;1485;p133"/>
          <p:cNvSpPr txBox="1"/>
          <p:nvPr>
            <p:ph type="title"/>
          </p:nvPr>
        </p:nvSpPr>
        <p:spPr>
          <a:xfrm>
            <a:off x="838200" y="224852"/>
            <a:ext cx="8483221" cy="929392"/>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Frames (Contd.)</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134"/>
          <p:cNvSpPr txBox="1"/>
          <p:nvPr>
            <p:ph type="title"/>
          </p:nvPr>
        </p:nvSpPr>
        <p:spPr>
          <a:xfrm>
            <a:off x="838201" y="365125"/>
            <a:ext cx="8851710"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Capabilities of Frames</a:t>
            </a:r>
            <a:endParaRPr/>
          </a:p>
        </p:txBody>
      </p:sp>
      <p:sp>
        <p:nvSpPr>
          <p:cNvPr id="1492" name="Google Shape;1492;p134"/>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Georgia"/>
                <a:ea typeface="Georgia"/>
                <a:cs typeface="Georgia"/>
                <a:sym typeface="Georgia"/>
              </a:rPr>
              <a:t>Ability to clearly document information about a domain model; for example, a plant's machines and their associated attributes</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Related ability to constrain allowable values of an attribute</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Modularity of information, permitting ease of system expansion and maintenance</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More readable and consistent syntax for referencing domain objects in the rules</a:t>
            </a:r>
            <a:endParaRPr/>
          </a:p>
        </p:txBody>
      </p:sp>
      <p:sp>
        <p:nvSpPr>
          <p:cNvPr id="1493" name="Google Shape;1493;p1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4" name="Google Shape;1494;p1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sp>
        <p:nvSpPr>
          <p:cNvPr id="1500" name="Google Shape;1500;p135"/>
          <p:cNvSpPr txBox="1"/>
          <p:nvPr>
            <p:ph type="title"/>
          </p:nvPr>
        </p:nvSpPr>
        <p:spPr>
          <a:xfrm>
            <a:off x="838200" y="365125"/>
            <a:ext cx="8305800"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Capabilities of Frames</a:t>
            </a:r>
            <a:endParaRPr/>
          </a:p>
        </p:txBody>
      </p:sp>
      <p:sp>
        <p:nvSpPr>
          <p:cNvPr id="1501" name="Google Shape;1501;p135"/>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Georgia"/>
                <a:ea typeface="Georgia"/>
                <a:cs typeface="Georgia"/>
                <a:sym typeface="Georgia"/>
              </a:rPr>
              <a:t>Platform for building graphic interface with object graphics</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Mechanism to restrict the scope of facts considered during forward or backward chaining</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Access to a mechanism that supports the inheritance of information down a class hierarchy</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Used as underlying model in standards for accessing KBs (Open Knowledge Base Connectivity - OKBC)</a:t>
            </a:r>
            <a:endParaRPr>
              <a:latin typeface="Georgia"/>
              <a:ea typeface="Georgia"/>
              <a:cs typeface="Georgia"/>
              <a:sym typeface="Georgia"/>
            </a:endParaRPr>
          </a:p>
        </p:txBody>
      </p:sp>
      <p:sp>
        <p:nvSpPr>
          <p:cNvPr id="1502" name="Google Shape;1502;p1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03" name="Google Shape;1503;p1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8" name="Shape 1508"/>
        <p:cNvGrpSpPr/>
        <p:nvPr/>
      </p:nvGrpSpPr>
      <p:grpSpPr>
        <a:xfrm>
          <a:off x="0" y="0"/>
          <a:ext cx="0" cy="0"/>
          <a:chOff x="0" y="0"/>
          <a:chExt cx="0" cy="0"/>
        </a:xfrm>
      </p:grpSpPr>
      <p:sp>
        <p:nvSpPr>
          <p:cNvPr id="1509" name="Google Shape;1509;p136"/>
          <p:cNvSpPr txBox="1"/>
          <p:nvPr>
            <p:ph type="title"/>
          </p:nvPr>
        </p:nvSpPr>
        <p:spPr>
          <a:xfrm>
            <a:off x="838200" y="365125"/>
            <a:ext cx="8728881"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Georgia"/>
              <a:buNone/>
            </a:pPr>
            <a:r>
              <a:rPr lang="en-US">
                <a:solidFill>
                  <a:schemeClr val="lt1"/>
                </a:solidFill>
                <a:latin typeface="Georgia"/>
                <a:ea typeface="Georgia"/>
                <a:cs typeface="Georgia"/>
                <a:sym typeface="Georgia"/>
              </a:rPr>
              <a:t>Summary</a:t>
            </a:r>
            <a:endParaRPr/>
          </a:p>
        </p:txBody>
      </p:sp>
      <p:sp>
        <p:nvSpPr>
          <p:cNvPr id="1510" name="Google Shape;1510;p136"/>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Georgia"/>
                <a:ea typeface="Georgia"/>
                <a:cs typeface="Georgia"/>
                <a:sym typeface="Georgia"/>
              </a:rPr>
              <a:t>Frames have been used in conjunction with other, less well-grounded, representation formalisms, like production systems, when used to build to pre-operational or operational expert systems</a:t>
            </a:r>
            <a:endParaRPr/>
          </a:p>
          <a:p>
            <a:pPr indent="-228600" lvl="0" marL="228600" rtl="0" algn="just">
              <a:lnSpc>
                <a:spcPct val="90000"/>
              </a:lnSpc>
              <a:spcBef>
                <a:spcPts val="1000"/>
              </a:spcBef>
              <a:spcAft>
                <a:spcPts val="0"/>
              </a:spcAft>
              <a:buClr>
                <a:schemeClr val="dk1"/>
              </a:buClr>
              <a:buSzPts val="2800"/>
              <a:buChar char="•"/>
            </a:pPr>
            <a:r>
              <a:rPr lang="en-US">
                <a:latin typeface="Georgia"/>
                <a:ea typeface="Georgia"/>
                <a:cs typeface="Georgia"/>
                <a:sym typeface="Georgia"/>
              </a:rPr>
              <a:t>Frames cannot be used efficiently to organise ‘a whole computation</a:t>
            </a:r>
            <a:endParaRPr/>
          </a:p>
          <a:p>
            <a:pPr indent="-50800" lvl="0" marL="228600" rtl="0" algn="just">
              <a:lnSpc>
                <a:spcPct val="90000"/>
              </a:lnSpc>
              <a:spcBef>
                <a:spcPts val="1000"/>
              </a:spcBef>
              <a:spcAft>
                <a:spcPts val="0"/>
              </a:spcAft>
              <a:buClr>
                <a:schemeClr val="dk1"/>
              </a:buClr>
              <a:buSzPts val="2800"/>
              <a:buNone/>
            </a:pPr>
            <a:r>
              <a:t/>
            </a:r>
            <a:endParaRPr>
              <a:latin typeface="Georgia"/>
              <a:ea typeface="Georgia"/>
              <a:cs typeface="Georgia"/>
              <a:sym typeface="Georgia"/>
            </a:endParaRPr>
          </a:p>
        </p:txBody>
      </p:sp>
      <p:sp>
        <p:nvSpPr>
          <p:cNvPr id="1511" name="Google Shape;1511;p1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12" name="Google Shape;1512;p1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137"/>
          <p:cNvSpPr txBox="1"/>
          <p:nvPr>
            <p:ph type="title"/>
          </p:nvPr>
        </p:nvSpPr>
        <p:spPr>
          <a:xfrm>
            <a:off x="838200" y="365125"/>
            <a:ext cx="8606051"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Knowledge and Reasoning </a:t>
            </a:r>
            <a:br>
              <a:rPr b="1" lang="en-US">
                <a:solidFill>
                  <a:schemeClr val="lt1"/>
                </a:solidFill>
                <a:latin typeface="Calibri"/>
                <a:ea typeface="Calibri"/>
                <a:cs typeface="Calibri"/>
                <a:sym typeface="Calibri"/>
              </a:rPr>
            </a:br>
            <a:r>
              <a:rPr b="1" lang="en-US">
                <a:solidFill>
                  <a:schemeClr val="lt1"/>
                </a:solidFill>
                <a:latin typeface="Calibri"/>
                <a:ea typeface="Calibri"/>
                <a:cs typeface="Calibri"/>
                <a:sym typeface="Calibri"/>
              </a:rPr>
              <a:t>Table of Contents</a:t>
            </a:r>
            <a:endParaRPr/>
          </a:p>
        </p:txBody>
      </p:sp>
      <p:sp>
        <p:nvSpPr>
          <p:cNvPr id="1518" name="Google Shape;1518;p137"/>
          <p:cNvSpPr txBox="1"/>
          <p:nvPr>
            <p:ph idx="1" type="body"/>
          </p:nvPr>
        </p:nvSpPr>
        <p:spPr>
          <a:xfrm>
            <a:off x="838200" y="1825624"/>
            <a:ext cx="10515600" cy="4631159"/>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Knowledge and reasoning-Approaches and issues of knowledge reasoning-Knowledge base agents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Logic Basics-Logic-Propositional logic-syntax ,semantics and inferences-Propositional logic- Reasoning patterns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Unification and Resolution-Knowledge representation using rules-Knowledge representation using semantic nets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Knowledge representation using frames-</a:t>
            </a:r>
            <a:r>
              <a:rPr lang="en-US" sz="3200">
                <a:solidFill>
                  <a:srgbClr val="FF0000"/>
                </a:solidFill>
                <a:latin typeface="Times New Roman"/>
                <a:ea typeface="Times New Roman"/>
                <a:cs typeface="Times New Roman"/>
                <a:sym typeface="Times New Roman"/>
              </a:rPr>
              <a:t>Inferences-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Uncertain Knowledge and reasoning-Methods-Bayesian probability and belief network</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Probabilistic reasoning-Probabilistic reasoning over time</a:t>
            </a:r>
            <a:endParaRPr/>
          </a:p>
          <a:p>
            <a:pPr indent="-228600" lvl="0" marL="228600" rtl="0" algn="l">
              <a:lnSpc>
                <a:spcPct val="90000"/>
              </a:lnSpc>
              <a:spcBef>
                <a:spcPts val="1000"/>
              </a:spcBef>
              <a:spcAft>
                <a:spcPts val="0"/>
              </a:spcAft>
              <a:buClr>
                <a:schemeClr val="dk1"/>
              </a:buClr>
              <a:buSzPct val="87500"/>
              <a:buChar char="•"/>
            </a:pPr>
            <a:r>
              <a:rPr lang="en-US">
                <a:solidFill>
                  <a:schemeClr val="dk1"/>
                </a:solidFill>
                <a:latin typeface="Times New Roman"/>
                <a:ea typeface="Times New Roman"/>
                <a:cs typeface="Times New Roman"/>
                <a:sym typeface="Times New Roman"/>
              </a:rPr>
              <a:t>Other uncertain techniques-Data mining-</a:t>
            </a:r>
            <a:r>
              <a:rPr lang="en-US" sz="2400">
                <a:solidFill>
                  <a:schemeClr val="dk1"/>
                </a:solidFill>
                <a:latin typeface="Times New Roman"/>
                <a:ea typeface="Times New Roman"/>
                <a:cs typeface="Times New Roman"/>
                <a:sym typeface="Times New Roman"/>
              </a:rPr>
              <a:t>Fuzzy logic-Dempster -shafer theory</a:t>
            </a:r>
            <a:endParaRPr sz="3200">
              <a:latin typeface="Times New Roman"/>
              <a:ea typeface="Times New Roman"/>
              <a:cs typeface="Times New Roman"/>
              <a:sym typeface="Times New Roman"/>
            </a:endParaRPr>
          </a:p>
          <a:p>
            <a:pPr indent="-55879" lvl="0" marL="228600" rtl="0" algn="l">
              <a:lnSpc>
                <a:spcPct val="90000"/>
              </a:lnSpc>
              <a:spcBef>
                <a:spcPts val="1000"/>
              </a:spcBef>
              <a:spcAft>
                <a:spcPts val="0"/>
              </a:spcAft>
              <a:buClr>
                <a:schemeClr val="dk1"/>
              </a:buClr>
              <a:buSzPct val="100000"/>
              <a:buNone/>
            </a:pPr>
            <a:r>
              <a:t/>
            </a:r>
            <a:endParaRPr sz="3200">
              <a:latin typeface="Times New Roman"/>
              <a:ea typeface="Times New Roman"/>
              <a:cs typeface="Times New Roman"/>
              <a:sym typeface="Times New Roman"/>
            </a:endParaRPr>
          </a:p>
          <a:p>
            <a:pPr indent="-55879" lvl="0" marL="228600" rtl="0" algn="l">
              <a:lnSpc>
                <a:spcPct val="90000"/>
              </a:lnSpc>
              <a:spcBef>
                <a:spcPts val="1000"/>
              </a:spcBef>
              <a:spcAft>
                <a:spcPts val="0"/>
              </a:spcAft>
              <a:buClr>
                <a:schemeClr val="dk1"/>
              </a:buClr>
              <a:buSzPct val="100000"/>
              <a:buNone/>
            </a:pPr>
            <a:r>
              <a:t/>
            </a:r>
            <a:endParaRPr sz="3200"/>
          </a:p>
          <a:p>
            <a:pPr indent="-228600" lvl="0" marL="228600" rtl="0" algn="l">
              <a:lnSpc>
                <a:spcPct val="90000"/>
              </a:lnSpc>
              <a:spcBef>
                <a:spcPts val="1000"/>
              </a:spcBef>
              <a:spcAft>
                <a:spcPts val="0"/>
              </a:spcAft>
              <a:buClr>
                <a:schemeClr val="dk1"/>
              </a:buClr>
              <a:buSzPct val="100000"/>
              <a:buNone/>
            </a:pPr>
            <a:r>
              <a:t/>
            </a:r>
            <a:endParaRPr sz="3200"/>
          </a:p>
          <a:p>
            <a:pPr indent="-55879" lvl="0" marL="228600" rtl="0" algn="l">
              <a:lnSpc>
                <a:spcPct val="90000"/>
              </a:lnSpc>
              <a:spcBef>
                <a:spcPts val="1000"/>
              </a:spcBef>
              <a:spcAft>
                <a:spcPts val="0"/>
              </a:spcAft>
              <a:buClr>
                <a:schemeClr val="dk1"/>
              </a:buClr>
              <a:buSzPct val="100000"/>
              <a:buFont typeface="Noto Sans Symbols"/>
              <a:buNone/>
            </a:pPr>
            <a:r>
              <a:t/>
            </a:r>
            <a:endParaRPr sz="3200"/>
          </a:p>
          <a:p>
            <a:pPr indent="-77470" lvl="0" marL="228600" rtl="0" algn="l">
              <a:lnSpc>
                <a:spcPct val="90000"/>
              </a:lnSpc>
              <a:spcBef>
                <a:spcPts val="1000"/>
              </a:spcBef>
              <a:spcAft>
                <a:spcPts val="0"/>
              </a:spcAft>
              <a:buClr>
                <a:schemeClr val="dk1"/>
              </a:buClr>
              <a:buSzPct val="100000"/>
              <a:buNone/>
            </a:pPr>
            <a:r>
              <a:t/>
            </a:r>
            <a:endParaRPr/>
          </a:p>
        </p:txBody>
      </p:sp>
      <p:sp>
        <p:nvSpPr>
          <p:cNvPr id="1519" name="Google Shape;1519;p1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520" name="Google Shape;1520;p1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4" name="Shape 1524"/>
        <p:cNvGrpSpPr/>
        <p:nvPr/>
      </p:nvGrpSpPr>
      <p:grpSpPr>
        <a:xfrm>
          <a:off x="0" y="0"/>
          <a:ext cx="0" cy="0"/>
          <a:chOff x="0" y="0"/>
          <a:chExt cx="0" cy="0"/>
        </a:xfrm>
      </p:grpSpPr>
      <p:sp>
        <p:nvSpPr>
          <p:cNvPr id="1525" name="Google Shape;1525;p138"/>
          <p:cNvSpPr txBox="1"/>
          <p:nvPr>
            <p:ph type="title"/>
          </p:nvPr>
        </p:nvSpPr>
        <p:spPr>
          <a:xfrm>
            <a:off x="838200" y="365125"/>
            <a:ext cx="8947245"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Types of Inference</a:t>
            </a:r>
            <a:endParaRPr/>
          </a:p>
        </p:txBody>
      </p:sp>
      <p:sp>
        <p:nvSpPr>
          <p:cNvPr id="1526" name="Google Shape;1526;p138"/>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Deduction</a:t>
            </a:r>
            <a:endParaRPr/>
          </a:p>
          <a:p>
            <a:pPr indent="-228600" lvl="0" marL="228600" rtl="0" algn="l">
              <a:lnSpc>
                <a:spcPct val="90000"/>
              </a:lnSpc>
              <a:spcBef>
                <a:spcPts val="1000"/>
              </a:spcBef>
              <a:spcAft>
                <a:spcPts val="0"/>
              </a:spcAft>
              <a:buClr>
                <a:schemeClr val="dk1"/>
              </a:buClr>
              <a:buSzPts val="2800"/>
              <a:buChar char="•"/>
            </a:pPr>
            <a:r>
              <a:rPr lang="en-US"/>
              <a:t>Induction</a:t>
            </a:r>
            <a:endParaRPr/>
          </a:p>
          <a:p>
            <a:pPr indent="-228600" lvl="0" marL="228600" rtl="0" algn="l">
              <a:lnSpc>
                <a:spcPct val="90000"/>
              </a:lnSpc>
              <a:spcBef>
                <a:spcPts val="1000"/>
              </a:spcBef>
              <a:spcAft>
                <a:spcPts val="0"/>
              </a:spcAft>
              <a:buClr>
                <a:schemeClr val="dk1"/>
              </a:buClr>
              <a:buSzPts val="2800"/>
              <a:buChar char="•"/>
            </a:pPr>
            <a:r>
              <a:rPr lang="en-US"/>
              <a:t>Abduction</a:t>
            </a:r>
            <a:endParaRPr/>
          </a:p>
        </p:txBody>
      </p:sp>
      <p:sp>
        <p:nvSpPr>
          <p:cNvPr id="1527" name="Google Shape;1527;p1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528" name="Google Shape;1528;p1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139"/>
          <p:cNvSpPr txBox="1"/>
          <p:nvPr>
            <p:ph type="title"/>
          </p:nvPr>
        </p:nvSpPr>
        <p:spPr>
          <a:xfrm>
            <a:off x="838200" y="378773"/>
            <a:ext cx="8374039"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Deduction</a:t>
            </a:r>
            <a:endParaRPr/>
          </a:p>
        </p:txBody>
      </p:sp>
      <p:sp>
        <p:nvSpPr>
          <p:cNvPr id="1534" name="Google Shape;1534;p139"/>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Deriving a conclusion from given axioms and facts</a:t>
            </a:r>
            <a:endParaRPr/>
          </a:p>
          <a:p>
            <a:pPr indent="-228600" lvl="0" marL="228600" rtl="0" algn="l">
              <a:lnSpc>
                <a:spcPct val="90000"/>
              </a:lnSpc>
              <a:spcBef>
                <a:spcPts val="1000"/>
              </a:spcBef>
              <a:spcAft>
                <a:spcPts val="0"/>
              </a:spcAft>
              <a:buClr>
                <a:schemeClr val="dk1"/>
              </a:buClr>
              <a:buSzPts val="2800"/>
              <a:buChar char="•"/>
            </a:pPr>
            <a:r>
              <a:rPr lang="en-US"/>
              <a:t>Also called logical inference or truth preservation</a:t>
            </a:r>
            <a:endParaRPr/>
          </a:p>
          <a:p>
            <a:pPr indent="-228600" lvl="0" marL="228600" rtl="0" algn="l">
              <a:lnSpc>
                <a:spcPct val="90000"/>
              </a:lnSpc>
              <a:spcBef>
                <a:spcPts val="1000"/>
              </a:spcBef>
              <a:spcAft>
                <a:spcPts val="0"/>
              </a:spcAft>
              <a:buClr>
                <a:schemeClr val="dk1"/>
              </a:buClr>
              <a:buSzPts val="2800"/>
              <a:buNone/>
            </a:pPr>
            <a:r>
              <a:rPr lang="en-US"/>
              <a:t>Axiom – All kids are naughty</a:t>
            </a:r>
            <a:endParaRPr/>
          </a:p>
          <a:p>
            <a:pPr indent="-228600" lvl="0" marL="228600" rtl="0" algn="l">
              <a:lnSpc>
                <a:spcPct val="90000"/>
              </a:lnSpc>
              <a:spcBef>
                <a:spcPts val="1000"/>
              </a:spcBef>
              <a:spcAft>
                <a:spcPts val="0"/>
              </a:spcAft>
              <a:buClr>
                <a:schemeClr val="dk1"/>
              </a:buClr>
              <a:buSzPts val="2800"/>
              <a:buNone/>
            </a:pPr>
            <a:r>
              <a:rPr lang="en-US"/>
              <a:t>Fact/Premise – Riya is a kid</a:t>
            </a:r>
            <a:endParaRPr/>
          </a:p>
          <a:p>
            <a:pPr indent="-228600" lvl="0" marL="228600" rtl="0" algn="l">
              <a:lnSpc>
                <a:spcPct val="90000"/>
              </a:lnSpc>
              <a:spcBef>
                <a:spcPts val="1000"/>
              </a:spcBef>
              <a:spcAft>
                <a:spcPts val="0"/>
              </a:spcAft>
              <a:buClr>
                <a:schemeClr val="dk1"/>
              </a:buClr>
              <a:buSzPts val="2800"/>
              <a:buNone/>
            </a:pPr>
            <a:r>
              <a:rPr lang="en-US"/>
              <a:t>Conclusion – Riya is naughty</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35" name="Google Shape;1535;p1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536" name="Google Shape;1536;p1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txBox="1"/>
          <p:nvPr/>
        </p:nvSpPr>
        <p:spPr>
          <a:xfrm>
            <a:off x="120446" y="136525"/>
            <a:ext cx="10033488"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ARCHITECTURE OF A KNOWLEDGE-BASED AGENT</a:t>
            </a:r>
            <a:endParaRPr i="0" sz="4400" u="none" cap="none" strike="noStrike">
              <a:solidFill>
                <a:schemeClr val="lt1"/>
              </a:solidFill>
              <a:latin typeface="Calibri"/>
              <a:ea typeface="Calibri"/>
              <a:cs typeface="Calibri"/>
              <a:sym typeface="Calibri"/>
            </a:endParaRPr>
          </a:p>
        </p:txBody>
      </p:sp>
      <p:sp>
        <p:nvSpPr>
          <p:cNvPr id="225" name="Google Shape;225;p14"/>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6" name="Google Shape;226;p14"/>
          <p:cNvSpPr txBox="1"/>
          <p:nvPr>
            <p:ph idx="1" type="body"/>
          </p:nvPr>
        </p:nvSpPr>
        <p:spPr>
          <a:xfrm>
            <a:off x="120445" y="1543336"/>
            <a:ext cx="11986109" cy="4813014"/>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b="1" lang="en-US" sz="2600"/>
              <a:t>Knowledge Level.</a:t>
            </a:r>
            <a:r>
              <a:rPr lang="en-US" sz="2600"/>
              <a:t> </a:t>
            </a:r>
            <a:endParaRPr/>
          </a:p>
          <a:p>
            <a:pPr indent="-228600" lvl="1" marL="685800" rtl="0" algn="l">
              <a:lnSpc>
                <a:spcPct val="90000"/>
              </a:lnSpc>
              <a:spcBef>
                <a:spcPts val="500"/>
              </a:spcBef>
              <a:spcAft>
                <a:spcPts val="0"/>
              </a:spcAft>
              <a:buClr>
                <a:schemeClr val="dk1"/>
              </a:buClr>
              <a:buSzPts val="2600"/>
              <a:buChar char="•"/>
            </a:pPr>
            <a:r>
              <a:rPr lang="en-US" sz="2600"/>
              <a:t>The most abstract level: describe agent by saying what it knows. </a:t>
            </a:r>
            <a:endParaRPr/>
          </a:p>
          <a:p>
            <a:pPr indent="-228600" lvl="1" marL="685800" rtl="0" algn="l">
              <a:lnSpc>
                <a:spcPct val="90000"/>
              </a:lnSpc>
              <a:spcBef>
                <a:spcPts val="500"/>
              </a:spcBef>
              <a:spcAft>
                <a:spcPts val="0"/>
              </a:spcAft>
              <a:buClr>
                <a:schemeClr val="dk1"/>
              </a:buClr>
              <a:buSzPts val="2600"/>
              <a:buChar char="•"/>
            </a:pPr>
            <a:r>
              <a:rPr lang="en-US" sz="2600"/>
              <a:t>Example: A taxi agent might know that the Golden Gate Bridge connects San Francisco with the Marin County. </a:t>
            </a:r>
            <a:endParaRPr/>
          </a:p>
          <a:p>
            <a:pPr indent="-228600" lvl="0" marL="228600" rtl="0" algn="l">
              <a:lnSpc>
                <a:spcPct val="90000"/>
              </a:lnSpc>
              <a:spcBef>
                <a:spcPts val="1000"/>
              </a:spcBef>
              <a:spcAft>
                <a:spcPts val="0"/>
              </a:spcAft>
              <a:buClr>
                <a:schemeClr val="dk1"/>
              </a:buClr>
              <a:buSzPts val="2600"/>
              <a:buChar char="•"/>
            </a:pPr>
            <a:r>
              <a:rPr b="1" lang="en-US" sz="2600"/>
              <a:t>Logical Level.</a:t>
            </a:r>
            <a:r>
              <a:rPr lang="en-US" sz="2600"/>
              <a:t> </a:t>
            </a:r>
            <a:endParaRPr/>
          </a:p>
          <a:p>
            <a:pPr indent="-228600" lvl="1" marL="685800" rtl="0" algn="l">
              <a:lnSpc>
                <a:spcPct val="90000"/>
              </a:lnSpc>
              <a:spcBef>
                <a:spcPts val="500"/>
              </a:spcBef>
              <a:spcAft>
                <a:spcPts val="0"/>
              </a:spcAft>
              <a:buClr>
                <a:schemeClr val="dk1"/>
              </a:buClr>
              <a:buSzPts val="2600"/>
              <a:buChar char="•"/>
            </a:pPr>
            <a:r>
              <a:rPr lang="en-US" sz="2600"/>
              <a:t>The level at which the knowledge is encoded into sentences. </a:t>
            </a:r>
            <a:endParaRPr/>
          </a:p>
          <a:p>
            <a:pPr indent="-228600" lvl="1" marL="685800" rtl="0" algn="l">
              <a:lnSpc>
                <a:spcPct val="90000"/>
              </a:lnSpc>
              <a:spcBef>
                <a:spcPts val="500"/>
              </a:spcBef>
              <a:spcAft>
                <a:spcPts val="0"/>
              </a:spcAft>
              <a:buClr>
                <a:schemeClr val="dk1"/>
              </a:buClr>
              <a:buSzPts val="2600"/>
              <a:buChar char="•"/>
            </a:pPr>
            <a:r>
              <a:rPr lang="en-US" sz="2600"/>
              <a:t>Example: Links(GoldenGateBridge, SanFrancisco, MarinCounty). </a:t>
            </a:r>
            <a:endParaRPr/>
          </a:p>
          <a:p>
            <a:pPr indent="-228600" lvl="0" marL="228600" rtl="0" algn="l">
              <a:lnSpc>
                <a:spcPct val="90000"/>
              </a:lnSpc>
              <a:spcBef>
                <a:spcPts val="1000"/>
              </a:spcBef>
              <a:spcAft>
                <a:spcPts val="0"/>
              </a:spcAft>
              <a:buClr>
                <a:schemeClr val="dk1"/>
              </a:buClr>
              <a:buSzPts val="2600"/>
              <a:buChar char="•"/>
            </a:pPr>
            <a:r>
              <a:rPr b="1" lang="en-US" sz="2600"/>
              <a:t>Implementation Level.</a:t>
            </a:r>
            <a:r>
              <a:rPr lang="en-US" sz="2600"/>
              <a:t> </a:t>
            </a:r>
            <a:endParaRPr/>
          </a:p>
          <a:p>
            <a:pPr indent="-228600" lvl="1" marL="685800" rtl="0" algn="l">
              <a:lnSpc>
                <a:spcPct val="90000"/>
              </a:lnSpc>
              <a:spcBef>
                <a:spcPts val="500"/>
              </a:spcBef>
              <a:spcAft>
                <a:spcPts val="0"/>
              </a:spcAft>
              <a:buClr>
                <a:schemeClr val="dk1"/>
              </a:buClr>
              <a:buSzPts val="2600"/>
              <a:buChar char="•"/>
            </a:pPr>
            <a:r>
              <a:rPr lang="en-US" sz="2600"/>
              <a:t>The physical representation of the sentences in the logical level. </a:t>
            </a:r>
            <a:endParaRPr/>
          </a:p>
          <a:p>
            <a:pPr indent="-228600" lvl="1" marL="685800" rtl="0" algn="l">
              <a:lnSpc>
                <a:spcPct val="90000"/>
              </a:lnSpc>
              <a:spcBef>
                <a:spcPts val="500"/>
              </a:spcBef>
              <a:spcAft>
                <a:spcPts val="0"/>
              </a:spcAft>
              <a:buClr>
                <a:schemeClr val="dk1"/>
              </a:buClr>
              <a:buSzPts val="2600"/>
              <a:buChar char="•"/>
            </a:pPr>
            <a:r>
              <a:rPr lang="en-US" sz="2600"/>
              <a:t>Example:  ‘(links goldengatebridge sanfrancisco marincounty</a:t>
            </a:r>
            <a:r>
              <a:rPr lang="en-US" sz="2000"/>
              <a:t>)</a:t>
            </a:r>
            <a:endParaRPr/>
          </a:p>
        </p:txBody>
      </p:sp>
      <p:sp>
        <p:nvSpPr>
          <p:cNvPr id="227" name="Google Shape;2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140"/>
          <p:cNvSpPr txBox="1"/>
          <p:nvPr>
            <p:ph type="title"/>
          </p:nvPr>
        </p:nvSpPr>
        <p:spPr>
          <a:xfrm>
            <a:off x="838200" y="365125"/>
            <a:ext cx="8182970"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Induction</a:t>
            </a:r>
            <a:endParaRPr/>
          </a:p>
        </p:txBody>
      </p:sp>
      <p:sp>
        <p:nvSpPr>
          <p:cNvPr id="1542" name="Google Shape;1542;p140"/>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Deriving general rule or axiom from background knowledge and observations</a:t>
            </a:r>
            <a:endParaRPr/>
          </a:p>
          <a:p>
            <a:pPr indent="-228600" lvl="0" marL="228600" rtl="0" algn="l">
              <a:lnSpc>
                <a:spcPct val="90000"/>
              </a:lnSpc>
              <a:spcBef>
                <a:spcPts val="1000"/>
              </a:spcBef>
              <a:spcAft>
                <a:spcPts val="0"/>
              </a:spcAft>
              <a:buClr>
                <a:schemeClr val="dk1"/>
              </a:buClr>
              <a:buSzPts val="2800"/>
              <a:buChar char="•"/>
            </a:pPr>
            <a:r>
              <a:rPr lang="en-US"/>
              <a:t>Riya is a kid</a:t>
            </a:r>
            <a:endParaRPr/>
          </a:p>
          <a:p>
            <a:pPr indent="-228600" lvl="0" marL="228600" rtl="0" algn="l">
              <a:lnSpc>
                <a:spcPct val="90000"/>
              </a:lnSpc>
              <a:spcBef>
                <a:spcPts val="1000"/>
              </a:spcBef>
              <a:spcAft>
                <a:spcPts val="0"/>
              </a:spcAft>
              <a:buClr>
                <a:schemeClr val="dk1"/>
              </a:buClr>
              <a:buSzPts val="2800"/>
              <a:buChar char="•"/>
            </a:pPr>
            <a:r>
              <a:rPr lang="en-US"/>
              <a:t>Riya is naughty</a:t>
            </a:r>
            <a:endParaRPr/>
          </a:p>
          <a:p>
            <a:pPr indent="0" lvl="0" marL="0" rtl="0" algn="l">
              <a:lnSpc>
                <a:spcPct val="90000"/>
              </a:lnSpc>
              <a:spcBef>
                <a:spcPts val="1000"/>
              </a:spcBef>
              <a:spcAft>
                <a:spcPts val="0"/>
              </a:spcAft>
              <a:buClr>
                <a:schemeClr val="dk1"/>
              </a:buClr>
              <a:buSzPts val="2800"/>
              <a:buNone/>
            </a:pPr>
            <a:r>
              <a:rPr lang="en-US"/>
              <a:t>General axiom which is derived is:</a:t>
            </a:r>
            <a:endParaRPr/>
          </a:p>
          <a:p>
            <a:pPr indent="0" lvl="0" marL="0" rtl="0" algn="l">
              <a:lnSpc>
                <a:spcPct val="90000"/>
              </a:lnSpc>
              <a:spcBef>
                <a:spcPts val="1000"/>
              </a:spcBef>
              <a:spcAft>
                <a:spcPts val="0"/>
              </a:spcAft>
              <a:buClr>
                <a:schemeClr val="dk1"/>
              </a:buClr>
              <a:buSzPts val="2800"/>
              <a:buNone/>
            </a:pPr>
            <a:r>
              <a:rPr lang="en-US"/>
              <a:t>Kids are naughty</a:t>
            </a:r>
            <a:endParaRPr/>
          </a:p>
          <a:p>
            <a:pPr indent="0" lvl="0" marL="0" rtl="0" algn="l">
              <a:lnSpc>
                <a:spcPct val="90000"/>
              </a:lnSpc>
              <a:spcBef>
                <a:spcPts val="1000"/>
              </a:spcBef>
              <a:spcAft>
                <a:spcPts val="0"/>
              </a:spcAft>
              <a:buClr>
                <a:schemeClr val="dk1"/>
              </a:buClr>
              <a:buSzPts val="2800"/>
              <a:buNone/>
            </a:pPr>
            <a:r>
              <a:t/>
            </a:r>
            <a:endParaRPr/>
          </a:p>
        </p:txBody>
      </p:sp>
      <p:sp>
        <p:nvSpPr>
          <p:cNvPr id="1543" name="Google Shape;1543;p1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544" name="Google Shape;1544;p1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8" name="Shape 1548"/>
        <p:cNvGrpSpPr/>
        <p:nvPr/>
      </p:nvGrpSpPr>
      <p:grpSpPr>
        <a:xfrm>
          <a:off x="0" y="0"/>
          <a:ext cx="0" cy="0"/>
          <a:chOff x="0" y="0"/>
          <a:chExt cx="0" cy="0"/>
        </a:xfrm>
      </p:grpSpPr>
      <p:sp>
        <p:nvSpPr>
          <p:cNvPr id="1549" name="Google Shape;1549;p141"/>
          <p:cNvSpPr txBox="1"/>
          <p:nvPr>
            <p:ph type="title"/>
          </p:nvPr>
        </p:nvSpPr>
        <p:spPr>
          <a:xfrm>
            <a:off x="838200" y="365125"/>
            <a:ext cx="8565107"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Abduction</a:t>
            </a:r>
            <a:endParaRPr/>
          </a:p>
        </p:txBody>
      </p:sp>
      <p:sp>
        <p:nvSpPr>
          <p:cNvPr id="1550" name="Google Shape;1550;p141"/>
          <p:cNvSpPr txBox="1"/>
          <p:nvPr>
            <p:ph idx="1" type="body"/>
          </p:nvPr>
        </p:nvSpPr>
        <p:spPr>
          <a:xfrm>
            <a:off x="838200" y="1825625"/>
            <a:ext cx="9875293"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 premise is derived from a known axiom and some observations</a:t>
            </a:r>
            <a:endParaRPr/>
          </a:p>
          <a:p>
            <a:pPr indent="-228600" lvl="0" marL="228600" rtl="0" algn="l">
              <a:lnSpc>
                <a:spcPct val="90000"/>
              </a:lnSpc>
              <a:spcBef>
                <a:spcPts val="1000"/>
              </a:spcBef>
              <a:spcAft>
                <a:spcPts val="0"/>
              </a:spcAft>
              <a:buClr>
                <a:schemeClr val="dk1"/>
              </a:buClr>
              <a:buSzPts val="2800"/>
              <a:buChar char="•"/>
            </a:pPr>
            <a:r>
              <a:rPr lang="en-US"/>
              <a:t>All kids are naughty</a:t>
            </a:r>
            <a:endParaRPr/>
          </a:p>
          <a:p>
            <a:pPr indent="-228600" lvl="0" marL="228600" rtl="0" algn="l">
              <a:lnSpc>
                <a:spcPct val="90000"/>
              </a:lnSpc>
              <a:spcBef>
                <a:spcPts val="1000"/>
              </a:spcBef>
              <a:spcAft>
                <a:spcPts val="0"/>
              </a:spcAft>
              <a:buClr>
                <a:schemeClr val="dk1"/>
              </a:buClr>
              <a:buSzPts val="2800"/>
              <a:buChar char="•"/>
            </a:pPr>
            <a:r>
              <a:rPr lang="en-US"/>
              <a:t>Riya is naughty</a:t>
            </a:r>
            <a:endParaRPr/>
          </a:p>
          <a:p>
            <a:pPr indent="0" lvl="0" marL="0" rtl="0" algn="l">
              <a:lnSpc>
                <a:spcPct val="90000"/>
              </a:lnSpc>
              <a:spcBef>
                <a:spcPts val="1000"/>
              </a:spcBef>
              <a:spcAft>
                <a:spcPts val="0"/>
              </a:spcAft>
              <a:buClr>
                <a:schemeClr val="dk1"/>
              </a:buClr>
              <a:buSzPts val="2800"/>
              <a:buNone/>
            </a:pPr>
            <a:r>
              <a:rPr lang="en-US"/>
              <a:t>Inference</a:t>
            </a:r>
            <a:endParaRPr/>
          </a:p>
          <a:p>
            <a:pPr indent="0" lvl="0" marL="0" rtl="0" algn="l">
              <a:lnSpc>
                <a:spcPct val="90000"/>
              </a:lnSpc>
              <a:spcBef>
                <a:spcPts val="1000"/>
              </a:spcBef>
              <a:spcAft>
                <a:spcPts val="0"/>
              </a:spcAft>
              <a:buClr>
                <a:schemeClr val="dk1"/>
              </a:buClr>
              <a:buSzPts val="2800"/>
              <a:buNone/>
            </a:pPr>
            <a:r>
              <a:rPr lang="en-US"/>
              <a:t>Riya is a kid</a:t>
            </a:r>
            <a:endParaRPr/>
          </a:p>
        </p:txBody>
      </p:sp>
      <p:sp>
        <p:nvSpPr>
          <p:cNvPr id="1551" name="Google Shape;1551;p1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552" name="Google Shape;1552;p1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142"/>
          <p:cNvSpPr txBox="1"/>
          <p:nvPr>
            <p:ph type="title"/>
          </p:nvPr>
        </p:nvSpPr>
        <p:spPr>
          <a:xfrm>
            <a:off x="838201" y="365125"/>
            <a:ext cx="8646994"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Knowledge and Reasoning </a:t>
            </a:r>
            <a:br>
              <a:rPr b="1" lang="en-US">
                <a:solidFill>
                  <a:schemeClr val="lt1"/>
                </a:solidFill>
                <a:latin typeface="Calibri"/>
                <a:ea typeface="Calibri"/>
                <a:cs typeface="Calibri"/>
                <a:sym typeface="Calibri"/>
              </a:rPr>
            </a:br>
            <a:r>
              <a:rPr b="1" lang="en-US">
                <a:solidFill>
                  <a:schemeClr val="lt1"/>
                </a:solidFill>
                <a:latin typeface="Calibri"/>
                <a:ea typeface="Calibri"/>
                <a:cs typeface="Calibri"/>
                <a:sym typeface="Calibri"/>
              </a:rPr>
              <a:t>Table of Contents</a:t>
            </a:r>
            <a:endParaRPr/>
          </a:p>
        </p:txBody>
      </p:sp>
      <p:sp>
        <p:nvSpPr>
          <p:cNvPr id="1558" name="Google Shape;1558;p142"/>
          <p:cNvSpPr txBox="1"/>
          <p:nvPr>
            <p:ph idx="1" type="body"/>
          </p:nvPr>
        </p:nvSpPr>
        <p:spPr>
          <a:xfrm>
            <a:off x="838200" y="1825624"/>
            <a:ext cx="10515600" cy="4631159"/>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Knowledge and reasoning-Approaches and issues of knowledge reasoning-Knowledge base agents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Logic Basics-Logic-Propositional logic-syntax ,semantics and inferences-Propositional logic- Reasoning patterns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Unification and Resolution-Knowledge representation using rules-Knowledge representation using semantic nets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Knowledge representation using frames-Inferences-</a:t>
            </a:r>
            <a:endParaRPr/>
          </a:p>
          <a:p>
            <a:pPr indent="-228600" lvl="0" marL="228600" rtl="0" algn="l">
              <a:lnSpc>
                <a:spcPct val="90000"/>
              </a:lnSpc>
              <a:spcBef>
                <a:spcPts val="1000"/>
              </a:spcBef>
              <a:spcAft>
                <a:spcPts val="0"/>
              </a:spcAft>
              <a:buClr>
                <a:srgbClr val="FF0000"/>
              </a:buClr>
              <a:buSzPct val="100000"/>
              <a:buChar char="•"/>
            </a:pPr>
            <a:r>
              <a:rPr lang="en-US" sz="3200">
                <a:solidFill>
                  <a:srgbClr val="FF0000"/>
                </a:solidFill>
                <a:latin typeface="Times New Roman"/>
                <a:ea typeface="Times New Roman"/>
                <a:cs typeface="Times New Roman"/>
                <a:sym typeface="Times New Roman"/>
              </a:rPr>
              <a:t>Uncertain Knowledge and reasoning-</a:t>
            </a:r>
            <a:r>
              <a:rPr lang="en-US" sz="3200">
                <a:solidFill>
                  <a:schemeClr val="dk1"/>
                </a:solidFill>
                <a:latin typeface="Times New Roman"/>
                <a:ea typeface="Times New Roman"/>
                <a:cs typeface="Times New Roman"/>
                <a:sym typeface="Times New Roman"/>
              </a:rPr>
              <a:t>Methods-Bayesian probability and belief network</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Probabilistic reasoning-Probabilistic reasoning over time</a:t>
            </a:r>
            <a:endParaRPr/>
          </a:p>
          <a:p>
            <a:pPr indent="-228600" lvl="0" marL="228600" rtl="0" algn="l">
              <a:lnSpc>
                <a:spcPct val="90000"/>
              </a:lnSpc>
              <a:spcBef>
                <a:spcPts val="1000"/>
              </a:spcBef>
              <a:spcAft>
                <a:spcPts val="0"/>
              </a:spcAft>
              <a:buClr>
                <a:schemeClr val="dk1"/>
              </a:buClr>
              <a:buSzPct val="87500"/>
              <a:buChar char="•"/>
            </a:pPr>
            <a:r>
              <a:rPr lang="en-US">
                <a:solidFill>
                  <a:schemeClr val="dk1"/>
                </a:solidFill>
                <a:latin typeface="Times New Roman"/>
                <a:ea typeface="Times New Roman"/>
                <a:cs typeface="Times New Roman"/>
                <a:sym typeface="Times New Roman"/>
              </a:rPr>
              <a:t>Other uncertain techniques-Data mining-</a:t>
            </a:r>
            <a:r>
              <a:rPr lang="en-US" sz="2400">
                <a:solidFill>
                  <a:schemeClr val="dk1"/>
                </a:solidFill>
                <a:latin typeface="Times New Roman"/>
                <a:ea typeface="Times New Roman"/>
                <a:cs typeface="Times New Roman"/>
                <a:sym typeface="Times New Roman"/>
              </a:rPr>
              <a:t>Fuzzy logic-Dempster -shafer theory</a:t>
            </a:r>
            <a:endParaRPr sz="3200">
              <a:latin typeface="Times New Roman"/>
              <a:ea typeface="Times New Roman"/>
              <a:cs typeface="Times New Roman"/>
              <a:sym typeface="Times New Roman"/>
            </a:endParaRPr>
          </a:p>
          <a:p>
            <a:pPr indent="-55879" lvl="0" marL="228600" rtl="0" algn="l">
              <a:lnSpc>
                <a:spcPct val="90000"/>
              </a:lnSpc>
              <a:spcBef>
                <a:spcPts val="1000"/>
              </a:spcBef>
              <a:spcAft>
                <a:spcPts val="0"/>
              </a:spcAft>
              <a:buClr>
                <a:schemeClr val="dk1"/>
              </a:buClr>
              <a:buSzPct val="100000"/>
              <a:buNone/>
            </a:pPr>
            <a:r>
              <a:t/>
            </a:r>
            <a:endParaRPr sz="3200">
              <a:latin typeface="Times New Roman"/>
              <a:ea typeface="Times New Roman"/>
              <a:cs typeface="Times New Roman"/>
              <a:sym typeface="Times New Roman"/>
            </a:endParaRPr>
          </a:p>
          <a:p>
            <a:pPr indent="-55879" lvl="0" marL="228600" rtl="0" algn="l">
              <a:lnSpc>
                <a:spcPct val="90000"/>
              </a:lnSpc>
              <a:spcBef>
                <a:spcPts val="1000"/>
              </a:spcBef>
              <a:spcAft>
                <a:spcPts val="0"/>
              </a:spcAft>
              <a:buClr>
                <a:schemeClr val="dk1"/>
              </a:buClr>
              <a:buSzPct val="100000"/>
              <a:buNone/>
            </a:pPr>
            <a:r>
              <a:t/>
            </a:r>
            <a:endParaRPr sz="3200"/>
          </a:p>
          <a:p>
            <a:pPr indent="-228600" lvl="0" marL="228600" rtl="0" algn="l">
              <a:lnSpc>
                <a:spcPct val="90000"/>
              </a:lnSpc>
              <a:spcBef>
                <a:spcPts val="1000"/>
              </a:spcBef>
              <a:spcAft>
                <a:spcPts val="0"/>
              </a:spcAft>
              <a:buClr>
                <a:schemeClr val="dk1"/>
              </a:buClr>
              <a:buSzPct val="100000"/>
              <a:buNone/>
            </a:pPr>
            <a:r>
              <a:t/>
            </a:r>
            <a:endParaRPr sz="3200"/>
          </a:p>
          <a:p>
            <a:pPr indent="-55879" lvl="0" marL="228600" rtl="0" algn="l">
              <a:lnSpc>
                <a:spcPct val="90000"/>
              </a:lnSpc>
              <a:spcBef>
                <a:spcPts val="1000"/>
              </a:spcBef>
              <a:spcAft>
                <a:spcPts val="0"/>
              </a:spcAft>
              <a:buClr>
                <a:schemeClr val="dk1"/>
              </a:buClr>
              <a:buSzPct val="100000"/>
              <a:buFont typeface="Noto Sans Symbols"/>
              <a:buNone/>
            </a:pPr>
            <a:r>
              <a:t/>
            </a:r>
            <a:endParaRPr sz="3200"/>
          </a:p>
          <a:p>
            <a:pPr indent="-77470" lvl="0" marL="228600" rtl="0" algn="l">
              <a:lnSpc>
                <a:spcPct val="90000"/>
              </a:lnSpc>
              <a:spcBef>
                <a:spcPts val="1000"/>
              </a:spcBef>
              <a:spcAft>
                <a:spcPts val="0"/>
              </a:spcAft>
              <a:buClr>
                <a:schemeClr val="dk1"/>
              </a:buClr>
              <a:buSzPct val="100000"/>
              <a:buNone/>
            </a:pPr>
            <a:r>
              <a:t/>
            </a:r>
            <a:endParaRPr/>
          </a:p>
        </p:txBody>
      </p:sp>
      <p:sp>
        <p:nvSpPr>
          <p:cNvPr id="1559" name="Google Shape;1559;p1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560" name="Google Shape;1560;p1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143"/>
          <p:cNvSpPr txBox="1"/>
          <p:nvPr>
            <p:ph type="title"/>
          </p:nvPr>
        </p:nvSpPr>
        <p:spPr>
          <a:xfrm>
            <a:off x="838201" y="365126"/>
            <a:ext cx="8633346" cy="104395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b="1" lang="en-US">
                <a:solidFill>
                  <a:schemeClr val="lt1"/>
                </a:solidFill>
                <a:latin typeface="Calibri"/>
                <a:ea typeface="Calibri"/>
                <a:cs typeface="Calibri"/>
                <a:sym typeface="Calibri"/>
              </a:rPr>
              <a:t>Uncertain knowledge and reasoning</a:t>
            </a:r>
            <a:br>
              <a:rPr b="1" lang="en-US">
                <a:solidFill>
                  <a:schemeClr val="lt1"/>
                </a:solidFill>
                <a:latin typeface="Calibri"/>
                <a:ea typeface="Calibri"/>
                <a:cs typeface="Calibri"/>
                <a:sym typeface="Calibri"/>
              </a:rPr>
            </a:br>
            <a:endParaRPr>
              <a:solidFill>
                <a:schemeClr val="lt1"/>
              </a:solidFill>
            </a:endParaRPr>
          </a:p>
        </p:txBody>
      </p:sp>
      <p:sp>
        <p:nvSpPr>
          <p:cNvPr id="1566" name="Google Shape;1566;p143"/>
          <p:cNvSpPr txBox="1"/>
          <p:nvPr>
            <p:ph idx="1" type="body"/>
          </p:nvPr>
        </p:nvSpPr>
        <p:spPr>
          <a:xfrm>
            <a:off x="838200" y="1603948"/>
            <a:ext cx="10515600" cy="4721901"/>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62500" lnSpcReduction="20000"/>
          </a:bodyPr>
          <a:lstStyle/>
          <a:p>
            <a:pPr indent="-228600" lvl="0" marL="228600" rtl="0" algn="just">
              <a:lnSpc>
                <a:spcPct val="90000"/>
              </a:lnSpc>
              <a:spcBef>
                <a:spcPts val="0"/>
              </a:spcBef>
              <a:spcAft>
                <a:spcPts val="0"/>
              </a:spcAft>
              <a:buClr>
                <a:schemeClr val="dk1"/>
              </a:buClr>
              <a:buSzPct val="100000"/>
              <a:buChar char="•"/>
            </a:pPr>
            <a:r>
              <a:rPr lang="en-US"/>
              <a:t> </a:t>
            </a:r>
            <a:r>
              <a:rPr lang="en-US" sz="2900"/>
              <a:t>In real life, it is not always possible to determine the state of the environment as it might not be clear. Due to partially observable or non-deterministic environments, agents may need to handle uncertainty and deal with it.</a:t>
            </a:r>
            <a:endParaRPr/>
          </a:p>
          <a:p>
            <a:pPr indent="-228631" lvl="0" marL="228600" rtl="0" algn="just">
              <a:lnSpc>
                <a:spcPct val="90000"/>
              </a:lnSpc>
              <a:spcBef>
                <a:spcPts val="1000"/>
              </a:spcBef>
              <a:spcAft>
                <a:spcPts val="0"/>
              </a:spcAft>
              <a:buClr>
                <a:schemeClr val="dk1"/>
              </a:buClr>
              <a:buSzPct val="100000"/>
              <a:buChar char="•"/>
            </a:pPr>
            <a:r>
              <a:rPr lang="en-US" sz="2900"/>
              <a:t>Uncertain data: Data that is missing, unreliable, inconsistent or noisy</a:t>
            </a:r>
            <a:endParaRPr/>
          </a:p>
          <a:p>
            <a:pPr indent="-228631" lvl="0" marL="228600" rtl="0" algn="just">
              <a:lnSpc>
                <a:spcPct val="90000"/>
              </a:lnSpc>
              <a:spcBef>
                <a:spcPts val="1000"/>
              </a:spcBef>
              <a:spcAft>
                <a:spcPts val="0"/>
              </a:spcAft>
              <a:buClr>
                <a:schemeClr val="dk1"/>
              </a:buClr>
              <a:buSzPct val="100000"/>
              <a:buChar char="•"/>
            </a:pPr>
            <a:r>
              <a:rPr lang="en-US" sz="2900"/>
              <a:t>Uncertain knowledge: When the available knowledge has multiple causes leading to multiple effects or incomplete knowledge of causality in the domain</a:t>
            </a:r>
            <a:endParaRPr/>
          </a:p>
          <a:p>
            <a:pPr indent="-228631" lvl="0" marL="228600" rtl="0" algn="just">
              <a:lnSpc>
                <a:spcPct val="90000"/>
              </a:lnSpc>
              <a:spcBef>
                <a:spcPts val="1000"/>
              </a:spcBef>
              <a:spcAft>
                <a:spcPts val="0"/>
              </a:spcAft>
              <a:buClr>
                <a:schemeClr val="dk1"/>
              </a:buClr>
              <a:buSzPct val="100000"/>
              <a:buChar char="•"/>
            </a:pPr>
            <a:r>
              <a:rPr lang="en-US" sz="2900"/>
              <a:t>Uncertain knowledge representation: The representations which provides a restricted model of the real system, or has limited expressiveness</a:t>
            </a:r>
            <a:endParaRPr/>
          </a:p>
          <a:p>
            <a:pPr indent="-228631" lvl="0" marL="228600" rtl="0" algn="just">
              <a:lnSpc>
                <a:spcPct val="90000"/>
              </a:lnSpc>
              <a:spcBef>
                <a:spcPts val="1000"/>
              </a:spcBef>
              <a:spcAft>
                <a:spcPts val="0"/>
              </a:spcAft>
              <a:buClr>
                <a:schemeClr val="dk1"/>
              </a:buClr>
              <a:buSzPct val="100000"/>
              <a:buChar char="•"/>
            </a:pPr>
            <a:r>
              <a:rPr lang="en-US" sz="2900"/>
              <a:t>Inference: In case of incomplete or default reasoning methods, conclusions drawn might not be completely accurate. Let’s understand this better with the help of an example.</a:t>
            </a:r>
            <a:endParaRPr/>
          </a:p>
          <a:p>
            <a:pPr indent="-228631" lvl="0" marL="228600" rtl="0" algn="just">
              <a:lnSpc>
                <a:spcPct val="90000"/>
              </a:lnSpc>
              <a:spcBef>
                <a:spcPts val="1000"/>
              </a:spcBef>
              <a:spcAft>
                <a:spcPts val="0"/>
              </a:spcAft>
              <a:buClr>
                <a:schemeClr val="dk1"/>
              </a:buClr>
              <a:buSzPct val="100000"/>
              <a:buChar char="•"/>
            </a:pPr>
            <a:r>
              <a:rPr lang="en-US" sz="2900"/>
              <a:t>IF primary infection is bacteria cea</a:t>
            </a:r>
            <a:endParaRPr sz="2900"/>
          </a:p>
          <a:p>
            <a:pPr indent="-228631" lvl="0" marL="228600" rtl="0" algn="just">
              <a:lnSpc>
                <a:spcPct val="90000"/>
              </a:lnSpc>
              <a:spcBef>
                <a:spcPts val="1000"/>
              </a:spcBef>
              <a:spcAft>
                <a:spcPts val="0"/>
              </a:spcAft>
              <a:buClr>
                <a:schemeClr val="dk1"/>
              </a:buClr>
              <a:buSzPct val="100000"/>
              <a:buChar char="•"/>
            </a:pPr>
            <a:r>
              <a:rPr lang="en-US" sz="2900"/>
              <a:t>AND site of infection is sterile</a:t>
            </a:r>
            <a:endParaRPr/>
          </a:p>
          <a:p>
            <a:pPr indent="-228631" lvl="0" marL="228600" rtl="0" algn="just">
              <a:lnSpc>
                <a:spcPct val="90000"/>
              </a:lnSpc>
              <a:spcBef>
                <a:spcPts val="1000"/>
              </a:spcBef>
              <a:spcAft>
                <a:spcPts val="0"/>
              </a:spcAft>
              <a:buClr>
                <a:schemeClr val="dk1"/>
              </a:buClr>
              <a:buSzPct val="100000"/>
              <a:buChar char="•"/>
            </a:pPr>
            <a:r>
              <a:rPr lang="en-US" sz="2900"/>
              <a:t>AND entry point is gastrointestinal tract</a:t>
            </a:r>
            <a:endParaRPr/>
          </a:p>
          <a:p>
            <a:pPr indent="-228631" lvl="0" marL="228600" rtl="0" algn="just">
              <a:lnSpc>
                <a:spcPct val="90000"/>
              </a:lnSpc>
              <a:spcBef>
                <a:spcPts val="1000"/>
              </a:spcBef>
              <a:spcAft>
                <a:spcPts val="0"/>
              </a:spcAft>
              <a:buClr>
                <a:schemeClr val="dk1"/>
              </a:buClr>
              <a:buSzPct val="100000"/>
              <a:buChar char="•"/>
            </a:pPr>
            <a:r>
              <a:rPr lang="en-US" sz="2900"/>
              <a:t>THEN organism is bacteriod (0.7).</a:t>
            </a:r>
            <a:endParaRPr/>
          </a:p>
          <a:p>
            <a:pPr indent="-228600" lvl="0" marL="228600" rtl="0" algn="just">
              <a:lnSpc>
                <a:spcPct val="90000"/>
              </a:lnSpc>
              <a:spcBef>
                <a:spcPts val="1000"/>
              </a:spcBef>
              <a:spcAft>
                <a:spcPts val="0"/>
              </a:spcAft>
              <a:buClr>
                <a:schemeClr val="dk1"/>
              </a:buClr>
              <a:buSzPct val="100000"/>
              <a:buChar char="•"/>
            </a:pPr>
            <a:r>
              <a:rPr lang="en-US" sz="3200"/>
              <a:t>In such uncertain situations, the agent does not guarantee a solution but acts on its own assumptions and probabilities and gives some degree of belief that it will reach the required solution.</a:t>
            </a:r>
            <a:endParaRPr/>
          </a:p>
          <a:p>
            <a:pPr indent="-113537" lvl="0" marL="228600" rtl="0" algn="just">
              <a:lnSpc>
                <a:spcPct val="90000"/>
              </a:lnSpc>
              <a:spcBef>
                <a:spcPts val="1000"/>
              </a:spcBef>
              <a:spcAft>
                <a:spcPts val="0"/>
              </a:spcAft>
              <a:buClr>
                <a:schemeClr val="dk1"/>
              </a:buClr>
              <a:buSzPct val="100000"/>
              <a:buNone/>
            </a:pPr>
            <a:r>
              <a:t/>
            </a:r>
            <a:endParaRPr sz="2900"/>
          </a:p>
          <a:p>
            <a:pPr indent="-117475" lvl="0" marL="228600" rtl="0" algn="l">
              <a:lnSpc>
                <a:spcPct val="90000"/>
              </a:lnSpc>
              <a:spcBef>
                <a:spcPts val="1000"/>
              </a:spcBef>
              <a:spcAft>
                <a:spcPts val="0"/>
              </a:spcAft>
              <a:buClr>
                <a:schemeClr val="dk1"/>
              </a:buClr>
              <a:buSzPct val="100000"/>
              <a:buNone/>
            </a:pPr>
            <a:r>
              <a:t/>
            </a:r>
            <a:endParaRPr/>
          </a:p>
        </p:txBody>
      </p:sp>
      <p:sp>
        <p:nvSpPr>
          <p:cNvPr id="1567" name="Google Shape;1567;p1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568" name="Google Shape;1568;p1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144"/>
          <p:cNvSpPr txBox="1"/>
          <p:nvPr>
            <p:ph idx="1" type="body"/>
          </p:nvPr>
        </p:nvSpPr>
        <p:spPr>
          <a:xfrm>
            <a:off x="838200" y="1543988"/>
            <a:ext cx="10515600" cy="4856812"/>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62500" lnSpcReduction="20000"/>
          </a:bodyPr>
          <a:lstStyle/>
          <a:p>
            <a:pPr indent="-228600" lvl="0" marL="228600" rtl="0" algn="just">
              <a:lnSpc>
                <a:spcPct val="90000"/>
              </a:lnSpc>
              <a:spcBef>
                <a:spcPts val="0"/>
              </a:spcBef>
              <a:spcAft>
                <a:spcPts val="0"/>
              </a:spcAft>
              <a:buClr>
                <a:schemeClr val="dk1"/>
              </a:buClr>
              <a:buSzPct val="100000"/>
              <a:buChar char="•"/>
            </a:pPr>
            <a:r>
              <a:rPr lang="en-US" sz="3600"/>
              <a:t>For example, In case of Medical diagnosis consider the rule Toothache = Cavity. This is not complete as not all patients having toothache have cavities. So we can write a more generalized rule Toothache = Cavity V Gum problems V Abscess… To make this rule complete, we will have to list all the possible causes of toothache. But this is not feasible due to the following rules:</a:t>
            </a:r>
            <a:endParaRPr/>
          </a:p>
          <a:p>
            <a:pPr indent="-228600" lvl="0" marL="228600" rtl="0" algn="just">
              <a:lnSpc>
                <a:spcPct val="90000"/>
              </a:lnSpc>
              <a:spcBef>
                <a:spcPts val="1000"/>
              </a:spcBef>
              <a:spcAft>
                <a:spcPts val="0"/>
              </a:spcAft>
              <a:buClr>
                <a:schemeClr val="dk1"/>
              </a:buClr>
              <a:buSzPct val="100000"/>
              <a:buChar char="•"/>
            </a:pPr>
            <a:r>
              <a:rPr i="1" lang="en-US" sz="3600"/>
              <a:t>Laziness- It will require a lot of effort to list the complete set of antecedents and consequents to make the rules complete.</a:t>
            </a:r>
            <a:endParaRPr/>
          </a:p>
          <a:p>
            <a:pPr indent="-228600" lvl="0" marL="228600" rtl="0" algn="just">
              <a:lnSpc>
                <a:spcPct val="90000"/>
              </a:lnSpc>
              <a:spcBef>
                <a:spcPts val="1000"/>
              </a:spcBef>
              <a:spcAft>
                <a:spcPts val="0"/>
              </a:spcAft>
              <a:buClr>
                <a:schemeClr val="dk1"/>
              </a:buClr>
              <a:buSzPct val="100000"/>
              <a:buChar char="•"/>
            </a:pPr>
            <a:r>
              <a:rPr i="1" lang="en-US" sz="3600"/>
              <a:t>Theoretical ignorance- Medical science does not have complete theory for the domain</a:t>
            </a:r>
            <a:endParaRPr/>
          </a:p>
          <a:p>
            <a:pPr indent="-228600" lvl="0" marL="228600" rtl="0" algn="just">
              <a:lnSpc>
                <a:spcPct val="90000"/>
              </a:lnSpc>
              <a:spcBef>
                <a:spcPts val="1000"/>
              </a:spcBef>
              <a:spcAft>
                <a:spcPts val="0"/>
              </a:spcAft>
              <a:buClr>
                <a:schemeClr val="dk1"/>
              </a:buClr>
              <a:buSzPct val="100000"/>
              <a:buChar char="•"/>
            </a:pPr>
            <a:r>
              <a:rPr i="1" lang="en-US" sz="3600"/>
              <a:t>Practical ignorance- It might not be practical that all tests have been or can be conducted for the patients.</a:t>
            </a:r>
            <a:endParaRPr/>
          </a:p>
          <a:p>
            <a:pPr indent="-228600" lvl="0" marL="228600" rtl="0" algn="just">
              <a:lnSpc>
                <a:spcPct val="90000"/>
              </a:lnSpc>
              <a:spcBef>
                <a:spcPts val="1000"/>
              </a:spcBef>
              <a:spcAft>
                <a:spcPts val="0"/>
              </a:spcAft>
              <a:buClr>
                <a:schemeClr val="dk1"/>
              </a:buClr>
              <a:buSzPct val="100000"/>
              <a:buChar char="•"/>
            </a:pPr>
            <a:r>
              <a:rPr lang="en-US" sz="3600"/>
              <a:t>Such uncertain situations can be dealt with using</a:t>
            </a:r>
            <a:endParaRPr/>
          </a:p>
          <a:p>
            <a:pPr indent="-228600" lvl="0" marL="228600" rtl="0" algn="just">
              <a:lnSpc>
                <a:spcPct val="90000"/>
              </a:lnSpc>
              <a:spcBef>
                <a:spcPts val="1000"/>
              </a:spcBef>
              <a:spcAft>
                <a:spcPts val="0"/>
              </a:spcAft>
              <a:buClr>
                <a:schemeClr val="dk1"/>
              </a:buClr>
              <a:buSzPct val="100000"/>
              <a:buNone/>
            </a:pPr>
            <a:r>
              <a:rPr b="1" lang="en-US" sz="3600"/>
              <a:t>Probability theory</a:t>
            </a:r>
            <a:endParaRPr/>
          </a:p>
          <a:p>
            <a:pPr indent="-228600" lvl="0" marL="228600" rtl="0" algn="just">
              <a:lnSpc>
                <a:spcPct val="90000"/>
              </a:lnSpc>
              <a:spcBef>
                <a:spcPts val="1000"/>
              </a:spcBef>
              <a:spcAft>
                <a:spcPts val="0"/>
              </a:spcAft>
              <a:buClr>
                <a:schemeClr val="dk1"/>
              </a:buClr>
              <a:buSzPct val="100000"/>
              <a:buNone/>
            </a:pPr>
            <a:r>
              <a:rPr b="1" lang="en-US" sz="3600"/>
              <a:t>Truth Maintenance systems</a:t>
            </a:r>
            <a:endParaRPr/>
          </a:p>
          <a:p>
            <a:pPr indent="-228600" lvl="0" marL="228600" rtl="0" algn="just">
              <a:lnSpc>
                <a:spcPct val="90000"/>
              </a:lnSpc>
              <a:spcBef>
                <a:spcPts val="1000"/>
              </a:spcBef>
              <a:spcAft>
                <a:spcPts val="0"/>
              </a:spcAft>
              <a:buClr>
                <a:schemeClr val="dk1"/>
              </a:buClr>
              <a:buSzPct val="100000"/>
              <a:buNone/>
            </a:pPr>
            <a:r>
              <a:rPr b="1" lang="en-US" sz="3600"/>
              <a:t>Fuzzy logic.</a:t>
            </a:r>
            <a:endParaRPr/>
          </a:p>
          <a:p>
            <a:pPr indent="-117475" lvl="0" marL="228600" rtl="0" algn="l">
              <a:lnSpc>
                <a:spcPct val="90000"/>
              </a:lnSpc>
              <a:spcBef>
                <a:spcPts val="1000"/>
              </a:spcBef>
              <a:spcAft>
                <a:spcPts val="0"/>
              </a:spcAft>
              <a:buClr>
                <a:schemeClr val="dk1"/>
              </a:buClr>
              <a:buSzPct val="100000"/>
              <a:buNone/>
            </a:pPr>
            <a:r>
              <a:t/>
            </a:r>
            <a:endParaRPr/>
          </a:p>
        </p:txBody>
      </p:sp>
      <p:sp>
        <p:nvSpPr>
          <p:cNvPr id="1574" name="Google Shape;1574;p1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575" name="Google Shape;1575;p1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6" name="Google Shape;1576;p144"/>
          <p:cNvSpPr txBox="1"/>
          <p:nvPr>
            <p:ph type="title"/>
          </p:nvPr>
        </p:nvSpPr>
        <p:spPr>
          <a:xfrm>
            <a:off x="838200" y="365126"/>
            <a:ext cx="8865358" cy="99898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b="1" lang="en-US">
                <a:solidFill>
                  <a:schemeClr val="lt1"/>
                </a:solidFill>
                <a:latin typeface="Calibri"/>
                <a:ea typeface="Calibri"/>
                <a:cs typeface="Calibri"/>
                <a:sym typeface="Calibri"/>
              </a:rPr>
              <a:t>Uncertain knowledge and reasoning</a:t>
            </a:r>
            <a:br>
              <a:rPr b="1" lang="en-US">
                <a:solidFill>
                  <a:schemeClr val="lt1"/>
                </a:solidFill>
                <a:latin typeface="Calibri"/>
                <a:ea typeface="Calibri"/>
                <a:cs typeface="Calibri"/>
                <a:sym typeface="Calibri"/>
              </a:rPr>
            </a:br>
            <a:endParaRPr>
              <a:solidFill>
                <a:schemeClr val="lt1"/>
              </a:solidFill>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0" name="Shape 1580"/>
        <p:cNvGrpSpPr/>
        <p:nvPr/>
      </p:nvGrpSpPr>
      <p:grpSpPr>
        <a:xfrm>
          <a:off x="0" y="0"/>
          <a:ext cx="0" cy="0"/>
          <a:chOff x="0" y="0"/>
          <a:chExt cx="0" cy="0"/>
        </a:xfrm>
      </p:grpSpPr>
      <p:sp>
        <p:nvSpPr>
          <p:cNvPr id="1581" name="Google Shape;1581;p145"/>
          <p:cNvSpPr txBox="1"/>
          <p:nvPr>
            <p:ph idx="1" type="body"/>
          </p:nvPr>
        </p:nvSpPr>
        <p:spPr>
          <a:xfrm>
            <a:off x="838200" y="1499016"/>
            <a:ext cx="10515600" cy="4677947"/>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70000" lnSpcReduction="20000"/>
          </a:bodyPr>
          <a:lstStyle/>
          <a:p>
            <a:pPr indent="-228600" lvl="0" marL="228600" rtl="0" algn="just">
              <a:lnSpc>
                <a:spcPct val="90000"/>
              </a:lnSpc>
              <a:spcBef>
                <a:spcPts val="0"/>
              </a:spcBef>
              <a:spcAft>
                <a:spcPts val="0"/>
              </a:spcAft>
              <a:buClr>
                <a:schemeClr val="dk1"/>
              </a:buClr>
              <a:buSzPct val="100000"/>
              <a:buNone/>
            </a:pPr>
            <a:r>
              <a:rPr b="1" lang="en-US" sz="4000"/>
              <a:t>Probability</a:t>
            </a:r>
            <a:endParaRPr sz="4000"/>
          </a:p>
          <a:p>
            <a:pPr indent="-228600" lvl="0" marL="228600" rtl="0" algn="just">
              <a:lnSpc>
                <a:spcPct val="90000"/>
              </a:lnSpc>
              <a:spcBef>
                <a:spcPts val="1000"/>
              </a:spcBef>
              <a:spcAft>
                <a:spcPts val="0"/>
              </a:spcAft>
              <a:buClr>
                <a:schemeClr val="dk1"/>
              </a:buClr>
              <a:buSzPct val="100000"/>
              <a:buChar char="•"/>
            </a:pPr>
            <a:r>
              <a:rPr lang="en-US"/>
              <a:t>Probability is the degree of likeliness that an event will occur. It provides a certain degree of belief in case of uncertain situations. It is defined over a set of events U and assigns value P(e) i.e. probability of occurrence of event e in the range [0,1]. Here each sentence is labeled with a real number in the range of 0 to 1, 0 means the sentence is false and 1 means it is true.</a:t>
            </a:r>
            <a:endParaRPr/>
          </a:p>
          <a:p>
            <a:pPr indent="-228600" lvl="0" marL="228600" rtl="0" algn="just">
              <a:lnSpc>
                <a:spcPct val="90000"/>
              </a:lnSpc>
              <a:spcBef>
                <a:spcPts val="1000"/>
              </a:spcBef>
              <a:spcAft>
                <a:spcPts val="0"/>
              </a:spcAft>
              <a:buClr>
                <a:schemeClr val="dk1"/>
              </a:buClr>
              <a:buSzPct val="100000"/>
              <a:buChar char="•"/>
            </a:pPr>
            <a:r>
              <a:rPr lang="en-US"/>
              <a:t>Conditional Probability or Posterior Probability is the probability of event A given that B has already occurred.</a:t>
            </a:r>
            <a:endParaRPr/>
          </a:p>
          <a:p>
            <a:pPr indent="-228600" lvl="0" marL="228600" rtl="0" algn="just">
              <a:lnSpc>
                <a:spcPct val="90000"/>
              </a:lnSpc>
              <a:spcBef>
                <a:spcPts val="1000"/>
              </a:spcBef>
              <a:spcAft>
                <a:spcPts val="0"/>
              </a:spcAft>
              <a:buClr>
                <a:schemeClr val="dk1"/>
              </a:buClr>
              <a:buSzPct val="100000"/>
              <a:buChar char="•"/>
            </a:pPr>
            <a:r>
              <a:rPr lang="en-US"/>
              <a:t>P(A|B) = (P(B|A) * P(A)) / P(B)</a:t>
            </a:r>
            <a:endParaRPr/>
          </a:p>
          <a:p>
            <a:pPr indent="-228600" lvl="0" marL="228600" rtl="0" algn="just">
              <a:lnSpc>
                <a:spcPct val="90000"/>
              </a:lnSpc>
              <a:spcBef>
                <a:spcPts val="1000"/>
              </a:spcBef>
              <a:spcAft>
                <a:spcPts val="0"/>
              </a:spcAft>
              <a:buClr>
                <a:schemeClr val="dk1"/>
              </a:buClr>
              <a:buSzPct val="100000"/>
              <a:buChar char="•"/>
            </a:pPr>
            <a:r>
              <a:rPr lang="en-US"/>
              <a:t>For example, P(It will rain tomorrow| It is raining today) represents conditional probability of it raining tomorrow as it is raining today.</a:t>
            </a:r>
            <a:endParaRPr/>
          </a:p>
          <a:p>
            <a:pPr indent="-228600" lvl="0" marL="228600" rtl="0" algn="just">
              <a:lnSpc>
                <a:spcPct val="90000"/>
              </a:lnSpc>
              <a:spcBef>
                <a:spcPts val="1000"/>
              </a:spcBef>
              <a:spcAft>
                <a:spcPts val="0"/>
              </a:spcAft>
              <a:buClr>
                <a:schemeClr val="dk1"/>
              </a:buClr>
              <a:buSzPct val="100000"/>
              <a:buChar char="•"/>
            </a:pPr>
            <a:r>
              <a:rPr lang="en-US"/>
              <a:t>P(A|B) + P(NOT(A)|B) = 1</a:t>
            </a:r>
            <a:endParaRPr/>
          </a:p>
          <a:p>
            <a:pPr indent="-228600" lvl="0" marL="228600" rtl="0" algn="just">
              <a:lnSpc>
                <a:spcPct val="90000"/>
              </a:lnSpc>
              <a:spcBef>
                <a:spcPts val="1000"/>
              </a:spcBef>
              <a:spcAft>
                <a:spcPts val="0"/>
              </a:spcAft>
              <a:buClr>
                <a:schemeClr val="dk1"/>
              </a:buClr>
              <a:buSzPct val="100000"/>
              <a:buChar char="•"/>
            </a:pPr>
            <a:r>
              <a:rPr lang="en-US"/>
              <a:t>Joint probability</a:t>
            </a:r>
            <a:r>
              <a:rPr b="1" lang="en-US"/>
              <a:t> </a:t>
            </a:r>
            <a:r>
              <a:rPr lang="en-US"/>
              <a:t>is the probability of 2 independent events happening simultaneously like rolling two dice or tossing two coins together. For example, Probability of getting 2 on one dice and 6 on the other is equal to 1/36. Joint probability has a wide use in various fields such as physics, astronomy, and comes into play when there are two independent events. The full joint probability distribution specifies the probability of each complete assignment of values to random variables.</a:t>
            </a:r>
            <a:endParaRPr/>
          </a:p>
          <a:p>
            <a:pPr indent="-104140" lvl="0" marL="228600" rtl="0" algn="l">
              <a:lnSpc>
                <a:spcPct val="90000"/>
              </a:lnSpc>
              <a:spcBef>
                <a:spcPts val="1000"/>
              </a:spcBef>
              <a:spcAft>
                <a:spcPts val="0"/>
              </a:spcAft>
              <a:buClr>
                <a:schemeClr val="dk1"/>
              </a:buClr>
              <a:buSzPct val="100000"/>
              <a:buNone/>
            </a:pPr>
            <a:r>
              <a:t/>
            </a:r>
            <a:endParaRPr/>
          </a:p>
        </p:txBody>
      </p:sp>
      <p:sp>
        <p:nvSpPr>
          <p:cNvPr id="1582" name="Google Shape;1582;p1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583" name="Google Shape;1583;p1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84" name="Google Shape;1584;p145"/>
          <p:cNvSpPr txBox="1"/>
          <p:nvPr>
            <p:ph type="title"/>
          </p:nvPr>
        </p:nvSpPr>
        <p:spPr>
          <a:xfrm>
            <a:off x="838201" y="365126"/>
            <a:ext cx="9015484" cy="98399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b="1" lang="en-US">
                <a:solidFill>
                  <a:schemeClr val="lt1"/>
                </a:solidFill>
                <a:latin typeface="Calibri"/>
                <a:ea typeface="Calibri"/>
                <a:cs typeface="Calibri"/>
                <a:sym typeface="Calibri"/>
              </a:rPr>
              <a:t>Uncertain knowledge and reasoning</a:t>
            </a:r>
            <a:br>
              <a:rPr b="1" lang="en-US">
                <a:solidFill>
                  <a:schemeClr val="lt1"/>
                </a:solidFill>
                <a:latin typeface="Calibri"/>
                <a:ea typeface="Calibri"/>
                <a:cs typeface="Calibri"/>
                <a:sym typeface="Calibri"/>
              </a:rPr>
            </a:br>
            <a:endParaRPr>
              <a:solidFill>
                <a:schemeClr val="lt1"/>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p146"/>
          <p:cNvSpPr txBox="1"/>
          <p:nvPr>
            <p:ph idx="1" type="body"/>
          </p:nvPr>
        </p:nvSpPr>
        <p:spPr>
          <a:xfrm>
            <a:off x="838200" y="1825625"/>
            <a:ext cx="10515600" cy="4650126"/>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32500" lnSpcReduction="20000"/>
          </a:bodyPr>
          <a:lstStyle/>
          <a:p>
            <a:pPr indent="-228600" lvl="0" marL="228600" rtl="0" algn="l">
              <a:lnSpc>
                <a:spcPct val="90000"/>
              </a:lnSpc>
              <a:spcBef>
                <a:spcPts val="0"/>
              </a:spcBef>
              <a:spcAft>
                <a:spcPts val="0"/>
              </a:spcAft>
              <a:buClr>
                <a:schemeClr val="dk1"/>
              </a:buClr>
              <a:buSzPct val="100000"/>
              <a:buNone/>
            </a:pPr>
            <a:r>
              <a:rPr b="1" lang="en-US" sz="8600"/>
              <a:t>Bayes Theorem</a:t>
            </a:r>
            <a:endParaRPr sz="8600"/>
          </a:p>
          <a:p>
            <a:pPr indent="-228600" lvl="0" marL="228600" rtl="0" algn="l">
              <a:lnSpc>
                <a:spcPct val="90000"/>
              </a:lnSpc>
              <a:spcBef>
                <a:spcPts val="1000"/>
              </a:spcBef>
              <a:spcAft>
                <a:spcPts val="0"/>
              </a:spcAft>
              <a:buClr>
                <a:schemeClr val="dk1"/>
              </a:buClr>
              <a:buSzPct val="100000"/>
              <a:buChar char="•"/>
            </a:pPr>
            <a:r>
              <a:rPr lang="en-US" sz="9600"/>
              <a:t>It is based on the principle that every pair of features being classified is independent of each other. It calculates probability P(A|B) where A is class of possible outcomes and B is given instance which has to be classified.</a:t>
            </a:r>
            <a:endParaRPr/>
          </a:p>
          <a:p>
            <a:pPr indent="-228600" lvl="0" marL="228600" rtl="0" algn="l">
              <a:lnSpc>
                <a:spcPct val="90000"/>
              </a:lnSpc>
              <a:spcBef>
                <a:spcPts val="1000"/>
              </a:spcBef>
              <a:spcAft>
                <a:spcPts val="0"/>
              </a:spcAft>
              <a:buClr>
                <a:schemeClr val="dk1"/>
              </a:buClr>
              <a:buSzPct val="100000"/>
              <a:buChar char="•"/>
            </a:pPr>
            <a:r>
              <a:rPr lang="en-US" sz="9600"/>
              <a:t>P(A|B) = P(B|A) * P(A) / P(B)</a:t>
            </a:r>
            <a:endParaRPr/>
          </a:p>
          <a:p>
            <a:pPr indent="-228600" lvl="0" marL="228600" rtl="0" algn="l">
              <a:lnSpc>
                <a:spcPct val="90000"/>
              </a:lnSpc>
              <a:spcBef>
                <a:spcPts val="1000"/>
              </a:spcBef>
              <a:spcAft>
                <a:spcPts val="0"/>
              </a:spcAft>
              <a:buClr>
                <a:schemeClr val="dk1"/>
              </a:buClr>
              <a:buSzPct val="100000"/>
              <a:buChar char="•"/>
            </a:pPr>
            <a:r>
              <a:rPr lang="en-US" sz="9600"/>
              <a:t>P(A|B) = Probability that A is happening, given that B has occurred (posterior probability)</a:t>
            </a:r>
            <a:endParaRPr/>
          </a:p>
          <a:p>
            <a:pPr indent="-228600" lvl="0" marL="228600" rtl="0" algn="l">
              <a:lnSpc>
                <a:spcPct val="90000"/>
              </a:lnSpc>
              <a:spcBef>
                <a:spcPts val="1000"/>
              </a:spcBef>
              <a:spcAft>
                <a:spcPts val="0"/>
              </a:spcAft>
              <a:buClr>
                <a:schemeClr val="dk1"/>
              </a:buClr>
              <a:buSzPct val="100000"/>
              <a:buChar char="•"/>
            </a:pPr>
            <a:r>
              <a:rPr lang="en-US" sz="9600"/>
              <a:t>P(A) = prior probability of class</a:t>
            </a:r>
            <a:endParaRPr/>
          </a:p>
          <a:p>
            <a:pPr indent="-228600" lvl="0" marL="228600" rtl="0" algn="l">
              <a:lnSpc>
                <a:spcPct val="90000"/>
              </a:lnSpc>
              <a:spcBef>
                <a:spcPts val="1000"/>
              </a:spcBef>
              <a:spcAft>
                <a:spcPts val="0"/>
              </a:spcAft>
              <a:buClr>
                <a:schemeClr val="dk1"/>
              </a:buClr>
              <a:buSzPct val="100000"/>
              <a:buChar char="•"/>
            </a:pPr>
            <a:r>
              <a:rPr lang="en-US" sz="9600"/>
              <a:t>P(B) = prior probability of predictor</a:t>
            </a:r>
            <a:endParaRPr/>
          </a:p>
          <a:p>
            <a:pPr indent="-228600" lvl="0" marL="228600" rtl="0" algn="l">
              <a:lnSpc>
                <a:spcPct val="90000"/>
              </a:lnSpc>
              <a:spcBef>
                <a:spcPts val="1000"/>
              </a:spcBef>
              <a:spcAft>
                <a:spcPts val="0"/>
              </a:spcAft>
              <a:buClr>
                <a:schemeClr val="dk1"/>
              </a:buClr>
              <a:buSzPct val="100000"/>
              <a:buChar char="•"/>
            </a:pPr>
            <a:r>
              <a:rPr lang="en-US" sz="9600"/>
              <a:t>P(B|A) = likelihood</a:t>
            </a:r>
            <a:endParaRPr/>
          </a:p>
          <a:p>
            <a:pPr indent="-30479" lvl="0" marL="228600" rtl="0" algn="l">
              <a:lnSpc>
                <a:spcPct val="90000"/>
              </a:lnSpc>
              <a:spcBef>
                <a:spcPts val="1000"/>
              </a:spcBef>
              <a:spcAft>
                <a:spcPts val="0"/>
              </a:spcAft>
              <a:buClr>
                <a:schemeClr val="dk1"/>
              </a:buClr>
              <a:buSzPct val="100000"/>
              <a:buNone/>
            </a:pPr>
            <a:r>
              <a:t/>
            </a:r>
            <a:endParaRPr sz="9600"/>
          </a:p>
        </p:txBody>
      </p:sp>
      <p:sp>
        <p:nvSpPr>
          <p:cNvPr id="1590" name="Google Shape;1590;p1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591" name="Google Shape;1591;p1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92" name="Google Shape;1592;p146"/>
          <p:cNvSpPr txBox="1"/>
          <p:nvPr>
            <p:ph type="title"/>
          </p:nvPr>
        </p:nvSpPr>
        <p:spPr>
          <a:xfrm>
            <a:off x="838201" y="365125"/>
            <a:ext cx="9001836"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Uncertain knowledge and reasoning</a:t>
            </a:r>
            <a:br>
              <a:rPr b="1" lang="en-US">
                <a:solidFill>
                  <a:schemeClr val="lt1"/>
                </a:solidFill>
                <a:latin typeface="Calibri"/>
                <a:ea typeface="Calibri"/>
                <a:cs typeface="Calibri"/>
                <a:sym typeface="Calibri"/>
              </a:rPr>
            </a:br>
            <a:endParaRPr>
              <a:solidFill>
                <a:schemeClr val="lt1"/>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p147"/>
          <p:cNvSpPr/>
          <p:nvPr>
            <p:ph idx="2" type="pic"/>
          </p:nvPr>
        </p:nvSpPr>
        <p:spPr>
          <a:xfrm>
            <a:off x="5138217" y="1813809"/>
            <a:ext cx="6172200" cy="4272093"/>
          </a:xfrm>
          <a:prstGeom prst="rect">
            <a:avLst/>
          </a:prstGeom>
          <a:noFill/>
          <a:ln>
            <a:noFill/>
          </a:ln>
        </p:spPr>
      </p:sp>
      <p:sp>
        <p:nvSpPr>
          <p:cNvPr id="1598" name="Google Shape;1598;p147"/>
          <p:cNvSpPr txBox="1"/>
          <p:nvPr>
            <p:ph idx="1" type="body"/>
          </p:nvPr>
        </p:nvSpPr>
        <p:spPr>
          <a:xfrm>
            <a:off x="839788" y="1514007"/>
            <a:ext cx="3932237" cy="4841823"/>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lang="en-US" sz="2400"/>
              <a:t>Consider the following data. Depending on the weather (sunny, rainy or overcast), the children will play(Y) or not play(N).</a:t>
            </a:r>
            <a:endParaRPr/>
          </a:p>
          <a:p>
            <a:pPr indent="0" lvl="0" marL="0" rtl="0" algn="l">
              <a:lnSpc>
                <a:spcPct val="90000"/>
              </a:lnSpc>
              <a:spcBef>
                <a:spcPts val="1000"/>
              </a:spcBef>
              <a:spcAft>
                <a:spcPts val="0"/>
              </a:spcAft>
              <a:buClr>
                <a:schemeClr val="dk1"/>
              </a:buClr>
              <a:buSzPts val="2400"/>
              <a:buNone/>
            </a:pPr>
            <a:r>
              <a:rPr lang="en-US" sz="2400"/>
              <a:t>Here, the total number of observations = 14</a:t>
            </a:r>
            <a:endParaRPr/>
          </a:p>
          <a:p>
            <a:pPr indent="0" lvl="0" marL="0" rtl="0" algn="l">
              <a:lnSpc>
                <a:spcPct val="90000"/>
              </a:lnSpc>
              <a:spcBef>
                <a:spcPts val="1000"/>
              </a:spcBef>
              <a:spcAft>
                <a:spcPts val="0"/>
              </a:spcAft>
              <a:buClr>
                <a:schemeClr val="dk1"/>
              </a:buClr>
              <a:buSzPts val="2400"/>
              <a:buNone/>
            </a:pPr>
            <a:r>
              <a:rPr lang="en-US" sz="2400"/>
              <a:t>Probability that children will play given that weather is sunny :</a:t>
            </a:r>
            <a:endParaRPr/>
          </a:p>
          <a:p>
            <a:pPr indent="0" lvl="0" marL="0" rtl="0" algn="l">
              <a:lnSpc>
                <a:spcPct val="90000"/>
              </a:lnSpc>
              <a:spcBef>
                <a:spcPts val="1000"/>
              </a:spcBef>
              <a:spcAft>
                <a:spcPts val="0"/>
              </a:spcAft>
              <a:buClr>
                <a:schemeClr val="dk1"/>
              </a:buClr>
              <a:buSzPts val="2400"/>
              <a:buNone/>
            </a:pPr>
            <a:r>
              <a:rPr lang="en-US" sz="2400"/>
              <a:t>P( Yes| Sunny) = P(Sunny | Yes) * P(Yes) / P(Sunny)</a:t>
            </a:r>
            <a:endParaRPr/>
          </a:p>
          <a:p>
            <a:pPr indent="0" lvl="0" marL="0" rtl="0" algn="l">
              <a:lnSpc>
                <a:spcPct val="90000"/>
              </a:lnSpc>
              <a:spcBef>
                <a:spcPts val="1000"/>
              </a:spcBef>
              <a:spcAft>
                <a:spcPts val="0"/>
              </a:spcAft>
              <a:buClr>
                <a:schemeClr val="dk1"/>
              </a:buClr>
              <a:buSzPts val="2400"/>
              <a:buNone/>
            </a:pPr>
            <a:r>
              <a:rPr lang="en-US" sz="2400"/>
              <a:t>= 0.33 * 0.64 / 0.36</a:t>
            </a:r>
            <a:endParaRPr/>
          </a:p>
          <a:p>
            <a:pPr indent="0" lvl="0" marL="0" rtl="0" algn="l">
              <a:lnSpc>
                <a:spcPct val="90000"/>
              </a:lnSpc>
              <a:spcBef>
                <a:spcPts val="1000"/>
              </a:spcBef>
              <a:spcAft>
                <a:spcPts val="0"/>
              </a:spcAft>
              <a:buClr>
                <a:schemeClr val="dk1"/>
              </a:buClr>
              <a:buSzPts val="2400"/>
              <a:buNone/>
            </a:pPr>
            <a:r>
              <a:rPr lang="en-US" sz="2400"/>
              <a:t>= 0.59</a:t>
            </a:r>
            <a:endParaRPr/>
          </a:p>
          <a:p>
            <a:pPr indent="0" lvl="0" marL="0" rtl="0" algn="l">
              <a:lnSpc>
                <a:spcPct val="90000"/>
              </a:lnSpc>
              <a:spcBef>
                <a:spcPts val="1000"/>
              </a:spcBef>
              <a:spcAft>
                <a:spcPts val="0"/>
              </a:spcAft>
              <a:buClr>
                <a:schemeClr val="dk1"/>
              </a:buClr>
              <a:buSzPts val="1600"/>
              <a:buNone/>
            </a:pPr>
            <a:r>
              <a:t/>
            </a:r>
            <a:endParaRPr/>
          </a:p>
        </p:txBody>
      </p:sp>
      <p:sp>
        <p:nvSpPr>
          <p:cNvPr id="1599" name="Google Shape;1599;p1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00" name="Google Shape;1600;p1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D:\subjects\18CSC305J _AI\Theory\unit3\1_mGkcmroGqnA_cdBv_13IgA.png" id="1601" name="Google Shape;1601;p147"/>
          <p:cNvPicPr preferRelativeResize="0"/>
          <p:nvPr/>
        </p:nvPicPr>
        <p:blipFill rotWithShape="1">
          <a:blip r:embed="rId3">
            <a:alphaModFix/>
          </a:blip>
          <a:srcRect b="0" l="0" r="0" t="0"/>
          <a:stretch/>
        </p:blipFill>
        <p:spPr>
          <a:xfrm>
            <a:off x="5066675" y="1538286"/>
            <a:ext cx="6715593" cy="4847523"/>
          </a:xfrm>
          <a:prstGeom prst="rect">
            <a:avLst/>
          </a:prstGeom>
          <a:noFill/>
          <a:ln cap="flat" cmpd="sng" w="38100">
            <a:solidFill>
              <a:srgbClr val="FF0000"/>
            </a:solidFill>
            <a:prstDash val="solid"/>
            <a:round/>
            <a:headEnd len="sm" w="sm" type="none"/>
            <a:tailEnd len="sm" w="sm" type="none"/>
          </a:ln>
        </p:spPr>
      </p:pic>
      <p:sp>
        <p:nvSpPr>
          <p:cNvPr id="1602" name="Google Shape;1602;p147"/>
          <p:cNvSpPr txBox="1"/>
          <p:nvPr>
            <p:ph type="title"/>
          </p:nvPr>
        </p:nvSpPr>
        <p:spPr>
          <a:xfrm>
            <a:off x="839789" y="269824"/>
            <a:ext cx="9095782" cy="1079552"/>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Font typeface="Calibri"/>
              <a:buNone/>
            </a:pPr>
            <a:r>
              <a:rPr b="1" lang="en-US">
                <a:solidFill>
                  <a:schemeClr val="lt1"/>
                </a:solidFill>
                <a:latin typeface="Calibri"/>
                <a:ea typeface="Calibri"/>
                <a:cs typeface="Calibri"/>
                <a:sym typeface="Calibri"/>
              </a:rPr>
              <a:t>Uncertain knowledge and reasoning</a:t>
            </a:r>
            <a:br>
              <a:rPr b="1" lang="en-US">
                <a:solidFill>
                  <a:schemeClr val="lt1"/>
                </a:solidFill>
                <a:latin typeface="Calibri"/>
                <a:ea typeface="Calibri"/>
                <a:cs typeface="Calibri"/>
                <a:sym typeface="Calibri"/>
              </a:rPr>
            </a:br>
            <a:endParaRPr>
              <a:solidFill>
                <a:schemeClr val="lt1"/>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p148"/>
          <p:cNvSpPr/>
          <p:nvPr>
            <p:ph idx="2" type="pic"/>
          </p:nvPr>
        </p:nvSpPr>
        <p:spPr>
          <a:xfrm>
            <a:off x="5183188" y="987425"/>
            <a:ext cx="6172200" cy="4873625"/>
          </a:xfrm>
          <a:prstGeom prst="rect">
            <a:avLst/>
          </a:prstGeom>
          <a:noFill/>
          <a:ln>
            <a:noFill/>
          </a:ln>
        </p:spPr>
      </p:sp>
      <p:sp>
        <p:nvSpPr>
          <p:cNvPr id="1608" name="Google Shape;1608;p148"/>
          <p:cNvSpPr txBox="1"/>
          <p:nvPr>
            <p:ph idx="1" type="body"/>
          </p:nvPr>
        </p:nvSpPr>
        <p:spPr>
          <a:xfrm>
            <a:off x="839788" y="1199213"/>
            <a:ext cx="4106966" cy="5021705"/>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800"/>
              <a:buNone/>
            </a:pPr>
            <a:r>
              <a:rPr lang="en-US" sz="1800"/>
              <a:t>It is a probabilistic graphical model for representing uncertain domain and to reason under uncertainty. It consists of nodes representing variables, arcs representing direct connections between them, called causal correlations. It represents conditional dependencies between random variables through a Directed Acyclic Graph (DAG). A belief network consist of:</a:t>
            </a:r>
            <a:endParaRPr/>
          </a:p>
          <a:p>
            <a:pPr indent="0" lvl="0" marL="0" rtl="0" algn="just">
              <a:lnSpc>
                <a:spcPct val="90000"/>
              </a:lnSpc>
              <a:spcBef>
                <a:spcPts val="1000"/>
              </a:spcBef>
              <a:spcAft>
                <a:spcPts val="0"/>
              </a:spcAft>
              <a:buClr>
                <a:schemeClr val="dk1"/>
              </a:buClr>
              <a:buSzPts val="1800"/>
              <a:buNone/>
            </a:pPr>
            <a:r>
              <a:rPr lang="en-US" sz="1800"/>
              <a:t>1. A DAG with nodes labeled with variable names,</a:t>
            </a:r>
            <a:endParaRPr/>
          </a:p>
          <a:p>
            <a:pPr indent="0" lvl="0" marL="0" rtl="0" algn="just">
              <a:lnSpc>
                <a:spcPct val="90000"/>
              </a:lnSpc>
              <a:spcBef>
                <a:spcPts val="1000"/>
              </a:spcBef>
              <a:spcAft>
                <a:spcPts val="0"/>
              </a:spcAft>
              <a:buClr>
                <a:schemeClr val="dk1"/>
              </a:buClr>
              <a:buSzPts val="1800"/>
              <a:buNone/>
            </a:pPr>
            <a:r>
              <a:rPr lang="en-US" sz="1800"/>
              <a:t>2. Domain for each random variable,</a:t>
            </a:r>
            <a:endParaRPr/>
          </a:p>
          <a:p>
            <a:pPr indent="0" lvl="0" marL="0" rtl="0" algn="just">
              <a:lnSpc>
                <a:spcPct val="90000"/>
              </a:lnSpc>
              <a:spcBef>
                <a:spcPts val="1000"/>
              </a:spcBef>
              <a:spcAft>
                <a:spcPts val="0"/>
              </a:spcAft>
              <a:buClr>
                <a:schemeClr val="dk1"/>
              </a:buClr>
              <a:buSzPts val="1800"/>
              <a:buNone/>
            </a:pPr>
            <a:r>
              <a:rPr lang="en-US" sz="1800"/>
              <a:t>3. Set of conditional probability tables for each variable given its parents, including prior probability for nodes with no parents</a:t>
            </a:r>
            <a:r>
              <a:rPr lang="en-US"/>
              <a:t>.</a:t>
            </a:r>
            <a:endParaRPr/>
          </a:p>
          <a:p>
            <a:pPr indent="0" lvl="0" marL="0" rtl="0" algn="l">
              <a:lnSpc>
                <a:spcPct val="90000"/>
              </a:lnSpc>
              <a:spcBef>
                <a:spcPts val="1000"/>
              </a:spcBef>
              <a:spcAft>
                <a:spcPts val="0"/>
              </a:spcAft>
              <a:buClr>
                <a:schemeClr val="dk1"/>
              </a:buClr>
              <a:buSzPts val="1600"/>
              <a:buNone/>
            </a:pPr>
            <a:r>
              <a:t/>
            </a:r>
            <a:endParaRPr/>
          </a:p>
        </p:txBody>
      </p:sp>
      <p:sp>
        <p:nvSpPr>
          <p:cNvPr id="1609" name="Google Shape;1609;p1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10" name="Google Shape;1610;p1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11" name="Google Shape;1611;p148"/>
          <p:cNvSpPr txBox="1"/>
          <p:nvPr>
            <p:ph type="title"/>
          </p:nvPr>
        </p:nvSpPr>
        <p:spPr>
          <a:xfrm>
            <a:off x="839788" y="179882"/>
            <a:ext cx="8753917" cy="88442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Font typeface="Calibri"/>
              <a:buNone/>
            </a:pPr>
            <a:r>
              <a:rPr b="1" lang="en-US">
                <a:solidFill>
                  <a:schemeClr val="lt1"/>
                </a:solidFill>
                <a:latin typeface="Calibri"/>
                <a:ea typeface="Calibri"/>
                <a:cs typeface="Calibri"/>
                <a:sym typeface="Calibri"/>
              </a:rPr>
              <a:t>Uncertain knowledge and reasoning</a:t>
            </a:r>
            <a:br>
              <a:rPr b="1" lang="en-US">
                <a:solidFill>
                  <a:schemeClr val="lt1"/>
                </a:solidFill>
                <a:latin typeface="Calibri"/>
                <a:ea typeface="Calibri"/>
                <a:cs typeface="Calibri"/>
                <a:sym typeface="Calibri"/>
              </a:rPr>
            </a:br>
            <a:endParaRPr>
              <a:solidFill>
                <a:schemeClr val="lt1"/>
              </a:solidFill>
            </a:endParaRPr>
          </a:p>
        </p:txBody>
      </p:sp>
      <p:pic>
        <p:nvPicPr>
          <p:cNvPr descr="D:\subjects\18CSC305J _AI\Theory\unit3\1_rTxsgbNYMCE6DSlS0lnUXg.png" id="1612" name="Google Shape;1612;p148"/>
          <p:cNvPicPr preferRelativeResize="0"/>
          <p:nvPr/>
        </p:nvPicPr>
        <p:blipFill rotWithShape="1">
          <a:blip r:embed="rId3">
            <a:alphaModFix/>
          </a:blip>
          <a:srcRect b="0" l="0" r="0" t="0"/>
          <a:stretch/>
        </p:blipFill>
        <p:spPr>
          <a:xfrm>
            <a:off x="5291528" y="1214204"/>
            <a:ext cx="6160957" cy="5066675"/>
          </a:xfrm>
          <a:prstGeom prst="rect">
            <a:avLst/>
          </a:prstGeom>
          <a:noFill/>
          <a:ln cap="flat" cmpd="sng" w="38100">
            <a:solidFill>
              <a:srgbClr val="FF0000"/>
            </a:solidFill>
            <a:prstDash val="solid"/>
            <a:round/>
            <a:headEnd len="sm" w="sm" type="none"/>
            <a:tailEnd len="sm" w="sm" type="none"/>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6" name="Shape 1616"/>
        <p:cNvGrpSpPr/>
        <p:nvPr/>
      </p:nvGrpSpPr>
      <p:grpSpPr>
        <a:xfrm>
          <a:off x="0" y="0"/>
          <a:ext cx="0" cy="0"/>
          <a:chOff x="0" y="0"/>
          <a:chExt cx="0" cy="0"/>
        </a:xfrm>
      </p:grpSpPr>
      <p:sp>
        <p:nvSpPr>
          <p:cNvPr id="1617" name="Google Shape;1617;p149"/>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Let’s have a look at the steps followed.</a:t>
            </a:r>
            <a:endParaRPr/>
          </a:p>
          <a:p>
            <a:pPr indent="-228600" lvl="0" marL="228600" rtl="0" algn="just">
              <a:lnSpc>
                <a:spcPct val="90000"/>
              </a:lnSpc>
              <a:spcBef>
                <a:spcPts val="1000"/>
              </a:spcBef>
              <a:spcAft>
                <a:spcPts val="0"/>
              </a:spcAft>
              <a:buClr>
                <a:schemeClr val="dk1"/>
              </a:buClr>
              <a:buSzPts val="2800"/>
              <a:buNone/>
            </a:pPr>
            <a:r>
              <a:rPr lang="en-US"/>
              <a:t>1. Identify nodes which are the random variables and the possible values they can have from the probability domain. The nodes can be boolean (True/ False), have ordered values or integral values.</a:t>
            </a:r>
            <a:endParaRPr/>
          </a:p>
          <a:p>
            <a:pPr indent="-228600" lvl="0" marL="228600" rtl="0" algn="just">
              <a:lnSpc>
                <a:spcPct val="90000"/>
              </a:lnSpc>
              <a:spcBef>
                <a:spcPts val="1000"/>
              </a:spcBef>
              <a:spcAft>
                <a:spcPts val="0"/>
              </a:spcAft>
              <a:buClr>
                <a:schemeClr val="dk1"/>
              </a:buClr>
              <a:buSzPts val="2800"/>
              <a:buNone/>
            </a:pPr>
            <a:r>
              <a:rPr lang="en-US"/>
              <a:t>2. Structure- It is used to represent causal relationships between the variables. Two nodes are connected if one affects or causes the other and the arc points towards the effect. For instance, if it is windy or cloudy, it rains. There is a direct link from Windy/Cloudy to Rains. Similarly, from Rains to Wet grass and Leave, i.e., if it rains, grass will be wet and leave is taken from work.</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618" name="Google Shape;1618;p1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19" name="Google Shape;1619;p1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20" name="Google Shape;1620;p149"/>
          <p:cNvSpPr txBox="1"/>
          <p:nvPr>
            <p:ph type="title"/>
          </p:nvPr>
        </p:nvSpPr>
        <p:spPr>
          <a:xfrm>
            <a:off x="838200" y="365125"/>
            <a:ext cx="9400082"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Uncertain knowledge and reasoning</a:t>
            </a:r>
            <a:br>
              <a:rPr b="1" lang="en-US">
                <a:solidFill>
                  <a:schemeClr val="lt1"/>
                </a:solidFill>
                <a:latin typeface="Calibri"/>
                <a:ea typeface="Calibri"/>
                <a:cs typeface="Calibri"/>
                <a:sym typeface="Calibri"/>
              </a:rPr>
            </a:b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5"/>
          <p:cNvSpPr txBox="1"/>
          <p:nvPr/>
        </p:nvSpPr>
        <p:spPr>
          <a:xfrm>
            <a:off x="90948" y="136525"/>
            <a:ext cx="9926509"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THE WUMPUS WORLD ENVIRONMENT </a:t>
            </a:r>
            <a:endParaRPr i="0" sz="4400" u="none" cap="none" strike="noStrike">
              <a:solidFill>
                <a:schemeClr val="lt1"/>
              </a:solidFill>
              <a:latin typeface="Calibri"/>
              <a:ea typeface="Calibri"/>
              <a:cs typeface="Calibri"/>
              <a:sym typeface="Calibri"/>
            </a:endParaRPr>
          </a:p>
        </p:txBody>
      </p:sp>
      <p:sp>
        <p:nvSpPr>
          <p:cNvPr id="234" name="Google Shape;234;p15"/>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5" name="Google Shape;235;p15"/>
          <p:cNvSpPr txBox="1"/>
          <p:nvPr>
            <p:ph idx="1" type="body"/>
          </p:nvPr>
        </p:nvSpPr>
        <p:spPr>
          <a:xfrm>
            <a:off x="117987" y="1543664"/>
            <a:ext cx="11988568" cy="4812685"/>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Wumpus computer game</a:t>
            </a:r>
            <a:endParaRPr/>
          </a:p>
          <a:p>
            <a:pPr indent="-228600" lvl="0" marL="228600" rtl="0" algn="l">
              <a:lnSpc>
                <a:spcPct val="90000"/>
              </a:lnSpc>
              <a:spcBef>
                <a:spcPts val="1000"/>
              </a:spcBef>
              <a:spcAft>
                <a:spcPts val="0"/>
              </a:spcAft>
              <a:buClr>
                <a:schemeClr val="dk1"/>
              </a:buClr>
              <a:buSzPts val="2800"/>
              <a:buChar char="•"/>
            </a:pPr>
            <a:r>
              <a:rPr lang="en-US"/>
              <a:t>The agent explores a cave consisting of rooms connected by passageways. </a:t>
            </a:r>
            <a:endParaRPr/>
          </a:p>
          <a:p>
            <a:pPr indent="-228600" lvl="0" marL="228600" rtl="0" algn="l">
              <a:lnSpc>
                <a:spcPct val="90000"/>
              </a:lnSpc>
              <a:spcBef>
                <a:spcPts val="1000"/>
              </a:spcBef>
              <a:spcAft>
                <a:spcPts val="0"/>
              </a:spcAft>
              <a:buClr>
                <a:schemeClr val="dk1"/>
              </a:buClr>
              <a:buSzPts val="2800"/>
              <a:buChar char="•"/>
            </a:pPr>
            <a:r>
              <a:rPr lang="en-US"/>
              <a:t>Lurking somewhere in the cave is the </a:t>
            </a:r>
            <a:r>
              <a:rPr lang="en-US">
                <a:solidFill>
                  <a:srgbClr val="FF0000"/>
                </a:solidFill>
              </a:rPr>
              <a:t>Wumpus</a:t>
            </a:r>
            <a:r>
              <a:rPr lang="en-US"/>
              <a:t>, a beast that eats any agent that enters its room. </a:t>
            </a:r>
            <a:endParaRPr/>
          </a:p>
          <a:p>
            <a:pPr indent="-228600" lvl="0" marL="228600" rtl="0" algn="l">
              <a:lnSpc>
                <a:spcPct val="90000"/>
              </a:lnSpc>
              <a:spcBef>
                <a:spcPts val="1000"/>
              </a:spcBef>
              <a:spcAft>
                <a:spcPts val="0"/>
              </a:spcAft>
              <a:buClr>
                <a:schemeClr val="dk1"/>
              </a:buClr>
              <a:buSzPts val="2800"/>
              <a:buChar char="•"/>
            </a:pPr>
            <a:r>
              <a:rPr lang="en-US"/>
              <a:t>Some rooms contain bottomless </a:t>
            </a:r>
            <a:r>
              <a:rPr lang="en-US">
                <a:solidFill>
                  <a:srgbClr val="FF0000"/>
                </a:solidFill>
              </a:rPr>
              <a:t>pits</a:t>
            </a:r>
            <a:r>
              <a:rPr lang="en-US"/>
              <a:t> that trap any agent that wanders into the room. </a:t>
            </a:r>
            <a:endParaRPr/>
          </a:p>
          <a:p>
            <a:pPr indent="-228600" lvl="0" marL="228600" rtl="0" algn="l">
              <a:lnSpc>
                <a:spcPct val="90000"/>
              </a:lnSpc>
              <a:spcBef>
                <a:spcPts val="1000"/>
              </a:spcBef>
              <a:spcAft>
                <a:spcPts val="0"/>
              </a:spcAft>
              <a:buClr>
                <a:schemeClr val="dk1"/>
              </a:buClr>
              <a:buSzPts val="2800"/>
              <a:buChar char="•"/>
            </a:pPr>
            <a:r>
              <a:rPr lang="en-US"/>
              <a:t>Occasionally, there is a heap of </a:t>
            </a:r>
            <a:r>
              <a:rPr lang="en-US">
                <a:solidFill>
                  <a:srgbClr val="FF0000"/>
                </a:solidFill>
              </a:rPr>
              <a:t>gold</a:t>
            </a:r>
            <a:r>
              <a:rPr lang="en-US"/>
              <a:t> in a room.</a:t>
            </a:r>
            <a:endParaRPr/>
          </a:p>
          <a:p>
            <a:pPr indent="-228600" lvl="0" marL="228600" rtl="0" algn="l">
              <a:lnSpc>
                <a:spcPct val="90000"/>
              </a:lnSpc>
              <a:spcBef>
                <a:spcPts val="1000"/>
              </a:spcBef>
              <a:spcAft>
                <a:spcPts val="0"/>
              </a:spcAft>
              <a:buClr>
                <a:schemeClr val="dk1"/>
              </a:buClr>
              <a:buSzPts val="2800"/>
              <a:buChar char="•"/>
            </a:pPr>
            <a:r>
              <a:rPr lang="en-US"/>
              <a:t>The goal is to collect the gold and exit the world without being eaten</a:t>
            </a:r>
            <a:endParaRPr/>
          </a:p>
        </p:txBody>
      </p:sp>
      <p:sp>
        <p:nvSpPr>
          <p:cNvPr id="236" name="Google Shape;23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150"/>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3. Probability- Quantifying relationship between nodes. Conditional Probability:</a:t>
            </a:r>
            <a:endParaRPr/>
          </a:p>
          <a:p>
            <a:pPr indent="-228600" lvl="0" marL="228600" rtl="0" algn="l">
              <a:lnSpc>
                <a:spcPct val="90000"/>
              </a:lnSpc>
              <a:spcBef>
                <a:spcPts val="1000"/>
              </a:spcBef>
              <a:spcAft>
                <a:spcPts val="0"/>
              </a:spcAft>
              <a:buClr>
                <a:schemeClr val="dk1"/>
              </a:buClr>
              <a:buSzPts val="2800"/>
              <a:buChar char="•"/>
            </a:pPr>
            <a:r>
              <a:rPr lang="en-US"/>
              <a:t>P(B|A) = P(A|B) * P(B) / P(A)</a:t>
            </a:r>
            <a:endParaRPr/>
          </a:p>
          <a:p>
            <a:pPr indent="-228600" lvl="0" marL="228600" rtl="0" algn="l">
              <a:lnSpc>
                <a:spcPct val="90000"/>
              </a:lnSpc>
              <a:spcBef>
                <a:spcPts val="1000"/>
              </a:spcBef>
              <a:spcAft>
                <a:spcPts val="0"/>
              </a:spcAft>
              <a:buClr>
                <a:schemeClr val="dk1"/>
              </a:buClr>
              <a:buSzPts val="2800"/>
              <a:buChar char="•"/>
            </a:pPr>
            <a:r>
              <a:rPr lang="en-US"/>
              <a:t>Joint probability:</a:t>
            </a:r>
            <a:endParaRPr/>
          </a:p>
          <a:p>
            <a:pPr indent="-228600" lvl="0" marL="228600" rtl="0" algn="l">
              <a:lnSpc>
                <a:spcPct val="90000"/>
              </a:lnSpc>
              <a:spcBef>
                <a:spcPts val="1000"/>
              </a:spcBef>
              <a:spcAft>
                <a:spcPts val="0"/>
              </a:spcAft>
              <a:buClr>
                <a:schemeClr val="dk1"/>
              </a:buClr>
              <a:buSzPts val="2800"/>
              <a:buNone/>
            </a:pPr>
            <a:r>
              <a:rPr lang="en-US"/>
              <a:t>4. Markov property- Bayesian Belied Networks require assumption of Markov property, i.e., all direct dependencies are shown by using arcs. Here there is no direct connection between it being Cloudy and Taking a leave. But there is one via Rains. Belief Networks which have Markov property are also called independence maps.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626" name="Google Shape;1626;p1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27" name="Google Shape;1627;p1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28" name="Google Shape;1628;p150"/>
          <p:cNvSpPr txBox="1"/>
          <p:nvPr>
            <p:ph type="title"/>
          </p:nvPr>
        </p:nvSpPr>
        <p:spPr>
          <a:xfrm>
            <a:off x="838200" y="365125"/>
            <a:ext cx="9280161"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Uncertain knowledge and reasoning</a:t>
            </a:r>
            <a:br>
              <a:rPr b="1" lang="en-US">
                <a:solidFill>
                  <a:schemeClr val="lt1"/>
                </a:solidFill>
                <a:latin typeface="Calibri"/>
                <a:ea typeface="Calibri"/>
                <a:cs typeface="Calibri"/>
                <a:sym typeface="Calibri"/>
              </a:rPr>
            </a:br>
            <a:endParaRPr>
              <a:solidFill>
                <a:schemeClr val="lt1"/>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2" name="Shape 1632"/>
        <p:cNvGrpSpPr/>
        <p:nvPr/>
      </p:nvGrpSpPr>
      <p:grpSpPr>
        <a:xfrm>
          <a:off x="0" y="0"/>
          <a:ext cx="0" cy="0"/>
          <a:chOff x="0" y="0"/>
          <a:chExt cx="0" cy="0"/>
        </a:xfrm>
      </p:grpSpPr>
      <p:sp>
        <p:nvSpPr>
          <p:cNvPr id="1633" name="Google Shape;1633;p151"/>
          <p:cNvSpPr txBox="1"/>
          <p:nvPr>
            <p:ph idx="1" type="body"/>
          </p:nvPr>
        </p:nvSpPr>
        <p:spPr>
          <a:xfrm>
            <a:off x="838200" y="1825624"/>
            <a:ext cx="10515600" cy="483000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None/>
            </a:pPr>
            <a:r>
              <a:rPr b="1" lang="en-US" sz="2400"/>
              <a:t>Inference in Belief Networks</a:t>
            </a:r>
            <a:endParaRPr/>
          </a:p>
          <a:p>
            <a:pPr indent="-228600" lvl="0" marL="228600" rtl="0" algn="just">
              <a:lnSpc>
                <a:spcPct val="90000"/>
              </a:lnSpc>
              <a:spcBef>
                <a:spcPts val="1000"/>
              </a:spcBef>
              <a:spcAft>
                <a:spcPts val="0"/>
              </a:spcAft>
              <a:buClr>
                <a:schemeClr val="dk1"/>
              </a:buClr>
              <a:buSzPts val="2000"/>
              <a:buChar char="•"/>
            </a:pPr>
            <a:r>
              <a:rPr lang="en-US" sz="2000"/>
              <a:t>Bayesian Networks provide various types of representations of probability distribution over their variables. They can be conditioned over any subset of their variables, using any direction of reasoning.</a:t>
            </a:r>
            <a:endParaRPr/>
          </a:p>
          <a:p>
            <a:pPr indent="-228600" lvl="0" marL="228600" rtl="0" algn="just">
              <a:lnSpc>
                <a:spcPct val="90000"/>
              </a:lnSpc>
              <a:spcBef>
                <a:spcPts val="1000"/>
              </a:spcBef>
              <a:spcAft>
                <a:spcPts val="0"/>
              </a:spcAft>
              <a:buClr>
                <a:schemeClr val="dk1"/>
              </a:buClr>
              <a:buSzPts val="2000"/>
              <a:buChar char="•"/>
            </a:pPr>
            <a:r>
              <a:rPr lang="en-US" sz="2000"/>
              <a:t>For example, one can perform diagnostic reasoning, i.e. when it Rains, one can update his belief about the grass being wet or if leave is taken from work. In this case reasoning occurs in the opposite direction to the network arcs. Or one can perform predictive reasoning, i.e., reasoning from new information about causes to new beliefs about effects, following direction of the arcs. For example, if the grass is already wet, then the user knows that it has rained and it might have been cloudy or windy. Another form of reasoning involves reasoning about mutual causes of a common effect. This is called inter causal reasoning. </a:t>
            </a:r>
            <a:endParaRPr/>
          </a:p>
          <a:p>
            <a:pPr indent="-228600" lvl="0" marL="228600" rtl="0" algn="just">
              <a:lnSpc>
                <a:spcPct val="90000"/>
              </a:lnSpc>
              <a:spcBef>
                <a:spcPts val="1000"/>
              </a:spcBef>
              <a:spcAft>
                <a:spcPts val="0"/>
              </a:spcAft>
              <a:buClr>
                <a:schemeClr val="dk1"/>
              </a:buClr>
              <a:buSzPts val="2000"/>
              <a:buChar char="•"/>
            </a:pPr>
            <a:r>
              <a:rPr lang="en-US" sz="2000"/>
              <a:t>There are two possible causes of an effect, represented in the form of a ‘V’. For example, the common effect ‘Rains’ can be caused by two reasons ‘Windy’ and ‘Cloudy.’ Initially, the two causes are independent of each other but if it rains, it will increase the probability of both the causes. Assume that we know it was windy. This information explains the reasons for the rainfall and lowers probability that it was cloudy.</a:t>
            </a:r>
            <a:endParaRPr/>
          </a:p>
          <a:p>
            <a:pPr indent="-228600" lvl="0" marL="228600" rtl="0" algn="l">
              <a:lnSpc>
                <a:spcPct val="90000"/>
              </a:lnSpc>
              <a:spcBef>
                <a:spcPts val="1000"/>
              </a:spcBef>
              <a:spcAft>
                <a:spcPts val="0"/>
              </a:spcAft>
              <a:buClr>
                <a:schemeClr val="dk1"/>
              </a:buClr>
              <a:buSzPts val="2400"/>
              <a:buNone/>
            </a:pPr>
            <a:r>
              <a:t/>
            </a:r>
            <a:endParaRPr sz="2400"/>
          </a:p>
        </p:txBody>
      </p:sp>
      <p:sp>
        <p:nvSpPr>
          <p:cNvPr id="1634" name="Google Shape;1634;p1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35" name="Google Shape;1635;p1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36" name="Google Shape;1636;p151"/>
          <p:cNvSpPr txBox="1"/>
          <p:nvPr>
            <p:ph type="title"/>
          </p:nvPr>
        </p:nvSpPr>
        <p:spPr>
          <a:xfrm>
            <a:off x="838200" y="406070"/>
            <a:ext cx="8906301" cy="958708"/>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b="1" lang="en-US">
                <a:solidFill>
                  <a:schemeClr val="lt1"/>
                </a:solidFill>
                <a:latin typeface="Calibri"/>
                <a:ea typeface="Calibri"/>
                <a:cs typeface="Calibri"/>
                <a:sym typeface="Calibri"/>
              </a:rPr>
              <a:t>Uncertain knowledge and reasoning</a:t>
            </a:r>
            <a:br>
              <a:rPr b="1" lang="en-US">
                <a:solidFill>
                  <a:schemeClr val="lt1"/>
                </a:solidFill>
                <a:latin typeface="Calibri"/>
                <a:ea typeface="Calibri"/>
                <a:cs typeface="Calibri"/>
                <a:sym typeface="Calibri"/>
              </a:rPr>
            </a:br>
            <a:endParaRPr>
              <a:solidFill>
                <a:schemeClr val="lt1"/>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152"/>
          <p:cNvSpPr txBox="1"/>
          <p:nvPr>
            <p:ph type="title"/>
          </p:nvPr>
        </p:nvSpPr>
        <p:spPr>
          <a:xfrm>
            <a:off x="647132" y="365125"/>
            <a:ext cx="9534993"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Knowledge and Reasoning </a:t>
            </a:r>
            <a:br>
              <a:rPr b="1" lang="en-US">
                <a:solidFill>
                  <a:schemeClr val="lt1"/>
                </a:solidFill>
                <a:latin typeface="Calibri"/>
                <a:ea typeface="Calibri"/>
                <a:cs typeface="Calibri"/>
                <a:sym typeface="Calibri"/>
              </a:rPr>
            </a:br>
            <a:r>
              <a:rPr b="1" lang="en-US">
                <a:solidFill>
                  <a:schemeClr val="lt1"/>
                </a:solidFill>
                <a:latin typeface="Calibri"/>
                <a:ea typeface="Calibri"/>
                <a:cs typeface="Calibri"/>
                <a:sym typeface="Calibri"/>
              </a:rPr>
              <a:t>Table of Contents</a:t>
            </a:r>
            <a:endParaRPr/>
          </a:p>
        </p:txBody>
      </p:sp>
      <p:sp>
        <p:nvSpPr>
          <p:cNvPr id="1642" name="Google Shape;1642;p152"/>
          <p:cNvSpPr txBox="1"/>
          <p:nvPr>
            <p:ph idx="1" type="body"/>
          </p:nvPr>
        </p:nvSpPr>
        <p:spPr>
          <a:xfrm>
            <a:off x="838200" y="1825624"/>
            <a:ext cx="10515600" cy="4631159"/>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Knowledge and reasoning-Approaches and issues of knowledge reasoning-Knowledge base agents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Logic Basics-Logic-Propositional logic-syntax ,semantics and inferences-Propositional logic- Reasoning patterns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Unification and Resolution-Knowledge representation using rules-Knowledge representation using semantic nets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Knowledge representation using frames-Inferences-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Uncertain Knowledge and reasoning-Methods-</a:t>
            </a:r>
            <a:r>
              <a:rPr lang="en-US" sz="3200">
                <a:solidFill>
                  <a:srgbClr val="FF0000"/>
                </a:solidFill>
                <a:latin typeface="Times New Roman"/>
                <a:ea typeface="Times New Roman"/>
                <a:cs typeface="Times New Roman"/>
                <a:sym typeface="Times New Roman"/>
              </a:rPr>
              <a:t>Bayesian probability and belief network</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Probabilistic reasoning-Probabilistic reasoning over time</a:t>
            </a:r>
            <a:endParaRPr/>
          </a:p>
          <a:p>
            <a:pPr indent="-228600" lvl="0" marL="228600" rtl="0" algn="l">
              <a:lnSpc>
                <a:spcPct val="90000"/>
              </a:lnSpc>
              <a:spcBef>
                <a:spcPts val="1000"/>
              </a:spcBef>
              <a:spcAft>
                <a:spcPts val="0"/>
              </a:spcAft>
              <a:buClr>
                <a:schemeClr val="dk1"/>
              </a:buClr>
              <a:buSzPct val="87500"/>
              <a:buChar char="•"/>
            </a:pPr>
            <a:r>
              <a:rPr lang="en-US">
                <a:solidFill>
                  <a:schemeClr val="dk1"/>
                </a:solidFill>
                <a:latin typeface="Times New Roman"/>
                <a:ea typeface="Times New Roman"/>
                <a:cs typeface="Times New Roman"/>
                <a:sym typeface="Times New Roman"/>
              </a:rPr>
              <a:t>Other uncertain techniques-Data mining-</a:t>
            </a:r>
            <a:r>
              <a:rPr lang="en-US" sz="2400">
                <a:solidFill>
                  <a:schemeClr val="dk1"/>
                </a:solidFill>
                <a:latin typeface="Times New Roman"/>
                <a:ea typeface="Times New Roman"/>
                <a:cs typeface="Times New Roman"/>
                <a:sym typeface="Times New Roman"/>
              </a:rPr>
              <a:t>Fuzzy logic-Dempster -shafer theory</a:t>
            </a:r>
            <a:endParaRPr sz="3200">
              <a:latin typeface="Times New Roman"/>
              <a:ea typeface="Times New Roman"/>
              <a:cs typeface="Times New Roman"/>
              <a:sym typeface="Times New Roman"/>
            </a:endParaRPr>
          </a:p>
          <a:p>
            <a:pPr indent="-55879" lvl="0" marL="228600" rtl="0" algn="l">
              <a:lnSpc>
                <a:spcPct val="90000"/>
              </a:lnSpc>
              <a:spcBef>
                <a:spcPts val="1000"/>
              </a:spcBef>
              <a:spcAft>
                <a:spcPts val="0"/>
              </a:spcAft>
              <a:buClr>
                <a:schemeClr val="dk1"/>
              </a:buClr>
              <a:buSzPct val="100000"/>
              <a:buNone/>
            </a:pPr>
            <a:r>
              <a:t/>
            </a:r>
            <a:endParaRPr sz="3200">
              <a:latin typeface="Times New Roman"/>
              <a:ea typeface="Times New Roman"/>
              <a:cs typeface="Times New Roman"/>
              <a:sym typeface="Times New Roman"/>
            </a:endParaRPr>
          </a:p>
          <a:p>
            <a:pPr indent="-55879" lvl="0" marL="228600" rtl="0" algn="l">
              <a:lnSpc>
                <a:spcPct val="90000"/>
              </a:lnSpc>
              <a:spcBef>
                <a:spcPts val="1000"/>
              </a:spcBef>
              <a:spcAft>
                <a:spcPts val="0"/>
              </a:spcAft>
              <a:buClr>
                <a:schemeClr val="dk1"/>
              </a:buClr>
              <a:buSzPct val="100000"/>
              <a:buNone/>
            </a:pPr>
            <a:r>
              <a:t/>
            </a:r>
            <a:endParaRPr sz="3200"/>
          </a:p>
          <a:p>
            <a:pPr indent="-228600" lvl="0" marL="228600" rtl="0" algn="l">
              <a:lnSpc>
                <a:spcPct val="90000"/>
              </a:lnSpc>
              <a:spcBef>
                <a:spcPts val="1000"/>
              </a:spcBef>
              <a:spcAft>
                <a:spcPts val="0"/>
              </a:spcAft>
              <a:buClr>
                <a:schemeClr val="dk1"/>
              </a:buClr>
              <a:buSzPct val="100000"/>
              <a:buNone/>
            </a:pPr>
            <a:r>
              <a:t/>
            </a:r>
            <a:endParaRPr sz="3200"/>
          </a:p>
          <a:p>
            <a:pPr indent="-55879" lvl="0" marL="228600" rtl="0" algn="l">
              <a:lnSpc>
                <a:spcPct val="90000"/>
              </a:lnSpc>
              <a:spcBef>
                <a:spcPts val="1000"/>
              </a:spcBef>
              <a:spcAft>
                <a:spcPts val="0"/>
              </a:spcAft>
              <a:buClr>
                <a:schemeClr val="dk1"/>
              </a:buClr>
              <a:buSzPct val="100000"/>
              <a:buFont typeface="Noto Sans Symbols"/>
              <a:buNone/>
            </a:pPr>
            <a:r>
              <a:t/>
            </a:r>
            <a:endParaRPr sz="3200"/>
          </a:p>
          <a:p>
            <a:pPr indent="-77470" lvl="0" marL="228600" rtl="0" algn="l">
              <a:lnSpc>
                <a:spcPct val="90000"/>
              </a:lnSpc>
              <a:spcBef>
                <a:spcPts val="1000"/>
              </a:spcBef>
              <a:spcAft>
                <a:spcPts val="0"/>
              </a:spcAft>
              <a:buClr>
                <a:schemeClr val="dk1"/>
              </a:buClr>
              <a:buSzPct val="100000"/>
              <a:buNone/>
            </a:pPr>
            <a:r>
              <a:t/>
            </a:r>
            <a:endParaRPr/>
          </a:p>
        </p:txBody>
      </p:sp>
      <p:sp>
        <p:nvSpPr>
          <p:cNvPr id="1643" name="Google Shape;1643;p1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44" name="Google Shape;1644;p1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153"/>
          <p:cNvSpPr txBox="1"/>
          <p:nvPr>
            <p:ph type="title"/>
          </p:nvPr>
        </p:nvSpPr>
        <p:spPr>
          <a:xfrm>
            <a:off x="838200" y="365125"/>
            <a:ext cx="8988188"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Bayesian probability and belief network</a:t>
            </a:r>
            <a:endParaRPr>
              <a:solidFill>
                <a:schemeClr val="lt1"/>
              </a:solidFill>
            </a:endParaRPr>
          </a:p>
        </p:txBody>
      </p:sp>
      <p:sp>
        <p:nvSpPr>
          <p:cNvPr id="1650" name="Google Shape;1650;p153"/>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Bayesian belief network is key computer technology for dealing with probabilistic events and to solve a problem which has uncertainty. We can define a Bayesian network as:</a:t>
            </a:r>
            <a:endParaRPr/>
          </a:p>
          <a:p>
            <a:pPr indent="-228600" lvl="0" marL="228600" rtl="0" algn="just">
              <a:lnSpc>
                <a:spcPct val="90000"/>
              </a:lnSpc>
              <a:spcBef>
                <a:spcPts val="1000"/>
              </a:spcBef>
              <a:spcAft>
                <a:spcPts val="0"/>
              </a:spcAft>
              <a:buClr>
                <a:schemeClr val="dk1"/>
              </a:buClr>
              <a:buSzPts val="2800"/>
              <a:buChar char="•"/>
            </a:pPr>
            <a:r>
              <a:rPr lang="en-US"/>
              <a:t>"A Bayesian network is a probabilistic graphical model which represents a set of variables and their conditional dependencies using a directed acyclic graph."</a:t>
            </a:r>
            <a:endParaRPr/>
          </a:p>
          <a:p>
            <a:pPr indent="-228600" lvl="0" marL="228600" rtl="0" algn="just">
              <a:lnSpc>
                <a:spcPct val="90000"/>
              </a:lnSpc>
              <a:spcBef>
                <a:spcPts val="1000"/>
              </a:spcBef>
              <a:spcAft>
                <a:spcPts val="0"/>
              </a:spcAft>
              <a:buClr>
                <a:schemeClr val="dk1"/>
              </a:buClr>
              <a:buSzPts val="2800"/>
              <a:buChar char="•"/>
            </a:pPr>
            <a:r>
              <a:rPr lang="en-US"/>
              <a:t>It is also called a </a:t>
            </a:r>
            <a:r>
              <a:rPr b="1" lang="en-US"/>
              <a:t>Bayes network, belief network, decision network</a:t>
            </a:r>
            <a:r>
              <a:rPr lang="en-US"/>
              <a:t>, or </a:t>
            </a:r>
            <a:r>
              <a:rPr b="1" lang="en-US"/>
              <a:t>Bayesian model</a:t>
            </a:r>
            <a:r>
              <a:rPr lang="en-US"/>
              <a:t>.</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1651" name="Google Shape;1651;p1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52" name="Google Shape;1652;p1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154"/>
          <p:cNvSpPr txBox="1"/>
          <p:nvPr>
            <p:ph type="title"/>
          </p:nvPr>
        </p:nvSpPr>
        <p:spPr>
          <a:xfrm>
            <a:off x="838200" y="365125"/>
            <a:ext cx="9015484"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Bayesian probability and belief network </a:t>
            </a:r>
            <a:endParaRPr/>
          </a:p>
        </p:txBody>
      </p:sp>
      <p:sp>
        <p:nvSpPr>
          <p:cNvPr id="1658" name="Google Shape;1658;p154"/>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chemeClr val="dk1"/>
              </a:buClr>
              <a:buSzPct val="100000"/>
              <a:buChar char="•"/>
            </a:pPr>
            <a:r>
              <a:rPr lang="en-US"/>
              <a:t>Bayesian networks are probabilistic, because these networks are built from a </a:t>
            </a:r>
            <a:r>
              <a:rPr b="1" lang="en-US"/>
              <a:t>probability distribution</a:t>
            </a:r>
            <a:r>
              <a:rPr lang="en-US"/>
              <a:t>, and also use probability theory for prediction and anomaly detection.</a:t>
            </a:r>
            <a:endParaRPr/>
          </a:p>
          <a:p>
            <a:pPr indent="-228600" lvl="0" marL="228600" rtl="0" algn="just">
              <a:lnSpc>
                <a:spcPct val="90000"/>
              </a:lnSpc>
              <a:spcBef>
                <a:spcPts val="1000"/>
              </a:spcBef>
              <a:spcAft>
                <a:spcPts val="0"/>
              </a:spcAft>
              <a:buClr>
                <a:schemeClr val="dk1"/>
              </a:buClr>
              <a:buSzPct val="100000"/>
              <a:buChar char="•"/>
            </a:pPr>
            <a:r>
              <a:rPr lang="en-US"/>
              <a:t>Real world applications are probabilistic in nature, and to represent the relationship between multiple events, we need a Bayesian network. It can also be used in various tasks including </a:t>
            </a:r>
            <a:r>
              <a:rPr b="1" lang="en-US"/>
              <a:t>prediction, anomaly detection, diagnostics, automated insight, reasoning, time series prediction</a:t>
            </a:r>
            <a:r>
              <a:rPr lang="en-US"/>
              <a:t>, and </a:t>
            </a:r>
            <a:r>
              <a:rPr b="1" lang="en-US"/>
              <a:t>decision making under uncertainty</a:t>
            </a:r>
            <a:r>
              <a:rPr lang="en-US"/>
              <a:t>.</a:t>
            </a:r>
            <a:endParaRPr/>
          </a:p>
          <a:p>
            <a:pPr indent="-228600" lvl="0" marL="228600" rtl="0" algn="just">
              <a:lnSpc>
                <a:spcPct val="90000"/>
              </a:lnSpc>
              <a:spcBef>
                <a:spcPts val="1000"/>
              </a:spcBef>
              <a:spcAft>
                <a:spcPts val="0"/>
              </a:spcAft>
              <a:buClr>
                <a:schemeClr val="dk1"/>
              </a:buClr>
              <a:buSzPct val="100000"/>
              <a:buChar char="•"/>
            </a:pPr>
            <a:r>
              <a:rPr lang="en-US"/>
              <a:t>Bayesian Network can be used for building models from data and experts opinions, and it consists of two parts:</a:t>
            </a:r>
            <a:endParaRPr/>
          </a:p>
          <a:p>
            <a:pPr indent="-228600" lvl="0" marL="228600" rtl="0" algn="just">
              <a:lnSpc>
                <a:spcPct val="90000"/>
              </a:lnSpc>
              <a:spcBef>
                <a:spcPts val="1000"/>
              </a:spcBef>
              <a:spcAft>
                <a:spcPts val="0"/>
              </a:spcAft>
              <a:buClr>
                <a:schemeClr val="dk1"/>
              </a:buClr>
              <a:buSzPct val="100000"/>
              <a:buNone/>
            </a:pPr>
            <a:r>
              <a:rPr b="1" lang="en-US"/>
              <a:t>Directed Acyclic Graph</a:t>
            </a:r>
            <a:endParaRPr/>
          </a:p>
          <a:p>
            <a:pPr indent="-228600" lvl="0" marL="228600" rtl="0" algn="just">
              <a:lnSpc>
                <a:spcPct val="90000"/>
              </a:lnSpc>
              <a:spcBef>
                <a:spcPts val="1000"/>
              </a:spcBef>
              <a:spcAft>
                <a:spcPts val="0"/>
              </a:spcAft>
              <a:buClr>
                <a:schemeClr val="dk1"/>
              </a:buClr>
              <a:buSzPct val="100000"/>
              <a:buNone/>
            </a:pPr>
            <a:r>
              <a:rPr b="1" lang="en-US"/>
              <a:t>Table of conditional probabilities.</a:t>
            </a:r>
            <a:endParaRPr/>
          </a:p>
          <a:p>
            <a:pPr indent="-228600" lvl="0" marL="228600" rtl="0" algn="just">
              <a:lnSpc>
                <a:spcPct val="90000"/>
              </a:lnSpc>
              <a:spcBef>
                <a:spcPts val="1000"/>
              </a:spcBef>
              <a:spcAft>
                <a:spcPts val="0"/>
              </a:spcAft>
              <a:buClr>
                <a:schemeClr val="dk1"/>
              </a:buClr>
              <a:buSzPct val="100000"/>
              <a:buChar char="•"/>
            </a:pPr>
            <a:r>
              <a:rPr lang="en-US"/>
              <a:t>The generalized form of Bayesian network that represents and solve decision problems under uncertain knowledge is known as an </a:t>
            </a:r>
            <a:r>
              <a:rPr b="1" lang="en-US"/>
              <a:t>Influence diagram</a:t>
            </a:r>
            <a:r>
              <a:rPr lang="en-US"/>
              <a:t>.</a:t>
            </a:r>
            <a:endParaRPr/>
          </a:p>
          <a:p>
            <a:pPr indent="-77470" lvl="0" marL="228600" rtl="0" algn="l">
              <a:lnSpc>
                <a:spcPct val="90000"/>
              </a:lnSpc>
              <a:spcBef>
                <a:spcPts val="1000"/>
              </a:spcBef>
              <a:spcAft>
                <a:spcPts val="0"/>
              </a:spcAft>
              <a:buClr>
                <a:schemeClr val="dk1"/>
              </a:buClr>
              <a:buSzPct val="100000"/>
              <a:buNone/>
            </a:pPr>
            <a:r>
              <a:t/>
            </a:r>
            <a:endParaRPr/>
          </a:p>
        </p:txBody>
      </p:sp>
      <p:sp>
        <p:nvSpPr>
          <p:cNvPr id="1659" name="Google Shape;1659;p1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60" name="Google Shape;1660;p1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155"/>
          <p:cNvSpPr txBox="1"/>
          <p:nvPr>
            <p:ph type="title"/>
          </p:nvPr>
        </p:nvSpPr>
        <p:spPr>
          <a:xfrm>
            <a:off x="839788" y="374754"/>
            <a:ext cx="8828868" cy="92939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imes New Roman"/>
              <a:buNone/>
            </a:pPr>
            <a:r>
              <a:rPr lang="en-US" sz="3600">
                <a:solidFill>
                  <a:schemeClr val="lt1"/>
                </a:solidFill>
                <a:latin typeface="Times New Roman"/>
                <a:ea typeface="Times New Roman"/>
                <a:cs typeface="Times New Roman"/>
                <a:sym typeface="Times New Roman"/>
              </a:rPr>
              <a:t>Bayesian probability and belief network</a:t>
            </a:r>
            <a:endParaRPr sz="3600"/>
          </a:p>
        </p:txBody>
      </p:sp>
      <p:sp>
        <p:nvSpPr>
          <p:cNvPr id="1666" name="Google Shape;1666;p155"/>
          <p:cNvSpPr/>
          <p:nvPr>
            <p:ph idx="2" type="pic"/>
          </p:nvPr>
        </p:nvSpPr>
        <p:spPr>
          <a:xfrm>
            <a:off x="5183188" y="2263515"/>
            <a:ext cx="6172200" cy="3597535"/>
          </a:xfrm>
          <a:prstGeom prst="rect">
            <a:avLst/>
          </a:prstGeom>
          <a:noFill/>
          <a:ln>
            <a:noFill/>
          </a:ln>
        </p:spPr>
      </p:sp>
      <p:sp>
        <p:nvSpPr>
          <p:cNvPr id="1667" name="Google Shape;1667;p155"/>
          <p:cNvSpPr txBox="1"/>
          <p:nvPr>
            <p:ph idx="1" type="body"/>
          </p:nvPr>
        </p:nvSpPr>
        <p:spPr>
          <a:xfrm>
            <a:off x="584955" y="1543987"/>
            <a:ext cx="4631622" cy="4811843"/>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47500" lnSpcReduction="20000"/>
          </a:bodyPr>
          <a:lstStyle/>
          <a:p>
            <a:pPr indent="0" lvl="0" marL="0" rtl="0" algn="l">
              <a:lnSpc>
                <a:spcPct val="90000"/>
              </a:lnSpc>
              <a:spcBef>
                <a:spcPts val="0"/>
              </a:spcBef>
              <a:spcAft>
                <a:spcPts val="0"/>
              </a:spcAft>
              <a:buClr>
                <a:schemeClr val="dk1"/>
              </a:buClr>
              <a:buSzPct val="100000"/>
              <a:buNone/>
            </a:pPr>
            <a:r>
              <a:rPr b="1" lang="en-US" sz="3300"/>
              <a:t>Directed Acyclic Graph</a:t>
            </a:r>
            <a:endParaRPr/>
          </a:p>
          <a:p>
            <a:pPr indent="0" lvl="0" marL="0" rtl="0" algn="l">
              <a:lnSpc>
                <a:spcPct val="90000"/>
              </a:lnSpc>
              <a:spcBef>
                <a:spcPts val="1000"/>
              </a:spcBef>
              <a:spcAft>
                <a:spcPts val="0"/>
              </a:spcAft>
              <a:buClr>
                <a:schemeClr val="dk1"/>
              </a:buClr>
              <a:buSzPct val="100000"/>
              <a:buNone/>
            </a:pPr>
            <a:r>
              <a:rPr b="1" lang="en-US" sz="3600"/>
              <a:t>A Bayesian network graph is made up of nodes and Arcs (directed links), where:</a:t>
            </a:r>
            <a:endParaRPr/>
          </a:p>
          <a:p>
            <a:pPr indent="0" lvl="0" marL="0" rtl="0" algn="l">
              <a:lnSpc>
                <a:spcPct val="90000"/>
              </a:lnSpc>
              <a:spcBef>
                <a:spcPts val="1000"/>
              </a:spcBef>
              <a:spcAft>
                <a:spcPts val="0"/>
              </a:spcAft>
              <a:buClr>
                <a:schemeClr val="dk1"/>
              </a:buClr>
              <a:buSzPct val="100000"/>
              <a:buNone/>
            </a:pPr>
            <a:r>
              <a:rPr lang="en-US" sz="3600"/>
              <a:t>Each </a:t>
            </a:r>
            <a:r>
              <a:rPr b="1" lang="en-US" sz="3600"/>
              <a:t>node</a:t>
            </a:r>
            <a:r>
              <a:rPr lang="en-US" sz="3600"/>
              <a:t> corresponds to the random variables, and a variable can be </a:t>
            </a:r>
            <a:r>
              <a:rPr b="1" lang="en-US" sz="3600"/>
              <a:t>continuous</a:t>
            </a:r>
            <a:r>
              <a:rPr lang="en-US" sz="3600"/>
              <a:t> or </a:t>
            </a:r>
            <a:r>
              <a:rPr b="1" lang="en-US" sz="3600"/>
              <a:t>discrete</a:t>
            </a:r>
            <a:r>
              <a:rPr lang="en-US" sz="3600"/>
              <a:t>.</a:t>
            </a:r>
            <a:endParaRPr/>
          </a:p>
          <a:p>
            <a:pPr indent="0" lvl="0" marL="0" rtl="0" algn="l">
              <a:lnSpc>
                <a:spcPct val="90000"/>
              </a:lnSpc>
              <a:spcBef>
                <a:spcPts val="1000"/>
              </a:spcBef>
              <a:spcAft>
                <a:spcPts val="0"/>
              </a:spcAft>
              <a:buClr>
                <a:schemeClr val="dk1"/>
              </a:buClr>
              <a:buSzPct val="100000"/>
              <a:buNone/>
            </a:pPr>
            <a:r>
              <a:rPr b="1" lang="en-US" sz="3600"/>
              <a:t>Arc or directed arrows</a:t>
            </a:r>
            <a:r>
              <a:rPr lang="en-US" sz="3600"/>
              <a:t> represent the causal relationship or conditional probabilities between random variables. These directed links or arrows connect the pair of nodes in the graph.</a:t>
            </a:r>
            <a:br>
              <a:rPr lang="en-US" sz="3600"/>
            </a:br>
            <a:r>
              <a:rPr lang="en-US" sz="3600"/>
              <a:t>These links represent that one node directly influence the other node, and if there is no directed link that means that nodes are independent with each other</a:t>
            </a:r>
            <a:endParaRPr/>
          </a:p>
          <a:p>
            <a:pPr indent="0" lvl="1" marL="457200" rtl="0" algn="l">
              <a:lnSpc>
                <a:spcPct val="90000"/>
              </a:lnSpc>
              <a:spcBef>
                <a:spcPts val="500"/>
              </a:spcBef>
              <a:spcAft>
                <a:spcPts val="0"/>
              </a:spcAft>
              <a:buClr>
                <a:schemeClr val="dk1"/>
              </a:buClr>
              <a:buSzPct val="100000"/>
              <a:buNone/>
            </a:pPr>
            <a:r>
              <a:rPr b="1" lang="en-US" sz="3600"/>
              <a:t>In the above diagram, A, B, C, and D are random variables represented by the nodes of the network graph.</a:t>
            </a:r>
            <a:endParaRPr sz="3600"/>
          </a:p>
          <a:p>
            <a:pPr indent="0" lvl="1" marL="457200" rtl="0" algn="l">
              <a:lnSpc>
                <a:spcPct val="90000"/>
              </a:lnSpc>
              <a:spcBef>
                <a:spcPts val="500"/>
              </a:spcBef>
              <a:spcAft>
                <a:spcPts val="0"/>
              </a:spcAft>
              <a:buClr>
                <a:schemeClr val="dk1"/>
              </a:buClr>
              <a:buSzPct val="100000"/>
              <a:buNone/>
            </a:pPr>
            <a:r>
              <a:rPr b="1" lang="en-US" sz="3600"/>
              <a:t>If we are considering node B, which is connected with node A by a directed arrow, then node A is called the parent of Node B.</a:t>
            </a:r>
            <a:endParaRPr sz="3600"/>
          </a:p>
          <a:p>
            <a:pPr indent="0" lvl="1" marL="457200" rtl="0" algn="l">
              <a:lnSpc>
                <a:spcPct val="90000"/>
              </a:lnSpc>
              <a:spcBef>
                <a:spcPts val="500"/>
              </a:spcBef>
              <a:spcAft>
                <a:spcPts val="0"/>
              </a:spcAft>
              <a:buClr>
                <a:schemeClr val="dk1"/>
              </a:buClr>
              <a:buSzPct val="100000"/>
              <a:buNone/>
            </a:pPr>
            <a:r>
              <a:rPr b="1" lang="en-US" sz="3600"/>
              <a:t>Node C is independent of node A.</a:t>
            </a:r>
            <a:endParaRPr sz="3600"/>
          </a:p>
          <a:p>
            <a:pPr indent="0" lvl="0" marL="0" rtl="0" algn="l">
              <a:lnSpc>
                <a:spcPct val="90000"/>
              </a:lnSpc>
              <a:spcBef>
                <a:spcPts val="1000"/>
              </a:spcBef>
              <a:spcAft>
                <a:spcPts val="0"/>
              </a:spcAft>
              <a:buClr>
                <a:schemeClr val="dk1"/>
              </a:buClr>
              <a:buSzPct val="100000"/>
              <a:buNone/>
            </a:pPr>
            <a:r>
              <a:t/>
            </a:r>
            <a:endParaRPr sz="3600"/>
          </a:p>
        </p:txBody>
      </p:sp>
      <p:sp>
        <p:nvSpPr>
          <p:cNvPr id="1668" name="Google Shape;1668;p1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69" name="Google Shape;1669;p1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D:\subjects\18CSC305J _AI\Theory\unit3\bayesian.jpg" id="1670" name="Google Shape;1670;p155"/>
          <p:cNvPicPr preferRelativeResize="0"/>
          <p:nvPr/>
        </p:nvPicPr>
        <p:blipFill rotWithShape="1">
          <a:blip r:embed="rId3">
            <a:alphaModFix/>
          </a:blip>
          <a:srcRect b="0" l="0" r="0" t="0"/>
          <a:stretch/>
        </p:blipFill>
        <p:spPr>
          <a:xfrm>
            <a:off x="5546361" y="1588957"/>
            <a:ext cx="6250898" cy="4721902"/>
          </a:xfrm>
          <a:prstGeom prst="rect">
            <a:avLst/>
          </a:prstGeom>
          <a:noFill/>
          <a:ln cap="flat" cmpd="sng" w="38100">
            <a:solidFill>
              <a:srgbClr val="FF0000"/>
            </a:solidFill>
            <a:prstDash val="solid"/>
            <a:round/>
            <a:headEnd len="sm" w="sm" type="none"/>
            <a:tailEnd len="sm" w="sm" type="none"/>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4" name="Shape 1674"/>
        <p:cNvGrpSpPr/>
        <p:nvPr/>
      </p:nvGrpSpPr>
      <p:grpSpPr>
        <a:xfrm>
          <a:off x="0" y="0"/>
          <a:ext cx="0" cy="0"/>
          <a:chOff x="0" y="0"/>
          <a:chExt cx="0" cy="0"/>
        </a:xfrm>
      </p:grpSpPr>
      <p:sp>
        <p:nvSpPr>
          <p:cNvPr id="1675" name="Google Shape;1675;p156"/>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None/>
            </a:pPr>
            <a:r>
              <a:rPr b="1" lang="en-US"/>
              <a:t>CONDITIONAL PROBABILITY</a:t>
            </a:r>
            <a:endParaRPr/>
          </a:p>
          <a:p>
            <a:pPr indent="-228600" lvl="0" marL="228600" rtl="0" algn="just">
              <a:lnSpc>
                <a:spcPct val="90000"/>
              </a:lnSpc>
              <a:spcBef>
                <a:spcPts val="1000"/>
              </a:spcBef>
              <a:spcAft>
                <a:spcPts val="0"/>
              </a:spcAft>
              <a:buClr>
                <a:schemeClr val="dk1"/>
              </a:buClr>
              <a:buSzPts val="2800"/>
              <a:buChar char="•"/>
            </a:pPr>
            <a:r>
              <a:rPr lang="en-US"/>
              <a:t>The Bayesian network has mainly two components:</a:t>
            </a:r>
            <a:endParaRPr/>
          </a:p>
          <a:p>
            <a:pPr indent="-228600" lvl="0" marL="228600" rtl="0" algn="just">
              <a:lnSpc>
                <a:spcPct val="90000"/>
              </a:lnSpc>
              <a:spcBef>
                <a:spcPts val="1000"/>
              </a:spcBef>
              <a:spcAft>
                <a:spcPts val="0"/>
              </a:spcAft>
              <a:buClr>
                <a:schemeClr val="dk1"/>
              </a:buClr>
              <a:buSzPts val="2800"/>
              <a:buNone/>
            </a:pPr>
            <a:r>
              <a:rPr b="1" lang="en-US"/>
              <a:t>Causal Component</a:t>
            </a:r>
            <a:endParaRPr/>
          </a:p>
          <a:p>
            <a:pPr indent="-228600" lvl="0" marL="228600" rtl="0" algn="just">
              <a:lnSpc>
                <a:spcPct val="90000"/>
              </a:lnSpc>
              <a:spcBef>
                <a:spcPts val="1000"/>
              </a:spcBef>
              <a:spcAft>
                <a:spcPts val="0"/>
              </a:spcAft>
              <a:buClr>
                <a:schemeClr val="dk1"/>
              </a:buClr>
              <a:buSzPts val="2800"/>
              <a:buNone/>
            </a:pPr>
            <a:r>
              <a:rPr b="1" lang="en-US"/>
              <a:t>Actual numbers</a:t>
            </a:r>
            <a:endParaRPr/>
          </a:p>
          <a:p>
            <a:pPr indent="-228600" lvl="0" marL="228600" rtl="0" algn="just">
              <a:lnSpc>
                <a:spcPct val="90000"/>
              </a:lnSpc>
              <a:spcBef>
                <a:spcPts val="1000"/>
              </a:spcBef>
              <a:spcAft>
                <a:spcPts val="0"/>
              </a:spcAft>
              <a:buClr>
                <a:schemeClr val="dk1"/>
              </a:buClr>
              <a:buSzPts val="2800"/>
              <a:buChar char="•"/>
            </a:pPr>
            <a:r>
              <a:rPr lang="en-US"/>
              <a:t>Each node in the Bayesian network has condition probability distribution P(X</a:t>
            </a:r>
            <a:r>
              <a:rPr baseline="-25000" lang="en-US"/>
              <a:t>i</a:t>
            </a:r>
            <a:r>
              <a:rPr lang="en-US"/>
              <a:t> |Parent(X</a:t>
            </a:r>
            <a:r>
              <a:rPr baseline="-25000" lang="en-US"/>
              <a:t>i</a:t>
            </a:r>
            <a:r>
              <a:rPr lang="en-US"/>
              <a:t>) ), which determines the effect of the parent on that node.</a:t>
            </a:r>
            <a:endParaRPr/>
          </a:p>
          <a:p>
            <a:pPr indent="-228600" lvl="0" marL="228600" rtl="0" algn="just">
              <a:lnSpc>
                <a:spcPct val="90000"/>
              </a:lnSpc>
              <a:spcBef>
                <a:spcPts val="1000"/>
              </a:spcBef>
              <a:spcAft>
                <a:spcPts val="0"/>
              </a:spcAft>
              <a:buClr>
                <a:schemeClr val="dk1"/>
              </a:buClr>
              <a:buSzPts val="2800"/>
              <a:buChar char="•"/>
            </a:pPr>
            <a:r>
              <a:rPr lang="en-US"/>
              <a:t>Bayesian network is based on Joint probability distribution and conditional probability. So let's first understand the joint probability distribution: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676" name="Google Shape;1676;p1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77" name="Google Shape;1677;p1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78" name="Google Shape;1678;p156"/>
          <p:cNvSpPr txBox="1"/>
          <p:nvPr>
            <p:ph type="title"/>
          </p:nvPr>
        </p:nvSpPr>
        <p:spPr>
          <a:xfrm>
            <a:off x="838200" y="365125"/>
            <a:ext cx="8933598"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imes New Roman"/>
              <a:buNone/>
            </a:pPr>
            <a:r>
              <a:rPr lang="en-US" sz="3600">
                <a:solidFill>
                  <a:schemeClr val="lt1"/>
                </a:solidFill>
                <a:latin typeface="Times New Roman"/>
                <a:ea typeface="Times New Roman"/>
                <a:cs typeface="Times New Roman"/>
                <a:sym typeface="Times New Roman"/>
              </a:rPr>
              <a:t>Bayesian probability and belief network</a:t>
            </a:r>
            <a:endParaRPr sz="3600"/>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p157"/>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None/>
            </a:pPr>
            <a:r>
              <a:rPr b="1" lang="en-US"/>
              <a:t>Joint probability distribution:</a:t>
            </a:r>
            <a:endParaRPr/>
          </a:p>
          <a:p>
            <a:pPr indent="-228600" lvl="0" marL="228600" rtl="0" algn="just">
              <a:lnSpc>
                <a:spcPct val="90000"/>
              </a:lnSpc>
              <a:spcBef>
                <a:spcPts val="1000"/>
              </a:spcBef>
              <a:spcAft>
                <a:spcPts val="0"/>
              </a:spcAft>
              <a:buClr>
                <a:schemeClr val="dk1"/>
              </a:buClr>
              <a:buSzPts val="2800"/>
              <a:buChar char="•"/>
            </a:pPr>
            <a:r>
              <a:rPr lang="en-US"/>
              <a:t>If we have variables x1, x2, x3,....., xn, then the probabilities of a different combination of x1, x2, x3.. xn, are known as Joint probability distribution.</a:t>
            </a:r>
            <a:endParaRPr/>
          </a:p>
          <a:p>
            <a:pPr indent="-228600" lvl="0" marL="228600" rtl="0" algn="just">
              <a:lnSpc>
                <a:spcPct val="90000"/>
              </a:lnSpc>
              <a:spcBef>
                <a:spcPts val="1000"/>
              </a:spcBef>
              <a:spcAft>
                <a:spcPts val="0"/>
              </a:spcAft>
              <a:buClr>
                <a:schemeClr val="dk1"/>
              </a:buClr>
              <a:buSzPts val="2800"/>
              <a:buChar char="•"/>
            </a:pPr>
            <a:r>
              <a:rPr b="1" lang="en-US"/>
              <a:t>P[x</a:t>
            </a:r>
            <a:r>
              <a:rPr b="1" baseline="-25000" lang="en-US"/>
              <a:t>1</a:t>
            </a:r>
            <a:r>
              <a:rPr b="1" lang="en-US"/>
              <a:t>, x</a:t>
            </a:r>
            <a:r>
              <a:rPr b="1" baseline="-25000" lang="en-US"/>
              <a:t>2</a:t>
            </a:r>
            <a:r>
              <a:rPr b="1" lang="en-US"/>
              <a:t>, x</a:t>
            </a:r>
            <a:r>
              <a:rPr b="1" baseline="-25000" lang="en-US"/>
              <a:t>3</a:t>
            </a:r>
            <a:r>
              <a:rPr b="1" lang="en-US"/>
              <a:t>,....., x</a:t>
            </a:r>
            <a:r>
              <a:rPr b="1" baseline="-25000" lang="en-US"/>
              <a:t>n</a:t>
            </a:r>
            <a:r>
              <a:rPr b="1" lang="en-US"/>
              <a:t>]</a:t>
            </a:r>
            <a:r>
              <a:rPr lang="en-US"/>
              <a:t>, it can be written as the following way in terms of the joint probability distribution.</a:t>
            </a:r>
            <a:endParaRPr/>
          </a:p>
          <a:p>
            <a:pPr indent="-228600" lvl="0" marL="228600" rtl="0" algn="just">
              <a:lnSpc>
                <a:spcPct val="90000"/>
              </a:lnSpc>
              <a:spcBef>
                <a:spcPts val="1000"/>
              </a:spcBef>
              <a:spcAft>
                <a:spcPts val="0"/>
              </a:spcAft>
              <a:buClr>
                <a:schemeClr val="dk1"/>
              </a:buClr>
              <a:buSzPts val="2800"/>
              <a:buChar char="•"/>
            </a:pPr>
            <a:r>
              <a:rPr b="1" lang="en-US"/>
              <a:t>= P[x</a:t>
            </a:r>
            <a:r>
              <a:rPr b="1" baseline="-25000" lang="en-US"/>
              <a:t>1</a:t>
            </a:r>
            <a:r>
              <a:rPr b="1" lang="en-US"/>
              <a:t>| x</a:t>
            </a:r>
            <a:r>
              <a:rPr b="1" baseline="-25000" lang="en-US"/>
              <a:t>2</a:t>
            </a:r>
            <a:r>
              <a:rPr b="1" lang="en-US"/>
              <a:t>, x</a:t>
            </a:r>
            <a:r>
              <a:rPr b="1" baseline="-25000" lang="en-US"/>
              <a:t>3</a:t>
            </a:r>
            <a:r>
              <a:rPr b="1" lang="en-US"/>
              <a:t>,....., x</a:t>
            </a:r>
            <a:r>
              <a:rPr b="1" baseline="-25000" lang="en-US"/>
              <a:t>n</a:t>
            </a:r>
            <a:r>
              <a:rPr b="1" lang="en-US"/>
              <a:t>]P[x</a:t>
            </a:r>
            <a:r>
              <a:rPr b="1" baseline="-25000" lang="en-US"/>
              <a:t>2</a:t>
            </a:r>
            <a:r>
              <a:rPr b="1" lang="en-US"/>
              <a:t>, x</a:t>
            </a:r>
            <a:r>
              <a:rPr b="1" baseline="-25000" lang="en-US"/>
              <a:t>3</a:t>
            </a:r>
            <a:r>
              <a:rPr b="1" lang="en-US"/>
              <a:t>,....., x</a:t>
            </a:r>
            <a:r>
              <a:rPr b="1" baseline="-25000" lang="en-US"/>
              <a:t>n</a:t>
            </a:r>
            <a:r>
              <a:rPr b="1" lang="en-US"/>
              <a:t>]</a:t>
            </a:r>
            <a:endParaRPr/>
          </a:p>
          <a:p>
            <a:pPr indent="-228600" lvl="0" marL="228600" rtl="0" algn="just">
              <a:lnSpc>
                <a:spcPct val="90000"/>
              </a:lnSpc>
              <a:spcBef>
                <a:spcPts val="1000"/>
              </a:spcBef>
              <a:spcAft>
                <a:spcPts val="0"/>
              </a:spcAft>
              <a:buClr>
                <a:schemeClr val="dk1"/>
              </a:buClr>
              <a:buSzPts val="2800"/>
              <a:buChar char="•"/>
            </a:pPr>
            <a:r>
              <a:rPr b="1" lang="en-US"/>
              <a:t>= P[x</a:t>
            </a:r>
            <a:r>
              <a:rPr b="1" baseline="-25000" lang="en-US"/>
              <a:t>1</a:t>
            </a:r>
            <a:r>
              <a:rPr b="1" lang="en-US"/>
              <a:t>| x</a:t>
            </a:r>
            <a:r>
              <a:rPr b="1" baseline="-25000" lang="en-US"/>
              <a:t>2</a:t>
            </a:r>
            <a:r>
              <a:rPr b="1" lang="en-US"/>
              <a:t>, x</a:t>
            </a:r>
            <a:r>
              <a:rPr b="1" baseline="-25000" lang="en-US"/>
              <a:t>3</a:t>
            </a:r>
            <a:r>
              <a:rPr b="1" lang="en-US"/>
              <a:t>,....., x</a:t>
            </a:r>
            <a:r>
              <a:rPr b="1" baseline="-25000" lang="en-US"/>
              <a:t>n</a:t>
            </a:r>
            <a:r>
              <a:rPr b="1" lang="en-US"/>
              <a:t>]P[x</a:t>
            </a:r>
            <a:r>
              <a:rPr b="1" baseline="-25000" lang="en-US"/>
              <a:t>2</a:t>
            </a:r>
            <a:r>
              <a:rPr b="1" lang="en-US"/>
              <a:t>|x</a:t>
            </a:r>
            <a:r>
              <a:rPr b="1" baseline="-25000" lang="en-US"/>
              <a:t>3</a:t>
            </a:r>
            <a:r>
              <a:rPr b="1" lang="en-US"/>
              <a:t>,....., x</a:t>
            </a:r>
            <a:r>
              <a:rPr b="1" baseline="-25000" lang="en-US"/>
              <a:t>n</a:t>
            </a:r>
            <a:r>
              <a:rPr b="1" lang="en-US"/>
              <a:t>]....P[x</a:t>
            </a:r>
            <a:r>
              <a:rPr b="1" baseline="-25000" lang="en-US"/>
              <a:t>n-1</a:t>
            </a:r>
            <a:r>
              <a:rPr b="1" lang="en-US"/>
              <a:t>|x</a:t>
            </a:r>
            <a:r>
              <a:rPr b="1" baseline="-25000" lang="en-US"/>
              <a:t>n</a:t>
            </a:r>
            <a:r>
              <a:rPr b="1" lang="en-US"/>
              <a:t>]P[x</a:t>
            </a:r>
            <a:r>
              <a:rPr b="1" baseline="-25000" lang="en-US"/>
              <a:t>n</a:t>
            </a:r>
            <a:r>
              <a:rPr b="1" lang="en-US"/>
              <a:t>].</a:t>
            </a:r>
            <a:endParaRPr/>
          </a:p>
          <a:p>
            <a:pPr indent="-228600" lvl="0" marL="228600" rtl="0" algn="just">
              <a:lnSpc>
                <a:spcPct val="90000"/>
              </a:lnSpc>
              <a:spcBef>
                <a:spcPts val="1000"/>
              </a:spcBef>
              <a:spcAft>
                <a:spcPts val="0"/>
              </a:spcAft>
              <a:buClr>
                <a:schemeClr val="dk1"/>
              </a:buClr>
              <a:buSzPts val="2800"/>
              <a:buChar char="•"/>
            </a:pPr>
            <a:r>
              <a:rPr lang="en-US"/>
              <a:t>In general for each variable Xi, we can write the equation as:</a:t>
            </a:r>
            <a:endParaRPr/>
          </a:p>
          <a:p>
            <a:pPr indent="-228600" lvl="0" marL="228600" rtl="0" algn="just">
              <a:lnSpc>
                <a:spcPct val="90000"/>
              </a:lnSpc>
              <a:spcBef>
                <a:spcPts val="1000"/>
              </a:spcBef>
              <a:spcAft>
                <a:spcPts val="0"/>
              </a:spcAft>
              <a:buClr>
                <a:schemeClr val="dk1"/>
              </a:buClr>
              <a:buSzPts val="2800"/>
              <a:buChar char="•"/>
            </a:pPr>
            <a:r>
              <a:rPr lang="en-US"/>
              <a:t>P(X</a:t>
            </a:r>
            <a:r>
              <a:rPr baseline="-25000" lang="en-US"/>
              <a:t>i</a:t>
            </a:r>
            <a:r>
              <a:rPr lang="en-US"/>
              <a:t>|X</a:t>
            </a:r>
            <a:r>
              <a:rPr baseline="-25000" lang="en-US"/>
              <a:t>i-1</a:t>
            </a:r>
            <a:r>
              <a:rPr lang="en-US"/>
              <a:t>,........., X</a:t>
            </a:r>
            <a:r>
              <a:rPr baseline="-25000" lang="en-US"/>
              <a:t>1</a:t>
            </a:r>
            <a:r>
              <a:rPr lang="en-US"/>
              <a:t>) = P(X</a:t>
            </a:r>
            <a:r>
              <a:rPr baseline="-25000" lang="en-US"/>
              <a:t>i</a:t>
            </a:r>
            <a:r>
              <a:rPr lang="en-US"/>
              <a:t> |Parents(X</a:t>
            </a:r>
            <a:r>
              <a:rPr baseline="-25000" lang="en-US"/>
              <a:t>i</a:t>
            </a:r>
            <a:r>
              <a:rPr lang="en-US"/>
              <a:t>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684" name="Google Shape;1684;p1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85" name="Google Shape;1685;p1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86" name="Google Shape;1686;p157"/>
          <p:cNvSpPr txBox="1"/>
          <p:nvPr>
            <p:ph type="title"/>
          </p:nvPr>
        </p:nvSpPr>
        <p:spPr>
          <a:xfrm>
            <a:off x="838200" y="365125"/>
            <a:ext cx="8537812"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imes New Roman"/>
              <a:buNone/>
            </a:pPr>
            <a:r>
              <a:rPr lang="en-US" sz="3600">
                <a:solidFill>
                  <a:schemeClr val="lt1"/>
                </a:solidFill>
                <a:latin typeface="Times New Roman"/>
                <a:ea typeface="Times New Roman"/>
                <a:cs typeface="Times New Roman"/>
                <a:sym typeface="Times New Roman"/>
              </a:rPr>
              <a:t>Bayesian probability and belief network</a:t>
            </a:r>
            <a:endParaRPr sz="3600"/>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0" name="Shape 1690"/>
        <p:cNvGrpSpPr/>
        <p:nvPr/>
      </p:nvGrpSpPr>
      <p:grpSpPr>
        <a:xfrm>
          <a:off x="0" y="0"/>
          <a:ext cx="0" cy="0"/>
          <a:chOff x="0" y="0"/>
          <a:chExt cx="0" cy="0"/>
        </a:xfrm>
      </p:grpSpPr>
      <p:sp>
        <p:nvSpPr>
          <p:cNvPr id="1691" name="Google Shape;1691;p158"/>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None/>
            </a:pPr>
            <a:r>
              <a:rPr b="1" lang="en-US"/>
              <a:t>Explanation of Bayesian network:</a:t>
            </a:r>
            <a:endParaRPr/>
          </a:p>
          <a:p>
            <a:pPr indent="-228600" lvl="0" marL="228600" rtl="0" algn="just">
              <a:lnSpc>
                <a:spcPct val="90000"/>
              </a:lnSpc>
              <a:spcBef>
                <a:spcPts val="1000"/>
              </a:spcBef>
              <a:spcAft>
                <a:spcPts val="0"/>
              </a:spcAft>
              <a:buClr>
                <a:schemeClr val="dk1"/>
              </a:buClr>
              <a:buSzPct val="100000"/>
              <a:buChar char="•"/>
            </a:pPr>
            <a:r>
              <a:rPr lang="en-US"/>
              <a:t>Let's understand the Bayesian network through an example by creating a directed acyclic graph:</a:t>
            </a:r>
            <a:endParaRPr/>
          </a:p>
          <a:p>
            <a:pPr indent="-228600" lvl="0" marL="228600" rtl="0" algn="just">
              <a:lnSpc>
                <a:spcPct val="90000"/>
              </a:lnSpc>
              <a:spcBef>
                <a:spcPts val="1000"/>
              </a:spcBef>
              <a:spcAft>
                <a:spcPts val="0"/>
              </a:spcAft>
              <a:buClr>
                <a:schemeClr val="dk1"/>
              </a:buClr>
              <a:buSzPct val="100000"/>
              <a:buNone/>
            </a:pPr>
            <a:r>
              <a:rPr b="1" lang="en-US"/>
              <a:t>Example:</a:t>
            </a:r>
            <a:r>
              <a:rPr lang="en-US"/>
              <a:t> Harry installed a new burglar alarm at his home to detect burglary. The alarm reliably responds at detecting a burglary but also responds for minor earthquakes. Harry has two neighbors David and Sophia, who have taken a responsibility to inform Harry at work when they hear the alarm. David always calls Harry when he hears the alarm, but sometimes he got confused with the phone ringing and calls at that time too. On the other hand, Sophia likes to listen to high music, so sometimes she misses to hear the alarm. Here we would like to compute the probability of Burglary Alarm.</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1692" name="Google Shape;1692;p1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93" name="Google Shape;1693;p1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94" name="Google Shape;1694;p158"/>
          <p:cNvSpPr txBox="1"/>
          <p:nvPr>
            <p:ph type="title"/>
          </p:nvPr>
        </p:nvSpPr>
        <p:spPr>
          <a:xfrm>
            <a:off x="838201" y="365125"/>
            <a:ext cx="8879006"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imes New Roman"/>
              <a:buNone/>
            </a:pPr>
            <a:r>
              <a:rPr lang="en-US" sz="3600">
                <a:solidFill>
                  <a:schemeClr val="lt1"/>
                </a:solidFill>
                <a:latin typeface="Times New Roman"/>
                <a:ea typeface="Times New Roman"/>
                <a:cs typeface="Times New Roman"/>
                <a:sym typeface="Times New Roman"/>
              </a:rPr>
              <a:t>Bayesian probability and belief network</a:t>
            </a:r>
            <a:endParaRPr sz="3600"/>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8" name="Shape 1698"/>
        <p:cNvGrpSpPr/>
        <p:nvPr/>
      </p:nvGrpSpPr>
      <p:grpSpPr>
        <a:xfrm>
          <a:off x="0" y="0"/>
          <a:ext cx="0" cy="0"/>
          <a:chOff x="0" y="0"/>
          <a:chExt cx="0" cy="0"/>
        </a:xfrm>
      </p:grpSpPr>
      <p:sp>
        <p:nvSpPr>
          <p:cNvPr id="1699" name="Google Shape;1699;p159"/>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70000" lnSpcReduction="20000"/>
          </a:bodyPr>
          <a:lstStyle/>
          <a:p>
            <a:pPr indent="-228600" lvl="0" marL="228600" rtl="0" algn="just">
              <a:lnSpc>
                <a:spcPct val="90000"/>
              </a:lnSpc>
              <a:spcBef>
                <a:spcPts val="0"/>
              </a:spcBef>
              <a:spcAft>
                <a:spcPts val="0"/>
              </a:spcAft>
              <a:buClr>
                <a:schemeClr val="dk1"/>
              </a:buClr>
              <a:buSzPct val="100000"/>
              <a:buNone/>
            </a:pPr>
            <a:r>
              <a:rPr b="1" lang="en-US" sz="4000"/>
              <a:t>Problem:</a:t>
            </a:r>
            <a:endParaRPr sz="4000"/>
          </a:p>
          <a:p>
            <a:pPr indent="-228600" lvl="0" marL="228600" rtl="0" algn="just">
              <a:lnSpc>
                <a:spcPct val="90000"/>
              </a:lnSpc>
              <a:spcBef>
                <a:spcPts val="1000"/>
              </a:spcBef>
              <a:spcAft>
                <a:spcPts val="0"/>
              </a:spcAft>
              <a:buClr>
                <a:schemeClr val="dk1"/>
              </a:buClr>
              <a:buSzPct val="100000"/>
              <a:buChar char="•"/>
            </a:pPr>
            <a:r>
              <a:rPr b="1" lang="en-US" sz="2900"/>
              <a:t>Calculate the probability that alarm has sounded, but there is neither a burglary, nor an earthquake occurred, and David and Sophia both called the Harry.</a:t>
            </a:r>
            <a:endParaRPr sz="2900"/>
          </a:p>
          <a:p>
            <a:pPr indent="-228600" lvl="0" marL="228600" rtl="0" algn="just">
              <a:lnSpc>
                <a:spcPct val="90000"/>
              </a:lnSpc>
              <a:spcBef>
                <a:spcPts val="1000"/>
              </a:spcBef>
              <a:spcAft>
                <a:spcPts val="0"/>
              </a:spcAft>
              <a:buClr>
                <a:schemeClr val="dk1"/>
              </a:buClr>
              <a:buSzPct val="100000"/>
              <a:buNone/>
            </a:pPr>
            <a:r>
              <a:rPr b="1" lang="en-US" sz="4000"/>
              <a:t>Solution:</a:t>
            </a:r>
            <a:endParaRPr sz="4000"/>
          </a:p>
          <a:p>
            <a:pPr indent="-228600" lvl="0" marL="228600" rtl="0" algn="just">
              <a:lnSpc>
                <a:spcPct val="90000"/>
              </a:lnSpc>
              <a:spcBef>
                <a:spcPts val="1000"/>
              </a:spcBef>
              <a:spcAft>
                <a:spcPts val="0"/>
              </a:spcAft>
              <a:buClr>
                <a:schemeClr val="dk1"/>
              </a:buClr>
              <a:buSzPct val="100000"/>
              <a:buChar char="•"/>
            </a:pPr>
            <a:r>
              <a:rPr lang="en-US" sz="2900"/>
              <a:t>The Bayesian network for the above problem is given below. The network structure is showing that burglary and earthquake is the parent node of the alarm and directly affecting the probability of alarm's going off, but David and Sophia's calls depend on alarm probability.</a:t>
            </a:r>
            <a:endParaRPr/>
          </a:p>
          <a:p>
            <a:pPr indent="-228600" lvl="0" marL="228600" rtl="0" algn="just">
              <a:lnSpc>
                <a:spcPct val="90000"/>
              </a:lnSpc>
              <a:spcBef>
                <a:spcPts val="1000"/>
              </a:spcBef>
              <a:spcAft>
                <a:spcPts val="0"/>
              </a:spcAft>
              <a:buClr>
                <a:schemeClr val="dk1"/>
              </a:buClr>
              <a:buSzPct val="100000"/>
              <a:buChar char="•"/>
            </a:pPr>
            <a:r>
              <a:rPr lang="en-US" sz="2900"/>
              <a:t>The network is representing that our assumptions do not directly perceive the burglary and also do not notice the minor earthquake, and they also not confer before calling.</a:t>
            </a:r>
            <a:endParaRPr/>
          </a:p>
          <a:p>
            <a:pPr indent="-228600" lvl="0" marL="228600" rtl="0" algn="just">
              <a:lnSpc>
                <a:spcPct val="90000"/>
              </a:lnSpc>
              <a:spcBef>
                <a:spcPts val="1000"/>
              </a:spcBef>
              <a:spcAft>
                <a:spcPts val="0"/>
              </a:spcAft>
              <a:buClr>
                <a:schemeClr val="dk1"/>
              </a:buClr>
              <a:buSzPct val="100000"/>
              <a:buChar char="•"/>
            </a:pPr>
            <a:r>
              <a:rPr lang="en-US" sz="2900"/>
              <a:t>The conditional distributions for each node are given as conditional probabilities table or CPT.</a:t>
            </a:r>
            <a:endParaRPr/>
          </a:p>
          <a:p>
            <a:pPr indent="-228600" lvl="0" marL="228600" rtl="0" algn="just">
              <a:lnSpc>
                <a:spcPct val="90000"/>
              </a:lnSpc>
              <a:spcBef>
                <a:spcPts val="1000"/>
              </a:spcBef>
              <a:spcAft>
                <a:spcPts val="0"/>
              </a:spcAft>
              <a:buClr>
                <a:schemeClr val="dk1"/>
              </a:buClr>
              <a:buSzPct val="100000"/>
              <a:buChar char="•"/>
            </a:pPr>
            <a:r>
              <a:rPr lang="en-US" sz="2900"/>
              <a:t>Each row in the CPT must be sum to 1 because all the entries in the table represent an exhaustive set of cases for the variable.</a:t>
            </a:r>
            <a:endParaRPr/>
          </a:p>
          <a:p>
            <a:pPr indent="-228600" lvl="0" marL="228600" rtl="0" algn="just">
              <a:lnSpc>
                <a:spcPct val="90000"/>
              </a:lnSpc>
              <a:spcBef>
                <a:spcPts val="1000"/>
              </a:spcBef>
              <a:spcAft>
                <a:spcPts val="0"/>
              </a:spcAft>
              <a:buClr>
                <a:schemeClr val="dk1"/>
              </a:buClr>
              <a:buSzPct val="100000"/>
              <a:buChar char="•"/>
            </a:pPr>
            <a:r>
              <a:rPr lang="en-US" sz="2900"/>
              <a:t>In CPT, a boolean variable with k boolean parents contains 2</a:t>
            </a:r>
            <a:r>
              <a:rPr baseline="30000" lang="en-US" sz="2900"/>
              <a:t>K</a:t>
            </a:r>
            <a:r>
              <a:rPr lang="en-US" sz="2900"/>
              <a:t> probabilities. Hence, if there are two parents, then CPT will contain 4 probability values</a:t>
            </a:r>
            <a:endParaRPr/>
          </a:p>
          <a:p>
            <a:pPr indent="-104140" lvl="0" marL="228600" rtl="0" algn="l">
              <a:lnSpc>
                <a:spcPct val="90000"/>
              </a:lnSpc>
              <a:spcBef>
                <a:spcPts val="1000"/>
              </a:spcBef>
              <a:spcAft>
                <a:spcPts val="0"/>
              </a:spcAft>
              <a:buClr>
                <a:schemeClr val="dk1"/>
              </a:buClr>
              <a:buSzPct val="100000"/>
              <a:buNone/>
            </a:pPr>
            <a:r>
              <a:t/>
            </a:r>
            <a:endParaRPr/>
          </a:p>
        </p:txBody>
      </p:sp>
      <p:sp>
        <p:nvSpPr>
          <p:cNvPr id="1700" name="Google Shape;1700;p1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01" name="Google Shape;1701;p1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02" name="Google Shape;1702;p159"/>
          <p:cNvSpPr txBox="1"/>
          <p:nvPr>
            <p:ph type="title"/>
          </p:nvPr>
        </p:nvSpPr>
        <p:spPr>
          <a:xfrm>
            <a:off x="838200" y="365125"/>
            <a:ext cx="9355111"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imes New Roman"/>
              <a:buNone/>
            </a:pPr>
            <a:r>
              <a:rPr lang="en-US" sz="3600">
                <a:solidFill>
                  <a:schemeClr val="lt1"/>
                </a:solidFill>
                <a:latin typeface="Times New Roman"/>
                <a:ea typeface="Times New Roman"/>
                <a:cs typeface="Times New Roman"/>
                <a:sym typeface="Times New Roman"/>
              </a:rPr>
              <a:t>Bayesian probability and belief network</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6"/>
          <p:cNvSpPr txBox="1"/>
          <p:nvPr/>
        </p:nvSpPr>
        <p:spPr>
          <a:xfrm>
            <a:off x="85444" y="36169"/>
            <a:ext cx="8908431" cy="131941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A TYPICAL WUMPUS WORLD </a:t>
            </a:r>
            <a:endParaRPr i="0" sz="4400" u="none" cap="none" strike="noStrike">
              <a:solidFill>
                <a:schemeClr val="lt1"/>
              </a:solidFill>
              <a:latin typeface="Calibri"/>
              <a:ea typeface="Calibri"/>
              <a:cs typeface="Calibri"/>
              <a:sym typeface="Calibri"/>
            </a:endParaRPr>
          </a:p>
        </p:txBody>
      </p:sp>
      <p:sp>
        <p:nvSpPr>
          <p:cNvPr id="243" name="Google Shape;243;p16"/>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4" name="Google Shape;24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45" name="Google Shape;245;p16"/>
          <p:cNvSpPr txBox="1"/>
          <p:nvPr/>
        </p:nvSpPr>
        <p:spPr>
          <a:xfrm>
            <a:off x="117987" y="1543664"/>
            <a:ext cx="11988568" cy="4812685"/>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101600" lvl="0" marL="228600" marR="0" rtl="0" algn="l">
              <a:lnSpc>
                <a:spcPct val="90000"/>
              </a:lnSpc>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pic>
        <p:nvPicPr>
          <p:cNvPr descr="img2" id="246" name="Google Shape;246;p16"/>
          <p:cNvPicPr preferRelativeResize="0"/>
          <p:nvPr/>
        </p:nvPicPr>
        <p:blipFill rotWithShape="1">
          <a:blip r:embed="rId3">
            <a:alphaModFix/>
          </a:blip>
          <a:srcRect b="0" l="0" r="0" t="0"/>
          <a:stretch/>
        </p:blipFill>
        <p:spPr>
          <a:xfrm>
            <a:off x="4945296" y="1543663"/>
            <a:ext cx="7128717" cy="4812685"/>
          </a:xfrm>
          <a:prstGeom prst="rect">
            <a:avLst/>
          </a:prstGeom>
          <a:noFill/>
          <a:ln cap="flat" cmpd="sng" w="19050">
            <a:solidFill>
              <a:srgbClr val="FF0000"/>
            </a:solidFill>
            <a:prstDash val="solid"/>
            <a:round/>
            <a:headEnd len="sm" w="sm" type="none"/>
            <a:tailEnd len="sm" w="sm" type="none"/>
          </a:ln>
        </p:spPr>
      </p:pic>
      <p:sp>
        <p:nvSpPr>
          <p:cNvPr id="247" name="Google Shape;247;p16"/>
          <p:cNvSpPr txBox="1"/>
          <p:nvPr/>
        </p:nvSpPr>
        <p:spPr>
          <a:xfrm>
            <a:off x="117987" y="1543663"/>
            <a:ext cx="4794767" cy="4812685"/>
          </a:xfrm>
          <a:prstGeom prst="rect">
            <a:avLst/>
          </a:prstGeom>
          <a:noFill/>
          <a:ln cap="flat" cmpd="sng" w="3175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agent always starts in the field [1,1]. </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 The task of the agent is to find the gold, return to the field [1,1] and climb out of the cave. </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sp>
        <p:nvSpPr>
          <p:cNvPr id="1707" name="Google Shape;1707;p160"/>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None/>
            </a:pPr>
            <a:r>
              <a:rPr b="1" lang="en-US"/>
              <a:t>List of all events occurring in this network:</a:t>
            </a:r>
            <a:endParaRPr/>
          </a:p>
          <a:p>
            <a:pPr indent="-228600" lvl="0" marL="228600" rtl="0" algn="l">
              <a:lnSpc>
                <a:spcPct val="90000"/>
              </a:lnSpc>
              <a:spcBef>
                <a:spcPts val="1000"/>
              </a:spcBef>
              <a:spcAft>
                <a:spcPts val="0"/>
              </a:spcAft>
              <a:buClr>
                <a:schemeClr val="dk1"/>
              </a:buClr>
              <a:buSzPct val="100000"/>
              <a:buChar char="•"/>
            </a:pPr>
            <a:r>
              <a:rPr b="1" lang="en-US"/>
              <a:t>Burglary (B)</a:t>
            </a:r>
            <a:endParaRPr/>
          </a:p>
          <a:p>
            <a:pPr indent="-228600" lvl="0" marL="228600" rtl="0" algn="l">
              <a:lnSpc>
                <a:spcPct val="90000"/>
              </a:lnSpc>
              <a:spcBef>
                <a:spcPts val="1000"/>
              </a:spcBef>
              <a:spcAft>
                <a:spcPts val="0"/>
              </a:spcAft>
              <a:buClr>
                <a:schemeClr val="dk1"/>
              </a:buClr>
              <a:buSzPct val="100000"/>
              <a:buChar char="•"/>
            </a:pPr>
            <a:r>
              <a:rPr b="1" lang="en-US"/>
              <a:t>Earthquake(E)</a:t>
            </a:r>
            <a:endParaRPr/>
          </a:p>
          <a:p>
            <a:pPr indent="-228600" lvl="0" marL="228600" rtl="0" algn="l">
              <a:lnSpc>
                <a:spcPct val="90000"/>
              </a:lnSpc>
              <a:spcBef>
                <a:spcPts val="1000"/>
              </a:spcBef>
              <a:spcAft>
                <a:spcPts val="0"/>
              </a:spcAft>
              <a:buClr>
                <a:schemeClr val="dk1"/>
              </a:buClr>
              <a:buSzPct val="100000"/>
              <a:buChar char="•"/>
            </a:pPr>
            <a:r>
              <a:rPr b="1" lang="en-US"/>
              <a:t>Alarm(A)</a:t>
            </a:r>
            <a:endParaRPr/>
          </a:p>
          <a:p>
            <a:pPr indent="-228600" lvl="0" marL="228600" rtl="0" algn="l">
              <a:lnSpc>
                <a:spcPct val="90000"/>
              </a:lnSpc>
              <a:spcBef>
                <a:spcPts val="1000"/>
              </a:spcBef>
              <a:spcAft>
                <a:spcPts val="0"/>
              </a:spcAft>
              <a:buClr>
                <a:schemeClr val="dk1"/>
              </a:buClr>
              <a:buSzPct val="100000"/>
              <a:buChar char="•"/>
            </a:pPr>
            <a:r>
              <a:rPr b="1" lang="en-US"/>
              <a:t>David Calls(D)</a:t>
            </a:r>
            <a:endParaRPr/>
          </a:p>
          <a:p>
            <a:pPr indent="-228600" lvl="0" marL="228600" rtl="0" algn="l">
              <a:lnSpc>
                <a:spcPct val="90000"/>
              </a:lnSpc>
              <a:spcBef>
                <a:spcPts val="1000"/>
              </a:spcBef>
              <a:spcAft>
                <a:spcPts val="0"/>
              </a:spcAft>
              <a:buClr>
                <a:schemeClr val="dk1"/>
              </a:buClr>
              <a:buSzPct val="100000"/>
              <a:buChar char="•"/>
            </a:pPr>
            <a:r>
              <a:rPr b="1" lang="en-US"/>
              <a:t>Sophia calls(S)</a:t>
            </a:r>
            <a:endParaRPr/>
          </a:p>
          <a:p>
            <a:pPr indent="-228600" lvl="0" marL="228600" rtl="0" algn="l">
              <a:lnSpc>
                <a:spcPct val="90000"/>
              </a:lnSpc>
              <a:spcBef>
                <a:spcPts val="1000"/>
              </a:spcBef>
              <a:spcAft>
                <a:spcPts val="0"/>
              </a:spcAft>
              <a:buClr>
                <a:schemeClr val="dk1"/>
              </a:buClr>
              <a:buSzPct val="100000"/>
              <a:buNone/>
            </a:pPr>
            <a:r>
              <a:rPr lang="en-US"/>
              <a:t>We can write the events of problem statement in the form of probability: </a:t>
            </a:r>
            <a:r>
              <a:rPr b="1" lang="en-US"/>
              <a:t>P[D, S, A, B, E]</a:t>
            </a:r>
            <a:r>
              <a:rPr lang="en-US"/>
              <a:t>, can rewrite the above probability statement using joint probability distribution:</a:t>
            </a:r>
            <a:endParaRPr/>
          </a:p>
          <a:p>
            <a:pPr indent="-228600" lvl="0" marL="228600" rtl="0" algn="l">
              <a:lnSpc>
                <a:spcPct val="90000"/>
              </a:lnSpc>
              <a:spcBef>
                <a:spcPts val="1000"/>
              </a:spcBef>
              <a:spcAft>
                <a:spcPts val="0"/>
              </a:spcAft>
              <a:buClr>
                <a:schemeClr val="dk1"/>
              </a:buClr>
              <a:buSzPct val="100000"/>
              <a:buChar char="•"/>
            </a:pPr>
            <a:r>
              <a:rPr b="1" lang="en-US"/>
              <a:t>P[D, S, A, B, E]= P[D | S, A, B, E]. P[S, A, B, E]</a:t>
            </a:r>
            <a:endParaRPr/>
          </a:p>
          <a:p>
            <a:pPr indent="-228600" lvl="0" marL="228600" rtl="0" algn="l">
              <a:lnSpc>
                <a:spcPct val="90000"/>
              </a:lnSpc>
              <a:spcBef>
                <a:spcPts val="1000"/>
              </a:spcBef>
              <a:spcAft>
                <a:spcPts val="0"/>
              </a:spcAft>
              <a:buClr>
                <a:schemeClr val="dk1"/>
              </a:buClr>
              <a:buSzPct val="100000"/>
              <a:buChar char="•"/>
            </a:pPr>
            <a:r>
              <a:rPr b="1" lang="en-US"/>
              <a:t>=P[D | S, A, B, E]. P[S | A, B, E]. P[A, B, E]</a:t>
            </a:r>
            <a:endParaRPr/>
          </a:p>
          <a:p>
            <a:pPr indent="-228600" lvl="0" marL="228600" rtl="0" algn="l">
              <a:lnSpc>
                <a:spcPct val="90000"/>
              </a:lnSpc>
              <a:spcBef>
                <a:spcPts val="1000"/>
              </a:spcBef>
              <a:spcAft>
                <a:spcPts val="0"/>
              </a:spcAft>
              <a:buClr>
                <a:schemeClr val="dk1"/>
              </a:buClr>
              <a:buSzPct val="100000"/>
              <a:buChar char="•"/>
            </a:pPr>
            <a:r>
              <a:rPr b="1" lang="en-US"/>
              <a:t>= P [D| A]. P [ S| A, B, E]. P[ A, B, E]</a:t>
            </a:r>
            <a:endParaRPr/>
          </a:p>
          <a:p>
            <a:pPr indent="-228600" lvl="0" marL="228600" rtl="0" algn="l">
              <a:lnSpc>
                <a:spcPct val="90000"/>
              </a:lnSpc>
              <a:spcBef>
                <a:spcPts val="1000"/>
              </a:spcBef>
              <a:spcAft>
                <a:spcPts val="0"/>
              </a:spcAft>
              <a:buClr>
                <a:schemeClr val="dk1"/>
              </a:buClr>
              <a:buSzPct val="100000"/>
              <a:buChar char="•"/>
            </a:pPr>
            <a:r>
              <a:rPr b="1" lang="en-US"/>
              <a:t>= P[D | A]. P[ S | A]. P[A| B, E]. P[B, E]</a:t>
            </a:r>
            <a:endParaRPr/>
          </a:p>
          <a:p>
            <a:pPr indent="-228600" lvl="0" marL="228600" rtl="0" algn="l">
              <a:lnSpc>
                <a:spcPct val="90000"/>
              </a:lnSpc>
              <a:spcBef>
                <a:spcPts val="1000"/>
              </a:spcBef>
              <a:spcAft>
                <a:spcPts val="0"/>
              </a:spcAft>
              <a:buClr>
                <a:schemeClr val="dk1"/>
              </a:buClr>
              <a:buSzPct val="100000"/>
              <a:buChar char="•"/>
            </a:pPr>
            <a:r>
              <a:rPr b="1" lang="en-US"/>
              <a:t>= P[D | A ]. P[S | A]. P[A| B, E]. P[B |E]. P[E]</a:t>
            </a:r>
            <a:endParaRPr/>
          </a:p>
          <a:p>
            <a:pPr indent="-104140" lvl="0" marL="228600" rtl="0" algn="l">
              <a:lnSpc>
                <a:spcPct val="90000"/>
              </a:lnSpc>
              <a:spcBef>
                <a:spcPts val="1000"/>
              </a:spcBef>
              <a:spcAft>
                <a:spcPts val="0"/>
              </a:spcAft>
              <a:buClr>
                <a:schemeClr val="dk1"/>
              </a:buClr>
              <a:buSzPct val="100000"/>
              <a:buNone/>
            </a:pPr>
            <a:r>
              <a:t/>
            </a:r>
            <a:endParaRPr/>
          </a:p>
        </p:txBody>
      </p:sp>
      <p:sp>
        <p:nvSpPr>
          <p:cNvPr id="1708" name="Google Shape;1708;p1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09" name="Google Shape;1709;p1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0" name="Google Shape;1710;p160"/>
          <p:cNvSpPr txBox="1"/>
          <p:nvPr>
            <p:ph type="title"/>
          </p:nvPr>
        </p:nvSpPr>
        <p:spPr>
          <a:xfrm>
            <a:off x="838200" y="365125"/>
            <a:ext cx="9505013"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imes New Roman"/>
              <a:buNone/>
            </a:pPr>
            <a:r>
              <a:rPr lang="en-US" sz="3600">
                <a:solidFill>
                  <a:schemeClr val="lt1"/>
                </a:solidFill>
                <a:latin typeface="Times New Roman"/>
                <a:ea typeface="Times New Roman"/>
                <a:cs typeface="Times New Roman"/>
                <a:sym typeface="Times New Roman"/>
              </a:rPr>
              <a:t>Bayesian probability and belief network</a:t>
            </a:r>
            <a:endParaRPr sz="3600"/>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4" name="Shape 1714"/>
        <p:cNvGrpSpPr/>
        <p:nvPr/>
      </p:nvGrpSpPr>
      <p:grpSpPr>
        <a:xfrm>
          <a:off x="0" y="0"/>
          <a:ext cx="0" cy="0"/>
          <a:chOff x="0" y="0"/>
          <a:chExt cx="0" cy="0"/>
        </a:xfrm>
      </p:grpSpPr>
      <p:sp>
        <p:nvSpPr>
          <p:cNvPr id="1715" name="Google Shape;1715;p161"/>
          <p:cNvSpPr/>
          <p:nvPr>
            <p:ph idx="2" type="pic"/>
          </p:nvPr>
        </p:nvSpPr>
        <p:spPr>
          <a:xfrm>
            <a:off x="5183188" y="1633928"/>
            <a:ext cx="6172200" cy="4227122"/>
          </a:xfrm>
          <a:prstGeom prst="rect">
            <a:avLst/>
          </a:prstGeom>
          <a:noFill/>
          <a:ln cap="flat" cmpd="sng" w="38100">
            <a:solidFill>
              <a:srgbClr val="FF0000"/>
            </a:solidFill>
            <a:prstDash val="solid"/>
            <a:round/>
            <a:headEnd len="sm" w="sm" type="none"/>
            <a:tailEnd len="sm" w="sm" type="none"/>
          </a:ln>
        </p:spPr>
      </p:sp>
      <p:sp>
        <p:nvSpPr>
          <p:cNvPr id="1716" name="Google Shape;1716;p161"/>
          <p:cNvSpPr txBox="1"/>
          <p:nvPr>
            <p:ph idx="1" type="body"/>
          </p:nvPr>
        </p:nvSpPr>
        <p:spPr>
          <a:xfrm>
            <a:off x="839788" y="1753849"/>
            <a:ext cx="3932237" cy="411513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800"/>
              <a:buNone/>
            </a:pPr>
            <a:r>
              <a:rPr lang="en-US" sz="1800"/>
              <a:t>Let's take the observed probability for the Burglary and earthquake component:</a:t>
            </a:r>
            <a:endParaRPr/>
          </a:p>
          <a:p>
            <a:pPr indent="0" lvl="0" marL="0" rtl="0" algn="just">
              <a:lnSpc>
                <a:spcPct val="90000"/>
              </a:lnSpc>
              <a:spcBef>
                <a:spcPts val="1000"/>
              </a:spcBef>
              <a:spcAft>
                <a:spcPts val="0"/>
              </a:spcAft>
              <a:buClr>
                <a:schemeClr val="dk1"/>
              </a:buClr>
              <a:buSzPts val="1800"/>
              <a:buNone/>
            </a:pPr>
            <a:r>
              <a:rPr lang="en-US" sz="1800"/>
              <a:t>P(B= True) = 0.002, which is the probability of burglary.</a:t>
            </a:r>
            <a:endParaRPr/>
          </a:p>
          <a:p>
            <a:pPr indent="0" lvl="0" marL="0" rtl="0" algn="just">
              <a:lnSpc>
                <a:spcPct val="90000"/>
              </a:lnSpc>
              <a:spcBef>
                <a:spcPts val="1000"/>
              </a:spcBef>
              <a:spcAft>
                <a:spcPts val="0"/>
              </a:spcAft>
              <a:buClr>
                <a:schemeClr val="dk1"/>
              </a:buClr>
              <a:buSzPts val="1800"/>
              <a:buNone/>
            </a:pPr>
            <a:r>
              <a:rPr lang="en-US" sz="1800"/>
              <a:t>P(B= False)= 0.998, which is the probability of no burglary.</a:t>
            </a:r>
            <a:endParaRPr/>
          </a:p>
          <a:p>
            <a:pPr indent="0" lvl="0" marL="0" rtl="0" algn="just">
              <a:lnSpc>
                <a:spcPct val="90000"/>
              </a:lnSpc>
              <a:spcBef>
                <a:spcPts val="1000"/>
              </a:spcBef>
              <a:spcAft>
                <a:spcPts val="0"/>
              </a:spcAft>
              <a:buClr>
                <a:schemeClr val="dk1"/>
              </a:buClr>
              <a:buSzPts val="1800"/>
              <a:buNone/>
            </a:pPr>
            <a:r>
              <a:rPr lang="en-US" sz="1800"/>
              <a:t>P(E= True)= 0.001, which is the probability of a minor earthquake</a:t>
            </a:r>
            <a:endParaRPr/>
          </a:p>
          <a:p>
            <a:pPr indent="0" lvl="0" marL="0" rtl="0" algn="just">
              <a:lnSpc>
                <a:spcPct val="90000"/>
              </a:lnSpc>
              <a:spcBef>
                <a:spcPts val="1000"/>
              </a:spcBef>
              <a:spcAft>
                <a:spcPts val="0"/>
              </a:spcAft>
              <a:buClr>
                <a:schemeClr val="dk1"/>
              </a:buClr>
              <a:buSzPts val="1800"/>
              <a:buNone/>
            </a:pPr>
            <a:r>
              <a:rPr lang="en-US" sz="1800"/>
              <a:t>P(E= False)= 0.999, Which is the probability that an earthquake not occurred.</a:t>
            </a:r>
            <a:endParaRPr/>
          </a:p>
          <a:p>
            <a:pPr indent="0" lvl="0" marL="0" rtl="0" algn="l">
              <a:lnSpc>
                <a:spcPct val="90000"/>
              </a:lnSpc>
              <a:spcBef>
                <a:spcPts val="1000"/>
              </a:spcBef>
              <a:spcAft>
                <a:spcPts val="0"/>
              </a:spcAft>
              <a:buClr>
                <a:schemeClr val="dk1"/>
              </a:buClr>
              <a:buSzPts val="1600"/>
              <a:buNone/>
            </a:pPr>
            <a:r>
              <a:t/>
            </a:r>
            <a:endParaRPr/>
          </a:p>
        </p:txBody>
      </p:sp>
      <p:sp>
        <p:nvSpPr>
          <p:cNvPr id="1717" name="Google Shape;1717;p1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18" name="Google Shape;1718;p1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D:\subjects\18CSC305J _AI\Theory\unit3\bayesian2.png" id="1719" name="Google Shape;1719;p161"/>
          <p:cNvPicPr preferRelativeResize="0"/>
          <p:nvPr/>
        </p:nvPicPr>
        <p:blipFill rotWithShape="1">
          <a:blip r:embed="rId3">
            <a:alphaModFix/>
          </a:blip>
          <a:srcRect b="0" l="0" r="0" t="0"/>
          <a:stretch/>
        </p:blipFill>
        <p:spPr>
          <a:xfrm>
            <a:off x="5352113" y="1888762"/>
            <a:ext cx="5715000" cy="3972392"/>
          </a:xfrm>
          <a:prstGeom prst="rect">
            <a:avLst/>
          </a:prstGeom>
          <a:noFill/>
          <a:ln>
            <a:noFill/>
          </a:ln>
        </p:spPr>
      </p:pic>
      <p:sp>
        <p:nvSpPr>
          <p:cNvPr id="1720" name="Google Shape;1720;p161"/>
          <p:cNvSpPr txBox="1"/>
          <p:nvPr>
            <p:ph type="title"/>
          </p:nvPr>
        </p:nvSpPr>
        <p:spPr>
          <a:xfrm>
            <a:off x="839788" y="457200"/>
            <a:ext cx="9458325" cy="936885"/>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imes New Roman"/>
              <a:buNone/>
            </a:pPr>
            <a:r>
              <a:rPr lang="en-US" sz="3600">
                <a:solidFill>
                  <a:schemeClr val="lt1"/>
                </a:solidFill>
                <a:latin typeface="Times New Roman"/>
                <a:ea typeface="Times New Roman"/>
                <a:cs typeface="Times New Roman"/>
                <a:sym typeface="Times New Roman"/>
              </a:rPr>
              <a:t>Bayesian probability and belief network</a:t>
            </a:r>
            <a:endParaRPr sz="3600"/>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graphicFrame>
        <p:nvGraphicFramePr>
          <p:cNvPr id="1725" name="Google Shape;1725;p162"/>
          <p:cNvGraphicFramePr/>
          <p:nvPr/>
        </p:nvGraphicFramePr>
        <p:xfrm>
          <a:off x="5198178" y="2308484"/>
          <a:ext cx="3000000" cy="3000000"/>
        </p:xfrm>
        <a:graphic>
          <a:graphicData uri="http://schemas.openxmlformats.org/drawingml/2006/table">
            <a:tbl>
              <a:tblPr>
                <a:noFill/>
                <a:tableStyleId>{825E8CEB-8B32-47B5-97DD-6649FE820772}</a:tableStyleId>
              </a:tblPr>
              <a:tblGrid>
                <a:gridCol w="1543050"/>
                <a:gridCol w="1543050"/>
                <a:gridCol w="1543050"/>
                <a:gridCol w="1543050"/>
              </a:tblGrid>
              <a:tr h="508200">
                <a:tc>
                  <a:txBody>
                    <a:bodyPr/>
                    <a:lstStyle/>
                    <a:p>
                      <a:pPr indent="0" lvl="0" marL="0" marR="0" rtl="0" algn="l">
                        <a:spcBef>
                          <a:spcPts val="0"/>
                        </a:spcBef>
                        <a:spcAft>
                          <a:spcPts val="0"/>
                        </a:spcAft>
                        <a:buNone/>
                      </a:pPr>
                      <a:r>
                        <a:rPr lang="en-US" sz="1300">
                          <a:solidFill>
                            <a:srgbClr val="000000"/>
                          </a:solidFill>
                          <a:latin typeface="times new roman"/>
                          <a:ea typeface="times new roman"/>
                          <a:cs typeface="times new roman"/>
                          <a:sym typeface="times new roman"/>
                        </a:rPr>
                        <a:t>B</a:t>
                      </a:r>
                      <a:endParaRPr/>
                    </a:p>
                  </a:txBody>
                  <a:tcPr marT="82300" marB="82300" marR="82300" marL="82300">
                    <a:lnL cap="flat" cmpd="sng" w="9525">
                      <a:solidFill>
                        <a:srgbClr val="40B6FA"/>
                      </a:solidFill>
                      <a:prstDash val="solid"/>
                      <a:round/>
                      <a:headEnd len="sm" w="sm" type="none"/>
                      <a:tailEnd len="sm" w="sm" type="none"/>
                    </a:lnL>
                    <a:lnR cap="flat" cmpd="sng" w="9525">
                      <a:solidFill>
                        <a:srgbClr val="40B6FA"/>
                      </a:solidFill>
                      <a:prstDash val="solid"/>
                      <a:round/>
                      <a:headEnd len="sm" w="sm" type="none"/>
                      <a:tailEnd len="sm" w="sm" type="none"/>
                    </a:lnR>
                    <a:lnT cap="flat" cmpd="sng" w="9525">
                      <a:solidFill>
                        <a:srgbClr val="40B6FA"/>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1300">
                          <a:solidFill>
                            <a:srgbClr val="000000"/>
                          </a:solidFill>
                          <a:latin typeface="times new roman"/>
                          <a:ea typeface="times new roman"/>
                          <a:cs typeface="times new roman"/>
                          <a:sym typeface="times new roman"/>
                        </a:rPr>
                        <a:t>E</a:t>
                      </a:r>
                      <a:endParaRPr/>
                    </a:p>
                  </a:txBody>
                  <a:tcPr marT="82300" marB="82300" marR="82300" marL="82300">
                    <a:lnL cap="flat" cmpd="sng" w="9525">
                      <a:solidFill>
                        <a:srgbClr val="40B6FA"/>
                      </a:solidFill>
                      <a:prstDash val="solid"/>
                      <a:round/>
                      <a:headEnd len="sm" w="sm" type="none"/>
                      <a:tailEnd len="sm" w="sm" type="none"/>
                    </a:lnL>
                    <a:lnR cap="flat" cmpd="sng" w="9525">
                      <a:solidFill>
                        <a:srgbClr val="40B6FA"/>
                      </a:solidFill>
                      <a:prstDash val="solid"/>
                      <a:round/>
                      <a:headEnd len="sm" w="sm" type="none"/>
                      <a:tailEnd len="sm" w="sm" type="none"/>
                    </a:lnR>
                    <a:lnT cap="flat" cmpd="sng" w="9525">
                      <a:solidFill>
                        <a:srgbClr val="40B6FA"/>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1300">
                          <a:solidFill>
                            <a:srgbClr val="000000"/>
                          </a:solidFill>
                          <a:latin typeface="times new roman"/>
                          <a:ea typeface="times new roman"/>
                          <a:cs typeface="times new roman"/>
                          <a:sym typeface="times new roman"/>
                        </a:rPr>
                        <a:t>P(A= True)</a:t>
                      </a:r>
                      <a:endParaRPr/>
                    </a:p>
                  </a:txBody>
                  <a:tcPr marT="82300" marB="82300" marR="82300" marL="82300">
                    <a:lnL cap="flat" cmpd="sng" w="9525">
                      <a:solidFill>
                        <a:srgbClr val="40B6FA"/>
                      </a:solidFill>
                      <a:prstDash val="solid"/>
                      <a:round/>
                      <a:headEnd len="sm" w="sm" type="none"/>
                      <a:tailEnd len="sm" w="sm" type="none"/>
                    </a:lnL>
                    <a:lnR cap="flat" cmpd="sng" w="9525">
                      <a:solidFill>
                        <a:srgbClr val="40B6FA"/>
                      </a:solidFill>
                      <a:prstDash val="solid"/>
                      <a:round/>
                      <a:headEnd len="sm" w="sm" type="none"/>
                      <a:tailEnd len="sm" w="sm" type="none"/>
                    </a:lnR>
                    <a:lnT cap="flat" cmpd="sng" w="9525">
                      <a:solidFill>
                        <a:srgbClr val="40B6FA"/>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1300">
                          <a:solidFill>
                            <a:srgbClr val="000000"/>
                          </a:solidFill>
                          <a:latin typeface="times new roman"/>
                          <a:ea typeface="times new roman"/>
                          <a:cs typeface="times new roman"/>
                          <a:sym typeface="times new roman"/>
                        </a:rPr>
                        <a:t>P(A= False)</a:t>
                      </a:r>
                      <a:endParaRPr/>
                    </a:p>
                  </a:txBody>
                  <a:tcPr marT="82300" marB="82300" marR="82300" marL="82300">
                    <a:lnL cap="flat" cmpd="sng" w="9525">
                      <a:solidFill>
                        <a:srgbClr val="40B6FA"/>
                      </a:solidFill>
                      <a:prstDash val="solid"/>
                      <a:round/>
                      <a:headEnd len="sm" w="sm" type="none"/>
                      <a:tailEnd len="sm" w="sm" type="none"/>
                    </a:lnL>
                    <a:lnR cap="flat" cmpd="sng" w="9525">
                      <a:solidFill>
                        <a:srgbClr val="40B6FA"/>
                      </a:solidFill>
                      <a:prstDash val="solid"/>
                      <a:round/>
                      <a:headEnd len="sm" w="sm" type="none"/>
                      <a:tailEnd len="sm" w="sm" type="none"/>
                    </a:lnR>
                    <a:lnT cap="flat" cmpd="sng" w="9525">
                      <a:solidFill>
                        <a:srgbClr val="40B6FA"/>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431325">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True</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True</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0.94</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0.06</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431325">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True</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False</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0.95</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0.04</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431325">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False</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True</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0.31</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0.69</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431325">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False</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False</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0.001</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0.999</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bl>
          </a:graphicData>
        </a:graphic>
      </p:graphicFrame>
      <p:sp>
        <p:nvSpPr>
          <p:cNvPr id="1726" name="Google Shape;1726;p162"/>
          <p:cNvSpPr txBox="1"/>
          <p:nvPr>
            <p:ph idx="1" type="body"/>
          </p:nvPr>
        </p:nvSpPr>
        <p:spPr>
          <a:xfrm>
            <a:off x="839788" y="2057400"/>
            <a:ext cx="3932237" cy="381158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sz="2400"/>
              <a:t>We can provide the conditional probabilities as per the below tables:</a:t>
            </a:r>
            <a:endParaRPr/>
          </a:p>
          <a:p>
            <a:pPr indent="0" lvl="0" marL="0" rtl="0" algn="just">
              <a:lnSpc>
                <a:spcPct val="90000"/>
              </a:lnSpc>
              <a:spcBef>
                <a:spcPts val="1000"/>
              </a:spcBef>
              <a:spcAft>
                <a:spcPts val="0"/>
              </a:spcAft>
              <a:buClr>
                <a:schemeClr val="dk1"/>
              </a:buClr>
              <a:buSzPts val="2400"/>
              <a:buNone/>
            </a:pPr>
            <a:r>
              <a:rPr b="1" lang="en-US" sz="2400"/>
              <a:t>Conditional probability table for Alarm A:</a:t>
            </a:r>
            <a:endParaRPr sz="2400"/>
          </a:p>
          <a:p>
            <a:pPr indent="0" lvl="0" marL="0" rtl="0" algn="just">
              <a:lnSpc>
                <a:spcPct val="90000"/>
              </a:lnSpc>
              <a:spcBef>
                <a:spcPts val="1000"/>
              </a:spcBef>
              <a:spcAft>
                <a:spcPts val="0"/>
              </a:spcAft>
              <a:buClr>
                <a:schemeClr val="dk1"/>
              </a:buClr>
              <a:buSzPts val="2400"/>
              <a:buNone/>
            </a:pPr>
            <a:r>
              <a:rPr lang="en-US" sz="2400"/>
              <a:t>The Conditional probability of Alarm A depends on Burglar and earthquake:</a:t>
            </a:r>
            <a:endParaRPr/>
          </a:p>
          <a:p>
            <a:pPr indent="0" lvl="0" marL="0" rtl="0" algn="l">
              <a:lnSpc>
                <a:spcPct val="90000"/>
              </a:lnSpc>
              <a:spcBef>
                <a:spcPts val="1000"/>
              </a:spcBef>
              <a:spcAft>
                <a:spcPts val="0"/>
              </a:spcAft>
              <a:buClr>
                <a:schemeClr val="dk1"/>
              </a:buClr>
              <a:buSzPts val="1600"/>
              <a:buNone/>
            </a:pPr>
            <a:r>
              <a:t/>
            </a:r>
            <a:endParaRPr/>
          </a:p>
        </p:txBody>
      </p:sp>
      <p:sp>
        <p:nvSpPr>
          <p:cNvPr id="1727" name="Google Shape;1727;p1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28" name="Google Shape;1728;p1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29" name="Google Shape;1729;p162"/>
          <p:cNvSpPr txBox="1"/>
          <p:nvPr>
            <p:ph type="title"/>
          </p:nvPr>
        </p:nvSpPr>
        <p:spPr>
          <a:xfrm>
            <a:off x="839788" y="457200"/>
            <a:ext cx="8993760" cy="1101777"/>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imes New Roman"/>
              <a:buNone/>
            </a:pPr>
            <a:r>
              <a:rPr lang="en-US" sz="3600">
                <a:solidFill>
                  <a:schemeClr val="lt1"/>
                </a:solidFill>
                <a:latin typeface="Times New Roman"/>
                <a:ea typeface="Times New Roman"/>
                <a:cs typeface="Times New Roman"/>
                <a:sym typeface="Times New Roman"/>
              </a:rPr>
              <a:t>Bayesian probability and belief network</a:t>
            </a:r>
            <a:endParaRPr sz="3600"/>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graphicFrame>
        <p:nvGraphicFramePr>
          <p:cNvPr id="1734" name="Google Shape;1734;p163"/>
          <p:cNvGraphicFramePr/>
          <p:nvPr/>
        </p:nvGraphicFramePr>
        <p:xfrm>
          <a:off x="5108237" y="2320436"/>
          <a:ext cx="3000000" cy="3000000"/>
        </p:xfrm>
        <a:graphic>
          <a:graphicData uri="http://schemas.openxmlformats.org/drawingml/2006/table">
            <a:tbl>
              <a:tblPr>
                <a:noFill/>
                <a:tableStyleId>{825E8CEB-8B32-47B5-97DD-6649FE820772}</a:tableStyleId>
              </a:tblPr>
              <a:tblGrid>
                <a:gridCol w="2057400"/>
                <a:gridCol w="2057400"/>
                <a:gridCol w="2057400"/>
              </a:tblGrid>
              <a:tr h="751325">
                <a:tc>
                  <a:txBody>
                    <a:bodyPr/>
                    <a:lstStyle/>
                    <a:p>
                      <a:pPr indent="0" lvl="0" marL="0" marR="0" rtl="0" algn="l">
                        <a:spcBef>
                          <a:spcPts val="0"/>
                        </a:spcBef>
                        <a:spcAft>
                          <a:spcPts val="0"/>
                        </a:spcAft>
                        <a:buNone/>
                      </a:pPr>
                      <a:r>
                        <a:rPr lang="en-US" sz="1300">
                          <a:solidFill>
                            <a:srgbClr val="000000"/>
                          </a:solidFill>
                          <a:latin typeface="times new roman"/>
                          <a:ea typeface="times new roman"/>
                          <a:cs typeface="times new roman"/>
                          <a:sym typeface="times new roman"/>
                        </a:rPr>
                        <a:t>A</a:t>
                      </a:r>
                      <a:endParaRPr/>
                    </a:p>
                  </a:txBody>
                  <a:tcPr marT="82300" marB="82300" marR="82300" marL="82300">
                    <a:lnL cap="flat" cmpd="sng" w="9525">
                      <a:solidFill>
                        <a:srgbClr val="4057F7"/>
                      </a:solidFill>
                      <a:prstDash val="solid"/>
                      <a:round/>
                      <a:headEnd len="sm" w="sm" type="none"/>
                      <a:tailEnd len="sm" w="sm" type="none"/>
                    </a:lnL>
                    <a:lnR cap="flat" cmpd="sng" w="9525">
                      <a:solidFill>
                        <a:srgbClr val="4057F7"/>
                      </a:solidFill>
                      <a:prstDash val="solid"/>
                      <a:round/>
                      <a:headEnd len="sm" w="sm" type="none"/>
                      <a:tailEnd len="sm" w="sm" type="none"/>
                    </a:lnR>
                    <a:lnT cap="flat" cmpd="sng" w="9525">
                      <a:solidFill>
                        <a:srgbClr val="4057F7"/>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1300">
                          <a:solidFill>
                            <a:srgbClr val="000000"/>
                          </a:solidFill>
                          <a:latin typeface="times new roman"/>
                          <a:ea typeface="times new roman"/>
                          <a:cs typeface="times new roman"/>
                          <a:sym typeface="times new roman"/>
                        </a:rPr>
                        <a:t>P(D= True)</a:t>
                      </a:r>
                      <a:endParaRPr/>
                    </a:p>
                  </a:txBody>
                  <a:tcPr marT="82300" marB="82300" marR="82300" marL="82300">
                    <a:lnL cap="flat" cmpd="sng" w="9525">
                      <a:solidFill>
                        <a:srgbClr val="4057F7"/>
                      </a:solidFill>
                      <a:prstDash val="solid"/>
                      <a:round/>
                      <a:headEnd len="sm" w="sm" type="none"/>
                      <a:tailEnd len="sm" w="sm" type="none"/>
                    </a:lnL>
                    <a:lnR cap="flat" cmpd="sng" w="9525">
                      <a:solidFill>
                        <a:srgbClr val="4057F7"/>
                      </a:solidFill>
                      <a:prstDash val="solid"/>
                      <a:round/>
                      <a:headEnd len="sm" w="sm" type="none"/>
                      <a:tailEnd len="sm" w="sm" type="none"/>
                    </a:lnR>
                    <a:lnT cap="flat" cmpd="sng" w="9525">
                      <a:solidFill>
                        <a:srgbClr val="4057F7"/>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1300">
                          <a:solidFill>
                            <a:srgbClr val="000000"/>
                          </a:solidFill>
                          <a:latin typeface="times new roman"/>
                          <a:ea typeface="times new roman"/>
                          <a:cs typeface="times new roman"/>
                          <a:sym typeface="times new roman"/>
                        </a:rPr>
                        <a:t>P(D= False)</a:t>
                      </a:r>
                      <a:endParaRPr/>
                    </a:p>
                  </a:txBody>
                  <a:tcPr marT="82300" marB="82300" marR="82300" marL="82300">
                    <a:lnL cap="flat" cmpd="sng" w="9525">
                      <a:solidFill>
                        <a:srgbClr val="4057F7"/>
                      </a:solidFill>
                      <a:prstDash val="solid"/>
                      <a:round/>
                      <a:headEnd len="sm" w="sm" type="none"/>
                      <a:tailEnd len="sm" w="sm" type="none"/>
                    </a:lnL>
                    <a:lnR cap="flat" cmpd="sng" w="9525">
                      <a:solidFill>
                        <a:srgbClr val="4057F7"/>
                      </a:solidFill>
                      <a:prstDash val="solid"/>
                      <a:round/>
                      <a:headEnd len="sm" w="sm" type="none"/>
                      <a:tailEnd len="sm" w="sm" type="none"/>
                    </a:lnR>
                    <a:lnT cap="flat" cmpd="sng" w="9525">
                      <a:solidFill>
                        <a:srgbClr val="4057F7"/>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637700">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True</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0.91</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0.09</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637700">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False</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0.05</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0.95</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bl>
          </a:graphicData>
        </a:graphic>
      </p:graphicFrame>
      <p:sp>
        <p:nvSpPr>
          <p:cNvPr id="1735" name="Google Shape;1735;p163"/>
          <p:cNvSpPr txBox="1"/>
          <p:nvPr>
            <p:ph idx="1" type="body"/>
          </p:nvPr>
        </p:nvSpPr>
        <p:spPr>
          <a:xfrm>
            <a:off x="839788" y="2057400"/>
            <a:ext cx="3932237" cy="381158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400"/>
              <a:t>Conditional probability table for David Calls:</a:t>
            </a:r>
            <a:endParaRPr sz="2400"/>
          </a:p>
          <a:p>
            <a:pPr indent="0" lvl="0" marL="0" rtl="0" algn="just">
              <a:lnSpc>
                <a:spcPct val="90000"/>
              </a:lnSpc>
              <a:spcBef>
                <a:spcPts val="1000"/>
              </a:spcBef>
              <a:spcAft>
                <a:spcPts val="0"/>
              </a:spcAft>
              <a:buClr>
                <a:schemeClr val="dk1"/>
              </a:buClr>
              <a:buSzPts val="2400"/>
              <a:buNone/>
            </a:pPr>
            <a:r>
              <a:rPr lang="en-US" sz="2400"/>
              <a:t>The Conditional probability of David that he will call depends on the probability of Alarm.</a:t>
            </a:r>
            <a:endParaRPr/>
          </a:p>
          <a:p>
            <a:pPr indent="0" lvl="0" marL="0" rtl="0" algn="l">
              <a:lnSpc>
                <a:spcPct val="90000"/>
              </a:lnSpc>
              <a:spcBef>
                <a:spcPts val="1000"/>
              </a:spcBef>
              <a:spcAft>
                <a:spcPts val="0"/>
              </a:spcAft>
              <a:buClr>
                <a:schemeClr val="dk1"/>
              </a:buClr>
              <a:buSzPts val="1600"/>
              <a:buNone/>
            </a:pPr>
            <a:r>
              <a:t/>
            </a:r>
            <a:endParaRPr/>
          </a:p>
        </p:txBody>
      </p:sp>
      <p:sp>
        <p:nvSpPr>
          <p:cNvPr id="1736" name="Google Shape;1736;p1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37" name="Google Shape;1737;p1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38" name="Google Shape;1738;p163"/>
          <p:cNvSpPr txBox="1"/>
          <p:nvPr>
            <p:ph type="title"/>
          </p:nvPr>
        </p:nvSpPr>
        <p:spPr>
          <a:xfrm>
            <a:off x="839788" y="457200"/>
            <a:ext cx="9188632" cy="1146748"/>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imes New Roman"/>
              <a:buNone/>
            </a:pPr>
            <a:r>
              <a:rPr lang="en-US" sz="3600">
                <a:solidFill>
                  <a:schemeClr val="lt1"/>
                </a:solidFill>
                <a:latin typeface="Times New Roman"/>
                <a:ea typeface="Times New Roman"/>
                <a:cs typeface="Times New Roman"/>
                <a:sym typeface="Times New Roman"/>
              </a:rPr>
              <a:t>Bayesian probability and belief network</a:t>
            </a:r>
            <a:endParaRPr sz="3600"/>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2" name="Shape 1742"/>
        <p:cNvGrpSpPr/>
        <p:nvPr/>
      </p:nvGrpSpPr>
      <p:grpSpPr>
        <a:xfrm>
          <a:off x="0" y="0"/>
          <a:ext cx="0" cy="0"/>
          <a:chOff x="0" y="0"/>
          <a:chExt cx="0" cy="0"/>
        </a:xfrm>
      </p:grpSpPr>
      <p:graphicFrame>
        <p:nvGraphicFramePr>
          <p:cNvPr id="1743" name="Google Shape;1743;p164"/>
          <p:cNvGraphicFramePr/>
          <p:nvPr/>
        </p:nvGraphicFramePr>
        <p:xfrm>
          <a:off x="4973326" y="2365405"/>
          <a:ext cx="3000000" cy="3000000"/>
        </p:xfrm>
        <a:graphic>
          <a:graphicData uri="http://schemas.openxmlformats.org/drawingml/2006/table">
            <a:tbl>
              <a:tblPr>
                <a:noFill/>
                <a:tableStyleId>{825E8CEB-8B32-47B5-97DD-6649FE820772}</a:tableStyleId>
              </a:tblPr>
              <a:tblGrid>
                <a:gridCol w="2057400"/>
                <a:gridCol w="2057400"/>
                <a:gridCol w="2057400"/>
              </a:tblGrid>
              <a:tr h="934725">
                <a:tc>
                  <a:txBody>
                    <a:bodyPr/>
                    <a:lstStyle/>
                    <a:p>
                      <a:pPr indent="0" lvl="0" marL="0" marR="0" rtl="0" algn="l">
                        <a:spcBef>
                          <a:spcPts val="0"/>
                        </a:spcBef>
                        <a:spcAft>
                          <a:spcPts val="0"/>
                        </a:spcAft>
                        <a:buNone/>
                      </a:pPr>
                      <a:r>
                        <a:rPr lang="en-US" sz="1300">
                          <a:solidFill>
                            <a:srgbClr val="000000"/>
                          </a:solidFill>
                          <a:latin typeface="times new roman"/>
                          <a:ea typeface="times new roman"/>
                          <a:cs typeface="times new roman"/>
                          <a:sym typeface="times new roman"/>
                        </a:rPr>
                        <a:t>A</a:t>
                      </a:r>
                      <a:endParaRPr/>
                    </a:p>
                  </a:txBody>
                  <a:tcPr marT="82300" marB="82300" marR="82300" marL="82300">
                    <a:lnL cap="flat" cmpd="sng" w="9525">
                      <a:solidFill>
                        <a:srgbClr val="10EFF8"/>
                      </a:solidFill>
                      <a:prstDash val="solid"/>
                      <a:round/>
                      <a:headEnd len="sm" w="sm" type="none"/>
                      <a:tailEnd len="sm" w="sm" type="none"/>
                    </a:lnL>
                    <a:lnR cap="flat" cmpd="sng" w="9525">
                      <a:solidFill>
                        <a:srgbClr val="10EFF8"/>
                      </a:solidFill>
                      <a:prstDash val="solid"/>
                      <a:round/>
                      <a:headEnd len="sm" w="sm" type="none"/>
                      <a:tailEnd len="sm" w="sm" type="none"/>
                    </a:lnR>
                    <a:lnT cap="flat" cmpd="sng" w="9525">
                      <a:solidFill>
                        <a:srgbClr val="10EFF8"/>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1300">
                          <a:solidFill>
                            <a:srgbClr val="000000"/>
                          </a:solidFill>
                          <a:latin typeface="times new roman"/>
                          <a:ea typeface="times new roman"/>
                          <a:cs typeface="times new roman"/>
                          <a:sym typeface="times new roman"/>
                        </a:rPr>
                        <a:t>P(S= True)</a:t>
                      </a:r>
                      <a:endParaRPr/>
                    </a:p>
                  </a:txBody>
                  <a:tcPr marT="82300" marB="82300" marR="82300" marL="82300">
                    <a:lnL cap="flat" cmpd="sng" w="9525">
                      <a:solidFill>
                        <a:srgbClr val="10EFF8"/>
                      </a:solidFill>
                      <a:prstDash val="solid"/>
                      <a:round/>
                      <a:headEnd len="sm" w="sm" type="none"/>
                      <a:tailEnd len="sm" w="sm" type="none"/>
                    </a:lnL>
                    <a:lnR cap="flat" cmpd="sng" w="9525">
                      <a:solidFill>
                        <a:srgbClr val="10EFF8"/>
                      </a:solidFill>
                      <a:prstDash val="solid"/>
                      <a:round/>
                      <a:headEnd len="sm" w="sm" type="none"/>
                      <a:tailEnd len="sm" w="sm" type="none"/>
                    </a:lnR>
                    <a:lnT cap="flat" cmpd="sng" w="9525">
                      <a:solidFill>
                        <a:srgbClr val="10EFF8"/>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1300">
                          <a:solidFill>
                            <a:srgbClr val="000000"/>
                          </a:solidFill>
                          <a:latin typeface="times new roman"/>
                          <a:ea typeface="times new roman"/>
                          <a:cs typeface="times new roman"/>
                          <a:sym typeface="times new roman"/>
                        </a:rPr>
                        <a:t>P(S= False)</a:t>
                      </a:r>
                      <a:endParaRPr/>
                    </a:p>
                  </a:txBody>
                  <a:tcPr marT="82300" marB="82300" marR="82300" marL="82300">
                    <a:lnL cap="flat" cmpd="sng" w="9525">
                      <a:solidFill>
                        <a:srgbClr val="10EFF8"/>
                      </a:solidFill>
                      <a:prstDash val="solid"/>
                      <a:round/>
                      <a:headEnd len="sm" w="sm" type="none"/>
                      <a:tailEnd len="sm" w="sm" type="none"/>
                    </a:lnL>
                    <a:lnR cap="flat" cmpd="sng" w="9525">
                      <a:solidFill>
                        <a:srgbClr val="10EFF8"/>
                      </a:solidFill>
                      <a:prstDash val="solid"/>
                      <a:round/>
                      <a:headEnd len="sm" w="sm" type="none"/>
                      <a:tailEnd len="sm" w="sm" type="none"/>
                    </a:lnR>
                    <a:lnT cap="flat" cmpd="sng" w="9525">
                      <a:solidFill>
                        <a:srgbClr val="10EFF8"/>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793325">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True</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0.75</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0.25</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793325">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False</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0.02</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US" sz="1300">
                          <a:solidFill>
                            <a:srgbClr val="000000"/>
                          </a:solidFill>
                          <a:latin typeface="verdana"/>
                          <a:ea typeface="verdana"/>
                          <a:cs typeface="verdana"/>
                          <a:sym typeface="verdana"/>
                        </a:rPr>
                        <a:t>0.98</a:t>
                      </a:r>
                      <a:endParaRPr/>
                    </a:p>
                  </a:txBody>
                  <a:tcPr marT="54875" marB="54875" marR="54875" marL="54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bl>
          </a:graphicData>
        </a:graphic>
      </p:graphicFrame>
      <p:sp>
        <p:nvSpPr>
          <p:cNvPr id="1744" name="Google Shape;1744;p164"/>
          <p:cNvSpPr txBox="1"/>
          <p:nvPr>
            <p:ph idx="1" type="body"/>
          </p:nvPr>
        </p:nvSpPr>
        <p:spPr>
          <a:xfrm>
            <a:off x="839788" y="2057400"/>
            <a:ext cx="3932237" cy="381158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sz="2800"/>
              <a:t>Conditional probability table for Sophia Calls:</a:t>
            </a:r>
            <a:endParaRPr sz="2800"/>
          </a:p>
          <a:p>
            <a:pPr indent="0" lvl="0" marL="0" rtl="0" algn="l">
              <a:lnSpc>
                <a:spcPct val="90000"/>
              </a:lnSpc>
              <a:spcBef>
                <a:spcPts val="1000"/>
              </a:spcBef>
              <a:spcAft>
                <a:spcPts val="0"/>
              </a:spcAft>
              <a:buClr>
                <a:schemeClr val="dk1"/>
              </a:buClr>
              <a:buSzPts val="2800"/>
              <a:buNone/>
            </a:pPr>
            <a:r>
              <a:rPr lang="en-US" sz="2800"/>
              <a:t>The Conditional probability of Sophia that she calls is depending on its Parent Node "Alarm."</a:t>
            </a:r>
            <a:endParaRPr/>
          </a:p>
          <a:p>
            <a:pPr indent="0" lvl="0" marL="0" rtl="0" algn="l">
              <a:lnSpc>
                <a:spcPct val="90000"/>
              </a:lnSpc>
              <a:spcBef>
                <a:spcPts val="1000"/>
              </a:spcBef>
              <a:spcAft>
                <a:spcPts val="0"/>
              </a:spcAft>
              <a:buClr>
                <a:schemeClr val="dk1"/>
              </a:buClr>
              <a:buSzPts val="1600"/>
              <a:buNone/>
            </a:pPr>
            <a:r>
              <a:t/>
            </a:r>
            <a:endParaRPr/>
          </a:p>
        </p:txBody>
      </p:sp>
      <p:sp>
        <p:nvSpPr>
          <p:cNvPr id="1745" name="Google Shape;1745;p1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46" name="Google Shape;1746;p1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AP(S= True)P(S= False)True0.750.25False0.020.98 AP(S= True)P(S= False)True0.750.25False0.020.98 </a:t>
            </a:r>
            <a:fld id="{00000000-1234-1234-1234-123412341234}" type="slidenum">
              <a:rPr lang="en-US"/>
              <a:t>‹#›</a:t>
            </a:fld>
            <a:endParaRPr/>
          </a:p>
        </p:txBody>
      </p:sp>
      <p:sp>
        <p:nvSpPr>
          <p:cNvPr id="1747" name="Google Shape;1747;p164"/>
          <p:cNvSpPr txBox="1"/>
          <p:nvPr>
            <p:ph type="title"/>
          </p:nvPr>
        </p:nvSpPr>
        <p:spPr>
          <a:xfrm>
            <a:off x="839788" y="457200"/>
            <a:ext cx="8948789" cy="1146748"/>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imes New Roman"/>
              <a:buNone/>
            </a:pPr>
            <a:r>
              <a:rPr lang="en-US" sz="3600">
                <a:solidFill>
                  <a:schemeClr val="lt1"/>
                </a:solidFill>
                <a:latin typeface="Times New Roman"/>
                <a:ea typeface="Times New Roman"/>
                <a:cs typeface="Times New Roman"/>
                <a:sym typeface="Times New Roman"/>
              </a:rPr>
              <a:t>Bayesian probability and belief network</a:t>
            </a:r>
            <a:endParaRPr sz="3600"/>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165"/>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70000" lnSpcReduction="20000"/>
          </a:bodyPr>
          <a:lstStyle/>
          <a:p>
            <a:pPr indent="-228600" lvl="0" marL="228600" rtl="0" algn="just">
              <a:lnSpc>
                <a:spcPct val="90000"/>
              </a:lnSpc>
              <a:spcBef>
                <a:spcPts val="0"/>
              </a:spcBef>
              <a:spcAft>
                <a:spcPts val="0"/>
              </a:spcAft>
              <a:buClr>
                <a:schemeClr val="dk1"/>
              </a:buClr>
              <a:buSzPct val="100000"/>
              <a:buChar char="•"/>
            </a:pPr>
            <a:r>
              <a:rPr lang="en-US"/>
              <a:t>From the formula of joint distribution, we can write the problem statement in the form of probability distribution:</a:t>
            </a:r>
            <a:endParaRPr/>
          </a:p>
          <a:p>
            <a:pPr indent="-228600" lvl="0" marL="228600" rtl="0" algn="just">
              <a:lnSpc>
                <a:spcPct val="90000"/>
              </a:lnSpc>
              <a:spcBef>
                <a:spcPts val="1000"/>
              </a:spcBef>
              <a:spcAft>
                <a:spcPts val="0"/>
              </a:spcAft>
              <a:buClr>
                <a:schemeClr val="dk1"/>
              </a:buClr>
              <a:buSzPct val="100000"/>
              <a:buChar char="•"/>
            </a:pPr>
            <a:r>
              <a:rPr b="1" lang="en-US"/>
              <a:t>P(S, D, A, ¬B, ¬E) = P (S|A) *P (D|A)*P (A|¬B ^ ¬E) *P (¬B) *P (¬E).</a:t>
            </a:r>
            <a:endParaRPr/>
          </a:p>
          <a:p>
            <a:pPr indent="-228600" lvl="0" marL="228600" rtl="0" algn="just">
              <a:lnSpc>
                <a:spcPct val="90000"/>
              </a:lnSpc>
              <a:spcBef>
                <a:spcPts val="1000"/>
              </a:spcBef>
              <a:spcAft>
                <a:spcPts val="0"/>
              </a:spcAft>
              <a:buClr>
                <a:schemeClr val="dk1"/>
              </a:buClr>
              <a:buSzPct val="100000"/>
              <a:buNone/>
            </a:pPr>
            <a:r>
              <a:rPr lang="en-US"/>
              <a:t>= 0.75* 0.91* 0.001* 0.998*0.999</a:t>
            </a:r>
            <a:endParaRPr/>
          </a:p>
          <a:p>
            <a:pPr indent="-228600" lvl="0" marL="228600" rtl="0" algn="just">
              <a:lnSpc>
                <a:spcPct val="90000"/>
              </a:lnSpc>
              <a:spcBef>
                <a:spcPts val="1000"/>
              </a:spcBef>
              <a:spcAft>
                <a:spcPts val="0"/>
              </a:spcAft>
              <a:buClr>
                <a:schemeClr val="dk1"/>
              </a:buClr>
              <a:buSzPct val="100000"/>
              <a:buNone/>
            </a:pPr>
            <a:r>
              <a:rPr b="1" lang="en-US"/>
              <a:t>= 0.00068045.</a:t>
            </a:r>
            <a:endParaRPr/>
          </a:p>
          <a:p>
            <a:pPr indent="-228600" lvl="0" marL="228600" rtl="0" algn="just">
              <a:lnSpc>
                <a:spcPct val="90000"/>
              </a:lnSpc>
              <a:spcBef>
                <a:spcPts val="1000"/>
              </a:spcBef>
              <a:spcAft>
                <a:spcPts val="0"/>
              </a:spcAft>
              <a:buClr>
                <a:schemeClr val="dk1"/>
              </a:buClr>
              <a:buSzPct val="100000"/>
              <a:buNone/>
            </a:pPr>
            <a:r>
              <a:rPr b="1" lang="en-US"/>
              <a:t>Hence, a Bayesian network can answer any query about the domain by using Joint distribution.</a:t>
            </a:r>
            <a:endParaRPr/>
          </a:p>
          <a:p>
            <a:pPr indent="-228600" lvl="0" marL="228600" rtl="0" algn="just">
              <a:lnSpc>
                <a:spcPct val="90000"/>
              </a:lnSpc>
              <a:spcBef>
                <a:spcPts val="1000"/>
              </a:spcBef>
              <a:spcAft>
                <a:spcPts val="0"/>
              </a:spcAft>
              <a:buClr>
                <a:schemeClr val="dk1"/>
              </a:buClr>
              <a:buSzPct val="100000"/>
              <a:buChar char="•"/>
            </a:pPr>
            <a:r>
              <a:rPr b="1" lang="en-US"/>
              <a:t>The semantics of Bayesian Network:</a:t>
            </a:r>
            <a:endParaRPr/>
          </a:p>
          <a:p>
            <a:pPr indent="-228600" lvl="0" marL="228600" rtl="0" algn="just">
              <a:lnSpc>
                <a:spcPct val="90000"/>
              </a:lnSpc>
              <a:spcBef>
                <a:spcPts val="1000"/>
              </a:spcBef>
              <a:spcAft>
                <a:spcPts val="0"/>
              </a:spcAft>
              <a:buClr>
                <a:schemeClr val="dk1"/>
              </a:buClr>
              <a:buSzPct val="100000"/>
              <a:buChar char="•"/>
            </a:pPr>
            <a:r>
              <a:rPr lang="en-US"/>
              <a:t>There are two ways to understand the semantics of the Bayesian network, which is given below:</a:t>
            </a:r>
            <a:endParaRPr/>
          </a:p>
          <a:p>
            <a:pPr indent="-228600" lvl="0" marL="228600" rtl="0" algn="just">
              <a:lnSpc>
                <a:spcPct val="90000"/>
              </a:lnSpc>
              <a:spcBef>
                <a:spcPts val="1000"/>
              </a:spcBef>
              <a:spcAft>
                <a:spcPts val="0"/>
              </a:spcAft>
              <a:buClr>
                <a:schemeClr val="dk1"/>
              </a:buClr>
              <a:buSzPct val="100000"/>
              <a:buNone/>
            </a:pPr>
            <a:r>
              <a:rPr b="1" lang="en-US"/>
              <a:t>1. To understand the network as the representation of the Joint probability distribution.</a:t>
            </a:r>
            <a:endParaRPr/>
          </a:p>
          <a:p>
            <a:pPr indent="-228600" lvl="0" marL="228600" rtl="0" algn="just">
              <a:lnSpc>
                <a:spcPct val="90000"/>
              </a:lnSpc>
              <a:spcBef>
                <a:spcPts val="1000"/>
              </a:spcBef>
              <a:spcAft>
                <a:spcPts val="0"/>
              </a:spcAft>
              <a:buClr>
                <a:schemeClr val="dk1"/>
              </a:buClr>
              <a:buSzPct val="100000"/>
              <a:buChar char="•"/>
            </a:pPr>
            <a:r>
              <a:rPr lang="en-US"/>
              <a:t>It is helpful to understand how to construct the network.</a:t>
            </a:r>
            <a:endParaRPr/>
          </a:p>
          <a:p>
            <a:pPr indent="-228600" lvl="0" marL="228600" rtl="0" algn="just">
              <a:lnSpc>
                <a:spcPct val="90000"/>
              </a:lnSpc>
              <a:spcBef>
                <a:spcPts val="1000"/>
              </a:spcBef>
              <a:spcAft>
                <a:spcPts val="0"/>
              </a:spcAft>
              <a:buClr>
                <a:schemeClr val="dk1"/>
              </a:buClr>
              <a:buSzPct val="100000"/>
              <a:buNone/>
            </a:pPr>
            <a:r>
              <a:rPr b="1" lang="en-US"/>
              <a:t>2. To understand the network as an encoding of a collection of conditional independence statements.</a:t>
            </a:r>
            <a:endParaRPr/>
          </a:p>
          <a:p>
            <a:pPr indent="-228600" lvl="0" marL="228600" rtl="0" algn="just">
              <a:lnSpc>
                <a:spcPct val="90000"/>
              </a:lnSpc>
              <a:spcBef>
                <a:spcPts val="1000"/>
              </a:spcBef>
              <a:spcAft>
                <a:spcPts val="0"/>
              </a:spcAft>
              <a:buClr>
                <a:schemeClr val="dk1"/>
              </a:buClr>
              <a:buSzPct val="100000"/>
              <a:buChar char="•"/>
            </a:pPr>
            <a:r>
              <a:rPr lang="en-US"/>
              <a:t>It is helpful in designing inference procedure.</a:t>
            </a:r>
            <a:endParaRPr/>
          </a:p>
        </p:txBody>
      </p:sp>
      <p:sp>
        <p:nvSpPr>
          <p:cNvPr id="1753" name="Google Shape;1753;p1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54" name="Google Shape;1754;p1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55" name="Google Shape;1755;p165"/>
          <p:cNvSpPr txBox="1"/>
          <p:nvPr>
            <p:ph type="title"/>
          </p:nvPr>
        </p:nvSpPr>
        <p:spPr>
          <a:xfrm>
            <a:off x="838200" y="365125"/>
            <a:ext cx="9400082"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imes New Roman"/>
              <a:buNone/>
            </a:pPr>
            <a:r>
              <a:rPr lang="en-US" sz="3600">
                <a:solidFill>
                  <a:schemeClr val="lt1"/>
                </a:solidFill>
                <a:latin typeface="Times New Roman"/>
                <a:ea typeface="Times New Roman"/>
                <a:cs typeface="Times New Roman"/>
                <a:sym typeface="Times New Roman"/>
              </a:rPr>
              <a:t>Bayesian probability and belief network</a:t>
            </a:r>
            <a:endParaRPr sz="3600"/>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166"/>
          <p:cNvSpPr txBox="1"/>
          <p:nvPr>
            <p:ph type="title"/>
          </p:nvPr>
        </p:nvSpPr>
        <p:spPr>
          <a:xfrm>
            <a:off x="838200" y="190501"/>
            <a:ext cx="9056427" cy="101600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lang="en-US">
                <a:solidFill>
                  <a:schemeClr val="lt1"/>
                </a:solidFill>
                <a:latin typeface="Calibri"/>
                <a:ea typeface="Calibri"/>
                <a:cs typeface="Calibri"/>
                <a:sym typeface="Calibri"/>
              </a:rPr>
              <a:t>Bayes' theorem in Artificial intelligence</a:t>
            </a:r>
            <a:br>
              <a:rPr lang="en-US">
                <a:solidFill>
                  <a:schemeClr val="lt1"/>
                </a:solidFill>
                <a:latin typeface="Calibri"/>
                <a:ea typeface="Calibri"/>
                <a:cs typeface="Calibri"/>
                <a:sym typeface="Calibri"/>
              </a:rPr>
            </a:br>
            <a:endParaRPr/>
          </a:p>
        </p:txBody>
      </p:sp>
      <p:sp>
        <p:nvSpPr>
          <p:cNvPr id="1761" name="Google Shape;1761;p166"/>
          <p:cNvSpPr txBox="1"/>
          <p:nvPr>
            <p:ph idx="1" type="body"/>
          </p:nvPr>
        </p:nvSpPr>
        <p:spPr>
          <a:xfrm>
            <a:off x="838200" y="1397000"/>
            <a:ext cx="10515600" cy="4779963"/>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None/>
            </a:pPr>
            <a:r>
              <a:rPr lang="en-US"/>
              <a:t>Bayes' theorem:</a:t>
            </a:r>
            <a:endParaRPr/>
          </a:p>
          <a:p>
            <a:pPr indent="-228600" lvl="0" marL="228600" rtl="0" algn="l">
              <a:lnSpc>
                <a:spcPct val="90000"/>
              </a:lnSpc>
              <a:spcBef>
                <a:spcPts val="1000"/>
              </a:spcBef>
              <a:spcAft>
                <a:spcPts val="0"/>
              </a:spcAft>
              <a:buClr>
                <a:schemeClr val="dk1"/>
              </a:buClr>
              <a:buSzPct val="100000"/>
              <a:buChar char="•"/>
            </a:pPr>
            <a:r>
              <a:rPr lang="en-US"/>
              <a:t>Bayes' theorem is also known as </a:t>
            </a:r>
            <a:r>
              <a:rPr b="1" lang="en-US"/>
              <a:t>Bayes' rule, Bayes' law</a:t>
            </a:r>
            <a:r>
              <a:rPr lang="en-US"/>
              <a:t>, or </a:t>
            </a:r>
            <a:r>
              <a:rPr b="1" lang="en-US"/>
              <a:t>Bayesian reasoning</a:t>
            </a:r>
            <a:r>
              <a:rPr lang="en-US"/>
              <a:t>, which determines the probability of an event with uncertain knowledge.</a:t>
            </a:r>
            <a:endParaRPr/>
          </a:p>
          <a:p>
            <a:pPr indent="-228600" lvl="0" marL="228600" rtl="0" algn="l">
              <a:lnSpc>
                <a:spcPct val="90000"/>
              </a:lnSpc>
              <a:spcBef>
                <a:spcPts val="1000"/>
              </a:spcBef>
              <a:spcAft>
                <a:spcPts val="0"/>
              </a:spcAft>
              <a:buClr>
                <a:schemeClr val="dk1"/>
              </a:buClr>
              <a:buSzPct val="100000"/>
              <a:buChar char="•"/>
            </a:pPr>
            <a:r>
              <a:rPr lang="en-US"/>
              <a:t>In probability theory, it relates the conditional probability and marginal probabilities of two random events.</a:t>
            </a:r>
            <a:endParaRPr/>
          </a:p>
          <a:p>
            <a:pPr indent="-228600" lvl="0" marL="228600" rtl="0" algn="l">
              <a:lnSpc>
                <a:spcPct val="90000"/>
              </a:lnSpc>
              <a:spcBef>
                <a:spcPts val="1000"/>
              </a:spcBef>
              <a:spcAft>
                <a:spcPts val="0"/>
              </a:spcAft>
              <a:buClr>
                <a:schemeClr val="dk1"/>
              </a:buClr>
              <a:buSzPct val="100000"/>
              <a:buChar char="•"/>
            </a:pPr>
            <a:r>
              <a:rPr lang="en-US"/>
              <a:t>Bayes' theorem was named after the British mathematician </a:t>
            </a:r>
            <a:r>
              <a:rPr b="1" lang="en-US"/>
              <a:t>Thomas Bayes</a:t>
            </a:r>
            <a:r>
              <a:rPr lang="en-US"/>
              <a:t>. The </a:t>
            </a:r>
            <a:r>
              <a:rPr b="1" lang="en-US"/>
              <a:t>Bayesian inference</a:t>
            </a:r>
            <a:r>
              <a:rPr lang="en-US"/>
              <a:t> is an application of Bayes' theorem, which is fundamental to Bayesian statistics.</a:t>
            </a:r>
            <a:endParaRPr/>
          </a:p>
          <a:p>
            <a:pPr indent="-228600" lvl="0" marL="228600" rtl="0" algn="l">
              <a:lnSpc>
                <a:spcPct val="90000"/>
              </a:lnSpc>
              <a:spcBef>
                <a:spcPts val="1000"/>
              </a:spcBef>
              <a:spcAft>
                <a:spcPts val="0"/>
              </a:spcAft>
              <a:buClr>
                <a:schemeClr val="dk1"/>
              </a:buClr>
              <a:buSzPct val="100000"/>
              <a:buChar char="•"/>
            </a:pPr>
            <a:r>
              <a:rPr lang="en-US"/>
              <a:t>It is a way to calculate the value of P(B|A) with the knowledge of P(A|B).</a:t>
            </a:r>
            <a:endParaRPr/>
          </a:p>
          <a:p>
            <a:pPr indent="-228600" lvl="0" marL="228600" rtl="0" algn="l">
              <a:lnSpc>
                <a:spcPct val="90000"/>
              </a:lnSpc>
              <a:spcBef>
                <a:spcPts val="1000"/>
              </a:spcBef>
              <a:spcAft>
                <a:spcPts val="0"/>
              </a:spcAft>
              <a:buClr>
                <a:schemeClr val="dk1"/>
              </a:buClr>
              <a:buSzPct val="100000"/>
              <a:buChar char="•"/>
            </a:pPr>
            <a:r>
              <a:rPr lang="en-US"/>
              <a:t>Bayes' theorem allows updating the probability prediction of an event by observing new information of the real world.</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1762" name="Google Shape;1762;p1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63" name="Google Shape;1763;p1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7" name="Shape 1767"/>
        <p:cNvGrpSpPr/>
        <p:nvPr/>
      </p:nvGrpSpPr>
      <p:grpSpPr>
        <a:xfrm>
          <a:off x="0" y="0"/>
          <a:ext cx="0" cy="0"/>
          <a:chOff x="0" y="0"/>
          <a:chExt cx="0" cy="0"/>
        </a:xfrm>
      </p:grpSpPr>
      <p:sp>
        <p:nvSpPr>
          <p:cNvPr id="1768" name="Google Shape;1768;p167"/>
          <p:cNvSpPr txBox="1"/>
          <p:nvPr>
            <p:ph idx="1" type="body"/>
          </p:nvPr>
        </p:nvSpPr>
        <p:spPr>
          <a:xfrm>
            <a:off x="838200" y="1485900"/>
            <a:ext cx="10515600" cy="52070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139700" lvl="0" marL="228600" rtl="0" algn="l">
              <a:lnSpc>
                <a:spcPct val="90000"/>
              </a:lnSpc>
              <a:spcBef>
                <a:spcPts val="0"/>
              </a:spcBef>
              <a:spcAft>
                <a:spcPts val="0"/>
              </a:spcAft>
              <a:buClr>
                <a:schemeClr val="dk1"/>
              </a:buClr>
              <a:buSzPts val="1400"/>
              <a:buNone/>
            </a:pPr>
            <a:r>
              <a:t/>
            </a:r>
            <a:endParaRPr sz="1400"/>
          </a:p>
        </p:txBody>
      </p:sp>
      <p:sp>
        <p:nvSpPr>
          <p:cNvPr id="1769" name="Google Shape;1769;p1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70" name="Google Shape;1770;p167"/>
          <p:cNvSpPr txBox="1"/>
          <p:nvPr>
            <p:ph type="title"/>
          </p:nvPr>
        </p:nvSpPr>
        <p:spPr>
          <a:xfrm>
            <a:off x="838200" y="365125"/>
            <a:ext cx="9247496" cy="942975"/>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lang="en-US">
                <a:solidFill>
                  <a:schemeClr val="lt1"/>
                </a:solidFill>
                <a:latin typeface="Calibri"/>
                <a:ea typeface="Calibri"/>
                <a:cs typeface="Calibri"/>
                <a:sym typeface="Calibri"/>
              </a:rPr>
              <a:t>Bayes' theorem in Artificial intelligence</a:t>
            </a:r>
            <a:br>
              <a:rPr lang="en-US">
                <a:solidFill>
                  <a:schemeClr val="lt1"/>
                </a:solidFill>
                <a:latin typeface="Calibri"/>
                <a:ea typeface="Calibri"/>
                <a:cs typeface="Calibri"/>
                <a:sym typeface="Calibri"/>
              </a:rPr>
            </a:br>
            <a:endParaRPr/>
          </a:p>
        </p:txBody>
      </p:sp>
      <p:sp>
        <p:nvSpPr>
          <p:cNvPr descr="P(A\mid B)=\frac {P(B\mid A) \cdot P(A)}{P(B)}" id="1771" name="Google Shape;1771;p16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2" name="Google Shape;1772;p167"/>
          <p:cNvSpPr/>
          <p:nvPr/>
        </p:nvSpPr>
        <p:spPr>
          <a:xfrm>
            <a:off x="952500" y="1485900"/>
            <a:ext cx="10106025" cy="3247043"/>
          </a:xfrm>
          <a:prstGeom prst="rect">
            <a:avLst/>
          </a:prstGeom>
          <a:solidFill>
            <a:srgbClr val="F8F9FA"/>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7595D"/>
              </a:buClr>
              <a:buSzPts val="1300"/>
              <a:buFont typeface="Open Sans"/>
              <a:buNone/>
            </a:pPr>
            <a:r>
              <a:rPr b="0" i="0" lang="en-US" sz="1300" u="none" cap="none" strike="noStrike">
                <a:solidFill>
                  <a:srgbClr val="57595D"/>
                </a:solidFill>
                <a:latin typeface="Open Sans"/>
                <a:ea typeface="Open Sans"/>
                <a:cs typeface="Open Sans"/>
                <a:sym typeface="Open Sans"/>
              </a:rPr>
              <a:t>The Bayes’ theorem is expressed in the following formula:</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57595D"/>
              </a:buClr>
              <a:buSzPts val="1300"/>
              <a:buFont typeface="Open Sans"/>
              <a:buNone/>
            </a:pPr>
            <a:r>
              <a:rPr b="0" i="0" lang="en-US" sz="1300" u="none" cap="none" strike="noStrike">
                <a:solidFill>
                  <a:srgbClr val="57595D"/>
                </a:solidFill>
                <a:latin typeface="Open Sans"/>
                <a:ea typeface="Open Sans"/>
                <a:cs typeface="Open Sans"/>
                <a:sym typeface="Open Sans"/>
              </a:rPr>
              <a:t>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57595D"/>
              </a:buClr>
              <a:buSzPts val="1300"/>
              <a:buFont typeface="Open Sans"/>
              <a:buNone/>
            </a:pPr>
            <a:r>
              <a:rPr b="0" i="0" lang="en-US" sz="1300" u="none" cap="none" strike="noStrike">
                <a:solidFill>
                  <a:srgbClr val="57595D"/>
                </a:solidFill>
                <a:latin typeface="Open Sans"/>
                <a:ea typeface="Open Sans"/>
                <a:cs typeface="Open Sans"/>
                <a:sym typeface="Open Sans"/>
              </a:rPr>
              <a:t>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57595D"/>
              </a:buClr>
              <a:buSzPts val="1300"/>
              <a:buFont typeface="Open Sans"/>
              <a:buNone/>
            </a:pPr>
            <a:r>
              <a:rPr b="0" i="0" lang="en-US" sz="1300" u="none" cap="none" strike="noStrike">
                <a:solidFill>
                  <a:srgbClr val="57595D"/>
                </a:solidFill>
                <a:latin typeface="Open Sans"/>
                <a:ea typeface="Open Sans"/>
                <a:cs typeface="Open Sans"/>
                <a:sym typeface="Open Sans"/>
              </a:rPr>
              <a:t>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57595D"/>
              </a:buClr>
              <a:buSzPts val="1300"/>
              <a:buFont typeface="Open Sans"/>
              <a:buNone/>
            </a:pPr>
            <a:r>
              <a:rPr b="0" i="0" lang="en-US" sz="1300" u="none" cap="none" strike="noStrike">
                <a:solidFill>
                  <a:srgbClr val="57595D"/>
                </a:solidFill>
                <a:latin typeface="Open Sans"/>
                <a:ea typeface="Open Sans"/>
                <a:cs typeface="Open Sans"/>
                <a:sym typeface="Open Sans"/>
              </a:rPr>
              <a:t>Where:</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rgbClr val="57595D"/>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300"/>
              <a:buFont typeface="Arial"/>
              <a:buNone/>
            </a:pPr>
            <a:r>
              <a:t/>
            </a:r>
            <a:endParaRPr sz="1300">
              <a:solidFill>
                <a:srgbClr val="57595D"/>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rgbClr val="57595D"/>
              </a:solidFill>
              <a:latin typeface="Open Sans"/>
              <a:ea typeface="Open Sans"/>
              <a:cs typeface="Open Sans"/>
              <a:sym typeface="Open Sans"/>
            </a:endParaRPr>
          </a:p>
          <a:p>
            <a:pPr indent="-82550" lvl="0" marL="0" marR="0" rtl="0" algn="l">
              <a:lnSpc>
                <a:spcPct val="100000"/>
              </a:lnSpc>
              <a:spcBef>
                <a:spcPts val="0"/>
              </a:spcBef>
              <a:spcAft>
                <a:spcPts val="0"/>
              </a:spcAft>
              <a:buClr>
                <a:srgbClr val="57595D"/>
              </a:buClr>
              <a:buSzPts val="1300"/>
              <a:buFont typeface="Open Sans"/>
              <a:buChar char="•"/>
            </a:pPr>
            <a:r>
              <a:rPr b="0" i="0" lang="en-US" sz="1300" u="none" cap="none" strike="noStrike">
                <a:solidFill>
                  <a:srgbClr val="57595D"/>
                </a:solidFill>
                <a:latin typeface="Open Sans"/>
                <a:ea typeface="Open Sans"/>
                <a:cs typeface="Open Sans"/>
                <a:sym typeface="Open Sans"/>
              </a:rPr>
              <a:t>P(A|B) – the probability of event A occurring, given event B has occurred</a:t>
            </a:r>
            <a:endParaRPr/>
          </a:p>
          <a:p>
            <a:pPr indent="-82550" lvl="0" marL="0" marR="0" rtl="0" algn="l">
              <a:lnSpc>
                <a:spcPct val="100000"/>
              </a:lnSpc>
              <a:spcBef>
                <a:spcPts val="0"/>
              </a:spcBef>
              <a:spcAft>
                <a:spcPts val="0"/>
              </a:spcAft>
              <a:buClr>
                <a:srgbClr val="57595D"/>
              </a:buClr>
              <a:buSzPts val="1300"/>
              <a:buFont typeface="Open Sans"/>
              <a:buChar char="•"/>
            </a:pPr>
            <a:r>
              <a:rPr b="0" i="0" lang="en-US" sz="1300" u="none" cap="none" strike="noStrike">
                <a:solidFill>
                  <a:srgbClr val="57595D"/>
                </a:solidFill>
                <a:latin typeface="Open Sans"/>
                <a:ea typeface="Open Sans"/>
                <a:cs typeface="Open Sans"/>
                <a:sym typeface="Open Sans"/>
              </a:rPr>
              <a:t>P(B|A) – the probability of event B occurring, given event A has occurred</a:t>
            </a:r>
            <a:endParaRPr/>
          </a:p>
          <a:p>
            <a:pPr indent="-82550" lvl="0" marL="0" marR="0" rtl="0" algn="l">
              <a:lnSpc>
                <a:spcPct val="100000"/>
              </a:lnSpc>
              <a:spcBef>
                <a:spcPts val="0"/>
              </a:spcBef>
              <a:spcAft>
                <a:spcPts val="0"/>
              </a:spcAft>
              <a:buClr>
                <a:srgbClr val="57595D"/>
              </a:buClr>
              <a:buSzPts val="1300"/>
              <a:buFont typeface="Open Sans"/>
              <a:buChar char="•"/>
            </a:pPr>
            <a:r>
              <a:rPr b="0" i="0" lang="en-US" sz="1300" u="none" cap="none" strike="noStrike">
                <a:solidFill>
                  <a:srgbClr val="57595D"/>
                </a:solidFill>
                <a:latin typeface="Open Sans"/>
                <a:ea typeface="Open Sans"/>
                <a:cs typeface="Open Sans"/>
                <a:sym typeface="Open Sans"/>
              </a:rPr>
              <a:t>P(A) – the probability of event A</a:t>
            </a:r>
            <a:endParaRPr/>
          </a:p>
          <a:p>
            <a:pPr indent="-82550" lvl="0" marL="0" marR="0" rtl="0" algn="l">
              <a:lnSpc>
                <a:spcPct val="100000"/>
              </a:lnSpc>
              <a:spcBef>
                <a:spcPts val="0"/>
              </a:spcBef>
              <a:spcAft>
                <a:spcPts val="0"/>
              </a:spcAft>
              <a:buClr>
                <a:srgbClr val="57595D"/>
              </a:buClr>
              <a:buSzPts val="1300"/>
              <a:buFont typeface="Open Sans"/>
              <a:buChar char="•"/>
            </a:pPr>
            <a:r>
              <a:rPr b="0" i="0" lang="en-US" sz="1300" u="none" cap="none" strike="noStrike">
                <a:solidFill>
                  <a:srgbClr val="57595D"/>
                </a:solidFill>
                <a:latin typeface="Open Sans"/>
                <a:ea typeface="Open Sans"/>
                <a:cs typeface="Open Sans"/>
                <a:sym typeface="Open Sans"/>
              </a:rPr>
              <a:t>P(B) – the probability of event B</a:t>
            </a:r>
            <a:endParaRPr/>
          </a:p>
          <a:p>
            <a:pPr indent="0" lvl="0" marL="0" marR="0" rtl="0" algn="l">
              <a:lnSpc>
                <a:spcPct val="100000"/>
              </a:lnSpc>
              <a:spcBef>
                <a:spcPts val="0"/>
              </a:spcBef>
              <a:spcAft>
                <a:spcPts val="0"/>
              </a:spcAft>
              <a:buClr>
                <a:schemeClr val="dk1"/>
              </a:buClr>
              <a:buSzPts val="4900"/>
              <a:buFont typeface="Arial"/>
              <a:buNone/>
            </a:pPr>
            <a:r>
              <a:t/>
            </a:r>
            <a:endParaRPr b="0" i="0" sz="4900" u="none" cap="none" strike="noStrike">
              <a:solidFill>
                <a:srgbClr val="57595D"/>
              </a:solidFill>
              <a:latin typeface="Open Sans"/>
              <a:ea typeface="Open Sans"/>
              <a:cs typeface="Open Sans"/>
              <a:sym typeface="Open Sans"/>
            </a:endParaRPr>
          </a:p>
        </p:txBody>
      </p:sp>
      <p:pic>
        <p:nvPicPr>
          <p:cNvPr descr="Bayes’ Theorem - Formula" id="1773" name="Google Shape;1773;p167"/>
          <p:cNvPicPr preferRelativeResize="0"/>
          <p:nvPr/>
        </p:nvPicPr>
        <p:blipFill rotWithShape="1">
          <a:blip r:embed="rId3">
            <a:alphaModFix/>
          </a:blip>
          <a:srcRect b="0" l="0" r="0" t="0"/>
          <a:stretch/>
        </p:blipFill>
        <p:spPr>
          <a:xfrm>
            <a:off x="1719263" y="1987681"/>
            <a:ext cx="2398216" cy="790575"/>
          </a:xfrm>
          <a:prstGeom prst="rect">
            <a:avLst/>
          </a:prstGeom>
          <a:noFill/>
          <a:ln>
            <a:noFill/>
          </a:ln>
        </p:spPr>
      </p:pic>
      <p:sp>
        <p:nvSpPr>
          <p:cNvPr id="1774" name="Google Shape;1774;p1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8" name="Shape 1778"/>
        <p:cNvGrpSpPr/>
        <p:nvPr/>
      </p:nvGrpSpPr>
      <p:grpSpPr>
        <a:xfrm>
          <a:off x="0" y="0"/>
          <a:ext cx="0" cy="0"/>
          <a:chOff x="0" y="0"/>
          <a:chExt cx="0" cy="0"/>
        </a:xfrm>
      </p:grpSpPr>
      <p:sp>
        <p:nvSpPr>
          <p:cNvPr id="1779" name="Google Shape;1779;p1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Applying Bayes' rule:</a:t>
            </a:r>
            <a:br>
              <a:rPr lang="en-US"/>
            </a:br>
            <a:endParaRPr/>
          </a:p>
        </p:txBody>
      </p:sp>
      <p:sp>
        <p:nvSpPr>
          <p:cNvPr id="1780" name="Google Shape;1780;p168"/>
          <p:cNvSpPr txBox="1"/>
          <p:nvPr>
            <p:ph idx="1" type="body"/>
          </p:nvPr>
        </p:nvSpPr>
        <p:spPr>
          <a:xfrm>
            <a:off x="838200" y="1384300"/>
            <a:ext cx="10515600" cy="4792663"/>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lang="en-US"/>
              <a:t>Bayes' rule allows us to compute the single term P(B|A) in terms of P(A|B), P(</a:t>
            </a:r>
            <a:r>
              <a:rPr i="1" lang="en-US"/>
              <a:t>B</a:t>
            </a:r>
            <a:r>
              <a:rPr lang="en-US"/>
              <a:t>), and P(A). This is very useful in cases where we have a good probability of these three terms and want to determine the fourth one. Suppose we want to perceive the effect of some unknown cause, and want to compute that cause, then the Bayes' rule becomes:</a:t>
            </a:r>
            <a:endParaRPr/>
          </a:p>
          <a:p>
            <a:pPr indent="-228600" lvl="0" marL="228600" rtl="0" algn="l">
              <a:lnSpc>
                <a:spcPct val="90000"/>
              </a:lnSpc>
              <a:spcBef>
                <a:spcPts val="1000"/>
              </a:spcBef>
              <a:spcAft>
                <a:spcPts val="0"/>
              </a:spcAft>
              <a:buClr>
                <a:schemeClr val="dk1"/>
              </a:buClr>
              <a:buSzPct val="100000"/>
              <a:buNone/>
            </a:pPr>
            <a:r>
              <a:rPr b="1" lang="en-US"/>
              <a:t>Example-1:</a:t>
            </a:r>
            <a:endParaRPr/>
          </a:p>
          <a:p>
            <a:pPr indent="-228600" lvl="0" marL="228600" rtl="0" algn="l">
              <a:lnSpc>
                <a:spcPct val="90000"/>
              </a:lnSpc>
              <a:spcBef>
                <a:spcPts val="1000"/>
              </a:spcBef>
              <a:spcAft>
                <a:spcPts val="0"/>
              </a:spcAft>
              <a:buClr>
                <a:schemeClr val="dk1"/>
              </a:buClr>
              <a:buSzPct val="100000"/>
              <a:buNone/>
            </a:pPr>
            <a:r>
              <a:rPr b="1" lang="en-US"/>
              <a:t>Question: what is the probability that a patient has diseases meningitis with a stiff neck?</a:t>
            </a:r>
            <a:endParaRPr/>
          </a:p>
          <a:p>
            <a:pPr indent="-228600" lvl="0" marL="228600" rtl="0" algn="l">
              <a:lnSpc>
                <a:spcPct val="90000"/>
              </a:lnSpc>
              <a:spcBef>
                <a:spcPts val="1000"/>
              </a:spcBef>
              <a:spcAft>
                <a:spcPts val="0"/>
              </a:spcAft>
              <a:buClr>
                <a:schemeClr val="dk1"/>
              </a:buClr>
              <a:buSzPct val="100000"/>
              <a:buChar char="•"/>
            </a:pPr>
            <a:r>
              <a:rPr b="1" lang="en-US"/>
              <a:t>Given Data:</a:t>
            </a:r>
            <a:endParaRPr/>
          </a:p>
          <a:p>
            <a:pPr indent="-228600" lvl="0" marL="228600" rtl="0" algn="l">
              <a:lnSpc>
                <a:spcPct val="90000"/>
              </a:lnSpc>
              <a:spcBef>
                <a:spcPts val="1000"/>
              </a:spcBef>
              <a:spcAft>
                <a:spcPts val="0"/>
              </a:spcAft>
              <a:buClr>
                <a:schemeClr val="dk1"/>
              </a:buClr>
              <a:buSzPct val="100000"/>
              <a:buNone/>
            </a:pPr>
            <a:r>
              <a:rPr lang="en-US"/>
              <a:t>		A doctor is aware that disease meningitis causes a patient to have a stiff neck, and it occurs 80% of the time. He is also aware of some more facts, which are given as follows:</a:t>
            </a:r>
            <a:endParaRPr/>
          </a:p>
          <a:p>
            <a:pPr indent="-228600" lvl="0" marL="228600" rtl="0" algn="l">
              <a:lnSpc>
                <a:spcPct val="90000"/>
              </a:lnSpc>
              <a:spcBef>
                <a:spcPts val="1000"/>
              </a:spcBef>
              <a:spcAft>
                <a:spcPts val="0"/>
              </a:spcAft>
              <a:buClr>
                <a:schemeClr val="dk1"/>
              </a:buClr>
              <a:buSzPct val="100000"/>
              <a:buNone/>
            </a:pPr>
            <a:r>
              <a:rPr lang="en-US"/>
              <a:t>		The Known probability that a patient has meningitis disease is 1/30,000.</a:t>
            </a:r>
            <a:endParaRPr/>
          </a:p>
          <a:p>
            <a:pPr indent="-228600" lvl="0" marL="228600" rtl="0" algn="l">
              <a:lnSpc>
                <a:spcPct val="90000"/>
              </a:lnSpc>
              <a:spcBef>
                <a:spcPts val="1000"/>
              </a:spcBef>
              <a:spcAft>
                <a:spcPts val="0"/>
              </a:spcAft>
              <a:buClr>
                <a:schemeClr val="dk1"/>
              </a:buClr>
              <a:buSzPct val="100000"/>
              <a:buNone/>
            </a:pPr>
            <a:r>
              <a:rPr lang="en-US"/>
              <a:t>		The Known probability that a patient has a stiff neck is 2%.</a:t>
            </a:r>
            <a:endParaRPr/>
          </a:p>
          <a:p>
            <a:pPr indent="-228600" lvl="0" marL="228600" rtl="0" algn="l">
              <a:lnSpc>
                <a:spcPct val="90000"/>
              </a:lnSpc>
              <a:spcBef>
                <a:spcPts val="1000"/>
              </a:spcBef>
              <a:spcAft>
                <a:spcPts val="0"/>
              </a:spcAft>
              <a:buClr>
                <a:schemeClr val="dk1"/>
              </a:buClr>
              <a:buSzPct val="100000"/>
              <a:buNone/>
            </a:pPr>
            <a:r>
              <a:rPr lang="en-US"/>
              <a:t>Let a be the proposition that patient has stiff neck and b be the proposition that patient has meningitis. , so we can calculate the following as:</a:t>
            </a:r>
            <a:endParaRPr/>
          </a:p>
          <a:p>
            <a:pPr indent="-228600" lvl="0" marL="228600" rtl="0" algn="l">
              <a:lnSpc>
                <a:spcPct val="90000"/>
              </a:lnSpc>
              <a:spcBef>
                <a:spcPts val="1000"/>
              </a:spcBef>
              <a:spcAft>
                <a:spcPts val="0"/>
              </a:spcAft>
              <a:buClr>
                <a:schemeClr val="dk1"/>
              </a:buClr>
              <a:buSzPct val="100000"/>
              <a:buNone/>
            </a:pPr>
            <a:r>
              <a:rPr lang="en-US"/>
              <a:t>P(a|b) = 0.8</a:t>
            </a:r>
            <a:endParaRPr/>
          </a:p>
          <a:p>
            <a:pPr indent="-228600" lvl="0" marL="228600" rtl="0" algn="l">
              <a:lnSpc>
                <a:spcPct val="90000"/>
              </a:lnSpc>
              <a:spcBef>
                <a:spcPts val="1000"/>
              </a:spcBef>
              <a:spcAft>
                <a:spcPts val="0"/>
              </a:spcAft>
              <a:buClr>
                <a:schemeClr val="dk1"/>
              </a:buClr>
              <a:buSzPct val="100000"/>
              <a:buNone/>
            </a:pPr>
            <a:r>
              <a:rPr lang="en-US"/>
              <a:t>P(b) = 1/30000= 3.3*10-5</a:t>
            </a:r>
            <a:endParaRPr/>
          </a:p>
          <a:p>
            <a:pPr indent="-228600" lvl="0" marL="228600" rtl="0" algn="l">
              <a:lnSpc>
                <a:spcPct val="90000"/>
              </a:lnSpc>
              <a:spcBef>
                <a:spcPts val="1000"/>
              </a:spcBef>
              <a:spcAft>
                <a:spcPts val="0"/>
              </a:spcAft>
              <a:buClr>
                <a:schemeClr val="dk1"/>
              </a:buClr>
              <a:buSzPct val="100000"/>
              <a:buNone/>
            </a:pPr>
            <a:r>
              <a:rPr lang="en-US"/>
              <a:t>P(a)= .02</a:t>
            </a:r>
            <a:endParaRPr/>
          </a:p>
          <a:p>
            <a:pPr indent="-228600" lvl="0" marL="228600" rtl="0" algn="l">
              <a:lnSpc>
                <a:spcPct val="90000"/>
              </a:lnSpc>
              <a:spcBef>
                <a:spcPts val="1000"/>
              </a:spcBef>
              <a:spcAft>
                <a:spcPts val="0"/>
              </a:spcAft>
              <a:buClr>
                <a:schemeClr val="dk1"/>
              </a:buClr>
              <a:buSzPct val="100000"/>
              <a:buChar char="•"/>
            </a:pPr>
            <a:r>
              <a:rPr lang="en-US"/>
              <a:t>Hence, we can assume that 1 patient out of 750 patients has meningitis disease with a stiff neck.</a:t>
            </a:r>
            <a:endParaRPr/>
          </a:p>
          <a:p>
            <a:pPr indent="-117475" lvl="0" marL="228600" rtl="0" algn="l">
              <a:lnSpc>
                <a:spcPct val="90000"/>
              </a:lnSpc>
              <a:spcBef>
                <a:spcPts val="1000"/>
              </a:spcBef>
              <a:spcAft>
                <a:spcPts val="0"/>
              </a:spcAft>
              <a:buClr>
                <a:schemeClr val="dk1"/>
              </a:buClr>
              <a:buSzPct val="100000"/>
              <a:buNone/>
            </a:pPr>
            <a:r>
              <a:t/>
            </a:r>
            <a:endParaRPr/>
          </a:p>
        </p:txBody>
      </p:sp>
      <p:sp>
        <p:nvSpPr>
          <p:cNvPr id="1781" name="Google Shape;1781;p1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82" name="Google Shape;1782;p1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83" name="Google Shape;1783;p168"/>
          <p:cNvSpPr txBox="1"/>
          <p:nvPr/>
        </p:nvSpPr>
        <p:spPr>
          <a:xfrm>
            <a:off x="838200" y="365125"/>
            <a:ext cx="9397621" cy="942975"/>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fontScale="82500" lnSpcReduction="20000"/>
          </a:bodyPr>
          <a:lstStyle/>
          <a:p>
            <a:pPr indent="0" lvl="0" marL="0" marR="0" rtl="0" algn="ctr">
              <a:lnSpc>
                <a:spcPct val="90000"/>
              </a:lnSpc>
              <a:spcBef>
                <a:spcPts val="0"/>
              </a:spcBef>
              <a:spcAft>
                <a:spcPts val="0"/>
              </a:spcAft>
              <a:buClr>
                <a:schemeClr val="lt1"/>
              </a:buClr>
              <a:buSzPct val="100000"/>
              <a:buFont typeface="Calibri"/>
              <a:buNone/>
            </a:pPr>
            <a:r>
              <a:rPr b="0" i="0" lang="en-US" sz="4400" u="none" cap="none" strike="noStrike">
                <a:solidFill>
                  <a:schemeClr val="lt1"/>
                </a:solidFill>
                <a:latin typeface="Calibri"/>
                <a:ea typeface="Calibri"/>
                <a:cs typeface="Calibri"/>
                <a:sym typeface="Calibri"/>
              </a:rPr>
              <a:t>Applying</a:t>
            </a:r>
            <a:r>
              <a:rPr b="0" i="0" lang="en-US" sz="4400" u="none" cap="none" strike="noStrike">
                <a:solidFill>
                  <a:schemeClr val="lt1"/>
                </a:solidFill>
                <a:latin typeface="Calibri"/>
                <a:ea typeface="Calibri"/>
                <a:cs typeface="Calibri"/>
                <a:sym typeface="Calibri"/>
              </a:rPr>
              <a:t> </a:t>
            </a:r>
            <a:r>
              <a:rPr b="0" i="0" lang="en-US" sz="4400" u="none" cap="none" strike="noStrike">
                <a:solidFill>
                  <a:schemeClr val="lt1"/>
                </a:solidFill>
                <a:latin typeface="Calibri"/>
                <a:ea typeface="Calibri"/>
                <a:cs typeface="Calibri"/>
                <a:sym typeface="Calibri"/>
              </a:rPr>
              <a:t>Bayes' theorem in Artificial intelligence</a:t>
            </a:r>
            <a:br>
              <a:rPr b="0" i="0" lang="en-US" sz="4400" u="none" cap="none" strike="noStrike">
                <a:solidFill>
                  <a:schemeClr val="lt1"/>
                </a:solidFill>
                <a:latin typeface="Calibri"/>
                <a:ea typeface="Calibri"/>
                <a:cs typeface="Calibri"/>
                <a:sym typeface="Calibri"/>
              </a:rPr>
            </a:b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169"/>
          <p:cNvSpPr txBox="1"/>
          <p:nvPr>
            <p:ph type="title"/>
          </p:nvPr>
        </p:nvSpPr>
        <p:spPr>
          <a:xfrm>
            <a:off x="838200" y="0"/>
            <a:ext cx="9271000" cy="1690689"/>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fontScale="90000"/>
          </a:bodyPr>
          <a:lstStyle/>
          <a:p>
            <a:pPr indent="0" lvl="0" marL="0" marR="0" rtl="0" algn="ctr">
              <a:lnSpc>
                <a:spcPct val="90000"/>
              </a:lnSpc>
              <a:spcBef>
                <a:spcPts val="0"/>
              </a:spcBef>
              <a:spcAft>
                <a:spcPts val="0"/>
              </a:spcAft>
              <a:buClr>
                <a:schemeClr val="lt1"/>
              </a:buClr>
              <a:buSzPct val="100000"/>
              <a:buFont typeface="Calibri"/>
              <a:buNone/>
            </a:pPr>
            <a:r>
              <a:rPr b="0" i="0" lang="en-US" sz="4400" u="none" cap="none" strike="noStrike">
                <a:solidFill>
                  <a:schemeClr val="lt1"/>
                </a:solidFill>
                <a:latin typeface="Calibri"/>
                <a:ea typeface="Calibri"/>
                <a:cs typeface="Calibri"/>
                <a:sym typeface="Calibri"/>
              </a:rPr>
              <a:t>Applying Bayes' theorem in Artificial intelligence</a:t>
            </a:r>
            <a:br>
              <a:rPr b="0" i="0" lang="en-US" sz="4400" u="none" cap="none" strike="noStrike">
                <a:solidFill>
                  <a:schemeClr val="lt1"/>
                </a:solidFill>
                <a:latin typeface="Calibri"/>
                <a:ea typeface="Calibri"/>
                <a:cs typeface="Calibri"/>
                <a:sym typeface="Calibri"/>
              </a:rPr>
            </a:br>
            <a:endParaRPr b="0" i="0" sz="4400" u="none" cap="none" strike="noStrike">
              <a:solidFill>
                <a:schemeClr val="lt1"/>
              </a:solidFill>
              <a:latin typeface="Calibri"/>
              <a:ea typeface="Calibri"/>
              <a:cs typeface="Calibri"/>
              <a:sym typeface="Calibri"/>
            </a:endParaRPr>
          </a:p>
        </p:txBody>
      </p:sp>
      <p:sp>
        <p:nvSpPr>
          <p:cNvPr id="1789" name="Google Shape;1789;p169"/>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None/>
            </a:pPr>
            <a:r>
              <a:rPr b="1" lang="en-US"/>
              <a:t>Example-2:</a:t>
            </a:r>
            <a:endParaRPr/>
          </a:p>
          <a:p>
            <a:pPr indent="-228600" lvl="0" marL="228600" rtl="0" algn="l">
              <a:lnSpc>
                <a:spcPct val="90000"/>
              </a:lnSpc>
              <a:spcBef>
                <a:spcPts val="1000"/>
              </a:spcBef>
              <a:spcAft>
                <a:spcPts val="0"/>
              </a:spcAft>
              <a:buClr>
                <a:schemeClr val="dk1"/>
              </a:buClr>
              <a:buSzPct val="100000"/>
              <a:buNone/>
            </a:pPr>
            <a:r>
              <a:rPr b="1" lang="en-US"/>
              <a:t>Question: From a standard deck of playing cards, a single card is drawn. The probability that the card is king is 4/52, then calculate posterior probability P(King|Face), which means the drawn face card is a king card.</a:t>
            </a:r>
            <a:endParaRPr/>
          </a:p>
          <a:p>
            <a:pPr indent="-228600" lvl="0" marL="228600" rtl="0" algn="l">
              <a:lnSpc>
                <a:spcPct val="90000"/>
              </a:lnSpc>
              <a:spcBef>
                <a:spcPts val="1000"/>
              </a:spcBef>
              <a:spcAft>
                <a:spcPts val="0"/>
              </a:spcAft>
              <a:buClr>
                <a:schemeClr val="dk1"/>
              </a:buClr>
              <a:buSzPct val="100000"/>
              <a:buNone/>
            </a:pPr>
            <a:r>
              <a:rPr b="1" lang="en-US"/>
              <a:t>Solution:</a:t>
            </a:r>
            <a:endParaRPr/>
          </a:p>
          <a:p>
            <a:pPr indent="-22860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None/>
            </a:pPr>
            <a:r>
              <a:rPr lang="en-US"/>
              <a:t>P(king): probability that the card is King= 4/52= 1/13</a:t>
            </a:r>
            <a:endParaRPr/>
          </a:p>
          <a:p>
            <a:pPr indent="-228600" lvl="0" marL="228600" rtl="0" algn="l">
              <a:lnSpc>
                <a:spcPct val="90000"/>
              </a:lnSpc>
              <a:spcBef>
                <a:spcPts val="1000"/>
              </a:spcBef>
              <a:spcAft>
                <a:spcPts val="0"/>
              </a:spcAft>
              <a:buClr>
                <a:schemeClr val="dk1"/>
              </a:buClr>
              <a:buSzPct val="100000"/>
              <a:buNone/>
            </a:pPr>
            <a:r>
              <a:rPr lang="en-US"/>
              <a:t>P(face): probability that a card is a face card= 3/13</a:t>
            </a:r>
            <a:endParaRPr/>
          </a:p>
          <a:p>
            <a:pPr indent="-228600" lvl="0" marL="228600" rtl="0" algn="l">
              <a:lnSpc>
                <a:spcPct val="90000"/>
              </a:lnSpc>
              <a:spcBef>
                <a:spcPts val="1000"/>
              </a:spcBef>
              <a:spcAft>
                <a:spcPts val="0"/>
              </a:spcAft>
              <a:buClr>
                <a:schemeClr val="dk1"/>
              </a:buClr>
              <a:buSzPct val="100000"/>
              <a:buNone/>
            </a:pPr>
            <a:r>
              <a:rPr lang="en-US"/>
              <a:t>P(Face|King): probability of face card when we assume it is a king = 1</a:t>
            </a:r>
            <a:endParaRPr/>
          </a:p>
          <a:p>
            <a:pPr indent="-228600" lvl="0" marL="228600" rtl="0" algn="l">
              <a:lnSpc>
                <a:spcPct val="90000"/>
              </a:lnSpc>
              <a:spcBef>
                <a:spcPts val="1000"/>
              </a:spcBef>
              <a:spcAft>
                <a:spcPts val="0"/>
              </a:spcAft>
              <a:buClr>
                <a:schemeClr val="dk1"/>
              </a:buClr>
              <a:buSzPct val="100000"/>
              <a:buNone/>
            </a:pPr>
            <a:r>
              <a:rPr lang="en-US"/>
              <a:t>Putting all values in equation (i) we will get:</a:t>
            </a:r>
            <a:endParaRPr/>
          </a:p>
          <a:p>
            <a:pPr indent="-22860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br>
              <a:rPr lang="en-US"/>
            </a:br>
            <a:endParaRPr/>
          </a:p>
        </p:txBody>
      </p:sp>
      <p:sp>
        <p:nvSpPr>
          <p:cNvPr id="1790" name="Google Shape;1790;p1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91" name="Google Shape;1791;p1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D:\PERSONAL DETAILS\publications\2020-21\icsoft springer dec\bayes-theorem5.png" id="1792" name="Google Shape;1792;p169"/>
          <p:cNvPicPr preferRelativeResize="0"/>
          <p:nvPr/>
        </p:nvPicPr>
        <p:blipFill rotWithShape="1">
          <a:blip r:embed="rId3">
            <a:alphaModFix/>
          </a:blip>
          <a:srcRect b="0" l="0" r="0" t="0"/>
          <a:stretch/>
        </p:blipFill>
        <p:spPr>
          <a:xfrm>
            <a:off x="3282724" y="3179726"/>
            <a:ext cx="3238952" cy="523948"/>
          </a:xfrm>
          <a:prstGeom prst="rect">
            <a:avLst/>
          </a:prstGeom>
          <a:noFill/>
          <a:ln>
            <a:noFill/>
          </a:ln>
        </p:spPr>
      </p:pic>
      <p:pic>
        <p:nvPicPr>
          <p:cNvPr descr="D:\PERSONAL DETAILS\publications\2020-21\icsoft springer dec\bayes-theorem6.png" id="1793" name="Google Shape;1793;p169"/>
          <p:cNvPicPr preferRelativeResize="0"/>
          <p:nvPr/>
        </p:nvPicPr>
        <p:blipFill rotWithShape="1">
          <a:blip r:embed="rId4">
            <a:alphaModFix/>
          </a:blip>
          <a:srcRect b="0" l="0" r="0" t="0"/>
          <a:stretch/>
        </p:blipFill>
        <p:spPr>
          <a:xfrm>
            <a:off x="4400180" y="5367289"/>
            <a:ext cx="5296640" cy="6954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7"/>
          <p:cNvSpPr txBox="1"/>
          <p:nvPr/>
        </p:nvSpPr>
        <p:spPr>
          <a:xfrm>
            <a:off x="85445" y="107805"/>
            <a:ext cx="10027546" cy="1121227"/>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AGENT IN A WUMPUS WORLD: PERCEPTS </a:t>
            </a:r>
            <a:endParaRPr i="0" sz="4400" u="none" cap="none" strike="noStrike">
              <a:solidFill>
                <a:schemeClr val="lt1"/>
              </a:solidFill>
              <a:latin typeface="Calibri"/>
              <a:ea typeface="Calibri"/>
              <a:cs typeface="Calibri"/>
              <a:sym typeface="Calibri"/>
            </a:endParaRPr>
          </a:p>
        </p:txBody>
      </p:sp>
      <p:sp>
        <p:nvSpPr>
          <p:cNvPr id="254" name="Google Shape;254;p17"/>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5" name="Google Shape;255;p17"/>
          <p:cNvSpPr txBox="1"/>
          <p:nvPr>
            <p:ph idx="1" type="body"/>
          </p:nvPr>
        </p:nvSpPr>
        <p:spPr>
          <a:xfrm>
            <a:off x="167147" y="1355581"/>
            <a:ext cx="11916697" cy="4987122"/>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lang="en-US" sz="2600"/>
              <a:t>The agent perceives </a:t>
            </a:r>
            <a:endParaRPr/>
          </a:p>
          <a:p>
            <a:pPr indent="-228600" lvl="1" marL="685800" rtl="0" algn="just">
              <a:lnSpc>
                <a:spcPct val="90000"/>
              </a:lnSpc>
              <a:spcBef>
                <a:spcPts val="500"/>
              </a:spcBef>
              <a:spcAft>
                <a:spcPts val="0"/>
              </a:spcAft>
              <a:buClr>
                <a:schemeClr val="dk1"/>
              </a:buClr>
              <a:buSzPts val="2600"/>
              <a:buChar char="•"/>
            </a:pPr>
            <a:r>
              <a:rPr lang="en-US" sz="2600"/>
              <a:t>a stench in the square containing the Wumpus and in the adjacent squares (not diagonally) </a:t>
            </a:r>
            <a:endParaRPr/>
          </a:p>
          <a:p>
            <a:pPr indent="-228600" lvl="1" marL="685800" rtl="0" algn="just">
              <a:lnSpc>
                <a:spcPct val="90000"/>
              </a:lnSpc>
              <a:spcBef>
                <a:spcPts val="500"/>
              </a:spcBef>
              <a:spcAft>
                <a:spcPts val="0"/>
              </a:spcAft>
              <a:buClr>
                <a:schemeClr val="dk1"/>
              </a:buClr>
              <a:buSzPts val="2600"/>
              <a:buChar char="•"/>
            </a:pPr>
            <a:r>
              <a:rPr lang="en-US" sz="2600"/>
              <a:t>a breeze in the squares adjacent to a pit</a:t>
            </a:r>
            <a:endParaRPr/>
          </a:p>
          <a:p>
            <a:pPr indent="-228600" lvl="1" marL="685800" rtl="0" algn="just">
              <a:lnSpc>
                <a:spcPct val="90000"/>
              </a:lnSpc>
              <a:spcBef>
                <a:spcPts val="500"/>
              </a:spcBef>
              <a:spcAft>
                <a:spcPts val="0"/>
              </a:spcAft>
              <a:buClr>
                <a:schemeClr val="dk1"/>
              </a:buClr>
              <a:buSzPts val="2600"/>
              <a:buChar char="•"/>
            </a:pPr>
            <a:r>
              <a:rPr lang="en-US" sz="2600"/>
              <a:t>a glitter in the square where the gold is</a:t>
            </a:r>
            <a:endParaRPr/>
          </a:p>
          <a:p>
            <a:pPr indent="-228600" lvl="1" marL="685800" rtl="0" algn="just">
              <a:lnSpc>
                <a:spcPct val="90000"/>
              </a:lnSpc>
              <a:spcBef>
                <a:spcPts val="500"/>
              </a:spcBef>
              <a:spcAft>
                <a:spcPts val="0"/>
              </a:spcAft>
              <a:buClr>
                <a:schemeClr val="dk1"/>
              </a:buClr>
              <a:buSzPts val="2600"/>
              <a:buChar char="•"/>
            </a:pPr>
            <a:r>
              <a:rPr lang="en-US" sz="2600"/>
              <a:t>a bump, if it walks into a wall</a:t>
            </a:r>
            <a:endParaRPr/>
          </a:p>
          <a:p>
            <a:pPr indent="-228600" lvl="1" marL="685800" rtl="0" algn="just">
              <a:lnSpc>
                <a:spcPct val="90000"/>
              </a:lnSpc>
              <a:spcBef>
                <a:spcPts val="500"/>
              </a:spcBef>
              <a:spcAft>
                <a:spcPts val="0"/>
              </a:spcAft>
              <a:buClr>
                <a:schemeClr val="dk1"/>
              </a:buClr>
              <a:buSzPts val="2600"/>
              <a:buChar char="•"/>
            </a:pPr>
            <a:r>
              <a:rPr lang="en-US" sz="2600"/>
              <a:t>a woeful scream everywhere in the cave, if the wumpus is killed</a:t>
            </a:r>
            <a:endParaRPr/>
          </a:p>
          <a:p>
            <a:pPr indent="-228600" lvl="0" marL="228600" rtl="0" algn="just">
              <a:lnSpc>
                <a:spcPct val="90000"/>
              </a:lnSpc>
              <a:spcBef>
                <a:spcPts val="1000"/>
              </a:spcBef>
              <a:spcAft>
                <a:spcPts val="0"/>
              </a:spcAft>
              <a:buClr>
                <a:schemeClr val="dk1"/>
              </a:buClr>
              <a:buSzPts val="2600"/>
              <a:buChar char="•"/>
            </a:pPr>
            <a:r>
              <a:rPr lang="en-US" sz="2600"/>
              <a:t>The percepts are given as a five-symbol list. If there is a stench and a breeze, but no glitter, no bump, and no scream, the percept is  </a:t>
            </a:r>
            <a:endParaRPr/>
          </a:p>
          <a:p>
            <a:pPr indent="-228600" lvl="1" marL="685800" rtl="0" algn="just">
              <a:lnSpc>
                <a:spcPct val="90000"/>
              </a:lnSpc>
              <a:spcBef>
                <a:spcPts val="500"/>
              </a:spcBef>
              <a:spcAft>
                <a:spcPts val="0"/>
              </a:spcAft>
              <a:buClr>
                <a:schemeClr val="dk1"/>
              </a:buClr>
              <a:buSzPts val="2600"/>
              <a:buFont typeface="Calibri"/>
              <a:buNone/>
            </a:pPr>
            <a:r>
              <a:rPr lang="en-US" sz="2600"/>
              <a:t>[Stench, Breeze, None, None, None] </a:t>
            </a:r>
            <a:endParaRPr/>
          </a:p>
        </p:txBody>
      </p:sp>
      <p:sp>
        <p:nvSpPr>
          <p:cNvPr id="256" name="Google Shape;25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sp>
        <p:nvSpPr>
          <p:cNvPr id="1798" name="Google Shape;1798;p170"/>
          <p:cNvSpPr txBox="1"/>
          <p:nvPr>
            <p:ph type="title"/>
          </p:nvPr>
        </p:nvSpPr>
        <p:spPr>
          <a:xfrm>
            <a:off x="838200" y="1"/>
            <a:ext cx="9296400" cy="1690688"/>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br>
              <a:rPr lang="en-US">
                <a:solidFill>
                  <a:schemeClr val="lt1"/>
                </a:solidFill>
                <a:latin typeface="Calibri"/>
                <a:ea typeface="Calibri"/>
                <a:cs typeface="Calibri"/>
                <a:sym typeface="Calibri"/>
              </a:rPr>
            </a:br>
            <a:r>
              <a:rPr lang="en-US">
                <a:solidFill>
                  <a:schemeClr val="lt1"/>
                </a:solidFill>
                <a:latin typeface="Calibri"/>
                <a:ea typeface="Calibri"/>
                <a:cs typeface="Calibri"/>
                <a:sym typeface="Calibri"/>
              </a:rPr>
              <a:t>Application of Bayes' theorem in Artificial intelligence:</a:t>
            </a:r>
            <a:br>
              <a:rPr lang="en-US">
                <a:solidFill>
                  <a:schemeClr val="lt1"/>
                </a:solidFill>
                <a:latin typeface="Calibri"/>
                <a:ea typeface="Calibri"/>
                <a:cs typeface="Calibri"/>
                <a:sym typeface="Calibri"/>
              </a:rPr>
            </a:br>
            <a:endParaRPr/>
          </a:p>
        </p:txBody>
      </p:sp>
      <p:sp>
        <p:nvSpPr>
          <p:cNvPr id="1799" name="Google Shape;1799;p170"/>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b="1" lang="en-US"/>
              <a:t>Following are some applications of Bayes' theorem:</a:t>
            </a:r>
            <a:endParaRPr/>
          </a:p>
          <a:p>
            <a:pPr indent="-228600" lvl="0" marL="228600" rtl="0" algn="l">
              <a:lnSpc>
                <a:spcPct val="90000"/>
              </a:lnSpc>
              <a:spcBef>
                <a:spcPts val="1000"/>
              </a:spcBef>
              <a:spcAft>
                <a:spcPts val="0"/>
              </a:spcAft>
              <a:buClr>
                <a:schemeClr val="dk1"/>
              </a:buClr>
              <a:buSzPts val="2800"/>
              <a:buChar char="•"/>
            </a:pPr>
            <a:r>
              <a:rPr lang="en-US"/>
              <a:t>It is used to calculate the next step of the robot when the already executed step is given.</a:t>
            </a:r>
            <a:endParaRPr/>
          </a:p>
          <a:p>
            <a:pPr indent="-228600" lvl="0" marL="228600" rtl="0" algn="l">
              <a:lnSpc>
                <a:spcPct val="90000"/>
              </a:lnSpc>
              <a:spcBef>
                <a:spcPts val="1000"/>
              </a:spcBef>
              <a:spcAft>
                <a:spcPts val="0"/>
              </a:spcAft>
              <a:buClr>
                <a:schemeClr val="dk1"/>
              </a:buClr>
              <a:buSzPts val="2800"/>
              <a:buChar char="•"/>
            </a:pPr>
            <a:r>
              <a:rPr lang="en-US"/>
              <a:t>Bayes' theorem is helpful in weather forecasting.</a:t>
            </a:r>
            <a:endParaRPr/>
          </a:p>
          <a:p>
            <a:pPr indent="0" lvl="0" marL="0" rtl="0" algn="l">
              <a:lnSpc>
                <a:spcPct val="90000"/>
              </a:lnSpc>
              <a:spcBef>
                <a:spcPts val="1000"/>
              </a:spcBef>
              <a:spcAft>
                <a:spcPts val="0"/>
              </a:spcAft>
              <a:buClr>
                <a:schemeClr val="dk1"/>
              </a:buClr>
              <a:buSzPts val="2800"/>
              <a:buNone/>
            </a:pPr>
            <a:r>
              <a:t/>
            </a:r>
            <a:endParaRPr/>
          </a:p>
        </p:txBody>
      </p:sp>
      <p:sp>
        <p:nvSpPr>
          <p:cNvPr id="1800" name="Google Shape;1800;p1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801" name="Google Shape;1801;p1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5" name="Shape 1805"/>
        <p:cNvGrpSpPr/>
        <p:nvPr/>
      </p:nvGrpSpPr>
      <p:grpSpPr>
        <a:xfrm>
          <a:off x="0" y="0"/>
          <a:ext cx="0" cy="0"/>
          <a:chOff x="0" y="0"/>
          <a:chExt cx="0" cy="0"/>
        </a:xfrm>
      </p:grpSpPr>
      <p:sp>
        <p:nvSpPr>
          <p:cNvPr id="1806" name="Google Shape;1806;p171"/>
          <p:cNvSpPr txBox="1"/>
          <p:nvPr>
            <p:ph type="title"/>
          </p:nvPr>
        </p:nvSpPr>
        <p:spPr>
          <a:xfrm>
            <a:off x="838200" y="365125"/>
            <a:ext cx="9056427"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Knowledge and Reasoning </a:t>
            </a:r>
            <a:br>
              <a:rPr b="1" lang="en-US">
                <a:solidFill>
                  <a:schemeClr val="lt1"/>
                </a:solidFill>
                <a:latin typeface="Calibri"/>
                <a:ea typeface="Calibri"/>
                <a:cs typeface="Calibri"/>
                <a:sym typeface="Calibri"/>
              </a:rPr>
            </a:br>
            <a:r>
              <a:rPr b="1" lang="en-US">
                <a:solidFill>
                  <a:schemeClr val="lt1"/>
                </a:solidFill>
                <a:latin typeface="Calibri"/>
                <a:ea typeface="Calibri"/>
                <a:cs typeface="Calibri"/>
                <a:sym typeface="Calibri"/>
              </a:rPr>
              <a:t>Table of Contents</a:t>
            </a:r>
            <a:endParaRPr/>
          </a:p>
        </p:txBody>
      </p:sp>
      <p:sp>
        <p:nvSpPr>
          <p:cNvPr id="1807" name="Google Shape;1807;p171"/>
          <p:cNvSpPr txBox="1"/>
          <p:nvPr>
            <p:ph idx="1" type="body"/>
          </p:nvPr>
        </p:nvSpPr>
        <p:spPr>
          <a:xfrm>
            <a:off x="838200" y="1825624"/>
            <a:ext cx="10515600" cy="4631159"/>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None/>
            </a:pPr>
            <a:r>
              <a:t/>
            </a:r>
            <a:endParaRPr>
              <a:solidFill>
                <a:schemeClr val="dk1"/>
              </a:solidFill>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Knowledge and reasoning-Approaches and issues of knowledge reasoning-Knowledge base agents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Logic Basics-Logic-Propositional logic-syntax ,semantics and inferences-Propositional logic- Reasoning patterns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Unification and Resolution-Knowledge representation using rules-Knowledge representation using semantic nets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Knowledge representation using frames-Inferences-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Uncertain Knowledge and reasoning-Methods-Bayesian probability and belief network</a:t>
            </a:r>
            <a:endParaRPr/>
          </a:p>
          <a:p>
            <a:pPr indent="-228600" lvl="0" marL="228600" rtl="0" algn="l">
              <a:lnSpc>
                <a:spcPct val="90000"/>
              </a:lnSpc>
              <a:spcBef>
                <a:spcPts val="1000"/>
              </a:spcBef>
              <a:spcAft>
                <a:spcPts val="0"/>
              </a:spcAft>
              <a:buClr>
                <a:srgbClr val="FF0000"/>
              </a:buClr>
              <a:buSzPct val="100000"/>
              <a:buChar char="•"/>
            </a:pPr>
            <a:r>
              <a:rPr lang="en-US" sz="3200">
                <a:solidFill>
                  <a:srgbClr val="FF0000"/>
                </a:solidFill>
                <a:latin typeface="Times New Roman"/>
                <a:ea typeface="Times New Roman"/>
                <a:cs typeface="Times New Roman"/>
                <a:sym typeface="Times New Roman"/>
              </a:rPr>
              <a:t>Probabilistic reasoning-</a:t>
            </a:r>
            <a:r>
              <a:rPr lang="en-US" sz="3200">
                <a:solidFill>
                  <a:schemeClr val="dk1"/>
                </a:solidFill>
                <a:latin typeface="Times New Roman"/>
                <a:ea typeface="Times New Roman"/>
                <a:cs typeface="Times New Roman"/>
                <a:sym typeface="Times New Roman"/>
              </a:rPr>
              <a:t>Probabilistic reasoning over time</a:t>
            </a:r>
            <a:endParaRPr/>
          </a:p>
          <a:p>
            <a:pPr indent="-228600" lvl="0" marL="228600" rtl="0" algn="l">
              <a:lnSpc>
                <a:spcPct val="90000"/>
              </a:lnSpc>
              <a:spcBef>
                <a:spcPts val="1000"/>
              </a:spcBef>
              <a:spcAft>
                <a:spcPts val="0"/>
              </a:spcAft>
              <a:buClr>
                <a:schemeClr val="dk1"/>
              </a:buClr>
              <a:buSzPct val="87500"/>
              <a:buChar char="•"/>
            </a:pPr>
            <a:r>
              <a:rPr lang="en-US">
                <a:solidFill>
                  <a:schemeClr val="dk1"/>
                </a:solidFill>
                <a:latin typeface="Times New Roman"/>
                <a:ea typeface="Times New Roman"/>
                <a:cs typeface="Times New Roman"/>
                <a:sym typeface="Times New Roman"/>
              </a:rPr>
              <a:t>Other uncertain techniques-Data mining-</a:t>
            </a:r>
            <a:r>
              <a:rPr lang="en-US" sz="2400">
                <a:solidFill>
                  <a:schemeClr val="dk1"/>
                </a:solidFill>
                <a:latin typeface="Times New Roman"/>
                <a:ea typeface="Times New Roman"/>
                <a:cs typeface="Times New Roman"/>
                <a:sym typeface="Times New Roman"/>
              </a:rPr>
              <a:t>Fuzzy logic-Dempster -shafer theory</a:t>
            </a:r>
            <a:endParaRPr sz="3200">
              <a:solidFill>
                <a:schemeClr val="dk1"/>
              </a:solidFill>
              <a:latin typeface="Times New Roman"/>
              <a:ea typeface="Times New Roman"/>
              <a:cs typeface="Times New Roman"/>
              <a:sym typeface="Times New Roman"/>
            </a:endParaRPr>
          </a:p>
          <a:p>
            <a:pPr indent="-55879" lvl="0" marL="228600" rtl="0" algn="l">
              <a:lnSpc>
                <a:spcPct val="90000"/>
              </a:lnSpc>
              <a:spcBef>
                <a:spcPts val="1000"/>
              </a:spcBef>
              <a:spcAft>
                <a:spcPts val="0"/>
              </a:spcAft>
              <a:buClr>
                <a:schemeClr val="dk1"/>
              </a:buClr>
              <a:buSzPct val="100000"/>
              <a:buNone/>
            </a:pPr>
            <a:r>
              <a:t/>
            </a:r>
            <a:endParaRPr sz="3200">
              <a:solidFill>
                <a:schemeClr val="dk1"/>
              </a:solidFill>
              <a:latin typeface="Times New Roman"/>
              <a:ea typeface="Times New Roman"/>
              <a:cs typeface="Times New Roman"/>
              <a:sym typeface="Times New Roman"/>
            </a:endParaRPr>
          </a:p>
          <a:p>
            <a:pPr indent="-55879" lvl="0" marL="228600" rtl="0" algn="l">
              <a:lnSpc>
                <a:spcPct val="90000"/>
              </a:lnSpc>
              <a:spcBef>
                <a:spcPts val="1000"/>
              </a:spcBef>
              <a:spcAft>
                <a:spcPts val="0"/>
              </a:spcAft>
              <a:buClr>
                <a:schemeClr val="dk1"/>
              </a:buClr>
              <a:buSzPct val="100000"/>
              <a:buNone/>
            </a:pPr>
            <a:r>
              <a:t/>
            </a:r>
            <a:endParaRPr sz="3200">
              <a:solidFill>
                <a:schemeClr val="dk1"/>
              </a:solidFill>
            </a:endParaRPr>
          </a:p>
          <a:p>
            <a:pPr indent="-228600" lvl="0" marL="228600" rtl="0" algn="l">
              <a:lnSpc>
                <a:spcPct val="90000"/>
              </a:lnSpc>
              <a:spcBef>
                <a:spcPts val="1000"/>
              </a:spcBef>
              <a:spcAft>
                <a:spcPts val="0"/>
              </a:spcAft>
              <a:buClr>
                <a:schemeClr val="dk1"/>
              </a:buClr>
              <a:buSzPct val="100000"/>
              <a:buNone/>
            </a:pPr>
            <a:r>
              <a:t/>
            </a:r>
            <a:endParaRPr sz="3200">
              <a:solidFill>
                <a:schemeClr val="dk1"/>
              </a:solidFill>
            </a:endParaRPr>
          </a:p>
          <a:p>
            <a:pPr indent="-55879" lvl="0" marL="228600" rtl="0" algn="l">
              <a:lnSpc>
                <a:spcPct val="90000"/>
              </a:lnSpc>
              <a:spcBef>
                <a:spcPts val="1000"/>
              </a:spcBef>
              <a:spcAft>
                <a:spcPts val="0"/>
              </a:spcAft>
              <a:buClr>
                <a:schemeClr val="dk1"/>
              </a:buClr>
              <a:buSzPct val="100000"/>
              <a:buFont typeface="Noto Sans Symbols"/>
              <a:buNone/>
            </a:pPr>
            <a:r>
              <a:t/>
            </a:r>
            <a:endParaRPr sz="3200">
              <a:solidFill>
                <a:schemeClr val="dk1"/>
              </a:solidFill>
            </a:endParaRPr>
          </a:p>
          <a:p>
            <a:pPr indent="-77470" lvl="0" marL="228600" rtl="0" algn="l">
              <a:lnSpc>
                <a:spcPct val="90000"/>
              </a:lnSpc>
              <a:spcBef>
                <a:spcPts val="1000"/>
              </a:spcBef>
              <a:spcAft>
                <a:spcPts val="0"/>
              </a:spcAft>
              <a:buClr>
                <a:schemeClr val="dk1"/>
              </a:buClr>
              <a:buSzPct val="100000"/>
              <a:buNone/>
            </a:pPr>
            <a:r>
              <a:t/>
            </a:r>
            <a:endParaRPr>
              <a:solidFill>
                <a:schemeClr val="dk1"/>
              </a:solidFill>
            </a:endParaRPr>
          </a:p>
        </p:txBody>
      </p:sp>
      <p:sp>
        <p:nvSpPr>
          <p:cNvPr id="1808" name="Google Shape;1808;p1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809" name="Google Shape;1809;p1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3" name="Shape 1813"/>
        <p:cNvGrpSpPr/>
        <p:nvPr/>
      </p:nvGrpSpPr>
      <p:grpSpPr>
        <a:xfrm>
          <a:off x="0" y="0"/>
          <a:ext cx="0" cy="0"/>
          <a:chOff x="0" y="0"/>
          <a:chExt cx="0" cy="0"/>
        </a:xfrm>
      </p:grpSpPr>
      <p:sp>
        <p:nvSpPr>
          <p:cNvPr id="1814" name="Google Shape;1814;p172"/>
          <p:cNvSpPr txBox="1"/>
          <p:nvPr>
            <p:ph type="title"/>
          </p:nvPr>
        </p:nvSpPr>
        <p:spPr>
          <a:xfrm>
            <a:off x="838200" y="365125"/>
            <a:ext cx="9334500"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Probabilistic reasoning</a:t>
            </a:r>
            <a:endParaRPr>
              <a:solidFill>
                <a:schemeClr val="lt1"/>
              </a:solidFill>
            </a:endParaRPr>
          </a:p>
        </p:txBody>
      </p:sp>
      <p:sp>
        <p:nvSpPr>
          <p:cNvPr id="1815" name="Google Shape;1815;p172"/>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None/>
            </a:pPr>
            <a:r>
              <a:rPr b="1" lang="en-US"/>
              <a:t>Uncertainty</a:t>
            </a:r>
            <a:r>
              <a:rPr lang="en-US"/>
              <a:t>:</a:t>
            </a:r>
            <a:endParaRPr/>
          </a:p>
          <a:p>
            <a:pPr indent="-228600" lvl="0" marL="228600" rtl="0" algn="just">
              <a:lnSpc>
                <a:spcPct val="90000"/>
              </a:lnSpc>
              <a:spcBef>
                <a:spcPts val="1000"/>
              </a:spcBef>
              <a:spcAft>
                <a:spcPts val="0"/>
              </a:spcAft>
              <a:buClr>
                <a:schemeClr val="dk1"/>
              </a:buClr>
              <a:buSzPct val="100000"/>
              <a:buChar char="•"/>
            </a:pPr>
            <a:r>
              <a:rPr lang="en-US"/>
              <a:t>Till now, we have learned knowledge representation using first-order logic and propositional logic with certainty, which means we were sure about the predicates. With this knowledge representation, we might write A→B, which means if A is true then B is true, but consider a situation where we are not sure about whether A is true or not then we cannot express this statement, this situation is called uncertainty.</a:t>
            </a:r>
            <a:endParaRPr/>
          </a:p>
          <a:p>
            <a:pPr indent="-228600" lvl="0" marL="228600" rtl="0" algn="just">
              <a:lnSpc>
                <a:spcPct val="90000"/>
              </a:lnSpc>
              <a:spcBef>
                <a:spcPts val="1000"/>
              </a:spcBef>
              <a:spcAft>
                <a:spcPts val="0"/>
              </a:spcAft>
              <a:buClr>
                <a:schemeClr val="dk1"/>
              </a:buClr>
              <a:buSzPct val="100000"/>
              <a:buChar char="•"/>
            </a:pPr>
            <a:r>
              <a:rPr lang="en-US"/>
              <a:t>So to represent uncertain knowledge, where we are not sure about the predicates, we need uncertain reasoning or probabilistic reasoning.</a:t>
            </a:r>
            <a:endParaRPr/>
          </a:p>
          <a:p>
            <a:pPr indent="-228600" lvl="0" marL="228600" rtl="0" algn="l">
              <a:lnSpc>
                <a:spcPct val="90000"/>
              </a:lnSpc>
              <a:spcBef>
                <a:spcPts val="1000"/>
              </a:spcBef>
              <a:spcAft>
                <a:spcPts val="0"/>
              </a:spcAft>
              <a:buClr>
                <a:schemeClr val="dk1"/>
              </a:buClr>
              <a:buSzPct val="100000"/>
              <a:buNone/>
            </a:pPr>
            <a:r>
              <a:rPr b="1" lang="en-US"/>
              <a:t>Causes of uncertainty:</a:t>
            </a:r>
            <a:endParaRPr/>
          </a:p>
          <a:p>
            <a:pPr indent="-228600" lvl="0" marL="228600" rtl="0" algn="l">
              <a:lnSpc>
                <a:spcPct val="90000"/>
              </a:lnSpc>
              <a:spcBef>
                <a:spcPts val="1000"/>
              </a:spcBef>
              <a:spcAft>
                <a:spcPts val="0"/>
              </a:spcAft>
              <a:buClr>
                <a:schemeClr val="dk1"/>
              </a:buClr>
              <a:buSzPct val="100000"/>
              <a:buNone/>
            </a:pPr>
            <a:r>
              <a:rPr lang="en-US"/>
              <a:t>Following are some leading causes of uncertainty to occur in the real world.</a:t>
            </a:r>
            <a:endParaRPr/>
          </a:p>
          <a:p>
            <a:pPr indent="-228600" lvl="0" marL="228600" rtl="0" algn="l">
              <a:lnSpc>
                <a:spcPct val="90000"/>
              </a:lnSpc>
              <a:spcBef>
                <a:spcPts val="1000"/>
              </a:spcBef>
              <a:spcAft>
                <a:spcPts val="0"/>
              </a:spcAft>
              <a:buClr>
                <a:schemeClr val="dk1"/>
              </a:buClr>
              <a:buSzPct val="100000"/>
              <a:buChar char="•"/>
            </a:pPr>
            <a:r>
              <a:rPr lang="en-US"/>
              <a:t>Information occurred from unreliable sources.</a:t>
            </a:r>
            <a:endParaRPr/>
          </a:p>
          <a:p>
            <a:pPr indent="-228600" lvl="0" marL="228600" rtl="0" algn="l">
              <a:lnSpc>
                <a:spcPct val="90000"/>
              </a:lnSpc>
              <a:spcBef>
                <a:spcPts val="1000"/>
              </a:spcBef>
              <a:spcAft>
                <a:spcPts val="0"/>
              </a:spcAft>
              <a:buClr>
                <a:schemeClr val="dk1"/>
              </a:buClr>
              <a:buSzPct val="100000"/>
              <a:buChar char="•"/>
            </a:pPr>
            <a:r>
              <a:rPr lang="en-US"/>
              <a:t>Experimental Errors</a:t>
            </a:r>
            <a:endParaRPr/>
          </a:p>
          <a:p>
            <a:pPr indent="-228600" lvl="0" marL="228600" rtl="0" algn="l">
              <a:lnSpc>
                <a:spcPct val="90000"/>
              </a:lnSpc>
              <a:spcBef>
                <a:spcPts val="1000"/>
              </a:spcBef>
              <a:spcAft>
                <a:spcPts val="0"/>
              </a:spcAft>
              <a:buClr>
                <a:schemeClr val="dk1"/>
              </a:buClr>
              <a:buSzPct val="100000"/>
              <a:buChar char="•"/>
            </a:pPr>
            <a:r>
              <a:rPr lang="en-US"/>
              <a:t>Equipment fault</a:t>
            </a:r>
            <a:endParaRPr/>
          </a:p>
          <a:p>
            <a:pPr indent="-228600" lvl="0" marL="228600" rtl="0" algn="l">
              <a:lnSpc>
                <a:spcPct val="90000"/>
              </a:lnSpc>
              <a:spcBef>
                <a:spcPts val="1000"/>
              </a:spcBef>
              <a:spcAft>
                <a:spcPts val="0"/>
              </a:spcAft>
              <a:buClr>
                <a:schemeClr val="dk1"/>
              </a:buClr>
              <a:buSzPct val="100000"/>
              <a:buChar char="•"/>
            </a:pPr>
            <a:r>
              <a:rPr lang="en-US"/>
              <a:t>Temperature variation</a:t>
            </a:r>
            <a:endParaRPr/>
          </a:p>
          <a:p>
            <a:pPr indent="-228600" lvl="0" marL="228600" rtl="0" algn="l">
              <a:lnSpc>
                <a:spcPct val="90000"/>
              </a:lnSpc>
              <a:spcBef>
                <a:spcPts val="1000"/>
              </a:spcBef>
              <a:spcAft>
                <a:spcPts val="0"/>
              </a:spcAft>
              <a:buClr>
                <a:schemeClr val="dk1"/>
              </a:buClr>
              <a:buSzPct val="100000"/>
              <a:buChar char="•"/>
            </a:pPr>
            <a:r>
              <a:rPr lang="en-US"/>
              <a:t>Climate change.</a:t>
            </a:r>
            <a:endParaRPr/>
          </a:p>
          <a:p>
            <a:pPr indent="-117475" lvl="0" marL="228600" rtl="0" algn="just">
              <a:lnSpc>
                <a:spcPct val="90000"/>
              </a:lnSpc>
              <a:spcBef>
                <a:spcPts val="1000"/>
              </a:spcBef>
              <a:spcAft>
                <a:spcPts val="0"/>
              </a:spcAft>
              <a:buClr>
                <a:schemeClr val="dk1"/>
              </a:buClr>
              <a:buSzPct val="100000"/>
              <a:buNone/>
            </a:pPr>
            <a:r>
              <a:t/>
            </a:r>
            <a:endParaRPr/>
          </a:p>
          <a:p>
            <a:pPr indent="-117475" lvl="0" marL="228600" rtl="0" algn="l">
              <a:lnSpc>
                <a:spcPct val="90000"/>
              </a:lnSpc>
              <a:spcBef>
                <a:spcPts val="1000"/>
              </a:spcBef>
              <a:spcAft>
                <a:spcPts val="0"/>
              </a:spcAft>
              <a:buClr>
                <a:schemeClr val="dk1"/>
              </a:buClr>
              <a:buSzPct val="100000"/>
              <a:buNone/>
            </a:pPr>
            <a:r>
              <a:t/>
            </a:r>
            <a:endParaRPr/>
          </a:p>
        </p:txBody>
      </p:sp>
      <p:sp>
        <p:nvSpPr>
          <p:cNvPr id="1816" name="Google Shape;1816;p1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817" name="Google Shape;1817;p1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173"/>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55000" lnSpcReduction="20000"/>
          </a:bodyPr>
          <a:lstStyle/>
          <a:p>
            <a:pPr indent="-228600" lvl="0" marL="228600" rtl="0" algn="just">
              <a:lnSpc>
                <a:spcPct val="90000"/>
              </a:lnSpc>
              <a:spcBef>
                <a:spcPts val="0"/>
              </a:spcBef>
              <a:spcAft>
                <a:spcPts val="0"/>
              </a:spcAft>
              <a:buClr>
                <a:schemeClr val="dk1"/>
              </a:buClr>
              <a:buSzPct val="100000"/>
              <a:buNone/>
            </a:pPr>
            <a:r>
              <a:rPr b="1" lang="en-US"/>
              <a:t>Probabilistic reasoning:</a:t>
            </a:r>
            <a:endParaRPr/>
          </a:p>
          <a:p>
            <a:pPr indent="-228600" lvl="0" marL="228600" rtl="0" algn="just">
              <a:lnSpc>
                <a:spcPct val="90000"/>
              </a:lnSpc>
              <a:spcBef>
                <a:spcPts val="1000"/>
              </a:spcBef>
              <a:spcAft>
                <a:spcPts val="0"/>
              </a:spcAft>
              <a:buClr>
                <a:schemeClr val="dk1"/>
              </a:buClr>
              <a:buSzPct val="100000"/>
              <a:buChar char="•"/>
            </a:pPr>
            <a:r>
              <a:rPr lang="en-US"/>
              <a:t>Probabilistic reasoning is a way of knowledge representation where we apply the concept of probability to indicate the uncertainty in knowledge. In probabilistic reasoning, we combine probability theory with logic to handle the uncertainty.</a:t>
            </a:r>
            <a:endParaRPr/>
          </a:p>
          <a:p>
            <a:pPr indent="-228600" lvl="0" marL="228600" rtl="0" algn="just">
              <a:lnSpc>
                <a:spcPct val="90000"/>
              </a:lnSpc>
              <a:spcBef>
                <a:spcPts val="1000"/>
              </a:spcBef>
              <a:spcAft>
                <a:spcPts val="0"/>
              </a:spcAft>
              <a:buClr>
                <a:schemeClr val="dk1"/>
              </a:buClr>
              <a:buSzPct val="100000"/>
              <a:buChar char="•"/>
            </a:pPr>
            <a:r>
              <a:rPr lang="en-US"/>
              <a:t>We use probability in probabilistic reasoning because it provides a way to handle the uncertainty that is the result of someone's laziness and ignorance.</a:t>
            </a:r>
            <a:endParaRPr/>
          </a:p>
          <a:p>
            <a:pPr indent="-228600" lvl="0" marL="228600" rtl="0" algn="just">
              <a:lnSpc>
                <a:spcPct val="90000"/>
              </a:lnSpc>
              <a:spcBef>
                <a:spcPts val="1000"/>
              </a:spcBef>
              <a:spcAft>
                <a:spcPts val="0"/>
              </a:spcAft>
              <a:buClr>
                <a:schemeClr val="dk1"/>
              </a:buClr>
              <a:buSzPct val="100000"/>
              <a:buChar char="•"/>
            </a:pPr>
            <a:r>
              <a:rPr lang="en-US"/>
              <a:t>In the real world, there are lots of scenarios, where the certainty of something is not confirmed, such as "It will rain today," "behavior of someone for some situations," "A match between two teams or two players." These are probable sentences for which we can assume that it will happen but not sure about it, so here we use probabilistic reasoning.</a:t>
            </a:r>
            <a:endParaRPr/>
          </a:p>
          <a:p>
            <a:pPr indent="-228600" lvl="0" marL="228600" rtl="0" algn="just">
              <a:lnSpc>
                <a:spcPct val="90000"/>
              </a:lnSpc>
              <a:spcBef>
                <a:spcPts val="1000"/>
              </a:spcBef>
              <a:spcAft>
                <a:spcPts val="0"/>
              </a:spcAft>
              <a:buClr>
                <a:schemeClr val="dk1"/>
              </a:buClr>
              <a:buSzPct val="100000"/>
              <a:buNone/>
            </a:pPr>
            <a:r>
              <a:rPr b="1" lang="en-US"/>
              <a:t>Need of probabilistic reasoning in AI:</a:t>
            </a:r>
            <a:endParaRPr/>
          </a:p>
          <a:p>
            <a:pPr indent="-228600" lvl="0" marL="228600" rtl="0" algn="just">
              <a:lnSpc>
                <a:spcPct val="90000"/>
              </a:lnSpc>
              <a:spcBef>
                <a:spcPts val="1000"/>
              </a:spcBef>
              <a:spcAft>
                <a:spcPts val="0"/>
              </a:spcAft>
              <a:buClr>
                <a:schemeClr val="dk1"/>
              </a:buClr>
              <a:buSzPct val="100000"/>
              <a:buChar char="•"/>
            </a:pPr>
            <a:r>
              <a:rPr lang="en-US"/>
              <a:t>When there are unpredictable outcomes.</a:t>
            </a:r>
            <a:endParaRPr/>
          </a:p>
          <a:p>
            <a:pPr indent="-228600" lvl="0" marL="228600" rtl="0" algn="just">
              <a:lnSpc>
                <a:spcPct val="90000"/>
              </a:lnSpc>
              <a:spcBef>
                <a:spcPts val="1000"/>
              </a:spcBef>
              <a:spcAft>
                <a:spcPts val="0"/>
              </a:spcAft>
              <a:buClr>
                <a:schemeClr val="dk1"/>
              </a:buClr>
              <a:buSzPct val="100000"/>
              <a:buChar char="•"/>
            </a:pPr>
            <a:r>
              <a:rPr lang="en-US"/>
              <a:t>When specifications or possibilities of predicates becomes too large to handle.</a:t>
            </a:r>
            <a:endParaRPr/>
          </a:p>
          <a:p>
            <a:pPr indent="-228600" lvl="0" marL="228600" rtl="0" algn="just">
              <a:lnSpc>
                <a:spcPct val="90000"/>
              </a:lnSpc>
              <a:spcBef>
                <a:spcPts val="1000"/>
              </a:spcBef>
              <a:spcAft>
                <a:spcPts val="0"/>
              </a:spcAft>
              <a:buClr>
                <a:schemeClr val="dk1"/>
              </a:buClr>
              <a:buSzPct val="100000"/>
              <a:buChar char="•"/>
            </a:pPr>
            <a:r>
              <a:rPr lang="en-US"/>
              <a:t>When an unknown error occurs during an experiment.</a:t>
            </a:r>
            <a:endParaRPr/>
          </a:p>
          <a:p>
            <a:pPr indent="-228600" lvl="0" marL="228600" rtl="0" algn="l">
              <a:lnSpc>
                <a:spcPct val="90000"/>
              </a:lnSpc>
              <a:spcBef>
                <a:spcPts val="1000"/>
              </a:spcBef>
              <a:spcAft>
                <a:spcPts val="0"/>
              </a:spcAft>
              <a:buClr>
                <a:schemeClr val="dk1"/>
              </a:buClr>
              <a:buSzPct val="100000"/>
              <a:buNone/>
            </a:pPr>
            <a:r>
              <a:rPr b="1" lang="en-US"/>
              <a:t>In probabilistic reasoning, there are two ways to solve problems with uncertain knowledge:</a:t>
            </a:r>
            <a:endParaRPr/>
          </a:p>
          <a:p>
            <a:pPr indent="-228600" lvl="0" marL="228600" rtl="0" algn="l">
              <a:lnSpc>
                <a:spcPct val="90000"/>
              </a:lnSpc>
              <a:spcBef>
                <a:spcPts val="1000"/>
              </a:spcBef>
              <a:spcAft>
                <a:spcPts val="0"/>
              </a:spcAft>
              <a:buClr>
                <a:schemeClr val="dk1"/>
              </a:buClr>
              <a:buSzPct val="100000"/>
              <a:buChar char="•"/>
            </a:pPr>
            <a:r>
              <a:rPr b="1" lang="en-US"/>
              <a:t>Bayes' rule</a:t>
            </a:r>
            <a:endParaRPr/>
          </a:p>
          <a:p>
            <a:pPr indent="-228600" lvl="0" marL="228600" rtl="0" algn="l">
              <a:lnSpc>
                <a:spcPct val="90000"/>
              </a:lnSpc>
              <a:spcBef>
                <a:spcPts val="1000"/>
              </a:spcBef>
              <a:spcAft>
                <a:spcPts val="0"/>
              </a:spcAft>
              <a:buClr>
                <a:schemeClr val="dk1"/>
              </a:buClr>
              <a:buSzPct val="100000"/>
              <a:buChar char="•"/>
            </a:pPr>
            <a:r>
              <a:rPr b="1" lang="en-US"/>
              <a:t>Bayesian Statistics</a:t>
            </a:r>
            <a:endParaRPr/>
          </a:p>
          <a:p>
            <a:pPr indent="-228600" lvl="0" marL="228600" rtl="0" algn="just">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None/>
            </a:pPr>
            <a:r>
              <a:t/>
            </a:r>
            <a:endParaRPr/>
          </a:p>
        </p:txBody>
      </p:sp>
      <p:sp>
        <p:nvSpPr>
          <p:cNvPr id="1823" name="Google Shape;1823;p1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824" name="Google Shape;1824;p1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25" name="Google Shape;1825;p173"/>
          <p:cNvSpPr txBox="1"/>
          <p:nvPr>
            <p:ph type="title"/>
          </p:nvPr>
        </p:nvSpPr>
        <p:spPr>
          <a:xfrm>
            <a:off x="838200" y="365125"/>
            <a:ext cx="8915400"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Probabilistic reasoning</a:t>
            </a:r>
            <a:endParaRPr>
              <a:solidFill>
                <a:schemeClr val="lt1"/>
              </a:solidFill>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9" name="Shape 1829"/>
        <p:cNvGrpSpPr/>
        <p:nvPr/>
      </p:nvGrpSpPr>
      <p:grpSpPr>
        <a:xfrm>
          <a:off x="0" y="0"/>
          <a:ext cx="0" cy="0"/>
          <a:chOff x="0" y="0"/>
          <a:chExt cx="0" cy="0"/>
        </a:xfrm>
      </p:grpSpPr>
      <p:sp>
        <p:nvSpPr>
          <p:cNvPr id="1830" name="Google Shape;1830;p174"/>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55000" lnSpcReduction="20000"/>
          </a:bodyPr>
          <a:lstStyle/>
          <a:p>
            <a:pPr indent="-228600" lvl="0" marL="228600" rtl="0" algn="just">
              <a:lnSpc>
                <a:spcPct val="90000"/>
              </a:lnSpc>
              <a:spcBef>
                <a:spcPts val="0"/>
              </a:spcBef>
              <a:spcAft>
                <a:spcPts val="0"/>
              </a:spcAft>
              <a:buClr>
                <a:schemeClr val="dk1"/>
              </a:buClr>
              <a:buSzPct val="100000"/>
              <a:buNone/>
            </a:pPr>
            <a:r>
              <a:rPr lang="en-US" sz="2900"/>
              <a:t>As probabilistic reasoning uses probability and related terms, so before understanding probabilistic reasoning, let's understand some common terms:</a:t>
            </a:r>
            <a:endParaRPr/>
          </a:p>
          <a:p>
            <a:pPr indent="-228600" lvl="0" marL="228600" rtl="0" algn="just">
              <a:lnSpc>
                <a:spcPct val="90000"/>
              </a:lnSpc>
              <a:spcBef>
                <a:spcPts val="1000"/>
              </a:spcBef>
              <a:spcAft>
                <a:spcPts val="0"/>
              </a:spcAft>
              <a:buClr>
                <a:schemeClr val="dk1"/>
              </a:buClr>
              <a:buSzPct val="100000"/>
              <a:buNone/>
            </a:pPr>
            <a:r>
              <a:rPr b="1" lang="en-US" sz="2900"/>
              <a:t>Probability:</a:t>
            </a:r>
            <a:r>
              <a:rPr lang="en-US" sz="2900"/>
              <a:t> Probability can be defined as a chance that an uncertain event will occur. It is the numerical measure of the likelihood that an event will occur. The value of probability always remains between 0 and 1 that represent ideal uncertainties.</a:t>
            </a:r>
            <a:endParaRPr/>
          </a:p>
          <a:p>
            <a:pPr indent="-228600" lvl="1" marL="685800" rtl="0" algn="just">
              <a:lnSpc>
                <a:spcPct val="90000"/>
              </a:lnSpc>
              <a:spcBef>
                <a:spcPts val="500"/>
              </a:spcBef>
              <a:spcAft>
                <a:spcPts val="0"/>
              </a:spcAft>
              <a:buClr>
                <a:schemeClr val="dk1"/>
              </a:buClr>
              <a:buSzPct val="100000"/>
              <a:buNone/>
            </a:pPr>
            <a:r>
              <a:rPr lang="en-US" sz="2900"/>
              <a:t>0 ≤ P(A) ≤ 1,   where P(A) is the probability of an event A.  </a:t>
            </a:r>
            <a:endParaRPr/>
          </a:p>
          <a:p>
            <a:pPr indent="-228600" lvl="1" marL="685800" rtl="0" algn="just">
              <a:lnSpc>
                <a:spcPct val="90000"/>
              </a:lnSpc>
              <a:spcBef>
                <a:spcPts val="500"/>
              </a:spcBef>
              <a:spcAft>
                <a:spcPts val="0"/>
              </a:spcAft>
              <a:buClr>
                <a:schemeClr val="dk1"/>
              </a:buClr>
              <a:buSzPct val="100000"/>
              <a:buNone/>
            </a:pPr>
            <a:r>
              <a:rPr lang="en-US" sz="2900"/>
              <a:t>P(A) = 0,  indicates total uncertainty in an event A.   </a:t>
            </a:r>
            <a:endParaRPr/>
          </a:p>
          <a:p>
            <a:pPr indent="-228600" lvl="1" marL="685800" rtl="0" algn="just">
              <a:lnSpc>
                <a:spcPct val="90000"/>
              </a:lnSpc>
              <a:spcBef>
                <a:spcPts val="500"/>
              </a:spcBef>
              <a:spcAft>
                <a:spcPts val="0"/>
              </a:spcAft>
              <a:buClr>
                <a:schemeClr val="dk1"/>
              </a:buClr>
              <a:buSzPct val="100000"/>
              <a:buNone/>
            </a:pPr>
            <a:r>
              <a:rPr lang="en-US" sz="2900"/>
              <a:t>P(A) =1, indicates total certainty in an event A.    </a:t>
            </a:r>
            <a:endParaRPr/>
          </a:p>
          <a:p>
            <a:pPr indent="-228600" lvl="0" marL="228600" rtl="0" algn="just">
              <a:lnSpc>
                <a:spcPct val="90000"/>
              </a:lnSpc>
              <a:spcBef>
                <a:spcPts val="1000"/>
              </a:spcBef>
              <a:spcAft>
                <a:spcPts val="0"/>
              </a:spcAft>
              <a:buClr>
                <a:schemeClr val="dk1"/>
              </a:buClr>
              <a:buSzPct val="100000"/>
              <a:buNone/>
            </a:pPr>
            <a:r>
              <a:rPr b="1" lang="en-US" sz="2900"/>
              <a:t>We can find the probability of an uncertain event by using the below formula.</a:t>
            </a:r>
            <a:endParaRPr/>
          </a:p>
          <a:p>
            <a:pPr indent="-228600" lvl="1" marL="685800" rtl="0" algn="just">
              <a:lnSpc>
                <a:spcPct val="90000"/>
              </a:lnSpc>
              <a:spcBef>
                <a:spcPts val="500"/>
              </a:spcBef>
              <a:spcAft>
                <a:spcPts val="0"/>
              </a:spcAft>
              <a:buClr>
                <a:schemeClr val="dk1"/>
              </a:buClr>
              <a:buSzPct val="100000"/>
              <a:buNone/>
            </a:pPr>
            <a:r>
              <a:rPr lang="en-US" sz="2900"/>
              <a:t>P(¬A) = probability of a not happening event.</a:t>
            </a:r>
            <a:endParaRPr/>
          </a:p>
          <a:p>
            <a:pPr indent="-228600" lvl="1" marL="685800" rtl="0" algn="just">
              <a:lnSpc>
                <a:spcPct val="90000"/>
              </a:lnSpc>
              <a:spcBef>
                <a:spcPts val="500"/>
              </a:spcBef>
              <a:spcAft>
                <a:spcPts val="0"/>
              </a:spcAft>
              <a:buClr>
                <a:schemeClr val="dk1"/>
              </a:buClr>
              <a:buSzPct val="100000"/>
              <a:buNone/>
            </a:pPr>
            <a:r>
              <a:rPr lang="en-US" sz="2900"/>
              <a:t>P(¬A) + P(A) = 1.</a:t>
            </a:r>
            <a:endParaRPr/>
          </a:p>
          <a:p>
            <a:pPr indent="-228600" lvl="0" marL="228600" rtl="0" algn="just">
              <a:lnSpc>
                <a:spcPct val="90000"/>
              </a:lnSpc>
              <a:spcBef>
                <a:spcPts val="1000"/>
              </a:spcBef>
              <a:spcAft>
                <a:spcPts val="0"/>
              </a:spcAft>
              <a:buClr>
                <a:schemeClr val="dk1"/>
              </a:buClr>
              <a:buSzPct val="100000"/>
              <a:buChar char="•"/>
            </a:pPr>
            <a:r>
              <a:rPr b="1" lang="en-US" sz="2900"/>
              <a:t>Event:</a:t>
            </a:r>
            <a:r>
              <a:rPr lang="en-US" sz="2900"/>
              <a:t> Each possible outcome of a variable is called an event.</a:t>
            </a:r>
            <a:endParaRPr/>
          </a:p>
          <a:p>
            <a:pPr indent="-228600" lvl="0" marL="228600" rtl="0" algn="just">
              <a:lnSpc>
                <a:spcPct val="90000"/>
              </a:lnSpc>
              <a:spcBef>
                <a:spcPts val="1000"/>
              </a:spcBef>
              <a:spcAft>
                <a:spcPts val="0"/>
              </a:spcAft>
              <a:buClr>
                <a:schemeClr val="dk1"/>
              </a:buClr>
              <a:buSzPct val="100000"/>
              <a:buChar char="•"/>
            </a:pPr>
            <a:r>
              <a:rPr b="1" lang="en-US" sz="2900"/>
              <a:t>Sample space:</a:t>
            </a:r>
            <a:r>
              <a:rPr lang="en-US" sz="2900"/>
              <a:t> The collection of all possible events is called sample space.</a:t>
            </a:r>
            <a:endParaRPr/>
          </a:p>
          <a:p>
            <a:pPr indent="-228600" lvl="0" marL="228600" rtl="0" algn="just">
              <a:lnSpc>
                <a:spcPct val="90000"/>
              </a:lnSpc>
              <a:spcBef>
                <a:spcPts val="1000"/>
              </a:spcBef>
              <a:spcAft>
                <a:spcPts val="0"/>
              </a:spcAft>
              <a:buClr>
                <a:schemeClr val="dk1"/>
              </a:buClr>
              <a:buSzPct val="100000"/>
              <a:buChar char="•"/>
            </a:pPr>
            <a:r>
              <a:rPr b="1" lang="en-US" sz="2900"/>
              <a:t>Random variables:</a:t>
            </a:r>
            <a:r>
              <a:rPr lang="en-US" sz="2900"/>
              <a:t> Random variables are used to represent the events and objects in the real world.</a:t>
            </a:r>
            <a:endParaRPr/>
          </a:p>
          <a:p>
            <a:pPr indent="-228600" lvl="0" marL="228600" rtl="0" algn="just">
              <a:lnSpc>
                <a:spcPct val="90000"/>
              </a:lnSpc>
              <a:spcBef>
                <a:spcPts val="1000"/>
              </a:spcBef>
              <a:spcAft>
                <a:spcPts val="0"/>
              </a:spcAft>
              <a:buClr>
                <a:schemeClr val="dk1"/>
              </a:buClr>
              <a:buSzPct val="100000"/>
              <a:buChar char="•"/>
            </a:pPr>
            <a:r>
              <a:rPr b="1" lang="en-US" sz="2900"/>
              <a:t>Prior probability:</a:t>
            </a:r>
            <a:r>
              <a:rPr lang="en-US" sz="2900"/>
              <a:t> The prior probability of an event is probability computed before observing new information.</a:t>
            </a:r>
            <a:endParaRPr/>
          </a:p>
          <a:p>
            <a:pPr indent="-228600" lvl="0" marL="228600" rtl="0" algn="just">
              <a:lnSpc>
                <a:spcPct val="90000"/>
              </a:lnSpc>
              <a:spcBef>
                <a:spcPts val="1000"/>
              </a:spcBef>
              <a:spcAft>
                <a:spcPts val="0"/>
              </a:spcAft>
              <a:buClr>
                <a:schemeClr val="dk1"/>
              </a:buClr>
              <a:buSzPct val="100000"/>
              <a:buChar char="•"/>
            </a:pPr>
            <a:r>
              <a:rPr b="1" lang="en-US" sz="2900"/>
              <a:t>Posterior Probability:</a:t>
            </a:r>
            <a:r>
              <a:rPr lang="en-US" sz="2900"/>
              <a:t> The probability that is calculated after all evidence or information has taken into account. It is a combination of prior probability and new information.</a:t>
            </a:r>
            <a:endParaRPr/>
          </a:p>
          <a:p>
            <a:pPr indent="-130810" lvl="0" marL="228600" rtl="0" algn="l">
              <a:lnSpc>
                <a:spcPct val="90000"/>
              </a:lnSpc>
              <a:spcBef>
                <a:spcPts val="1000"/>
              </a:spcBef>
              <a:spcAft>
                <a:spcPts val="0"/>
              </a:spcAft>
              <a:buClr>
                <a:schemeClr val="dk1"/>
              </a:buClr>
              <a:buSzPct val="100000"/>
              <a:buNone/>
            </a:pPr>
            <a:r>
              <a:t/>
            </a:r>
            <a:endParaRPr/>
          </a:p>
        </p:txBody>
      </p:sp>
      <p:sp>
        <p:nvSpPr>
          <p:cNvPr id="1831" name="Google Shape;1831;p1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832" name="Google Shape;1832;p1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33" name="Google Shape;1833;p174"/>
          <p:cNvSpPr txBox="1"/>
          <p:nvPr>
            <p:ph type="title"/>
          </p:nvPr>
        </p:nvSpPr>
        <p:spPr>
          <a:xfrm>
            <a:off x="838200" y="365125"/>
            <a:ext cx="9372600"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Probabilistic reasoning</a:t>
            </a:r>
            <a:endParaRPr>
              <a:solidFill>
                <a:schemeClr val="lt1"/>
              </a:solidFill>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7" name="Shape 1837"/>
        <p:cNvGrpSpPr/>
        <p:nvPr/>
      </p:nvGrpSpPr>
      <p:grpSpPr>
        <a:xfrm>
          <a:off x="0" y="0"/>
          <a:ext cx="0" cy="0"/>
          <a:chOff x="0" y="0"/>
          <a:chExt cx="0" cy="0"/>
        </a:xfrm>
      </p:grpSpPr>
      <p:sp>
        <p:nvSpPr>
          <p:cNvPr id="1838" name="Google Shape;1838;p175"/>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None/>
            </a:pPr>
            <a:r>
              <a:rPr b="1" lang="en-US"/>
              <a:t>Conditional probability:</a:t>
            </a:r>
            <a:endParaRPr/>
          </a:p>
          <a:p>
            <a:pPr indent="-228600" lvl="0" marL="228600" rtl="0" algn="l">
              <a:lnSpc>
                <a:spcPct val="90000"/>
              </a:lnSpc>
              <a:spcBef>
                <a:spcPts val="1000"/>
              </a:spcBef>
              <a:spcAft>
                <a:spcPts val="0"/>
              </a:spcAft>
              <a:buClr>
                <a:schemeClr val="dk1"/>
              </a:buClr>
              <a:buSzPct val="100000"/>
              <a:buChar char="•"/>
            </a:pPr>
            <a:r>
              <a:rPr lang="en-US"/>
              <a:t>Conditional probability is a probability of occurring an event when another event has already happened.</a:t>
            </a:r>
            <a:endParaRPr/>
          </a:p>
          <a:p>
            <a:pPr indent="-228600" lvl="0" marL="228600" rtl="0" algn="l">
              <a:lnSpc>
                <a:spcPct val="90000"/>
              </a:lnSpc>
              <a:spcBef>
                <a:spcPts val="1000"/>
              </a:spcBef>
              <a:spcAft>
                <a:spcPts val="0"/>
              </a:spcAft>
              <a:buClr>
                <a:schemeClr val="dk1"/>
              </a:buClr>
              <a:buSzPct val="100000"/>
              <a:buNone/>
            </a:pPr>
            <a:r>
              <a:rPr lang="en-US"/>
              <a:t>Let's suppose, we want to calculate the event A when event B has already occurred, "the probability of A under the conditions of B", it can be written as:</a:t>
            </a:r>
            <a:endParaRPr/>
          </a:p>
          <a:p>
            <a:pPr indent="-228600" lvl="0" marL="228600" rtl="0" algn="l">
              <a:lnSpc>
                <a:spcPct val="90000"/>
              </a:lnSpc>
              <a:spcBef>
                <a:spcPts val="1000"/>
              </a:spcBef>
              <a:spcAft>
                <a:spcPts val="0"/>
              </a:spcAft>
              <a:buClr>
                <a:schemeClr val="dk1"/>
              </a:buClr>
              <a:buSzPct val="100000"/>
              <a:buNone/>
            </a:pPr>
            <a:r>
              <a:rPr lang="en-US"/>
              <a:t>P(A/B)=P(A</a:t>
            </a:r>
            <a:r>
              <a:rPr b="1" lang="en-US"/>
              <a:t> ⋀B)/P(B)</a:t>
            </a:r>
            <a:endParaRPr/>
          </a:p>
          <a:p>
            <a:pPr indent="-228600" lvl="0" marL="228600" rtl="0" algn="l">
              <a:lnSpc>
                <a:spcPct val="90000"/>
              </a:lnSpc>
              <a:spcBef>
                <a:spcPts val="1000"/>
              </a:spcBef>
              <a:spcAft>
                <a:spcPts val="0"/>
              </a:spcAft>
              <a:buClr>
                <a:schemeClr val="dk1"/>
              </a:buClr>
              <a:buSzPct val="100000"/>
              <a:buChar char="•"/>
            </a:pPr>
            <a:r>
              <a:rPr b="1" lang="en-US"/>
              <a:t>Where P(</a:t>
            </a:r>
            <a:r>
              <a:rPr b="1" i="1" lang="en-US"/>
              <a:t>A</a:t>
            </a:r>
            <a:r>
              <a:rPr b="1" lang="en-US"/>
              <a:t>⋀</a:t>
            </a:r>
            <a:r>
              <a:rPr b="1" i="1" lang="en-US"/>
              <a:t>B</a:t>
            </a:r>
            <a:r>
              <a:rPr b="1" lang="en-US"/>
              <a:t>)= Joint probability of a and B</a:t>
            </a:r>
            <a:endParaRPr/>
          </a:p>
          <a:p>
            <a:pPr indent="-228600" lvl="0" marL="228600" rtl="0" algn="l">
              <a:lnSpc>
                <a:spcPct val="90000"/>
              </a:lnSpc>
              <a:spcBef>
                <a:spcPts val="1000"/>
              </a:spcBef>
              <a:spcAft>
                <a:spcPts val="0"/>
              </a:spcAft>
              <a:buClr>
                <a:schemeClr val="dk1"/>
              </a:buClr>
              <a:buSzPct val="100000"/>
              <a:buChar char="•"/>
            </a:pPr>
            <a:r>
              <a:rPr b="1" lang="en-US"/>
              <a:t>P(B)= Marginal probability of B.</a:t>
            </a:r>
            <a:endParaRPr/>
          </a:p>
          <a:p>
            <a:pPr indent="-228600" lvl="0" marL="228600" rtl="0" algn="l">
              <a:lnSpc>
                <a:spcPct val="90000"/>
              </a:lnSpc>
              <a:spcBef>
                <a:spcPts val="1000"/>
              </a:spcBef>
              <a:spcAft>
                <a:spcPts val="0"/>
              </a:spcAft>
              <a:buClr>
                <a:schemeClr val="dk1"/>
              </a:buClr>
              <a:buSzPct val="100000"/>
              <a:buChar char="•"/>
            </a:pPr>
            <a:r>
              <a:rPr lang="en-US"/>
              <a:t>If the probability of A is given and we need to find the probability of B, then it will be given as: P(B/A)=P(A</a:t>
            </a:r>
            <a:r>
              <a:rPr b="1" lang="en-US"/>
              <a:t> ⋀B)/P(B)</a:t>
            </a:r>
            <a:endParaRPr/>
          </a:p>
          <a:p>
            <a:pPr indent="-228600" lvl="0" marL="228600" rtl="0" algn="l">
              <a:lnSpc>
                <a:spcPct val="90000"/>
              </a:lnSpc>
              <a:spcBef>
                <a:spcPts val="1000"/>
              </a:spcBef>
              <a:spcAft>
                <a:spcPts val="0"/>
              </a:spcAft>
              <a:buClr>
                <a:schemeClr val="dk1"/>
              </a:buClr>
              <a:buSzPct val="100000"/>
              <a:buChar char="•"/>
            </a:pPr>
            <a:r>
              <a:rPr lang="en-US"/>
              <a:t>It can be explained by using the below Venn diagram, where B is occurred event, so sample space will be reduced to set B, and now we can only calculate event A when event B is already occurred by dividing the probability of </a:t>
            </a:r>
            <a:r>
              <a:rPr b="1" lang="en-US"/>
              <a:t>P(A⋀</a:t>
            </a:r>
            <a:r>
              <a:rPr b="1" i="1" lang="en-US"/>
              <a:t>B</a:t>
            </a:r>
            <a:r>
              <a:rPr b="1" lang="en-US"/>
              <a:t>) by P( B )</a:t>
            </a:r>
            <a:r>
              <a:rPr lang="en-US"/>
              <a:t>.</a:t>
            </a:r>
            <a:endParaRPr/>
          </a:p>
          <a:p>
            <a:pPr indent="-77470" lvl="0" marL="228600" rtl="0" algn="l">
              <a:lnSpc>
                <a:spcPct val="90000"/>
              </a:lnSpc>
              <a:spcBef>
                <a:spcPts val="1000"/>
              </a:spcBef>
              <a:spcAft>
                <a:spcPts val="0"/>
              </a:spcAft>
              <a:buClr>
                <a:schemeClr val="dk1"/>
              </a:buClr>
              <a:buSzPct val="100000"/>
              <a:buNone/>
            </a:pPr>
            <a:r>
              <a:t/>
            </a:r>
            <a:endParaRPr/>
          </a:p>
        </p:txBody>
      </p:sp>
      <p:sp>
        <p:nvSpPr>
          <p:cNvPr id="1839" name="Google Shape;1839;p1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840" name="Google Shape;1840;p1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1" name="Google Shape;1841;p175"/>
          <p:cNvSpPr txBox="1"/>
          <p:nvPr>
            <p:ph type="title"/>
          </p:nvPr>
        </p:nvSpPr>
        <p:spPr>
          <a:xfrm>
            <a:off x="838200" y="365125"/>
            <a:ext cx="8966200"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Probabilistic reasoning</a:t>
            </a:r>
            <a:endParaRPr>
              <a:solidFill>
                <a:schemeClr val="lt1"/>
              </a:solidFill>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sp>
        <p:nvSpPr>
          <p:cNvPr id="1846" name="Google Shape;1846;p176"/>
          <p:cNvSpPr txBox="1"/>
          <p:nvPr>
            <p:ph idx="1" type="body"/>
          </p:nvPr>
        </p:nvSpPr>
        <p:spPr>
          <a:xfrm>
            <a:off x="839788" y="2057400"/>
            <a:ext cx="3932237" cy="44323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85000" lnSpcReduction="10000"/>
          </a:bodyPr>
          <a:lstStyle/>
          <a:p>
            <a:pPr indent="0" lvl="0" marL="0" rtl="0" algn="l">
              <a:lnSpc>
                <a:spcPct val="90000"/>
              </a:lnSpc>
              <a:spcBef>
                <a:spcPts val="0"/>
              </a:spcBef>
              <a:spcAft>
                <a:spcPts val="0"/>
              </a:spcAft>
              <a:buClr>
                <a:schemeClr val="dk1"/>
              </a:buClr>
              <a:buSzPct val="100000"/>
              <a:buNone/>
            </a:pPr>
            <a:r>
              <a:rPr b="1" lang="en-US" sz="2000"/>
              <a:t>Example:</a:t>
            </a:r>
            <a:endParaRPr sz="2000"/>
          </a:p>
          <a:p>
            <a:pPr indent="0" lvl="0" marL="0" rtl="0" algn="l">
              <a:lnSpc>
                <a:spcPct val="90000"/>
              </a:lnSpc>
              <a:spcBef>
                <a:spcPts val="1000"/>
              </a:spcBef>
              <a:spcAft>
                <a:spcPts val="0"/>
              </a:spcAft>
              <a:buClr>
                <a:schemeClr val="dk1"/>
              </a:buClr>
              <a:buSzPct val="100000"/>
              <a:buNone/>
            </a:pPr>
            <a:r>
              <a:rPr lang="en-US" sz="2000"/>
              <a:t>In a class, there are 70% of the students who like English and 40% of the students who likes English and mathematics, and then what is the percent of students those who like English will also like mathematics?</a:t>
            </a:r>
            <a:endParaRPr/>
          </a:p>
          <a:p>
            <a:pPr indent="0" lvl="0" marL="0" rtl="0" algn="l">
              <a:lnSpc>
                <a:spcPct val="90000"/>
              </a:lnSpc>
              <a:spcBef>
                <a:spcPts val="1000"/>
              </a:spcBef>
              <a:spcAft>
                <a:spcPts val="0"/>
              </a:spcAft>
              <a:buClr>
                <a:schemeClr val="dk1"/>
              </a:buClr>
              <a:buSzPct val="100000"/>
              <a:buNone/>
            </a:pPr>
            <a:r>
              <a:rPr b="1" lang="en-US" sz="2000"/>
              <a:t>Solution:</a:t>
            </a:r>
            <a:endParaRPr sz="2000"/>
          </a:p>
          <a:p>
            <a:pPr indent="0" lvl="0" marL="0" rtl="0" algn="l">
              <a:lnSpc>
                <a:spcPct val="90000"/>
              </a:lnSpc>
              <a:spcBef>
                <a:spcPts val="1000"/>
              </a:spcBef>
              <a:spcAft>
                <a:spcPts val="0"/>
              </a:spcAft>
              <a:buClr>
                <a:schemeClr val="dk1"/>
              </a:buClr>
              <a:buSzPct val="100000"/>
              <a:buNone/>
            </a:pPr>
            <a:r>
              <a:rPr lang="en-US" sz="2000"/>
              <a:t>Let, A is an event that a student likes Mathematics</a:t>
            </a:r>
            <a:endParaRPr/>
          </a:p>
          <a:p>
            <a:pPr indent="0" lvl="0" marL="0" rtl="0" algn="l">
              <a:lnSpc>
                <a:spcPct val="90000"/>
              </a:lnSpc>
              <a:spcBef>
                <a:spcPts val="1000"/>
              </a:spcBef>
              <a:spcAft>
                <a:spcPts val="0"/>
              </a:spcAft>
              <a:buClr>
                <a:schemeClr val="dk1"/>
              </a:buClr>
              <a:buSzPct val="100000"/>
              <a:buNone/>
            </a:pPr>
            <a:r>
              <a:rPr lang="en-US" sz="2000"/>
              <a:t>B is an event that a student likes English.</a:t>
            </a:r>
            <a:endParaRPr/>
          </a:p>
          <a:p>
            <a:pPr indent="0" lvl="0" marL="0" rtl="0" algn="l">
              <a:lnSpc>
                <a:spcPct val="90000"/>
              </a:lnSpc>
              <a:spcBef>
                <a:spcPts val="1000"/>
              </a:spcBef>
              <a:spcAft>
                <a:spcPts val="0"/>
              </a:spcAft>
              <a:buClr>
                <a:schemeClr val="dk1"/>
              </a:buClr>
              <a:buSzPct val="100000"/>
              <a:buNone/>
            </a:pPr>
            <a:r>
              <a:rPr lang="en-US" sz="2000"/>
              <a:t>P(A/B)= P(A AND B)/P(B) = 40/70 = 57.14%</a:t>
            </a:r>
            <a:endParaRPr/>
          </a:p>
          <a:p>
            <a:pPr indent="0" lvl="0" marL="0" rtl="0" algn="l">
              <a:lnSpc>
                <a:spcPct val="90000"/>
              </a:lnSpc>
              <a:spcBef>
                <a:spcPts val="1000"/>
              </a:spcBef>
              <a:spcAft>
                <a:spcPts val="0"/>
              </a:spcAft>
              <a:buClr>
                <a:schemeClr val="dk1"/>
              </a:buClr>
              <a:buSzPct val="100000"/>
              <a:buNone/>
            </a:pPr>
            <a:r>
              <a:rPr b="1" lang="en-US" sz="2000"/>
              <a:t>Hence, 57% are the students who like English also like Mathematics.</a:t>
            </a:r>
            <a:endParaRPr sz="2000"/>
          </a:p>
          <a:p>
            <a:pPr indent="0" lvl="0" marL="0" rtl="0" algn="l">
              <a:lnSpc>
                <a:spcPct val="90000"/>
              </a:lnSpc>
              <a:spcBef>
                <a:spcPts val="1000"/>
              </a:spcBef>
              <a:spcAft>
                <a:spcPts val="0"/>
              </a:spcAft>
              <a:buClr>
                <a:schemeClr val="dk1"/>
              </a:buClr>
              <a:buSzPct val="100000"/>
              <a:buNone/>
            </a:pPr>
            <a:br>
              <a:rPr lang="en-US"/>
            </a:br>
            <a:endParaRPr/>
          </a:p>
        </p:txBody>
      </p:sp>
      <p:sp>
        <p:nvSpPr>
          <p:cNvPr id="1847" name="Google Shape;1847;p1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848" name="Google Shape;1848;p1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Probabilistic reasoning in Artificial intelligence" id="1849" name="Google Shape;1849;p176"/>
          <p:cNvPicPr preferRelativeResize="0"/>
          <p:nvPr>
            <p:ph idx="2" type="pic"/>
          </p:nvPr>
        </p:nvPicPr>
        <p:blipFill rotWithShape="1">
          <a:blip r:embed="rId3">
            <a:alphaModFix/>
          </a:blip>
          <a:srcRect b="0" l="2508" r="2508" t="0"/>
          <a:stretch/>
        </p:blipFill>
        <p:spPr>
          <a:xfrm>
            <a:off x="5246688" y="2082800"/>
            <a:ext cx="6172200" cy="4527550"/>
          </a:xfrm>
          <a:prstGeom prst="rect">
            <a:avLst/>
          </a:prstGeom>
          <a:noFill/>
          <a:ln cap="flat" cmpd="sng" w="38100">
            <a:solidFill>
              <a:srgbClr val="FF0000"/>
            </a:solidFill>
            <a:prstDash val="solid"/>
            <a:round/>
            <a:headEnd len="sm" w="sm" type="none"/>
            <a:tailEnd len="sm" w="sm" type="none"/>
          </a:ln>
        </p:spPr>
      </p:pic>
      <p:sp>
        <p:nvSpPr>
          <p:cNvPr id="1850" name="Google Shape;1850;p176"/>
          <p:cNvSpPr txBox="1"/>
          <p:nvPr>
            <p:ph type="title"/>
          </p:nvPr>
        </p:nvSpPr>
        <p:spPr>
          <a:xfrm>
            <a:off x="839788" y="457200"/>
            <a:ext cx="9028112" cy="118110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Times New Roman"/>
              <a:buNone/>
            </a:pPr>
            <a:r>
              <a:rPr lang="en-US" sz="5400">
                <a:solidFill>
                  <a:schemeClr val="lt1"/>
                </a:solidFill>
                <a:latin typeface="Times New Roman"/>
                <a:ea typeface="Times New Roman"/>
                <a:cs typeface="Times New Roman"/>
                <a:sym typeface="Times New Roman"/>
              </a:rPr>
              <a:t>Probabilistic reasoning</a:t>
            </a:r>
            <a:endParaRPr sz="5400">
              <a:solidFill>
                <a:schemeClr val="lt1"/>
              </a:solidFill>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4" name="Shape 1854"/>
        <p:cNvGrpSpPr/>
        <p:nvPr/>
      </p:nvGrpSpPr>
      <p:grpSpPr>
        <a:xfrm>
          <a:off x="0" y="0"/>
          <a:ext cx="0" cy="0"/>
          <a:chOff x="0" y="0"/>
          <a:chExt cx="0" cy="0"/>
        </a:xfrm>
      </p:grpSpPr>
      <p:sp>
        <p:nvSpPr>
          <p:cNvPr id="1855" name="Google Shape;1855;p177"/>
          <p:cNvSpPr txBox="1"/>
          <p:nvPr>
            <p:ph type="title"/>
          </p:nvPr>
        </p:nvSpPr>
        <p:spPr>
          <a:xfrm>
            <a:off x="838200" y="365125"/>
            <a:ext cx="9436100"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Knowledge and Reasoning </a:t>
            </a:r>
            <a:br>
              <a:rPr b="1" lang="en-US">
                <a:solidFill>
                  <a:schemeClr val="lt1"/>
                </a:solidFill>
                <a:latin typeface="Calibri"/>
                <a:ea typeface="Calibri"/>
                <a:cs typeface="Calibri"/>
                <a:sym typeface="Calibri"/>
              </a:rPr>
            </a:br>
            <a:r>
              <a:rPr b="1" lang="en-US">
                <a:solidFill>
                  <a:schemeClr val="lt1"/>
                </a:solidFill>
                <a:latin typeface="Calibri"/>
                <a:ea typeface="Calibri"/>
                <a:cs typeface="Calibri"/>
                <a:sym typeface="Calibri"/>
              </a:rPr>
              <a:t>Table of Contents</a:t>
            </a:r>
            <a:endParaRPr/>
          </a:p>
        </p:txBody>
      </p:sp>
      <p:sp>
        <p:nvSpPr>
          <p:cNvPr id="1856" name="Google Shape;1856;p177"/>
          <p:cNvSpPr txBox="1"/>
          <p:nvPr>
            <p:ph idx="1" type="body"/>
          </p:nvPr>
        </p:nvSpPr>
        <p:spPr>
          <a:xfrm>
            <a:off x="838200" y="1825624"/>
            <a:ext cx="10515600" cy="4631159"/>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None/>
            </a:pPr>
            <a:r>
              <a:t/>
            </a:r>
            <a:endParaRPr>
              <a:solidFill>
                <a:schemeClr val="dk1"/>
              </a:solidFill>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Knowledge and reasoning-Approaches and issues of knowledge reasoning-Knowledge base agents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Logic Basics-Logic-Propositional logic-syntax ,semantics and inferences-Propositional logic- Reasoning patterns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Unification and Resolution-Knowledge representation using rules-Knowledge representation using semantic nets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Knowledge representation using frames-Inferences-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Uncertain Knowledge and reasoning-Methods-Bayesian probability and belief network</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Probabilistic reasoning-</a:t>
            </a:r>
            <a:r>
              <a:rPr lang="en-US" sz="3200">
                <a:solidFill>
                  <a:srgbClr val="FF0000"/>
                </a:solidFill>
                <a:latin typeface="Times New Roman"/>
                <a:ea typeface="Times New Roman"/>
                <a:cs typeface="Times New Roman"/>
                <a:sym typeface="Times New Roman"/>
              </a:rPr>
              <a:t>Probabilistic reasoning over time</a:t>
            </a:r>
            <a:endParaRPr/>
          </a:p>
          <a:p>
            <a:pPr indent="-228600" lvl="0" marL="228600" rtl="0" algn="l">
              <a:lnSpc>
                <a:spcPct val="90000"/>
              </a:lnSpc>
              <a:spcBef>
                <a:spcPts val="1000"/>
              </a:spcBef>
              <a:spcAft>
                <a:spcPts val="0"/>
              </a:spcAft>
              <a:buClr>
                <a:schemeClr val="dk1"/>
              </a:buClr>
              <a:buSzPct val="87500"/>
              <a:buChar char="•"/>
            </a:pPr>
            <a:r>
              <a:rPr lang="en-US">
                <a:solidFill>
                  <a:schemeClr val="dk1"/>
                </a:solidFill>
                <a:latin typeface="Times New Roman"/>
                <a:ea typeface="Times New Roman"/>
                <a:cs typeface="Times New Roman"/>
                <a:sym typeface="Times New Roman"/>
              </a:rPr>
              <a:t>Other uncertain techniques-Data mining-</a:t>
            </a:r>
            <a:r>
              <a:rPr lang="en-US" sz="2400">
                <a:solidFill>
                  <a:schemeClr val="dk1"/>
                </a:solidFill>
                <a:latin typeface="Times New Roman"/>
                <a:ea typeface="Times New Roman"/>
                <a:cs typeface="Times New Roman"/>
                <a:sym typeface="Times New Roman"/>
              </a:rPr>
              <a:t>Fuzzy logic-Dempster -shafer theory</a:t>
            </a:r>
            <a:endParaRPr sz="3200">
              <a:solidFill>
                <a:schemeClr val="dk1"/>
              </a:solidFill>
              <a:latin typeface="Times New Roman"/>
              <a:ea typeface="Times New Roman"/>
              <a:cs typeface="Times New Roman"/>
              <a:sym typeface="Times New Roman"/>
            </a:endParaRPr>
          </a:p>
          <a:p>
            <a:pPr indent="-55879" lvl="0" marL="228600" rtl="0" algn="l">
              <a:lnSpc>
                <a:spcPct val="90000"/>
              </a:lnSpc>
              <a:spcBef>
                <a:spcPts val="1000"/>
              </a:spcBef>
              <a:spcAft>
                <a:spcPts val="0"/>
              </a:spcAft>
              <a:buClr>
                <a:schemeClr val="dk1"/>
              </a:buClr>
              <a:buSzPct val="100000"/>
              <a:buNone/>
            </a:pPr>
            <a:r>
              <a:t/>
            </a:r>
            <a:endParaRPr sz="3200">
              <a:solidFill>
                <a:schemeClr val="dk1"/>
              </a:solidFill>
              <a:latin typeface="Times New Roman"/>
              <a:ea typeface="Times New Roman"/>
              <a:cs typeface="Times New Roman"/>
              <a:sym typeface="Times New Roman"/>
            </a:endParaRPr>
          </a:p>
          <a:p>
            <a:pPr indent="-55879" lvl="0" marL="228600" rtl="0" algn="l">
              <a:lnSpc>
                <a:spcPct val="90000"/>
              </a:lnSpc>
              <a:spcBef>
                <a:spcPts val="1000"/>
              </a:spcBef>
              <a:spcAft>
                <a:spcPts val="0"/>
              </a:spcAft>
              <a:buClr>
                <a:schemeClr val="dk1"/>
              </a:buClr>
              <a:buSzPct val="100000"/>
              <a:buNone/>
            </a:pPr>
            <a:r>
              <a:t/>
            </a:r>
            <a:endParaRPr sz="3200">
              <a:solidFill>
                <a:schemeClr val="dk1"/>
              </a:solidFill>
            </a:endParaRPr>
          </a:p>
          <a:p>
            <a:pPr indent="-228600" lvl="0" marL="228600" rtl="0" algn="l">
              <a:lnSpc>
                <a:spcPct val="90000"/>
              </a:lnSpc>
              <a:spcBef>
                <a:spcPts val="1000"/>
              </a:spcBef>
              <a:spcAft>
                <a:spcPts val="0"/>
              </a:spcAft>
              <a:buClr>
                <a:schemeClr val="dk1"/>
              </a:buClr>
              <a:buSzPct val="100000"/>
              <a:buNone/>
            </a:pPr>
            <a:r>
              <a:t/>
            </a:r>
            <a:endParaRPr sz="3200">
              <a:solidFill>
                <a:schemeClr val="dk1"/>
              </a:solidFill>
            </a:endParaRPr>
          </a:p>
          <a:p>
            <a:pPr indent="-55879" lvl="0" marL="228600" rtl="0" algn="l">
              <a:lnSpc>
                <a:spcPct val="90000"/>
              </a:lnSpc>
              <a:spcBef>
                <a:spcPts val="1000"/>
              </a:spcBef>
              <a:spcAft>
                <a:spcPts val="0"/>
              </a:spcAft>
              <a:buClr>
                <a:schemeClr val="dk1"/>
              </a:buClr>
              <a:buSzPct val="100000"/>
              <a:buFont typeface="Noto Sans Symbols"/>
              <a:buNone/>
            </a:pPr>
            <a:r>
              <a:t/>
            </a:r>
            <a:endParaRPr sz="3200">
              <a:solidFill>
                <a:schemeClr val="dk1"/>
              </a:solidFill>
            </a:endParaRPr>
          </a:p>
          <a:p>
            <a:pPr indent="-77470" lvl="0" marL="228600" rtl="0" algn="l">
              <a:lnSpc>
                <a:spcPct val="90000"/>
              </a:lnSpc>
              <a:spcBef>
                <a:spcPts val="1000"/>
              </a:spcBef>
              <a:spcAft>
                <a:spcPts val="0"/>
              </a:spcAft>
              <a:buClr>
                <a:schemeClr val="dk1"/>
              </a:buClr>
              <a:buSzPct val="100000"/>
              <a:buNone/>
            </a:pPr>
            <a:r>
              <a:t/>
            </a:r>
            <a:endParaRPr>
              <a:solidFill>
                <a:schemeClr val="dk1"/>
              </a:solidFill>
            </a:endParaRPr>
          </a:p>
        </p:txBody>
      </p:sp>
      <p:sp>
        <p:nvSpPr>
          <p:cNvPr id="1857" name="Google Shape;1857;p1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858" name="Google Shape;1858;p1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178"/>
          <p:cNvSpPr txBox="1"/>
          <p:nvPr>
            <p:ph type="title"/>
          </p:nvPr>
        </p:nvSpPr>
        <p:spPr>
          <a:xfrm>
            <a:off x="838200" y="365125"/>
            <a:ext cx="9207500" cy="892175"/>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Times New Roman"/>
              <a:buNone/>
            </a:pPr>
            <a:r>
              <a:rPr lang="en-US">
                <a:solidFill>
                  <a:schemeClr val="lt1"/>
                </a:solidFill>
                <a:latin typeface="Times New Roman"/>
                <a:ea typeface="Times New Roman"/>
                <a:cs typeface="Times New Roman"/>
                <a:sym typeface="Times New Roman"/>
              </a:rPr>
              <a:t>Probabilistic reasoning over time</a:t>
            </a:r>
            <a:br>
              <a:rPr lang="en-US">
                <a:solidFill>
                  <a:srgbClr val="FF0000"/>
                </a:solidFill>
                <a:latin typeface="Times New Roman"/>
                <a:ea typeface="Times New Roman"/>
                <a:cs typeface="Times New Roman"/>
                <a:sym typeface="Times New Roman"/>
              </a:rPr>
            </a:br>
            <a:endParaRPr/>
          </a:p>
        </p:txBody>
      </p:sp>
      <p:sp>
        <p:nvSpPr>
          <p:cNvPr id="1864" name="Google Shape;1864;p178"/>
          <p:cNvSpPr txBox="1"/>
          <p:nvPr>
            <p:ph idx="1" type="body"/>
          </p:nvPr>
        </p:nvSpPr>
        <p:spPr>
          <a:xfrm>
            <a:off x="838200" y="1295400"/>
            <a:ext cx="10515600" cy="4881563"/>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None/>
            </a:pPr>
            <a:r>
              <a:rPr b="1" lang="en-US"/>
              <a:t>Definition</a:t>
            </a:r>
            <a:endParaRPr/>
          </a:p>
          <a:p>
            <a:pPr indent="-228600" lvl="0" marL="228600" rtl="0" algn="l">
              <a:lnSpc>
                <a:spcPct val="90000"/>
              </a:lnSpc>
              <a:spcBef>
                <a:spcPts val="1000"/>
              </a:spcBef>
              <a:spcAft>
                <a:spcPts val="0"/>
              </a:spcAft>
              <a:buClr>
                <a:schemeClr val="dk1"/>
              </a:buClr>
              <a:buSzPct val="100000"/>
              <a:buChar char="•"/>
            </a:pPr>
            <a:r>
              <a:rPr lang="en-US"/>
              <a:t>Probabilistic reasoning is the representation of knowledge where the concept of probability is applied to indicate the uncertainty in knowledge.</a:t>
            </a:r>
            <a:endParaRPr/>
          </a:p>
          <a:p>
            <a:pPr indent="-228600" lvl="0" marL="228600" rtl="0" algn="l">
              <a:lnSpc>
                <a:spcPct val="90000"/>
              </a:lnSpc>
              <a:spcBef>
                <a:spcPts val="1000"/>
              </a:spcBef>
              <a:spcAft>
                <a:spcPts val="0"/>
              </a:spcAft>
              <a:buClr>
                <a:schemeClr val="dk1"/>
              </a:buClr>
              <a:buSzPct val="100000"/>
              <a:buNone/>
            </a:pPr>
            <a:r>
              <a:rPr b="1" lang="en-US"/>
              <a:t>Reasons to use Probabilistic Reasoning in AI</a:t>
            </a:r>
            <a:endParaRPr/>
          </a:p>
          <a:p>
            <a:pPr indent="-228600" lvl="0" marL="228600" rtl="0" algn="l">
              <a:lnSpc>
                <a:spcPct val="90000"/>
              </a:lnSpc>
              <a:spcBef>
                <a:spcPts val="1000"/>
              </a:spcBef>
              <a:spcAft>
                <a:spcPts val="0"/>
              </a:spcAft>
              <a:buClr>
                <a:schemeClr val="dk1"/>
              </a:buClr>
              <a:buSzPct val="100000"/>
              <a:buChar char="•"/>
            </a:pPr>
            <a:r>
              <a:rPr lang="en-US"/>
              <a:t>Some reasons to use this way of representing knowledge is given below:</a:t>
            </a:r>
            <a:endParaRPr/>
          </a:p>
          <a:p>
            <a:pPr indent="-228600" lvl="0" marL="228600" rtl="0" algn="l">
              <a:lnSpc>
                <a:spcPct val="90000"/>
              </a:lnSpc>
              <a:spcBef>
                <a:spcPts val="1000"/>
              </a:spcBef>
              <a:spcAft>
                <a:spcPts val="0"/>
              </a:spcAft>
              <a:buClr>
                <a:schemeClr val="dk1"/>
              </a:buClr>
              <a:buSzPct val="100000"/>
              <a:buChar char="•"/>
            </a:pPr>
            <a:r>
              <a:rPr lang="en-US"/>
              <a:t>When we are unsure of the predicates.</a:t>
            </a:r>
            <a:endParaRPr/>
          </a:p>
          <a:p>
            <a:pPr indent="-228600" lvl="0" marL="228600" rtl="0" algn="l">
              <a:lnSpc>
                <a:spcPct val="90000"/>
              </a:lnSpc>
              <a:spcBef>
                <a:spcPts val="1000"/>
              </a:spcBef>
              <a:spcAft>
                <a:spcPts val="0"/>
              </a:spcAft>
              <a:buClr>
                <a:schemeClr val="dk1"/>
              </a:buClr>
              <a:buSzPct val="100000"/>
              <a:buChar char="•"/>
            </a:pPr>
            <a:r>
              <a:rPr lang="en-US"/>
              <a:t>When the possibilities of predicates become too large to list down.</a:t>
            </a:r>
            <a:endParaRPr/>
          </a:p>
          <a:p>
            <a:pPr indent="-228600" lvl="0" marL="228600" rtl="0" algn="l">
              <a:lnSpc>
                <a:spcPct val="90000"/>
              </a:lnSpc>
              <a:spcBef>
                <a:spcPts val="1000"/>
              </a:spcBef>
              <a:spcAft>
                <a:spcPts val="0"/>
              </a:spcAft>
              <a:buClr>
                <a:schemeClr val="dk1"/>
              </a:buClr>
              <a:buSzPct val="100000"/>
              <a:buChar char="•"/>
            </a:pPr>
            <a:r>
              <a:rPr lang="en-US"/>
              <a:t>When during an experiment, it is proven that an error occurs.</a:t>
            </a:r>
            <a:endParaRPr/>
          </a:p>
          <a:p>
            <a:pPr indent="-228600" lvl="0" marL="228600" rtl="0" algn="l">
              <a:lnSpc>
                <a:spcPct val="90000"/>
              </a:lnSpc>
              <a:spcBef>
                <a:spcPts val="1000"/>
              </a:spcBef>
              <a:spcAft>
                <a:spcPts val="0"/>
              </a:spcAft>
              <a:buClr>
                <a:schemeClr val="dk1"/>
              </a:buClr>
              <a:buSzPct val="100000"/>
              <a:buChar char="•"/>
            </a:pPr>
            <a:r>
              <a:rPr b="1" lang="en-US"/>
              <a:t>Probability</a:t>
            </a:r>
            <a:r>
              <a:rPr lang="en-US"/>
              <a:t> of a given event = Chances of that event occurring / Total number of Events.</a:t>
            </a:r>
            <a:endParaRPr/>
          </a:p>
          <a:p>
            <a:pPr indent="-228600" lvl="0" marL="228600" rtl="0" algn="l">
              <a:lnSpc>
                <a:spcPct val="90000"/>
              </a:lnSpc>
              <a:spcBef>
                <a:spcPts val="1000"/>
              </a:spcBef>
              <a:spcAft>
                <a:spcPts val="0"/>
              </a:spcAft>
              <a:buClr>
                <a:schemeClr val="dk1"/>
              </a:buClr>
              <a:buSzPct val="100000"/>
              <a:buNone/>
            </a:pPr>
            <a:r>
              <a:rPr b="1" lang="en-US"/>
              <a:t>Notations and Properties</a:t>
            </a:r>
            <a:endParaRPr/>
          </a:p>
          <a:p>
            <a:pPr indent="-228600" lvl="0" marL="228600" rtl="0" algn="l">
              <a:lnSpc>
                <a:spcPct val="90000"/>
              </a:lnSpc>
              <a:spcBef>
                <a:spcPts val="1000"/>
              </a:spcBef>
              <a:spcAft>
                <a:spcPts val="0"/>
              </a:spcAft>
              <a:buClr>
                <a:schemeClr val="dk1"/>
              </a:buClr>
              <a:buSzPct val="100000"/>
              <a:buChar char="•"/>
            </a:pPr>
            <a:r>
              <a:rPr lang="en-US"/>
              <a:t>Consider the statement S: March will be cold.</a:t>
            </a:r>
            <a:endParaRPr/>
          </a:p>
          <a:p>
            <a:pPr indent="-228600" lvl="0" marL="228600" rtl="0" algn="l">
              <a:lnSpc>
                <a:spcPct val="90000"/>
              </a:lnSpc>
              <a:spcBef>
                <a:spcPts val="1000"/>
              </a:spcBef>
              <a:spcAft>
                <a:spcPts val="0"/>
              </a:spcAft>
              <a:buClr>
                <a:schemeClr val="dk1"/>
              </a:buClr>
              <a:buSzPct val="100000"/>
              <a:buChar char="•"/>
            </a:pPr>
            <a:r>
              <a:rPr lang="en-US"/>
              <a:t>Probability is often denoted as P(predicate).</a:t>
            </a:r>
            <a:endParaRPr/>
          </a:p>
          <a:p>
            <a:pPr indent="-228600" lvl="0" marL="228600" rtl="0" algn="l">
              <a:lnSpc>
                <a:spcPct val="90000"/>
              </a:lnSpc>
              <a:spcBef>
                <a:spcPts val="1000"/>
              </a:spcBef>
              <a:spcAft>
                <a:spcPts val="0"/>
              </a:spcAft>
              <a:buClr>
                <a:schemeClr val="dk1"/>
              </a:buClr>
              <a:buSzPct val="100000"/>
              <a:buChar char="•"/>
            </a:pPr>
            <a:r>
              <a:rPr lang="en-US"/>
              <a:t>Considering the chances of March being cold is only 30%, therefore, </a:t>
            </a:r>
            <a:r>
              <a:rPr b="1" lang="en-US"/>
              <a:t>P(S) = 0.3</a:t>
            </a:r>
            <a:endParaRPr/>
          </a:p>
          <a:p>
            <a:pPr indent="-228600" lvl="0" marL="228600" rtl="0" algn="l">
              <a:lnSpc>
                <a:spcPct val="90000"/>
              </a:lnSpc>
              <a:spcBef>
                <a:spcPts val="1000"/>
              </a:spcBef>
              <a:spcAft>
                <a:spcPts val="0"/>
              </a:spcAft>
              <a:buClr>
                <a:schemeClr val="dk1"/>
              </a:buClr>
              <a:buSzPct val="100000"/>
              <a:buChar char="•"/>
            </a:pPr>
            <a:r>
              <a:rPr lang="en-US"/>
              <a:t>Probability always takes a value between 0 and 1. If the probability is 0, then the event will never occur and if it is 1, then it will occur for sure.</a:t>
            </a:r>
            <a:endParaRPr/>
          </a:p>
          <a:p>
            <a:pPr indent="-228600" lvl="0" marL="228600" rtl="0" algn="l">
              <a:lnSpc>
                <a:spcPct val="90000"/>
              </a:lnSpc>
              <a:spcBef>
                <a:spcPts val="1000"/>
              </a:spcBef>
              <a:spcAft>
                <a:spcPts val="0"/>
              </a:spcAft>
              <a:buClr>
                <a:schemeClr val="dk1"/>
              </a:buClr>
              <a:buSzPct val="100000"/>
              <a:buChar char="•"/>
            </a:pPr>
            <a:r>
              <a:rPr lang="en-US"/>
              <a:t>Then, P(¬S) = 0.7</a:t>
            </a:r>
            <a:endParaRPr/>
          </a:p>
          <a:p>
            <a:pPr indent="-228600" lvl="0" marL="228600" rtl="0" algn="l">
              <a:lnSpc>
                <a:spcPct val="90000"/>
              </a:lnSpc>
              <a:spcBef>
                <a:spcPts val="1000"/>
              </a:spcBef>
              <a:spcAft>
                <a:spcPts val="0"/>
              </a:spcAft>
              <a:buClr>
                <a:schemeClr val="dk1"/>
              </a:buClr>
              <a:buSzPct val="100000"/>
              <a:buChar char="•"/>
            </a:pPr>
            <a:r>
              <a:rPr lang="en-US"/>
              <a:t>This means, the probability of March not being cold is 70%.</a:t>
            </a:r>
            <a:endParaRPr/>
          </a:p>
          <a:p>
            <a:pPr indent="-228600" lvl="0" marL="228600" rtl="0" algn="l">
              <a:lnSpc>
                <a:spcPct val="90000"/>
              </a:lnSpc>
              <a:spcBef>
                <a:spcPts val="1000"/>
              </a:spcBef>
              <a:spcAft>
                <a:spcPts val="0"/>
              </a:spcAft>
              <a:buClr>
                <a:schemeClr val="dk1"/>
              </a:buClr>
              <a:buSzPct val="100000"/>
              <a:buChar char="•"/>
            </a:pPr>
            <a:r>
              <a:rPr lang="en-US"/>
              <a:t>Property 1: P(S) + P(¬S) = 1</a:t>
            </a:r>
            <a:endParaRPr/>
          </a:p>
          <a:p>
            <a:pPr indent="-130810" lvl="0" marL="228600" rtl="0" algn="l">
              <a:lnSpc>
                <a:spcPct val="90000"/>
              </a:lnSpc>
              <a:spcBef>
                <a:spcPts val="1000"/>
              </a:spcBef>
              <a:spcAft>
                <a:spcPts val="0"/>
              </a:spcAft>
              <a:buClr>
                <a:schemeClr val="dk1"/>
              </a:buClr>
              <a:buSzPct val="100000"/>
              <a:buNone/>
            </a:pPr>
            <a:r>
              <a:t/>
            </a:r>
            <a:endParaRPr/>
          </a:p>
        </p:txBody>
      </p:sp>
      <p:sp>
        <p:nvSpPr>
          <p:cNvPr id="1865" name="Google Shape;1865;p1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866" name="Google Shape;1866;p1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0" name="Shape 1870"/>
        <p:cNvGrpSpPr/>
        <p:nvPr/>
      </p:nvGrpSpPr>
      <p:grpSpPr>
        <a:xfrm>
          <a:off x="0" y="0"/>
          <a:ext cx="0" cy="0"/>
          <a:chOff x="0" y="0"/>
          <a:chExt cx="0" cy="0"/>
        </a:xfrm>
      </p:grpSpPr>
      <p:sp>
        <p:nvSpPr>
          <p:cNvPr id="1871" name="Google Shape;1871;p179"/>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77500" lnSpcReduction="20000"/>
          </a:bodyPr>
          <a:lstStyle/>
          <a:p>
            <a:pPr indent="-228600" lvl="0" marL="228600" rtl="0" algn="just">
              <a:lnSpc>
                <a:spcPct val="90000"/>
              </a:lnSpc>
              <a:spcBef>
                <a:spcPts val="0"/>
              </a:spcBef>
              <a:spcAft>
                <a:spcPts val="0"/>
              </a:spcAft>
              <a:buClr>
                <a:schemeClr val="dk1"/>
              </a:buClr>
              <a:buSzPct val="100000"/>
              <a:buNone/>
            </a:pPr>
            <a:r>
              <a:rPr lang="en-US"/>
              <a:t>Consider the statement T: April will be cold.</a:t>
            </a:r>
            <a:endParaRPr/>
          </a:p>
          <a:p>
            <a:pPr indent="-228600" lvl="0" marL="228600" rtl="0" algn="just">
              <a:lnSpc>
                <a:spcPct val="90000"/>
              </a:lnSpc>
              <a:spcBef>
                <a:spcPts val="1000"/>
              </a:spcBef>
              <a:spcAft>
                <a:spcPts val="0"/>
              </a:spcAft>
              <a:buClr>
                <a:schemeClr val="dk1"/>
              </a:buClr>
              <a:buSzPct val="100000"/>
              <a:buChar char="•"/>
            </a:pPr>
            <a:r>
              <a:rPr lang="en-US"/>
              <a:t>Then, P(S∧T) means Probability of S AND T, i.e., Probability of March and April being cold.</a:t>
            </a:r>
            <a:endParaRPr/>
          </a:p>
          <a:p>
            <a:pPr indent="-228600" lvl="0" marL="228600" rtl="0" algn="just">
              <a:lnSpc>
                <a:spcPct val="90000"/>
              </a:lnSpc>
              <a:spcBef>
                <a:spcPts val="1000"/>
              </a:spcBef>
              <a:spcAft>
                <a:spcPts val="0"/>
              </a:spcAft>
              <a:buClr>
                <a:schemeClr val="dk1"/>
              </a:buClr>
              <a:buSzPct val="100000"/>
              <a:buChar char="•"/>
            </a:pPr>
            <a:r>
              <a:rPr lang="en-US"/>
              <a:t>P(S∨T) means Probability of S OR T, i.e., Probability of March or April being cold.</a:t>
            </a:r>
            <a:endParaRPr/>
          </a:p>
          <a:p>
            <a:pPr indent="-228600" lvl="0" marL="228600" rtl="0" algn="just">
              <a:lnSpc>
                <a:spcPct val="90000"/>
              </a:lnSpc>
              <a:spcBef>
                <a:spcPts val="1000"/>
              </a:spcBef>
              <a:spcAft>
                <a:spcPts val="0"/>
              </a:spcAft>
              <a:buClr>
                <a:schemeClr val="dk1"/>
              </a:buClr>
              <a:buSzPct val="100000"/>
              <a:buChar char="•"/>
            </a:pPr>
            <a:r>
              <a:rPr lang="en-US"/>
              <a:t>Property 2: P(S∨T) = P(S) + P(T) - P(S∧T)</a:t>
            </a:r>
            <a:endParaRPr/>
          </a:p>
          <a:p>
            <a:pPr indent="-228600" lvl="0" marL="228600" rtl="0" algn="just">
              <a:lnSpc>
                <a:spcPct val="90000"/>
              </a:lnSpc>
              <a:spcBef>
                <a:spcPts val="1000"/>
              </a:spcBef>
              <a:spcAft>
                <a:spcPts val="0"/>
              </a:spcAft>
              <a:buClr>
                <a:schemeClr val="dk1"/>
              </a:buClr>
              <a:buSzPct val="100000"/>
              <a:buNone/>
            </a:pPr>
            <a:r>
              <a:rPr b="1" lang="en-US"/>
              <a:t>Conditional Property</a:t>
            </a:r>
            <a:endParaRPr/>
          </a:p>
          <a:p>
            <a:pPr indent="-228600" lvl="0" marL="228600" rtl="0" algn="just">
              <a:lnSpc>
                <a:spcPct val="90000"/>
              </a:lnSpc>
              <a:spcBef>
                <a:spcPts val="1000"/>
              </a:spcBef>
              <a:spcAft>
                <a:spcPts val="0"/>
              </a:spcAft>
              <a:buClr>
                <a:schemeClr val="dk1"/>
              </a:buClr>
              <a:buSzPct val="100000"/>
              <a:buChar char="•"/>
            </a:pPr>
            <a:r>
              <a:rPr lang="en-US"/>
              <a:t>Conditional Property is defined as the probability of a given event given another event. It is denoted by </a:t>
            </a:r>
            <a:r>
              <a:rPr b="1" lang="en-US"/>
              <a:t>P(B|A)</a:t>
            </a:r>
            <a:r>
              <a:rPr lang="en-US"/>
              <a:t> and is read as: ''Probability of B given probability of A.''</a:t>
            </a:r>
            <a:endParaRPr/>
          </a:p>
          <a:p>
            <a:pPr indent="-228600" lvl="0" marL="228600" rtl="0" algn="just">
              <a:lnSpc>
                <a:spcPct val="90000"/>
              </a:lnSpc>
              <a:spcBef>
                <a:spcPts val="1000"/>
              </a:spcBef>
              <a:spcAft>
                <a:spcPts val="0"/>
              </a:spcAft>
              <a:buClr>
                <a:schemeClr val="dk1"/>
              </a:buClr>
              <a:buSzPct val="100000"/>
              <a:buChar char="•"/>
            </a:pPr>
            <a:r>
              <a:rPr lang="en-US"/>
              <a:t>Property 3: P(B|A) = P(B∧A) / P(A).</a:t>
            </a:r>
            <a:endParaRPr/>
          </a:p>
          <a:p>
            <a:pPr indent="-228600" lvl="0" marL="228600" rtl="0" algn="just">
              <a:lnSpc>
                <a:spcPct val="90000"/>
              </a:lnSpc>
              <a:spcBef>
                <a:spcPts val="1000"/>
              </a:spcBef>
              <a:spcAft>
                <a:spcPts val="0"/>
              </a:spcAft>
              <a:buClr>
                <a:schemeClr val="dk1"/>
              </a:buClr>
              <a:buSzPct val="100000"/>
              <a:buNone/>
            </a:pPr>
            <a:r>
              <a:rPr b="1" lang="en-US"/>
              <a:t>Bayes' Theorem</a:t>
            </a:r>
            <a:endParaRPr/>
          </a:p>
          <a:p>
            <a:pPr indent="-228600" lvl="0" marL="228600" rtl="0" algn="just">
              <a:lnSpc>
                <a:spcPct val="90000"/>
              </a:lnSpc>
              <a:spcBef>
                <a:spcPts val="1000"/>
              </a:spcBef>
              <a:spcAft>
                <a:spcPts val="0"/>
              </a:spcAft>
              <a:buClr>
                <a:schemeClr val="dk1"/>
              </a:buClr>
              <a:buSzPct val="100000"/>
              <a:buChar char="•"/>
            </a:pPr>
            <a:r>
              <a:rPr lang="en-US"/>
              <a:t>Given P(A), P(B) and P(A|B), then</a:t>
            </a:r>
            <a:endParaRPr/>
          </a:p>
          <a:p>
            <a:pPr indent="-228600" lvl="0" marL="228600" rtl="0" algn="just">
              <a:lnSpc>
                <a:spcPct val="90000"/>
              </a:lnSpc>
              <a:spcBef>
                <a:spcPts val="1000"/>
              </a:spcBef>
              <a:spcAft>
                <a:spcPts val="0"/>
              </a:spcAft>
              <a:buClr>
                <a:schemeClr val="dk1"/>
              </a:buClr>
              <a:buSzPct val="100000"/>
              <a:buChar char="•"/>
            </a:pPr>
            <a:r>
              <a:rPr lang="en-US"/>
              <a:t>P(B|A) = P(A|B) x P(B) / P(A)</a:t>
            </a:r>
            <a:endParaRPr/>
          </a:p>
          <a:p>
            <a:pPr indent="-90804" lvl="0" marL="228600" rtl="0" algn="l">
              <a:lnSpc>
                <a:spcPct val="90000"/>
              </a:lnSpc>
              <a:spcBef>
                <a:spcPts val="1000"/>
              </a:spcBef>
              <a:spcAft>
                <a:spcPts val="0"/>
              </a:spcAft>
              <a:buClr>
                <a:schemeClr val="dk1"/>
              </a:buClr>
              <a:buSzPct val="100000"/>
              <a:buNone/>
            </a:pPr>
            <a:r>
              <a:t/>
            </a:r>
            <a:endParaRPr/>
          </a:p>
          <a:p>
            <a:pPr indent="-90804" lvl="0" marL="228600" rtl="0" algn="l">
              <a:lnSpc>
                <a:spcPct val="90000"/>
              </a:lnSpc>
              <a:spcBef>
                <a:spcPts val="1000"/>
              </a:spcBef>
              <a:spcAft>
                <a:spcPts val="0"/>
              </a:spcAft>
              <a:buClr>
                <a:schemeClr val="dk1"/>
              </a:buClr>
              <a:buSzPct val="100000"/>
              <a:buNone/>
            </a:pPr>
            <a:r>
              <a:t/>
            </a:r>
            <a:endParaRPr/>
          </a:p>
        </p:txBody>
      </p:sp>
      <p:sp>
        <p:nvSpPr>
          <p:cNvPr id="1872" name="Google Shape;1872;p1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873" name="Google Shape;1873;p1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74" name="Google Shape;1874;p179"/>
          <p:cNvSpPr txBox="1"/>
          <p:nvPr>
            <p:ph type="title"/>
          </p:nvPr>
        </p:nvSpPr>
        <p:spPr>
          <a:xfrm>
            <a:off x="838200" y="365125"/>
            <a:ext cx="9410700"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Probabilistic reasoning over time</a:t>
            </a:r>
            <a:br>
              <a:rPr lang="en-US">
                <a:solidFill>
                  <a:srgbClr val="FF0000"/>
                </a:solidFill>
                <a:latin typeface="Times New Roman"/>
                <a:ea typeface="Times New Roman"/>
                <a:cs typeface="Times New Roman"/>
                <a:sym typeface="Times New Roman"/>
              </a:rPr>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8"/>
          <p:cNvSpPr txBox="1"/>
          <p:nvPr/>
        </p:nvSpPr>
        <p:spPr>
          <a:xfrm>
            <a:off x="108154" y="136524"/>
            <a:ext cx="9458927" cy="107284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WUMPUS WORLD ACTIONS</a:t>
            </a:r>
            <a:endParaRPr i="0" sz="4400" u="none" cap="none" strike="noStrike">
              <a:solidFill>
                <a:schemeClr val="lt1"/>
              </a:solidFill>
              <a:latin typeface="Calibri"/>
              <a:ea typeface="Calibri"/>
              <a:cs typeface="Calibri"/>
              <a:sym typeface="Calibri"/>
            </a:endParaRPr>
          </a:p>
        </p:txBody>
      </p:sp>
      <p:sp>
        <p:nvSpPr>
          <p:cNvPr id="263" name="Google Shape;263;p18"/>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4" name="Google Shape;264;p18"/>
          <p:cNvSpPr txBox="1"/>
          <p:nvPr>
            <p:ph idx="1" type="body"/>
          </p:nvPr>
        </p:nvSpPr>
        <p:spPr>
          <a:xfrm>
            <a:off x="108155" y="1355581"/>
            <a:ext cx="11906864" cy="500077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b="1" lang="en-US" sz="2600"/>
              <a:t>go forward </a:t>
            </a:r>
            <a:endParaRPr/>
          </a:p>
          <a:p>
            <a:pPr indent="-228600" lvl="0" marL="228600" rtl="0" algn="just">
              <a:lnSpc>
                <a:spcPct val="90000"/>
              </a:lnSpc>
              <a:spcBef>
                <a:spcPts val="1000"/>
              </a:spcBef>
              <a:spcAft>
                <a:spcPts val="0"/>
              </a:spcAft>
              <a:buClr>
                <a:schemeClr val="dk1"/>
              </a:buClr>
              <a:buSzPts val="2600"/>
              <a:buChar char="•"/>
            </a:pPr>
            <a:r>
              <a:rPr b="1" lang="en-US" sz="2600"/>
              <a:t>turn right</a:t>
            </a:r>
            <a:r>
              <a:rPr lang="en-US" sz="2600"/>
              <a:t> 90 degrees</a:t>
            </a:r>
            <a:endParaRPr/>
          </a:p>
          <a:p>
            <a:pPr indent="-228600" lvl="0" marL="228600" rtl="0" algn="just">
              <a:lnSpc>
                <a:spcPct val="90000"/>
              </a:lnSpc>
              <a:spcBef>
                <a:spcPts val="1000"/>
              </a:spcBef>
              <a:spcAft>
                <a:spcPts val="0"/>
              </a:spcAft>
              <a:buClr>
                <a:schemeClr val="dk1"/>
              </a:buClr>
              <a:buSzPts val="2600"/>
              <a:buChar char="•"/>
            </a:pPr>
            <a:r>
              <a:rPr b="1" lang="en-US" sz="2600"/>
              <a:t>turn left</a:t>
            </a:r>
            <a:r>
              <a:rPr lang="en-US" sz="2600"/>
              <a:t> 90 degrees</a:t>
            </a:r>
            <a:endParaRPr/>
          </a:p>
          <a:p>
            <a:pPr indent="-228600" lvl="0" marL="228600" rtl="0" algn="just">
              <a:lnSpc>
                <a:spcPct val="90000"/>
              </a:lnSpc>
              <a:spcBef>
                <a:spcPts val="1000"/>
              </a:spcBef>
              <a:spcAft>
                <a:spcPts val="0"/>
              </a:spcAft>
              <a:buClr>
                <a:schemeClr val="dk1"/>
              </a:buClr>
              <a:buSzPts val="2600"/>
              <a:buChar char="•"/>
            </a:pPr>
            <a:r>
              <a:rPr b="1" lang="en-US" sz="2600"/>
              <a:t>grab</a:t>
            </a:r>
            <a:r>
              <a:rPr lang="en-US" sz="2600"/>
              <a:t>: Pick up an object that is in the same square as the agent</a:t>
            </a:r>
            <a:endParaRPr/>
          </a:p>
          <a:p>
            <a:pPr indent="-228600" lvl="0" marL="228600" rtl="0" algn="just">
              <a:lnSpc>
                <a:spcPct val="90000"/>
              </a:lnSpc>
              <a:spcBef>
                <a:spcPts val="1000"/>
              </a:spcBef>
              <a:spcAft>
                <a:spcPts val="0"/>
              </a:spcAft>
              <a:buClr>
                <a:schemeClr val="dk1"/>
              </a:buClr>
              <a:buSzPts val="2600"/>
              <a:buChar char="•"/>
            </a:pPr>
            <a:r>
              <a:rPr b="1" lang="en-US" sz="2600"/>
              <a:t>shoot</a:t>
            </a:r>
            <a:r>
              <a:rPr lang="en-US" sz="2600"/>
              <a:t>: Fire an arrow in a straight line in the direction the agent is facing. The arrow continues until it either hits and kills the wumpus or hits the outer wall. The agent has only one arrow, so only the first Shoot action has any effect </a:t>
            </a:r>
            <a:endParaRPr/>
          </a:p>
          <a:p>
            <a:pPr indent="-228600" lvl="0" marL="228600" rtl="0" algn="just">
              <a:lnSpc>
                <a:spcPct val="90000"/>
              </a:lnSpc>
              <a:spcBef>
                <a:spcPts val="1000"/>
              </a:spcBef>
              <a:spcAft>
                <a:spcPts val="0"/>
              </a:spcAft>
              <a:buClr>
                <a:schemeClr val="dk1"/>
              </a:buClr>
              <a:buSzPts val="2600"/>
              <a:buChar char="•"/>
            </a:pPr>
            <a:r>
              <a:rPr b="1" lang="en-US" sz="2600"/>
              <a:t>climb</a:t>
            </a:r>
            <a:r>
              <a:rPr lang="en-US" sz="2600"/>
              <a:t> is used to leave the cave. This action is only effective in the start square</a:t>
            </a:r>
            <a:endParaRPr/>
          </a:p>
          <a:p>
            <a:pPr indent="-228600" lvl="0" marL="228600" rtl="0" algn="just">
              <a:lnSpc>
                <a:spcPct val="90000"/>
              </a:lnSpc>
              <a:spcBef>
                <a:spcPts val="1000"/>
              </a:spcBef>
              <a:spcAft>
                <a:spcPts val="0"/>
              </a:spcAft>
              <a:buClr>
                <a:schemeClr val="dk1"/>
              </a:buClr>
              <a:buSzPts val="2600"/>
              <a:buChar char="•"/>
            </a:pPr>
            <a:r>
              <a:rPr b="1" lang="en-US" sz="2600"/>
              <a:t>die</a:t>
            </a:r>
            <a:r>
              <a:rPr lang="en-US" sz="2600"/>
              <a:t>: This action automatically and irretrievably happens if the agent enters a square with a pit or a live wumpus</a:t>
            </a:r>
            <a:endParaRPr sz="2600"/>
          </a:p>
        </p:txBody>
      </p:sp>
      <p:sp>
        <p:nvSpPr>
          <p:cNvPr id="265" name="Google Shape;26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80"/>
          <p:cNvSpPr txBox="1"/>
          <p:nvPr>
            <p:ph idx="1" type="body"/>
          </p:nvPr>
        </p:nvSpPr>
        <p:spPr>
          <a:xfrm>
            <a:off x="839788" y="2057400"/>
            <a:ext cx="4329112" cy="381158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85000" lnSpcReduction="10000"/>
          </a:bodyPr>
          <a:lstStyle/>
          <a:p>
            <a:pPr indent="0" lvl="0" marL="0" rtl="0" algn="just">
              <a:lnSpc>
                <a:spcPct val="90000"/>
              </a:lnSpc>
              <a:spcBef>
                <a:spcPts val="0"/>
              </a:spcBef>
              <a:spcAft>
                <a:spcPts val="0"/>
              </a:spcAft>
              <a:buClr>
                <a:schemeClr val="dk1"/>
              </a:buClr>
              <a:buSzPct val="100000"/>
              <a:buNone/>
            </a:pPr>
            <a:r>
              <a:rPr b="1" lang="en-US" sz="2000"/>
              <a:t>Bayesian Network</a:t>
            </a:r>
            <a:endParaRPr/>
          </a:p>
          <a:p>
            <a:pPr indent="0" lvl="0" marL="0" rtl="0" algn="just">
              <a:lnSpc>
                <a:spcPct val="90000"/>
              </a:lnSpc>
              <a:spcBef>
                <a:spcPts val="1000"/>
              </a:spcBef>
              <a:spcAft>
                <a:spcPts val="0"/>
              </a:spcAft>
              <a:buClr>
                <a:schemeClr val="dk1"/>
              </a:buClr>
              <a:buSzPct val="100000"/>
              <a:buNone/>
            </a:pPr>
            <a:r>
              <a:rPr lang="en-US" sz="2000"/>
              <a:t>When designing a Bayesian Network, we keep the </a:t>
            </a:r>
            <a:r>
              <a:rPr b="1" lang="en-US" sz="2000"/>
              <a:t>local probability table</a:t>
            </a:r>
            <a:r>
              <a:rPr lang="en-US" sz="2000"/>
              <a:t> at each node.</a:t>
            </a:r>
            <a:endParaRPr/>
          </a:p>
          <a:p>
            <a:pPr indent="0" lvl="0" marL="0" rtl="0" algn="just">
              <a:lnSpc>
                <a:spcPct val="90000"/>
              </a:lnSpc>
              <a:spcBef>
                <a:spcPts val="1000"/>
              </a:spcBef>
              <a:spcAft>
                <a:spcPts val="0"/>
              </a:spcAft>
              <a:buClr>
                <a:schemeClr val="dk1"/>
              </a:buClr>
              <a:buSzPct val="100000"/>
              <a:buNone/>
            </a:pPr>
            <a:r>
              <a:rPr b="1" lang="en-US" sz="2000"/>
              <a:t>Bayesian Network - Example</a:t>
            </a:r>
            <a:endParaRPr/>
          </a:p>
          <a:p>
            <a:pPr indent="0" lvl="0" marL="0" rtl="0" algn="just">
              <a:lnSpc>
                <a:spcPct val="90000"/>
              </a:lnSpc>
              <a:spcBef>
                <a:spcPts val="1000"/>
              </a:spcBef>
              <a:spcAft>
                <a:spcPts val="0"/>
              </a:spcAft>
              <a:buClr>
                <a:schemeClr val="dk1"/>
              </a:buClr>
              <a:buSzPct val="100000"/>
              <a:buNone/>
            </a:pPr>
            <a:r>
              <a:rPr lang="en-US" sz="2000"/>
              <a:t>Consider a Bayesian Network as given below:</a:t>
            </a:r>
            <a:endParaRPr/>
          </a:p>
          <a:p>
            <a:pPr indent="0" lvl="0" marL="0" rtl="0" algn="just">
              <a:lnSpc>
                <a:spcPct val="90000"/>
              </a:lnSpc>
              <a:spcBef>
                <a:spcPts val="1000"/>
              </a:spcBef>
              <a:spcAft>
                <a:spcPts val="0"/>
              </a:spcAft>
              <a:buClr>
                <a:schemeClr val="dk1"/>
              </a:buClr>
              <a:buSzPct val="100000"/>
              <a:buNone/>
            </a:pPr>
            <a:r>
              <a:t/>
            </a:r>
            <a:endParaRPr sz="2000"/>
          </a:p>
          <a:p>
            <a:pPr indent="0" lvl="0" marL="0" rtl="0" algn="just">
              <a:lnSpc>
                <a:spcPct val="90000"/>
              </a:lnSpc>
              <a:spcBef>
                <a:spcPts val="1000"/>
              </a:spcBef>
              <a:spcAft>
                <a:spcPts val="0"/>
              </a:spcAft>
              <a:buClr>
                <a:schemeClr val="dk1"/>
              </a:buClr>
              <a:buSzPct val="100000"/>
              <a:buNone/>
            </a:pPr>
            <a:r>
              <a:rPr lang="en-US" sz="2000"/>
              <a:t>This Bayesian Network tells us the reason a particular person cannot study. It may be either because of no electricity or because of his lack of interest. The corresponding probabilities are written in front of the causes.</a:t>
            </a:r>
            <a:endParaRPr/>
          </a:p>
          <a:p>
            <a:pPr indent="0" lvl="0" marL="0" rtl="0" algn="l">
              <a:lnSpc>
                <a:spcPct val="90000"/>
              </a:lnSpc>
              <a:spcBef>
                <a:spcPts val="1000"/>
              </a:spcBef>
              <a:spcAft>
                <a:spcPts val="0"/>
              </a:spcAft>
              <a:buClr>
                <a:schemeClr val="dk1"/>
              </a:buClr>
              <a:buSzPct val="100000"/>
              <a:buNone/>
            </a:pPr>
            <a:br>
              <a:rPr lang="en-US"/>
            </a:br>
            <a:endParaRPr/>
          </a:p>
        </p:txBody>
      </p:sp>
      <p:sp>
        <p:nvSpPr>
          <p:cNvPr id="1880" name="Google Shape;1880;p1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881" name="Google Shape;1881;p1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82" name="Google Shape;1882;p180"/>
          <p:cNvSpPr txBox="1"/>
          <p:nvPr>
            <p:ph type="title"/>
          </p:nvPr>
        </p:nvSpPr>
        <p:spPr>
          <a:xfrm>
            <a:off x="839788" y="508000"/>
            <a:ext cx="9068487" cy="123190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sz="4400">
                <a:solidFill>
                  <a:schemeClr val="lt1"/>
                </a:solidFill>
                <a:latin typeface="Times New Roman"/>
                <a:ea typeface="Times New Roman"/>
                <a:cs typeface="Times New Roman"/>
                <a:sym typeface="Times New Roman"/>
              </a:rPr>
              <a:t>Probabilistic reasoning over time</a:t>
            </a:r>
            <a:br>
              <a:rPr lang="en-US" sz="4400">
                <a:solidFill>
                  <a:srgbClr val="FF0000"/>
                </a:solidFill>
                <a:latin typeface="Times New Roman"/>
                <a:ea typeface="Times New Roman"/>
                <a:cs typeface="Times New Roman"/>
                <a:sym typeface="Times New Roman"/>
              </a:rPr>
            </a:br>
            <a:endParaRPr sz="4400"/>
          </a:p>
        </p:txBody>
      </p:sp>
      <p:sp>
        <p:nvSpPr>
          <p:cNvPr id="1883" name="Google Shape;1883;p180"/>
          <p:cNvSpPr/>
          <p:nvPr>
            <p:ph idx="2" type="pic"/>
          </p:nvPr>
        </p:nvSpPr>
        <p:spPr>
          <a:xfrm>
            <a:off x="5562600" y="1943100"/>
            <a:ext cx="5792788" cy="3917950"/>
          </a:xfrm>
          <a:prstGeom prst="rect">
            <a:avLst/>
          </a:prstGeom>
          <a:noFill/>
          <a:ln cap="flat" cmpd="sng" w="38100">
            <a:solidFill>
              <a:srgbClr val="FF0000"/>
            </a:solidFill>
            <a:prstDash val="solid"/>
            <a:round/>
            <a:headEnd len="sm" w="sm" type="none"/>
            <a:tailEnd len="sm" w="sm" type="none"/>
          </a:ln>
        </p:spPr>
      </p:sp>
      <p:pic>
        <p:nvPicPr>
          <p:cNvPr descr="D:\PERSONAL DETAILS\publications\2020-21\icsoft springer dec\91369fd1-fd16-4a78-8c1a-8d32fe13cd67_bayes11.png" id="1884" name="Google Shape;1884;p180"/>
          <p:cNvPicPr preferRelativeResize="0"/>
          <p:nvPr/>
        </p:nvPicPr>
        <p:blipFill rotWithShape="1">
          <a:blip r:embed="rId3">
            <a:alphaModFix/>
          </a:blip>
          <a:srcRect b="0" l="0" r="0" t="0"/>
          <a:stretch/>
        </p:blipFill>
        <p:spPr>
          <a:xfrm>
            <a:off x="5588000" y="2032000"/>
            <a:ext cx="5702300" cy="3746500"/>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graphicFrame>
        <p:nvGraphicFramePr>
          <p:cNvPr id="1889" name="Google Shape;1889;p181"/>
          <p:cNvGraphicFramePr/>
          <p:nvPr/>
        </p:nvGraphicFramePr>
        <p:xfrm>
          <a:off x="5170488" y="2184398"/>
          <a:ext cx="3000000" cy="3000000"/>
        </p:xfrm>
        <a:graphic>
          <a:graphicData uri="http://schemas.openxmlformats.org/drawingml/2006/table">
            <a:tbl>
              <a:tblPr>
                <a:noFill/>
                <a:tableStyleId>{825E8CEB-8B32-47B5-97DD-6649FE820772}</a:tableStyleId>
              </a:tblPr>
              <a:tblGrid>
                <a:gridCol w="2057400"/>
                <a:gridCol w="2057400"/>
                <a:gridCol w="2057400"/>
              </a:tblGrid>
              <a:tr h="321775">
                <a:tc>
                  <a:txBody>
                    <a:bodyPr/>
                    <a:lstStyle/>
                    <a:p>
                      <a:pPr indent="0" lvl="0" marL="0" marR="0" rtl="0" algn="l">
                        <a:spcBef>
                          <a:spcPts val="0"/>
                        </a:spcBef>
                        <a:spcAft>
                          <a:spcPts val="0"/>
                        </a:spcAft>
                        <a:buNone/>
                      </a:pPr>
                      <a:r>
                        <a:rPr lang="en-US" sz="1400"/>
                        <a:t>No Electricity</a:t>
                      </a:r>
                      <a:endParaRPr/>
                    </a:p>
                  </a:txBody>
                  <a:tcPr marT="36175" marB="36175" marR="36175" marL="36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EEEEE"/>
                    </a:solidFill>
                  </a:tcPr>
                </a:tc>
                <a:tc>
                  <a:txBody>
                    <a:bodyPr/>
                    <a:lstStyle/>
                    <a:p>
                      <a:pPr indent="0" lvl="0" marL="0" marR="0" rtl="0" algn="l">
                        <a:spcBef>
                          <a:spcPts val="0"/>
                        </a:spcBef>
                        <a:spcAft>
                          <a:spcPts val="0"/>
                        </a:spcAft>
                        <a:buNone/>
                      </a:pPr>
                      <a:r>
                        <a:rPr lang="en-US" sz="1400"/>
                        <a:t>Not interested</a:t>
                      </a:r>
                      <a:endParaRPr/>
                    </a:p>
                  </a:txBody>
                  <a:tcPr marT="36175" marB="36175" marR="36175" marL="36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EEEEE"/>
                    </a:solidFill>
                  </a:tcPr>
                </a:tc>
                <a:tc>
                  <a:txBody>
                    <a:bodyPr/>
                    <a:lstStyle/>
                    <a:p>
                      <a:pPr indent="0" lvl="0" marL="0" marR="0" rtl="0" algn="l">
                        <a:spcBef>
                          <a:spcPts val="0"/>
                        </a:spcBef>
                        <a:spcAft>
                          <a:spcPts val="0"/>
                        </a:spcAft>
                        <a:buNone/>
                      </a:pPr>
                      <a:r>
                        <a:rPr lang="en-US" sz="1400"/>
                        <a:t>P(Cannot Study)</a:t>
                      </a:r>
                      <a:endParaRPr/>
                    </a:p>
                  </a:txBody>
                  <a:tcPr marT="36175" marB="36175" marR="36175" marL="36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EEEEE"/>
                    </a:solidFill>
                  </a:tcPr>
                </a:tc>
              </a:tr>
              <a:tr h="802400">
                <a:tc>
                  <a:txBody>
                    <a:bodyPr/>
                    <a:lstStyle/>
                    <a:p>
                      <a:pPr indent="0" lvl="0" marL="0" marR="0" rtl="0" algn="l">
                        <a:spcBef>
                          <a:spcPts val="0"/>
                        </a:spcBef>
                        <a:spcAft>
                          <a:spcPts val="0"/>
                        </a:spcAft>
                        <a:buNone/>
                      </a:pPr>
                      <a:r>
                        <a:rPr lang="en-US" sz="1400"/>
                        <a:t>F</a:t>
                      </a:r>
                      <a:endParaRPr/>
                    </a:p>
                  </a:txBody>
                  <a:tcPr marT="36175" marB="36175" marR="36175" marL="36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a:t>F</a:t>
                      </a:r>
                      <a:endParaRPr/>
                    </a:p>
                  </a:txBody>
                  <a:tcPr marT="36175" marB="36175" marR="36175" marL="36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a:t>P(No electricity = F) x P(Not Interested = F) = 0.8 x 0.7 = 0.56</a:t>
                      </a:r>
                      <a:endParaRPr/>
                    </a:p>
                  </a:txBody>
                  <a:tcPr marT="36175" marB="36175" marR="36175" marL="36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802400">
                <a:tc>
                  <a:txBody>
                    <a:bodyPr/>
                    <a:lstStyle/>
                    <a:p>
                      <a:pPr indent="0" lvl="0" marL="0" marR="0" rtl="0" algn="l">
                        <a:spcBef>
                          <a:spcPts val="0"/>
                        </a:spcBef>
                        <a:spcAft>
                          <a:spcPts val="0"/>
                        </a:spcAft>
                        <a:buNone/>
                      </a:pPr>
                      <a:r>
                        <a:rPr lang="en-US" sz="1400"/>
                        <a:t>F</a:t>
                      </a:r>
                      <a:endParaRPr/>
                    </a:p>
                  </a:txBody>
                  <a:tcPr marT="36175" marB="36175" marR="36175" marL="36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EEEEE"/>
                    </a:solidFill>
                  </a:tcPr>
                </a:tc>
                <a:tc>
                  <a:txBody>
                    <a:bodyPr/>
                    <a:lstStyle/>
                    <a:p>
                      <a:pPr indent="0" lvl="0" marL="0" marR="0" rtl="0" algn="l">
                        <a:spcBef>
                          <a:spcPts val="0"/>
                        </a:spcBef>
                        <a:spcAft>
                          <a:spcPts val="0"/>
                        </a:spcAft>
                        <a:buNone/>
                      </a:pPr>
                      <a:r>
                        <a:rPr lang="en-US" sz="1400"/>
                        <a:t>T</a:t>
                      </a:r>
                      <a:endParaRPr/>
                    </a:p>
                  </a:txBody>
                  <a:tcPr marT="36175" marB="36175" marR="36175" marL="36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EEEEE"/>
                    </a:solidFill>
                  </a:tcPr>
                </a:tc>
                <a:tc>
                  <a:txBody>
                    <a:bodyPr/>
                    <a:lstStyle/>
                    <a:p>
                      <a:pPr indent="0" lvl="0" marL="0" marR="0" rtl="0" algn="l">
                        <a:spcBef>
                          <a:spcPts val="0"/>
                        </a:spcBef>
                        <a:spcAft>
                          <a:spcPts val="0"/>
                        </a:spcAft>
                        <a:buNone/>
                      </a:pPr>
                      <a:r>
                        <a:rPr lang="en-US" sz="1400"/>
                        <a:t>P(No electricity = F) x P(Not Interested = T) = 0.8 x 0.3 = 0.24</a:t>
                      </a:r>
                      <a:endParaRPr/>
                    </a:p>
                  </a:txBody>
                  <a:tcPr marT="36175" marB="36175" marR="36175" marL="36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EEEEE"/>
                    </a:solidFill>
                  </a:tcPr>
                </a:tc>
              </a:tr>
              <a:tr h="802400">
                <a:tc>
                  <a:txBody>
                    <a:bodyPr/>
                    <a:lstStyle/>
                    <a:p>
                      <a:pPr indent="0" lvl="0" marL="0" marR="0" rtl="0" algn="l">
                        <a:spcBef>
                          <a:spcPts val="0"/>
                        </a:spcBef>
                        <a:spcAft>
                          <a:spcPts val="0"/>
                        </a:spcAft>
                        <a:buNone/>
                      </a:pPr>
                      <a:r>
                        <a:rPr lang="en-US" sz="1400"/>
                        <a:t>T</a:t>
                      </a:r>
                      <a:endParaRPr/>
                    </a:p>
                  </a:txBody>
                  <a:tcPr marT="36175" marB="36175" marR="36175" marL="36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a:t>F</a:t>
                      </a:r>
                      <a:endParaRPr/>
                    </a:p>
                  </a:txBody>
                  <a:tcPr marT="36175" marB="36175" marR="36175" marL="36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a:t>P(No electricity = T) x P(Not Interested = F) = 0.2 x 0.7 = 0.14</a:t>
                      </a:r>
                      <a:endParaRPr/>
                    </a:p>
                  </a:txBody>
                  <a:tcPr marT="36175" marB="36175" marR="36175" marL="36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802400">
                <a:tc>
                  <a:txBody>
                    <a:bodyPr/>
                    <a:lstStyle/>
                    <a:p>
                      <a:pPr indent="0" lvl="0" marL="0" marR="0" rtl="0" algn="l">
                        <a:spcBef>
                          <a:spcPts val="0"/>
                        </a:spcBef>
                        <a:spcAft>
                          <a:spcPts val="0"/>
                        </a:spcAft>
                        <a:buNone/>
                      </a:pPr>
                      <a:r>
                        <a:rPr lang="en-US" sz="1400"/>
                        <a:t>T</a:t>
                      </a:r>
                      <a:endParaRPr/>
                    </a:p>
                  </a:txBody>
                  <a:tcPr marT="36175" marB="36175" marR="36175" marL="36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EEEEE"/>
                    </a:solidFill>
                  </a:tcPr>
                </a:tc>
                <a:tc>
                  <a:txBody>
                    <a:bodyPr/>
                    <a:lstStyle/>
                    <a:p>
                      <a:pPr indent="0" lvl="0" marL="0" marR="0" rtl="0" algn="l">
                        <a:spcBef>
                          <a:spcPts val="0"/>
                        </a:spcBef>
                        <a:spcAft>
                          <a:spcPts val="0"/>
                        </a:spcAft>
                        <a:buNone/>
                      </a:pPr>
                      <a:r>
                        <a:rPr lang="en-US" sz="1400"/>
                        <a:t>T</a:t>
                      </a:r>
                      <a:endParaRPr/>
                    </a:p>
                  </a:txBody>
                  <a:tcPr marT="36175" marB="36175" marR="36175" marL="36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EEEEE"/>
                    </a:solidFill>
                  </a:tcPr>
                </a:tc>
                <a:tc>
                  <a:txBody>
                    <a:bodyPr/>
                    <a:lstStyle/>
                    <a:p>
                      <a:pPr indent="0" lvl="0" marL="0" marR="0" rtl="0" algn="l">
                        <a:spcBef>
                          <a:spcPts val="0"/>
                        </a:spcBef>
                        <a:spcAft>
                          <a:spcPts val="0"/>
                        </a:spcAft>
                        <a:buNone/>
                      </a:pPr>
                      <a:r>
                        <a:rPr lang="en-US" sz="1400"/>
                        <a:t>P(No electricity = T) x P(Not Interested = T) = 0.2 x 0.3 = 0.06</a:t>
                      </a:r>
                      <a:endParaRPr/>
                    </a:p>
                  </a:txBody>
                  <a:tcPr marT="36175" marB="36175" marR="36175" marL="36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EEEEE"/>
                    </a:solidFill>
                  </a:tcPr>
                </a:tc>
              </a:tr>
            </a:tbl>
          </a:graphicData>
        </a:graphic>
      </p:graphicFrame>
      <p:sp>
        <p:nvSpPr>
          <p:cNvPr id="1890" name="Google Shape;1890;p181"/>
          <p:cNvSpPr txBox="1"/>
          <p:nvPr>
            <p:ph idx="1" type="body"/>
          </p:nvPr>
        </p:nvSpPr>
        <p:spPr>
          <a:xfrm>
            <a:off x="839788" y="2057400"/>
            <a:ext cx="3932237" cy="381158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sz="2400"/>
              <a:t>Now, as you can see no cause is dependent on each other and they directly contribute to the person's inability to study. To plot the third table, we consider four cases. Since, the causes are independent, their corresponding probabilities can be multiplied directly</a:t>
            </a:r>
            <a:r>
              <a:rPr lang="en-US"/>
              <a:t>.</a:t>
            </a:r>
            <a:endParaRPr/>
          </a:p>
        </p:txBody>
      </p:sp>
      <p:sp>
        <p:nvSpPr>
          <p:cNvPr id="1891" name="Google Shape;1891;p1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892" name="Google Shape;1892;p1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3" name="Google Shape;1893;p181"/>
          <p:cNvSpPr txBox="1"/>
          <p:nvPr>
            <p:ph type="title"/>
          </p:nvPr>
        </p:nvSpPr>
        <p:spPr>
          <a:xfrm>
            <a:off x="839788" y="457200"/>
            <a:ext cx="8939212" cy="160020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Times New Roman"/>
              <a:buNone/>
            </a:pPr>
            <a:r>
              <a:rPr lang="en-US" sz="4800">
                <a:solidFill>
                  <a:schemeClr val="lt1"/>
                </a:solidFill>
                <a:latin typeface="Times New Roman"/>
                <a:ea typeface="Times New Roman"/>
                <a:cs typeface="Times New Roman"/>
                <a:sym typeface="Times New Roman"/>
              </a:rPr>
              <a:t>Probabilistic reasoning over time</a:t>
            </a:r>
            <a:br>
              <a:rPr lang="en-US" sz="4800">
                <a:solidFill>
                  <a:srgbClr val="FF0000"/>
                </a:solidFill>
                <a:latin typeface="Times New Roman"/>
                <a:ea typeface="Times New Roman"/>
                <a:cs typeface="Times New Roman"/>
                <a:sym typeface="Times New Roman"/>
              </a:rPr>
            </a:br>
            <a:endParaRPr sz="4800"/>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7" name="Shape 1897"/>
        <p:cNvGrpSpPr/>
        <p:nvPr/>
      </p:nvGrpSpPr>
      <p:grpSpPr>
        <a:xfrm>
          <a:off x="0" y="0"/>
          <a:ext cx="0" cy="0"/>
          <a:chOff x="0" y="0"/>
          <a:chExt cx="0" cy="0"/>
        </a:xfrm>
      </p:grpSpPr>
      <p:sp>
        <p:nvSpPr>
          <p:cNvPr id="1898" name="Google Shape;1898;p182"/>
          <p:cNvSpPr txBox="1"/>
          <p:nvPr>
            <p:ph idx="1" type="body"/>
          </p:nvPr>
        </p:nvSpPr>
        <p:spPr>
          <a:xfrm>
            <a:off x="839788" y="2057400"/>
            <a:ext cx="3932237" cy="381158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4000"/>
              <a:buNone/>
            </a:pPr>
            <a:r>
              <a:rPr lang="en-US" sz="4000"/>
              <a:t>The updated Bayesian Network is:</a:t>
            </a:r>
            <a:endParaRPr/>
          </a:p>
          <a:p>
            <a:pPr indent="0" lvl="0" marL="0" rtl="0" algn="just">
              <a:lnSpc>
                <a:spcPct val="90000"/>
              </a:lnSpc>
              <a:spcBef>
                <a:spcPts val="1000"/>
              </a:spcBef>
              <a:spcAft>
                <a:spcPts val="0"/>
              </a:spcAft>
              <a:buClr>
                <a:schemeClr val="dk1"/>
              </a:buClr>
              <a:buSzPts val="4000"/>
              <a:buNone/>
            </a:pPr>
            <a:br>
              <a:rPr lang="en-US" sz="4000"/>
            </a:br>
            <a:endParaRPr sz="4000"/>
          </a:p>
        </p:txBody>
      </p:sp>
      <p:sp>
        <p:nvSpPr>
          <p:cNvPr id="1899" name="Google Shape;1899;p1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900" name="Google Shape;1900;p1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01" name="Google Shape;1901;p182"/>
          <p:cNvSpPr txBox="1"/>
          <p:nvPr>
            <p:ph type="title"/>
          </p:nvPr>
        </p:nvSpPr>
        <p:spPr>
          <a:xfrm>
            <a:off x="839788" y="266128"/>
            <a:ext cx="8456612" cy="160020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Times New Roman"/>
              <a:buNone/>
            </a:pPr>
            <a:r>
              <a:rPr lang="en-US">
                <a:solidFill>
                  <a:schemeClr val="lt1"/>
                </a:solidFill>
                <a:latin typeface="Times New Roman"/>
                <a:ea typeface="Times New Roman"/>
                <a:cs typeface="Times New Roman"/>
                <a:sym typeface="Times New Roman"/>
              </a:rPr>
              <a:t>Probabilistic reasoning over time</a:t>
            </a:r>
            <a:br>
              <a:rPr lang="en-US">
                <a:solidFill>
                  <a:srgbClr val="FF0000"/>
                </a:solidFill>
                <a:latin typeface="Times New Roman"/>
                <a:ea typeface="Times New Roman"/>
                <a:cs typeface="Times New Roman"/>
                <a:sym typeface="Times New Roman"/>
              </a:rPr>
            </a:br>
            <a:endParaRPr/>
          </a:p>
        </p:txBody>
      </p:sp>
      <p:sp>
        <p:nvSpPr>
          <p:cNvPr id="1902" name="Google Shape;1902;p182"/>
          <p:cNvSpPr/>
          <p:nvPr>
            <p:ph idx="2" type="pic"/>
          </p:nvPr>
        </p:nvSpPr>
        <p:spPr>
          <a:xfrm>
            <a:off x="5183188" y="2070100"/>
            <a:ext cx="6172200" cy="3790950"/>
          </a:xfrm>
          <a:prstGeom prst="rect">
            <a:avLst/>
          </a:prstGeom>
          <a:noFill/>
          <a:ln cap="flat" cmpd="sng" w="38100">
            <a:solidFill>
              <a:srgbClr val="FF0000"/>
            </a:solidFill>
            <a:prstDash val="solid"/>
            <a:round/>
            <a:headEnd len="sm" w="sm" type="none"/>
            <a:tailEnd len="sm" w="sm" type="none"/>
          </a:ln>
        </p:spPr>
      </p:sp>
      <p:pic>
        <p:nvPicPr>
          <p:cNvPr descr="D:\PERSONAL DETAILS\publications\2020-21\icsoft springer dec\aa227e98-bb03-4c2b-a74f-254f995d4ce2_bayes12.png" id="1903" name="Google Shape;1903;p182"/>
          <p:cNvPicPr preferRelativeResize="0"/>
          <p:nvPr/>
        </p:nvPicPr>
        <p:blipFill rotWithShape="1">
          <a:blip r:embed="rId3">
            <a:alphaModFix/>
          </a:blip>
          <a:srcRect b="0" l="0" r="0" t="0"/>
          <a:stretch/>
        </p:blipFill>
        <p:spPr>
          <a:xfrm>
            <a:off x="5207000" y="2146301"/>
            <a:ext cx="6070600" cy="3555999"/>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7" name="Shape 1907"/>
        <p:cNvGrpSpPr/>
        <p:nvPr/>
      </p:nvGrpSpPr>
      <p:grpSpPr>
        <a:xfrm>
          <a:off x="0" y="0"/>
          <a:ext cx="0" cy="0"/>
          <a:chOff x="0" y="0"/>
          <a:chExt cx="0" cy="0"/>
        </a:xfrm>
      </p:grpSpPr>
      <p:sp>
        <p:nvSpPr>
          <p:cNvPr id="1908" name="Google Shape;1908;p183"/>
          <p:cNvSpPr txBox="1"/>
          <p:nvPr>
            <p:ph type="title"/>
          </p:nvPr>
        </p:nvSpPr>
        <p:spPr>
          <a:xfrm>
            <a:off x="838200" y="365125"/>
            <a:ext cx="9056427"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Knowledge and Reasoning </a:t>
            </a:r>
            <a:br>
              <a:rPr b="1" lang="en-US">
                <a:solidFill>
                  <a:schemeClr val="lt1"/>
                </a:solidFill>
                <a:latin typeface="Calibri"/>
                <a:ea typeface="Calibri"/>
                <a:cs typeface="Calibri"/>
                <a:sym typeface="Calibri"/>
              </a:rPr>
            </a:br>
            <a:r>
              <a:rPr b="1" lang="en-US">
                <a:solidFill>
                  <a:schemeClr val="lt1"/>
                </a:solidFill>
                <a:latin typeface="Calibri"/>
                <a:ea typeface="Calibri"/>
                <a:cs typeface="Calibri"/>
                <a:sym typeface="Calibri"/>
              </a:rPr>
              <a:t>Table of Contents</a:t>
            </a:r>
            <a:endParaRPr/>
          </a:p>
        </p:txBody>
      </p:sp>
      <p:sp>
        <p:nvSpPr>
          <p:cNvPr id="1909" name="Google Shape;1909;p183"/>
          <p:cNvSpPr txBox="1"/>
          <p:nvPr>
            <p:ph idx="1" type="body"/>
          </p:nvPr>
        </p:nvSpPr>
        <p:spPr>
          <a:xfrm>
            <a:off x="838200" y="1825624"/>
            <a:ext cx="10515600" cy="4631159"/>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None/>
            </a:pPr>
            <a:r>
              <a:t/>
            </a:r>
            <a:endParaRPr>
              <a:solidFill>
                <a:schemeClr val="dk1"/>
              </a:solidFill>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Knowledge and reasoning-Approaches and issues of knowledge reasoning-Knowledge base agents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Logic Basics-Logic-Propositional logic-syntax ,semantics and inferences-Propositional logic- Reasoning patterns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Unification and Resolution-Knowledge representation using rules-Knowledge representation using semantic nets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Knowledge representation using frames-Inferences-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Uncertain Knowledge and reasoning-Methods-Bayesian probability and belief network</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Probabilistic reasoning-Probabilistic reasoning over time</a:t>
            </a:r>
            <a:endParaRPr/>
          </a:p>
          <a:p>
            <a:pPr indent="-228600" lvl="0" marL="228600" rtl="0" algn="l">
              <a:lnSpc>
                <a:spcPct val="90000"/>
              </a:lnSpc>
              <a:spcBef>
                <a:spcPts val="1000"/>
              </a:spcBef>
              <a:spcAft>
                <a:spcPts val="0"/>
              </a:spcAft>
              <a:buClr>
                <a:srgbClr val="FF0000"/>
              </a:buClr>
              <a:buSzPct val="87500"/>
              <a:buChar char="•"/>
            </a:pPr>
            <a:r>
              <a:rPr lang="en-US">
                <a:solidFill>
                  <a:srgbClr val="FF0000"/>
                </a:solidFill>
                <a:latin typeface="Times New Roman"/>
                <a:ea typeface="Times New Roman"/>
                <a:cs typeface="Times New Roman"/>
                <a:sym typeface="Times New Roman"/>
              </a:rPr>
              <a:t>Other uncertain techniques-Data mining</a:t>
            </a:r>
            <a:r>
              <a:rPr lang="en-US">
                <a:solidFill>
                  <a:schemeClr val="dk1"/>
                </a:solidFill>
                <a:latin typeface="Times New Roman"/>
                <a:ea typeface="Times New Roman"/>
                <a:cs typeface="Times New Roman"/>
                <a:sym typeface="Times New Roman"/>
              </a:rPr>
              <a:t>-</a:t>
            </a:r>
            <a:r>
              <a:rPr lang="en-US" sz="2400">
                <a:solidFill>
                  <a:schemeClr val="dk1"/>
                </a:solidFill>
                <a:latin typeface="Times New Roman"/>
                <a:ea typeface="Times New Roman"/>
                <a:cs typeface="Times New Roman"/>
                <a:sym typeface="Times New Roman"/>
              </a:rPr>
              <a:t>Fuzzy logic-Dempster -shafer theory</a:t>
            </a:r>
            <a:endParaRPr sz="3200">
              <a:solidFill>
                <a:schemeClr val="dk1"/>
              </a:solidFill>
              <a:latin typeface="Times New Roman"/>
              <a:ea typeface="Times New Roman"/>
              <a:cs typeface="Times New Roman"/>
              <a:sym typeface="Times New Roman"/>
            </a:endParaRPr>
          </a:p>
          <a:p>
            <a:pPr indent="-55879" lvl="0" marL="228600" rtl="0" algn="l">
              <a:lnSpc>
                <a:spcPct val="90000"/>
              </a:lnSpc>
              <a:spcBef>
                <a:spcPts val="1000"/>
              </a:spcBef>
              <a:spcAft>
                <a:spcPts val="0"/>
              </a:spcAft>
              <a:buClr>
                <a:schemeClr val="dk1"/>
              </a:buClr>
              <a:buSzPct val="100000"/>
              <a:buNone/>
            </a:pPr>
            <a:r>
              <a:t/>
            </a:r>
            <a:endParaRPr sz="3200">
              <a:solidFill>
                <a:schemeClr val="dk1"/>
              </a:solidFill>
              <a:latin typeface="Times New Roman"/>
              <a:ea typeface="Times New Roman"/>
              <a:cs typeface="Times New Roman"/>
              <a:sym typeface="Times New Roman"/>
            </a:endParaRPr>
          </a:p>
          <a:p>
            <a:pPr indent="-55879" lvl="0" marL="228600" rtl="0" algn="l">
              <a:lnSpc>
                <a:spcPct val="90000"/>
              </a:lnSpc>
              <a:spcBef>
                <a:spcPts val="1000"/>
              </a:spcBef>
              <a:spcAft>
                <a:spcPts val="0"/>
              </a:spcAft>
              <a:buClr>
                <a:schemeClr val="dk1"/>
              </a:buClr>
              <a:buSzPct val="100000"/>
              <a:buNone/>
            </a:pPr>
            <a:r>
              <a:t/>
            </a:r>
            <a:endParaRPr sz="3200">
              <a:solidFill>
                <a:schemeClr val="dk1"/>
              </a:solidFill>
            </a:endParaRPr>
          </a:p>
          <a:p>
            <a:pPr indent="-228600" lvl="0" marL="228600" rtl="0" algn="l">
              <a:lnSpc>
                <a:spcPct val="90000"/>
              </a:lnSpc>
              <a:spcBef>
                <a:spcPts val="1000"/>
              </a:spcBef>
              <a:spcAft>
                <a:spcPts val="0"/>
              </a:spcAft>
              <a:buClr>
                <a:schemeClr val="dk1"/>
              </a:buClr>
              <a:buSzPct val="100000"/>
              <a:buNone/>
            </a:pPr>
            <a:r>
              <a:t/>
            </a:r>
            <a:endParaRPr sz="3200">
              <a:solidFill>
                <a:schemeClr val="dk1"/>
              </a:solidFill>
            </a:endParaRPr>
          </a:p>
          <a:p>
            <a:pPr indent="-55879" lvl="0" marL="228600" rtl="0" algn="l">
              <a:lnSpc>
                <a:spcPct val="90000"/>
              </a:lnSpc>
              <a:spcBef>
                <a:spcPts val="1000"/>
              </a:spcBef>
              <a:spcAft>
                <a:spcPts val="0"/>
              </a:spcAft>
              <a:buClr>
                <a:schemeClr val="dk1"/>
              </a:buClr>
              <a:buSzPct val="100000"/>
              <a:buFont typeface="Noto Sans Symbols"/>
              <a:buNone/>
            </a:pPr>
            <a:r>
              <a:t/>
            </a:r>
            <a:endParaRPr sz="3200">
              <a:solidFill>
                <a:schemeClr val="dk1"/>
              </a:solidFill>
            </a:endParaRPr>
          </a:p>
          <a:p>
            <a:pPr indent="-77470" lvl="0" marL="228600" rtl="0" algn="l">
              <a:lnSpc>
                <a:spcPct val="90000"/>
              </a:lnSpc>
              <a:spcBef>
                <a:spcPts val="1000"/>
              </a:spcBef>
              <a:spcAft>
                <a:spcPts val="0"/>
              </a:spcAft>
              <a:buClr>
                <a:schemeClr val="dk1"/>
              </a:buClr>
              <a:buSzPct val="100000"/>
              <a:buNone/>
            </a:pPr>
            <a:r>
              <a:t/>
            </a:r>
            <a:endParaRPr>
              <a:solidFill>
                <a:schemeClr val="dk1"/>
              </a:solidFill>
            </a:endParaRPr>
          </a:p>
        </p:txBody>
      </p:sp>
      <p:sp>
        <p:nvSpPr>
          <p:cNvPr id="1910" name="Google Shape;1910;p1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911" name="Google Shape;1911;p1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5" name="Shape 1915"/>
        <p:cNvGrpSpPr/>
        <p:nvPr/>
      </p:nvGrpSpPr>
      <p:grpSpPr>
        <a:xfrm>
          <a:off x="0" y="0"/>
          <a:ext cx="0" cy="0"/>
          <a:chOff x="0" y="0"/>
          <a:chExt cx="0" cy="0"/>
        </a:xfrm>
      </p:grpSpPr>
      <p:sp>
        <p:nvSpPr>
          <p:cNvPr id="1916" name="Google Shape;1916;p184"/>
          <p:cNvSpPr txBox="1"/>
          <p:nvPr>
            <p:ph type="title"/>
          </p:nvPr>
        </p:nvSpPr>
        <p:spPr>
          <a:xfrm>
            <a:off x="838200" y="365125"/>
            <a:ext cx="8521700"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latin typeface="Calibri"/>
                <a:ea typeface="Calibri"/>
                <a:cs typeface="Calibri"/>
                <a:sym typeface="Calibri"/>
              </a:rPr>
              <a:t>Data Mining</a:t>
            </a:r>
            <a:endParaRPr/>
          </a:p>
        </p:txBody>
      </p:sp>
      <p:sp>
        <p:nvSpPr>
          <p:cNvPr id="1917" name="Google Shape;1917;p184"/>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47500" lnSpcReduction="20000"/>
          </a:bodyPr>
          <a:lstStyle/>
          <a:p>
            <a:pPr indent="-228631" lvl="0" marL="228600" rtl="0" algn="just">
              <a:lnSpc>
                <a:spcPct val="90000"/>
              </a:lnSpc>
              <a:spcBef>
                <a:spcPts val="0"/>
              </a:spcBef>
              <a:spcAft>
                <a:spcPts val="0"/>
              </a:spcAft>
              <a:buClr>
                <a:schemeClr val="dk1"/>
              </a:buClr>
              <a:buSzPct val="100000"/>
              <a:buChar char="•"/>
            </a:pPr>
            <a:r>
              <a:rPr lang="en-US" sz="3300"/>
              <a:t>In artificial intelligence and machine learning, </a:t>
            </a:r>
            <a:r>
              <a:rPr lang="en-US" sz="3300" u="sng">
                <a:solidFill>
                  <a:schemeClr val="hlink"/>
                </a:solidFill>
                <a:hlinkClick r:id="rId3"/>
              </a:rPr>
              <a:t>data mining</a:t>
            </a:r>
            <a:r>
              <a:rPr lang="en-US" sz="3300"/>
              <a:t>, or knowledge discovery in databases, is the nontrivial extraction of implicit, previously unknown and potentially useful information from data.  Statistical methods are used that enable trends and other relationships to be identified in large databases.</a:t>
            </a:r>
            <a:endParaRPr/>
          </a:p>
          <a:p>
            <a:pPr indent="-228631" lvl="0" marL="228600" rtl="0" algn="just">
              <a:lnSpc>
                <a:spcPct val="90000"/>
              </a:lnSpc>
              <a:spcBef>
                <a:spcPts val="1000"/>
              </a:spcBef>
              <a:spcAft>
                <a:spcPts val="0"/>
              </a:spcAft>
              <a:buClr>
                <a:schemeClr val="dk1"/>
              </a:buClr>
              <a:buSzPct val="100000"/>
              <a:buChar char="•"/>
            </a:pPr>
            <a:r>
              <a:rPr lang="en-US" sz="3300"/>
              <a:t>The major reason that data mining has attracted attention is due to the wide availability of vast amounts of data, and the need for turning such data into useful information and knowledge.  The knowledge gained can be used for applications ranging from risk monitoring, business management, production control, market analysis, engineering, and science exploration.</a:t>
            </a:r>
            <a:endParaRPr/>
          </a:p>
          <a:p>
            <a:pPr indent="-228600" lvl="0" marL="228600" rtl="0" algn="just">
              <a:lnSpc>
                <a:spcPct val="90000"/>
              </a:lnSpc>
              <a:spcBef>
                <a:spcPts val="1000"/>
              </a:spcBef>
              <a:spcAft>
                <a:spcPts val="0"/>
              </a:spcAft>
              <a:buClr>
                <a:schemeClr val="dk1"/>
              </a:buClr>
              <a:buSzPct val="100000"/>
              <a:buNone/>
            </a:pPr>
            <a:r>
              <a:rPr lang="en-US" sz="3300"/>
              <a:t>		In general, three types of data mining techniques are used: association, regression, and classification.</a:t>
            </a:r>
            <a:endParaRPr/>
          </a:p>
          <a:p>
            <a:pPr indent="-228600" lvl="0" marL="228600" rtl="0" algn="just">
              <a:lnSpc>
                <a:spcPct val="90000"/>
              </a:lnSpc>
              <a:spcBef>
                <a:spcPts val="1000"/>
              </a:spcBef>
              <a:spcAft>
                <a:spcPts val="0"/>
              </a:spcAft>
              <a:buClr>
                <a:schemeClr val="dk1"/>
              </a:buClr>
              <a:buSzPct val="100000"/>
              <a:buNone/>
            </a:pPr>
            <a:r>
              <a:rPr b="1" lang="en-US" sz="3300"/>
              <a:t>Association analysis</a:t>
            </a:r>
            <a:endParaRPr/>
          </a:p>
          <a:p>
            <a:pPr indent="-228631" lvl="0" marL="228600" rtl="0" algn="just">
              <a:lnSpc>
                <a:spcPct val="90000"/>
              </a:lnSpc>
              <a:spcBef>
                <a:spcPts val="1000"/>
              </a:spcBef>
              <a:spcAft>
                <a:spcPts val="0"/>
              </a:spcAft>
              <a:buClr>
                <a:schemeClr val="dk1"/>
              </a:buClr>
              <a:buSzPct val="100000"/>
              <a:buChar char="•"/>
            </a:pPr>
            <a:r>
              <a:rPr lang="en-US" sz="3300"/>
              <a:t>Association analysis is the discovery of association rules showing attribute-value conditions that occur frequently together in a given set of data.  Association analysis is widely used to identify the correlation of individual products within shopping carts.</a:t>
            </a:r>
            <a:endParaRPr/>
          </a:p>
          <a:p>
            <a:pPr indent="-228600" lvl="0" marL="228600" rtl="0" algn="just">
              <a:lnSpc>
                <a:spcPct val="90000"/>
              </a:lnSpc>
              <a:spcBef>
                <a:spcPts val="1000"/>
              </a:spcBef>
              <a:spcAft>
                <a:spcPts val="0"/>
              </a:spcAft>
              <a:buClr>
                <a:schemeClr val="dk1"/>
              </a:buClr>
              <a:buSzPct val="100000"/>
              <a:buNone/>
            </a:pPr>
            <a:r>
              <a:rPr b="1" lang="en-US" sz="3300"/>
              <a:t>Regression analysis</a:t>
            </a:r>
            <a:endParaRPr/>
          </a:p>
          <a:p>
            <a:pPr indent="-228631" lvl="0" marL="228600" rtl="0" algn="just">
              <a:lnSpc>
                <a:spcPct val="90000"/>
              </a:lnSpc>
              <a:spcBef>
                <a:spcPts val="1000"/>
              </a:spcBef>
              <a:spcAft>
                <a:spcPts val="0"/>
              </a:spcAft>
              <a:buClr>
                <a:schemeClr val="dk1"/>
              </a:buClr>
              <a:buSzPct val="100000"/>
              <a:buChar char="•"/>
            </a:pPr>
            <a:r>
              <a:rPr lang="en-US" sz="3300"/>
              <a:t>Regression analysis creates models that explain dependent variables through the analysis of independent variables.  As an example, the prediction for a product’s sales performance can be created by correlating the product price and the average customer income level.</a:t>
            </a:r>
            <a:endParaRPr/>
          </a:p>
          <a:p>
            <a:pPr indent="-228600" lvl="0" marL="228600" rtl="0" algn="just">
              <a:lnSpc>
                <a:spcPct val="90000"/>
              </a:lnSpc>
              <a:spcBef>
                <a:spcPts val="1000"/>
              </a:spcBef>
              <a:spcAft>
                <a:spcPts val="0"/>
              </a:spcAft>
              <a:buClr>
                <a:schemeClr val="dk1"/>
              </a:buClr>
              <a:buSzPct val="100000"/>
              <a:buNone/>
            </a:pPr>
            <a:r>
              <a:rPr b="1" lang="en-US" sz="3300"/>
              <a:t>Classification and prediction</a:t>
            </a:r>
            <a:endParaRPr/>
          </a:p>
          <a:p>
            <a:pPr indent="-228631" lvl="0" marL="228600" rtl="0" algn="just">
              <a:lnSpc>
                <a:spcPct val="90000"/>
              </a:lnSpc>
              <a:spcBef>
                <a:spcPts val="1000"/>
              </a:spcBef>
              <a:spcAft>
                <a:spcPts val="0"/>
              </a:spcAft>
              <a:buClr>
                <a:schemeClr val="dk1"/>
              </a:buClr>
              <a:buSzPct val="100000"/>
              <a:buChar char="•"/>
            </a:pPr>
            <a:r>
              <a:rPr lang="en-US" sz="3300"/>
              <a:t>Classification is the process of designing a set of models to predict the class of objects whose class label is unknown.  The derived model may be represented in various forms, such as if-then rules, decision trees, or mathematical formulas.</a:t>
            </a:r>
            <a:endParaRPr/>
          </a:p>
          <a:p>
            <a:pPr indent="-144145" lvl="0" marL="228600" rtl="0" algn="l">
              <a:lnSpc>
                <a:spcPct val="90000"/>
              </a:lnSpc>
              <a:spcBef>
                <a:spcPts val="1000"/>
              </a:spcBef>
              <a:spcAft>
                <a:spcPts val="0"/>
              </a:spcAft>
              <a:buClr>
                <a:schemeClr val="dk1"/>
              </a:buClr>
              <a:buSzPct val="100000"/>
              <a:buNone/>
            </a:pPr>
            <a:r>
              <a:t/>
            </a:r>
            <a:endParaRPr/>
          </a:p>
          <a:p>
            <a:pPr indent="-144145" lvl="0" marL="228600" rtl="0" algn="l">
              <a:lnSpc>
                <a:spcPct val="90000"/>
              </a:lnSpc>
              <a:spcBef>
                <a:spcPts val="1000"/>
              </a:spcBef>
              <a:spcAft>
                <a:spcPts val="0"/>
              </a:spcAft>
              <a:buClr>
                <a:schemeClr val="dk1"/>
              </a:buClr>
              <a:buSzPct val="100000"/>
              <a:buNone/>
            </a:pPr>
            <a:r>
              <a:t/>
            </a:r>
            <a:endParaRPr/>
          </a:p>
        </p:txBody>
      </p:sp>
      <p:sp>
        <p:nvSpPr>
          <p:cNvPr id="1918" name="Google Shape;1918;p1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919" name="Google Shape;1919;p1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185"/>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70000" lnSpcReduction="20000"/>
          </a:bodyPr>
          <a:lstStyle/>
          <a:p>
            <a:pPr indent="-228600" lvl="0" marL="228600" rtl="0" algn="just">
              <a:lnSpc>
                <a:spcPct val="90000"/>
              </a:lnSpc>
              <a:spcBef>
                <a:spcPts val="0"/>
              </a:spcBef>
              <a:spcAft>
                <a:spcPts val="0"/>
              </a:spcAft>
              <a:buClr>
                <a:schemeClr val="dk1"/>
              </a:buClr>
              <a:buSzPct val="100000"/>
              <a:buChar char="•"/>
            </a:pPr>
            <a:r>
              <a:rPr lang="en-US"/>
              <a:t>A decision tree is a flow-chart-like tree structure where each node denotes a test on an attribute value, each branch represents an outcome of the test, and each tree leaf represents a class or class distribution.  Decision trees can be converted to classification rules.</a:t>
            </a:r>
            <a:endParaRPr/>
          </a:p>
          <a:p>
            <a:pPr indent="-228600" lvl="0" marL="228600" rtl="0" algn="just">
              <a:lnSpc>
                <a:spcPct val="90000"/>
              </a:lnSpc>
              <a:spcBef>
                <a:spcPts val="1000"/>
              </a:spcBef>
              <a:spcAft>
                <a:spcPts val="0"/>
              </a:spcAft>
              <a:buClr>
                <a:schemeClr val="dk1"/>
              </a:buClr>
              <a:buSzPct val="100000"/>
              <a:buChar char="•"/>
            </a:pPr>
            <a:r>
              <a:rPr lang="en-US"/>
              <a:t>Classification can be used for predicting the class label of data objects.  Prediction encompasses the identification of distribution trends based on the available data.</a:t>
            </a:r>
            <a:endParaRPr/>
          </a:p>
          <a:p>
            <a:pPr indent="-228600" lvl="0" marL="228600" rtl="0" algn="just">
              <a:lnSpc>
                <a:spcPct val="90000"/>
              </a:lnSpc>
              <a:spcBef>
                <a:spcPts val="1000"/>
              </a:spcBef>
              <a:spcAft>
                <a:spcPts val="0"/>
              </a:spcAft>
              <a:buClr>
                <a:schemeClr val="dk1"/>
              </a:buClr>
              <a:buSzPct val="100000"/>
              <a:buNone/>
            </a:pPr>
            <a:r>
              <a:rPr lang="en-US"/>
              <a:t>The data mining process consists of an iterative sequence of the following steps:</a:t>
            </a:r>
            <a:endParaRPr/>
          </a:p>
          <a:p>
            <a:pPr indent="-228600" lvl="0" marL="228600" rtl="0" algn="just">
              <a:lnSpc>
                <a:spcPct val="90000"/>
              </a:lnSpc>
              <a:spcBef>
                <a:spcPts val="1000"/>
              </a:spcBef>
              <a:spcAft>
                <a:spcPts val="0"/>
              </a:spcAft>
              <a:buClr>
                <a:schemeClr val="dk1"/>
              </a:buClr>
              <a:buSzPct val="100000"/>
              <a:buChar char="•"/>
            </a:pPr>
            <a:r>
              <a:rPr lang="en-US"/>
              <a:t>Data coherence and cleaning to remove noise and inconsistent data</a:t>
            </a:r>
            <a:endParaRPr/>
          </a:p>
          <a:p>
            <a:pPr indent="-228600" lvl="0" marL="228600" rtl="0" algn="just">
              <a:lnSpc>
                <a:spcPct val="90000"/>
              </a:lnSpc>
              <a:spcBef>
                <a:spcPts val="1000"/>
              </a:spcBef>
              <a:spcAft>
                <a:spcPts val="0"/>
              </a:spcAft>
              <a:buClr>
                <a:schemeClr val="dk1"/>
              </a:buClr>
              <a:buSzPct val="100000"/>
              <a:buChar char="•"/>
            </a:pPr>
            <a:r>
              <a:rPr lang="en-US"/>
              <a:t>Data integration such that multiple data sources may be combined</a:t>
            </a:r>
            <a:endParaRPr/>
          </a:p>
          <a:p>
            <a:pPr indent="-228600" lvl="0" marL="228600" rtl="0" algn="just">
              <a:lnSpc>
                <a:spcPct val="90000"/>
              </a:lnSpc>
              <a:spcBef>
                <a:spcPts val="1000"/>
              </a:spcBef>
              <a:spcAft>
                <a:spcPts val="0"/>
              </a:spcAft>
              <a:buClr>
                <a:schemeClr val="dk1"/>
              </a:buClr>
              <a:buSzPct val="100000"/>
              <a:buChar char="•"/>
            </a:pPr>
            <a:r>
              <a:rPr lang="en-US"/>
              <a:t>Data selection where data relevant to the analysis are retrieved</a:t>
            </a:r>
            <a:endParaRPr/>
          </a:p>
          <a:p>
            <a:pPr indent="-228600" lvl="0" marL="228600" rtl="0" algn="just">
              <a:lnSpc>
                <a:spcPct val="90000"/>
              </a:lnSpc>
              <a:spcBef>
                <a:spcPts val="1000"/>
              </a:spcBef>
              <a:spcAft>
                <a:spcPts val="0"/>
              </a:spcAft>
              <a:buClr>
                <a:schemeClr val="dk1"/>
              </a:buClr>
              <a:buSzPct val="100000"/>
              <a:buChar char="•"/>
            </a:pPr>
            <a:r>
              <a:rPr lang="en-US"/>
              <a:t>Data transformation where data are consolidated into forms appropriate for mining</a:t>
            </a:r>
            <a:endParaRPr/>
          </a:p>
          <a:p>
            <a:pPr indent="-228600" lvl="0" marL="228600" rtl="0" algn="just">
              <a:lnSpc>
                <a:spcPct val="90000"/>
              </a:lnSpc>
              <a:spcBef>
                <a:spcPts val="1000"/>
              </a:spcBef>
              <a:spcAft>
                <a:spcPts val="0"/>
              </a:spcAft>
              <a:buClr>
                <a:schemeClr val="dk1"/>
              </a:buClr>
              <a:buSzPct val="100000"/>
              <a:buChar char="•"/>
            </a:pPr>
            <a:r>
              <a:rPr lang="en-US"/>
              <a:t>Pattern recognition and statistical techniques are applied to extract patterns</a:t>
            </a:r>
            <a:endParaRPr/>
          </a:p>
          <a:p>
            <a:pPr indent="-228600" lvl="0" marL="228600" rtl="0" algn="just">
              <a:lnSpc>
                <a:spcPct val="90000"/>
              </a:lnSpc>
              <a:spcBef>
                <a:spcPts val="1000"/>
              </a:spcBef>
              <a:spcAft>
                <a:spcPts val="0"/>
              </a:spcAft>
              <a:buClr>
                <a:schemeClr val="dk1"/>
              </a:buClr>
              <a:buSzPct val="100000"/>
              <a:buChar char="•"/>
            </a:pPr>
            <a:r>
              <a:rPr lang="en-US"/>
              <a:t>Pattern evaluation to identify interesting patterns representing knowledge</a:t>
            </a:r>
            <a:endParaRPr/>
          </a:p>
          <a:p>
            <a:pPr indent="-228600" lvl="0" marL="228600" rtl="0" algn="just">
              <a:lnSpc>
                <a:spcPct val="90000"/>
              </a:lnSpc>
              <a:spcBef>
                <a:spcPts val="1000"/>
              </a:spcBef>
              <a:spcAft>
                <a:spcPts val="0"/>
              </a:spcAft>
              <a:buClr>
                <a:schemeClr val="dk1"/>
              </a:buClr>
              <a:buSzPct val="100000"/>
              <a:buChar char="•"/>
            </a:pPr>
            <a:r>
              <a:rPr lang="en-US"/>
              <a:t>Visualization techniques are used to present mined knowledge to users</a:t>
            </a:r>
            <a:endParaRPr/>
          </a:p>
          <a:p>
            <a:pPr indent="-104140" lvl="0" marL="228600" rtl="0" algn="l">
              <a:lnSpc>
                <a:spcPct val="90000"/>
              </a:lnSpc>
              <a:spcBef>
                <a:spcPts val="1000"/>
              </a:spcBef>
              <a:spcAft>
                <a:spcPts val="0"/>
              </a:spcAft>
              <a:buClr>
                <a:schemeClr val="dk1"/>
              </a:buClr>
              <a:buSzPct val="100000"/>
              <a:buNone/>
            </a:pPr>
            <a:r>
              <a:t/>
            </a:r>
            <a:endParaRPr/>
          </a:p>
          <a:p>
            <a:pPr indent="-104140" lvl="0" marL="228600" rtl="0" algn="l">
              <a:lnSpc>
                <a:spcPct val="90000"/>
              </a:lnSpc>
              <a:spcBef>
                <a:spcPts val="1000"/>
              </a:spcBef>
              <a:spcAft>
                <a:spcPts val="0"/>
              </a:spcAft>
              <a:buClr>
                <a:schemeClr val="dk1"/>
              </a:buClr>
              <a:buSzPct val="100000"/>
              <a:buNone/>
            </a:pPr>
            <a:r>
              <a:t/>
            </a:r>
            <a:endParaRPr/>
          </a:p>
        </p:txBody>
      </p:sp>
      <p:sp>
        <p:nvSpPr>
          <p:cNvPr id="1925" name="Google Shape;1925;p1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926" name="Google Shape;1926;p1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27" name="Google Shape;1927;p185"/>
          <p:cNvSpPr txBox="1"/>
          <p:nvPr>
            <p:ph type="title"/>
          </p:nvPr>
        </p:nvSpPr>
        <p:spPr>
          <a:xfrm>
            <a:off x="838200" y="365125"/>
            <a:ext cx="8255000"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latin typeface="Calibri"/>
                <a:ea typeface="Calibri"/>
                <a:cs typeface="Calibri"/>
                <a:sym typeface="Calibri"/>
              </a:rPr>
              <a:t>Data Mining</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sp>
        <p:nvSpPr>
          <p:cNvPr id="1932" name="Google Shape;1932;p186"/>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70000" lnSpcReduction="20000"/>
          </a:bodyPr>
          <a:lstStyle/>
          <a:p>
            <a:pPr indent="-228600" lvl="0" marL="228600" rtl="0" algn="just">
              <a:lnSpc>
                <a:spcPct val="90000"/>
              </a:lnSpc>
              <a:spcBef>
                <a:spcPts val="0"/>
              </a:spcBef>
              <a:spcAft>
                <a:spcPts val="0"/>
              </a:spcAft>
              <a:buClr>
                <a:schemeClr val="dk1"/>
              </a:buClr>
              <a:buSzPct val="100000"/>
              <a:buNone/>
            </a:pPr>
            <a:r>
              <a:rPr b="1" lang="en-US"/>
              <a:t>Limits of Data Mining</a:t>
            </a:r>
            <a:endParaRPr/>
          </a:p>
          <a:p>
            <a:pPr indent="-228600" lvl="0" marL="228600" rtl="0" algn="just">
              <a:lnSpc>
                <a:spcPct val="90000"/>
              </a:lnSpc>
              <a:spcBef>
                <a:spcPts val="1000"/>
              </a:spcBef>
              <a:spcAft>
                <a:spcPts val="0"/>
              </a:spcAft>
              <a:buClr>
                <a:schemeClr val="dk1"/>
              </a:buClr>
              <a:buSzPct val="100000"/>
              <a:buChar char="•"/>
            </a:pPr>
            <a:r>
              <a:rPr lang="en-US"/>
              <a:t>GIGO (garbage in garbage out) is almost always referenced with respect to data mining, as the quality of the knowledge gained through data mining is dependent on the quality of the historical data.  We know data inconsistencies and dealing with multiple data sources represent large problems in data management. </a:t>
            </a:r>
            <a:endParaRPr/>
          </a:p>
          <a:p>
            <a:pPr indent="-228600" lvl="0" marL="228600" rtl="0" algn="just">
              <a:lnSpc>
                <a:spcPct val="90000"/>
              </a:lnSpc>
              <a:spcBef>
                <a:spcPts val="1000"/>
              </a:spcBef>
              <a:spcAft>
                <a:spcPts val="0"/>
              </a:spcAft>
              <a:buClr>
                <a:schemeClr val="dk1"/>
              </a:buClr>
              <a:buSzPct val="100000"/>
              <a:buChar char="•"/>
            </a:pPr>
            <a:r>
              <a:rPr lang="en-US"/>
              <a:t>Data cleaning techniques are used to deal with detecting and removing errors and inconsistencies to improve data quality; however, detecting these inconsistencies is extremely difficult.  How can we identify a transaction that is incorrectly labeled as suspicious?  Learning from incorrect data leads to inaccurate models.</a:t>
            </a:r>
            <a:endParaRPr/>
          </a:p>
          <a:p>
            <a:pPr indent="-228600" lvl="0" marL="228600" rtl="0" algn="just">
              <a:lnSpc>
                <a:spcPct val="90000"/>
              </a:lnSpc>
              <a:spcBef>
                <a:spcPts val="1000"/>
              </a:spcBef>
              <a:spcAft>
                <a:spcPts val="0"/>
              </a:spcAft>
              <a:buClr>
                <a:schemeClr val="dk1"/>
              </a:buClr>
              <a:buSzPct val="100000"/>
              <a:buChar char="•"/>
            </a:pPr>
            <a:r>
              <a:rPr lang="en-US"/>
              <a:t>Another limitation of data mining is that it only extracts knowledge limited to the specific set of historical data, and answers can only be obtained and interpreted with regards to previous trends learned from the data. </a:t>
            </a:r>
            <a:endParaRPr/>
          </a:p>
          <a:p>
            <a:pPr indent="-228600" lvl="0" marL="228600" rtl="0" algn="just">
              <a:lnSpc>
                <a:spcPct val="90000"/>
              </a:lnSpc>
              <a:spcBef>
                <a:spcPts val="1000"/>
              </a:spcBef>
              <a:spcAft>
                <a:spcPts val="0"/>
              </a:spcAft>
              <a:buClr>
                <a:schemeClr val="dk1"/>
              </a:buClr>
              <a:buSzPct val="100000"/>
              <a:buChar char="•"/>
            </a:pPr>
            <a:r>
              <a:rPr lang="en-US"/>
              <a:t> This limits one’s ability to benefit from new trends.  Because the decision tree is trained specifically on the historical data set, it does not account for personalization within the tree.  Additionally, data mining (decision trees, rules, clusters) are non-incremental and do not adapt while in production.</a:t>
            </a:r>
            <a:endParaRPr/>
          </a:p>
          <a:p>
            <a:pPr indent="-104140" lvl="0" marL="228600" rtl="0" algn="l">
              <a:lnSpc>
                <a:spcPct val="90000"/>
              </a:lnSpc>
              <a:spcBef>
                <a:spcPts val="1000"/>
              </a:spcBef>
              <a:spcAft>
                <a:spcPts val="0"/>
              </a:spcAft>
              <a:buClr>
                <a:schemeClr val="dk1"/>
              </a:buClr>
              <a:buSzPct val="100000"/>
              <a:buNone/>
            </a:pPr>
            <a:r>
              <a:t/>
            </a:r>
            <a:endParaRPr/>
          </a:p>
        </p:txBody>
      </p:sp>
      <p:sp>
        <p:nvSpPr>
          <p:cNvPr id="1933" name="Google Shape;1933;p1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934" name="Google Shape;1934;p1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35" name="Google Shape;1935;p186"/>
          <p:cNvSpPr txBox="1"/>
          <p:nvPr>
            <p:ph type="title"/>
          </p:nvPr>
        </p:nvSpPr>
        <p:spPr>
          <a:xfrm>
            <a:off x="838200" y="365125"/>
            <a:ext cx="8140700"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latin typeface="Calibri"/>
                <a:ea typeface="Calibri"/>
                <a:cs typeface="Calibri"/>
                <a:sym typeface="Calibri"/>
              </a:rPr>
              <a:t>Data Mining</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sp>
        <p:nvSpPr>
          <p:cNvPr id="1940" name="Google Shape;1940;p187"/>
          <p:cNvSpPr txBox="1"/>
          <p:nvPr>
            <p:ph type="title"/>
          </p:nvPr>
        </p:nvSpPr>
        <p:spPr>
          <a:xfrm>
            <a:off x="838201" y="365125"/>
            <a:ext cx="8756176"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Knowledge and Reasoning </a:t>
            </a:r>
            <a:br>
              <a:rPr b="1" lang="en-US">
                <a:solidFill>
                  <a:schemeClr val="lt1"/>
                </a:solidFill>
                <a:latin typeface="Calibri"/>
                <a:ea typeface="Calibri"/>
                <a:cs typeface="Calibri"/>
                <a:sym typeface="Calibri"/>
              </a:rPr>
            </a:br>
            <a:r>
              <a:rPr b="1" lang="en-US">
                <a:solidFill>
                  <a:schemeClr val="lt1"/>
                </a:solidFill>
                <a:latin typeface="Calibri"/>
                <a:ea typeface="Calibri"/>
                <a:cs typeface="Calibri"/>
                <a:sym typeface="Calibri"/>
              </a:rPr>
              <a:t>Table of Contents</a:t>
            </a:r>
            <a:endParaRPr/>
          </a:p>
        </p:txBody>
      </p:sp>
      <p:sp>
        <p:nvSpPr>
          <p:cNvPr id="1941" name="Google Shape;1941;p187"/>
          <p:cNvSpPr txBox="1"/>
          <p:nvPr>
            <p:ph idx="1" type="body"/>
          </p:nvPr>
        </p:nvSpPr>
        <p:spPr>
          <a:xfrm>
            <a:off x="838200" y="1825624"/>
            <a:ext cx="10515600" cy="4631159"/>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None/>
            </a:pPr>
            <a:r>
              <a:t/>
            </a:r>
            <a:endParaRPr>
              <a:solidFill>
                <a:schemeClr val="dk1"/>
              </a:solidFill>
            </a:endParaRPr>
          </a:p>
          <a:p>
            <a:pPr indent="-228600" lvl="0" marL="228600" rtl="0" algn="just">
              <a:lnSpc>
                <a:spcPct val="90000"/>
              </a:lnSpc>
              <a:spcBef>
                <a:spcPts val="1000"/>
              </a:spcBef>
              <a:spcAft>
                <a:spcPts val="0"/>
              </a:spcAft>
              <a:buClr>
                <a:schemeClr val="dk1"/>
              </a:buClr>
              <a:buSzPct val="100000"/>
              <a:buChar char="•"/>
            </a:pPr>
            <a:r>
              <a:rPr lang="en-US" sz="32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Knowledge and reasoning-Approaches and issues of knowledge reasoning-Knowledge base agents</a:t>
            </a:r>
            <a:endParaRPr/>
          </a:p>
          <a:p>
            <a:pPr indent="-228600" lvl="0" marL="228600" rtl="0" algn="just">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Logic Basics-Logic-Propositional logic-syntax ,semantics and inferences-Propositional logic- Reasoning patterns</a:t>
            </a:r>
            <a:endParaRPr/>
          </a:p>
          <a:p>
            <a:pPr indent="-228600" lvl="0" marL="228600" rtl="0" algn="just">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Unification and Resolution-Knowledge representation using rules-Knowledge representation using semantic nets</a:t>
            </a:r>
            <a:endParaRPr/>
          </a:p>
          <a:p>
            <a:pPr indent="-228600" lvl="0" marL="228600" rtl="0" algn="just">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Knowledge representation using frames-Inferences-</a:t>
            </a:r>
            <a:endParaRPr/>
          </a:p>
          <a:p>
            <a:pPr indent="-228600" lvl="0" marL="228600" rtl="0" algn="just">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Uncertain Knowledge and reasoning-Methods-Bayesian probability and belief network</a:t>
            </a:r>
            <a:endParaRPr/>
          </a:p>
          <a:p>
            <a:pPr indent="-228600" lvl="0" marL="228600" rtl="0" algn="just">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Probabilistic reasoning-Probabilistic reasoning over time</a:t>
            </a:r>
            <a:endParaRPr/>
          </a:p>
          <a:p>
            <a:pPr indent="-228600" lvl="0" marL="228600" rtl="0" algn="just">
              <a:lnSpc>
                <a:spcPct val="90000"/>
              </a:lnSpc>
              <a:spcBef>
                <a:spcPts val="1000"/>
              </a:spcBef>
              <a:spcAft>
                <a:spcPts val="0"/>
              </a:spcAft>
              <a:buClr>
                <a:schemeClr val="dk1"/>
              </a:buClr>
              <a:buSzPct val="87500"/>
              <a:buChar char="•"/>
            </a:pPr>
            <a:r>
              <a:rPr lang="en-US">
                <a:solidFill>
                  <a:schemeClr val="dk1"/>
                </a:solidFill>
                <a:latin typeface="Times New Roman"/>
                <a:ea typeface="Times New Roman"/>
                <a:cs typeface="Times New Roman"/>
                <a:sym typeface="Times New Roman"/>
              </a:rPr>
              <a:t>Other uncertain techniques-Data mining-</a:t>
            </a:r>
            <a:r>
              <a:rPr lang="en-US" sz="2400">
                <a:solidFill>
                  <a:srgbClr val="FF0000"/>
                </a:solidFill>
                <a:latin typeface="Times New Roman"/>
                <a:ea typeface="Times New Roman"/>
                <a:cs typeface="Times New Roman"/>
                <a:sym typeface="Times New Roman"/>
              </a:rPr>
              <a:t>Fuzzy logic</a:t>
            </a:r>
            <a:r>
              <a:rPr lang="en-US" sz="2400">
                <a:solidFill>
                  <a:schemeClr val="dk1"/>
                </a:solidFill>
                <a:latin typeface="Times New Roman"/>
                <a:ea typeface="Times New Roman"/>
                <a:cs typeface="Times New Roman"/>
                <a:sym typeface="Times New Roman"/>
              </a:rPr>
              <a:t>-Dempster -shafer theory</a:t>
            </a:r>
            <a:endParaRPr sz="3200">
              <a:solidFill>
                <a:schemeClr val="dk1"/>
              </a:solidFill>
              <a:latin typeface="Times New Roman"/>
              <a:ea typeface="Times New Roman"/>
              <a:cs typeface="Times New Roman"/>
              <a:sym typeface="Times New Roman"/>
            </a:endParaRPr>
          </a:p>
          <a:p>
            <a:pPr indent="-55879" lvl="0" marL="228600" rtl="0" algn="l">
              <a:lnSpc>
                <a:spcPct val="90000"/>
              </a:lnSpc>
              <a:spcBef>
                <a:spcPts val="1000"/>
              </a:spcBef>
              <a:spcAft>
                <a:spcPts val="0"/>
              </a:spcAft>
              <a:buClr>
                <a:schemeClr val="dk1"/>
              </a:buClr>
              <a:buSzPct val="100000"/>
              <a:buNone/>
            </a:pPr>
            <a:r>
              <a:t/>
            </a:r>
            <a:endParaRPr sz="3200">
              <a:solidFill>
                <a:schemeClr val="dk1"/>
              </a:solidFill>
              <a:latin typeface="Times New Roman"/>
              <a:ea typeface="Times New Roman"/>
              <a:cs typeface="Times New Roman"/>
              <a:sym typeface="Times New Roman"/>
            </a:endParaRPr>
          </a:p>
          <a:p>
            <a:pPr indent="-55879" lvl="0" marL="228600" rtl="0" algn="l">
              <a:lnSpc>
                <a:spcPct val="90000"/>
              </a:lnSpc>
              <a:spcBef>
                <a:spcPts val="1000"/>
              </a:spcBef>
              <a:spcAft>
                <a:spcPts val="0"/>
              </a:spcAft>
              <a:buClr>
                <a:schemeClr val="dk1"/>
              </a:buClr>
              <a:buSzPct val="100000"/>
              <a:buNone/>
            </a:pPr>
            <a:r>
              <a:t/>
            </a:r>
            <a:endParaRPr sz="3200">
              <a:solidFill>
                <a:schemeClr val="dk1"/>
              </a:solidFill>
            </a:endParaRPr>
          </a:p>
          <a:p>
            <a:pPr indent="-228600" lvl="0" marL="228600" rtl="0" algn="l">
              <a:lnSpc>
                <a:spcPct val="90000"/>
              </a:lnSpc>
              <a:spcBef>
                <a:spcPts val="1000"/>
              </a:spcBef>
              <a:spcAft>
                <a:spcPts val="0"/>
              </a:spcAft>
              <a:buClr>
                <a:schemeClr val="dk1"/>
              </a:buClr>
              <a:buSzPct val="100000"/>
              <a:buNone/>
            </a:pPr>
            <a:r>
              <a:t/>
            </a:r>
            <a:endParaRPr sz="3200">
              <a:solidFill>
                <a:schemeClr val="dk1"/>
              </a:solidFill>
            </a:endParaRPr>
          </a:p>
          <a:p>
            <a:pPr indent="-55879" lvl="0" marL="228600" rtl="0" algn="l">
              <a:lnSpc>
                <a:spcPct val="90000"/>
              </a:lnSpc>
              <a:spcBef>
                <a:spcPts val="1000"/>
              </a:spcBef>
              <a:spcAft>
                <a:spcPts val="0"/>
              </a:spcAft>
              <a:buClr>
                <a:schemeClr val="dk1"/>
              </a:buClr>
              <a:buSzPct val="100000"/>
              <a:buFont typeface="Noto Sans Symbols"/>
              <a:buNone/>
            </a:pPr>
            <a:r>
              <a:t/>
            </a:r>
            <a:endParaRPr sz="3200">
              <a:solidFill>
                <a:schemeClr val="dk1"/>
              </a:solidFill>
            </a:endParaRPr>
          </a:p>
          <a:p>
            <a:pPr indent="-77470" lvl="0" marL="228600" rtl="0" algn="l">
              <a:lnSpc>
                <a:spcPct val="90000"/>
              </a:lnSpc>
              <a:spcBef>
                <a:spcPts val="1000"/>
              </a:spcBef>
              <a:spcAft>
                <a:spcPts val="0"/>
              </a:spcAft>
              <a:buClr>
                <a:schemeClr val="dk1"/>
              </a:buClr>
              <a:buSzPct val="100000"/>
              <a:buNone/>
            </a:pPr>
            <a:r>
              <a:t/>
            </a:r>
            <a:endParaRPr>
              <a:solidFill>
                <a:schemeClr val="dk1"/>
              </a:solidFill>
            </a:endParaRPr>
          </a:p>
        </p:txBody>
      </p:sp>
      <p:sp>
        <p:nvSpPr>
          <p:cNvPr id="1942" name="Google Shape;1942;p1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943" name="Google Shape;1943;p1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7" name="Shape 1947"/>
        <p:cNvGrpSpPr/>
        <p:nvPr/>
      </p:nvGrpSpPr>
      <p:grpSpPr>
        <a:xfrm>
          <a:off x="0" y="0"/>
          <a:ext cx="0" cy="0"/>
          <a:chOff x="0" y="0"/>
          <a:chExt cx="0" cy="0"/>
        </a:xfrm>
      </p:grpSpPr>
      <p:sp>
        <p:nvSpPr>
          <p:cNvPr id="1948" name="Google Shape;1948;p1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9" name="Google Shape;1949;p188"/>
          <p:cNvSpPr/>
          <p:nvPr/>
        </p:nvSpPr>
        <p:spPr>
          <a:xfrm>
            <a:off x="304800" y="215900"/>
            <a:ext cx="9439701" cy="129540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5400">
                <a:solidFill>
                  <a:schemeClr val="lt1"/>
                </a:solidFill>
                <a:latin typeface="Calibri"/>
                <a:ea typeface="Calibri"/>
                <a:cs typeface="Calibri"/>
                <a:sym typeface="Calibri"/>
              </a:rPr>
              <a:t>Operation of Fuzzy System  </a:t>
            </a:r>
            <a:endParaRPr b="1" sz="5400">
              <a:solidFill>
                <a:schemeClr val="lt1"/>
              </a:solidFill>
              <a:latin typeface="Calibri"/>
              <a:ea typeface="Calibri"/>
              <a:cs typeface="Calibri"/>
              <a:sym typeface="Calibri"/>
            </a:endParaRPr>
          </a:p>
        </p:txBody>
      </p:sp>
      <p:sp>
        <p:nvSpPr>
          <p:cNvPr id="1950" name="Google Shape;1950;p188"/>
          <p:cNvSpPr txBox="1"/>
          <p:nvPr/>
        </p:nvSpPr>
        <p:spPr>
          <a:xfrm>
            <a:off x="2641600" y="1693864"/>
            <a:ext cx="2032000" cy="376237"/>
          </a:xfrm>
          <a:prstGeom prst="rect">
            <a:avLst/>
          </a:prstGeom>
          <a:solidFill>
            <a:srgbClr val="66FF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Calibri"/>
                <a:ea typeface="Calibri"/>
                <a:cs typeface="Calibri"/>
                <a:sym typeface="Calibri"/>
              </a:rPr>
              <a:t>Crisp Input</a:t>
            </a:r>
            <a:endParaRPr/>
          </a:p>
        </p:txBody>
      </p:sp>
      <p:sp>
        <p:nvSpPr>
          <p:cNvPr id="1951" name="Google Shape;1951;p188"/>
          <p:cNvSpPr txBox="1"/>
          <p:nvPr/>
        </p:nvSpPr>
        <p:spPr>
          <a:xfrm>
            <a:off x="2641600" y="3217864"/>
            <a:ext cx="2032000" cy="376237"/>
          </a:xfrm>
          <a:prstGeom prst="rect">
            <a:avLst/>
          </a:prstGeom>
          <a:solidFill>
            <a:srgbClr val="66FF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Calibri"/>
                <a:ea typeface="Calibri"/>
                <a:cs typeface="Calibri"/>
                <a:sym typeface="Calibri"/>
              </a:rPr>
              <a:t>Fuzzy Input</a:t>
            </a:r>
            <a:endParaRPr/>
          </a:p>
        </p:txBody>
      </p:sp>
      <p:sp>
        <p:nvSpPr>
          <p:cNvPr id="1952" name="Google Shape;1952;p188"/>
          <p:cNvSpPr txBox="1"/>
          <p:nvPr/>
        </p:nvSpPr>
        <p:spPr>
          <a:xfrm>
            <a:off x="2438400" y="4818064"/>
            <a:ext cx="2438400" cy="376237"/>
          </a:xfrm>
          <a:prstGeom prst="rect">
            <a:avLst/>
          </a:prstGeom>
          <a:solidFill>
            <a:srgbClr val="66FF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Calibri"/>
                <a:ea typeface="Calibri"/>
                <a:cs typeface="Calibri"/>
                <a:sym typeface="Calibri"/>
              </a:rPr>
              <a:t>Fuzzy Output</a:t>
            </a:r>
            <a:endParaRPr/>
          </a:p>
        </p:txBody>
      </p:sp>
      <p:sp>
        <p:nvSpPr>
          <p:cNvPr id="1953" name="Google Shape;1953;p188"/>
          <p:cNvSpPr txBox="1"/>
          <p:nvPr/>
        </p:nvSpPr>
        <p:spPr>
          <a:xfrm>
            <a:off x="2438400" y="6265864"/>
            <a:ext cx="2438400" cy="376237"/>
          </a:xfrm>
          <a:prstGeom prst="rect">
            <a:avLst/>
          </a:prstGeom>
          <a:solidFill>
            <a:srgbClr val="66FF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Calibri"/>
                <a:ea typeface="Calibri"/>
                <a:cs typeface="Calibri"/>
                <a:sym typeface="Calibri"/>
              </a:rPr>
              <a:t>Crisp Output</a:t>
            </a:r>
            <a:endParaRPr/>
          </a:p>
        </p:txBody>
      </p:sp>
      <p:sp>
        <p:nvSpPr>
          <p:cNvPr id="1954" name="Google Shape;1954;p188"/>
          <p:cNvSpPr txBox="1"/>
          <p:nvPr/>
        </p:nvSpPr>
        <p:spPr>
          <a:xfrm>
            <a:off x="1727200" y="2455864"/>
            <a:ext cx="3962400" cy="466725"/>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Fuzzification</a:t>
            </a:r>
            <a:endParaRPr/>
          </a:p>
        </p:txBody>
      </p:sp>
      <p:cxnSp>
        <p:nvCxnSpPr>
          <p:cNvPr id="1955" name="Google Shape;1955;p188"/>
          <p:cNvCxnSpPr/>
          <p:nvPr/>
        </p:nvCxnSpPr>
        <p:spPr>
          <a:xfrm>
            <a:off x="3657600" y="2074863"/>
            <a:ext cx="0" cy="381000"/>
          </a:xfrm>
          <a:prstGeom prst="straightConnector1">
            <a:avLst/>
          </a:prstGeom>
          <a:noFill/>
          <a:ln cap="flat" cmpd="sng" w="9525">
            <a:solidFill>
              <a:schemeClr val="dk1"/>
            </a:solidFill>
            <a:prstDash val="solid"/>
            <a:round/>
            <a:headEnd len="med" w="med" type="none"/>
            <a:tailEnd len="med" w="med" type="triangle"/>
          </a:ln>
        </p:spPr>
      </p:cxnSp>
      <p:cxnSp>
        <p:nvCxnSpPr>
          <p:cNvPr id="1956" name="Google Shape;1956;p188"/>
          <p:cNvCxnSpPr/>
          <p:nvPr/>
        </p:nvCxnSpPr>
        <p:spPr>
          <a:xfrm>
            <a:off x="3657600" y="2913063"/>
            <a:ext cx="0" cy="304800"/>
          </a:xfrm>
          <a:prstGeom prst="straightConnector1">
            <a:avLst/>
          </a:prstGeom>
          <a:noFill/>
          <a:ln cap="flat" cmpd="sng" w="9525">
            <a:solidFill>
              <a:schemeClr val="dk1"/>
            </a:solidFill>
            <a:prstDash val="solid"/>
            <a:round/>
            <a:headEnd len="med" w="med" type="none"/>
            <a:tailEnd len="med" w="med" type="triangle"/>
          </a:ln>
        </p:spPr>
      </p:cxnSp>
      <p:sp>
        <p:nvSpPr>
          <p:cNvPr id="1957" name="Google Shape;1957;p188"/>
          <p:cNvSpPr txBox="1"/>
          <p:nvPr/>
        </p:nvSpPr>
        <p:spPr>
          <a:xfrm>
            <a:off x="1727200" y="3979864"/>
            <a:ext cx="3962400" cy="466725"/>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Rule Evaluation</a:t>
            </a:r>
            <a:endParaRPr/>
          </a:p>
        </p:txBody>
      </p:sp>
      <p:cxnSp>
        <p:nvCxnSpPr>
          <p:cNvPr id="1958" name="Google Shape;1958;p188"/>
          <p:cNvCxnSpPr/>
          <p:nvPr/>
        </p:nvCxnSpPr>
        <p:spPr>
          <a:xfrm>
            <a:off x="3657600" y="3598863"/>
            <a:ext cx="0" cy="381000"/>
          </a:xfrm>
          <a:prstGeom prst="straightConnector1">
            <a:avLst/>
          </a:prstGeom>
          <a:noFill/>
          <a:ln cap="flat" cmpd="sng" w="9525">
            <a:solidFill>
              <a:schemeClr val="dk1"/>
            </a:solidFill>
            <a:prstDash val="solid"/>
            <a:round/>
            <a:headEnd len="med" w="med" type="none"/>
            <a:tailEnd len="med" w="med" type="triangle"/>
          </a:ln>
        </p:spPr>
      </p:cxnSp>
      <p:cxnSp>
        <p:nvCxnSpPr>
          <p:cNvPr id="1959" name="Google Shape;1959;p188"/>
          <p:cNvCxnSpPr/>
          <p:nvPr/>
        </p:nvCxnSpPr>
        <p:spPr>
          <a:xfrm>
            <a:off x="3657600" y="4437063"/>
            <a:ext cx="0" cy="381000"/>
          </a:xfrm>
          <a:prstGeom prst="straightConnector1">
            <a:avLst/>
          </a:prstGeom>
          <a:noFill/>
          <a:ln cap="flat" cmpd="sng" w="9525">
            <a:solidFill>
              <a:schemeClr val="dk1"/>
            </a:solidFill>
            <a:prstDash val="solid"/>
            <a:round/>
            <a:headEnd len="med" w="med" type="none"/>
            <a:tailEnd len="med" w="med" type="triangle"/>
          </a:ln>
        </p:spPr>
      </p:cxnSp>
      <p:sp>
        <p:nvSpPr>
          <p:cNvPr id="1960" name="Google Shape;1960;p188"/>
          <p:cNvSpPr txBox="1"/>
          <p:nvPr/>
        </p:nvSpPr>
        <p:spPr>
          <a:xfrm>
            <a:off x="1727200" y="5503864"/>
            <a:ext cx="3962400" cy="466725"/>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Defuzzification</a:t>
            </a:r>
            <a:endParaRPr/>
          </a:p>
        </p:txBody>
      </p:sp>
      <p:cxnSp>
        <p:nvCxnSpPr>
          <p:cNvPr id="1961" name="Google Shape;1961;p188"/>
          <p:cNvCxnSpPr/>
          <p:nvPr/>
        </p:nvCxnSpPr>
        <p:spPr>
          <a:xfrm>
            <a:off x="3657600" y="5199063"/>
            <a:ext cx="0" cy="304800"/>
          </a:xfrm>
          <a:prstGeom prst="straightConnector1">
            <a:avLst/>
          </a:prstGeom>
          <a:noFill/>
          <a:ln cap="flat" cmpd="sng" w="9525">
            <a:solidFill>
              <a:schemeClr val="dk1"/>
            </a:solidFill>
            <a:prstDash val="solid"/>
            <a:round/>
            <a:headEnd len="med" w="med" type="none"/>
            <a:tailEnd len="med" w="med" type="triangle"/>
          </a:ln>
        </p:spPr>
      </p:cxnSp>
      <p:cxnSp>
        <p:nvCxnSpPr>
          <p:cNvPr id="1962" name="Google Shape;1962;p188"/>
          <p:cNvCxnSpPr/>
          <p:nvPr/>
        </p:nvCxnSpPr>
        <p:spPr>
          <a:xfrm>
            <a:off x="3657600" y="5961063"/>
            <a:ext cx="0" cy="304800"/>
          </a:xfrm>
          <a:prstGeom prst="straightConnector1">
            <a:avLst/>
          </a:prstGeom>
          <a:noFill/>
          <a:ln cap="flat" cmpd="sng" w="9525">
            <a:solidFill>
              <a:schemeClr val="dk1"/>
            </a:solidFill>
            <a:prstDash val="solid"/>
            <a:round/>
            <a:headEnd len="med" w="med" type="none"/>
            <a:tailEnd len="med" w="med" type="triangle"/>
          </a:ln>
        </p:spPr>
      </p:cxnSp>
      <p:cxnSp>
        <p:nvCxnSpPr>
          <p:cNvPr id="1963" name="Google Shape;1963;p188"/>
          <p:cNvCxnSpPr/>
          <p:nvPr/>
        </p:nvCxnSpPr>
        <p:spPr>
          <a:xfrm rot="10800000">
            <a:off x="5791200" y="2684463"/>
            <a:ext cx="1422400" cy="0"/>
          </a:xfrm>
          <a:prstGeom prst="straightConnector1">
            <a:avLst/>
          </a:prstGeom>
          <a:noFill/>
          <a:ln cap="flat" cmpd="sng" w="9525">
            <a:solidFill>
              <a:schemeClr val="dk1"/>
            </a:solidFill>
            <a:prstDash val="solid"/>
            <a:round/>
            <a:headEnd len="med" w="med" type="none"/>
            <a:tailEnd len="med" w="med" type="triangle"/>
          </a:ln>
        </p:spPr>
      </p:cxnSp>
      <p:sp>
        <p:nvSpPr>
          <p:cNvPr id="1964" name="Google Shape;1964;p188"/>
          <p:cNvSpPr txBox="1"/>
          <p:nvPr/>
        </p:nvSpPr>
        <p:spPr>
          <a:xfrm>
            <a:off x="7315200" y="2455863"/>
            <a:ext cx="4572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Input Membership Functions</a:t>
            </a:r>
            <a:endParaRPr/>
          </a:p>
        </p:txBody>
      </p:sp>
      <p:cxnSp>
        <p:nvCxnSpPr>
          <p:cNvPr id="1965" name="Google Shape;1965;p188"/>
          <p:cNvCxnSpPr/>
          <p:nvPr/>
        </p:nvCxnSpPr>
        <p:spPr>
          <a:xfrm rot="10800000">
            <a:off x="5791200" y="4208463"/>
            <a:ext cx="1422400" cy="0"/>
          </a:xfrm>
          <a:prstGeom prst="straightConnector1">
            <a:avLst/>
          </a:prstGeom>
          <a:noFill/>
          <a:ln cap="flat" cmpd="sng" w="9525">
            <a:solidFill>
              <a:schemeClr val="dk1"/>
            </a:solidFill>
            <a:prstDash val="solid"/>
            <a:round/>
            <a:headEnd len="med" w="med" type="none"/>
            <a:tailEnd len="med" w="med" type="triangle"/>
          </a:ln>
        </p:spPr>
      </p:cxnSp>
      <p:sp>
        <p:nvSpPr>
          <p:cNvPr id="1966" name="Google Shape;1966;p188"/>
          <p:cNvSpPr txBox="1"/>
          <p:nvPr/>
        </p:nvSpPr>
        <p:spPr>
          <a:xfrm>
            <a:off x="7315200" y="3979863"/>
            <a:ext cx="4064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Rules / Inferences</a:t>
            </a:r>
            <a:endParaRPr/>
          </a:p>
        </p:txBody>
      </p:sp>
      <p:cxnSp>
        <p:nvCxnSpPr>
          <p:cNvPr id="1967" name="Google Shape;1967;p188"/>
          <p:cNvCxnSpPr/>
          <p:nvPr/>
        </p:nvCxnSpPr>
        <p:spPr>
          <a:xfrm rot="10800000">
            <a:off x="5791200" y="5732463"/>
            <a:ext cx="1320800" cy="0"/>
          </a:xfrm>
          <a:prstGeom prst="straightConnector1">
            <a:avLst/>
          </a:prstGeom>
          <a:noFill/>
          <a:ln cap="flat" cmpd="sng" w="9525">
            <a:solidFill>
              <a:schemeClr val="dk1"/>
            </a:solidFill>
            <a:prstDash val="solid"/>
            <a:round/>
            <a:headEnd len="med" w="med" type="none"/>
            <a:tailEnd len="med" w="med" type="triangle"/>
          </a:ln>
        </p:spPr>
      </p:cxnSp>
      <p:sp>
        <p:nvSpPr>
          <p:cNvPr id="1968" name="Google Shape;1968;p188"/>
          <p:cNvSpPr txBox="1"/>
          <p:nvPr/>
        </p:nvSpPr>
        <p:spPr>
          <a:xfrm>
            <a:off x="7112000" y="5503863"/>
            <a:ext cx="47752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Output Membership Functions</a:t>
            </a:r>
            <a:endParaRPr/>
          </a:p>
        </p:txBody>
      </p:sp>
      <p:sp>
        <p:nvSpPr>
          <p:cNvPr id="1969" name="Google Shape;1969;p1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1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75" name="Google Shape;1975;p189"/>
          <p:cNvSpPr/>
          <p:nvPr/>
        </p:nvSpPr>
        <p:spPr>
          <a:xfrm>
            <a:off x="609600" y="423863"/>
            <a:ext cx="9216788" cy="129540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5400">
                <a:solidFill>
                  <a:schemeClr val="lt1"/>
                </a:solidFill>
                <a:latin typeface="Calibri"/>
                <a:ea typeface="Calibri"/>
                <a:cs typeface="Calibri"/>
                <a:sym typeface="Calibri"/>
              </a:rPr>
              <a:t>Building Fuzzy Systems </a:t>
            </a:r>
            <a:endParaRPr b="1" sz="5400">
              <a:solidFill>
                <a:schemeClr val="lt1"/>
              </a:solidFill>
              <a:latin typeface="Calibri"/>
              <a:ea typeface="Calibri"/>
              <a:cs typeface="Calibri"/>
              <a:sym typeface="Calibri"/>
            </a:endParaRPr>
          </a:p>
        </p:txBody>
      </p:sp>
      <p:sp>
        <p:nvSpPr>
          <p:cNvPr id="1976" name="Google Shape;1976;p189"/>
          <p:cNvSpPr/>
          <p:nvPr/>
        </p:nvSpPr>
        <p:spPr>
          <a:xfrm>
            <a:off x="609600" y="2020888"/>
            <a:ext cx="10972800" cy="4411662"/>
          </a:xfrm>
          <a:prstGeom prst="rect">
            <a:avLst/>
          </a:prstGeom>
          <a:no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2100"/>
              <a:buFont typeface="Noto Sans Symbols"/>
              <a:buChar char="●"/>
            </a:pPr>
            <a:r>
              <a:rPr lang="en-US" sz="3000">
                <a:solidFill>
                  <a:schemeClr val="dk1"/>
                </a:solidFill>
                <a:latin typeface="Calibri"/>
                <a:ea typeface="Calibri"/>
                <a:cs typeface="Calibri"/>
                <a:sym typeface="Calibri"/>
              </a:rPr>
              <a:t>Fuzzification</a:t>
            </a:r>
            <a:endParaRPr sz="3000">
              <a:solidFill>
                <a:schemeClr val="dk1"/>
              </a:solidFill>
              <a:latin typeface="Calibri"/>
              <a:ea typeface="Calibri"/>
              <a:cs typeface="Calibri"/>
              <a:sym typeface="Calibri"/>
            </a:endParaRPr>
          </a:p>
          <a:p>
            <a:pPr indent="-342900" lvl="0" marL="342900" marR="0" rtl="0" algn="l">
              <a:spcBef>
                <a:spcPts val="600"/>
              </a:spcBef>
              <a:spcAft>
                <a:spcPts val="0"/>
              </a:spcAft>
              <a:buClr>
                <a:schemeClr val="dk2"/>
              </a:buClr>
              <a:buSzPts val="2100"/>
              <a:buFont typeface="Noto Sans Symbols"/>
              <a:buChar char="●"/>
            </a:pPr>
            <a:r>
              <a:rPr lang="en-US" sz="3000">
                <a:solidFill>
                  <a:schemeClr val="dk1"/>
                </a:solidFill>
                <a:latin typeface="Calibri"/>
                <a:ea typeface="Calibri"/>
                <a:cs typeface="Calibri"/>
                <a:sym typeface="Calibri"/>
              </a:rPr>
              <a:t>Inference</a:t>
            </a:r>
            <a:endParaRPr/>
          </a:p>
          <a:p>
            <a:pPr indent="-342900" lvl="0" marL="342900" marR="0" rtl="0" algn="l">
              <a:spcBef>
                <a:spcPts val="600"/>
              </a:spcBef>
              <a:spcAft>
                <a:spcPts val="0"/>
              </a:spcAft>
              <a:buClr>
                <a:schemeClr val="dk2"/>
              </a:buClr>
              <a:buSzPts val="2100"/>
              <a:buFont typeface="Noto Sans Symbols"/>
              <a:buChar char="●"/>
            </a:pPr>
            <a:r>
              <a:rPr lang="en-US" sz="3000">
                <a:solidFill>
                  <a:schemeClr val="dk1"/>
                </a:solidFill>
                <a:latin typeface="Calibri"/>
                <a:ea typeface="Calibri"/>
                <a:cs typeface="Calibri"/>
                <a:sym typeface="Calibri"/>
              </a:rPr>
              <a:t>Composition</a:t>
            </a:r>
            <a:endParaRPr/>
          </a:p>
          <a:p>
            <a:pPr indent="-342900" lvl="0" marL="342900" marR="0" rtl="0" algn="l">
              <a:spcBef>
                <a:spcPts val="600"/>
              </a:spcBef>
              <a:spcAft>
                <a:spcPts val="0"/>
              </a:spcAft>
              <a:buClr>
                <a:schemeClr val="dk2"/>
              </a:buClr>
              <a:buSzPts val="2100"/>
              <a:buFont typeface="Noto Sans Symbols"/>
              <a:buChar char="●"/>
            </a:pPr>
            <a:r>
              <a:rPr lang="en-US" sz="3000">
                <a:solidFill>
                  <a:schemeClr val="dk1"/>
                </a:solidFill>
                <a:latin typeface="Calibri"/>
                <a:ea typeface="Calibri"/>
                <a:cs typeface="Calibri"/>
                <a:sym typeface="Calibri"/>
              </a:rPr>
              <a:t>Defuzzification</a:t>
            </a:r>
            <a:endParaRPr sz="3000">
              <a:solidFill>
                <a:schemeClr val="dk1"/>
              </a:solidFill>
              <a:latin typeface="Calibri"/>
              <a:ea typeface="Calibri"/>
              <a:cs typeface="Calibri"/>
              <a:sym typeface="Calibri"/>
            </a:endParaRPr>
          </a:p>
          <a:p>
            <a:pPr indent="-209550" lvl="0" marL="342900" marR="0" rtl="0" algn="l">
              <a:spcBef>
                <a:spcPts val="600"/>
              </a:spcBef>
              <a:spcAft>
                <a:spcPts val="0"/>
              </a:spcAft>
              <a:buClr>
                <a:schemeClr val="dk2"/>
              </a:buClr>
              <a:buSzPts val="2100"/>
              <a:buFont typeface="Noto Sans Symbols"/>
              <a:buNone/>
            </a:pPr>
            <a:r>
              <a:t/>
            </a:r>
            <a:endParaRPr sz="3000">
              <a:solidFill>
                <a:schemeClr val="dk1"/>
              </a:solidFill>
              <a:latin typeface="Calibri"/>
              <a:ea typeface="Calibri"/>
              <a:cs typeface="Calibri"/>
              <a:sym typeface="Calibri"/>
            </a:endParaRPr>
          </a:p>
        </p:txBody>
      </p:sp>
      <p:sp>
        <p:nvSpPr>
          <p:cNvPr id="1977" name="Google Shape;1977;p1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9"/>
          <p:cNvSpPr txBox="1"/>
          <p:nvPr/>
        </p:nvSpPr>
        <p:spPr>
          <a:xfrm>
            <a:off x="117987" y="73486"/>
            <a:ext cx="9708401" cy="110440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ILLUSTRATIVE EXAMPLE: WUMPUS WORLD</a:t>
            </a:r>
            <a:endParaRPr i="0" sz="4400" u="none" cap="none" strike="noStrike">
              <a:solidFill>
                <a:schemeClr val="lt1"/>
              </a:solidFill>
              <a:latin typeface="Calibri"/>
              <a:ea typeface="Calibri"/>
              <a:cs typeface="Calibri"/>
              <a:sym typeface="Calibri"/>
            </a:endParaRPr>
          </a:p>
        </p:txBody>
      </p:sp>
      <p:sp>
        <p:nvSpPr>
          <p:cNvPr id="272" name="Google Shape;272;p19"/>
          <p:cNvSpPr txBox="1"/>
          <p:nvPr>
            <p:ph idx="1" type="body"/>
          </p:nvPr>
        </p:nvSpPr>
        <p:spPr>
          <a:xfrm>
            <a:off x="117987" y="1297858"/>
            <a:ext cx="11951181" cy="507547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114300" lvl="0" marL="0" rtl="0" algn="l">
              <a:lnSpc>
                <a:spcPct val="90000"/>
              </a:lnSpc>
              <a:spcBef>
                <a:spcPts val="0"/>
              </a:spcBef>
              <a:spcAft>
                <a:spcPts val="0"/>
              </a:spcAft>
              <a:buClr>
                <a:schemeClr val="dk1"/>
              </a:buClr>
              <a:buSzPts val="1800"/>
              <a:buChar char="•"/>
            </a:pPr>
            <a:r>
              <a:rPr b="1" lang="en-US" sz="1800"/>
              <a:t>Performance measure</a:t>
            </a:r>
            <a:endParaRPr/>
          </a:p>
          <a:p>
            <a:pPr indent="-228600" lvl="1" marL="685800" rtl="0" algn="l">
              <a:lnSpc>
                <a:spcPct val="90000"/>
              </a:lnSpc>
              <a:spcBef>
                <a:spcPts val="500"/>
              </a:spcBef>
              <a:spcAft>
                <a:spcPts val="0"/>
              </a:spcAft>
              <a:buClr>
                <a:schemeClr val="dk1"/>
              </a:buClr>
              <a:buSzPts val="1600"/>
              <a:buChar char="•"/>
            </a:pPr>
            <a:r>
              <a:rPr lang="en-US" sz="1600"/>
              <a:t>gold +1000, </a:t>
            </a:r>
            <a:endParaRPr/>
          </a:p>
          <a:p>
            <a:pPr indent="-228600" lvl="1" marL="685800" rtl="0" algn="l">
              <a:lnSpc>
                <a:spcPct val="90000"/>
              </a:lnSpc>
              <a:spcBef>
                <a:spcPts val="500"/>
              </a:spcBef>
              <a:spcAft>
                <a:spcPts val="0"/>
              </a:spcAft>
              <a:buClr>
                <a:schemeClr val="dk1"/>
              </a:buClr>
              <a:buSzPts val="1600"/>
              <a:buChar char="•"/>
            </a:pPr>
            <a:r>
              <a:rPr lang="en-US" sz="1600"/>
              <a:t>death -1000 </a:t>
            </a:r>
            <a:endParaRPr/>
          </a:p>
          <a:p>
            <a:pPr indent="-228600" lvl="1" marL="685800" rtl="0" algn="l">
              <a:lnSpc>
                <a:spcPct val="90000"/>
              </a:lnSpc>
              <a:spcBef>
                <a:spcPts val="500"/>
              </a:spcBef>
              <a:spcAft>
                <a:spcPts val="0"/>
              </a:spcAft>
              <a:buClr>
                <a:schemeClr val="dk1"/>
              </a:buClr>
              <a:buSzPts val="1600"/>
              <a:buFont typeface="Calibri"/>
              <a:buNone/>
            </a:pPr>
            <a:r>
              <a:rPr lang="en-US" sz="1600"/>
              <a:t>(falling into a pit or being eaten by the wumpus)</a:t>
            </a:r>
            <a:endParaRPr/>
          </a:p>
          <a:p>
            <a:pPr indent="-228600" lvl="1" marL="685800" rtl="0" algn="l">
              <a:lnSpc>
                <a:spcPct val="90000"/>
              </a:lnSpc>
              <a:spcBef>
                <a:spcPts val="500"/>
              </a:spcBef>
              <a:spcAft>
                <a:spcPts val="0"/>
              </a:spcAft>
              <a:buClr>
                <a:schemeClr val="dk1"/>
              </a:buClr>
              <a:buSzPts val="1600"/>
              <a:buChar char="•"/>
            </a:pPr>
            <a:r>
              <a:rPr lang="en-US" sz="1600"/>
              <a:t>-1 per step, -10 for using the arrow</a:t>
            </a:r>
            <a:endParaRPr/>
          </a:p>
          <a:p>
            <a:pPr indent="-114300" lvl="0" marL="0" rtl="0" algn="l">
              <a:lnSpc>
                <a:spcPct val="90000"/>
              </a:lnSpc>
              <a:spcBef>
                <a:spcPts val="1000"/>
              </a:spcBef>
              <a:spcAft>
                <a:spcPts val="0"/>
              </a:spcAft>
              <a:buClr>
                <a:schemeClr val="dk1"/>
              </a:buClr>
              <a:buSzPts val="1800"/>
              <a:buChar char="•"/>
            </a:pPr>
            <a:r>
              <a:rPr b="1" lang="en-US" sz="1800"/>
              <a:t>Environment</a:t>
            </a:r>
            <a:endParaRPr/>
          </a:p>
          <a:p>
            <a:pPr indent="-228600" lvl="1" marL="685800" rtl="0" algn="l">
              <a:lnSpc>
                <a:spcPct val="90000"/>
              </a:lnSpc>
              <a:spcBef>
                <a:spcPts val="500"/>
              </a:spcBef>
              <a:spcAft>
                <a:spcPts val="0"/>
              </a:spcAft>
              <a:buClr>
                <a:srgbClr val="000000"/>
              </a:buClr>
              <a:buSzPts val="1600"/>
              <a:buChar char="•"/>
            </a:pPr>
            <a:r>
              <a:rPr lang="en-US" sz="1600">
                <a:solidFill>
                  <a:srgbClr val="000000"/>
                </a:solidFill>
              </a:rPr>
              <a:t>Rooms / squares connected by doors. </a:t>
            </a:r>
            <a:endParaRPr/>
          </a:p>
          <a:p>
            <a:pPr indent="-228600" lvl="1" marL="685800" rtl="0" algn="l">
              <a:lnSpc>
                <a:spcPct val="90000"/>
              </a:lnSpc>
              <a:spcBef>
                <a:spcPts val="500"/>
              </a:spcBef>
              <a:spcAft>
                <a:spcPts val="0"/>
              </a:spcAft>
              <a:buClr>
                <a:schemeClr val="dk1"/>
              </a:buClr>
              <a:buSzPts val="1600"/>
              <a:buChar char="•"/>
            </a:pPr>
            <a:r>
              <a:rPr lang="en-US" sz="1600"/>
              <a:t>Squares adjacent to wumpus are smelly</a:t>
            </a:r>
            <a:endParaRPr/>
          </a:p>
          <a:p>
            <a:pPr indent="-228600" lvl="1" marL="685800" rtl="0" algn="l">
              <a:lnSpc>
                <a:spcPct val="90000"/>
              </a:lnSpc>
              <a:spcBef>
                <a:spcPts val="500"/>
              </a:spcBef>
              <a:spcAft>
                <a:spcPts val="0"/>
              </a:spcAft>
              <a:buClr>
                <a:schemeClr val="dk1"/>
              </a:buClr>
              <a:buSzPts val="1600"/>
              <a:buChar char="•"/>
            </a:pPr>
            <a:r>
              <a:rPr lang="en-US" sz="1600"/>
              <a:t>Squares adjacent to pit are breezy</a:t>
            </a:r>
            <a:endParaRPr/>
          </a:p>
          <a:p>
            <a:pPr indent="-228600" lvl="1" marL="685800" rtl="0" algn="l">
              <a:lnSpc>
                <a:spcPct val="90000"/>
              </a:lnSpc>
              <a:spcBef>
                <a:spcPts val="500"/>
              </a:spcBef>
              <a:spcAft>
                <a:spcPts val="0"/>
              </a:spcAft>
              <a:buClr>
                <a:schemeClr val="dk1"/>
              </a:buClr>
              <a:buSzPts val="1600"/>
              <a:buChar char="•"/>
            </a:pPr>
            <a:r>
              <a:rPr lang="en-US" sz="1600"/>
              <a:t>Glitter iff gold is in the same square</a:t>
            </a:r>
            <a:endParaRPr/>
          </a:p>
          <a:p>
            <a:pPr indent="-228600" lvl="1" marL="685800" rtl="0" algn="l">
              <a:lnSpc>
                <a:spcPct val="90000"/>
              </a:lnSpc>
              <a:spcBef>
                <a:spcPts val="500"/>
              </a:spcBef>
              <a:spcAft>
                <a:spcPts val="0"/>
              </a:spcAft>
              <a:buClr>
                <a:schemeClr val="dk1"/>
              </a:buClr>
              <a:buSzPts val="1600"/>
              <a:buChar char="•"/>
            </a:pPr>
            <a:r>
              <a:rPr lang="en-US" sz="1600"/>
              <a:t>Shooting kills wumpus if you are facing it</a:t>
            </a:r>
            <a:endParaRPr/>
          </a:p>
          <a:p>
            <a:pPr indent="-228600" lvl="1" marL="685800" rtl="0" algn="l">
              <a:lnSpc>
                <a:spcPct val="90000"/>
              </a:lnSpc>
              <a:spcBef>
                <a:spcPts val="500"/>
              </a:spcBef>
              <a:spcAft>
                <a:spcPts val="0"/>
              </a:spcAft>
              <a:buClr>
                <a:schemeClr val="dk1"/>
              </a:buClr>
              <a:buSzPts val="1600"/>
              <a:buChar char="•"/>
            </a:pPr>
            <a:r>
              <a:rPr lang="en-US" sz="1600"/>
              <a:t>Shooting uses up the only arrow</a:t>
            </a:r>
            <a:endParaRPr/>
          </a:p>
          <a:p>
            <a:pPr indent="-228600" lvl="1" marL="685800" rtl="0" algn="l">
              <a:lnSpc>
                <a:spcPct val="90000"/>
              </a:lnSpc>
              <a:spcBef>
                <a:spcPts val="500"/>
              </a:spcBef>
              <a:spcAft>
                <a:spcPts val="0"/>
              </a:spcAft>
              <a:buClr>
                <a:schemeClr val="dk1"/>
              </a:buClr>
              <a:buSzPts val="1600"/>
              <a:buChar char="•"/>
            </a:pPr>
            <a:r>
              <a:rPr lang="en-US" sz="1600"/>
              <a:t>Grabbing picks up gold if in same square</a:t>
            </a:r>
            <a:endParaRPr/>
          </a:p>
          <a:p>
            <a:pPr indent="-228600" lvl="1" marL="685800" rtl="0" algn="l">
              <a:lnSpc>
                <a:spcPct val="90000"/>
              </a:lnSpc>
              <a:spcBef>
                <a:spcPts val="500"/>
              </a:spcBef>
              <a:spcAft>
                <a:spcPts val="0"/>
              </a:spcAft>
              <a:buClr>
                <a:schemeClr val="dk1"/>
              </a:buClr>
              <a:buSzPts val="1600"/>
              <a:buChar char="•"/>
            </a:pPr>
            <a:r>
              <a:rPr lang="en-US" sz="1600"/>
              <a:t>Releasing drops the gold in same square</a:t>
            </a:r>
            <a:endParaRPr/>
          </a:p>
          <a:p>
            <a:pPr indent="-228600" lvl="1" marL="685800" rtl="0" algn="l">
              <a:lnSpc>
                <a:spcPct val="90000"/>
              </a:lnSpc>
              <a:spcBef>
                <a:spcPts val="500"/>
              </a:spcBef>
              <a:spcAft>
                <a:spcPts val="0"/>
              </a:spcAft>
              <a:buClr>
                <a:schemeClr val="dk1"/>
              </a:buClr>
              <a:buSzPts val="1600"/>
              <a:buChar char="•"/>
            </a:pPr>
            <a:r>
              <a:rPr lang="en-US" sz="1600"/>
              <a:t>Randomly generated at start of game. Wumpus only senses current room.</a:t>
            </a:r>
            <a:endParaRPr/>
          </a:p>
          <a:p>
            <a:pPr indent="-114300" lvl="0" marL="0" rtl="0" algn="l">
              <a:lnSpc>
                <a:spcPct val="90000"/>
              </a:lnSpc>
              <a:spcBef>
                <a:spcPts val="1000"/>
              </a:spcBef>
              <a:spcAft>
                <a:spcPts val="0"/>
              </a:spcAft>
              <a:buClr>
                <a:schemeClr val="dk1"/>
              </a:buClr>
              <a:buSzPts val="1800"/>
              <a:buChar char="•"/>
            </a:pPr>
            <a:r>
              <a:rPr b="1" lang="en-US" sz="1800"/>
              <a:t>Sensors:     </a:t>
            </a:r>
            <a:r>
              <a:rPr lang="en-US" sz="1600"/>
              <a:t>Stench, Breeze, Glitter, Bump, Scream   [perceptual inputs]</a:t>
            </a:r>
            <a:endParaRPr/>
          </a:p>
          <a:p>
            <a:pPr indent="-114300" lvl="0" marL="0" rtl="0" algn="l">
              <a:lnSpc>
                <a:spcPct val="90000"/>
              </a:lnSpc>
              <a:spcBef>
                <a:spcPts val="1000"/>
              </a:spcBef>
              <a:spcAft>
                <a:spcPts val="0"/>
              </a:spcAft>
              <a:buClr>
                <a:schemeClr val="dk1"/>
              </a:buClr>
              <a:buSzPts val="1800"/>
              <a:buChar char="•"/>
            </a:pPr>
            <a:r>
              <a:rPr b="1" lang="en-US" sz="1800"/>
              <a:t>Actuators: </a:t>
            </a:r>
            <a:r>
              <a:rPr lang="en-US" sz="1600"/>
              <a:t>Left turn, Right turn, Forward, Grab, Release, Shoot</a:t>
            </a:r>
            <a:endParaRPr/>
          </a:p>
        </p:txBody>
      </p:sp>
      <p:sp>
        <p:nvSpPr>
          <p:cNvPr id="273" name="Google Shape;2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4" name="Google Shape;27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pic>
        <p:nvPicPr>
          <p:cNvPr descr="wumpus-world" id="275" name="Google Shape;275;p19"/>
          <p:cNvPicPr preferRelativeResize="0"/>
          <p:nvPr/>
        </p:nvPicPr>
        <p:blipFill rotWithShape="1">
          <a:blip r:embed="rId3">
            <a:alphaModFix/>
          </a:blip>
          <a:srcRect b="0" l="0" r="0" t="0"/>
          <a:stretch/>
        </p:blipFill>
        <p:spPr>
          <a:xfrm>
            <a:off x="7737987" y="1525209"/>
            <a:ext cx="4203593" cy="4483002"/>
          </a:xfrm>
          <a:prstGeom prst="rect">
            <a:avLst/>
          </a:prstGeom>
          <a:noFill/>
          <a:ln>
            <a:noFill/>
          </a:ln>
        </p:spPr>
      </p:pic>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2" name="Shape 1982"/>
        <p:cNvGrpSpPr/>
        <p:nvPr/>
      </p:nvGrpSpPr>
      <p:grpSpPr>
        <a:xfrm>
          <a:off x="0" y="0"/>
          <a:ext cx="0" cy="0"/>
          <a:chOff x="0" y="0"/>
          <a:chExt cx="0" cy="0"/>
        </a:xfrm>
      </p:grpSpPr>
      <p:sp>
        <p:nvSpPr>
          <p:cNvPr id="1983" name="Google Shape;1983;p1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84" name="Google Shape;1984;p190"/>
          <p:cNvSpPr/>
          <p:nvPr/>
        </p:nvSpPr>
        <p:spPr>
          <a:xfrm>
            <a:off x="609601" y="423863"/>
            <a:ext cx="8780060" cy="129540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6000">
                <a:solidFill>
                  <a:schemeClr val="lt1"/>
                </a:solidFill>
                <a:latin typeface="Calibri"/>
                <a:ea typeface="Calibri"/>
                <a:cs typeface="Calibri"/>
                <a:sym typeface="Calibri"/>
              </a:rPr>
              <a:t>Fuzzification </a:t>
            </a:r>
            <a:endParaRPr b="1" sz="6000">
              <a:solidFill>
                <a:schemeClr val="lt1"/>
              </a:solidFill>
              <a:latin typeface="Calibri"/>
              <a:ea typeface="Calibri"/>
              <a:cs typeface="Calibri"/>
              <a:sym typeface="Calibri"/>
            </a:endParaRPr>
          </a:p>
        </p:txBody>
      </p:sp>
      <p:sp>
        <p:nvSpPr>
          <p:cNvPr id="1985" name="Google Shape;1985;p190"/>
          <p:cNvSpPr/>
          <p:nvPr/>
        </p:nvSpPr>
        <p:spPr>
          <a:xfrm>
            <a:off x="609600" y="2020888"/>
            <a:ext cx="10972800" cy="4411662"/>
          </a:xfrm>
          <a:prstGeom prst="rect">
            <a:avLst/>
          </a:prstGeom>
          <a:no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chemeClr val="dk2"/>
              </a:buClr>
              <a:buSzPts val="1680"/>
              <a:buFont typeface="Noto Sans Symbols"/>
              <a:buChar char="●"/>
            </a:pPr>
            <a:r>
              <a:rPr lang="en-US" sz="2400">
                <a:solidFill>
                  <a:schemeClr val="dk1"/>
                </a:solidFill>
                <a:latin typeface="Calibri"/>
                <a:ea typeface="Calibri"/>
                <a:cs typeface="Calibri"/>
                <a:sym typeface="Calibri"/>
              </a:rPr>
              <a:t>Establishes the fact base of the fuzzy system. It identifies the input and output of the system, defines appropriate IF THEN rules, and uses raw data to derive a membership function.</a:t>
            </a:r>
            <a:endParaRPr/>
          </a:p>
          <a:p>
            <a:pPr indent="-342900" lvl="0" marL="342900" marR="0" rtl="0" algn="just">
              <a:lnSpc>
                <a:spcPct val="90000"/>
              </a:lnSpc>
              <a:spcBef>
                <a:spcPts val="480"/>
              </a:spcBef>
              <a:spcAft>
                <a:spcPts val="0"/>
              </a:spcAft>
              <a:buClr>
                <a:schemeClr val="dk2"/>
              </a:buClr>
              <a:buSzPts val="1680"/>
              <a:buFont typeface="Noto Sans Symbols"/>
              <a:buChar char="●"/>
            </a:pPr>
            <a:r>
              <a:rPr lang="en-US" sz="2400">
                <a:solidFill>
                  <a:schemeClr val="dk1"/>
                </a:solidFill>
                <a:latin typeface="Calibri"/>
                <a:ea typeface="Calibri"/>
                <a:cs typeface="Calibri"/>
                <a:sym typeface="Calibri"/>
              </a:rPr>
              <a:t>Consider an air conditioning system that determine the best circulation level by sampling temperature and moisture levels. The inputs are the current temperature and moisture level. The fuzzy system outputs the best air circulation level: </a:t>
            </a:r>
            <a:r>
              <a:rPr lang="en-US" sz="2400">
                <a:solidFill>
                  <a:schemeClr val="dk1"/>
                </a:solidFill>
                <a:latin typeface="Times New Roman"/>
                <a:ea typeface="Times New Roman"/>
                <a:cs typeface="Times New Roman"/>
                <a:sym typeface="Times New Roman"/>
              </a:rPr>
              <a:t>“</a:t>
            </a:r>
            <a:r>
              <a:rPr lang="en-US" sz="2400">
                <a:solidFill>
                  <a:schemeClr val="dk1"/>
                </a:solidFill>
                <a:latin typeface="Calibri"/>
                <a:ea typeface="Calibri"/>
                <a:cs typeface="Calibri"/>
                <a:sym typeface="Calibri"/>
              </a:rPr>
              <a:t>none</a:t>
            </a:r>
            <a:r>
              <a:rPr lang="en-US" sz="2400">
                <a:solidFill>
                  <a:schemeClr val="dk1"/>
                </a:solidFill>
                <a:latin typeface="Times New Roman"/>
                <a:ea typeface="Times New Roman"/>
                <a:cs typeface="Times New Roman"/>
                <a:sym typeface="Times New Roman"/>
              </a:rPr>
              <a:t>”</a:t>
            </a:r>
            <a:r>
              <a:rPr lang="en-US" sz="2400">
                <a:solidFill>
                  <a:schemeClr val="dk1"/>
                </a:solidFill>
                <a:latin typeface="Calibri"/>
                <a:ea typeface="Calibri"/>
                <a:cs typeface="Calibri"/>
                <a:sym typeface="Calibri"/>
              </a:rPr>
              <a:t>, </a:t>
            </a:r>
            <a:r>
              <a:rPr lang="en-US" sz="2400">
                <a:solidFill>
                  <a:schemeClr val="dk1"/>
                </a:solidFill>
                <a:latin typeface="Times New Roman"/>
                <a:ea typeface="Times New Roman"/>
                <a:cs typeface="Times New Roman"/>
                <a:sym typeface="Times New Roman"/>
              </a:rPr>
              <a:t>“</a:t>
            </a:r>
            <a:r>
              <a:rPr lang="en-US" sz="2400">
                <a:solidFill>
                  <a:schemeClr val="dk1"/>
                </a:solidFill>
                <a:latin typeface="Calibri"/>
                <a:ea typeface="Calibri"/>
                <a:cs typeface="Calibri"/>
                <a:sym typeface="Calibri"/>
              </a:rPr>
              <a:t>low</a:t>
            </a:r>
            <a:r>
              <a:rPr lang="en-US" sz="2400">
                <a:solidFill>
                  <a:schemeClr val="dk1"/>
                </a:solidFill>
                <a:latin typeface="Times New Roman"/>
                <a:ea typeface="Times New Roman"/>
                <a:cs typeface="Times New Roman"/>
                <a:sym typeface="Times New Roman"/>
              </a:rPr>
              <a:t>”</a:t>
            </a:r>
            <a:r>
              <a:rPr lang="en-US" sz="2400">
                <a:solidFill>
                  <a:schemeClr val="dk1"/>
                </a:solidFill>
                <a:latin typeface="Calibri"/>
                <a:ea typeface="Calibri"/>
                <a:cs typeface="Calibri"/>
                <a:sym typeface="Calibri"/>
              </a:rPr>
              <a:t>, or </a:t>
            </a:r>
            <a:r>
              <a:rPr lang="en-US" sz="2400">
                <a:solidFill>
                  <a:schemeClr val="dk1"/>
                </a:solidFill>
                <a:latin typeface="Times New Roman"/>
                <a:ea typeface="Times New Roman"/>
                <a:cs typeface="Times New Roman"/>
                <a:sym typeface="Times New Roman"/>
              </a:rPr>
              <a:t>“</a:t>
            </a:r>
            <a:r>
              <a:rPr lang="en-US" sz="2400">
                <a:solidFill>
                  <a:schemeClr val="dk1"/>
                </a:solidFill>
                <a:latin typeface="Calibri"/>
                <a:ea typeface="Calibri"/>
                <a:cs typeface="Calibri"/>
                <a:sym typeface="Calibri"/>
              </a:rPr>
              <a:t>high</a:t>
            </a:r>
            <a:r>
              <a:rPr lang="en-US" sz="2400">
                <a:solidFill>
                  <a:schemeClr val="dk1"/>
                </a:solidFill>
                <a:latin typeface="Times New Roman"/>
                <a:ea typeface="Times New Roman"/>
                <a:cs typeface="Times New Roman"/>
                <a:sym typeface="Times New Roman"/>
              </a:rPr>
              <a:t>”</a:t>
            </a:r>
            <a:r>
              <a:rPr lang="en-US" sz="2400">
                <a:solidFill>
                  <a:schemeClr val="dk1"/>
                </a:solidFill>
                <a:latin typeface="Calibri"/>
                <a:ea typeface="Calibri"/>
                <a:cs typeface="Calibri"/>
                <a:sym typeface="Calibri"/>
              </a:rPr>
              <a:t>. The following fuzzy rules are used:</a:t>
            </a:r>
            <a:endParaRPr/>
          </a:p>
          <a:p>
            <a:pPr indent="-342900" lvl="0" marL="342900" marR="0" rtl="0" algn="just">
              <a:lnSpc>
                <a:spcPct val="90000"/>
              </a:lnSpc>
              <a:spcBef>
                <a:spcPts val="480"/>
              </a:spcBef>
              <a:spcAft>
                <a:spcPts val="0"/>
              </a:spcAft>
              <a:buClr>
                <a:schemeClr val="dk1"/>
              </a:buClr>
              <a:buSzPts val="1680"/>
              <a:buFont typeface="Noto Sans Symbols"/>
              <a:buNone/>
            </a:pPr>
            <a:r>
              <a:rPr lang="en-US" sz="2400">
                <a:solidFill>
                  <a:schemeClr val="dk1"/>
                </a:solidFill>
                <a:latin typeface="Calibri"/>
                <a:ea typeface="Calibri"/>
                <a:cs typeface="Calibri"/>
                <a:sym typeface="Calibri"/>
              </a:rPr>
              <a:t>    1. If the room is hot, circulate the air a lot.</a:t>
            </a:r>
            <a:endParaRPr/>
          </a:p>
          <a:p>
            <a:pPr indent="-342900" lvl="0" marL="342900" marR="0" rtl="0" algn="just">
              <a:lnSpc>
                <a:spcPct val="90000"/>
              </a:lnSpc>
              <a:spcBef>
                <a:spcPts val="480"/>
              </a:spcBef>
              <a:spcAft>
                <a:spcPts val="0"/>
              </a:spcAft>
              <a:buClr>
                <a:schemeClr val="dk1"/>
              </a:buClr>
              <a:buSzPts val="1680"/>
              <a:buFont typeface="Noto Sans Symbols"/>
              <a:buNone/>
            </a:pPr>
            <a:r>
              <a:rPr lang="en-US" sz="2400">
                <a:solidFill>
                  <a:schemeClr val="dk1"/>
                </a:solidFill>
                <a:latin typeface="Calibri"/>
                <a:ea typeface="Calibri"/>
                <a:cs typeface="Calibri"/>
                <a:sym typeface="Calibri"/>
              </a:rPr>
              <a:t>      2. If the room is cool, do not circulate the air.</a:t>
            </a:r>
            <a:endParaRPr/>
          </a:p>
          <a:p>
            <a:pPr indent="-342900" lvl="0" marL="342900" marR="0" rtl="0" algn="just">
              <a:lnSpc>
                <a:spcPct val="90000"/>
              </a:lnSpc>
              <a:spcBef>
                <a:spcPts val="480"/>
              </a:spcBef>
              <a:spcAft>
                <a:spcPts val="0"/>
              </a:spcAft>
              <a:buClr>
                <a:schemeClr val="dk1"/>
              </a:buClr>
              <a:buSzPts val="1680"/>
              <a:buFont typeface="Noto Sans Symbols"/>
              <a:buNone/>
            </a:pPr>
            <a:r>
              <a:rPr lang="en-US" sz="2400">
                <a:solidFill>
                  <a:schemeClr val="dk1"/>
                </a:solidFill>
                <a:latin typeface="Calibri"/>
                <a:ea typeface="Calibri"/>
                <a:cs typeface="Calibri"/>
                <a:sym typeface="Calibri"/>
              </a:rPr>
              <a:t>      3. If the room is cool and moist, circulate the air slightly.</a:t>
            </a:r>
            <a:endParaRPr/>
          </a:p>
          <a:p>
            <a:pPr indent="-347663" lvl="1" marL="692150" marR="0" rtl="0" algn="just">
              <a:lnSpc>
                <a:spcPct val="90000"/>
              </a:lnSpc>
              <a:spcBef>
                <a:spcPts val="480"/>
              </a:spcBef>
              <a:spcAft>
                <a:spcPts val="0"/>
              </a:spcAft>
              <a:buClr>
                <a:schemeClr val="accent2"/>
              </a:buClr>
              <a:buSzPts val="1680"/>
              <a:buFont typeface="Noto Sans Symbols"/>
              <a:buChar char="●"/>
            </a:pPr>
            <a:r>
              <a:rPr b="0" i="0" lang="en-US" sz="2400" u="none" cap="none" strike="noStrike">
                <a:solidFill>
                  <a:schemeClr val="dk1"/>
                </a:solidFill>
                <a:latin typeface="Calibri"/>
                <a:ea typeface="Calibri"/>
                <a:cs typeface="Calibri"/>
                <a:sym typeface="Calibri"/>
              </a:rPr>
              <a:t>A knowledge engineer determines membership functions that map temperatures to fuzzy values and  map moisture measurements to fuzzy values.</a:t>
            </a:r>
            <a:endParaRPr b="0" i="0" sz="2400" u="none" cap="none" strike="noStrike">
              <a:solidFill>
                <a:schemeClr val="dk1"/>
              </a:solidFill>
              <a:latin typeface="Calibri"/>
              <a:ea typeface="Calibri"/>
              <a:cs typeface="Calibri"/>
              <a:sym typeface="Calibri"/>
            </a:endParaRPr>
          </a:p>
        </p:txBody>
      </p:sp>
      <p:sp>
        <p:nvSpPr>
          <p:cNvPr id="1986" name="Google Shape;1986;p1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0" name="Shape 1990"/>
        <p:cNvGrpSpPr/>
        <p:nvPr/>
      </p:nvGrpSpPr>
      <p:grpSpPr>
        <a:xfrm>
          <a:off x="0" y="0"/>
          <a:ext cx="0" cy="0"/>
          <a:chOff x="0" y="0"/>
          <a:chExt cx="0" cy="0"/>
        </a:xfrm>
      </p:grpSpPr>
      <p:sp>
        <p:nvSpPr>
          <p:cNvPr id="1991" name="Google Shape;1991;p1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92" name="Google Shape;1992;p191"/>
          <p:cNvSpPr/>
          <p:nvPr/>
        </p:nvSpPr>
        <p:spPr>
          <a:xfrm>
            <a:off x="609600" y="423863"/>
            <a:ext cx="8602639" cy="129540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5400">
                <a:solidFill>
                  <a:schemeClr val="lt1"/>
                </a:solidFill>
                <a:latin typeface="Calibri"/>
                <a:ea typeface="Calibri"/>
                <a:cs typeface="Calibri"/>
                <a:sym typeface="Calibri"/>
              </a:rPr>
              <a:t>Inference</a:t>
            </a:r>
            <a:endParaRPr b="1" sz="5400">
              <a:solidFill>
                <a:schemeClr val="lt1"/>
              </a:solidFill>
              <a:latin typeface="Calibri"/>
              <a:ea typeface="Calibri"/>
              <a:cs typeface="Calibri"/>
              <a:sym typeface="Calibri"/>
            </a:endParaRPr>
          </a:p>
        </p:txBody>
      </p:sp>
      <p:sp>
        <p:nvSpPr>
          <p:cNvPr id="1993" name="Google Shape;1993;p191"/>
          <p:cNvSpPr/>
          <p:nvPr/>
        </p:nvSpPr>
        <p:spPr>
          <a:xfrm>
            <a:off x="609600" y="2020888"/>
            <a:ext cx="10972800" cy="4411662"/>
          </a:xfrm>
          <a:prstGeom prst="rect">
            <a:avLst/>
          </a:prstGeom>
          <a:no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chemeClr val="dk2"/>
              </a:buClr>
              <a:buSzPts val="1820"/>
              <a:buFont typeface="Noto Sans Symbols"/>
              <a:buChar char="●"/>
            </a:pPr>
            <a:r>
              <a:rPr lang="en-US" sz="2600">
                <a:solidFill>
                  <a:schemeClr val="dk1"/>
                </a:solidFill>
                <a:latin typeface="Calibri"/>
                <a:ea typeface="Calibri"/>
                <a:cs typeface="Calibri"/>
                <a:sym typeface="Calibri"/>
              </a:rPr>
              <a:t>Evaluates all rules and determines their truth values. If an input does not precisely correspond to an IF THEN rule, partial matching of the input data is used to interpolate an answer. </a:t>
            </a:r>
            <a:endParaRPr/>
          </a:p>
          <a:p>
            <a:pPr indent="-342900" lvl="0" marL="342900" marR="0" rtl="0" algn="just">
              <a:lnSpc>
                <a:spcPct val="90000"/>
              </a:lnSpc>
              <a:spcBef>
                <a:spcPts val="520"/>
              </a:spcBef>
              <a:spcAft>
                <a:spcPts val="0"/>
              </a:spcAft>
              <a:buClr>
                <a:schemeClr val="dk2"/>
              </a:buClr>
              <a:buSzPts val="1820"/>
              <a:buFont typeface="Noto Sans Symbols"/>
              <a:buChar char="●"/>
            </a:pPr>
            <a:r>
              <a:rPr lang="en-US" sz="2600">
                <a:solidFill>
                  <a:schemeClr val="dk1"/>
                </a:solidFill>
                <a:latin typeface="Calibri"/>
                <a:ea typeface="Calibri"/>
                <a:cs typeface="Calibri"/>
                <a:sym typeface="Calibri"/>
              </a:rPr>
              <a:t>Continuing the example, suppose that the system has measured temperature and moisture levels and mapped them to the fuzzy values of .7 and .1 respectively. The system now infers the truth of each fuzzy rule. </a:t>
            </a:r>
            <a:endParaRPr/>
          </a:p>
          <a:p>
            <a:pPr indent="-342900" lvl="0" marL="342900" marR="0" rtl="0" algn="just">
              <a:lnSpc>
                <a:spcPct val="90000"/>
              </a:lnSpc>
              <a:spcBef>
                <a:spcPts val="520"/>
              </a:spcBef>
              <a:spcAft>
                <a:spcPts val="0"/>
              </a:spcAft>
              <a:buClr>
                <a:schemeClr val="dk2"/>
              </a:buClr>
              <a:buSzPts val="1820"/>
              <a:buFont typeface="Noto Sans Symbols"/>
              <a:buChar char="●"/>
            </a:pPr>
            <a:r>
              <a:rPr lang="en-US" sz="2600">
                <a:solidFill>
                  <a:schemeClr val="dk1"/>
                </a:solidFill>
                <a:latin typeface="Calibri"/>
                <a:ea typeface="Calibri"/>
                <a:cs typeface="Calibri"/>
                <a:sym typeface="Calibri"/>
              </a:rPr>
              <a:t>To do this a simple method called MAX-MIN is used. This method sets the fuzzy value of the THEN clause to the fuzzy value of the IF clause. Thus, the method infers fuzzy values of 0.7, 0.1, and 0.1 for rules 1, 2, and 3 respectively</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1994" name="Google Shape;1994;p1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8" name="Shape 1998"/>
        <p:cNvGrpSpPr/>
        <p:nvPr/>
      </p:nvGrpSpPr>
      <p:grpSpPr>
        <a:xfrm>
          <a:off x="0" y="0"/>
          <a:ext cx="0" cy="0"/>
          <a:chOff x="0" y="0"/>
          <a:chExt cx="0" cy="0"/>
        </a:xfrm>
      </p:grpSpPr>
      <p:sp>
        <p:nvSpPr>
          <p:cNvPr id="1999" name="Google Shape;1999;p1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00" name="Google Shape;2000;p192"/>
          <p:cNvSpPr/>
          <p:nvPr/>
        </p:nvSpPr>
        <p:spPr>
          <a:xfrm>
            <a:off x="406400" y="423863"/>
            <a:ext cx="8915021" cy="129540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5400">
                <a:solidFill>
                  <a:schemeClr val="lt1"/>
                </a:solidFill>
                <a:latin typeface="Calibri"/>
                <a:ea typeface="Calibri"/>
                <a:cs typeface="Calibri"/>
                <a:sym typeface="Calibri"/>
              </a:rPr>
              <a:t>Composition </a:t>
            </a:r>
            <a:endParaRPr b="1" sz="5400">
              <a:solidFill>
                <a:schemeClr val="lt1"/>
              </a:solidFill>
              <a:latin typeface="Calibri"/>
              <a:ea typeface="Calibri"/>
              <a:cs typeface="Calibri"/>
              <a:sym typeface="Calibri"/>
            </a:endParaRPr>
          </a:p>
        </p:txBody>
      </p:sp>
      <p:sp>
        <p:nvSpPr>
          <p:cNvPr id="2001" name="Google Shape;2001;p192"/>
          <p:cNvSpPr/>
          <p:nvPr/>
        </p:nvSpPr>
        <p:spPr>
          <a:xfrm>
            <a:off x="406400" y="2020888"/>
            <a:ext cx="11379200" cy="4411662"/>
          </a:xfrm>
          <a:prstGeom prst="rect">
            <a:avLst/>
          </a:prstGeom>
          <a:no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chemeClr val="dk2"/>
              </a:buClr>
              <a:buSzPts val="1820"/>
              <a:buFont typeface="Noto Sans Symbols"/>
              <a:buChar char="●"/>
            </a:pPr>
            <a:r>
              <a:rPr lang="en-US" sz="2600">
                <a:solidFill>
                  <a:schemeClr val="dk1"/>
                </a:solidFill>
                <a:latin typeface="Calibri"/>
                <a:ea typeface="Calibri"/>
                <a:cs typeface="Calibri"/>
                <a:sym typeface="Calibri"/>
              </a:rPr>
              <a:t>Combines all fuzzy conclusions obtained by inference into a single conclusion. Since different fuzzy rules might have different conclusions, consider all rules. </a:t>
            </a:r>
            <a:endParaRPr/>
          </a:p>
          <a:p>
            <a:pPr indent="-342900" lvl="0" marL="342900" marR="0" rtl="0" algn="just">
              <a:lnSpc>
                <a:spcPct val="90000"/>
              </a:lnSpc>
              <a:spcBef>
                <a:spcPts val="520"/>
              </a:spcBef>
              <a:spcAft>
                <a:spcPts val="0"/>
              </a:spcAft>
              <a:buClr>
                <a:schemeClr val="dk2"/>
              </a:buClr>
              <a:buSzPts val="1820"/>
              <a:buFont typeface="Noto Sans Symbols"/>
              <a:buChar char="●"/>
            </a:pPr>
            <a:r>
              <a:rPr lang="en-US" sz="2600">
                <a:solidFill>
                  <a:schemeClr val="dk1"/>
                </a:solidFill>
                <a:latin typeface="Calibri"/>
                <a:ea typeface="Calibri"/>
                <a:cs typeface="Calibri"/>
                <a:sym typeface="Calibri"/>
              </a:rPr>
              <a:t>Continuing the example, each inference suggests a different action</a:t>
            </a:r>
            <a:endParaRPr/>
          </a:p>
          <a:p>
            <a:pPr indent="-347663" lvl="1" marL="692150" marR="0" rtl="0" algn="just">
              <a:lnSpc>
                <a:spcPct val="9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Calibri"/>
                <a:ea typeface="Calibri"/>
                <a:cs typeface="Calibri"/>
                <a:sym typeface="Calibri"/>
              </a:rPr>
              <a:t>rule 1 suggests a "high" circulation level</a:t>
            </a:r>
            <a:endParaRPr/>
          </a:p>
          <a:p>
            <a:pPr indent="-347663" lvl="1" marL="692150" marR="0" rtl="0" algn="just">
              <a:lnSpc>
                <a:spcPct val="9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Calibri"/>
                <a:ea typeface="Calibri"/>
                <a:cs typeface="Calibri"/>
                <a:sym typeface="Calibri"/>
              </a:rPr>
              <a:t>rule 2 suggests turning off air circulation</a:t>
            </a:r>
            <a:endParaRPr/>
          </a:p>
          <a:p>
            <a:pPr indent="-347663" lvl="1" marL="692150" marR="0" rtl="0" algn="just">
              <a:lnSpc>
                <a:spcPct val="9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Calibri"/>
                <a:ea typeface="Calibri"/>
                <a:cs typeface="Calibri"/>
                <a:sym typeface="Calibri"/>
              </a:rPr>
              <a:t>rule 3 suggests a "low" circulation level. </a:t>
            </a:r>
            <a:endParaRPr/>
          </a:p>
          <a:p>
            <a:pPr indent="-342900" lvl="0" marL="342900" marR="0" rtl="0" algn="just">
              <a:lnSpc>
                <a:spcPct val="90000"/>
              </a:lnSpc>
              <a:spcBef>
                <a:spcPts val="520"/>
              </a:spcBef>
              <a:spcAft>
                <a:spcPts val="0"/>
              </a:spcAft>
              <a:buClr>
                <a:schemeClr val="dk2"/>
              </a:buClr>
              <a:buSzPts val="1820"/>
              <a:buFont typeface="Noto Sans Symbols"/>
              <a:buChar char="●"/>
            </a:pPr>
            <a:r>
              <a:rPr lang="en-US" sz="2600">
                <a:solidFill>
                  <a:schemeClr val="dk1"/>
                </a:solidFill>
                <a:latin typeface="Calibri"/>
                <a:ea typeface="Calibri"/>
                <a:cs typeface="Calibri"/>
                <a:sym typeface="Calibri"/>
              </a:rPr>
              <a:t>A simple  MAX-MIN method of selection is used where the maximum fuzzy value of the inferences is used as the final conclusion. So, composition selects a fuzzy value of 0.7 since this was the highest fuzzy value associated with the inference conclusions.</a:t>
            </a:r>
            <a:endParaRPr/>
          </a:p>
        </p:txBody>
      </p:sp>
      <p:sp>
        <p:nvSpPr>
          <p:cNvPr id="2002" name="Google Shape;2002;p1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6" name="Shape 2006"/>
        <p:cNvGrpSpPr/>
        <p:nvPr/>
      </p:nvGrpSpPr>
      <p:grpSpPr>
        <a:xfrm>
          <a:off x="0" y="0"/>
          <a:ext cx="0" cy="0"/>
          <a:chOff x="0" y="0"/>
          <a:chExt cx="0" cy="0"/>
        </a:xfrm>
      </p:grpSpPr>
      <p:sp>
        <p:nvSpPr>
          <p:cNvPr id="2007" name="Google Shape;2007;p19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08" name="Google Shape;2008;p193"/>
          <p:cNvSpPr/>
          <p:nvPr/>
        </p:nvSpPr>
        <p:spPr>
          <a:xfrm>
            <a:off x="609600" y="423863"/>
            <a:ext cx="9253928" cy="129540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6000">
                <a:solidFill>
                  <a:schemeClr val="lt1"/>
                </a:solidFill>
                <a:latin typeface="Calibri"/>
                <a:ea typeface="Calibri"/>
                <a:cs typeface="Calibri"/>
                <a:sym typeface="Calibri"/>
              </a:rPr>
              <a:t>Defuzzification </a:t>
            </a:r>
            <a:endParaRPr b="1" sz="6000">
              <a:solidFill>
                <a:schemeClr val="lt1"/>
              </a:solidFill>
              <a:latin typeface="Calibri"/>
              <a:ea typeface="Calibri"/>
              <a:cs typeface="Calibri"/>
              <a:sym typeface="Calibri"/>
            </a:endParaRPr>
          </a:p>
        </p:txBody>
      </p:sp>
      <p:sp>
        <p:nvSpPr>
          <p:cNvPr id="2009" name="Google Shape;2009;p193"/>
          <p:cNvSpPr/>
          <p:nvPr/>
        </p:nvSpPr>
        <p:spPr>
          <a:xfrm>
            <a:off x="609600" y="2020888"/>
            <a:ext cx="10972800" cy="4411662"/>
          </a:xfrm>
          <a:prstGeom prst="rect">
            <a:avLst/>
          </a:prstGeom>
          <a:no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chemeClr val="dk2"/>
              </a:buClr>
              <a:buSzPts val="1820"/>
              <a:buFont typeface="Noto Sans Symbols"/>
              <a:buChar char="●"/>
            </a:pPr>
            <a:r>
              <a:rPr lang="en-US" sz="2600">
                <a:solidFill>
                  <a:schemeClr val="dk1"/>
                </a:solidFill>
                <a:latin typeface="Calibri"/>
                <a:ea typeface="Calibri"/>
                <a:cs typeface="Calibri"/>
                <a:sym typeface="Calibri"/>
              </a:rPr>
              <a:t>Convert the fuzzy value obtained from composition into a </a:t>
            </a:r>
            <a:r>
              <a:rPr lang="en-US" sz="2600">
                <a:solidFill>
                  <a:schemeClr val="dk1"/>
                </a:solidFill>
                <a:latin typeface="Times New Roman"/>
                <a:ea typeface="Times New Roman"/>
                <a:cs typeface="Times New Roman"/>
                <a:sym typeface="Times New Roman"/>
              </a:rPr>
              <a:t>“</a:t>
            </a:r>
            <a:r>
              <a:rPr lang="en-US" sz="2600">
                <a:solidFill>
                  <a:schemeClr val="dk1"/>
                </a:solidFill>
                <a:latin typeface="Calibri"/>
                <a:ea typeface="Calibri"/>
                <a:cs typeface="Calibri"/>
                <a:sym typeface="Calibri"/>
              </a:rPr>
              <a:t>crisp</a:t>
            </a:r>
            <a:r>
              <a:rPr lang="en-US" sz="2600">
                <a:solidFill>
                  <a:schemeClr val="dk1"/>
                </a:solidFill>
                <a:latin typeface="Times New Roman"/>
                <a:ea typeface="Times New Roman"/>
                <a:cs typeface="Times New Roman"/>
                <a:sym typeface="Times New Roman"/>
              </a:rPr>
              <a:t>”</a:t>
            </a:r>
            <a:r>
              <a:rPr lang="en-US" sz="2600">
                <a:solidFill>
                  <a:schemeClr val="dk1"/>
                </a:solidFill>
                <a:latin typeface="Calibri"/>
                <a:ea typeface="Calibri"/>
                <a:cs typeface="Calibri"/>
                <a:sym typeface="Calibri"/>
              </a:rPr>
              <a:t> value. This process is often complex since the fuzzy set might not translate directly into a crisp value.Defuzzification is necessary, since controllers of physical systems require discrete signals. </a:t>
            </a:r>
            <a:endParaRPr/>
          </a:p>
          <a:p>
            <a:pPr indent="-342900" lvl="0" marL="342900" marR="0" rtl="0" algn="just">
              <a:lnSpc>
                <a:spcPct val="90000"/>
              </a:lnSpc>
              <a:spcBef>
                <a:spcPts val="520"/>
              </a:spcBef>
              <a:spcAft>
                <a:spcPts val="0"/>
              </a:spcAft>
              <a:buClr>
                <a:schemeClr val="dk2"/>
              </a:buClr>
              <a:buSzPts val="1820"/>
              <a:buFont typeface="Noto Sans Symbols"/>
              <a:buChar char="●"/>
            </a:pPr>
            <a:r>
              <a:rPr lang="en-US" sz="2600">
                <a:solidFill>
                  <a:schemeClr val="dk1"/>
                </a:solidFill>
                <a:latin typeface="Calibri"/>
                <a:ea typeface="Calibri"/>
                <a:cs typeface="Calibri"/>
                <a:sym typeface="Calibri"/>
              </a:rPr>
              <a:t>Continuing the example, composition outputs a fuzzy value of 0.7. This imprecise value is not directly useful since the air circulation levels are </a:t>
            </a:r>
            <a:r>
              <a:rPr lang="en-US" sz="2600">
                <a:solidFill>
                  <a:schemeClr val="dk1"/>
                </a:solidFill>
                <a:latin typeface="Times New Roman"/>
                <a:ea typeface="Times New Roman"/>
                <a:cs typeface="Times New Roman"/>
                <a:sym typeface="Times New Roman"/>
              </a:rPr>
              <a:t>“</a:t>
            </a:r>
            <a:r>
              <a:rPr lang="en-US" sz="2600">
                <a:solidFill>
                  <a:schemeClr val="dk1"/>
                </a:solidFill>
                <a:latin typeface="Calibri"/>
                <a:ea typeface="Calibri"/>
                <a:cs typeface="Calibri"/>
                <a:sym typeface="Calibri"/>
              </a:rPr>
              <a:t>none</a:t>
            </a:r>
            <a:r>
              <a:rPr lang="en-US" sz="2600">
                <a:solidFill>
                  <a:schemeClr val="dk1"/>
                </a:solidFill>
                <a:latin typeface="Times New Roman"/>
                <a:ea typeface="Times New Roman"/>
                <a:cs typeface="Times New Roman"/>
                <a:sym typeface="Times New Roman"/>
              </a:rPr>
              <a:t>”</a:t>
            </a:r>
            <a:r>
              <a:rPr lang="en-US" sz="2600">
                <a:solidFill>
                  <a:schemeClr val="dk1"/>
                </a:solidFill>
                <a:latin typeface="Calibri"/>
                <a:ea typeface="Calibri"/>
                <a:cs typeface="Calibri"/>
                <a:sym typeface="Calibri"/>
              </a:rPr>
              <a:t>, </a:t>
            </a:r>
            <a:r>
              <a:rPr lang="en-US" sz="2600">
                <a:solidFill>
                  <a:schemeClr val="dk1"/>
                </a:solidFill>
                <a:latin typeface="Times New Roman"/>
                <a:ea typeface="Times New Roman"/>
                <a:cs typeface="Times New Roman"/>
                <a:sym typeface="Times New Roman"/>
              </a:rPr>
              <a:t>“</a:t>
            </a:r>
            <a:r>
              <a:rPr lang="en-US" sz="2600">
                <a:solidFill>
                  <a:schemeClr val="dk1"/>
                </a:solidFill>
                <a:latin typeface="Calibri"/>
                <a:ea typeface="Calibri"/>
                <a:cs typeface="Calibri"/>
                <a:sym typeface="Calibri"/>
              </a:rPr>
              <a:t>low</a:t>
            </a:r>
            <a:r>
              <a:rPr lang="en-US" sz="2600">
                <a:solidFill>
                  <a:schemeClr val="dk1"/>
                </a:solidFill>
                <a:latin typeface="Times New Roman"/>
                <a:ea typeface="Times New Roman"/>
                <a:cs typeface="Times New Roman"/>
                <a:sym typeface="Times New Roman"/>
              </a:rPr>
              <a:t>”</a:t>
            </a:r>
            <a:r>
              <a:rPr lang="en-US" sz="2600">
                <a:solidFill>
                  <a:schemeClr val="dk1"/>
                </a:solidFill>
                <a:latin typeface="Calibri"/>
                <a:ea typeface="Calibri"/>
                <a:cs typeface="Calibri"/>
                <a:sym typeface="Calibri"/>
              </a:rPr>
              <a:t>, and </a:t>
            </a:r>
            <a:r>
              <a:rPr lang="en-US" sz="2600">
                <a:solidFill>
                  <a:schemeClr val="dk1"/>
                </a:solidFill>
                <a:latin typeface="Times New Roman"/>
                <a:ea typeface="Times New Roman"/>
                <a:cs typeface="Times New Roman"/>
                <a:sym typeface="Times New Roman"/>
              </a:rPr>
              <a:t>“</a:t>
            </a:r>
            <a:r>
              <a:rPr lang="en-US" sz="2600">
                <a:solidFill>
                  <a:schemeClr val="dk1"/>
                </a:solidFill>
                <a:latin typeface="Calibri"/>
                <a:ea typeface="Calibri"/>
                <a:cs typeface="Calibri"/>
                <a:sym typeface="Calibri"/>
              </a:rPr>
              <a:t>high</a:t>
            </a:r>
            <a:r>
              <a:rPr lang="en-US" sz="2600">
                <a:solidFill>
                  <a:schemeClr val="dk1"/>
                </a:solidFill>
                <a:latin typeface="Times New Roman"/>
                <a:ea typeface="Times New Roman"/>
                <a:cs typeface="Times New Roman"/>
                <a:sym typeface="Times New Roman"/>
              </a:rPr>
              <a:t>”</a:t>
            </a:r>
            <a:r>
              <a:rPr lang="en-US" sz="2600">
                <a:solidFill>
                  <a:schemeClr val="dk1"/>
                </a:solidFill>
                <a:latin typeface="Calibri"/>
                <a:ea typeface="Calibri"/>
                <a:cs typeface="Calibri"/>
                <a:sym typeface="Calibri"/>
              </a:rPr>
              <a:t>. The defuzzification process converts the fuzzy output of 0.7 into one of the air circulation levels. In this case it is clear that a fuzzy output of 0.7 indicates that the circulation should be set to </a:t>
            </a:r>
            <a:r>
              <a:rPr lang="en-US" sz="2600">
                <a:solidFill>
                  <a:schemeClr val="dk1"/>
                </a:solidFill>
                <a:latin typeface="Times New Roman"/>
                <a:ea typeface="Times New Roman"/>
                <a:cs typeface="Times New Roman"/>
                <a:sym typeface="Times New Roman"/>
              </a:rPr>
              <a:t>“</a:t>
            </a:r>
            <a:r>
              <a:rPr lang="en-US" sz="2600">
                <a:solidFill>
                  <a:schemeClr val="dk1"/>
                </a:solidFill>
                <a:latin typeface="Calibri"/>
                <a:ea typeface="Calibri"/>
                <a:cs typeface="Calibri"/>
                <a:sym typeface="Calibri"/>
              </a:rPr>
              <a:t>high</a:t>
            </a:r>
            <a:r>
              <a:rPr lang="en-US" sz="2600">
                <a:solidFill>
                  <a:schemeClr val="dk1"/>
                </a:solidFill>
                <a:latin typeface="Times New Roman"/>
                <a:ea typeface="Times New Roman"/>
                <a:cs typeface="Times New Roman"/>
                <a:sym typeface="Times New Roman"/>
              </a:rPr>
              <a:t>”</a:t>
            </a:r>
            <a:r>
              <a:rPr lang="en-US"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sp>
        <p:nvSpPr>
          <p:cNvPr id="2010" name="Google Shape;2010;p19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4" name="Shape 2014"/>
        <p:cNvGrpSpPr/>
        <p:nvPr/>
      </p:nvGrpSpPr>
      <p:grpSpPr>
        <a:xfrm>
          <a:off x="0" y="0"/>
          <a:ext cx="0" cy="0"/>
          <a:chOff x="0" y="0"/>
          <a:chExt cx="0" cy="0"/>
        </a:xfrm>
      </p:grpSpPr>
      <p:sp>
        <p:nvSpPr>
          <p:cNvPr id="2015" name="Google Shape;2015;p19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16" name="Google Shape;2016;p194"/>
          <p:cNvSpPr/>
          <p:nvPr/>
        </p:nvSpPr>
        <p:spPr>
          <a:xfrm>
            <a:off x="609600" y="423863"/>
            <a:ext cx="9298898" cy="1295400"/>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5400">
                <a:solidFill>
                  <a:schemeClr val="lt1"/>
                </a:solidFill>
                <a:latin typeface="Calibri"/>
                <a:ea typeface="Calibri"/>
                <a:cs typeface="Calibri"/>
                <a:sym typeface="Calibri"/>
              </a:rPr>
              <a:t>Defuzzification </a:t>
            </a:r>
            <a:endParaRPr b="1" sz="5400">
              <a:solidFill>
                <a:schemeClr val="lt1"/>
              </a:solidFill>
              <a:latin typeface="Calibri"/>
              <a:ea typeface="Calibri"/>
              <a:cs typeface="Calibri"/>
              <a:sym typeface="Calibri"/>
            </a:endParaRPr>
          </a:p>
        </p:txBody>
      </p:sp>
      <p:sp>
        <p:nvSpPr>
          <p:cNvPr id="2017" name="Google Shape;2017;p194"/>
          <p:cNvSpPr/>
          <p:nvPr/>
        </p:nvSpPr>
        <p:spPr>
          <a:xfrm>
            <a:off x="609600" y="2020888"/>
            <a:ext cx="10972800" cy="4411662"/>
          </a:xfrm>
          <a:prstGeom prst="rect">
            <a:avLst/>
          </a:prstGeom>
          <a:no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chemeClr val="dk2"/>
              </a:buClr>
              <a:buSzPts val="1960"/>
              <a:buFont typeface="Noto Sans Symbols"/>
              <a:buChar char="●"/>
            </a:pPr>
            <a:r>
              <a:rPr lang="en-US" sz="2800">
                <a:solidFill>
                  <a:schemeClr val="dk1"/>
                </a:solidFill>
                <a:latin typeface="Calibri"/>
                <a:ea typeface="Calibri"/>
                <a:cs typeface="Calibri"/>
                <a:sym typeface="Calibri"/>
              </a:rPr>
              <a:t>There are many defuzzification methods. Two of the more common techniques are the centroid and maximum methods.</a:t>
            </a:r>
            <a:endParaRPr/>
          </a:p>
          <a:p>
            <a:pPr indent="-342900" lvl="0" marL="342900" marR="0" rtl="0" algn="just">
              <a:lnSpc>
                <a:spcPct val="90000"/>
              </a:lnSpc>
              <a:spcBef>
                <a:spcPts val="560"/>
              </a:spcBef>
              <a:spcAft>
                <a:spcPts val="0"/>
              </a:spcAft>
              <a:buClr>
                <a:schemeClr val="dk2"/>
              </a:buClr>
              <a:buSzPts val="1960"/>
              <a:buFont typeface="Noto Sans Symbols"/>
              <a:buChar char="●"/>
            </a:pPr>
            <a:r>
              <a:rPr lang="en-US" sz="2800">
                <a:solidFill>
                  <a:schemeClr val="dk1"/>
                </a:solidFill>
                <a:latin typeface="Calibri"/>
                <a:ea typeface="Calibri"/>
                <a:cs typeface="Calibri"/>
                <a:sym typeface="Calibri"/>
              </a:rPr>
              <a:t>In the centroid method, the crisp value of the output  variable is computed by finding the variable value of the center of gravity of the membership function for the fuzzy value. </a:t>
            </a:r>
            <a:endParaRPr/>
          </a:p>
          <a:p>
            <a:pPr indent="-342900" lvl="0" marL="342900" marR="0" rtl="0" algn="just">
              <a:lnSpc>
                <a:spcPct val="90000"/>
              </a:lnSpc>
              <a:spcBef>
                <a:spcPts val="560"/>
              </a:spcBef>
              <a:spcAft>
                <a:spcPts val="0"/>
              </a:spcAft>
              <a:buClr>
                <a:schemeClr val="dk2"/>
              </a:buClr>
              <a:buSzPts val="1960"/>
              <a:buFont typeface="Noto Sans Symbols"/>
              <a:buChar char="●"/>
            </a:pPr>
            <a:r>
              <a:rPr lang="en-US" sz="2800">
                <a:solidFill>
                  <a:schemeClr val="dk1"/>
                </a:solidFill>
                <a:latin typeface="Calibri"/>
                <a:ea typeface="Calibri"/>
                <a:cs typeface="Calibri"/>
                <a:sym typeface="Calibri"/>
              </a:rPr>
              <a:t>In the maximum method, one of the variable values at which the fuzzy subset has its maximum truth value is chosen as the crisp value for the output variable. </a:t>
            </a:r>
            <a:endParaRPr sz="2800">
              <a:solidFill>
                <a:schemeClr val="dk1"/>
              </a:solidFill>
              <a:latin typeface="Calibri"/>
              <a:ea typeface="Calibri"/>
              <a:cs typeface="Calibri"/>
              <a:sym typeface="Calibri"/>
            </a:endParaRPr>
          </a:p>
        </p:txBody>
      </p:sp>
      <p:sp>
        <p:nvSpPr>
          <p:cNvPr id="2018" name="Google Shape;2018;p19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sp>
        <p:nvSpPr>
          <p:cNvPr id="2023" name="Google Shape;2023;p195"/>
          <p:cNvSpPr txBox="1"/>
          <p:nvPr>
            <p:ph type="title"/>
          </p:nvPr>
        </p:nvSpPr>
        <p:spPr>
          <a:xfrm>
            <a:off x="838200" y="365125"/>
            <a:ext cx="9385092"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Example: Design of Fuzzy Expert System – Washing Machine</a:t>
            </a:r>
            <a:endParaRPr/>
          </a:p>
        </p:txBody>
      </p:sp>
      <p:sp>
        <p:nvSpPr>
          <p:cNvPr id="2024" name="Google Shape;2024;p19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Department of Computer Science and Engineering</a:t>
            </a:r>
            <a:endParaRPr>
              <a:latin typeface="Arial"/>
              <a:ea typeface="Arial"/>
              <a:cs typeface="Arial"/>
              <a:sym typeface="Arial"/>
            </a:endParaRPr>
          </a:p>
        </p:txBody>
      </p:sp>
      <p:sp>
        <p:nvSpPr>
          <p:cNvPr id="2025" name="Google Shape;2025;p19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pic>
        <p:nvPicPr>
          <p:cNvPr id="2026" name="Google Shape;2026;p195"/>
          <p:cNvPicPr preferRelativeResize="0"/>
          <p:nvPr/>
        </p:nvPicPr>
        <p:blipFill rotWithShape="1">
          <a:blip r:embed="rId3">
            <a:alphaModFix/>
          </a:blip>
          <a:srcRect b="18749" l="40996" r="29723" t="22917"/>
          <a:stretch/>
        </p:blipFill>
        <p:spPr>
          <a:xfrm>
            <a:off x="304800" y="1959964"/>
            <a:ext cx="4252210" cy="4267200"/>
          </a:xfrm>
          <a:prstGeom prst="rect">
            <a:avLst/>
          </a:prstGeom>
          <a:noFill/>
          <a:ln cap="flat" cmpd="sng" w="38100">
            <a:solidFill>
              <a:srgbClr val="FF0000"/>
            </a:solidFill>
            <a:prstDash val="solid"/>
            <a:miter lim="800000"/>
            <a:headEnd len="sm" w="sm" type="none"/>
            <a:tailEnd len="sm" w="sm" type="none"/>
          </a:ln>
        </p:spPr>
      </p:pic>
      <p:pic>
        <p:nvPicPr>
          <p:cNvPr descr="Image result for fuzzy logic controller example" id="2027" name="Google Shape;2027;p195"/>
          <p:cNvPicPr preferRelativeResize="0"/>
          <p:nvPr/>
        </p:nvPicPr>
        <p:blipFill rotWithShape="1">
          <a:blip r:embed="rId4">
            <a:alphaModFix/>
          </a:blip>
          <a:srcRect b="0" l="0" r="0" t="0"/>
          <a:stretch/>
        </p:blipFill>
        <p:spPr>
          <a:xfrm>
            <a:off x="4876800" y="1963711"/>
            <a:ext cx="6741584" cy="4212237"/>
          </a:xfrm>
          <a:prstGeom prst="rect">
            <a:avLst/>
          </a:prstGeom>
          <a:noFill/>
          <a:ln cap="flat" cmpd="sng" w="38100">
            <a:solidFill>
              <a:srgbClr val="FF0000"/>
            </a:solidFill>
            <a:prstDash val="solid"/>
            <a:miter lim="800000"/>
            <a:headEnd len="sm" w="sm" type="none"/>
            <a:tailEnd len="sm" w="sm" type="none"/>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1" name="Shape 2031"/>
        <p:cNvGrpSpPr/>
        <p:nvPr/>
      </p:nvGrpSpPr>
      <p:grpSpPr>
        <a:xfrm>
          <a:off x="0" y="0"/>
          <a:ext cx="0" cy="0"/>
          <a:chOff x="0" y="0"/>
          <a:chExt cx="0" cy="0"/>
        </a:xfrm>
      </p:grpSpPr>
      <p:sp>
        <p:nvSpPr>
          <p:cNvPr id="2032" name="Google Shape;2032;p196"/>
          <p:cNvSpPr txBox="1"/>
          <p:nvPr/>
        </p:nvSpPr>
        <p:spPr>
          <a:xfrm>
            <a:off x="1199212" y="209863"/>
            <a:ext cx="9024080" cy="646331"/>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lt1"/>
                </a:solidFill>
                <a:latin typeface="Calibri"/>
                <a:ea typeface="Calibri"/>
                <a:cs typeface="Calibri"/>
                <a:sym typeface="Calibri"/>
              </a:rPr>
              <a:t>Fuzzification</a:t>
            </a:r>
            <a:endParaRPr sz="3600">
              <a:solidFill>
                <a:schemeClr val="lt1"/>
              </a:solidFill>
              <a:latin typeface="Calibri"/>
              <a:ea typeface="Calibri"/>
              <a:cs typeface="Calibri"/>
              <a:sym typeface="Calibri"/>
            </a:endParaRPr>
          </a:p>
        </p:txBody>
      </p:sp>
      <p:sp>
        <p:nvSpPr>
          <p:cNvPr id="2033" name="Google Shape;2033;p196"/>
          <p:cNvSpPr txBox="1"/>
          <p:nvPr/>
        </p:nvSpPr>
        <p:spPr>
          <a:xfrm>
            <a:off x="1259174" y="1454045"/>
            <a:ext cx="9129010" cy="1569660"/>
          </a:xfrm>
          <a:prstGeom prst="rect">
            <a:avLst/>
          </a:prstGeom>
          <a:no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Calibri"/>
                <a:ea typeface="Calibri"/>
                <a:cs typeface="Calibri"/>
                <a:sym typeface="Calibri"/>
              </a:rPr>
              <a:t>Given inputs x1 and x2, find the weight</a:t>
            </a:r>
            <a:br>
              <a:rPr lang="en-US" sz="3200">
                <a:solidFill>
                  <a:schemeClr val="dk1"/>
                </a:solidFill>
                <a:latin typeface="Calibri"/>
                <a:ea typeface="Calibri"/>
                <a:cs typeface="Calibri"/>
                <a:sym typeface="Calibri"/>
              </a:rPr>
            </a:br>
            <a:r>
              <a:rPr lang="en-US" sz="3200">
                <a:solidFill>
                  <a:schemeClr val="dk1"/>
                </a:solidFill>
                <a:latin typeface="Calibri"/>
                <a:ea typeface="Calibri"/>
                <a:cs typeface="Calibri"/>
                <a:sym typeface="Calibri"/>
              </a:rPr>
              <a:t>values associated with each input </a:t>
            </a:r>
            <a:br>
              <a:rPr lang="en-US" sz="3200">
                <a:solidFill>
                  <a:schemeClr val="dk1"/>
                </a:solidFill>
                <a:latin typeface="Calibri"/>
                <a:ea typeface="Calibri"/>
                <a:cs typeface="Calibri"/>
                <a:sym typeface="Calibri"/>
              </a:rPr>
            </a:br>
            <a:r>
              <a:rPr lang="en-US" sz="3200">
                <a:solidFill>
                  <a:schemeClr val="dk1"/>
                </a:solidFill>
                <a:latin typeface="Calibri"/>
                <a:ea typeface="Calibri"/>
                <a:cs typeface="Calibri"/>
                <a:sym typeface="Calibri"/>
              </a:rPr>
              <a:t>membership function.</a:t>
            </a:r>
            <a:endParaRPr/>
          </a:p>
        </p:txBody>
      </p:sp>
      <p:sp>
        <p:nvSpPr>
          <p:cNvPr id="2034" name="Google Shape;2034;p196"/>
          <p:cNvSpPr/>
          <p:nvPr/>
        </p:nvSpPr>
        <p:spPr>
          <a:xfrm>
            <a:off x="3352800" y="3581400"/>
            <a:ext cx="2235200" cy="1524000"/>
          </a:xfrm>
          <a:prstGeom prst="triangle">
            <a:avLst>
              <a:gd fmla="val 50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5" name="Google Shape;2035;p196"/>
          <p:cNvSpPr/>
          <p:nvPr/>
        </p:nvSpPr>
        <p:spPr>
          <a:xfrm>
            <a:off x="4673600" y="3581400"/>
            <a:ext cx="2235200" cy="1524000"/>
          </a:xfrm>
          <a:prstGeom prst="triangle">
            <a:avLst>
              <a:gd fmla="val 50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6" name="Google Shape;2036;p196"/>
          <p:cNvSpPr/>
          <p:nvPr/>
        </p:nvSpPr>
        <p:spPr>
          <a:xfrm>
            <a:off x="5994400" y="3581400"/>
            <a:ext cx="2235200" cy="1524000"/>
          </a:xfrm>
          <a:prstGeom prst="triangle">
            <a:avLst>
              <a:gd fmla="val 50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037" name="Google Shape;2037;p196"/>
          <p:cNvCxnSpPr/>
          <p:nvPr/>
        </p:nvCxnSpPr>
        <p:spPr>
          <a:xfrm>
            <a:off x="8128000" y="5105400"/>
            <a:ext cx="1727200" cy="0"/>
          </a:xfrm>
          <a:prstGeom prst="straightConnector1">
            <a:avLst/>
          </a:prstGeom>
          <a:noFill/>
          <a:ln cap="flat" cmpd="sng" w="9525">
            <a:solidFill>
              <a:schemeClr val="dk1"/>
            </a:solidFill>
            <a:prstDash val="solid"/>
            <a:round/>
            <a:headEnd len="med" w="med" type="none"/>
            <a:tailEnd len="med" w="med" type="none"/>
          </a:ln>
        </p:spPr>
      </p:cxnSp>
      <p:cxnSp>
        <p:nvCxnSpPr>
          <p:cNvPr id="2038" name="Google Shape;2038;p196"/>
          <p:cNvCxnSpPr/>
          <p:nvPr/>
        </p:nvCxnSpPr>
        <p:spPr>
          <a:xfrm rot="10800000">
            <a:off x="1727200" y="5105400"/>
            <a:ext cx="1930400" cy="0"/>
          </a:xfrm>
          <a:prstGeom prst="straightConnector1">
            <a:avLst/>
          </a:prstGeom>
          <a:noFill/>
          <a:ln cap="flat" cmpd="sng" w="9525">
            <a:solidFill>
              <a:schemeClr val="dk1"/>
            </a:solidFill>
            <a:prstDash val="solid"/>
            <a:round/>
            <a:headEnd len="med" w="med" type="none"/>
            <a:tailEnd len="med" w="med" type="none"/>
          </a:ln>
        </p:spPr>
      </p:cxnSp>
      <p:cxnSp>
        <p:nvCxnSpPr>
          <p:cNvPr id="2039" name="Google Shape;2039;p196"/>
          <p:cNvCxnSpPr/>
          <p:nvPr/>
        </p:nvCxnSpPr>
        <p:spPr>
          <a:xfrm flipH="1" rot="10800000">
            <a:off x="7721600" y="3581400"/>
            <a:ext cx="1016000" cy="1524000"/>
          </a:xfrm>
          <a:prstGeom prst="straightConnector1">
            <a:avLst/>
          </a:prstGeom>
          <a:noFill/>
          <a:ln cap="flat" cmpd="sng" w="9525">
            <a:solidFill>
              <a:schemeClr val="dk1"/>
            </a:solidFill>
            <a:prstDash val="solid"/>
            <a:round/>
            <a:headEnd len="med" w="med" type="none"/>
            <a:tailEnd len="med" w="med" type="none"/>
          </a:ln>
        </p:spPr>
      </p:cxnSp>
      <p:cxnSp>
        <p:nvCxnSpPr>
          <p:cNvPr id="2040" name="Google Shape;2040;p196"/>
          <p:cNvCxnSpPr/>
          <p:nvPr/>
        </p:nvCxnSpPr>
        <p:spPr>
          <a:xfrm>
            <a:off x="8737600" y="3581400"/>
            <a:ext cx="1219200" cy="0"/>
          </a:xfrm>
          <a:prstGeom prst="straightConnector1">
            <a:avLst/>
          </a:prstGeom>
          <a:noFill/>
          <a:ln cap="flat" cmpd="sng" w="9525">
            <a:solidFill>
              <a:schemeClr val="dk1"/>
            </a:solidFill>
            <a:prstDash val="solid"/>
            <a:round/>
            <a:headEnd len="med" w="med" type="none"/>
            <a:tailEnd len="med" w="med" type="none"/>
          </a:ln>
        </p:spPr>
      </p:cxnSp>
      <p:cxnSp>
        <p:nvCxnSpPr>
          <p:cNvPr id="2041" name="Google Shape;2041;p196"/>
          <p:cNvCxnSpPr/>
          <p:nvPr/>
        </p:nvCxnSpPr>
        <p:spPr>
          <a:xfrm rot="10800000">
            <a:off x="2946400" y="3581400"/>
            <a:ext cx="1016000" cy="1524000"/>
          </a:xfrm>
          <a:prstGeom prst="straightConnector1">
            <a:avLst/>
          </a:prstGeom>
          <a:noFill/>
          <a:ln cap="flat" cmpd="sng" w="9525">
            <a:solidFill>
              <a:schemeClr val="dk1"/>
            </a:solidFill>
            <a:prstDash val="solid"/>
            <a:round/>
            <a:headEnd len="med" w="med" type="none"/>
            <a:tailEnd len="med" w="med" type="none"/>
          </a:ln>
        </p:spPr>
      </p:cxnSp>
      <p:cxnSp>
        <p:nvCxnSpPr>
          <p:cNvPr id="2042" name="Google Shape;2042;p196"/>
          <p:cNvCxnSpPr/>
          <p:nvPr/>
        </p:nvCxnSpPr>
        <p:spPr>
          <a:xfrm rot="10800000">
            <a:off x="1727200" y="3581400"/>
            <a:ext cx="1219200" cy="0"/>
          </a:xfrm>
          <a:prstGeom prst="straightConnector1">
            <a:avLst/>
          </a:prstGeom>
          <a:noFill/>
          <a:ln cap="flat" cmpd="sng" w="9525">
            <a:solidFill>
              <a:schemeClr val="dk1"/>
            </a:solidFill>
            <a:prstDash val="solid"/>
            <a:round/>
            <a:headEnd len="med" w="med" type="none"/>
            <a:tailEnd len="med" w="med" type="none"/>
          </a:ln>
        </p:spPr>
      </p:cxnSp>
      <p:sp>
        <p:nvSpPr>
          <p:cNvPr id="2043" name="Google Shape;2043;p196"/>
          <p:cNvSpPr txBox="1"/>
          <p:nvPr/>
        </p:nvSpPr>
        <p:spPr>
          <a:xfrm>
            <a:off x="5566834" y="2914650"/>
            <a:ext cx="37702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Z</a:t>
            </a:r>
            <a:endParaRPr/>
          </a:p>
        </p:txBody>
      </p:sp>
      <p:sp>
        <p:nvSpPr>
          <p:cNvPr id="2044" name="Google Shape;2044;p196"/>
          <p:cNvSpPr txBox="1"/>
          <p:nvPr/>
        </p:nvSpPr>
        <p:spPr>
          <a:xfrm>
            <a:off x="2133600" y="2914650"/>
            <a:ext cx="80021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NM</a:t>
            </a:r>
            <a:endParaRPr sz="3600">
              <a:solidFill>
                <a:schemeClr val="dk1"/>
              </a:solidFill>
              <a:latin typeface="Calibri"/>
              <a:ea typeface="Calibri"/>
              <a:cs typeface="Calibri"/>
              <a:sym typeface="Calibri"/>
            </a:endParaRPr>
          </a:p>
        </p:txBody>
      </p:sp>
      <p:sp>
        <p:nvSpPr>
          <p:cNvPr id="2045" name="Google Shape;2045;p196"/>
          <p:cNvSpPr txBox="1"/>
          <p:nvPr/>
        </p:nvSpPr>
        <p:spPr>
          <a:xfrm>
            <a:off x="3941234" y="2914650"/>
            <a:ext cx="63831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NS</a:t>
            </a:r>
            <a:endParaRPr/>
          </a:p>
        </p:txBody>
      </p:sp>
      <p:sp>
        <p:nvSpPr>
          <p:cNvPr id="2046" name="Google Shape;2046;p196"/>
          <p:cNvSpPr txBox="1"/>
          <p:nvPr/>
        </p:nvSpPr>
        <p:spPr>
          <a:xfrm>
            <a:off x="6684433" y="2914650"/>
            <a:ext cx="58541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PS</a:t>
            </a:r>
            <a:endParaRPr sz="3600">
              <a:solidFill>
                <a:schemeClr val="dk1"/>
              </a:solidFill>
              <a:latin typeface="Calibri"/>
              <a:ea typeface="Calibri"/>
              <a:cs typeface="Calibri"/>
              <a:sym typeface="Calibri"/>
            </a:endParaRPr>
          </a:p>
        </p:txBody>
      </p:sp>
      <p:sp>
        <p:nvSpPr>
          <p:cNvPr id="2047" name="Google Shape;2047;p196"/>
          <p:cNvSpPr txBox="1"/>
          <p:nvPr/>
        </p:nvSpPr>
        <p:spPr>
          <a:xfrm>
            <a:off x="8724901" y="2914650"/>
            <a:ext cx="74732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PM</a:t>
            </a:r>
            <a:endParaRPr/>
          </a:p>
        </p:txBody>
      </p:sp>
      <p:cxnSp>
        <p:nvCxnSpPr>
          <p:cNvPr id="2048" name="Google Shape;2048;p196"/>
          <p:cNvCxnSpPr/>
          <p:nvPr/>
        </p:nvCxnSpPr>
        <p:spPr>
          <a:xfrm rot="10800000">
            <a:off x="6705600" y="4114800"/>
            <a:ext cx="0" cy="990600"/>
          </a:xfrm>
          <a:prstGeom prst="straightConnector1">
            <a:avLst/>
          </a:prstGeom>
          <a:noFill/>
          <a:ln cap="flat" cmpd="sng" w="28575">
            <a:solidFill>
              <a:schemeClr val="dk1"/>
            </a:solidFill>
            <a:prstDash val="dot"/>
            <a:round/>
            <a:headEnd len="med" w="med" type="none"/>
            <a:tailEnd len="med" w="med" type="none"/>
          </a:ln>
        </p:spPr>
      </p:cxnSp>
      <p:sp>
        <p:nvSpPr>
          <p:cNvPr id="2049" name="Google Shape;2049;p196"/>
          <p:cNvSpPr txBox="1"/>
          <p:nvPr/>
        </p:nvSpPr>
        <p:spPr>
          <a:xfrm>
            <a:off x="6379633" y="5195889"/>
            <a:ext cx="44755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X1</a:t>
            </a:r>
            <a:endParaRPr/>
          </a:p>
        </p:txBody>
      </p:sp>
      <p:cxnSp>
        <p:nvCxnSpPr>
          <p:cNvPr id="2050" name="Google Shape;2050;p196"/>
          <p:cNvCxnSpPr/>
          <p:nvPr/>
        </p:nvCxnSpPr>
        <p:spPr>
          <a:xfrm>
            <a:off x="6705600" y="4800600"/>
            <a:ext cx="203200" cy="0"/>
          </a:xfrm>
          <a:prstGeom prst="straightConnector1">
            <a:avLst/>
          </a:prstGeom>
          <a:noFill/>
          <a:ln cap="flat" cmpd="sng" w="9525">
            <a:solidFill>
              <a:schemeClr val="dk1"/>
            </a:solidFill>
            <a:prstDash val="solid"/>
            <a:round/>
            <a:headEnd len="med" w="med" type="none"/>
            <a:tailEnd len="med" w="med" type="none"/>
          </a:ln>
        </p:spPr>
      </p:cxnSp>
      <p:cxnSp>
        <p:nvCxnSpPr>
          <p:cNvPr id="2051" name="Google Shape;2051;p196"/>
          <p:cNvCxnSpPr/>
          <p:nvPr/>
        </p:nvCxnSpPr>
        <p:spPr>
          <a:xfrm>
            <a:off x="6705600" y="4114800"/>
            <a:ext cx="203200" cy="0"/>
          </a:xfrm>
          <a:prstGeom prst="straightConnector1">
            <a:avLst/>
          </a:prstGeom>
          <a:noFill/>
          <a:ln cap="flat" cmpd="sng" w="9525">
            <a:solidFill>
              <a:schemeClr val="dk1"/>
            </a:solidFill>
            <a:prstDash val="solid"/>
            <a:round/>
            <a:headEnd len="med" w="med" type="none"/>
            <a:tailEnd len="med" w="med" type="none"/>
          </a:ln>
        </p:spPr>
      </p:cxnSp>
      <p:sp>
        <p:nvSpPr>
          <p:cNvPr id="2052" name="Google Shape;2052;p196"/>
          <p:cNvSpPr txBox="1"/>
          <p:nvPr/>
        </p:nvSpPr>
        <p:spPr>
          <a:xfrm>
            <a:off x="6887633" y="4610101"/>
            <a:ext cx="47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0.2</a:t>
            </a:r>
            <a:endParaRPr/>
          </a:p>
        </p:txBody>
      </p:sp>
      <p:sp>
        <p:nvSpPr>
          <p:cNvPr id="2053" name="Google Shape;2053;p196"/>
          <p:cNvSpPr txBox="1"/>
          <p:nvPr/>
        </p:nvSpPr>
        <p:spPr>
          <a:xfrm>
            <a:off x="6887633" y="3924301"/>
            <a:ext cx="47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0.7</a:t>
            </a:r>
            <a:endParaRPr/>
          </a:p>
        </p:txBody>
      </p:sp>
      <p:sp>
        <p:nvSpPr>
          <p:cNvPr id="2054" name="Google Shape;2054;p196"/>
          <p:cNvSpPr txBox="1"/>
          <p:nvPr/>
        </p:nvSpPr>
        <p:spPr>
          <a:xfrm>
            <a:off x="3860800" y="5715000"/>
            <a:ext cx="276550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 = [0, 0, 0.2, 0.7, 0]</a:t>
            </a:r>
            <a:endParaRPr/>
          </a:p>
        </p:txBody>
      </p:sp>
      <p:sp>
        <p:nvSpPr>
          <p:cNvPr id="2055" name="Google Shape;2055;p19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056" name="Google Shape;2056;p19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0" name="Shape 2060"/>
        <p:cNvGrpSpPr/>
        <p:nvPr/>
      </p:nvGrpSpPr>
      <p:grpSpPr>
        <a:xfrm>
          <a:off x="0" y="0"/>
          <a:ext cx="0" cy="0"/>
          <a:chOff x="0" y="0"/>
          <a:chExt cx="0" cy="0"/>
        </a:xfrm>
      </p:grpSpPr>
      <p:sp>
        <p:nvSpPr>
          <p:cNvPr id="2061" name="Google Shape;2061;p197"/>
          <p:cNvSpPr txBox="1"/>
          <p:nvPr>
            <p:ph type="title"/>
          </p:nvPr>
        </p:nvSpPr>
        <p:spPr>
          <a:xfrm>
            <a:off x="1312472" y="415352"/>
            <a:ext cx="8760918" cy="1263545"/>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sz="6000">
                <a:solidFill>
                  <a:schemeClr val="lt1"/>
                </a:solidFill>
                <a:latin typeface="Calibri"/>
                <a:ea typeface="Calibri"/>
                <a:cs typeface="Calibri"/>
                <a:sym typeface="Calibri"/>
              </a:rPr>
              <a:t>Fuzzy Rules</a:t>
            </a:r>
            <a:endParaRPr/>
          </a:p>
        </p:txBody>
      </p:sp>
      <p:sp>
        <p:nvSpPr>
          <p:cNvPr id="2062" name="Google Shape;2062;p19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Department of Computer Science and Engineering</a:t>
            </a:r>
            <a:endParaRPr>
              <a:latin typeface="Arial"/>
              <a:ea typeface="Arial"/>
              <a:cs typeface="Arial"/>
              <a:sym typeface="Arial"/>
            </a:endParaRPr>
          </a:p>
        </p:txBody>
      </p:sp>
      <p:graphicFrame>
        <p:nvGraphicFramePr>
          <p:cNvPr id="2063" name="Google Shape;2063;p197"/>
          <p:cNvGraphicFramePr/>
          <p:nvPr/>
        </p:nvGraphicFramePr>
        <p:xfrm>
          <a:off x="1304145" y="1828800"/>
          <a:ext cx="3000000" cy="3000000"/>
        </p:xfrm>
        <a:graphic>
          <a:graphicData uri="http://schemas.openxmlformats.org/drawingml/2006/table">
            <a:tbl>
              <a:tblPr bandRow="1" firstRow="1">
                <a:noFill/>
                <a:tableStyleId>{8C1B5921-2028-4C3C-8C5A-4EDE6C257EB8}</a:tableStyleId>
              </a:tblPr>
              <a:tblGrid>
                <a:gridCol w="2552075"/>
                <a:gridCol w="2552075"/>
                <a:gridCol w="2552075"/>
                <a:gridCol w="2552075"/>
              </a:tblGrid>
              <a:tr h="978100">
                <a:tc>
                  <a:txBody>
                    <a:bodyPr/>
                    <a:lstStyle/>
                    <a:p>
                      <a:pPr indent="0" lvl="0" marL="0" marR="0" rtl="0" algn="l">
                        <a:spcBef>
                          <a:spcPts val="0"/>
                        </a:spcBef>
                        <a:spcAft>
                          <a:spcPts val="0"/>
                        </a:spcAft>
                        <a:buNone/>
                      </a:pPr>
                      <a:r>
                        <a:t/>
                      </a:r>
                      <a:endParaRPr sz="1800"/>
                    </a:p>
                  </a:txBody>
                  <a:tcPr marT="45725" marB="45725" marR="121925" marL="121925"/>
                </a:tc>
                <a:tc>
                  <a:txBody>
                    <a:bodyPr/>
                    <a:lstStyle/>
                    <a:p>
                      <a:pPr indent="0" lvl="0" marL="0" marR="0" rtl="0" algn="l">
                        <a:spcBef>
                          <a:spcPts val="0"/>
                        </a:spcBef>
                        <a:spcAft>
                          <a:spcPts val="0"/>
                        </a:spcAft>
                        <a:buNone/>
                      </a:pPr>
                      <a:r>
                        <a:rPr lang="en-US" sz="1800"/>
                        <a:t>Not Greasy</a:t>
                      </a:r>
                      <a:endParaRPr/>
                    </a:p>
                  </a:txBody>
                  <a:tcPr marT="45725" marB="45725" marR="121925" marL="121925"/>
                </a:tc>
                <a:tc>
                  <a:txBody>
                    <a:bodyPr/>
                    <a:lstStyle/>
                    <a:p>
                      <a:pPr indent="0" lvl="0" marL="0" marR="0" rtl="0" algn="l">
                        <a:spcBef>
                          <a:spcPts val="0"/>
                        </a:spcBef>
                        <a:spcAft>
                          <a:spcPts val="0"/>
                        </a:spcAft>
                        <a:buNone/>
                      </a:pPr>
                      <a:r>
                        <a:rPr lang="en-US" sz="1800"/>
                        <a:t>Medium</a:t>
                      </a:r>
                      <a:endParaRPr/>
                    </a:p>
                  </a:txBody>
                  <a:tcPr marT="45725" marB="45725" marR="121925" marL="121925"/>
                </a:tc>
                <a:tc>
                  <a:txBody>
                    <a:bodyPr/>
                    <a:lstStyle/>
                    <a:p>
                      <a:pPr indent="0" lvl="0" marL="0" marR="0" rtl="0" algn="l">
                        <a:spcBef>
                          <a:spcPts val="0"/>
                        </a:spcBef>
                        <a:spcAft>
                          <a:spcPts val="0"/>
                        </a:spcAft>
                        <a:buNone/>
                      </a:pPr>
                      <a:r>
                        <a:rPr lang="en-US" sz="1800"/>
                        <a:t>Greasy</a:t>
                      </a:r>
                      <a:endParaRPr/>
                    </a:p>
                  </a:txBody>
                  <a:tcPr marT="45725" marB="45725" marR="121925" marL="121925"/>
                </a:tc>
              </a:tr>
              <a:tr h="978100">
                <a:tc>
                  <a:txBody>
                    <a:bodyPr/>
                    <a:lstStyle/>
                    <a:p>
                      <a:pPr indent="0" lvl="0" marL="0" marR="0" rtl="0" algn="l">
                        <a:spcBef>
                          <a:spcPts val="0"/>
                        </a:spcBef>
                        <a:spcAft>
                          <a:spcPts val="0"/>
                        </a:spcAft>
                        <a:buNone/>
                      </a:pPr>
                      <a:r>
                        <a:rPr lang="en-US" sz="1800"/>
                        <a:t>Small Dirt</a:t>
                      </a:r>
                      <a:endParaRPr/>
                    </a:p>
                  </a:txBody>
                  <a:tcPr marT="45725" marB="45725" marR="121925" marL="121925"/>
                </a:tc>
                <a:tc>
                  <a:txBody>
                    <a:bodyPr/>
                    <a:lstStyle/>
                    <a:p>
                      <a:pPr indent="0" lvl="0" marL="0" marR="0" rtl="0" algn="l">
                        <a:spcBef>
                          <a:spcPts val="0"/>
                        </a:spcBef>
                        <a:spcAft>
                          <a:spcPts val="0"/>
                        </a:spcAft>
                        <a:buNone/>
                      </a:pPr>
                      <a:r>
                        <a:rPr lang="en-US" sz="1800"/>
                        <a:t>Time= Vshort</a:t>
                      </a:r>
                      <a:endParaRPr sz="1800"/>
                    </a:p>
                  </a:txBody>
                  <a:tcPr marT="45725" marB="45725" marR="121925" marL="121925"/>
                </a:tc>
                <a:tc>
                  <a:txBody>
                    <a:bodyPr/>
                    <a:lstStyle/>
                    <a:p>
                      <a:pPr indent="0" lvl="0" marL="0" marR="0" rtl="0" algn="l">
                        <a:spcBef>
                          <a:spcPts val="0"/>
                        </a:spcBef>
                        <a:spcAft>
                          <a:spcPts val="0"/>
                        </a:spcAft>
                        <a:buNone/>
                      </a:pPr>
                      <a:r>
                        <a:rPr lang="en-US" sz="1800"/>
                        <a:t>Medium</a:t>
                      </a:r>
                      <a:endParaRPr/>
                    </a:p>
                  </a:txBody>
                  <a:tcPr marT="45725" marB="45725" marR="121925" marL="121925"/>
                </a:tc>
                <a:tc>
                  <a:txBody>
                    <a:bodyPr/>
                    <a:lstStyle/>
                    <a:p>
                      <a:pPr indent="0" lvl="0" marL="0" marR="0" rtl="0" algn="l">
                        <a:spcBef>
                          <a:spcPts val="0"/>
                        </a:spcBef>
                        <a:spcAft>
                          <a:spcPts val="0"/>
                        </a:spcAft>
                        <a:buNone/>
                      </a:pPr>
                      <a:r>
                        <a:rPr lang="en-US" sz="1800"/>
                        <a:t>Long</a:t>
                      </a:r>
                      <a:endParaRPr/>
                    </a:p>
                  </a:txBody>
                  <a:tcPr marT="45725" marB="45725" marR="121925" marL="121925"/>
                </a:tc>
              </a:tr>
              <a:tr h="978100">
                <a:tc>
                  <a:txBody>
                    <a:bodyPr/>
                    <a:lstStyle/>
                    <a:p>
                      <a:pPr indent="0" lvl="0" marL="0" marR="0" rtl="0" algn="l">
                        <a:spcBef>
                          <a:spcPts val="0"/>
                        </a:spcBef>
                        <a:spcAft>
                          <a:spcPts val="0"/>
                        </a:spcAft>
                        <a:buNone/>
                      </a:pPr>
                      <a:r>
                        <a:rPr lang="en-US" sz="1800"/>
                        <a:t>Medium Dirt</a:t>
                      </a:r>
                      <a:endParaRPr/>
                    </a:p>
                  </a:txBody>
                  <a:tcPr marT="45725" marB="45725" marR="121925" marL="121925"/>
                </a:tc>
                <a:tc>
                  <a:txBody>
                    <a:bodyPr/>
                    <a:lstStyle/>
                    <a:p>
                      <a:pPr indent="0" lvl="0" marL="0" marR="0" rtl="0" algn="l">
                        <a:spcBef>
                          <a:spcPts val="0"/>
                        </a:spcBef>
                        <a:spcAft>
                          <a:spcPts val="0"/>
                        </a:spcAft>
                        <a:buNone/>
                      </a:pPr>
                      <a:r>
                        <a:rPr lang="en-US" sz="1800"/>
                        <a:t>Short</a:t>
                      </a:r>
                      <a:endParaRPr/>
                    </a:p>
                  </a:txBody>
                  <a:tcPr marT="45725" marB="45725" marR="121925" marL="121925"/>
                </a:tc>
                <a:tc>
                  <a:txBody>
                    <a:bodyPr/>
                    <a:lstStyle/>
                    <a:p>
                      <a:pPr indent="0" lvl="0" marL="0" marR="0" rtl="0" algn="l">
                        <a:spcBef>
                          <a:spcPts val="0"/>
                        </a:spcBef>
                        <a:spcAft>
                          <a:spcPts val="0"/>
                        </a:spcAft>
                        <a:buNone/>
                      </a:pPr>
                      <a:r>
                        <a:rPr lang="en-US" sz="1800"/>
                        <a:t>Medium</a:t>
                      </a:r>
                      <a:endParaRPr/>
                    </a:p>
                  </a:txBody>
                  <a:tcPr marT="45725" marB="45725" marR="121925" marL="121925"/>
                </a:tc>
                <a:tc>
                  <a:txBody>
                    <a:bodyPr/>
                    <a:lstStyle/>
                    <a:p>
                      <a:pPr indent="0" lvl="0" marL="0" marR="0" rtl="0" algn="l">
                        <a:spcBef>
                          <a:spcPts val="0"/>
                        </a:spcBef>
                        <a:spcAft>
                          <a:spcPts val="0"/>
                        </a:spcAft>
                        <a:buNone/>
                      </a:pPr>
                      <a:r>
                        <a:rPr lang="en-US" sz="1800"/>
                        <a:t>Long</a:t>
                      </a:r>
                      <a:endParaRPr/>
                    </a:p>
                  </a:txBody>
                  <a:tcPr marT="45725" marB="45725" marR="121925" marL="121925"/>
                </a:tc>
              </a:tr>
              <a:tr h="978100">
                <a:tc>
                  <a:txBody>
                    <a:bodyPr/>
                    <a:lstStyle/>
                    <a:p>
                      <a:pPr indent="0" lvl="0" marL="0" marR="0" rtl="0" algn="l">
                        <a:spcBef>
                          <a:spcPts val="0"/>
                        </a:spcBef>
                        <a:spcAft>
                          <a:spcPts val="0"/>
                        </a:spcAft>
                        <a:buNone/>
                      </a:pPr>
                      <a:r>
                        <a:rPr lang="en-US" sz="1800"/>
                        <a:t>Large Dirt</a:t>
                      </a:r>
                      <a:endParaRPr/>
                    </a:p>
                  </a:txBody>
                  <a:tcPr marT="45725" marB="45725" marR="121925" marL="121925"/>
                </a:tc>
                <a:tc>
                  <a:txBody>
                    <a:bodyPr/>
                    <a:lstStyle/>
                    <a:p>
                      <a:pPr indent="0" lvl="0" marL="0" marR="0" rtl="0" algn="l">
                        <a:spcBef>
                          <a:spcPts val="0"/>
                        </a:spcBef>
                        <a:spcAft>
                          <a:spcPts val="0"/>
                        </a:spcAft>
                        <a:buNone/>
                      </a:pPr>
                      <a:r>
                        <a:rPr lang="en-US" sz="1800">
                          <a:solidFill>
                            <a:srgbClr val="CC3300"/>
                          </a:solidFill>
                        </a:rPr>
                        <a:t>Medium</a:t>
                      </a:r>
                      <a:endParaRPr/>
                    </a:p>
                  </a:txBody>
                  <a:tcPr marT="45725" marB="45725" marR="121925" marL="121925"/>
                </a:tc>
                <a:tc>
                  <a:txBody>
                    <a:bodyPr/>
                    <a:lstStyle/>
                    <a:p>
                      <a:pPr indent="0" lvl="0" marL="0" marR="0" rtl="0" algn="l">
                        <a:spcBef>
                          <a:spcPts val="0"/>
                        </a:spcBef>
                        <a:spcAft>
                          <a:spcPts val="0"/>
                        </a:spcAft>
                        <a:buNone/>
                      </a:pPr>
                      <a:r>
                        <a:rPr lang="en-US" sz="1800"/>
                        <a:t>Long</a:t>
                      </a:r>
                      <a:endParaRPr/>
                    </a:p>
                  </a:txBody>
                  <a:tcPr marT="45725" marB="45725" marR="121925" marL="121925"/>
                </a:tc>
                <a:tc>
                  <a:txBody>
                    <a:bodyPr/>
                    <a:lstStyle/>
                    <a:p>
                      <a:pPr indent="0" lvl="0" marL="0" marR="0" rtl="0" algn="l">
                        <a:spcBef>
                          <a:spcPts val="0"/>
                        </a:spcBef>
                        <a:spcAft>
                          <a:spcPts val="0"/>
                        </a:spcAft>
                        <a:buNone/>
                      </a:pPr>
                      <a:r>
                        <a:rPr lang="en-US" sz="1800"/>
                        <a:t>Very Long</a:t>
                      </a:r>
                      <a:endParaRPr/>
                    </a:p>
                  </a:txBody>
                  <a:tcPr marT="45725" marB="45725" marR="121925" marL="121925"/>
                </a:tc>
              </a:tr>
            </a:tbl>
          </a:graphicData>
        </a:graphic>
      </p:graphicFrame>
      <p:sp>
        <p:nvSpPr>
          <p:cNvPr id="2064" name="Google Shape;2064;p19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sp>
        <p:nvSpPr>
          <p:cNvPr id="2069" name="Google Shape;2069;p198"/>
          <p:cNvSpPr txBox="1"/>
          <p:nvPr/>
        </p:nvSpPr>
        <p:spPr>
          <a:xfrm>
            <a:off x="959370" y="224853"/>
            <a:ext cx="9278912" cy="830997"/>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chemeClr val="lt1"/>
                </a:solidFill>
                <a:latin typeface="Calibri"/>
                <a:ea typeface="Calibri"/>
                <a:cs typeface="Calibri"/>
                <a:sym typeface="Calibri"/>
              </a:rPr>
              <a:t>DeFuzzification</a:t>
            </a:r>
            <a:endParaRPr sz="4800">
              <a:solidFill>
                <a:schemeClr val="lt1"/>
              </a:solidFill>
              <a:latin typeface="Calibri"/>
              <a:ea typeface="Calibri"/>
              <a:cs typeface="Calibri"/>
              <a:sym typeface="Calibri"/>
            </a:endParaRPr>
          </a:p>
        </p:txBody>
      </p:sp>
      <p:sp>
        <p:nvSpPr>
          <p:cNvPr id="2070" name="Google Shape;2070;p198"/>
          <p:cNvSpPr/>
          <p:nvPr/>
        </p:nvSpPr>
        <p:spPr>
          <a:xfrm>
            <a:off x="2946400" y="3581400"/>
            <a:ext cx="2235200" cy="1524000"/>
          </a:xfrm>
          <a:prstGeom prst="triangle">
            <a:avLst>
              <a:gd fmla="val 50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1" name="Google Shape;2071;p198"/>
          <p:cNvSpPr/>
          <p:nvPr/>
        </p:nvSpPr>
        <p:spPr>
          <a:xfrm>
            <a:off x="5080000" y="3581400"/>
            <a:ext cx="2235200" cy="1524000"/>
          </a:xfrm>
          <a:prstGeom prst="triangle">
            <a:avLst>
              <a:gd fmla="val 50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2" name="Google Shape;2072;p198"/>
          <p:cNvSpPr/>
          <p:nvPr/>
        </p:nvSpPr>
        <p:spPr>
          <a:xfrm>
            <a:off x="7213600" y="3581400"/>
            <a:ext cx="2235200" cy="1524000"/>
          </a:xfrm>
          <a:prstGeom prst="triangle">
            <a:avLst>
              <a:gd fmla="val 50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073" name="Google Shape;2073;p198"/>
          <p:cNvCxnSpPr/>
          <p:nvPr/>
        </p:nvCxnSpPr>
        <p:spPr>
          <a:xfrm>
            <a:off x="8128000" y="5105400"/>
            <a:ext cx="1727200" cy="0"/>
          </a:xfrm>
          <a:prstGeom prst="straightConnector1">
            <a:avLst/>
          </a:prstGeom>
          <a:noFill/>
          <a:ln cap="flat" cmpd="sng" w="9525">
            <a:solidFill>
              <a:schemeClr val="dk1"/>
            </a:solidFill>
            <a:prstDash val="solid"/>
            <a:round/>
            <a:headEnd len="med" w="med" type="none"/>
            <a:tailEnd len="med" w="med" type="none"/>
          </a:ln>
        </p:spPr>
      </p:cxnSp>
      <p:cxnSp>
        <p:nvCxnSpPr>
          <p:cNvPr id="2074" name="Google Shape;2074;p198"/>
          <p:cNvCxnSpPr/>
          <p:nvPr/>
        </p:nvCxnSpPr>
        <p:spPr>
          <a:xfrm rot="10800000">
            <a:off x="1727200" y="5105400"/>
            <a:ext cx="1930400" cy="0"/>
          </a:xfrm>
          <a:prstGeom prst="straightConnector1">
            <a:avLst/>
          </a:prstGeom>
          <a:noFill/>
          <a:ln cap="flat" cmpd="sng" w="9525">
            <a:solidFill>
              <a:schemeClr val="dk1"/>
            </a:solidFill>
            <a:prstDash val="solid"/>
            <a:round/>
            <a:headEnd len="med" w="med" type="none"/>
            <a:tailEnd len="med" w="med" type="none"/>
          </a:ln>
        </p:spPr>
      </p:cxnSp>
      <p:sp>
        <p:nvSpPr>
          <p:cNvPr id="2075" name="Google Shape;2075;p198"/>
          <p:cNvSpPr txBox="1"/>
          <p:nvPr/>
        </p:nvSpPr>
        <p:spPr>
          <a:xfrm>
            <a:off x="5486401" y="3048000"/>
            <a:ext cx="10663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Medium</a:t>
            </a:r>
            <a:endParaRPr/>
          </a:p>
        </p:txBody>
      </p:sp>
      <p:sp>
        <p:nvSpPr>
          <p:cNvPr id="2076" name="Google Shape;2076;p198"/>
          <p:cNvSpPr txBox="1"/>
          <p:nvPr/>
        </p:nvSpPr>
        <p:spPr>
          <a:xfrm>
            <a:off x="3454400" y="3124201"/>
            <a:ext cx="8595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Short</a:t>
            </a:r>
            <a:endParaRPr/>
          </a:p>
        </p:txBody>
      </p:sp>
      <p:sp>
        <p:nvSpPr>
          <p:cNvPr id="2077" name="Google Shape;2077;p198"/>
          <p:cNvSpPr txBox="1"/>
          <p:nvPr/>
        </p:nvSpPr>
        <p:spPr>
          <a:xfrm>
            <a:off x="7721601" y="3048001"/>
            <a:ext cx="1443567"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Long</a:t>
            </a:r>
            <a:endParaRPr sz="2800">
              <a:solidFill>
                <a:schemeClr val="dk1"/>
              </a:solidFill>
              <a:latin typeface="Calibri"/>
              <a:ea typeface="Calibri"/>
              <a:cs typeface="Calibri"/>
              <a:sym typeface="Calibri"/>
            </a:endParaRPr>
          </a:p>
        </p:txBody>
      </p:sp>
      <p:sp>
        <p:nvSpPr>
          <p:cNvPr id="2078" name="Google Shape;2078;p198"/>
          <p:cNvSpPr txBox="1"/>
          <p:nvPr/>
        </p:nvSpPr>
        <p:spPr>
          <a:xfrm>
            <a:off x="6705600" y="5181600"/>
            <a:ext cx="44435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30</a:t>
            </a:r>
            <a:endParaRPr/>
          </a:p>
        </p:txBody>
      </p:sp>
      <p:sp>
        <p:nvSpPr>
          <p:cNvPr id="2079" name="Google Shape;2079;p1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Department of Computer Science and Engineering</a:t>
            </a:r>
            <a:endParaRPr>
              <a:latin typeface="Arial"/>
              <a:ea typeface="Arial"/>
              <a:cs typeface="Arial"/>
              <a:sym typeface="Arial"/>
            </a:endParaRPr>
          </a:p>
        </p:txBody>
      </p:sp>
      <p:sp>
        <p:nvSpPr>
          <p:cNvPr id="2080" name="Google Shape;2080;p198"/>
          <p:cNvSpPr txBox="1"/>
          <p:nvPr/>
        </p:nvSpPr>
        <p:spPr>
          <a:xfrm>
            <a:off x="2743200" y="5105400"/>
            <a:ext cx="44435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10</a:t>
            </a:r>
            <a:endParaRPr/>
          </a:p>
        </p:txBody>
      </p:sp>
      <p:sp>
        <p:nvSpPr>
          <p:cNvPr id="2081" name="Google Shape;2081;p198"/>
          <p:cNvSpPr txBox="1"/>
          <p:nvPr/>
        </p:nvSpPr>
        <p:spPr>
          <a:xfrm>
            <a:off x="4775200" y="5105400"/>
            <a:ext cx="44435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20</a:t>
            </a:r>
            <a:endParaRPr/>
          </a:p>
        </p:txBody>
      </p:sp>
      <p:sp>
        <p:nvSpPr>
          <p:cNvPr id="2082" name="Google Shape;2082;p198"/>
          <p:cNvSpPr txBox="1"/>
          <p:nvPr/>
        </p:nvSpPr>
        <p:spPr>
          <a:xfrm>
            <a:off x="8940800" y="5181600"/>
            <a:ext cx="44435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40</a:t>
            </a:r>
            <a:endParaRPr/>
          </a:p>
        </p:txBody>
      </p:sp>
      <p:sp>
        <p:nvSpPr>
          <p:cNvPr id="2083" name="Google Shape;2083;p198"/>
          <p:cNvSpPr txBox="1"/>
          <p:nvPr/>
        </p:nvSpPr>
        <p:spPr>
          <a:xfrm>
            <a:off x="7315200" y="5562601"/>
            <a:ext cx="2870200" cy="10779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00FF"/>
                </a:solidFill>
                <a:latin typeface="Calibri"/>
                <a:ea typeface="Calibri"/>
                <a:cs typeface="Calibri"/>
                <a:sym typeface="Calibri"/>
              </a:rPr>
              <a:t>(Y – 20)/(30-20) </a:t>
            </a:r>
            <a:r>
              <a:rPr lang="en-US" sz="1600">
                <a:solidFill>
                  <a:srgbClr val="CC3300"/>
                </a:solidFill>
                <a:latin typeface="Calibri"/>
                <a:ea typeface="Calibri"/>
                <a:cs typeface="Calibri"/>
                <a:sym typeface="Calibri"/>
              </a:rPr>
              <a:t>= 0.5</a:t>
            </a:r>
            <a:endParaRPr/>
          </a:p>
          <a:p>
            <a:pPr indent="0" lvl="0" marL="0" marR="0" rtl="0" algn="l">
              <a:spcBef>
                <a:spcPts val="0"/>
              </a:spcBef>
              <a:spcAft>
                <a:spcPts val="0"/>
              </a:spcAft>
              <a:buNone/>
            </a:pPr>
            <a:r>
              <a:rPr lang="en-US" sz="1600">
                <a:solidFill>
                  <a:srgbClr val="CC3300"/>
                </a:solidFill>
                <a:latin typeface="Calibri"/>
                <a:ea typeface="Calibri"/>
                <a:cs typeface="Calibri"/>
                <a:sym typeface="Calibri"/>
              </a:rPr>
              <a:t>Y – 20 = 0.5* 10 = 5</a:t>
            </a:r>
            <a:endParaRPr/>
          </a:p>
          <a:p>
            <a:pPr indent="0" lvl="0" marL="0" marR="0" rtl="0" algn="l">
              <a:spcBef>
                <a:spcPts val="0"/>
              </a:spcBef>
              <a:spcAft>
                <a:spcPts val="0"/>
              </a:spcAft>
              <a:buNone/>
            </a:pPr>
            <a:r>
              <a:rPr lang="en-US" sz="1600">
                <a:solidFill>
                  <a:srgbClr val="CC3300"/>
                </a:solidFill>
                <a:latin typeface="Calibri"/>
                <a:ea typeface="Calibri"/>
                <a:cs typeface="Calibri"/>
                <a:sym typeface="Calibri"/>
              </a:rPr>
              <a:t>Y = 25 Mins</a:t>
            </a:r>
            <a:endParaRPr/>
          </a:p>
          <a:p>
            <a:pPr indent="0" lvl="0" marL="0" marR="0" rtl="0" algn="l">
              <a:spcBef>
                <a:spcPts val="0"/>
              </a:spcBef>
              <a:spcAft>
                <a:spcPts val="0"/>
              </a:spcAft>
              <a:buNone/>
            </a:pPr>
            <a:r>
              <a:t/>
            </a:r>
            <a:endParaRPr sz="1600">
              <a:solidFill>
                <a:srgbClr val="CC3300"/>
              </a:solidFill>
              <a:latin typeface="Calibri"/>
              <a:ea typeface="Calibri"/>
              <a:cs typeface="Calibri"/>
              <a:sym typeface="Calibri"/>
            </a:endParaRPr>
          </a:p>
        </p:txBody>
      </p:sp>
      <p:sp>
        <p:nvSpPr>
          <p:cNvPr id="2084" name="Google Shape;2084;p198"/>
          <p:cNvSpPr txBox="1"/>
          <p:nvPr/>
        </p:nvSpPr>
        <p:spPr>
          <a:xfrm>
            <a:off x="1364105" y="1600201"/>
            <a:ext cx="7525061" cy="830997"/>
          </a:xfrm>
          <a:prstGeom prst="rect">
            <a:avLst/>
          </a:prstGeom>
          <a:no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Washing Time Long = (Y- 30)/(40-30)</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Washing Time Medium = </a:t>
            </a:r>
            <a:r>
              <a:rPr lang="en-US" sz="2400">
                <a:solidFill>
                  <a:srgbClr val="0000FF"/>
                </a:solidFill>
                <a:latin typeface="Calibri"/>
                <a:ea typeface="Calibri"/>
                <a:cs typeface="Calibri"/>
                <a:sym typeface="Calibri"/>
              </a:rPr>
              <a:t>(Y- 20)/(30-20)</a:t>
            </a:r>
            <a:endParaRPr/>
          </a:p>
        </p:txBody>
      </p:sp>
      <p:sp>
        <p:nvSpPr>
          <p:cNvPr id="2085" name="Google Shape;2085;p198"/>
          <p:cNvSpPr/>
          <p:nvPr/>
        </p:nvSpPr>
        <p:spPr>
          <a:xfrm>
            <a:off x="812800" y="3581400"/>
            <a:ext cx="2235200" cy="1524000"/>
          </a:xfrm>
          <a:prstGeom prst="triangle">
            <a:avLst>
              <a:gd fmla="val 50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6" name="Google Shape;2086;p198"/>
          <p:cNvSpPr/>
          <p:nvPr/>
        </p:nvSpPr>
        <p:spPr>
          <a:xfrm>
            <a:off x="9347200" y="3581400"/>
            <a:ext cx="2235200" cy="1524000"/>
          </a:xfrm>
          <a:prstGeom prst="triangle">
            <a:avLst>
              <a:gd fmla="val 50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7" name="Google Shape;2087;p198"/>
          <p:cNvSpPr txBox="1"/>
          <p:nvPr/>
        </p:nvSpPr>
        <p:spPr>
          <a:xfrm>
            <a:off x="812801" y="5181600"/>
            <a:ext cx="31451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5</a:t>
            </a:r>
            <a:endParaRPr/>
          </a:p>
        </p:txBody>
      </p:sp>
      <p:sp>
        <p:nvSpPr>
          <p:cNvPr id="2088" name="Google Shape;2088;p198"/>
          <p:cNvSpPr txBox="1"/>
          <p:nvPr/>
        </p:nvSpPr>
        <p:spPr>
          <a:xfrm>
            <a:off x="1422400" y="3048001"/>
            <a:ext cx="14692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Very short</a:t>
            </a:r>
            <a:endParaRPr/>
          </a:p>
        </p:txBody>
      </p:sp>
      <p:sp>
        <p:nvSpPr>
          <p:cNvPr id="2089" name="Google Shape;2089;p198"/>
          <p:cNvSpPr txBox="1"/>
          <p:nvPr/>
        </p:nvSpPr>
        <p:spPr>
          <a:xfrm>
            <a:off x="9753601" y="3124200"/>
            <a:ext cx="144356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Very Long</a:t>
            </a:r>
            <a:endParaRPr sz="1800">
              <a:solidFill>
                <a:schemeClr val="dk1"/>
              </a:solidFill>
              <a:latin typeface="Calibri"/>
              <a:ea typeface="Calibri"/>
              <a:cs typeface="Calibri"/>
              <a:sym typeface="Calibri"/>
            </a:endParaRPr>
          </a:p>
        </p:txBody>
      </p:sp>
      <p:sp>
        <p:nvSpPr>
          <p:cNvPr id="2090" name="Google Shape;2090;p198"/>
          <p:cNvSpPr txBox="1"/>
          <p:nvPr/>
        </p:nvSpPr>
        <p:spPr>
          <a:xfrm>
            <a:off x="11176000" y="5181600"/>
            <a:ext cx="44435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60</a:t>
            </a:r>
            <a:endParaRPr/>
          </a:p>
        </p:txBody>
      </p:sp>
      <p:sp>
        <p:nvSpPr>
          <p:cNvPr id="2091" name="Google Shape;2091;p198"/>
          <p:cNvSpPr txBox="1"/>
          <p:nvPr/>
        </p:nvSpPr>
        <p:spPr>
          <a:xfrm>
            <a:off x="3048001" y="5715000"/>
            <a:ext cx="146546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CC3300"/>
                </a:solidFill>
                <a:latin typeface="Calibri"/>
                <a:ea typeface="Calibri"/>
                <a:cs typeface="Calibri"/>
                <a:sym typeface="Calibri"/>
              </a:rPr>
              <a:t>X1 and X2 = 0.5</a:t>
            </a:r>
            <a:endParaRPr/>
          </a:p>
        </p:txBody>
      </p:sp>
      <p:sp>
        <p:nvSpPr>
          <p:cNvPr id="2092" name="Google Shape;2092;p1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6" name="Shape 2096"/>
        <p:cNvGrpSpPr/>
        <p:nvPr/>
      </p:nvGrpSpPr>
      <p:grpSpPr>
        <a:xfrm>
          <a:off x="0" y="0"/>
          <a:ext cx="0" cy="0"/>
          <a:chOff x="0" y="0"/>
          <a:chExt cx="0" cy="0"/>
        </a:xfrm>
      </p:grpSpPr>
      <p:sp>
        <p:nvSpPr>
          <p:cNvPr id="2097" name="Google Shape;2097;p199"/>
          <p:cNvSpPr txBox="1"/>
          <p:nvPr>
            <p:ph type="title"/>
          </p:nvPr>
        </p:nvSpPr>
        <p:spPr>
          <a:xfrm>
            <a:off x="838200" y="365125"/>
            <a:ext cx="9460043"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Knowledge and Reasoning </a:t>
            </a:r>
            <a:br>
              <a:rPr b="1" lang="en-US">
                <a:solidFill>
                  <a:schemeClr val="lt1"/>
                </a:solidFill>
                <a:latin typeface="Calibri"/>
                <a:ea typeface="Calibri"/>
                <a:cs typeface="Calibri"/>
                <a:sym typeface="Calibri"/>
              </a:rPr>
            </a:br>
            <a:r>
              <a:rPr b="1" lang="en-US">
                <a:solidFill>
                  <a:schemeClr val="lt1"/>
                </a:solidFill>
                <a:latin typeface="Calibri"/>
                <a:ea typeface="Calibri"/>
                <a:cs typeface="Calibri"/>
                <a:sym typeface="Calibri"/>
              </a:rPr>
              <a:t>Table of Contents</a:t>
            </a:r>
            <a:endParaRPr/>
          </a:p>
        </p:txBody>
      </p:sp>
      <p:sp>
        <p:nvSpPr>
          <p:cNvPr id="2098" name="Google Shape;2098;p199"/>
          <p:cNvSpPr txBox="1"/>
          <p:nvPr>
            <p:ph idx="1" type="body"/>
          </p:nvPr>
        </p:nvSpPr>
        <p:spPr>
          <a:xfrm>
            <a:off x="838200" y="1825624"/>
            <a:ext cx="10515600" cy="4631159"/>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None/>
            </a:pPr>
            <a:r>
              <a:t/>
            </a:r>
            <a:endParaRPr>
              <a:solidFill>
                <a:schemeClr val="dk1"/>
              </a:solidFill>
            </a:endParaRPr>
          </a:p>
          <a:p>
            <a:pPr indent="-228600" lvl="0" marL="228600" rtl="0" algn="just">
              <a:lnSpc>
                <a:spcPct val="90000"/>
              </a:lnSpc>
              <a:spcBef>
                <a:spcPts val="1000"/>
              </a:spcBef>
              <a:spcAft>
                <a:spcPts val="0"/>
              </a:spcAft>
              <a:buClr>
                <a:schemeClr val="dk1"/>
              </a:buClr>
              <a:buSzPct val="100000"/>
              <a:buChar char="•"/>
            </a:pPr>
            <a:r>
              <a:rPr lang="en-US" sz="3200">
                <a:solidFill>
                  <a:schemeClr val="dk1"/>
                </a:solidFill>
                <a:latin typeface="Calibri"/>
                <a:ea typeface="Calibri"/>
                <a:cs typeface="Calibri"/>
                <a:sym typeface="Calibri"/>
              </a:rPr>
              <a:t> </a:t>
            </a:r>
            <a:r>
              <a:rPr lang="en-US" sz="2600">
                <a:solidFill>
                  <a:schemeClr val="dk1"/>
                </a:solidFill>
                <a:latin typeface="Times New Roman"/>
                <a:ea typeface="Times New Roman"/>
                <a:cs typeface="Times New Roman"/>
                <a:sym typeface="Times New Roman"/>
              </a:rPr>
              <a:t>Knowledge and reasoning-Approaches and issues of knowledge reasoning-Knowledge base agents</a:t>
            </a:r>
            <a:endParaRPr/>
          </a:p>
          <a:p>
            <a:pPr indent="-228600" lvl="0" marL="228600" rtl="0" algn="just">
              <a:lnSpc>
                <a:spcPct val="90000"/>
              </a:lnSpc>
              <a:spcBef>
                <a:spcPts val="1000"/>
              </a:spcBef>
              <a:spcAft>
                <a:spcPts val="0"/>
              </a:spcAft>
              <a:buClr>
                <a:schemeClr val="dk1"/>
              </a:buClr>
              <a:buSzPct val="100000"/>
              <a:buChar char="•"/>
            </a:pPr>
            <a:r>
              <a:rPr lang="en-US" sz="2600">
                <a:solidFill>
                  <a:schemeClr val="dk1"/>
                </a:solidFill>
                <a:latin typeface="Times New Roman"/>
                <a:ea typeface="Times New Roman"/>
                <a:cs typeface="Times New Roman"/>
                <a:sym typeface="Times New Roman"/>
              </a:rPr>
              <a:t>Logic Basics-Logic-Propositional logic-syntax ,semantics and inferences-Propositional logic- Reasoning patterns</a:t>
            </a:r>
            <a:endParaRPr/>
          </a:p>
          <a:p>
            <a:pPr indent="-228600" lvl="0" marL="228600" rtl="0" algn="just">
              <a:lnSpc>
                <a:spcPct val="90000"/>
              </a:lnSpc>
              <a:spcBef>
                <a:spcPts val="1000"/>
              </a:spcBef>
              <a:spcAft>
                <a:spcPts val="0"/>
              </a:spcAft>
              <a:buClr>
                <a:schemeClr val="dk1"/>
              </a:buClr>
              <a:buSzPct val="100000"/>
              <a:buChar char="•"/>
            </a:pPr>
            <a:r>
              <a:rPr lang="en-US" sz="2600">
                <a:solidFill>
                  <a:schemeClr val="dk1"/>
                </a:solidFill>
                <a:latin typeface="Times New Roman"/>
                <a:ea typeface="Times New Roman"/>
                <a:cs typeface="Times New Roman"/>
                <a:sym typeface="Times New Roman"/>
              </a:rPr>
              <a:t>Unification and Resolution-Knowledge representation using rules-Knowledge representation using semantic nets</a:t>
            </a:r>
            <a:endParaRPr/>
          </a:p>
          <a:p>
            <a:pPr indent="-228600" lvl="0" marL="228600" rtl="0" algn="just">
              <a:lnSpc>
                <a:spcPct val="90000"/>
              </a:lnSpc>
              <a:spcBef>
                <a:spcPts val="1000"/>
              </a:spcBef>
              <a:spcAft>
                <a:spcPts val="0"/>
              </a:spcAft>
              <a:buClr>
                <a:schemeClr val="dk1"/>
              </a:buClr>
              <a:buSzPct val="100000"/>
              <a:buChar char="•"/>
            </a:pPr>
            <a:r>
              <a:rPr lang="en-US" sz="2600">
                <a:solidFill>
                  <a:schemeClr val="dk1"/>
                </a:solidFill>
                <a:latin typeface="Times New Roman"/>
                <a:ea typeface="Times New Roman"/>
                <a:cs typeface="Times New Roman"/>
                <a:sym typeface="Times New Roman"/>
              </a:rPr>
              <a:t>Knowledge representation using frames-Inferences-</a:t>
            </a:r>
            <a:endParaRPr/>
          </a:p>
          <a:p>
            <a:pPr indent="-228600" lvl="0" marL="228600" rtl="0" algn="just">
              <a:lnSpc>
                <a:spcPct val="90000"/>
              </a:lnSpc>
              <a:spcBef>
                <a:spcPts val="1000"/>
              </a:spcBef>
              <a:spcAft>
                <a:spcPts val="0"/>
              </a:spcAft>
              <a:buClr>
                <a:schemeClr val="dk1"/>
              </a:buClr>
              <a:buSzPct val="100000"/>
              <a:buChar char="•"/>
            </a:pPr>
            <a:r>
              <a:rPr lang="en-US" sz="2600">
                <a:solidFill>
                  <a:schemeClr val="dk1"/>
                </a:solidFill>
                <a:latin typeface="Times New Roman"/>
                <a:ea typeface="Times New Roman"/>
                <a:cs typeface="Times New Roman"/>
                <a:sym typeface="Times New Roman"/>
              </a:rPr>
              <a:t>Uncertain Knowledge and reasoning-Methods-Bayesian probability and belief network</a:t>
            </a:r>
            <a:endParaRPr/>
          </a:p>
          <a:p>
            <a:pPr indent="-228600" lvl="0" marL="228600" rtl="0" algn="just">
              <a:lnSpc>
                <a:spcPct val="90000"/>
              </a:lnSpc>
              <a:spcBef>
                <a:spcPts val="1000"/>
              </a:spcBef>
              <a:spcAft>
                <a:spcPts val="0"/>
              </a:spcAft>
              <a:buClr>
                <a:schemeClr val="dk1"/>
              </a:buClr>
              <a:buSzPct val="100000"/>
              <a:buChar char="•"/>
            </a:pPr>
            <a:r>
              <a:rPr lang="en-US" sz="2600">
                <a:solidFill>
                  <a:schemeClr val="dk1"/>
                </a:solidFill>
                <a:latin typeface="Times New Roman"/>
                <a:ea typeface="Times New Roman"/>
                <a:cs typeface="Times New Roman"/>
                <a:sym typeface="Times New Roman"/>
              </a:rPr>
              <a:t>Probabilistic reasoning-Probabilistic reasoning over time</a:t>
            </a:r>
            <a:endParaRPr/>
          </a:p>
          <a:p>
            <a:pPr indent="-228600" lvl="0" marL="228600" rtl="0" algn="just">
              <a:lnSpc>
                <a:spcPct val="90000"/>
              </a:lnSpc>
              <a:spcBef>
                <a:spcPts val="1000"/>
              </a:spcBef>
              <a:spcAft>
                <a:spcPts val="0"/>
              </a:spcAft>
              <a:buClr>
                <a:schemeClr val="dk1"/>
              </a:buClr>
              <a:buSzPct val="100000"/>
              <a:buChar char="•"/>
            </a:pPr>
            <a:r>
              <a:rPr lang="en-US" sz="2600">
                <a:solidFill>
                  <a:schemeClr val="dk1"/>
                </a:solidFill>
                <a:latin typeface="Times New Roman"/>
                <a:ea typeface="Times New Roman"/>
                <a:cs typeface="Times New Roman"/>
                <a:sym typeface="Times New Roman"/>
              </a:rPr>
              <a:t>Other uncertain techniques-Data mining-Fuzzy logic-</a:t>
            </a:r>
            <a:r>
              <a:rPr lang="en-US" sz="2600">
                <a:solidFill>
                  <a:srgbClr val="FF0000"/>
                </a:solidFill>
                <a:latin typeface="Times New Roman"/>
                <a:ea typeface="Times New Roman"/>
                <a:cs typeface="Times New Roman"/>
                <a:sym typeface="Times New Roman"/>
              </a:rPr>
              <a:t>Dempster -shafer theory</a:t>
            </a:r>
            <a:endParaRPr/>
          </a:p>
          <a:p>
            <a:pPr indent="-40639" lvl="0" marL="228600" rtl="0" algn="l">
              <a:lnSpc>
                <a:spcPct val="90000"/>
              </a:lnSpc>
              <a:spcBef>
                <a:spcPts val="1000"/>
              </a:spcBef>
              <a:spcAft>
                <a:spcPts val="0"/>
              </a:spcAft>
              <a:buClr>
                <a:schemeClr val="dk1"/>
              </a:buClr>
              <a:buSzPct val="100000"/>
              <a:buNone/>
            </a:pPr>
            <a:r>
              <a:t/>
            </a:r>
            <a:endParaRPr sz="3200">
              <a:solidFill>
                <a:schemeClr val="dk1"/>
              </a:solidFill>
              <a:latin typeface="Times New Roman"/>
              <a:ea typeface="Times New Roman"/>
              <a:cs typeface="Times New Roman"/>
              <a:sym typeface="Times New Roman"/>
            </a:endParaRPr>
          </a:p>
          <a:p>
            <a:pPr indent="-40639" lvl="0" marL="228600" rtl="0" algn="l">
              <a:lnSpc>
                <a:spcPct val="90000"/>
              </a:lnSpc>
              <a:spcBef>
                <a:spcPts val="1000"/>
              </a:spcBef>
              <a:spcAft>
                <a:spcPts val="0"/>
              </a:spcAft>
              <a:buClr>
                <a:schemeClr val="dk1"/>
              </a:buClr>
              <a:buSzPct val="100000"/>
              <a:buNone/>
            </a:pPr>
            <a:r>
              <a:t/>
            </a:r>
            <a:endParaRPr sz="3200">
              <a:solidFill>
                <a:schemeClr val="dk1"/>
              </a:solidFill>
            </a:endParaRPr>
          </a:p>
          <a:p>
            <a:pPr indent="-228600" lvl="0" marL="228600" rtl="0" algn="l">
              <a:lnSpc>
                <a:spcPct val="90000"/>
              </a:lnSpc>
              <a:spcBef>
                <a:spcPts val="1000"/>
              </a:spcBef>
              <a:spcAft>
                <a:spcPts val="0"/>
              </a:spcAft>
              <a:buClr>
                <a:schemeClr val="dk1"/>
              </a:buClr>
              <a:buSzPct val="100000"/>
              <a:buNone/>
            </a:pPr>
            <a:r>
              <a:t/>
            </a:r>
            <a:endParaRPr sz="3200">
              <a:solidFill>
                <a:schemeClr val="dk1"/>
              </a:solidFill>
            </a:endParaRPr>
          </a:p>
          <a:p>
            <a:pPr indent="-40639" lvl="0" marL="228600" rtl="0" algn="l">
              <a:lnSpc>
                <a:spcPct val="90000"/>
              </a:lnSpc>
              <a:spcBef>
                <a:spcPts val="1000"/>
              </a:spcBef>
              <a:spcAft>
                <a:spcPts val="0"/>
              </a:spcAft>
              <a:buClr>
                <a:schemeClr val="dk1"/>
              </a:buClr>
              <a:buSzPct val="100000"/>
              <a:buFont typeface="Noto Sans Symbols"/>
              <a:buNone/>
            </a:pPr>
            <a:r>
              <a:t/>
            </a:r>
            <a:endParaRPr sz="3200">
              <a:solidFill>
                <a:schemeClr val="dk1"/>
              </a:solidFill>
            </a:endParaRPr>
          </a:p>
          <a:p>
            <a:pPr indent="-64135" lvl="0" marL="228600" rtl="0" algn="l">
              <a:lnSpc>
                <a:spcPct val="90000"/>
              </a:lnSpc>
              <a:spcBef>
                <a:spcPts val="1000"/>
              </a:spcBef>
              <a:spcAft>
                <a:spcPts val="0"/>
              </a:spcAft>
              <a:buClr>
                <a:schemeClr val="dk1"/>
              </a:buClr>
              <a:buSzPct val="100000"/>
              <a:buNone/>
            </a:pPr>
            <a:r>
              <a:t/>
            </a:r>
            <a:endParaRPr>
              <a:solidFill>
                <a:schemeClr val="dk1"/>
              </a:solidFill>
            </a:endParaRPr>
          </a:p>
        </p:txBody>
      </p:sp>
      <p:sp>
        <p:nvSpPr>
          <p:cNvPr id="2099" name="Google Shape;2099;p19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100" name="Google Shape;2100;p19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375920" y="136525"/>
            <a:ext cx="9846254" cy="1247776"/>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b="1" lang="en-US">
                <a:solidFill>
                  <a:schemeClr val="lt1"/>
                </a:solidFill>
                <a:latin typeface="Calibri"/>
                <a:ea typeface="Calibri"/>
                <a:cs typeface="Calibri"/>
                <a:sym typeface="Calibri"/>
              </a:rPr>
              <a:t>Knowledge and Reasoning </a:t>
            </a:r>
            <a:br>
              <a:rPr b="1" lang="en-US">
                <a:solidFill>
                  <a:schemeClr val="lt1"/>
                </a:solidFill>
                <a:latin typeface="Calibri"/>
                <a:ea typeface="Calibri"/>
                <a:cs typeface="Calibri"/>
                <a:sym typeface="Calibri"/>
              </a:rPr>
            </a:br>
            <a:r>
              <a:rPr b="1" lang="en-US">
                <a:solidFill>
                  <a:schemeClr val="lt1"/>
                </a:solidFill>
                <a:latin typeface="Calibri"/>
                <a:ea typeface="Calibri"/>
                <a:cs typeface="Calibri"/>
                <a:sym typeface="Calibri"/>
              </a:rPr>
              <a:t>Table of Contents</a:t>
            </a:r>
            <a:endParaRPr/>
          </a:p>
        </p:txBody>
      </p:sp>
      <p:sp>
        <p:nvSpPr>
          <p:cNvPr id="101" name="Google Shape;101;p2"/>
          <p:cNvSpPr txBox="1"/>
          <p:nvPr>
            <p:ph idx="1" type="body"/>
          </p:nvPr>
        </p:nvSpPr>
        <p:spPr>
          <a:xfrm>
            <a:off x="375920" y="1448943"/>
            <a:ext cx="11490960" cy="4942439"/>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None/>
            </a:pPr>
            <a:r>
              <a:t/>
            </a:r>
            <a:endParaRPr sz="2000"/>
          </a:p>
          <a:p>
            <a:pPr indent="-228600" lvl="0" marL="228600" rtl="0" algn="l">
              <a:lnSpc>
                <a:spcPct val="90000"/>
              </a:lnSpc>
              <a:spcBef>
                <a:spcPts val="1000"/>
              </a:spcBef>
              <a:spcAft>
                <a:spcPts val="0"/>
              </a:spcAft>
              <a:buClr>
                <a:schemeClr val="dk1"/>
              </a:buClr>
              <a:buSzPct val="100000"/>
              <a:buChar char="•"/>
            </a:pPr>
            <a:r>
              <a:rPr lang="en-US" sz="2600">
                <a:solidFill>
                  <a:schemeClr val="dk1"/>
                </a:solidFill>
                <a:latin typeface="Calibri"/>
                <a:ea typeface="Calibri"/>
                <a:cs typeface="Calibri"/>
                <a:sym typeface="Calibri"/>
              </a:rPr>
              <a:t> </a:t>
            </a:r>
            <a:r>
              <a:rPr lang="en-US" sz="2600">
                <a:solidFill>
                  <a:srgbClr val="FF0000"/>
                </a:solidFill>
                <a:latin typeface="Calibri"/>
                <a:ea typeface="Calibri"/>
                <a:cs typeface="Calibri"/>
                <a:sym typeface="Calibri"/>
              </a:rPr>
              <a:t>Knowledge and reasoning-</a:t>
            </a:r>
            <a:r>
              <a:rPr lang="en-US" sz="2600">
                <a:solidFill>
                  <a:schemeClr val="dk1"/>
                </a:solidFill>
                <a:latin typeface="Calibri"/>
                <a:ea typeface="Calibri"/>
                <a:cs typeface="Calibri"/>
                <a:sym typeface="Calibri"/>
              </a:rPr>
              <a:t>Approaches and issues of knowledge reasoning-Knowledge base agents</a:t>
            </a:r>
            <a:endParaRPr/>
          </a:p>
          <a:p>
            <a:pPr indent="-228600" lvl="0" marL="228600" rtl="0" algn="l">
              <a:lnSpc>
                <a:spcPct val="90000"/>
              </a:lnSpc>
              <a:spcBef>
                <a:spcPts val="1000"/>
              </a:spcBef>
              <a:spcAft>
                <a:spcPts val="0"/>
              </a:spcAft>
              <a:buClr>
                <a:schemeClr val="dk1"/>
              </a:buClr>
              <a:buSzPct val="100000"/>
              <a:buChar char="•"/>
            </a:pPr>
            <a:r>
              <a:rPr lang="en-US" sz="2600">
                <a:solidFill>
                  <a:schemeClr val="dk1"/>
                </a:solidFill>
                <a:latin typeface="Calibri"/>
                <a:ea typeface="Calibri"/>
                <a:cs typeface="Calibri"/>
                <a:sym typeface="Calibri"/>
              </a:rPr>
              <a:t>Logic Basics-Logic-Propositional logic-syntax ,semantics and inferences-Propositional logic- Reasoning patterns</a:t>
            </a:r>
            <a:endParaRPr/>
          </a:p>
          <a:p>
            <a:pPr indent="-228600" lvl="0" marL="228600" rtl="0" algn="l">
              <a:lnSpc>
                <a:spcPct val="90000"/>
              </a:lnSpc>
              <a:spcBef>
                <a:spcPts val="1000"/>
              </a:spcBef>
              <a:spcAft>
                <a:spcPts val="0"/>
              </a:spcAft>
              <a:buClr>
                <a:schemeClr val="dk1"/>
              </a:buClr>
              <a:buSzPct val="100000"/>
              <a:buChar char="•"/>
            </a:pPr>
            <a:r>
              <a:rPr lang="en-US" sz="2600">
                <a:solidFill>
                  <a:schemeClr val="dk1"/>
                </a:solidFill>
                <a:latin typeface="Calibri"/>
                <a:ea typeface="Calibri"/>
                <a:cs typeface="Calibri"/>
                <a:sym typeface="Calibri"/>
              </a:rPr>
              <a:t>Unification and Resolution-Knowledge representation using rules-Knowledge representation using semantic nets</a:t>
            </a:r>
            <a:endParaRPr/>
          </a:p>
          <a:p>
            <a:pPr indent="-228600" lvl="0" marL="228600" rtl="0" algn="l">
              <a:lnSpc>
                <a:spcPct val="90000"/>
              </a:lnSpc>
              <a:spcBef>
                <a:spcPts val="1000"/>
              </a:spcBef>
              <a:spcAft>
                <a:spcPts val="0"/>
              </a:spcAft>
              <a:buClr>
                <a:schemeClr val="dk1"/>
              </a:buClr>
              <a:buSzPct val="100000"/>
              <a:buChar char="•"/>
            </a:pPr>
            <a:r>
              <a:rPr lang="en-US" sz="2600">
                <a:solidFill>
                  <a:schemeClr val="dk1"/>
                </a:solidFill>
                <a:latin typeface="Calibri"/>
                <a:ea typeface="Calibri"/>
                <a:cs typeface="Calibri"/>
                <a:sym typeface="Calibri"/>
              </a:rPr>
              <a:t>Knowledge representation using frames-Inferences-</a:t>
            </a:r>
            <a:endParaRPr/>
          </a:p>
          <a:p>
            <a:pPr indent="-228600" lvl="0" marL="228600" rtl="0" algn="l">
              <a:lnSpc>
                <a:spcPct val="90000"/>
              </a:lnSpc>
              <a:spcBef>
                <a:spcPts val="1000"/>
              </a:spcBef>
              <a:spcAft>
                <a:spcPts val="0"/>
              </a:spcAft>
              <a:buClr>
                <a:schemeClr val="dk1"/>
              </a:buClr>
              <a:buSzPct val="100000"/>
              <a:buChar char="•"/>
            </a:pPr>
            <a:r>
              <a:rPr lang="en-US" sz="2600">
                <a:solidFill>
                  <a:schemeClr val="dk1"/>
                </a:solidFill>
                <a:latin typeface="Calibri"/>
                <a:ea typeface="Calibri"/>
                <a:cs typeface="Calibri"/>
                <a:sym typeface="Calibri"/>
              </a:rPr>
              <a:t>Uncertain Knowledge and reasoning-Methods-Bayesian probability and belief network</a:t>
            </a:r>
            <a:endParaRPr/>
          </a:p>
          <a:p>
            <a:pPr indent="-228600" lvl="0" marL="228600" rtl="0" algn="l">
              <a:lnSpc>
                <a:spcPct val="90000"/>
              </a:lnSpc>
              <a:spcBef>
                <a:spcPts val="1000"/>
              </a:spcBef>
              <a:spcAft>
                <a:spcPts val="0"/>
              </a:spcAft>
              <a:buClr>
                <a:schemeClr val="dk1"/>
              </a:buClr>
              <a:buSzPct val="100000"/>
              <a:buChar char="•"/>
            </a:pPr>
            <a:r>
              <a:rPr lang="en-US" sz="2600">
                <a:solidFill>
                  <a:schemeClr val="dk1"/>
                </a:solidFill>
                <a:latin typeface="Calibri"/>
                <a:ea typeface="Calibri"/>
                <a:cs typeface="Calibri"/>
                <a:sym typeface="Calibri"/>
              </a:rPr>
              <a:t>Probabilistic reasoning-Probabilistic reasoning over time-Probabilistic reasoning over time</a:t>
            </a:r>
            <a:endParaRPr/>
          </a:p>
          <a:p>
            <a:pPr indent="-228600" lvl="0" marL="228600" rtl="0" algn="l">
              <a:lnSpc>
                <a:spcPct val="90000"/>
              </a:lnSpc>
              <a:spcBef>
                <a:spcPts val="1000"/>
              </a:spcBef>
              <a:spcAft>
                <a:spcPts val="0"/>
              </a:spcAft>
              <a:buClr>
                <a:schemeClr val="dk1"/>
              </a:buClr>
              <a:buSzPct val="100000"/>
              <a:buChar char="•"/>
            </a:pPr>
            <a:r>
              <a:rPr lang="en-US" sz="2600">
                <a:solidFill>
                  <a:schemeClr val="dk1"/>
                </a:solidFill>
                <a:latin typeface="Calibri"/>
                <a:ea typeface="Calibri"/>
                <a:cs typeface="Calibri"/>
                <a:sym typeface="Calibri"/>
              </a:rPr>
              <a:t>Other uncertain techniques-Data mining-Fuzzy logic-Dempster -shafer theory</a:t>
            </a:r>
            <a:endParaRPr/>
          </a:p>
          <a:p>
            <a:pPr indent="-75882" lvl="0" marL="228600" rtl="0" algn="l">
              <a:lnSpc>
                <a:spcPct val="90000"/>
              </a:lnSpc>
              <a:spcBef>
                <a:spcPts val="1000"/>
              </a:spcBef>
              <a:spcAft>
                <a:spcPts val="0"/>
              </a:spcAft>
              <a:buClr>
                <a:schemeClr val="dk1"/>
              </a:buClr>
              <a:buSzPct val="100000"/>
              <a:buNone/>
            </a:pPr>
            <a:r>
              <a:t/>
            </a:r>
            <a:endParaRPr sz="2600">
              <a:latin typeface="Times New Roman"/>
              <a:ea typeface="Times New Roman"/>
              <a:cs typeface="Times New Roman"/>
              <a:sym typeface="Times New Roman"/>
            </a:endParaRPr>
          </a:p>
          <a:p>
            <a:pPr indent="-40639" lvl="0" marL="228600" rtl="0" algn="l">
              <a:lnSpc>
                <a:spcPct val="90000"/>
              </a:lnSpc>
              <a:spcBef>
                <a:spcPts val="1000"/>
              </a:spcBef>
              <a:spcAft>
                <a:spcPts val="0"/>
              </a:spcAft>
              <a:buClr>
                <a:schemeClr val="dk1"/>
              </a:buClr>
              <a:buSzPct val="100000"/>
              <a:buNone/>
            </a:pPr>
            <a:r>
              <a:t/>
            </a:r>
            <a:endParaRPr sz="3200"/>
          </a:p>
          <a:p>
            <a:pPr indent="-228600" lvl="0" marL="228600" rtl="0" algn="l">
              <a:lnSpc>
                <a:spcPct val="90000"/>
              </a:lnSpc>
              <a:spcBef>
                <a:spcPts val="1000"/>
              </a:spcBef>
              <a:spcAft>
                <a:spcPts val="0"/>
              </a:spcAft>
              <a:buClr>
                <a:schemeClr val="dk1"/>
              </a:buClr>
              <a:buSzPct val="100000"/>
              <a:buNone/>
            </a:pPr>
            <a:r>
              <a:t/>
            </a:r>
            <a:endParaRPr sz="3200"/>
          </a:p>
          <a:p>
            <a:pPr indent="-40639" lvl="0" marL="228600" rtl="0" algn="l">
              <a:lnSpc>
                <a:spcPct val="90000"/>
              </a:lnSpc>
              <a:spcBef>
                <a:spcPts val="1000"/>
              </a:spcBef>
              <a:spcAft>
                <a:spcPts val="0"/>
              </a:spcAft>
              <a:buClr>
                <a:schemeClr val="dk1"/>
              </a:buClr>
              <a:buSzPct val="100000"/>
              <a:buFont typeface="Noto Sans Symbols"/>
              <a:buNone/>
            </a:pPr>
            <a:r>
              <a:t/>
            </a:r>
            <a:endParaRPr sz="3200"/>
          </a:p>
          <a:p>
            <a:pPr indent="-64135" lvl="0" marL="228600" rtl="0" algn="l">
              <a:lnSpc>
                <a:spcPct val="90000"/>
              </a:lnSpc>
              <a:spcBef>
                <a:spcPts val="1000"/>
              </a:spcBef>
              <a:spcAft>
                <a:spcPts val="0"/>
              </a:spcAft>
              <a:buClr>
                <a:schemeClr val="dk1"/>
              </a:buClr>
              <a:buSzPct val="100000"/>
              <a:buNone/>
            </a:pPr>
            <a:r>
              <a:t/>
            </a:r>
            <a:endParaRPr/>
          </a:p>
        </p:txBody>
      </p:sp>
      <p:sp>
        <p:nvSpPr>
          <p:cNvPr id="102" name="Google Shape;102;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03" name="Google Shape;103;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0"/>
          <p:cNvSpPr txBox="1"/>
          <p:nvPr/>
        </p:nvSpPr>
        <p:spPr>
          <a:xfrm>
            <a:off x="88489" y="77534"/>
            <a:ext cx="9082807" cy="1082674"/>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fontScale="92500"/>
          </a:bodyPr>
          <a:lstStyle/>
          <a:p>
            <a:pPr indent="0" lvl="0" marL="0" marR="0" rtl="0" algn="ctr">
              <a:lnSpc>
                <a:spcPct val="90000"/>
              </a:lnSpc>
              <a:spcBef>
                <a:spcPts val="0"/>
              </a:spcBef>
              <a:spcAft>
                <a:spcPts val="0"/>
              </a:spcAft>
              <a:buClr>
                <a:schemeClr val="lt1"/>
              </a:buClr>
              <a:buSzPct val="100000"/>
              <a:buFont typeface="Calibri"/>
              <a:buNone/>
            </a:pPr>
            <a:r>
              <a:rPr b="1" lang="en-US" sz="4400">
                <a:solidFill>
                  <a:schemeClr val="lt1"/>
                </a:solidFill>
                <a:latin typeface="Calibri"/>
                <a:ea typeface="Calibri"/>
                <a:cs typeface="Calibri"/>
                <a:sym typeface="Calibri"/>
              </a:rPr>
              <a:t>WUMPUS WORLD CHARACTERIZATION</a:t>
            </a:r>
            <a:endParaRPr b="0" i="0" sz="4400" u="none" cap="none" strike="noStrike">
              <a:solidFill>
                <a:schemeClr val="lt1"/>
              </a:solidFill>
              <a:latin typeface="Calibri"/>
              <a:ea typeface="Calibri"/>
              <a:cs typeface="Calibri"/>
              <a:sym typeface="Calibri"/>
            </a:endParaRPr>
          </a:p>
        </p:txBody>
      </p:sp>
      <p:sp>
        <p:nvSpPr>
          <p:cNvPr id="281" name="Google Shape;281;p20"/>
          <p:cNvSpPr txBox="1"/>
          <p:nvPr>
            <p:ph idx="1" type="body"/>
          </p:nvPr>
        </p:nvSpPr>
        <p:spPr>
          <a:xfrm>
            <a:off x="85445" y="1276924"/>
            <a:ext cx="12050606" cy="5079371"/>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None/>
            </a:pPr>
            <a:r>
              <a:rPr b="1" lang="en-US" sz="2000"/>
              <a:t>Fully Observable		</a:t>
            </a:r>
            <a:r>
              <a:rPr lang="en-US" sz="2000"/>
              <a:t>No – only local perception</a:t>
            </a:r>
            <a:br>
              <a:rPr b="1" lang="en-US" sz="2000"/>
            </a:br>
            <a:r>
              <a:rPr b="1" lang="en-US" sz="2000"/>
              <a:t>	</a:t>
            </a:r>
            <a:endParaRPr/>
          </a:p>
          <a:p>
            <a:pPr indent="-228600" lvl="0" marL="228600" rtl="0" algn="l">
              <a:lnSpc>
                <a:spcPct val="90000"/>
              </a:lnSpc>
              <a:spcBef>
                <a:spcPts val="1000"/>
              </a:spcBef>
              <a:spcAft>
                <a:spcPts val="0"/>
              </a:spcAft>
              <a:buClr>
                <a:schemeClr val="dk1"/>
              </a:buClr>
              <a:buSzPts val="2000"/>
              <a:buNone/>
            </a:pPr>
            <a:r>
              <a:rPr b="1" lang="en-US" sz="2000"/>
              <a:t>Deterministic		</a:t>
            </a:r>
            <a:r>
              <a:rPr lang="en-US" sz="2000"/>
              <a:t>Yes – outcomes exactly specified</a:t>
            </a:r>
            <a:br>
              <a:rPr b="1" lang="en-US" sz="2000"/>
            </a:br>
            <a:endParaRPr/>
          </a:p>
          <a:p>
            <a:pPr indent="-228600" lvl="0" marL="228600" rtl="0" algn="l">
              <a:lnSpc>
                <a:spcPct val="90000"/>
              </a:lnSpc>
              <a:spcBef>
                <a:spcPts val="1000"/>
              </a:spcBef>
              <a:spcAft>
                <a:spcPts val="0"/>
              </a:spcAft>
              <a:buClr>
                <a:schemeClr val="dk1"/>
              </a:buClr>
              <a:buSzPts val="2000"/>
              <a:buNone/>
            </a:pPr>
            <a:r>
              <a:rPr b="1" lang="en-US" sz="2000"/>
              <a:t>Static			</a:t>
            </a:r>
            <a:r>
              <a:rPr lang="en-US" sz="2000"/>
              <a:t>Yes – Wumpus and Pits do not move</a:t>
            </a:r>
            <a:br>
              <a:rPr b="1" lang="en-US" sz="2000"/>
            </a:br>
            <a:endParaRPr/>
          </a:p>
          <a:p>
            <a:pPr indent="-228600" lvl="0" marL="228600" rtl="0" algn="l">
              <a:lnSpc>
                <a:spcPct val="90000"/>
              </a:lnSpc>
              <a:spcBef>
                <a:spcPts val="1000"/>
              </a:spcBef>
              <a:spcAft>
                <a:spcPts val="0"/>
              </a:spcAft>
              <a:buClr>
                <a:schemeClr val="dk1"/>
              </a:buClr>
              <a:buSzPts val="2000"/>
              <a:buNone/>
            </a:pPr>
            <a:r>
              <a:rPr b="1" lang="en-US" sz="2000"/>
              <a:t>Discrete			</a:t>
            </a:r>
            <a:r>
              <a:rPr lang="en-US" sz="2000"/>
              <a:t>Yes</a:t>
            </a:r>
            <a:br>
              <a:rPr b="1" lang="en-US" sz="2000"/>
            </a:br>
            <a:endParaRPr/>
          </a:p>
          <a:p>
            <a:pPr indent="-228600" lvl="0" marL="228600" rtl="0" algn="l">
              <a:lnSpc>
                <a:spcPct val="90000"/>
              </a:lnSpc>
              <a:spcBef>
                <a:spcPts val="1000"/>
              </a:spcBef>
              <a:spcAft>
                <a:spcPts val="0"/>
              </a:spcAft>
              <a:buClr>
                <a:schemeClr val="dk1"/>
              </a:buClr>
              <a:buSzPts val="2000"/>
              <a:buNone/>
            </a:pPr>
            <a:r>
              <a:rPr b="1" lang="en-US" sz="2000"/>
              <a:t>Single-agent?		</a:t>
            </a:r>
            <a:r>
              <a:rPr lang="en-US" sz="2000"/>
              <a:t>Yes – Wumpus is essentially a “natural feature.”</a:t>
            </a:r>
            <a:br>
              <a:rPr b="1" lang="en-US" sz="2000"/>
            </a:br>
            <a:endParaRPr/>
          </a:p>
        </p:txBody>
      </p:sp>
      <p:sp>
        <p:nvSpPr>
          <p:cNvPr id="282" name="Google Shape;28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3" name="Google Shape;28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4" name="Shape 2104"/>
        <p:cNvGrpSpPr/>
        <p:nvPr/>
      </p:nvGrpSpPr>
      <p:grpSpPr>
        <a:xfrm>
          <a:off x="0" y="0"/>
          <a:ext cx="0" cy="0"/>
          <a:chOff x="0" y="0"/>
          <a:chExt cx="0" cy="0"/>
        </a:xfrm>
      </p:grpSpPr>
      <p:sp>
        <p:nvSpPr>
          <p:cNvPr id="2105" name="Google Shape;2105;p200"/>
          <p:cNvSpPr txBox="1"/>
          <p:nvPr>
            <p:ph type="title"/>
          </p:nvPr>
        </p:nvSpPr>
        <p:spPr>
          <a:xfrm>
            <a:off x="838200" y="365125"/>
            <a:ext cx="8597900"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Dempster Shafer Theory</a:t>
            </a:r>
            <a:endParaRPr/>
          </a:p>
        </p:txBody>
      </p:sp>
      <p:sp>
        <p:nvSpPr>
          <p:cNvPr id="2106" name="Google Shape;2106;p200"/>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chemeClr val="dk1"/>
              </a:buClr>
              <a:buSzPct val="100000"/>
              <a:buChar char="•"/>
            </a:pPr>
            <a:r>
              <a:rPr b="1" lang="en-US"/>
              <a:t>Dempster Shafer Theory</a:t>
            </a:r>
            <a:r>
              <a:rPr lang="en-US"/>
              <a:t> is given by Arthure P.Dempster in 1967 and his student Glenn Shafer in 1976.</a:t>
            </a:r>
            <a:br>
              <a:rPr lang="en-US"/>
            </a:br>
            <a:r>
              <a:rPr lang="en-US"/>
              <a:t>This theory is being released because of following reason:-</a:t>
            </a:r>
            <a:endParaRPr/>
          </a:p>
          <a:p>
            <a:pPr indent="-228600" lvl="0" marL="228600" rtl="0" algn="just">
              <a:lnSpc>
                <a:spcPct val="90000"/>
              </a:lnSpc>
              <a:spcBef>
                <a:spcPts val="1000"/>
              </a:spcBef>
              <a:spcAft>
                <a:spcPts val="0"/>
              </a:spcAft>
              <a:buClr>
                <a:schemeClr val="dk1"/>
              </a:buClr>
              <a:buSzPct val="100000"/>
              <a:buChar char="•"/>
            </a:pPr>
            <a:r>
              <a:rPr lang="en-US"/>
              <a:t>Bayesian theory is only concerned about single evidences.</a:t>
            </a:r>
            <a:endParaRPr/>
          </a:p>
          <a:p>
            <a:pPr indent="-228600" lvl="0" marL="228600" rtl="0" algn="just">
              <a:lnSpc>
                <a:spcPct val="90000"/>
              </a:lnSpc>
              <a:spcBef>
                <a:spcPts val="1000"/>
              </a:spcBef>
              <a:spcAft>
                <a:spcPts val="0"/>
              </a:spcAft>
              <a:buClr>
                <a:schemeClr val="dk1"/>
              </a:buClr>
              <a:buSzPct val="100000"/>
              <a:buChar char="•"/>
            </a:pPr>
            <a:r>
              <a:rPr lang="en-US"/>
              <a:t>Bayesian probability cannot describe ignorance.</a:t>
            </a:r>
            <a:endParaRPr/>
          </a:p>
          <a:p>
            <a:pPr indent="-228600" lvl="0" marL="228600" rtl="0" algn="just">
              <a:lnSpc>
                <a:spcPct val="90000"/>
              </a:lnSpc>
              <a:spcBef>
                <a:spcPts val="1000"/>
              </a:spcBef>
              <a:spcAft>
                <a:spcPts val="0"/>
              </a:spcAft>
              <a:buClr>
                <a:schemeClr val="dk1"/>
              </a:buClr>
              <a:buSzPct val="100000"/>
              <a:buChar char="•"/>
            </a:pPr>
            <a:r>
              <a:rPr lang="en-US"/>
              <a:t>DST is an evidence theory, it combines all possible outcomes of the problem. Hence it is used to solve problems where there may be a chance that a different evidence will lead to some different result.</a:t>
            </a:r>
            <a:endParaRPr/>
          </a:p>
          <a:p>
            <a:pPr indent="-228600" lvl="0" marL="228600" rtl="0" algn="just">
              <a:lnSpc>
                <a:spcPct val="90000"/>
              </a:lnSpc>
              <a:spcBef>
                <a:spcPts val="1000"/>
              </a:spcBef>
              <a:spcAft>
                <a:spcPts val="0"/>
              </a:spcAft>
              <a:buClr>
                <a:schemeClr val="dk1"/>
              </a:buClr>
              <a:buSzPct val="100000"/>
              <a:buNone/>
            </a:pPr>
            <a:r>
              <a:rPr lang="en-US"/>
              <a:t>The </a:t>
            </a:r>
            <a:r>
              <a:rPr b="1" lang="en-US"/>
              <a:t>uncertainity in this model</a:t>
            </a:r>
            <a:r>
              <a:rPr lang="en-US"/>
              <a:t> is given by:-</a:t>
            </a:r>
            <a:endParaRPr/>
          </a:p>
          <a:p>
            <a:pPr indent="-228600" lvl="0" marL="228600" rtl="0" algn="just">
              <a:lnSpc>
                <a:spcPct val="90000"/>
              </a:lnSpc>
              <a:spcBef>
                <a:spcPts val="1000"/>
              </a:spcBef>
              <a:spcAft>
                <a:spcPts val="0"/>
              </a:spcAft>
              <a:buClr>
                <a:schemeClr val="dk1"/>
              </a:buClr>
              <a:buSzPct val="100000"/>
              <a:buChar char="•"/>
            </a:pPr>
            <a:r>
              <a:rPr lang="en-US"/>
              <a:t>Consider all possible outcomes.</a:t>
            </a:r>
            <a:endParaRPr/>
          </a:p>
          <a:p>
            <a:pPr indent="-228600" lvl="0" marL="228600" rtl="0" algn="just">
              <a:lnSpc>
                <a:spcPct val="90000"/>
              </a:lnSpc>
              <a:spcBef>
                <a:spcPts val="1000"/>
              </a:spcBef>
              <a:spcAft>
                <a:spcPts val="0"/>
              </a:spcAft>
              <a:buClr>
                <a:schemeClr val="dk1"/>
              </a:buClr>
              <a:buSzPct val="100000"/>
              <a:buChar char="•"/>
            </a:pPr>
            <a:r>
              <a:rPr lang="en-US"/>
              <a:t>Belief will lead to believe in some possibility by bringing out some evidence.</a:t>
            </a:r>
            <a:endParaRPr/>
          </a:p>
          <a:p>
            <a:pPr indent="-228600" lvl="0" marL="228600" rtl="0" algn="just">
              <a:lnSpc>
                <a:spcPct val="90000"/>
              </a:lnSpc>
              <a:spcBef>
                <a:spcPts val="1000"/>
              </a:spcBef>
              <a:spcAft>
                <a:spcPts val="0"/>
              </a:spcAft>
              <a:buClr>
                <a:schemeClr val="dk1"/>
              </a:buClr>
              <a:buSzPct val="100000"/>
              <a:buChar char="•"/>
            </a:pPr>
            <a:r>
              <a:rPr lang="en-US"/>
              <a:t>Plausibility will make evidence compatibility with possible outcomes.</a:t>
            </a:r>
            <a:endParaRPr/>
          </a:p>
          <a:p>
            <a:pPr indent="-77470" lvl="0" marL="228600" rtl="0" algn="l">
              <a:lnSpc>
                <a:spcPct val="90000"/>
              </a:lnSpc>
              <a:spcBef>
                <a:spcPts val="1000"/>
              </a:spcBef>
              <a:spcAft>
                <a:spcPts val="0"/>
              </a:spcAft>
              <a:buClr>
                <a:schemeClr val="dk1"/>
              </a:buClr>
              <a:buSzPct val="100000"/>
              <a:buNone/>
            </a:pPr>
            <a:r>
              <a:t/>
            </a:r>
            <a:endParaRPr/>
          </a:p>
        </p:txBody>
      </p:sp>
      <p:sp>
        <p:nvSpPr>
          <p:cNvPr id="2107" name="Google Shape;2107;p20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108" name="Google Shape;2108;p2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2" name="Shape 2112"/>
        <p:cNvGrpSpPr/>
        <p:nvPr/>
      </p:nvGrpSpPr>
      <p:grpSpPr>
        <a:xfrm>
          <a:off x="0" y="0"/>
          <a:ext cx="0" cy="0"/>
          <a:chOff x="0" y="0"/>
          <a:chExt cx="0" cy="0"/>
        </a:xfrm>
      </p:grpSpPr>
      <p:sp>
        <p:nvSpPr>
          <p:cNvPr id="2113" name="Google Shape;2113;p201"/>
          <p:cNvSpPr txBox="1"/>
          <p:nvPr>
            <p:ph idx="1" type="body"/>
          </p:nvPr>
        </p:nvSpPr>
        <p:spPr>
          <a:xfrm>
            <a:off x="838200" y="1825624"/>
            <a:ext cx="10515600" cy="4562475"/>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47500" lnSpcReduction="20000"/>
          </a:bodyPr>
          <a:lstStyle/>
          <a:p>
            <a:pPr indent="-228600" lvl="0" marL="228600" rtl="0" algn="l">
              <a:lnSpc>
                <a:spcPct val="90000"/>
              </a:lnSpc>
              <a:spcBef>
                <a:spcPts val="0"/>
              </a:spcBef>
              <a:spcAft>
                <a:spcPts val="0"/>
              </a:spcAft>
              <a:buClr>
                <a:schemeClr val="dk1"/>
              </a:buClr>
              <a:buSzPct val="100000"/>
              <a:buNone/>
            </a:pPr>
            <a:r>
              <a:rPr b="1" lang="en-US" sz="3800"/>
              <a:t>For eg:-</a:t>
            </a:r>
            <a:br>
              <a:rPr lang="en-US" sz="3800"/>
            </a:br>
            <a:r>
              <a:rPr lang="en-US" sz="3800"/>
              <a:t>let us consider a room where four person are presented A, B, C, D(lets say) And suddenly lights out and when the lights come back B has been died due to stabbing in his back with the help of a knife. No one came into the room and no one has leaved the room and B has not committed suicide. Then we have to find out who is the murdrer?</a:t>
            </a:r>
            <a:endParaRPr/>
          </a:p>
          <a:p>
            <a:pPr indent="-228600" lvl="0" marL="228600" rtl="0" algn="l">
              <a:lnSpc>
                <a:spcPct val="90000"/>
              </a:lnSpc>
              <a:spcBef>
                <a:spcPts val="1000"/>
              </a:spcBef>
              <a:spcAft>
                <a:spcPts val="0"/>
              </a:spcAft>
              <a:buClr>
                <a:schemeClr val="dk1"/>
              </a:buClr>
              <a:buSzPct val="100000"/>
              <a:buNone/>
            </a:pPr>
            <a:r>
              <a:rPr lang="en-US" sz="3800"/>
              <a:t>To solve these there are the </a:t>
            </a:r>
            <a:r>
              <a:rPr b="1" lang="en-US" sz="3800"/>
              <a:t>following possibilities</a:t>
            </a:r>
            <a:r>
              <a:rPr lang="en-US" sz="3800"/>
              <a:t>:</a:t>
            </a:r>
            <a:endParaRPr/>
          </a:p>
          <a:p>
            <a:pPr indent="-228600" lvl="0" marL="228600" rtl="0" algn="l">
              <a:lnSpc>
                <a:spcPct val="90000"/>
              </a:lnSpc>
              <a:spcBef>
                <a:spcPts val="1000"/>
              </a:spcBef>
              <a:spcAft>
                <a:spcPts val="0"/>
              </a:spcAft>
              <a:buClr>
                <a:schemeClr val="dk1"/>
              </a:buClr>
              <a:buSzPct val="100000"/>
              <a:buChar char="•"/>
            </a:pPr>
            <a:r>
              <a:rPr lang="en-US" sz="3800"/>
              <a:t>Either {A} or{C} or {D} has killed him.</a:t>
            </a:r>
            <a:endParaRPr/>
          </a:p>
          <a:p>
            <a:pPr indent="-228600" lvl="0" marL="228600" rtl="0" algn="l">
              <a:lnSpc>
                <a:spcPct val="90000"/>
              </a:lnSpc>
              <a:spcBef>
                <a:spcPts val="1000"/>
              </a:spcBef>
              <a:spcAft>
                <a:spcPts val="0"/>
              </a:spcAft>
              <a:buClr>
                <a:schemeClr val="dk1"/>
              </a:buClr>
              <a:buSzPct val="100000"/>
              <a:buChar char="•"/>
            </a:pPr>
            <a:r>
              <a:rPr lang="en-US" sz="3800"/>
              <a:t>Either {A, C} or {C, D} or {A, C} have killed him.</a:t>
            </a:r>
            <a:endParaRPr/>
          </a:p>
          <a:p>
            <a:pPr indent="-228600" lvl="0" marL="228600" rtl="0" algn="l">
              <a:lnSpc>
                <a:spcPct val="90000"/>
              </a:lnSpc>
              <a:spcBef>
                <a:spcPts val="1000"/>
              </a:spcBef>
              <a:spcAft>
                <a:spcPts val="0"/>
              </a:spcAft>
              <a:buClr>
                <a:schemeClr val="dk1"/>
              </a:buClr>
              <a:buSzPct val="100000"/>
              <a:buChar char="•"/>
            </a:pPr>
            <a:r>
              <a:rPr lang="en-US" sz="3800"/>
              <a:t>Or the three of them kill him i.e; {A, C, D}</a:t>
            </a:r>
            <a:endParaRPr/>
          </a:p>
          <a:p>
            <a:pPr indent="-228600" lvl="0" marL="228600" rtl="0" algn="l">
              <a:lnSpc>
                <a:spcPct val="90000"/>
              </a:lnSpc>
              <a:spcBef>
                <a:spcPts val="1000"/>
              </a:spcBef>
              <a:spcAft>
                <a:spcPts val="0"/>
              </a:spcAft>
              <a:buClr>
                <a:schemeClr val="dk1"/>
              </a:buClr>
              <a:buSzPct val="100000"/>
              <a:buChar char="•"/>
            </a:pPr>
            <a:r>
              <a:rPr lang="en-US" sz="3800"/>
              <a:t>None of the kill him {o}(let us say).</a:t>
            </a:r>
            <a:endParaRPr/>
          </a:p>
          <a:p>
            <a:pPr indent="-228600" lvl="0" marL="228600" rtl="0" algn="l">
              <a:lnSpc>
                <a:spcPct val="90000"/>
              </a:lnSpc>
              <a:spcBef>
                <a:spcPts val="1000"/>
              </a:spcBef>
              <a:spcAft>
                <a:spcPts val="0"/>
              </a:spcAft>
              <a:buClr>
                <a:schemeClr val="dk1"/>
              </a:buClr>
              <a:buSzPct val="100000"/>
              <a:buNone/>
            </a:pPr>
            <a:r>
              <a:rPr lang="en-US" sz="3800"/>
              <a:t>These will be the possible evidences by which we can find the murderer by measure of plausibIlity.</a:t>
            </a:r>
            <a:br>
              <a:rPr lang="en-US" sz="3800"/>
            </a:br>
            <a:r>
              <a:rPr lang="en-US" sz="3800"/>
              <a:t>Using the above example we can say :</a:t>
            </a:r>
            <a:br>
              <a:rPr lang="en-US" sz="3800"/>
            </a:br>
            <a:r>
              <a:rPr lang="en-US" sz="3800"/>
              <a:t>Set of possible conclusion (P): {p1, p2….pn}</a:t>
            </a:r>
            <a:br>
              <a:rPr lang="en-US" sz="3800"/>
            </a:br>
            <a:r>
              <a:rPr lang="en-US" sz="3800"/>
              <a:t>where P is set of possible conclusion and cannot be exhaustive means at least one (p)i must be true.</a:t>
            </a:r>
            <a:br>
              <a:rPr lang="en-US" sz="3800"/>
            </a:br>
            <a:r>
              <a:rPr lang="en-US" sz="3800"/>
              <a:t>(p)i must be mutually exclusive.</a:t>
            </a:r>
            <a:br>
              <a:rPr lang="en-US" sz="3800"/>
            </a:br>
            <a:r>
              <a:rPr lang="en-US" sz="3800"/>
              <a:t>Power Set will contain 2</a:t>
            </a:r>
            <a:r>
              <a:rPr baseline="30000" lang="en-US" sz="3800"/>
              <a:t>n</a:t>
            </a:r>
            <a:r>
              <a:rPr lang="en-US" sz="3800"/>
              <a:t> elements where n is number of elements in the possible set.</a:t>
            </a:r>
            <a:br>
              <a:rPr lang="en-US" sz="3800"/>
            </a:br>
            <a:r>
              <a:rPr lang="en-US" sz="3800"/>
              <a:t>For eg:-</a:t>
            </a:r>
            <a:br>
              <a:rPr lang="en-US" sz="3800"/>
            </a:br>
            <a:r>
              <a:rPr lang="en-US" sz="3800"/>
              <a:t>If P = { a, b, c}, then Power set is given as</a:t>
            </a:r>
            <a:br>
              <a:rPr lang="en-US" sz="3800"/>
            </a:br>
            <a:r>
              <a:rPr lang="en-US" sz="3800"/>
              <a:t>{o, {a}, {b}, {c}, {a, b}, {b, c}, {a, c}, {a, b, c}}= 2</a:t>
            </a:r>
            <a:r>
              <a:rPr baseline="30000" lang="en-US" sz="3800"/>
              <a:t>3</a:t>
            </a:r>
            <a:r>
              <a:rPr lang="en-US" sz="3800"/>
              <a:t> elements.</a:t>
            </a:r>
            <a:endParaRPr/>
          </a:p>
          <a:p>
            <a:pPr indent="-144145" lvl="0" marL="228600" rtl="0" algn="l">
              <a:lnSpc>
                <a:spcPct val="90000"/>
              </a:lnSpc>
              <a:spcBef>
                <a:spcPts val="1000"/>
              </a:spcBef>
              <a:spcAft>
                <a:spcPts val="0"/>
              </a:spcAft>
              <a:buClr>
                <a:schemeClr val="dk1"/>
              </a:buClr>
              <a:buSzPct val="100000"/>
              <a:buNone/>
            </a:pPr>
            <a:r>
              <a:t/>
            </a:r>
            <a:endParaRPr/>
          </a:p>
        </p:txBody>
      </p:sp>
      <p:sp>
        <p:nvSpPr>
          <p:cNvPr id="2114" name="Google Shape;2114;p2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115" name="Google Shape;2115;p2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16" name="Google Shape;2116;p201"/>
          <p:cNvSpPr txBox="1"/>
          <p:nvPr>
            <p:ph type="title"/>
          </p:nvPr>
        </p:nvSpPr>
        <p:spPr>
          <a:xfrm>
            <a:off x="838200" y="365125"/>
            <a:ext cx="8255000"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Dempster Shafer Theory</a:t>
            </a:r>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0" name="Shape 2120"/>
        <p:cNvGrpSpPr/>
        <p:nvPr/>
      </p:nvGrpSpPr>
      <p:grpSpPr>
        <a:xfrm>
          <a:off x="0" y="0"/>
          <a:ext cx="0" cy="0"/>
          <a:chOff x="0" y="0"/>
          <a:chExt cx="0" cy="0"/>
        </a:xfrm>
      </p:grpSpPr>
      <p:sp>
        <p:nvSpPr>
          <p:cNvPr id="2121" name="Google Shape;2121;p202"/>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77500" lnSpcReduction="20000"/>
          </a:bodyPr>
          <a:lstStyle/>
          <a:p>
            <a:pPr indent="-228600" lvl="0" marL="228600" rtl="0" algn="just">
              <a:lnSpc>
                <a:spcPct val="90000"/>
              </a:lnSpc>
              <a:spcBef>
                <a:spcPts val="0"/>
              </a:spcBef>
              <a:spcAft>
                <a:spcPts val="0"/>
              </a:spcAft>
              <a:buClr>
                <a:schemeClr val="dk1"/>
              </a:buClr>
              <a:buSzPct val="100000"/>
              <a:buChar char="•"/>
            </a:pPr>
            <a:r>
              <a:rPr b="1" lang="en-US"/>
              <a:t>Mass function m(K):</a:t>
            </a:r>
            <a:r>
              <a:rPr lang="en-US"/>
              <a:t> The mass m(K) of a given member of the power set ,A, expresses the proportion of all relevant and available evidence that supports the claim that supports the claim that the actual state belongs to K nut to no particular subset of K.</a:t>
            </a:r>
            <a:endParaRPr/>
          </a:p>
          <a:p>
            <a:pPr indent="-228600" lvl="0" marL="228600" rtl="0" algn="just">
              <a:lnSpc>
                <a:spcPct val="90000"/>
              </a:lnSpc>
              <a:spcBef>
                <a:spcPts val="1000"/>
              </a:spcBef>
              <a:spcAft>
                <a:spcPts val="0"/>
              </a:spcAft>
              <a:buClr>
                <a:schemeClr val="dk1"/>
              </a:buClr>
              <a:buSzPct val="100000"/>
              <a:buChar char="•"/>
            </a:pPr>
            <a:r>
              <a:rPr b="1" lang="en-US"/>
              <a:t>Belief in K:</a:t>
            </a:r>
            <a:r>
              <a:rPr lang="en-US"/>
              <a:t> The belief in element K of Power Set is the sum of masses of element which are subsets of K. This can be explained through an example</a:t>
            </a:r>
            <a:br>
              <a:rPr lang="en-US"/>
            </a:br>
            <a:r>
              <a:rPr lang="en-US"/>
              <a:t>Lets say K = {a, b, c}</a:t>
            </a:r>
            <a:br>
              <a:rPr lang="en-US"/>
            </a:br>
            <a:r>
              <a:rPr lang="en-US"/>
              <a:t>Bel(K) = m(a) + m(b) + m(c) + m(a, b) + m(a, c) + m(b, c) + m(a, b, c)</a:t>
            </a:r>
            <a:endParaRPr/>
          </a:p>
          <a:p>
            <a:pPr indent="-228600" lvl="0" marL="228600" rtl="0" algn="just">
              <a:lnSpc>
                <a:spcPct val="90000"/>
              </a:lnSpc>
              <a:spcBef>
                <a:spcPts val="1000"/>
              </a:spcBef>
              <a:spcAft>
                <a:spcPts val="0"/>
              </a:spcAft>
              <a:buClr>
                <a:schemeClr val="dk1"/>
              </a:buClr>
              <a:buSzPct val="100000"/>
              <a:buChar char="•"/>
            </a:pPr>
            <a:r>
              <a:rPr b="1" lang="en-US"/>
              <a:t>Plaausiblity in K:</a:t>
            </a:r>
            <a:r>
              <a:rPr lang="en-US"/>
              <a:t> It is the sum of masses of set that intersects with K.</a:t>
            </a:r>
            <a:br>
              <a:rPr lang="en-US"/>
            </a:br>
            <a:r>
              <a:rPr lang="en-US"/>
              <a:t>i.e; Pl(K) = m(a) + m(b) + m(c) + m(a, b) + m(b, c) + m(a, c) + m(a, b, c)</a:t>
            </a:r>
            <a:endParaRPr/>
          </a:p>
          <a:p>
            <a:pPr indent="-228600" lvl="0" marL="228600" rtl="0" algn="just">
              <a:lnSpc>
                <a:spcPct val="90000"/>
              </a:lnSpc>
              <a:spcBef>
                <a:spcPts val="1000"/>
              </a:spcBef>
              <a:spcAft>
                <a:spcPts val="0"/>
              </a:spcAft>
              <a:buClr>
                <a:schemeClr val="dk1"/>
              </a:buClr>
              <a:buSzPct val="100000"/>
              <a:buNone/>
            </a:pPr>
            <a:r>
              <a:rPr b="1" lang="en-US"/>
              <a:t>Characteristics of Dempster Shafer Theory:</a:t>
            </a:r>
            <a:endParaRPr/>
          </a:p>
          <a:p>
            <a:pPr indent="-228600" lvl="0" marL="228600" rtl="0" algn="just">
              <a:lnSpc>
                <a:spcPct val="90000"/>
              </a:lnSpc>
              <a:spcBef>
                <a:spcPts val="1000"/>
              </a:spcBef>
              <a:spcAft>
                <a:spcPts val="0"/>
              </a:spcAft>
              <a:buClr>
                <a:schemeClr val="dk1"/>
              </a:buClr>
              <a:buSzPct val="100000"/>
              <a:buChar char="•"/>
            </a:pPr>
            <a:r>
              <a:rPr lang="en-US"/>
              <a:t>It will ignorance part such that probability of all events aggregate to 1.</a:t>
            </a:r>
            <a:endParaRPr/>
          </a:p>
          <a:p>
            <a:pPr indent="-228600" lvl="0" marL="228600" rtl="0" algn="just">
              <a:lnSpc>
                <a:spcPct val="90000"/>
              </a:lnSpc>
              <a:spcBef>
                <a:spcPts val="1000"/>
              </a:spcBef>
              <a:spcAft>
                <a:spcPts val="0"/>
              </a:spcAft>
              <a:buClr>
                <a:schemeClr val="dk1"/>
              </a:buClr>
              <a:buSzPct val="100000"/>
              <a:buChar char="•"/>
            </a:pPr>
            <a:r>
              <a:rPr lang="en-US"/>
              <a:t>Ignorance is reduced in this theory by adding more and more evidences.</a:t>
            </a:r>
            <a:endParaRPr/>
          </a:p>
          <a:p>
            <a:pPr indent="-228600" lvl="0" marL="228600" rtl="0" algn="just">
              <a:lnSpc>
                <a:spcPct val="90000"/>
              </a:lnSpc>
              <a:spcBef>
                <a:spcPts val="1000"/>
              </a:spcBef>
              <a:spcAft>
                <a:spcPts val="0"/>
              </a:spcAft>
              <a:buClr>
                <a:schemeClr val="dk1"/>
              </a:buClr>
              <a:buSzPct val="100000"/>
              <a:buChar char="•"/>
            </a:pPr>
            <a:r>
              <a:rPr lang="en-US"/>
              <a:t>Combination rule is used to combine various types of possibIlities.</a:t>
            </a:r>
            <a:endParaRPr/>
          </a:p>
          <a:p>
            <a:pPr indent="-90804" lvl="0" marL="228600" rtl="0" algn="l">
              <a:lnSpc>
                <a:spcPct val="90000"/>
              </a:lnSpc>
              <a:spcBef>
                <a:spcPts val="1000"/>
              </a:spcBef>
              <a:spcAft>
                <a:spcPts val="0"/>
              </a:spcAft>
              <a:buClr>
                <a:schemeClr val="dk1"/>
              </a:buClr>
              <a:buSzPct val="100000"/>
              <a:buNone/>
            </a:pPr>
            <a:r>
              <a:t/>
            </a:r>
            <a:endParaRPr/>
          </a:p>
        </p:txBody>
      </p:sp>
      <p:sp>
        <p:nvSpPr>
          <p:cNvPr id="2122" name="Google Shape;2122;p20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123" name="Google Shape;2123;p2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4" name="Google Shape;2124;p202"/>
          <p:cNvSpPr txBox="1"/>
          <p:nvPr>
            <p:ph type="title"/>
          </p:nvPr>
        </p:nvSpPr>
        <p:spPr>
          <a:xfrm>
            <a:off x="838200" y="365125"/>
            <a:ext cx="8547100"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Dempster Shafer Theory</a:t>
            </a:r>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8" name="Shape 2128"/>
        <p:cNvGrpSpPr/>
        <p:nvPr/>
      </p:nvGrpSpPr>
      <p:grpSpPr>
        <a:xfrm>
          <a:off x="0" y="0"/>
          <a:ext cx="0" cy="0"/>
          <a:chOff x="0" y="0"/>
          <a:chExt cx="0" cy="0"/>
        </a:xfrm>
      </p:grpSpPr>
      <p:sp>
        <p:nvSpPr>
          <p:cNvPr id="2129" name="Google Shape;2129;p203"/>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b="1" lang="en-US"/>
              <a:t>Advantages:</a:t>
            </a:r>
            <a:endParaRPr/>
          </a:p>
          <a:p>
            <a:pPr indent="-228600" lvl="0" marL="228600" rtl="0" algn="l">
              <a:lnSpc>
                <a:spcPct val="90000"/>
              </a:lnSpc>
              <a:spcBef>
                <a:spcPts val="1000"/>
              </a:spcBef>
              <a:spcAft>
                <a:spcPts val="0"/>
              </a:spcAft>
              <a:buClr>
                <a:schemeClr val="dk1"/>
              </a:buClr>
              <a:buSzPts val="2800"/>
              <a:buChar char="•"/>
            </a:pPr>
            <a:r>
              <a:rPr lang="en-US"/>
              <a:t>As we add more information, uncertainty interval reduces.</a:t>
            </a:r>
            <a:endParaRPr/>
          </a:p>
          <a:p>
            <a:pPr indent="-228600" lvl="0" marL="228600" rtl="0" algn="l">
              <a:lnSpc>
                <a:spcPct val="90000"/>
              </a:lnSpc>
              <a:spcBef>
                <a:spcPts val="1000"/>
              </a:spcBef>
              <a:spcAft>
                <a:spcPts val="0"/>
              </a:spcAft>
              <a:buClr>
                <a:schemeClr val="dk1"/>
              </a:buClr>
              <a:buSzPts val="2800"/>
              <a:buChar char="•"/>
            </a:pPr>
            <a:r>
              <a:rPr lang="en-US"/>
              <a:t>DST has much lower level of ignorance.</a:t>
            </a:r>
            <a:endParaRPr/>
          </a:p>
          <a:p>
            <a:pPr indent="-228600" lvl="0" marL="228600" rtl="0" algn="l">
              <a:lnSpc>
                <a:spcPct val="90000"/>
              </a:lnSpc>
              <a:spcBef>
                <a:spcPts val="1000"/>
              </a:spcBef>
              <a:spcAft>
                <a:spcPts val="0"/>
              </a:spcAft>
              <a:buClr>
                <a:schemeClr val="dk1"/>
              </a:buClr>
              <a:buSzPts val="2800"/>
              <a:buChar char="•"/>
            </a:pPr>
            <a:r>
              <a:rPr lang="en-US"/>
              <a:t>Diagnose Hierarchies can be represented using this.</a:t>
            </a:r>
            <a:endParaRPr/>
          </a:p>
          <a:p>
            <a:pPr indent="-228600" lvl="0" marL="228600" rtl="0" algn="l">
              <a:lnSpc>
                <a:spcPct val="90000"/>
              </a:lnSpc>
              <a:spcBef>
                <a:spcPts val="1000"/>
              </a:spcBef>
              <a:spcAft>
                <a:spcPts val="0"/>
              </a:spcAft>
              <a:buClr>
                <a:schemeClr val="dk1"/>
              </a:buClr>
              <a:buSzPts val="2800"/>
              <a:buChar char="•"/>
            </a:pPr>
            <a:r>
              <a:rPr lang="en-US"/>
              <a:t>Person dealing with such problems is free to think about evidences.</a:t>
            </a:r>
            <a:endParaRPr/>
          </a:p>
          <a:p>
            <a:pPr indent="-228600" lvl="0" marL="228600" rtl="0" algn="l">
              <a:lnSpc>
                <a:spcPct val="90000"/>
              </a:lnSpc>
              <a:spcBef>
                <a:spcPts val="1000"/>
              </a:spcBef>
              <a:spcAft>
                <a:spcPts val="0"/>
              </a:spcAft>
              <a:buClr>
                <a:schemeClr val="dk1"/>
              </a:buClr>
              <a:buSzPts val="2800"/>
              <a:buNone/>
            </a:pPr>
            <a:r>
              <a:rPr b="1" lang="en-US"/>
              <a:t>Disadvantages:</a:t>
            </a:r>
            <a:endParaRPr/>
          </a:p>
          <a:p>
            <a:pPr indent="-228600" lvl="0" marL="228600" rtl="0" algn="l">
              <a:lnSpc>
                <a:spcPct val="90000"/>
              </a:lnSpc>
              <a:spcBef>
                <a:spcPts val="1000"/>
              </a:spcBef>
              <a:spcAft>
                <a:spcPts val="0"/>
              </a:spcAft>
              <a:buClr>
                <a:schemeClr val="dk1"/>
              </a:buClr>
              <a:buSzPts val="2800"/>
              <a:buChar char="•"/>
            </a:pPr>
            <a:r>
              <a:rPr lang="en-US"/>
              <a:t>In this computation effort is high, as we have to deal with 2</a:t>
            </a:r>
            <a:r>
              <a:rPr baseline="30000" lang="en-US"/>
              <a:t>n</a:t>
            </a:r>
            <a:r>
              <a:rPr lang="en-US"/>
              <a:t> of sets.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130" name="Google Shape;2130;p20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131" name="Google Shape;2131;p2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32" name="Google Shape;2132;p203"/>
          <p:cNvSpPr txBox="1"/>
          <p:nvPr>
            <p:ph type="title"/>
          </p:nvPr>
        </p:nvSpPr>
        <p:spPr>
          <a:xfrm>
            <a:off x="838200" y="365125"/>
            <a:ext cx="8940800"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Dempster Shafer Theory</a:t>
            </a:r>
            <a:endParaRPr/>
          </a:p>
        </p:txBody>
      </p:sp>
      <p:sp>
        <p:nvSpPr>
          <p:cNvPr descr="data:image/png;base64,iVBORw0KGgoAAAANSUhEUgAAAGwAAACYCAYAAAABZQzCAAAgAElEQVR4Xsy9CZClaVYddt7/v/9/+5Iv96X2qu6qXqZnZxghsJAdYcsizKABYbxgW4EHs4OQxWYEyChsIxgJS4Axy9gOhQTGlsGWw5KFhYBhAM3SM9Nbdde+5Z75Mt++O8653/feX0Uv01lN2BlRUVlZL9/y3e9u5557b2oymUzwBl/j8RjDYRfpdAZACqlUCv7hj37Pp+D/8ef+e/79Zr/jn2s0GmEyBnYPWtg/OMalCyvoDQbY3WmifnyM9z13Yfq8vf4Q9aM2JilgPJogl8sgxBDpdFrfI5XC7v4Reu0eTm0swn84/z76/SEO94+xvFrT+0y+35O89y/l873Z844BjCYTTJDCYDDCeDxBJR+/kUiQenOBDdEftBGlc0ilwjc9/N2dfYRhgOpchbLFaAzcvb2Jc2fXgZQd2527e6jVSuj3u5ivVSXg4XiCq6/cQ55vchJge/cQ5UoBvX4XlXIZnU4bZ04to1TMvclF4GVxnzGVwt5+C/1uE+vrS9Of/2ldtndaYPwc5Vx0MoGNRn10usfIxAWEYazbyyekDj36Rv/gk5/HlafOY3f3AGEUYoIAjXoXiwtlrG/MYzwBvvjFm8jmspiv5bG4YALjDWu3+5iMxyjkYwwGQ8RxjF5vgFQ6QBylJY3gbWhuq9NHq9HC0hJfwz77OykwOwF7Yj7vmC8yAYJgZoFGo7Eu8KNa/Oh7Gbvf5/kMhxOdSSmbPpnAjo530WodoVisIooyQBggFaQRII20O0D/zA+2DpAv5NBoNBFnYpmr4WCASjEvjdEbRUoadHTUxhOX1t/QvCbN7uOY2rd7+79Uk/hgu46FWhlxFOgz7dcbyOeyyGUjfabRcIxGo43qXHFqFYIgeN3PO4IJnOJ/bIFtbt1Eu1FHJl9BNkuzmEI6ipAOI4RBjFQ6lNbRXNoXLbHdusBd7UcPbXu3jskQWFk1DXunb/+XKqTHuRQvvbKFM6fnsX/QRf24gWIhg8OjNpaX8lhbqeHqK9soFNM4vbEgk3/7/h6W54vo9idYqOZ5ZFPNp4Z5SzMYPKaG3bn9ClqNA2RzVaQzWR0unXsYphEGkUxWGGX0PW9QEJiw+CeU6JxTTwiGQUXjqImz59b+fyOwVruHbDZGGNh77g/HiHgHUwEYEOlzh6HeL4OeW7cOkArGKJdKyBUy2Nw8QK5YRIAR8tk09nbqWNuoolTIyRV0ByMc7DaQzoRYWSih0e6i3uhgZbGCKAwVdIwmwGAw1qkVT2oSX/riH6LXayITlRBn8pjQJKYCRHGEdDqSdoVRJP+WDtMIwhBhaMEJ/z0T3sN+hB/8jUzEOxl9vpG2ef/S7w+QQoBOb4h6o4Uz6/Podvv4/U+9jCvPXsD2ZgO5XIhMNsbZtbI+LwU2HAJ0rZnYPqNpq0XIb+QzZX/GYz0H7V+j3ccQEwUYPIshL0p/rPismDuhD/vkb/8mev0GgiCLKJtHEMaI4yyiKEYmk0E6jhFI40Kkw4yEGNJM8t/pNIKAH4hCDBCGKQUOb2Qq/zTShTcS2IuvbuLpJ1Zw4/YWur0Brlw6jVdeu4ennjyFg3ob3d4Ig9EQhUJOh1sqRsikTcPeyoS/1ed4vd+nD/MCo8RLJ40S/8X/8Q/Q7TYwSWcRRnkFR0GKps/MYhTHiCm4TA7ZKKPARCYyoobFEmAcZ3SDwnSElARLLeV1c5FWyplR5nD6cYq5xuxgADllHT6/HzNiBEJ3s2lK0onozEdtI9oimrIghUa7h253KJPd7wE3r23iw3/mIra29mTqo3SA4+MmTm8sT4OEkwrmxAKbAP3BWM7txAL77d/8H9DrtjBOZxDGdJYurKemSHtSCIPQfBg1LUojymQQpSNEURaZOCOh0lRGsQkzkglluJsy8xmECodTqQnoNrzAfPDCsN8LjDKgwI6OGsikAxRKBfR6Y+QyFoG1Wj2k0wGiTIzbt3exsFBCuZjFZ5+/gYP9Bp597gIOD5pYXiihVrPIlbenPxgiSodvK3V4u9rmo93Xuwj0YUPnw/i8J87D/vlvfsIEFsYI4iyP2PKwlPky76OoQamU2eJUEEgoFJqCkzAEPTi1LxPnZCr1/+5PEGURynyaAJVvpUzbqEXNVkf/H8eRcjYGwFdfuoWLF0/h9u1trK0tIZdLYzAc4qUXbioXpNDu3TtEFI+wsbYovxPQxwa0EHzeaRr1/znSwTNMCowCPXEe9s9+6xPod7syRUGW8FQakwkzDwrIgovpH6QxHI7QbLZQLBdRLpdd5Ej/RS3i4wPaKGkfoy6kxshmi4jSGZlQJtVRFEDmLEhjPBnh+rUHWFquYXGxKqFSZDdvPMDa2iL+n3/+OTzzrnMolbKYmyvh6tU7qNUqWKiWkAomuhzKiwj/mLWRWY/DR8yuM8HUbj3EmedHfaA0/UuE294oeHpLDQuAcnzCoOOf/tYnMOz19KGDOMYk4AEwWZwJbBa6h+j3R7h69TouXDyNWq1mggrp8+wPRU0tabS6yOdzyOZiZKi5qQj/6o++gLPnTsu/HR21kI7SKBSzaLdGGIdZfNkHLqNQzOk57tzexNr6Eh7c30W5kke328Op9UUw+uPFCBwU5g+Nr8kn5oFTcBHTD5PdQxrGnEiXRX7RHuCeCmPCbROa7dTUf5pNnX19KWjKowLj+0qG9eMAqJxYYL/5CYz6fYyGQ0T5HEY0iRSWE9hUWApZAwxHE7z88ms4e3YDx8fHOH36lA4+lzMc0Dw6cOf+Pnq9Hi4/dU4/2nqwj73dFtY3lpBKpTEZTyTs+YUq4kwWjd4A58+sCdyllrVbXfnFQrFggcpkgkx6lvc96l+8wPjzwWiC+uExsnGEatn8svcv1DBBRKMJGOxSob3A/kQw9DYjxjfyYT5xpmb3BxOMUpOTC+z//se/KnhpMBwgLuSVN0wmvGORmTf3pchsZDf4lauv4eyZM3jhhZfxwQ++R1FkPp93/t1yljv3dnB42MIHvuxpGluMRyG2trZw4eIGghSfO8Sd21u4cOEcgihEnI2RYVoQBDJzOuS0RZ+zP5bivF7qQIF95jOvojZfQ7GcRX3/GNlMhDOnFzEcGtLvL5/M54h54p/0dW830Hg9NOVRDXtHBfbP/tdfwWAwABPMXKki6fMGCseYwlF2w8eTAO1WB71eH9lsFplMVoFCLpeVlvGLh2tvmDYpQJSN5VfaLb5GD4tLVYs8wwjdzkC/y38XCkU9lyXcaZnRsdIDE6Il6yMEQaTnYdLe6/aQzWWEa1Krv/D8lkL35TX6zBSKhRgrS3MPXSQFAKYK0lwK/62ElCwp8fcfbB1idZmfw86FX0P5T54R0xMg5gVx/zeFpqTZ9uNiZqYMSZOrs3uz8so//V9+GYN+H73+AIXKHEZ6Ez6btwOzz6ePp0OiH2GkyFoaf8rgg0GIF5iCFOpoHFOCSseuX7uN8xfOIZ22A1KeF0T2HKmULgAholwur8siLaNvDNNIp0P5xfphAzdvbKkck89nUatVUanmsbJKM0tglReBGkkhE6mgYTeheHPlcz1/mN4n6dgfyQ9v3tzBwnwJ+wdtnD5TMyAulcJLL9/DU5cJbANbO4fIZiN0ugOMBmO5k4ODNt793IaEx9cX6CvLlXLgbwql7AkF9n/9xi9hNBxIYLnynHIFK2SaR+bhqrIwNuFZNMjQ3iCqUCYrpbBcSbc3YSlqBcPsAKMAGA6sEEmHYZAVRWpRKL/a7Q6O6i3Mz9fkD2/deoD5+Yrew/rGqjR/e/MAL37xLp68chqrawsSUr5gSAuLo3wPEpgz5XGGl8JSB+8Hk/7Mmy4e7EG9hfv3dvHEpQ1kMiEmI+APPnUTy8tZxNmMUo35+TImkzGuX3+Adz97Dt3eEK/d2sfyUgH9Xh88vFSYxlGrhysXl7B90MTh7hGuXD6FAcXm8jBe/BML7P/89V/EZDxCfzhCVCpjwlDJVZ51EBJYyv2ciJSh9mamTCAUmPcRMqZpaoX/PxNYrzvBYNBDbb48NXOmifRnKTy4vzc1lY1GFy9fvYlnnz6jSHTj1Bp6owHarR5e+MINfOBDVySUKCK2aReJAlPyHqWl3fwiHhpFPjWZVcuVmhw3VT7xqMmrr25hc3sfG6cW0Rn2MV8q4lO/fxNPPbuOTqcvv9htDRVI1eZyWF8r62K9ng/r0wKlgG5vjL2DI9TmCjL9hBllnVIpFDO++vGoQXwLkyiBTcZCArKFOamu90HSsolpGtEHn4/5m+mFw6tDxENmx4XRmUzOin0YC1De3jyS85+rVZHPZ/SaNKX23GPcuL6JVquJcnkON69v4t3vvYIg7GOuWkGlWlGqcX9zF41GD09eOaXLovzbmztirgpYGPKbueHrj0Yp5Y0rKzUX409Q3+9gb3cPFy+dwmg0kNml5uaKxEnN9GcyMXa3G7hwcRWtRhNra3PTwq4D/BOg8MOpgz8fL8y+g+jeOYFhoqAjk6uaD3MaZAJTDUKHymCDprNYyCnIII7o0kz5K6WkztGmo4yCiqtXb2JxpYbNBwcSEh+3uLCIdqeB977vGVWezanbxaBZ3Nk+xLvf8wSCkNEPTRzfQ4D9wxZ29w7w1NMXpoGED3L4u8PhGKPxALlM3ml4Cq3mAJtbW6jO5dFujjEYTrB5fxvzC0Vceeocev0OSqWSquB8LTPxrrIsj+R8YCLET8D108/7eqZ2GpC4AiYjU54jv0rZE1IETMNYA+ojk69CEY2L8uxNhAJx+Zj9gyPcub2tOtfNG3cU1cXZLDr9ASrlEp66cgFpQVjEhiLBRXu7RxiPh8jmItEQ8oWM3nS5XJL5YkVgdujA9tYBBv0RLj5xamo6DRZLYZKKhEP6snyr1ZJZotAZXpB8s7d3hHK5gGq1iN3dfextd7Ff38Xi4pwiyoWFeVUVSuWc/JtMIk2VB5JVcZhRAZijSVMfEZhz9crhdNXehN7AirMS59FYluqxBPZPfu2/kyHr9rrIFRcwQiAHO3sDdsMpsHaniygdY3f3CMfHDdCpM1JjDjaZsFSRR5FFPh+GhwEmOmx+IOEH7oDMjtMfMjq0SG2M0TCFrc19jMZDnD9/BmHaAhQFN2GIMTVNwYzZ/8/88StYXK7izJk1aVS/N8YffuoLuHzlDNY3FrG/30CnM8TSShWFPEtDBrPZ1wyCYtDBc2Qdk9mJ9Pktwn0B1lOI4c0FNnQaJgvgfNiJwd9/8mu/YHlS5xiF8jLGKeJ7DwvMUA/7oHbbGSXyeyLxFpX5g/V/++SX5lu+Tz7HgGIfSXpbb89NoQU42K+LN8Iqr6wk8xsQTA4xYGAUs07Hsk4at25uKsSvVstYX1+V5vFQUuEEcRRbHqmolIIgUP2wwExwtCgWCdNkEa5iVVqpwFsgHSMJ3VIHfz7UpCQWye9ZQqVmGcWN0VEK1dwJaW7/+z/8OQSpNI4buyjOrWESMHl1H4VJJrPMiSWv3jRZMmtcD3/7H0YkDM23nMeBxxQYUwEXFCR9j90FC/Pb7a7MXof+steXpmzer+PBvTq6/WNceeqMaHbz8/NGoRsOXTAUIJ+jphOaYl0ssJK/Ewk1WSUe+roRE3DzVcYSo7kyPxoGYwlLn/EtBOZ/N4lXDkW2MUHyS9WHiQmM0amibgrspD7sf/sHf08MKQqsVFuX77Fwytt3QlImQQrHkl7Lw/hF/+HhpKRAhaKngE4Pigo7nY6QkeFgjEw2RD5f0O8d1duoNxrY2TlAlAoxGg1RW1hEq9tBvhDj8pMXsEuuRBjJD44nPYzHATY2Vqfv0b83uwQM8X0p3wgvZnotB6QESRHQe3YALM0Uv5QCyB3MeCo+6HgrNCTpwyQkBzL7y8/XoMB8pH1ik/gbn/g40lEWjWMKbBUIjQHsBUaLzhzH/3ukKMeQCqo3BZOOWGW2+pc/IBNqgM9+7ppCdD62cdzDzv4eMmGEs+dXUa1Wsb93pD/MmZaXF3QBWJwkNYHPq1sqoNiXcBhyMy1wFydhqv2F4U3xCMbMVBvKy88ingdzRwenUcDjESNYmmtfojHNixx2+XYE5iwt+iMWZgGi8+JgMhZz1urE9bB/9Et/G5lsHq3GPgpzy0BozCnvr3yU6A9gNB4J6W41OiKuEH1YWCRExEQy48LziZJY3rLPffYGFhYraLeAmzduY3mtotzq3e+5rIO32+zIPLwcPCCiFS7xtiiOhE2HrCg59pjjzLf6IMZM0ayGNzPlAukkMPpo+jOHNUlCo8EEWeF7xh/05k5JjSuPiOw6lejs568XJfK5KTA9V5BSJE2hpx9XYL/+Kz8jzkPnaB/Z6qIElgwwvMAMTpoI1b/6yg0cHvZQLudxfNQTPFQuVyyfGbZx8eJpxPks9vfr6PfSGPQHqB/2kcmm8Oxz51EsMql2iLy7HEqEkVYeSIF5H+i1JhmseLMyDfeFnRnaQs1RIOBAaB/88J9i7ypwmt5Jg/8xwbAH5OJZrcVfUGdapkRQwlwJzriABsLeDz3emURFn847d8eMgkcIGHMEhKZOWMD8jU/8HVHYOs0DZMoLKmkkTSIjN7Jcd3d3BROxYnx83MGrr91CqVDEymoN+VwR97frOij+u1rKoVRiHcoClVEqwq0b2wjDCc5fJFZHzfI4pd1aRZxIy3x4CoK/OF57KET/xZ95+IsXqdvrK73wIX/o6A3TUo2rqR0ftzDnuR7SpIksxoC8kWxahU9v/t/KDDK06GECeX35rBH4ulQrXTz3Zvk4voblYSzAPqbAWKpot48QF2tTH+Zvsa8++4PwYHDahfT0AzR/QtZd9MjozHMXeeNHkzTu3duTwM6e25hqjze7XhuodSRjiDbncjZDxszEeYExMuQHZ6jOWpwiv/FIF2GKdQohcSSgKc1hgk/+3kv48FdesUtpMQg+/ccv4ulnL6J+eIQzp5amYfpbCUzm2oXxqlZTGKlAfqs/mSAXWPWdrzUYWtL8+AL71Y8Ll+t0m4iyZYD8evgQnmbQbow/VO/sRSgNrAziw3vvL6aIvqtlUcOuX7srhH1hoTZND7zALE3wCEmAMEVuvyXZQdpSAVWDPeVZaIHlWqoSsM7kBGYmERgNLf/KOjaz/93f/u3P4dnnzuFg/xC5bEFBzm/940/iP/uufxuvvXofVy5vzPKqt1FxNtNqALMKpIw63d8S2MC0y5/fyU2iBBYq7I4yeYwlMMuzgtQsuZsdlr3ozu4hzpxZt8c5NCKJ0CfzsgkZWSHpcrPEeSp4Jyj/eDNhM1REz02BuS4RD1dGsVUD/L+JOlj0COzuHKDTpi8c4PyFDUPUJ8DdO7v4gz98Fe997zlMhjSpTCOAXCHE2vqcanbPPHPBCps0029DYMmwXoLz/BJRKywpp2XwUfSJw/pf/+Wf1pvrdrsSGOLcFJoyrTJkg/UwvpgaAAfAH/3xF/DhP/OcDqnf7+PosI/l1SrKZYOmvBB140lSdQiH/9v7iaQ2er8kk+i4/DLNRP29wFyeFWcsXzw+OhbqP33egJXna9jbaaE2T6Q/iyevnFHySmD5qN7AmXPWU9bvTZR7EWTm5yc2Sh9ExJ5kWG8Sp8k1gMybICBew5ICEzFWhcuxKvv84ns9scB+7Zf+tkxNr9dBnC0jFbFYxxsyC5nlPiczgR0ctvH8517F+QvLyOXzKJXLuHFtF0tLWZw/vyE8cRrVsV6VJsowy6Om/i1hCv3PSIUzrZ3VsYajMQbCKgs66J2dPayvrzmBNcXOevmlV/Hu9z6jCPPaa/dUZSDAHKbHWFtfNOSBYb0KCpZQd/tji0iVCUyUV1ugBKQjw1RNaDPUIlYN7/WpcG8mMPovIjePLbB/+Iv/jcDdXr+JOFtFkM6Yo3QND/aGyaIylIMvvL19ICfKrzhnedutG4e4eLGGC+dPCdBNhuM0icmw3IRjhU9+MQJdW1vTz1iknJsjP5EXBHjttbtC+AnnnD67iskowIsvXMcHPviM/v/atZvyi60mNbwmHFIBibBEmvYEfuh6tLzAOoMxgnSAnCyJwwXJpPIovjOlSbyRgVPAXOqRUP6NTCI/HzWM1QCVcJSWBSidtBnif/q5v6Umh27vCNn8nLRB2YpDxM10UWBG2PSmTLgbk2PRbAPcvL6LJ59YF7Usaf4UjAUmsGmkOU7Jz5w6syJTsbO9I77i9Wv3MBhBvrHNVp3VZXzy9z+PuaU8glQGhUKMe3f3kMvF+Ko/94Ep8u+jR0WrTkD+wviAxt63Vc+9JrQGPeWDxZglJPqaFIJwhiW+VZQozDFxJvSjHoryZlQCY3lFPsywRCpIKXfCivP/+Pf+S7F0OxRYtoIgTR8m+GHqN7zA9EndzfJIvbTFIfYq2buslFBMqVzCJDDqN80Bi4MMw7e36uI0Pnn5jG5dNlNEqVTAi1+8gSAOcerUOhrseMznsbt/jItPbqiuRhN33Gjgycun9J599MpDUK6W4JX4tEQ/1/tzJtGZNwnDVxKciVOwlSCovp2gQ9ihk5a71q4wqxN7WGBBiFL2hAL7xM/+OKI4h173GOlMAemoqLdPgUh7TEIu+PDY3hhskGPF2QcZzL2I/VG4w8kYn/30y7hw8YzKKuMRsLd3oA5PoiFHhx202m1cvLQsLarX2WNtNPH5xYp8khowCCDT+IiTb1wNapCh7g9XD7xm6fL4FMHVtWiCVPQ0J+WuXaJ7JlESsfKtJcJvR2D+ecU8ZuJM8ztmcyQBAgrMwF//3CcOOn71Z38U6biAQecYQZRTLiZGUzLooFlj8CCzyBB1hN/93c/KdJ0+syYwdW9nH8++67K0rdkd4g9+/3msqonBfMni4iIKxbwEw3oWv2eBkr6R4a73ezzsdJqBR5otkVN0WwfIcF8mT7owLYJKQAkOo49SpXm6fKZljyswh4FPEYwkHPWoD2PRUmRVWlsJzCLsx06cf+XjP4KA+VevhSDMIZ0rmIFwiDcpA61OF0f1JlZWVpQo84BfffU2QjY9pGPlMuVSDk9cPi+B9ccsiodqDFTvWDgWmk+Ql7mPjwhNOGZGk/hgoD4z36LrCqYOH1QwgrG49rxAZCOxFda0cEabS5rEWfAxKzQ6WHaajPua1utpmOfsq07hePsqXvJSJ7TT+0avRb6Jbzy2etg7IrBf+ukfQpgtYtxtIEznEWVLUzOo5E+22SIbceJdSExN4+GRkUS0n931xVJRZswq0g4fdFQ4NrrLzCVgKx/qJ3OxMTWH5tiZpW6nr6JmpVLC7k4LmQyRlQAHu010e23R0p68ck4hOIMPTxr1N56HbRo3KxmZVZyZvmRlOSkwofPOJdhgFPvy5FD+hHbHCk4pSw9m1V/BVtb7ZgLzWCKtQZmf4w2+3pT5+4s/9dcRUkj9FlJhFnGGDF4ziWMmrCK/GO3ayDizVzEUIi3atOpVafoxNn47U0Z7QA1K+fbaWS5GH0mOn5VKSNU2WtxoEuLuvXs4dfqU0comGVx77QZq81Xs7bbFzyC3MUqnpVkU5sragp6LhBxpmSNvyXw6TokPhkTRdsxgCwcMrfdakRSYIjrnBz3S7/jZM9/uoCiawIziGnuuJJ/+UYExAq+clJf48//V9yMuVDHpNdQSlM4UDRpi25FupQnL2pAskUyi6Cpguh5ob+LYOiszpwyUZXdLhvnFbJ/RH/9/88EOgiBWHsXnpG+7f38PvX4PT73rCR0m2binz65jOBihXGHTOC+GH3JiJnV62IlEnLQH88WMHl2x0ymWmUjLh+WHEonwGwnszUJ8ahFTYhOY0QI4CsJr9aMCY+RcPWmU+At/6/sRFSsY944xGYeI89QwG66iZJkHrYjxYYF5wdlBW5usR9QV0Xlkg/mc/FeA+mEH21s7KJXKaDSPMFedR6vF4SRl9DpDzM2XcbB3jPUzq+IyUqhqzY2trCJ+ojkbx+8j5ui7W3zni7ssnFOlQyMDeDaSaeYrXfDi6mFOZZSrJZPiL5Ui0Jk42MoVQJl7Wc7lEueHgo70yanaP/+T34uoWJUP400gN1GGQs15aam2pf5sSJjhaww8aF4YrjPpZYhPCOnwoIEoG6FSIqt3Iu0Bgwj6nYMGOq2BmvjyhTwaR6xah1ggZ5BlkoBtRyyRkA9iQYRdBAs8ZM7cz9k+azhnWlErOYmZjOukce1Kho6z9B9Nf1fWgb3WobGEk5HegPQHHnzMioEVKmVjXofylmRGeRMo3+ZzMV/v80iH4yRalPgYAvu5n/xuRPkqJv0WBuweyS8Y89eH8SobGXpGCpzP4B882ML+/gGWFlfQbrfx1NNPYHNzD71ugO6wrYkDpAyQXRvlszakJWUYoXWYWLcm/Ykn8uhnDOkVmLhREy4ZHg76ark1inYKL71wS2RTmr1Wc4g//NTn8f4PPoO19Xnj1ycKpNJO+S1fnTTuuwioiZJNd0RCWiiqAAmxzMOShBxne9+w3TYZJfrIkmepvEwa5uthj5E4S2CZMlKjDkjiz+Rq0xIAXFTIF683mkDI/Kmo/9/d3VMiTDiH9GiiE5yjxCSZ1WYKnx+2Wq0gyBCuinQYSRDYa4v3gzJXpMGFHOryMJyl/3PBEL//nd9+AfliCleeegL37u2g2RggX2CjfKzuFmqx59izr4wXI/mVhKyoWPzDdISfjQRZNfuN2BHjQxJr/jMy3sNJt/ehSYH5i0AKgaH15v89P+XEzRB//29+J+IMk+WeiJqZHBvgHC8vNN67NEz5j/hSwsb4hhgdsuJM02X5lCs6SoNMmxhIpFS7sn8zGEhijXweHlYmy2iTo5IoMD6G0SYDDIsOdPjCNM03/M//6F/g/IVTQk7Y2M5AhyaR4X+xlMPcXFFWYjTsyyQmAyV/wB4YTgYU6ldzRFLRqllJJkDBhlDyQsaAx23fLHGe5W52frrMTsNoJU7c0Pff/vi3IROXMcYQgxEbImpTjI5TcQxzozk0cyJn6qYLKCjgILGH2osMW/RCkfh7z+QAACAASURBVA+iUCkIx9ugSZxNKADu3d3H/HxJvizFCDMM0Wz08NILN1CrzQkkvndnC+9+32UJ7PDwUBpIbaeQeK4WqfqSkEM3qB58x1M4KtkhSnzbcfYTAG4SS/Tlfz8fhj6tPwbypDEk0Hp6U/o8EZUTPsx/78FfUulMwx5DYH/3xz4mgfFD9UcdZHILM0qAM4nqtnQCE6eU4/kSlWICuDJ9LlkWau5IMiYwwwUt+WbL6xAP7u1KMHTo47HxAVlGuXj5vDTj7u09maZOawJW+UlzvnyFHZwJZEQd5c4auPeTrLX5kRBT3+UOmRfPhDVjO/nvzY48zIJKalJvbFwNn9irrkY6ADXQcegte2BCbc9F3Ie3aixeh01BODH4+3d+9FuQyVR0wN1BB7n8/NQkeh9m5RaL1BgpUmBJp37jxn0899zlGV1AszMsmOh1+ygvVBJ9W2mVVtjzTL+Wy2dUA2PSu7tbx3u/7BLKFQrfyjT8YoWbH5uP8WE5f5J2ps77I58HzkJ3i2r95fKpyKMCZCj/pQqM7KconAmMCAhzMFYFH4o4nWXi2XFyXExX8k5giRQYfRiVvNNrI1ugSfTc+dCII56mTU2TD7Morz8YYGf7ADs7+7h46az4h6wK89PfvPUAK6tr6HR6+MCHnhYC7zXMDtg0RdhiEKDVHuDzn72Kr/zX349MljQ483U8ZCbN9GWxquFWAR6PR8gXjO7tBZTUPmGOLg0wjsisnPKowOxxFkk+mofJoLxJJ4uHn6wS7RrTecmMKqm/mYGQ8qi5x+4CnZiE8zM/9FeQyZXkU9rdJnLFRZlE8TgcLq0PxPJEkFYGT4HxMHu9EV55+abakBYXKxgM+zh37oxysspcDdlsXklrLs/hKhau03AksUN/yOTY3761ifd96BlNBaCG+UPnB9X8Kr4+Gxkc34KIiUc6khXth6M2HiQ1fqRxRwwoTHNZBvFNCxM3R5EXyZLdt2o3SppNIhvRIwLjDWBjBF1Itw/EAWlwVnEmdFc6KTT18R/8TxDnSkqM290G8kWbdmYJpvHnvUkkbhczlFc+ZS1HtM0Rw3Dy4Rndcc6Uy294mDxozxcUfdsJwh/wTCtczzRnVqnBwnW/uFEKdNSx5jfOeIp8Xv9ePaicNHu0SmyGJ1WPTYWMWAUQCyO1YV38/4wm03GCt0Wg2eyfFJgfASttdgl1sqqsyXOJoIOPG02YuKdAv8f4ll01fH5evOpJBfYzP/AfI0M4KhWg0z5GtrTi5nOwXG6QkN6IawliaGphvvkxkUcTvHdFjDFRcwvtJawMB4b5cglTgIfzMW/WfMTJqXAGZ/ncyfjysabEuRLKI+WUpNYa5mmNiObkOV6Cg6GNk8/Eesj4nL6I1GlqSDqFAS3LaIJ8zj6XpTSWe6kwqaqTISCc++OpbErM3Xv1keE0IfdjH0bk2puGpVMhyo8jsChblMnrtBsyicQR9TFc1Gf+027QNMxXl4tRtnzBUL4hQaGmVjD8TkWzm62+xQkr1TYar9lsyxexTDMejnDu/CmN8Av4e9PSCH1QcsCKbNZD9S8vdB2ej1aFh7oyjwWUU40krZoEHGmo+8OAIhMbMDwLqkwY8lVOYOx2ybvvkwLS5X6kvGL/NPPYF5xG8/kYJvGn//o3gwLju+y0m8iVFoTpqb1V8JRxMryj9gIbhg8faDIX01sk17EzkObGHJYSpFAqFbG/d4yDw0O8973P6Pa/+MVruHT5krDFF56/imfedUHjhwLHevKmTtVmabMFPP5i+IskjXaXyr8XMZinE+lmwjIpGTBsWmzlfH7OyIbqWIIuZs5MeF5gr6dh3hpMsUQf1lv8L249qRPSMAQo0qm9wdeb1sN+6q/9BxodS+5Fu9VAng0RxAyF2JvAjAlsL+DNxMD1a4mFxOlvqZTC7mnzQYrtRQ80FGXrQR3ZQhaXLp8TS2pzcxNnz57Wc966dR9rq6uoVMq4fm1bBJscx7q6wILPScReVDM3KsjTCZRnsRTPMQ2yCnaxvMD84ZnGzaApXcAEnc3YVEDjmBPmOJCMfP0AW1u76lnz2kaTSKEF3Fbh/eDIR5czNhbfx2G9rSk9olQ4DfUNfY8lsP/6e78J6TyXDIRoNhsolFfAEj2/NHpHyXMywbQ3RrI/YSSiDDdv3NMt3dhYFwtXNa9CAd1OD81WT90vNI9Ly4ua00GckU3wnoso/gZSuPrKdbz3fe/SGHaW4Nn5yRBf86iUThjd2fs6CpN3ttsfIRfF6ryksChQnxL4S5zUgOvXbuHSk+cwIMKfjTXJrl5vIVvIiBB0+vSS6lqf+/R1PPfec/ji52/hPe87j2anh8ZRV9p4er2CGzc35Rfn5qsatvnkxUXc3TzEXCWHw+Me1lcqmvNLpMNaZq29N06FKJxUw37yO78BUYFM3TRa7QaK5VVN0XbVvSkhh6aBJoywkDQpk8M4sDUdDx7so5jPi1jDD0CePnuQ+Rw7uwdYW1vW7/L3WFnWmFnO0tBUU+PSNxqktZXU7MfuSy8w4oCaNOBMjA/xKTQm5nyN3mCkCJIXhUgKp7iJUDoa4+6dTWycJkvYuktoDUgQ+te++n34vX/5PN73gSdFFLp1Yxcb55fw/Gdew4e/4jKiINBcKzZwfOr3X8FXffVlNNojtBqctdXDxmoVeztNlYcqc0XcvruPMxs13N/m+No8HmweI58PUVusWPss243ImuIEnyCFou9reh2z+KYm8W9+x0cR5YsKDprNQ5TmVjVZm5pFx25hsjeN9uwqGXgbTR9ApHvEsJmjfOwxNvfXhf/O2/Ow5ZM4N5j8kTCNTKmgSJJfBHLjiAKNXNedzeQwhMM0bJqThRaBUgCcS3X27CmF0deubaNSzAgq4/wqDuRcXKu517Aw+/ZrW7jy7Gn87u9+DleeuoBMFOD2zQd4z4eexMsv3MGpU0uoVXO4c3sXy2s2FCYdDFFbqolHefd2HRfPLaDTIffSnF6nO1RqYH1xE9y7d4BCOacpb5VqQcxfXiCONiR7uHxSgf2N7/oospmCqM3t40PkaysIXYSWCmZTasyXmQ/z/ozNd96/hRrBH8peJ6GiJKrAw/amSUVK91wee9QEb47Ti7Po91Iyr9XqnC7Izn4d5y5wmmmIzQfb6o826nMKve4YZ86uIo7ph0c4ODzAfG0BzWZTl2B7excXnzyPdMwwH7h36x7Onl1Bp9PFRLljSl2hBJzZhkSTd+niCprdHkqFjHIo/pBBDSfpvPzSHZw/v4xSyWZNWcbzsA/je6O7INKTrxSl3ZpUwGAumKByUoH9xHd+VEEH60gUWHZueSYwDu4SwMpoy5x6Epuj2fLgKwXG4atMqo0lZxGdDwSS2CPD99v3HuDC+bMYT8aalM3JNZ5txSd46aXruHz5ojge1fkq4rigcbQXL54X9siD3zh9Gju7e5iMQmTzITZOrYuM02oNsLi4ABY9icLIV+UirK2v2PtxRXSjrLh5ia7lWQNWhiNkmSe5OMUVdcyvq0meBTQW0kNV2cV79FbEmRg/50P8DsdR1Exi0uSoiSf1YT/xHR9FnM0jjGJ0G3XE1SUrNjo+/UxgFi3aZbK/GTGpS55FvyDCzt4+KtV59YL1hwMlzsQQlUM5OIjaMuh18WB7XwK7e28L9+/t4N3vuYJCPmuPI/Vgv67a1q3bO0Lt5+cXcNyo49TGBo6PyJRivhhjPAkxHgXIFdIaZ1uuVDVUU5DVJEC/O9AkNob3SapbMkr0WGJKibSjBQiRd/adl0+jJAwdaR53sLvXwrnzC3j51S089eSqaaEwRIO2eEahG31Oq8OwnsVdpQ4BUDrpgMsf+7avQ5wriPPeOa4jXVoQVS3Jp/fgKieSJjWGb244TuHlqzdwZmMNzVYTw0mgAOKppy5hZ+sAp92t9gjFJCRkMxRovLGxhs2tXezt1nHlyjn5HPZR85Lcu7el/1fRb2RDnTm3g/Uv+jnOjUrHFDAnsNkoCM69IkeytjCPbCavYc2kJsQxSa2z5kSaZv6+gN6EhrFCSaTjpRdv4OLlc7h9cxOXnljDgwd1NA5beObpdXz687fxgXefwdXrB1iYi9HpA3OVDAq52HEQLcEeTlKIBEOZhlkHpgmVd7JyUg37sY99LTKFIqI4i07rGOnCnMJ641w8XKnlQBOi5O1OR/6FhdjeaISrL9/As89cxs7enoDhTnuIS+cpjD2c3lhHu99Fr9PF0sKiVXAxwebmLk6dXhPfnM10zMPYIEGBeS1mHqgZGuKpc0Cmjaq1zhkDkRmgkCVMuIt+WFimliDYdHDOzKdPpC/UYXEmVZ+V9Ywbj5SSyaT5Jjjc6w7we//yi/jAh96FT/7Oi/iLH3kW9XoP/XYLa6s1XHuNOeQCRuMAeztHqC1V0W41sbxI8pLPU9k2a8LhFZfAWAtjIscWrRAnT5x//GNfK2qbTGL7GOk8UYaZwKaHJwzNGq4J64gAygUw4wmajTbmqlU82NpCbX4B3U4HtbmKyi4b6+vWGECCD1FVzdwdo9HqaEYUHbDrtvoTVGtD681n8A/De4G3iW5OCkkF1QQ/0gBePzXV0xhiVR8slbDhLflSQZ+JF5AVApKGKMx7d3ZRqdTw2tXruHhpDZVKFpPxUB027MykEPYOmtqvRvwxHYxQq9nsxyQ0xTcvAk6KBVijF2gYaGpycoH9xLd+BGlCR2Ea/U4TEXvEtCGC/tjA0mnRkCZRLayuFO/mTRkiYmSTNHeOiaqdGG5Ce+6aK0hOJaN46tATnSbJEQ3+Ne0AZlMEpFWu6mxcEkfwUbRn/zeFsxK91yLGamuTMa84RJlljnEqEghsP2fPcwo3rt3H08+d004Xwo3c2+KpOAwmiNZwY8WFcyv4zOeu4X3vOT8lyiYZwrIMjwhMiXM4QeHEUeK3fgRhNiesZtTvIJ2rABEHJTM/n/G/FWg4gVFoPsfyfA9N2XAVYppSm0RrjxMEK+DOuuvVr5wAYn3o7w9adsMFN7PqsWGJU8KPqxB41rF8JBsoJMAZh99DVVYwTYtfwp/RbIpj4ngdEjwvmwg4blWJuCizwuaU1U0fRfhpv4XhYIi1lYqb/iajqPc+8O1K77SG0SQGHPdKOKjXRpipCHhlqGNTQo1Tr7BcU0/sLSXRceObGwPY+qMYTZEiQHLobDLN9HesX2iquV5g/DvJyfAFTI++JwXmiT5eYNySK9DadcdMBev6xay8Q65/okOUAnRgsr2u4ZD+d/3reXYVeS0M+fM57rw1E+f9FgOjdGh1NUXCwhiNGieaQN8ixMc2iT/+rR8hOQJpHjZbjjJlBOmsG3BizWg2wtW+1xucHraNXbAwn2MUDIPkzAxuZ2Cx088J8qmAJ436f0/N7bQsMmNc+dzNH5xv033YJHoTyICD5m3WwpTUNAlEJ2ghv3qsaaYFYhteSj/Jyjin/djlMW0khUG/6z5nlOYIPU6FGyohVnV+YsQeNvCJczO2tCBmQ596CiwHs161CUonNYn/BTUs4rD+LMZsiMiwZajgViY4LZCbnSEd0j75ldmGPqEbSpoTg/vDtIY7yg86joXfePRoOUJmyvHzrYQ/08CHkRMzdww8fLXatMIW02l/2SN+bOYbU9rgxIovv/ywSS1r5YgmhvtsqHcmlfRxBVcqcKbFYeFb03pjAM8/fxPd7kTRJukS66fKaB51dAb37x3jA19+RpNQGVYprCeUqHohTg5N/cjH/qIExCrveNBVsTFk2+y0VuQmjyb8mTFqH+6O1AFPaWc2N4oICX2ZNMWIEtNip/dTVh02u+/LJlPIajr6wU8DSIyOcPQDPrdFhbGERbyRZREOK1te5nxf10DIC6cWKr6NNAaDvuYukhrBivSQo8/n5xS43Lm5IyC71Wgj7zBJmpUwyOLU2bK6aAh3kvnVanUwJueE9IM0cHTQlVDX1qu6pDG30rKAmcjDHius/+G/8hc0OSDDzsthzxw3+8USnD1j7M4Gc5nPmXVGTs3bVGCeKOrMiFYNW3TpSaheULzVnkiT5LqbiTFNs0O31/N+zs/G91EigyY+f683xGc/fRXlchXv/+ATgrP0fgn63t5S2aNSKWqgyr27OygUOMsjq+GZH/yyK/LB+3tNbcAgQN3ujwQE2AJWArl5DeHkVNRMllNP7erxo9++savX2ljjiuW0lYMcR/EdE9gP/Uf/pnwYc7HJkBuFMgiy3As2g6B0C535S2KJVri0Q7RKtFWazYSZE5cwXbFTnZWuFdYLLOnDkmaSCfWMCEpk3i3vIX+y00WpVEHkOPvMrdR4KEpcgM995qq2sC8tLmrc3/x8Fe12D3u7DeQrhWmRdW5uTt9zfUg6duP73HtnyE8Uhf6aQhQxyMFb6qacsJnChjqb+Qbu3Kxr6/wTl9bc1A+bO6U5HWT9vhOJ8w/8h3+etRAbDDbhaIYM0hz/4IIAK4sb+JsMFOxtzrgW9q5nApuF424KtvxOpMthz8ONR2wFMmYVoxefIJswHcdvTHC4paWq9CFMejluVqWYXAZXr97GX/iaP6vAgH6iftDB4cGRgOByJYdKtWg90GAonxHy6i8UQ3v5O7YdJZjMPmWZlodcf9w0WqTACHtxMSErQS5FOT7qo9NpYXllDiNCU1w85BbRGcTmoKk0To7WU2Bs8YkyBGnJPyTLqTQVmA1zsz4s3rR2l6DLECVqpIsQ5aMS6xd9kODNmUySmzKa4qFNgIPDutZVnb9wWrUrTrKmoJ5//iqWVhbR7naxurqM2zfvIZuJ0ep2cXTURLFQNFJqyO1FJTy4v48Pf+XTwgy9eVWv2mCsaI9kH0snwtcVmCJOF1nKtCXmZPE5LcDhHEdrAKTQWDKJYguSCJmxN4AZ5umzy5oix9yNGkVUxCJGay58xwRGhlI65v4vkjQzalJPuVGnBnmwwSZUCLu118Du/j6eu3xJGtFsdFCploQPsrq7srKEfC6nx3J6ablogy7tOVK4wcesLeL4mKX2CQr5Mo4bx0LrKbTd/YZQFwYCZ86uifXLD86ByqZ17C4hh5Cv3cMffeoF/Bv/1vtVZ5om807dzdw5ugA1jAiOSj42szhAhAdbnMKz5nrFEqMkUiGuvnwPzwjFIB8ywNHhsfZ17u0e4wMfvKDXqx928ZlP30RtPosnn+J0u5R2PyvdsaxH2vjOCeyb/7zqX+mYGkMSe4goX5kmy2barBmCdrvVA77w0st44vQZzc092D/C/EJFfIf93aam33B5W6PdlB88vVzDwvy8yvjEDzd3j1S+r9cbePZdV0RvW19b0ypFHi7XOmrigNYLz3rEkmbKJ9d372xrDuOXf8WztnFhCqPRXLkNua71icEO8VJ+nn5vhFazh2ajr1RgabmkKJP0haPjY4yHAZaW5/Hqy/eQLWfw7HOXlLPdunYXG6eW8UVuWHpiEUvLFWxtH6F+3NG2W5rjOJPCQi2v52IeJpOosUjWtsT3STNadgOofbSc/PtNKQI/8M1/DmmOx8uUMBl3hXCnc3NTHmAyEOiPA/zOp57H+YvnjU9I++/gJt/aymCDpmltfRVHh4faIERKNYmbveEAhXJVHnp781BLSucX5i2fCq0EEjKQ4AVyCW4y+fW4Jvn7nOVI8Oy42cRczZo5aHvIymURU3thxFqeoN0jiTQtQg9NXq87wotfvCMwt99PSegcJL26uoSjo2NksyWUyuSSFJDOBHjiirUEK35KpXDnxhZqCznML5d9xcx5c8EK7uxn+SgBYtu7aQADKQIlx4l82wL7z//9r5TA0rkqJuO+KsDp7Jxj9bpGA7UbMSgIpUk0bxXtpnQzWJXjTIGAKRCqTZp+KpzLxejDeLh37+zotrLUT43yiTNtfzZfEErif+YTX4baHS4vPbUBBJHWBHfaPRFCu52hWFYLC1Ud7q0b9w0d5yzE1hDnzi9pLBIPrdnp42D/GNXanBhdnC/C2fqtZlvjBH2hk8/TG7BnLmc7rNXeG+Jgry7tsjHt1khBFIiX17crJZH7RwXG91Q+qcD+2jf9Wd3oqDCHyWig3CGdsXWBRsI0WEYIu8J4xzt3CLpRLl0y4qNEF+fOICWb96EkOsgIriJrmWaj2WpZktrqK7hoNrsolIqo1Gpot9qaEcwFBRTe0WEbr712W+zgsxc5WGyEf/VHL2Lj1ApazS4YpoPtsTDkYX6hjHTENtwIi0s1M1OToTbpDUdDdWZ6AqrdfvM7BLGNekc3oCqo/k0DR+gpju0c+n1Wl1PazaDfHluta8aUtpo1iThJDWPDxYlJON//736FMLioOAeMBnryKFe1rT2areExuNn0sSSxRiQc3wvtoiz74JYsm+xMYPzwXHu4Vz/SgEpeBm5LYhDCpgR95jFQqpRQP26jftDCV331+zXFja9ZP2xjf6+BfCGLJ546jzHGKjhyhQeBZj8HXxCVyw91itofbVQFi9r8JggDA5icsNAnvNATg6YziD1CY8K0PjIzZCzFMLjSqBAGGeMUFG9Mqe2z/dLJoOOxoKm/+k1fIcHExTmkCNoOuG12adoSKt9AjNA58de1ufoEtmjNA7aG6ge4dX8blRI1qCVUod7qakkB04gCx8+OxprPoQOPM5rZMTdXNi6iqsW2HMcDzKwwM3igaTIs08Be5mcynQ+h7+ZHaPJz2ZwukKb7OKFM8ywnAWkLBe1xTO5hmdb17ELJUjg/lZyXqAYRElldZMibIVqeu4TvWJToBUaTSCSO83uj/OJ0YYxpC7FAW7qmbvvBAN2+MXAPDw+Qz+ZxcNTCxbMb05oYryEHeL1y/QFKZfZxhYJ7ikXicCHyxaL8ZS5ftF3Oka3uoLazS0WQE+kAAQercJWUQ84F7NqQMQGpapyI1OpklWj/c3s8hSMOyEMCs5qX/f7DgAChJvki1d5MSNNL6L93AjMI3B5jxmQWaPiWWdvgnlJ+5rccMk87Mc3NCyydrzLTEscizM4/LDANuzQf1utxR/OWTCejMZtLzyXWGZxZm8fCPFcPGkzFvZrbew2srdXEpFUXiAY+k9jOnQYUknW2+B4yjxFS44QlspLMxzhUwvPmfWjvW5MMALbR7Pzy2sb3wnHnJLny4IcpMnCZh7lWJC6dc1sCSWwlZUE7xJzpsxFHidVUror5ViNkRYXwI9FpOjWnw7GpQi7ePmEzxPd+44eFAsTFqrgGXmDKlxM7L/wtG4wB/hGzlybJ0QRkHmgEfV+VM4nbu4fYWJ1PwFquv4uYHU8mbSUMCsxrETWFgYawRJbpSTAlI9hNxkkWGClY1fNcyd/jl8b9sJiN5jWOuKIk1AJVzhbxHTlcsUFBxUwrBAzajMPItx25AIq/YFVB63Z5M4H55QIMOWzJt9cwJ7D04wjsL3/YygCFOaQm3LgwQTq74NAA1z/l2LwWCDEZcWbEtdb6USNWI/M9ZMaOerC1h3On1qx+pss644VIg3jQNIfO7JlfCUW7s6KjVa7THGkU+D4zg4VU/mcNTQQce7zXMl8To62yGhzBW+6FZqOFBUUMluxwjQKeiWKhM/wqlXlhzGNb4XbGN6Sv4tQA+VVXGkrmq0yUdcH/VAT2DV/uBDYv8FcYWG5hGnR4G+7BXN0tzb+YVZp5EEaVeTTosGnSsRuOYlhciMF4gkajicXFebfFyAIJdm5aosy2W35v1WR1qzAE16HbPadG0sxwjSNhqzDiAZtZ1MAX5/NmAjPKHkmyDKKEITIZdiskzQP5rksuLaBwTR5qvVUHDoFs0uLGyGcdyUgPMGYU+5z5YDU+uv6yd1zDvufrP6SbGhe48W6I4XCAKL+kYcXG6bCvqcCECyaGM7p8zTE9HAHVbuWUpOn2Re5sH2nWYbffx4PNHTzx5HmZKy4ppS/Lc868a3Iws2eUtmmVWgvarDGDPyM6XyyWEGcIO5nAtP3W7TLTe2YlW/ucLdIUWhHSDMfyy76danYBLXyPoxnzl5ASdzIz/xKVYDRCPk+BWlDDaYA2fm/aBjitvFNgTGV4uSw+sXGAJ/dh3/DlZipYUtHe475QD79/xYnLGTQrtYg/r+jHOhcZ4ZlU1cuINumwY9vk6inM/dEIn/7MVQmMU0WH/TGeunJe5E1yG/knXyZKYZtnrQfMNE7+kvaJi+VYnoHRAMib0HxgahirzaOxRvt5qoHnj5BzqCncblwF4S9ekGSNL1lhYMSXEReDOZyF8j738pGg5WNmKtX3PWY6QGtiZzBSyd4iyG7Pthxaq8FjCuz7/vKHVT5IxyUl+xQYC5jJtfNG23bMKTdchRHPQb2NB5tbqJSr6A/I3q0oaDlqNrWFLxeHOHN2XbeQ66KYNxFGYn2KH2+6RFRsJwYY1vPlNcpHil5g4nFwQgGFKIjLEW60XI4HGCKT5URuswB8Lr/xz2aLsPZGzkZgs4hdcmxbK6EeMyuvWK2LEJJpqQnGa6GF57P9zvwf63G3Mer03RqgTTrcwOjslD0Hsoj6Rw07KQnn+77xw/ILoRPYZDxAikCwa4P1quPzFn4aDVcZp3Bw2MJ+/QhhKlS7DnkSpFznHMhKqMnfTEvArTvfm1dPOJWzcCMh/CFb+G5rGq3I6CafkisYM+8iku9QfZcwC7GhBrqOTq+tFBBpd5xIoyJmiv3WZSt6DgfI5XO6aHy/RlPwAvPIhglsqlXJwczOZ7GEQgXSADEXnBHw5jn1BzYqwrlyhQAnFhjDeh54Ki7JTXL6WUggeIoVenfsNEyZPJ1ziE57hIPjI5xeJzJiU9d8tJT0e48GLj5d0GNFzjGBcR6j1zDP82AQobA8Q9SDRNHQ8jfHlKK/8hHhlMadztglTAiZp8TAXLin+qBnBU/+no1ij1HIs35nApOA3NZ0Nk5M/RxD/EQbsdwDo0LugQ6tWm7Dre13WBFQ6ce5jccS2Hd99Mst2yfpEyyz9xDnGdb7fV0OJ0swn/QuJmQejcWvqM5xjl9ndgAAIABJREFUEvcj0FQCIZgGLG7ja9LB+2YtmWNNMuhjcZEtTyEODxu4fXcbF85voFabB/0gj2B5ZUELDlgR9nMVKTSVZ1RHy9oYPwpXS1Ut4FDUGWQ0rMxG+c2WElBg9J1+fbACJm8qMw9vjFBO9ojALE/Vweh4bOO8JcsEiT3VWZfhcTTsu77+y5AOMpi4adj9QQcRw/rpgjWfLJJi7c2azS7UbEHxPWz2Lq/kQzCOI6AcNVooFXNKUGd+g3irrRe0BacWae1s7+PcOQYj5AGO8MorN7AwX8PO9jE2Tq2h0+vh0uWzWN9YUu7F+VM+kbY2XQrF6mpT7uI04Ta6NnMxq4JbsOIvkDe/3m8R0eenZ1GSg1ckDhtloACCPstvOnL6M6XsJQUmEmkiX3tMgX0QITIiWBLl7vZaSOdq0+3ncrBe29wUs4fReguzp37poQ4OwlcjvPLaHTz5xFkt0pE3SHEswpHKIawx2eEB/ZTt+CoUC6jN1RzFeaBKdLk8Z2hITI3JaF0UCaD84+EqbxqpYYwcvcAUabogQ8m1gh+yZ8w3eqM/FZij6/lDjoV6mKkbMIgYcCAnI0LrO50GIK7dSGuhBeVxmAo7Oi0SEL1BPMrUycsr3/GXuCUoRCbOa3dYWx0s1QRLysjhAlITY+fsDYhl/zCjSiLxpZgJuqMhbt3eQrVacoOUMzg+OhLCsVAuYWG+4kBRq7l1+mMtxDl/3mYjeiEQqiL64Q9V/kqAsf1sVuxk4EGk39jBpnUmMB+6S2hu+4RpmFkJof6s37vIkEISj0b/ZneOlfltq7oJjGaPIHFGkaQl3s0e4S3iqwxqoESbAY7BYaQIPIbAvu1r36uoigKjlnVadUSFeaHkvqThZ+d6k5iEYXwi+5BfMuaOBTFj4O72Po4bLfVfcc4Sux+bjQY2Tq2imM24JTJmcjqjCXb3DvHEkxenPomHSv+k/jByPjw9jbRrF0l6s6gokzkW/ZZDSuTbEiNufQTKERFaoiMSql0Oj5DYMoLZtBwKbBY8GVs57VZ5WJnNm8yJesbUSuxaZG3eic3qELf+cXzYt37NuwXgZjLUsCz63SaI3JM95R2pn/M01bApMujH1xnL1TtWTkpLTVQWNDMiWIc4n43x48I0wViuT0y1IoXHAbqjkfZrnr9wxo0vN7Sch86allV+XRMDo0FGkWpemGB5ednVz7jvxQnJaY0aGxJzsTxjmDmbn2fszasCFAUss7lTajz0TSAe/BVSkIgeFXJYTmcdmMQoPdhsqzzEXH5cgckR86ZmCxj02pY4S8MepmMTOffzzcIJAWB7e/RhGoQySWFvd1+JrTaR+6BJy0Ft5IMJatYRovzOPY650ihFDatjY2PVSiQuMKD/Im7Iupa6LsOcKs/5XNZKM2qZtcRb/yanUI9zo4x8QPLILk4WNxXwcEA1NZYcRDF9IzUyiAHtB196NrRH7n3jx7SDxwTmo0Tf0Ec+og1otkT8sSrO3/6177NpN7TzmRKGg5Y6WLQZImW+YWruPO/BRYNjjrdLhLcWQSUTY9vgQK2S/vlxfYm5VaLQOaIR7TwFv7N3gKW1FSW500DCQVba20xmloOnfCjuhaWcjWaTrKvIQnjPvCKyb+yn2WQ4VQTCSFUI/h4b7wXu5ukzjZHMYikLm55I6s0jPxvn27s4091PK6nwwTSbvtJs7Ux+UQKxxBMufPuOj7zfNo9oK0MRox47WLKY6IM9Oj7cAhAfERIvs80+s10olkDPxrpa6G9vXo5XQrMke8i1Uu0utncOtRFifX1Jz3VYb6BaKWleFYV93OjK0Z9hRZvgbpodnn6FB6NF1/scBFqYSho3ybG+G9PjkvJPie1Ks/qaIfhsuzJEh8/J7hsCt2YZKDxRACJOLDByKAuhCvvVpTnbjC5agNkXjY8lKdfM4zugYd/xde93sxEfEZjKELNpNXzTBDCTzRAyYZyC1uqAa6NYLgk1Gc3NCtb0GN8PzQDEhnftbO2jUChKm8gdPDruaGoNCaakvmmY1mCAxYWaCpj37x8ijGNceuLsrNSSgKtU3NTsYAYnGfEg6Sg49IQmVH3PqQD5gs2ytyTaDd90Yb6m/2jR3KwL09O2RXvTdj8LHmhpKQgytRS9xuZ/aUeoiZqu0CNDmXORR9YrzRn6TmC8Cydu6Pv2ryPNmY6QkVUGo34XCLJCPqzGOmuPlcBcXwY/NDVsMJng1t0tsWk58/fpJ85qgtuNGw9UwSUPfnVlTvjfrTubWFyew+b9uqIzHmwUBQr3eYNbzQ7OcpMsRwEeH+PU2qpjzoYI4gjFIlc+Mg8zzNBIpzM4i9gizagWcMvfOjTfYY4ioHLywXAogfHfVqmm6QsRZpw/9D3SfnKqWqUY4TFcp8Afhqmsb95NN2W+JoTe1l61u0NkI/PZrCaolPU4Yx/ow9T/5W7YmAKLeBMzjkto82rNQBsTSGNUNX4pkGloNNvIsK41HKKUy0trSNThm+t0uyhw+lsUoT+wg7pxdxvLq/PIiI5m/V+8jc9/4TqeffqcbvHxUQun15etCdCF2ySh8nl8YKFITzOGI1WkFeWFhvZbwBIIdyQ3noGKH64iM6dCpyH2fAx9eCbmYDK7ZJGiRGv2Y3LPvMqm5zgg+BFyjlAPeQbzYZrjqL2XLpJ0gL/M6+MI7D/9mmd1w7i4lAfCSQKITWC6NU6jZgIjTsY7ZJNKJ9K6EBPuLVGiaWPN1cLpkDVD7Om/LD+5fdfG2mXcmHObSZXCCy/dwpUrZ/RBydlfX6HA2EeeRiTTFil59iUTwlK+FEMN9MjHFOFXIEVh2KAV8T/cYXLYCjXS2nnZt0YB8f9TyGYjpRD8Y33OJjAruTwsMA/q+kvtBeaDDo3dc65E7iRFSt5jmMRv+ZqnkZqwHpbTnz4b0+OyKrg+WEgi8LZBlVOubKY8D9dPLSX0wgMmAkAnzn9Of9eVV7rDkVpa19cWRXzxJlc1JUWdI/nK7a091Bbnce36TZw7d1YtSfxiejC/yPFKkXiMOlSaNWqZtChnUaLTyim9YJqPUZuppQkOCJF81sI0l8TQCLqJSoVDydwoCF5G4YkucFDUaNrDnHoKJjgN8wLj8/GM+L6VOKd46VIoucFpLjZ56K83bYb42L/zLCaMZLRgNI9ev4MwXUQYG7c9CVrqwNxYh1lvMoMRmw3volnxG+lDNCPQNQB4Nuz9zTrCOIVaJY9SgaUMV5LReFYH74xT2N7eQ3GuqJlUbGHKqXE+jYPDBtZI6glYxEyjOjc3LVQyKuSgMw8xee2T8FSa8SMdjCJg5RdLXTxorKKVGzRNEHnKJg5ZEGUgY2fLoT6skksjXULt1wF7apxvTDTT6LekxwpaTiywb/3ad+nAtU2IGjZm50dpinR4u2ZsJ5v5REEwwTVhptBuDbF7WMeZtRXx3cV90KiDIe7f30WJlWjt5qITHqPTb6PXH+H86SXUKq7zRG1oZhr5tA92OMl0SYepUeau+VzjhzJu16UKkUVFf4zwKACL2lylWWwpt8zHCUxOn76KRB/+HwU3HcRizX1EP4ToSyuT25vsvfFeETvmhDbmntx2pFmK4wk6PVK3be0jP6+QDpF4Rq54y+XjQDFBIXxUy95aw9Qhn0E6k8dgMkAQMpqyEFe3RAmfCcyH9upmcQLj5vOdw2OcWV9Cq9XVCnrmQv3eENduPNAsXUt4OZIuhVwhi72DDsqFCIvz5WmJQ4GCqytt7R9hhVMANBbJ2FbKo0Rrm9HdFIBksxi5ZXIM4zPZCPkcP4Mj8GSyCkDIrzeB2RZAL7Bkcm5YojVDsJ42ram5Tk1Lun0l2sA4j/czLeN8Eh6LpriNSGoa63W8wPSe4scQGDXMWk1JF8thMDaBcRbh1P/41R7TlcBueZkTGrsQe+MxyvksDg+bGqbFSIu3684981ccDEYfp6B3DLz02l2sry+iJPjHUarV+G2jYh/s1LG4UEGWPsSVd3SwPGyh9qYZBIN5INbSylC95NpZswqjNVcqX5T/4AQ6Plaj+rR9gredbCs/s2o240OlGaH65JHMxiH5ep7RK630732YUQPGcgPKW92+MGoQexaU13ExbPQYJvF7/72vFIFmMjZ7Pup1MI44x34mMI8B2k5Jc7oKOIQl2kij5FQAlwGg1x3i8KCFxQVrbvCwKCNMmk7tfGZyrXo8+RC2+44C29lviELNKjNXNm6sripK29o5wMr6IubnWcA0hpVppl179nqJdKq+NEasFvoPuKRbIT5JQJZvMZfL5hmkeJqBFViZSjDUzzq6nC/RGIBtoPXEBR1JgVkEmoCmaJlGED2cAvMBFs3siX3YD3zsazRqNQWajRT6zSMMJgEmBEUf6SaUBXS8eZEn3W4RW0bw8MpgvjneMLbEareYDtRMiZEzPUTlWLIe9dYmwAla7Z5IPUetvgqNS4tz4uffureDhVoJp86yK9JCdY09d+aU0BRXOPrqswUehvIzJGfgoSFhYlxRmKHMt+ct0tQTnSD7aq5YsBRCTC0Kla7DjTxi39kjGuYFps+uRJqHZAJj0KHLrosTIH/SKPGHv+0jerI44szEDDqtQ9Gy/Bpgv2zTwtKxkuKphmlbj9tGq+IPYwbzd49Gl96UWCTp51Z5simTcLcf2vWU8XWPjxso16pC0lVamQBHLU6amWBufsH5IwYYllBTA3T4ecMWvQay1mfllUAQl/FAZpsFPY1O8zdcmYjNE6U8J5ySz2gAMbc0aV6i21zEbhv2NAi1cvQw/7n94u2kwOyzp5GNUo8hsG//OmlCGOaRzmQx6LY4WQmptF9QZhgihUW1ttnwhnxQiEoKxzzIJo6OGtpluThXnTa1+bwlmctNQ3lP99YGdh/ee/LKRPM2VlYWpm23iiCpgWkCvzMuh4IEN2OKcFOYNb/G16EAOanAqtKhxu9Zp4xPtGf+ialCEktUSM95+EPuZLFghuaTz9tzqE0l7/e3zAqY6g/0q0DYiM4Bl9IwEyx7204cJf7gd/4lHX4YcPB/BsMOV9wTi+PNSavDkGQZ3hySImmm+MGtdGD9ZPyeeCDNX7HEqnKkqaV845zjSwKLfJgze0k/SCfsg45Z8mn0g52DOk4tcxjzrNea+Z3KNcyhBEM5ioDj0yuY0IQcO3y+LoMNahW5ltx/QgyTgjVKnaUIyUjR52eiCwQszlrphe231lwYoMu1MgCqBQ7ONOMi3MBSSXQ5NIYtt9pBaQGIuQQ+12NEiT/0XR91krc33+92lJNZJ4CbL6HQ3r73W+a8wEzLRjhqNGx2b6lkQKfbO6blAho5x4DCFmHbDEbLPpKjj7zm+YSTrUrrqwva0Gq1qbFeZ57LvDUCiSE9G8ZDmUSPfhCOsmZAhvAc51CQKbIuFA7sMvYvpwjktcbE0wMcQuLyN3W8uEq1mVib6qOARnNBqOkTDRzj2TCQEgNMnaxUAtLJOaJvYBrvLAqX4J046Pjh7/56B/szL8mj36OPiA1acoGENmBo+48JTM7Vfe8FR6lrZZMG6nt/R8qybVT3/cWM9Kh8unEOGpEjdxNL9SOXPG9tH2q0wvb2Aaol1rny2N7ewZkzpzSzigeiCT4+9A5CzY3iJgmDqkwQ9EOew0inz7400hhYpORjfYjP6W7UPiP88AK70F/wlGksI1e/OHz6nnW3zSTa57KEmn6ZeRhSdlH9haRZPbHAfuR7vsGeVB0heQyHXXXhk3coYbjDpRA86uCFNBOomUzf7G2/ZwEKI0k/Q0orcd3zcjUiTa2ZY0twfVHAhvQDe0cdbRrq93oo5wvyIdRiRoIcQ8uwXSRRV8fiUbHOxueiVvmQP51jCG9ovjSEeVUCazQUn5RqthmRilBQKccn6zY40xrYCacRvbK0wY8TxHSOcTLYsoDNPr+/6FY0fYyw/ke/+xtEkmFHSjrKYsghjgFn/FkRkgdv4KVFcfqZ5tVTkv5ezTrzdcu0AsHCfIX+nGRGwalObprlfaNyE1Z4tVrKqGS23Q9oD0YYc/wRcyt3QIaek9Zts4NFrHFIu19owHILJwvQ3AknzHJiNvkgWVHgVE/T7F9Hg6PGaVS57X+hn1Ib1MC2ERE9YZcnv8o0+Sp+2k5PwVQaDZkIOhQsk7ptF3kwMYHxudSUyPLKSZshfuz7vlFRkI0IJ2uq51YpGnHGbodN05xGhgw2RkMrb7qpa4yCdnb3US7kUdTYHhOiRDo1rVZh5oc0WMuF8j7UV9sRza+N3mOq2Wm1MT9X0SHRBRknww1ykWmzfmaSR33Jn6aQZo35E2t3zLVoFq11libPipyeB0KTqibySYAK0RCHnkj7tQ2eY/iMPGSrrizP4+ez3jPbR+3HRthp2pe3MjZqlrlnjEwaJ5+q/VN/41s0S5COPR3l0G237YWRngrM5jhZIMGcjX/3RkMEDmekYJvtjgDgdY0isvxqd3cPxVLF+scSsJZAZNn0RPllypq1MeOcj8gsr75fx3yN/WoTTELmXLZ0VP7DDc5UeSWwfMwLQYEHr77jNPooUImr5nqYFmlTLU2iqAGWhJsG+jzNvlfQoDHrdmH8EgQ+rzeDfL1pkBXyothY2iSowInjcZg6+SqPv/9T3yMyCVcrjZBBt3mkLkxDIzw3w1G3nHlkEOKjQ2+jjztt8TJqRWvj4XnSDHIMnsUWjkVkrELX7OZuXWLnMnE4ywutnrZ3eIjF+aradqjkvPHNJifI2ZK66R826Tk/ZYfOIMrNqGdIrkKmRY3W4G4wFEN+I5rSzBoIrkp1FGmXGUHrGRV8lrMpF3SbDMWeUoXbkZSIzmNovWKJ3c0G8YWIwzTK2RNOEfjFj/+AIhqaA07UPj7YQrNed7Rk81neYQqOonl0AksOpPTf8z/9vmIl231RbWQ6mZvRNBCV4RiHPk0miTIybQ6qmrU66nUOjo+xWCvj6rX76lip1arY2zvE2vqyo51ZjkYknqkIuSk+8hO1m3xLQlVEQ+jwcyy/kLdoYT59loa4aMsDwWJqqg1qrlbKMqWWdNvyU10Gh9xrpKB7v1n1S9vF5AbC0WQkZGaae2rYpdUNiZbM5U5Ic/vFj/+gQUncI1laQK99hPr+gRhHFA4dL+dxKIRT1GNVZjbCaS+KAhMDdLiuw8oxA6Mq67HMT+i8nU1nE5UwuLHWD1JrNpZr1gXiqWuhR1mA+nEDy0tV7B401LtcqZZ10CTv8BZMR5VrQDM5J5Yr8WBt9Ues5grPnkpnrSgpqtwYKBYKtlBOU0etVkb/x/fIqdq8CJ4LMuAMk7SRd/JuxLsWFZCt5RYU8FP2x0NRJ8jz8JGzylFuEjmDqvn8CQX2yz/7I3bIDOaLNfR7HRFnSMqhSaJgiGaQxjbqDcyPcRJOlzu8Rtpc3u32sbt/iLWFqi2/6feQTcf22NEQX3z5lupe83MlHB4fS/i1Uh7H7QGa7R763QY21lanlQBvPimYw6OG+sHYJ0JYSVGlI8L4W++n39iNNzPpcysKtFAsKhUQ+sF1i3nzYRYBWi5mLU8svRi7WBCV81322ECCoJ+iIEs5Y1wxeOoNJygXmOsZcM3rK0KO2lhcsJYUGFJYKCQa+6ePsm/etIA5ExiQzddEEWCkxtqYRYDWv8vXpjCIJXLJJ6NC5keEqq5fv41Oq4vV5Tnc39zF/sEeNnjI2nUS4dOffxXrSyVUSkVs7x6hmI8xVy1r/tRsD+astyyZsB/UOXmAQ19CRNMSDRXAOI4mNOtftuZkaoln+PL2M8jg8EyuyoZqaZoX7Jr/qG22HZdBhdXJDLKyoIOVZ2odX4MmvaB80Cbz+CkLylFdexMvBc0+/Vu/1xePnnubBe9p3j9RkhiLpRP6sP/+7/7AdIZUNj+HLmtjNI9Zbv7x6yposGaLBnySzFyMUWO/08ftO3fRah6rNkYTyhlU7FKZ1/DJNDLhBMNeD+1eD+MRFzRZTuZtvA9MFAq7SvYYIQ7rdeU8/PDk0WfzWdQ5+7doVABFcK6LXMNSqEUO4bBGh7RmV0koFELGiKbK5bjFNpNR4KFpb+SEPCIwClLj/9xqYo7H9fUxDXFxE081CIw+mZ7DCYx7WSgwbpXVJkAJjJoVYrk8Gyv/iIK9uYb9ws/8VTdcJESGGsZlA6zSZgo6UJtUZwP5/deUOuDQDZo+mkgO/+INoxZSkJzvzshRApiMtNKJ1Ox2u6mt6NRUq8UZE3cKMLqVxEyOubxbfrTfB0lL5WoZW9v7WFlZtMPi/uhMbIsMeBzqG7MBYprF4Zop5I/o07QUjkFGoAi2WCopyWYHDP2pfJ1MaiRN5PNYI6H5Q5q9ZEHTQGZDPWwmpN93ZiUjwlKh4FPXzw2j1q1WTeNf7+tNTeLP/e3v1RMoAiosWjDB0JOLB5SpG2BKrfMVZ2+KkvkFX9gS7FmuRv82mIzUC7a7s4Ml7aWk0Doa3k+Y6ej4CEUeMk2c6MyWrPMPD6E/nKDRtCGY7IiRySESrtHp9uVDe/sc7kBZBlGZ35k50gLclAAKzUdBpWLV8jIJnabVGiAIDPsyTC7HoMUScY/s+1Dfl2OEAqn8Y+/Jn40sh0pQ4vxptAU/28Z88WQCYx6mF0AK+eKi5WA0YbniFK0XkCloiQdqB8k3LCGpO4Urp8zhSmDkNTiEhHb/3t091OuHWFqeQ6fVwf7+AXrdDi6cO4279+6hNjeH/b0d1GoVBTQdrvPtdPX83BLEkekMWIiWayye6y1zDBGH6VkC698b8zD1h4q/yKoxczND7mkW/Z4xwldKA0R7IzJCxpPx7n3gQs2iwArFsqJeK4y6tiY3aslji3a/bfCl5yx6iM9fEs60P8Vxto+jYdTeQnFJORQFk8lxMoCF5q6MZQtCaZ89m4rdGdQIju1xHYzUkO5ogP29QzucKMCrV+9ojsd40pc/4HpFzsQgHZqRJlc8EY7iZeHrd9ptDBTQjFSu39raxnyVN5KzLghKs5vEumQcy33aTEiB8bAtSOCtZknL8jP+ob/iDF/5NNdLNuN4ZOQOaFY9w8pDWCLvZAuJDhSLRHlJmNexd43+Uz1hpFr0+zL7WTclKKlxZFadXeVi8scwiRRYLr9g0QxNYraQKDj6avDDa+5ZDOShMHr0AuMBdgaEuryWMS0gp972Z0rgytUsIVcAM7TgxUxhX7x8/pvN3/zgDzY39dhus4XlhRo2d/ZQyMeahG07YWbzQYzGNltQKlMVGqOKAvOJLwdscropw30Kz3I2iwipUZk8TbAJxc9yZMiv6XFuIZwvl/A12TjPtIKTwy3oMP4HI0S7+DMCEwvBZzc4WuOEArPkLoVscdHQdUaJccHZYjOXwu5kmz3Z0yI8EUbHFJhr/mOgMLQD95QCXzsTzpZYksZ/M6JkXkXfyQnX9M38uQUuREaGWnDK7UODfk8F0oP6MTLpMeaZRDPdcIgCD1g5la9Qe56FKAW2vIC+ShpIDJABSy6n8j/9FAXG1R/ydUREIsvXPD45M5NW2VAlwMFj4t479IRuQ9DalGFmft3OcAziEBfPLJ9cYDpQbnEtL8nE0dRk2YXpyDK2yiOZN/hincMJRfY0aInP1Z9YFdoixZFWNnEDOTdIMJAhNYzPd//BLprNI6ytL2Fvbw/ZKKOtEh5kpqbxA+7s0LwyER8KIWFa4GfUMzQfUFtpF7g3Wmj6bPaGvqfAXFmGHETNo2egox6zSI2DvvbFYGOKjIQk93DZqfktjqnwQvMIi+VqjBQZ/Bi5hwKbBR72vZVXePnH2uZ+5eLGyQVGwZAzny0vy+kTaM1xncdDApuF9VPuhXNu5tOMAqfeqMFA+RPpbTz8e3d2UK83kUqZ/8OYe1WWsL1bR7N5jKWleXEPCX0J/XbmkgKjid7bPUQ+b3N+OfSCNTIFP67KLW6kIVWCg/xWCL62NMANWfGaR0YUqQWitqXTKDmCqTenHhAmsk4tJJGUmsYZ+97feUFphqLbpcluGu2oSUS5PtoVt9516XPv2DOXz55cYPIjDByKi7r5Gvb/iIb5hlAvLH+D/CF4pypOYaeHnd1dLbvhG97ZrmN7a0cQE30SwV5igTa4mH6LgQ41x/h7Po8zk2rknvFkiIg3WQn3UCmBBv07VjLfj3EefVDk2nQZCJCPmDCT1JJ83nZXUxA5Vqnd/CqaP/o1JeTpHCJGlI5p5WEsn1IQnff9apbqsJXIWpq8hfHR4xQcB9BodPCeZy49nsCoGVF+XiE6fUk+V5ajNj8161v2dlkCc2wh31rj34EpnpUWhNgTznLVV4/+CzCWyaTAzITq8aMxOp0u7t/fQT7Pm21V8Ha7i8P6oUwPYa39vT3UqkXLbwQC+z2dJjAz4a4KrKZ4ez+8cDxwCz4Y+eU12Y1RIcN9HrzXIvpxhfwM8YXyG0nHC0xpgyvZaKyfG87iqRQ8hWm470AGXkgyyd73rqdOLjD9Jssb3Aih3SljFPKElBwc5WYNPpooa8mam/HrNS9pLvl4i/4YuhMBoFBMgCawkdZOMejgLpfjo6Z8BDeX1w8O0ekNsLO7gyuXL6HdbLrf59zFsUJ/+pthf2AbOl3vsifBWJ7oyD3kWCaYyTP8kUED+R9FlCtV+TRGeGxhUjCSseiR6z0y+ZyN/EuzKd2mFGiWh98fTRaX+qVtVLwP0nyB00eJPA9eyPc/9/TJBPbzP/19Fr7T9nNJDgU2GKFQ4DoPv6LD9od5M6hQ2eUbSY0zuc+mwNE88Q2yQaLX6aO2UJTAGGCoSTybw4PtAzSbdeRzRbz44nWsrFqphWPsRojROGZzRRG9dhNz1Zz6qJOaS8ETrZ4Q+tIFse8J0CpP4+FxAoDztwYlzVYzmsZwpaKVUQba/cKo0biLKnJWKihVKzaGQuaRwDCjSIsgfaRoO6Gt+/RRP++1W9WMbhcffM+7TiYwQzrEfNFWI41LRaigg/ihyuFu4ZsXGIXrxz1QKNtb+zJVtXnEpRo3AAAE+klEQVSbd8+bx1kXe3u78lsvv3QNnTZB4SYuXzmlPSu9XkcoPHeOMenkraMw5xes04RauLW5r9A+l40xHoxQLFpDufdzMqPDEcZ9Vsi99mrDMsj94xdzuVT8/7Z3ditRhkEcn0BJfW0FozXNA1EoqRNNIvumoiDvoGsI8qwb6CSok6AuwlvwDrwBDxRFwq9tS20r1Hd3LX7/eWfftS9yjyJckHXZfdfXZ55n5j8z/5nJhwlwYpp3f4SWggZA5wQ5zxmfkZOG4Aq9jhADJYrXr3YTeS+Rn9yJpoGsoZ3AHgjs2pXLrQnszcvphr1Jes6q5Q66uKODaemqVMumk0Ttls8oUR4ZRlBatdXVkn38+FklRdDSmDm5uPDOek93a7DN9vYn68iK8AiGIoSwcW6cq1Z+vy1BMIFIQjg4sOWlNetk9iUCaGuzrgTKWyqbVqvjnONc1+xb1ZtLE2yO7Hhz0YV4QGxEdcXJmj83gZAQVuTXgPIwhclOR0aaZwoHOYXcGyoSrYDAIhwWKRskEegwTnb4omxGJvzduna1VYE99Z1Yq1lS6LO6+mq0WdJ1KmtdpPEBBsQVzHdY1mjzDYr78GFLup5xh3RioyqScU+Vyle7eAn46rXBUS8VCMqREycDQ0za5UDcQznMGQABVJAFcK6iq1iQpgSGoAA0PNcJBdW0gRT3VGShSUVzF6gsBZC9eiV2/Y/ONjVj4utTM93erhHDnQkqsjsrbTohEEKrIxW3Z2mZOL1BBwx/MAdjvskperx3+2ZrAnv7atopafW6dfecVdknFOiupJBhEW9HpAKJABlZBCEyw3kUxO8BIUDqKW2W7fyFoYZdi0UMx9hf5yRUt00OVJqj9mIVV91GIdw0JQqSOvzPhIYA6wgvxRXYb4S9YlXCtuYQP0eRwdmIU6HGLLLFnsQEJRJ/xMGO0BZCVp8REXic9MMmiEx2+HSsRaDVsGtfvu7Zw7t3WhPY6xdPPExjJyzpOmM1ILKILD4CKvpHxaBtkU5irGr2J2MxDsP6QEqe8gjhBjBp9ks8q51TvJsZWaFKQrWEj3aw75U0nDaASDVNpUp5Zh51mu414pNxrbM+o22sk2q4r4DecW+RiSDYHeEu8REhqKoZi1dxOunU7RpZAW8SHd0JiK7gC3oxOlggxnbB+nr04H5rAnv+7LEVikXdeNLd54FLaqEaAlPj9jzAqkRc3jAsFuMwrHf/Jz+Bh1vLRpxNMUw163fCZXAg4nTJoc+CprnRdseagHF1n1OWyogjKH5ky7Bt6Z7qBHwiOvFR0h3QtWgx5MUZQHJKbWNDBXFHoEqzmv3/JOEJ44qT5gLz7ju0fRe/8WSHnGsnsnrOTFrnG+7HjiUFwBho9KSSmsRPb1y/3prAfnvVf/7GzMyMDQ8PN3JehMZYyP7+fm2AtbU1m5iYsM3NTZufnxd8n5yc1O9CjYWCbWxsWLFYtLm5Ob0XWACBVioVqUw27djY2JFW848Z5yN903/04dnZWVtfX7eBgQFbWl6ywXODOrnlclnCGR0dta2tLb1G7Y6Pj3sGPE1FHiqVSlqNoaEhW1xctJGREdvZ2bGFhQV9luuYLzM4eM6mpqaOtHLHAvvFcq2srChmGKgT9Yba3d3dlcpDLWOjeHDyUKsADTgqCJRnrsd+IbxImsq0JIm+V0zoXmZveqrqbx/HAvvblfpHPvcdMmuRNgs/+YgAAAAASUVORK5CYII=" id="2133" name="Google Shape;2133;p20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GwAAACYCAYAAAABZQzCAAAgAElEQVR4Xsy9CZClaVYddt7/v/9/+5Iv96X2qu6qXqZnZxghsJAdYcsizKABYbxgW4EHs4OQxWYEyChsIxgJS4Axy9gOhQTGlsGWw5KFhYBhAM3SM9Nbdde+5Z75Mt++O8653/feX0Uv01lN2BlRUVlZL9/y3e9u5557b2oymUzwBl/j8RjDYRfpdAZACqlUCv7hj37Pp+D/8ef+e/79Zr/jn2s0GmEyBnYPWtg/OMalCyvoDQbY3WmifnyM9z13Yfq8vf4Q9aM2JilgPJogl8sgxBDpdFrfI5XC7v4Reu0eTm0swn84/z76/SEO94+xvFrT+0y+35O89y/l873Z844BjCYTTJDCYDDCeDxBJR+/kUiQenOBDdEftBGlc0ilwjc9/N2dfYRhgOpchbLFaAzcvb2Jc2fXgZQd2527e6jVSuj3u5ivVSXg4XiCq6/cQ55vchJge/cQ5UoBvX4XlXIZnU4bZ04to1TMvclF4GVxnzGVwt5+C/1uE+vrS9Of/2ldtndaYPwc5Vx0MoGNRn10usfIxAWEYazbyyekDj36Rv/gk5/HlafOY3f3AGEUYoIAjXoXiwtlrG/MYzwBvvjFm8jmspiv5bG4YALjDWu3+5iMxyjkYwwGQ8RxjF5vgFQ6QBylJY3gbWhuq9NHq9HC0hJfwz77OykwOwF7Yj7vmC8yAYJgZoFGo7Eu8KNa/Oh7Gbvf5/kMhxOdSSmbPpnAjo530WodoVisIooyQBggFaQRII20O0D/zA+2DpAv5NBoNBFnYpmr4WCASjEvjdEbRUoadHTUxhOX1t/QvCbN7uOY2rd7+79Uk/hgu46FWhlxFOgz7dcbyOeyyGUjfabRcIxGo43qXHFqFYIgeN3PO4IJnOJ/bIFtbt1Eu1FHJl9BNkuzmEI6ipAOI4RBjFQ6lNbRXNoXLbHdusBd7UcPbXu3jskQWFk1DXunb/+XKqTHuRQvvbKFM6fnsX/QRf24gWIhg8OjNpaX8lhbqeHqK9soFNM4vbEgk3/7/h6W54vo9idYqOZ5ZFPNp4Z5SzMYPKaG3bn9ClqNA2RzVaQzWR0unXsYphEGkUxWGGX0PW9QEJiw+CeU6JxTTwiGQUXjqImz59b+fyOwVruHbDZGGNh77g/HiHgHUwEYEOlzh6HeL4OeW7cOkArGKJdKyBUy2Nw8QK5YRIAR8tk09nbqWNuoolTIyRV0ByMc7DaQzoRYWSih0e6i3uhgZbGCKAwVdIwmwGAw1qkVT2oSX/riH6LXayITlRBn8pjQJKYCRHGEdDqSdoVRJP+WDtMIwhBhaMEJ/z0T3sN+hB/8jUzEOxl9vpG2ef/S7w+QQoBOb4h6o4Uz6/Podvv4/U+9jCvPXsD2ZgO5XIhMNsbZtbI+LwU2HAJ0rZnYPqNpq0XIb+QzZX/GYz0H7V+j3ccQEwUYPIshL0p/rPismDuhD/vkb/8mev0GgiCLKJtHEMaI4yyiKEYmk0E6jhFI40Kkw4yEGNJM8t/pNIKAH4hCDBCGKQUOb2Qq/zTShTcS2IuvbuLpJ1Zw4/YWur0Brlw6jVdeu4ennjyFg3ob3d4Ig9EQhUJOh1sqRsikTcPeyoS/1ed4vd+nD/MCo8RLJ40S/8X/8Q/Q7TYwSWcRRnkFR0GKps/MYhTHiCm4TA7ZKKPARCYyoobFEmAcZ3SDwnSElARLLeV1c5FWyplR5nD6cYq5xuxgADllHT6/HzNiBEJ3s2lK0onozEdtI9oimrIghUa7h253KJPd7wE3r23iw3/mIra29mTqo3SA4+MmTm8sT4OEkwrmxAKbAP3BWM7txAL77d/8H9DrtjBOZxDGdJYurKemSHtSCIPQfBg1LUojymQQpSNEURaZOCOh0lRGsQkzkglluJsy8xmECodTqQnoNrzAfPDCsN8LjDKgwI6OGsikAxRKBfR6Y+QyFoG1Wj2k0wGiTIzbt3exsFBCuZjFZ5+/gYP9Bp597gIOD5pYXiihVrPIlbenPxgiSodvK3V4u9rmo93Xuwj0YUPnw/i8J87D/vlvfsIEFsYI4iyP2PKwlPky76OoQamU2eJUEEgoFJqCkzAEPTi1LxPnZCr1/+5PEGURynyaAJVvpUzbqEXNVkf/H8eRcjYGwFdfuoWLF0/h9u1trK0tIZdLYzAc4qUXbioXpNDu3TtEFI+wsbYovxPQxwa0EHzeaRr1/znSwTNMCowCPXEe9s9+6xPod7syRUGW8FQakwkzDwrIgovpH6QxHI7QbLZQLBdRLpdd5Ej/RS3i4wPaKGkfoy6kxshmi4jSGZlQJtVRFEDmLEhjPBnh+rUHWFquYXGxKqFSZDdvPMDa2iL+n3/+OTzzrnMolbKYmyvh6tU7qNUqWKiWkAomuhzKiwj/mLWRWY/DR8yuM8HUbj3EmedHfaA0/UuE294oeHpLDQuAcnzCoOOf/tYnMOz19KGDOMYk4AEwWZwJbBa6h+j3R7h69TouXDyNWq1mggrp8+wPRU0tabS6yOdzyOZiZKi5qQj/6o++gLPnTsu/HR21kI7SKBSzaLdGGIdZfNkHLqNQzOk57tzexNr6Eh7c30W5kke328Op9UUw+uPFCBwU5g+Nr8kn5oFTcBHTD5PdQxrGnEiXRX7RHuCeCmPCbROa7dTUf5pNnX19KWjKowLj+0qG9eMAqJxYYL/5CYz6fYyGQ0T5HEY0iRSWE9hUWApZAwxHE7z88ms4e3YDx8fHOH36lA4+lzMc0Dw6cOf+Pnq9Hi4/dU4/2nqwj73dFtY3lpBKpTEZTyTs+YUq4kwWjd4A58+sCdyllrVbXfnFQrFggcpkgkx6lvc96l+8wPjzwWiC+uExsnGEatn8svcv1DBBRKMJGOxSob3A/kQw9DYjxjfyYT5xpmb3BxOMUpOTC+z//se/KnhpMBwgLuSVN0wmvGORmTf3pchsZDf4lauv4eyZM3jhhZfxwQ++R1FkPp93/t1yljv3dnB42MIHvuxpGluMRyG2trZw4eIGghSfO8Sd21u4cOEcgihEnI2RYVoQBDJzOuS0RZ+zP5bivF7qQIF95jOvojZfQ7GcRX3/GNlMhDOnFzEcGtLvL5/M54h54p/0dW830Hg9NOVRDXtHBfbP/tdfwWAwABPMXKki6fMGCseYwlF2w8eTAO1WB71eH9lsFplMVoFCLpeVlvGLh2tvmDYpQJSN5VfaLb5GD4tLVYs8wwjdzkC/y38XCkU9lyXcaZnRsdIDE6Il6yMEQaTnYdLe6/aQzWWEa1Krv/D8lkL35TX6zBSKhRgrS3MPXSQFAKYK0lwK/62ElCwp8fcfbB1idZmfw86FX0P5T54R0xMg5gVx/zeFpqTZ9uNiZqYMSZOrs3uz8so//V9+GYN+H73+AIXKHEZ6Ez6btwOzz6ePp0OiH2GkyFoaf8rgg0GIF5iCFOpoHFOCSseuX7uN8xfOIZ22A1KeF0T2HKmULgAholwur8siLaNvDNNIp0P5xfphAzdvbKkck89nUatVUanmsbJKM0tglReBGkkhE6mgYTeheHPlcz1/mN4n6dgfyQ9v3tzBwnwJ+wdtnD5TMyAulcJLL9/DU5cJbANbO4fIZiN0ugOMBmO5k4ODNt793IaEx9cX6CvLlXLgbwql7AkF9n/9xi9hNBxIYLnynHIFK2SaR+bhqrIwNuFZNMjQ3iCqUCYrpbBcSbc3YSlqBcPsAKMAGA6sEEmHYZAVRWpRKL/a7Q6O6i3Mz9fkD2/deoD5+Yrew/rGqjR/e/MAL37xLp68chqrawsSUr5gSAuLo3wPEpgz5XGGl8JSB+8Hk/7Mmy4e7EG9hfv3dvHEpQ1kMiEmI+APPnUTy8tZxNmMUo35+TImkzGuX3+Adz97Dt3eEK/d2sfyUgH9Xh88vFSYxlGrhysXl7B90MTh7hGuXD6FAcXm8jBe/BML7P/89V/EZDxCfzhCVCpjwlDJVZ51EBJYyv2ciJSh9mamTCAUmPcRMqZpaoX/PxNYrzvBYNBDbb48NXOmifRnKTy4vzc1lY1GFy9fvYlnnz6jSHTj1Bp6owHarR5e+MINfOBDVySUKCK2aReJAlPyHqWl3fwiHhpFPjWZVcuVmhw3VT7xqMmrr25hc3sfG6cW0Rn2MV8q4lO/fxNPPbuOTqcvv9htDRVI1eZyWF8r62K9ng/r0wKlgG5vjL2DI9TmCjL9hBllnVIpFDO++vGoQXwLkyiBTcZCArKFOamu90HSsolpGtEHn4/5m+mFw6tDxENmx4XRmUzOin0YC1De3jyS85+rVZHPZ/SaNKX23GPcuL6JVquJcnkON69v4t3vvYIg7GOuWkGlWlGqcX9zF41GD09eOaXLovzbmztirgpYGPKbueHrj0Yp5Y0rKzUX409Q3+9gb3cPFy+dwmg0kNml5uaKxEnN9GcyMXa3G7hwcRWtRhNra3PTwq4D/BOg8MOpgz8fL8y+g+jeOYFhoqAjk6uaD3MaZAJTDUKHymCDprNYyCnIII7o0kz5K6WkztGmo4yCiqtXb2JxpYbNBwcSEh+3uLCIdqeB977vGVWezanbxaBZ3Nk+xLvf8wSCkNEPTRzfQ4D9wxZ29w7w1NMXpoGED3L4u8PhGKPxALlM3ml4Cq3mAJtbW6jO5dFujjEYTrB5fxvzC0Vceeocev0OSqWSquB8LTPxrrIsj+R8YCLET8D108/7eqZ2GpC4AiYjU54jv0rZE1IETMNYA+ojk69CEY2L8uxNhAJx+Zj9gyPcub2tOtfNG3cU1cXZLDr9ASrlEp66cgFpQVjEhiLBRXu7RxiPh8jmItEQ8oWM3nS5XJL5YkVgdujA9tYBBv0RLj5xamo6DRZLYZKKhEP6snyr1ZJZotAZXpB8s7d3hHK5gGq1iN3dfextd7Ff38Xi4pwiyoWFeVUVSuWc/JtMIk2VB5JVcZhRAZijSVMfEZhz9crhdNXehN7AirMS59FYluqxBPZPfu2/kyHr9rrIFRcwQiAHO3sDdsMpsHaniygdY3f3CMfHDdCpM1JjDjaZsFSRR5FFPh+GhwEmOmx+IOEH7oDMjtMfMjq0SG2M0TCFrc19jMZDnD9/BmHaAhQFN2GIMTVNwYzZ/8/88StYXK7izJk1aVS/N8YffuoLuHzlDNY3FrG/30CnM8TSShWFPEtDBrPZ1wyCYtDBc2Qdk9mJ9Pktwn0B1lOI4c0FNnQaJgvgfNiJwd9/8mu/YHlS5xiF8jLGKeJ7DwvMUA/7oHbbGSXyeyLxFpX5g/V/++SX5lu+Tz7HgGIfSXpbb89NoQU42K+LN8Iqr6wk8xsQTA4xYGAUs07Hsk4at25uKsSvVstYX1+V5vFQUuEEcRRbHqmolIIgUP2wwExwtCgWCdNkEa5iVVqpwFsgHSMJ3VIHfz7UpCQWye9ZQqVmGcWN0VEK1dwJaW7/+z/8OQSpNI4buyjOrWESMHl1H4VJJrPMiSWv3jRZMmtcD3/7H0YkDM23nMeBxxQYUwEXFCR9j90FC/Pb7a7MXof+steXpmzer+PBvTq6/WNceeqMaHbz8/NGoRsOXTAUIJ+jphOaYl0ssJK/Ewk1WSUe+roRE3DzVcYSo7kyPxoGYwlLn/EtBOZ/N4lXDkW2MUHyS9WHiQmM0amibgrspD7sf/sHf08MKQqsVFuX77Fwytt3QlImQQrHkl7Lw/hF/+HhpKRAhaKngE4Pigo7nY6QkeFgjEw2RD5f0O8d1duoNxrY2TlAlAoxGg1RW1hEq9tBvhDj8pMXsEuuRBjJD44nPYzHATY2Vqfv0b83uwQM8X0p3wgvZnotB6QESRHQe3YALM0Uv5QCyB3MeCo+6HgrNCTpwyQkBzL7y8/XoMB8pH1ik/gbn/g40lEWjWMKbBUIjQHsBUaLzhzH/3ukKMeQCqo3BZOOWGW2+pc/IBNqgM9+7ppCdD62cdzDzv4eMmGEs+dXUa1Wsb93pD/MmZaXF3QBWJwkNYHPq1sqoNiXcBhyMy1wFydhqv2F4U3xCMbMVBvKy88ingdzRwenUcDjESNYmmtfojHNixx2+XYE5iwt+iMWZgGi8+JgMhZz1urE9bB/9Et/G5lsHq3GPgpzy0BozCnvr3yU6A9gNB4J6W41OiKuEH1YWCRExEQy48LziZJY3rLPffYGFhYraLeAmzduY3mtotzq3e+5rIO32+zIPLwcPCCiFS7xtiiOhE2HrCg59pjjzLf6IMZM0ayGNzPlAukkMPpo+jOHNUlCo8EEWeF7xh/05k5JjSuPiOw6lejs568XJfK5KTA9V5BSJE2hpx9XYL/+Kz8jzkPnaB/Z6qIElgwwvMAMTpoI1b/6yg0cHvZQLudxfNQTPFQuVyyfGbZx8eJpxPks9vfr6PfSGPQHqB/2kcmm8Oxz51EsMql2iLy7HEqEkVYeSIF5H+i1JhmseLMyDfeFnRnaQs1RIOBAaB/88J9i7ypwmt5Jg/8xwbAH5OJZrcVfUGdapkRQwlwJzriABsLeDz3emURFn847d8eMgkcIGHMEhKZOWMD8jU/8HVHYOs0DZMoLKmkkTSIjN7Jcd3d3BROxYnx83MGrr91CqVDEymoN+VwR97frOij+u1rKoVRiHcoClVEqwq0b2wjDCc5fJFZHzfI4pd1aRZxIy3x4CoK/OF57KET/xZ95+IsXqdvrK73wIX/o6A3TUo2rqR0ftzDnuR7SpIksxoC8kWxahU9v/t/KDDK06GECeX35rBH4ulQrXTz3Zvk4voblYSzAPqbAWKpot48QF2tTH+Zvsa8++4PwYHDahfT0AzR/QtZd9MjozHMXeeNHkzTu3duTwM6e25hqjze7XhuodSRjiDbncjZDxszEeYExMuQHZ6jOWpwiv/FIF2GKdQohcSSgKc1hgk/+3kv48FdesUtpMQg+/ccv4ulnL6J+eIQzp5amYfpbCUzm2oXxqlZTGKlAfqs/mSAXWPWdrzUYWtL8+AL71Y8Ll+t0m4iyZYD8evgQnmbQbow/VO/sRSgNrAziw3vvL6aIvqtlUcOuX7srhH1hoTZND7zALE3wCEmAMEVuvyXZQdpSAVWDPeVZaIHlWqoSsM7kBGYmERgNLf/KOjaz/93f/u3P4dnnzuFg/xC5bEFBzm/940/iP/uufxuvvXofVy5vzPKqt1FxNtNqALMKpIw63d8S2MC0y5/fyU2iBBYq7I4yeYwlMMuzgtQsuZsdlr3ozu4hzpxZt8c5NCKJ0CfzsgkZWSHpcrPEeSp4Jyj/eDNhM1REz02BuS4RD1dGsVUD/L+JOlj0COzuHKDTpi8c4PyFDUPUJ8DdO7v4gz98Fe997zlMhjSpTCOAXCHE2vqcanbPPHPBCps0029DYMmwXoLz/BJRKywpp2XwUfSJw/pf/+Wf1pvrdrsSGOLcFJoyrTJkg/UwvpgaAAfAH/3xF/DhP/OcDqnf7+PosI/l1SrKZYOmvBB140lSdQiH/9v7iaQ2er8kk+i4/DLNRP29wFyeFWcsXzw+OhbqP33egJXna9jbaaE2T6Q/iyevnFHySmD5qN7AmXPWU9bvTZR7EWTm5yc2Sh9ExJ5kWG8Sp8k1gMybICBew5ICEzFWhcuxKvv84ns9scB+7Zf+tkxNr9dBnC0jFbFYxxsyC5nlPiczgR0ctvH8517F+QvLyOXzKJXLuHFtF0tLWZw/vyE8cRrVsV6VJsowy6Om/i1hCv3PSIUzrZ3VsYajMQbCKgs66J2dPayvrzmBNcXOevmlV/Hu9z6jCPPaa/dUZSDAHKbHWFtfNOSBYb0KCpZQd/tji0iVCUyUV1ugBKQjw1RNaDPUIlYN7/WpcG8mMPovIjePLbB/+Iv/jcDdXr+JOFtFkM6Yo3QND/aGyaIylIMvvL19ICfKrzhnedutG4e4eLGGC+dPCdBNhuM0icmw3IRjhU9+MQJdW1vTz1iknJsjP5EXBHjttbtC+AnnnD67iskowIsvXMcHPviM/v/atZvyi60mNbwmHFIBibBEmvYEfuh6tLzAOoMxgnSAnCyJwwXJpPIovjOlSbyRgVPAXOqRUP6NTCI/HzWM1QCVcJSWBSidtBnif/q5v6Umh27vCNn8nLRB2YpDxM10UWBG2PSmTLgbk2PRbAPcvL6LJ59YF7Usaf4UjAUmsGmkOU7Jz5w6syJTsbO9I77i9Wv3MBhBvrHNVp3VZXzy9z+PuaU8glQGhUKMe3f3kMvF+Ko/94Ep8u+jR0WrTkD+wviAxt63Vc+9JrQGPeWDxZglJPqaFIJwhiW+VZQozDFxJvSjHoryZlQCY3lFPsywRCpIKXfCivP/+Pf+S7F0OxRYtoIgTR8m+GHqN7zA9EndzfJIvbTFIfYq2buslFBMqVzCJDDqN80Bi4MMw7e36uI0Pnn5jG5dNlNEqVTAi1+8gSAOcerUOhrseMznsbt/jItPbqiuRhN33Gjgycun9J599MpDUK6W4JX4tEQ/1/tzJtGZNwnDVxKciVOwlSCovp2gQ9ihk5a71q4wqxN7WGBBiFL2hAL7xM/+OKI4h173GOlMAemoqLdPgUh7TEIu+PDY3hhskGPF2QcZzL2I/VG4w8kYn/30y7hw8YzKKuMRsLd3oA5PoiFHhx202m1cvLQsLarX2WNtNPH5xYp8khowCCDT+IiTb1wNapCh7g9XD7xm6fL4FMHVtWiCVPQ0J+WuXaJ7JlESsfKtJcJvR2D+ecU8ZuJM8ztmcyQBAgrMwF//3CcOOn71Z38U6biAQecYQZRTLiZGUzLooFlj8CCzyBB1hN/93c/KdJ0+syYwdW9nH8++67K0rdkd4g9+/3msqonBfMni4iIKxbwEw3oWv2eBkr6R4a73ezzsdJqBR5otkVN0WwfIcF8mT7owLYJKQAkOo49SpXm6fKZljyswh4FPEYwkHPWoD2PRUmRVWlsJzCLsx06cf+XjP4KA+VevhSDMIZ0rmIFwiDcpA61OF0f1JlZWVpQo84BfffU2QjY9pGPlMuVSDk9cPi+B9ccsiodqDFTvWDgWmk+Ql7mPjwhNOGZGk/hgoD4z36LrCqYOH1QwgrG49rxAZCOxFda0cEabS5rEWfAxKzQ6WHaajPua1utpmOfsq07hePsqXvJSJ7TT+0avRb6Jbzy2etg7IrBf+ukfQpgtYtxtIEznEWVLUzOo5E+22SIbceJdSExN4+GRkUS0n931xVJRZswq0g4fdFQ4NrrLzCVgKx/qJ3OxMTWH5tiZpW6nr6JmpVLC7k4LmQyRlQAHu010e23R0p68ck4hOIMPTxr1N56HbRo3KxmZVZyZvmRlOSkwofPOJdhgFPvy5FD+hHbHCk4pSw9m1V/BVtb7ZgLzWCKtQZmf4w2+3pT5+4s/9dcRUkj9FlJhFnGGDF4ziWMmrCK/GO3ayDizVzEUIi3atOpVafoxNn47U0Z7QA1K+fbaWS5GH0mOn5VKSNU2WtxoEuLuvXs4dfqU0comGVx77QZq81Xs7bbFzyC3MUqnpVkU5sragp6LhBxpmSNvyXw6TokPhkTRdsxgCwcMrfdakRSYIjrnBz3S7/jZM9/uoCiawIziGnuuJJ/+UYExAq+clJf48//V9yMuVDHpNdQSlM4UDRpi25FupQnL2pAskUyi6Cpguh5ob+LYOiszpwyUZXdLhvnFbJ/RH/9/88EOgiBWHsXnpG+7f38PvX4PT73rCR0m2binz65jOBihXGHTOC+GH3JiJnV62IlEnLQH88WMHl2x0ymWmUjLh+WHEonwGwnszUJ8ahFTYhOY0QI4CsJr9aMCY+RcPWmU+At/6/sRFSsY944xGYeI89QwG66iZJkHrYjxYYF5wdlBW5usR9QV0Xlkg/mc/FeA+mEH21s7KJXKaDSPMFedR6vF4SRl9DpDzM2XcbB3jPUzq+IyUqhqzY2trCJ+ojkbx+8j5ui7W3zni7ssnFOlQyMDeDaSaeYrXfDi6mFOZZSrJZPiL5Ui0Jk42MoVQJl7Wc7lEueHgo70yanaP/+T34uoWJUP400gN1GGQs15aam2pf5sSJjhaww8aF4YrjPpZYhPCOnwoIEoG6FSIqt3Iu0Bgwj6nYMGOq2BmvjyhTwaR6xah1ggZ5BlkoBtRyyRkA9iQYRdBAs8ZM7cz9k+azhnWlErOYmZjOukce1Kho6z9B9Nf1fWgb3WobGEk5HegPQHHnzMioEVKmVjXofylmRGeRMo3+ZzMV/v80iH4yRalPgYAvu5n/xuRPkqJv0WBuweyS8Y89eH8SobGXpGCpzP4B882ML+/gGWFlfQbrfx1NNPYHNzD71ugO6wrYkDpAyQXRvlszakJWUYoXWYWLcm/Ykn8uhnDOkVmLhREy4ZHg76ark1inYKL71wS2RTmr1Wc4g//NTn8f4PPoO19Xnj1ycKpNJO+S1fnTTuuwioiZJNd0RCWiiqAAmxzMOShBxne9+w3TYZJfrIkmepvEwa5uthj5E4S2CZMlKjDkjiz+Rq0xIAXFTIF683mkDI/Kmo/9/d3VMiTDiH9GiiE5yjxCSZ1WYKnx+2Wq0gyBCuinQYSRDYa4v3gzJXpMGFHOryMJyl/3PBEL//nd9+AfliCleeegL37u2g2RggX2CjfKzuFmqx59izr4wXI/mVhKyoWPzDdISfjQRZNfuN2BHjQxJr/jMy3sNJt/ehSYH5i0AKgaH15v89P+XEzRB//29+J+IMk+WeiJqZHBvgHC8vNN67NEz5j/hSwsb4hhgdsuJM02X5lCs6SoNMmxhIpFS7sn8zGEhijXweHlYmy2iTo5IoMD6G0SYDDIsOdPjCNM03/M//6F/g/IVTQk7Y2M5AhyaR4X+xlMPcXFFWYjTsyyQmAyV/wB4YTgYU6ldzRFLRqllJJkDBhlDyQsaAx23fLHGe5W52frrMTsNoJU7c0Pff/vi3IROXMcYQgxEbImpTjI5TcQxzozk0cyJn6qYLKCjgILGH2osMW/RCkfh7z+QAACAASURBVA+iUCkIx9ugSZxNKADu3d3H/HxJvizFCDMM0Wz08NILN1CrzQkkvndnC+9+32UJ7PDwUBpIbaeQeK4WqfqSkEM3qB58x1M4KtkhSnzbcfYTAG4SS/Tlfz8fhj6tPwbypDEk0Hp6U/o8EZUTPsx/78FfUulMwx5DYH/3xz4mgfFD9UcdZHILM0qAM4nqtnQCE6eU4/kSlWICuDJ9LlkWau5IMiYwwwUt+WbL6xAP7u1KMHTo47HxAVlGuXj5vDTj7u09maZOawJW+UlzvnyFHZwJZEQd5c4auPeTrLX5kRBT3+UOmRfPhDVjO/nvzY48zIJKalJvbFwNn9irrkY6ADXQcegte2BCbc9F3Ie3aixeh01BODH4+3d+9FuQyVR0wN1BB7n8/NQkeh9m5RaL1BgpUmBJp37jxn0899zlGV1AszMsmOh1+ygvVBJ9W2mVVtjzTL+Wy2dUA2PSu7tbx3u/7BLKFQrfyjT8YoWbH5uP8WE5f5J2ps77I58HzkJ3i2r95fKpyKMCZCj/pQqM7KconAmMCAhzMFYFH4o4nWXi2XFyXExX8k5giRQYfRiVvNNrI1ugSfTc+dCII56mTU2TD7Morz8YYGf7ADs7+7h46az4h6wK89PfvPUAK6tr6HR6+MCHnhYC7zXMDtg0RdhiEKDVHuDzn72Kr/zX349MljQ483U8ZCbN9GWxquFWAR6PR8gXjO7tBZTUPmGOLg0wjsisnPKowOxxFkk+mofJoLxJJ4uHn6wS7RrTecmMKqm/mYGQ8qi5x+4CnZiE8zM/9FeQyZXkU9rdJnLFRZlE8TgcLq0PxPJEkFYGT4HxMHu9EV55+abakBYXKxgM+zh37oxysspcDdlsXklrLs/hKhau03AksUN/yOTY3761ifd96BlNBaCG+UPnB9X8Kr4+Gxkc34KIiUc6khXth6M2HiQ1fqRxRwwoTHNZBvFNCxM3R5EXyZLdt2o3SppNIhvRIwLjDWBjBF1Itw/EAWlwVnEmdFc6KTT18R/8TxDnSkqM290G8kWbdmYJpvHnvUkkbhczlFc+ZS1HtM0Rw3Dy4Rndcc6Uy294mDxozxcUfdsJwh/wTCtczzRnVqnBwnW/uFEKdNSx5jfOeIp8Xv9ePaicNHu0SmyGJ1WPTYWMWAUQCyO1YV38/4wm03GCt0Wg2eyfFJgfASttdgl1sqqsyXOJoIOPG02YuKdAv8f4ll01fH5evOpJBfYzP/AfI0M4KhWg0z5GtrTi5nOwXG6QkN6IawliaGphvvkxkUcTvHdFjDFRcwvtJawMB4b5cglTgIfzMW/WfMTJqXAGZ/ncyfjysabEuRLKI+WUpNYa5mmNiObkOV6Cg6GNk8/Eesj4nL6I1GlqSDqFAS3LaIJ8zj6XpTSWe6kwqaqTISCc++OpbErM3Xv1keE0IfdjH0bk2puGpVMhyo8jsChblMnrtBsyicQR9TFc1Gf+027QNMxXl4tRtnzBUL4hQaGmVjD8TkWzm62+xQkr1TYar9lsyxexTDMejnDu/CmN8Av4e9PSCH1QcsCKbNZD9S8vdB2ej1aFh7oyjwWUU40krZoEHGmo+8OAIhMbMDwLqkwY8lVOYOx2ybvvkwLS5X6kvGL/NPPYF5xG8/kYJvGn//o3gwLju+y0m8iVFoTpqb1V8JRxMryj9gIbhg8faDIX01sk17EzkObGHJYSpFAqFbG/d4yDw0O8973P6Pa/+MVruHT5krDFF56/imfedUHjhwLHevKmTtVmabMFPP5i+IskjXaXyr8XMZinE+lmwjIpGTBsWmzlfH7OyIbqWIIuZs5MeF5gr6dh3hpMsUQf1lv8L249qRPSMAQo0qm9wdeb1sN+6q/9BxodS+5Fu9VAng0RxAyF2JvAjAlsL+DNxMD1a4mFxOlvqZTC7mnzQYrtRQ80FGXrQR3ZQhaXLp8TS2pzcxNnz57Wc966dR9rq6uoVMq4fm1bBJscx7q6wILPScReVDM3KsjTCZRnsRTPMQ2yCnaxvMD84ZnGzaApXcAEnc3YVEDjmBPmOJCMfP0AW1u76lnz2kaTSKEF3Fbh/eDIR5czNhbfx2G9rSk9olQ4DfUNfY8lsP/6e78J6TyXDIRoNhsolFfAEj2/NHpHyXMywbQ3RrI/YSSiDDdv3NMt3dhYFwtXNa9CAd1OD81WT90vNI9Ly4ua00GckU3wnoso/gZSuPrKdbz3fe/SGHaW4Nn5yRBf86iUThjd2fs6CpN3ttsfIRfF6ryksChQnxL4S5zUgOvXbuHSk+cwIMKfjTXJrl5vIVvIiBB0+vSS6lqf+/R1PPfec/ji52/hPe87j2anh8ZRV9p4er2CGzc35Rfn5qsatvnkxUXc3TzEXCWHw+Me1lcqmvNLpMNaZq29N06FKJxUw37yO78BUYFM3TRa7QaK5VVN0XbVvSkhh6aBJoywkDQpk8M4sDUdDx7so5jPi1jDD0CePnuQ+Rw7uwdYW1vW7/L3WFnWmFnO0tBUU+PSNxqktZXU7MfuSy8w4oCaNOBMjA/xKTQm5nyN3mCkCJIXhUgKp7iJUDoa4+6dTWycJkvYuktoDUgQ+te++n34vX/5PN73gSdFFLp1Yxcb55fw/Gdew4e/4jKiINBcKzZwfOr3X8FXffVlNNojtBqctdXDxmoVeztNlYcqc0XcvruPMxs13N/m+No8HmweI58PUVusWPss243ImuIEnyCFou9reh2z+KYm8W9+x0cR5YsKDprNQ5TmVjVZm5pFx25hsjeN9uwqGXgbTR9ApHvEsJmjfOwxNvfXhf/O2/Ow5ZM4N5j8kTCNTKmgSJJfBHLjiAKNXNedzeQwhMM0bJqThRaBUgCcS3X27CmF0deubaNSzAgq4/wqDuRcXKu517Aw+/ZrW7jy7Gn87u9+DleeuoBMFOD2zQd4z4eexMsv3MGpU0uoVXO4c3sXy2s2FCYdDFFbqolHefd2HRfPLaDTIffSnF6nO1RqYH1xE9y7d4BCOacpb5VqQcxfXiCONiR7uHxSgf2N7/oospmCqM3t40PkaysIXYSWCmZTasyXmQ/z/ozNd96/hRrBH8peJ6GiJKrAw/amSUVK91wee9QEb47Ti7Po91Iyr9XqnC7Izn4d5y5wmmmIzQfb6o826nMKve4YZ86uIo7ph0c4ODzAfG0BzWZTl2B7excXnzyPdMwwH7h36x7Onl1Bp9PFRLljSl2hBJzZhkSTd+niCprdHkqFjHIo/pBBDSfpvPzSHZw/v4xSyWZNWcbzsA/je6O7INKTrxSl3ZpUwGAumKByUoH9xHd+VEEH60gUWHZueSYwDu4SwMpoy5x6Epuj2fLgKwXG4atMqo0lZxGdDwSS2CPD99v3HuDC+bMYT8aalM3JNZ5txSd46aXruHz5ojge1fkq4rigcbQXL54X9siD3zh9Gju7e5iMQmTzITZOrYuM02oNsLi4ABY9icLIV+UirK2v2PtxRXSjrLh5ia7lWQNWhiNkmSe5OMUVdcyvq0meBTQW0kNV2cV79FbEmRg/50P8DsdR1Exi0uSoiSf1YT/xHR9FnM0jjGJ0G3XE1SUrNjo+/UxgFi3aZbK/GTGpS55FvyDCzt4+KtV59YL1hwMlzsQQlUM5OIjaMuh18WB7XwK7e28L9+/t4N3vuYJCPmuPI/Vgv67a1q3bO0Lt5+cXcNyo49TGBo6PyJRivhhjPAkxHgXIFdIaZ1uuVDVUU5DVJEC/O9AkNob3SapbMkr0WGJKibSjBQiRd/adl0+jJAwdaR53sLvXwrnzC3j51S089eSqaaEwRIO2eEahG31Oq8OwnsVdpQ4BUDrpgMsf+7avQ5wriPPeOa4jXVoQVS3Jp/fgKieSJjWGb244TuHlqzdwZmMNzVYTw0mgAOKppy5hZ+sAp92t9gjFJCRkMxRovLGxhs2tXezt1nHlyjn5HPZR85Lcu7el/1fRb2RDnTm3g/Uv+jnOjUrHFDAnsNkoCM69IkeytjCPbCavYc2kJsQxSa2z5kSaZv6+gN6EhrFCSaTjpRdv4OLlc7h9cxOXnljDgwd1NA5beObpdXz687fxgXefwdXrB1iYi9HpA3OVDAq52HEQLcEeTlKIBEOZhlkHpgmVd7JyUg37sY99LTKFIqI4i07rGOnCnMJ641w8XKnlQBOi5O1OR/6FhdjeaISrL9/As89cxs7enoDhTnuIS+cpjD2c3lhHu99Fr9PF0sKiVXAxwebmLk6dXhPfnM10zMPYIEGBeS1mHqgZGuKpc0Cmjaq1zhkDkRmgkCVMuIt+WFimliDYdHDOzKdPpC/UYXEmVZ+V9Ywbj5SSyaT5Jjjc6w7we//yi/jAh96FT/7Oi/iLH3kW9XoP/XYLa6s1XHuNOeQCRuMAeztHqC1V0W41sbxI8pLPU9k2a8LhFZfAWAtjIscWrRAnT5x//GNfK2qbTGL7GOk8UYaZwKaHJwzNGq4J64gAygUw4wmajTbmqlU82NpCbX4B3U4HtbmKyi4b6+vWGECCD1FVzdwdo9HqaEYUHbDrtvoTVGtD681n8A/De4G3iW5OCkkF1QQ/0gBePzXV0xhiVR8slbDhLflSQZ+JF5AVApKGKMx7d3ZRqdTw2tXruHhpDZVKFpPxUB027MykEPYOmtqvRvwxHYxQq9nsxyQ0xTcvAk6KBVijF2gYaGpycoH9xLd+BGlCR2Ea/U4TEXvEtCGC/tjA0mnRkCZRLayuFO/mTRkiYmSTNHeOiaqdGG5Ce+6aK0hOJaN46tATnSbJEQ3+Ne0AZlMEpFWu6mxcEkfwUbRn/zeFsxK91yLGamuTMa84RJlljnEqEghsP2fPcwo3rt3H08+d004Xwo3c2+KpOAwmiNZwY8WFcyv4zOeu4X3vOT8lyiYZwrIMjwhMiXM4QeHEUeK3fgRhNiesZtTvIJ2rABEHJTM/n/G/FWg4gVFoPsfyfA9N2XAVYppSm0RrjxMEK+DOuuvVr5wAYn3o7w9adsMFN7PqsWGJU8KPqxB41rF8JBsoJMAZh99DVVYwTYtfwp/RbIpj4ngdEjwvmwg4blWJuCizwuaU1U0fRfhpv4XhYIi1lYqb/iajqPc+8O1K77SG0SQGHPdKOKjXRpipCHhlqGNTQo1Tr7BcU0/sLSXRceObGwPY+qMYTZEiQHLobDLN9HesX2iquV5g/DvJyfAFTI++JwXmiT5eYNySK9DadcdMBev6xay8Q65/okOUAnRgsr2u4ZD+d/3reXYVeS0M+fM57rw1E+f9FgOjdGh1NUXCwhiNGieaQN8ixMc2iT/+rR8hOQJpHjZbjjJlBOmsG3BizWg2wtW+1xucHraNXbAwn2MUDIPkzAxuZ2Cx088J8qmAJ436f0/N7bQsMmNc+dzNH5xv033YJHoTyICD5m3WwpTUNAlEJ2ghv3qsaaYFYhteSj/Jyjin/djlMW0khUG/6z5nlOYIPU6FGyohVnV+YsQeNvCJczO2tCBmQ596CiwHs161CUonNYn/BTUs4rD+LMZsiMiwZajgViY4LZCbnSEd0j75ldmGPqEbSpoTg/vDtIY7yg86joXfePRoOUJmyvHzrYQ/08CHkRMzdww8fLXatMIW02l/2SN+bOYbU9rgxIovv/ywSS1r5YgmhvtsqHcmlfRxBVcqcKbFYeFb03pjAM8/fxPd7kTRJukS66fKaB51dAb37x3jA19+RpNQGVYprCeUqHohTg5N/cjH/qIExCrveNBVsTFk2+y0VuQmjyb8mTFqH+6O1AFPaWc2N4oICX2ZNMWIEtNip/dTVh02u+/LJlPIajr6wU8DSIyOcPQDPrdFhbGERbyRZREOK1te5nxf10DIC6cWKr6NNAaDvuYukhrBivSQo8/n5xS43Lm5IyC71Wgj7zBJmpUwyOLU2bK6aAh3kvnVanUwJueE9IM0cHTQlVDX1qu6pDG30rKAmcjDHius/+G/8hc0OSDDzsthzxw3+8USnD1j7M4Gc5nPmXVGTs3bVGCeKOrMiFYNW3TpSaheULzVnkiT5LqbiTFNs0O31/N+zs/G91EigyY+f683xGc/fRXlchXv/+ATgrP0fgn63t5S2aNSKWqgyr27OygUOMsjq+GZH/yyK/LB+3tNbcAgQN3ujwQE2AJWArl5DeHkVNRMllNP7erxo9++savX2ljjiuW0lYMcR/EdE9gP/Uf/pnwYc7HJkBuFMgiy3As2g6B0C535S2KJVri0Q7RKtFWazYSZE5cwXbFTnZWuFdYLLOnDkmaSCfWMCEpk3i3vIX+y00WpVEHkOPvMrdR4KEpcgM995qq2sC8tLmrc3/x8Fe12D3u7DeQrhWmRdW5uTt9zfUg6duP73HtnyE8Uhf6aQhQxyMFb6qacsJnChjqb+Qbu3Kxr6/wTl9bc1A+bO6U5HWT9vhOJ8w/8h3+etRAbDDbhaIYM0hz/4IIAK4sb+JsMFOxtzrgW9q5nApuF424KtvxOpMthz8ONR2wFMmYVoxefIJswHcdvTHC4paWq9CFMejluVqWYXAZXr97GX/iaP6vAgH6iftDB4cGRgOByJYdKtWg90GAonxHy6i8UQ3v5O7YdJZjMPmWZlodcf9w0WqTACHtxMSErQS5FOT7qo9NpYXllDiNCU1w85BbRGcTmoKk0To7WU2Bs8YkyBGnJPyTLqTQVmA1zsz4s3rR2l6DLECVqpIsQ5aMS6xd9kODNmUySmzKa4qFNgIPDutZVnb9wWrUrTrKmoJ5//iqWVhbR7naxurqM2zfvIZuJ0ep2cXTURLFQNFJqyO1FJTy4v48Pf+XTwgy9eVWv2mCsaI9kH0snwtcVmCJOF1nKtCXmZPE5LcDhHEdrAKTQWDKJYguSCJmxN4AZ5umzy5oix9yNGkVUxCJGay58xwRGhlI65v4vkjQzalJPuVGnBnmwwSZUCLu118Du/j6eu3xJGtFsdFCploQPsrq7srKEfC6nx3J6ablogy7tOVK4wcesLeL4mKX2CQr5Mo4bx0LrKbTd/YZQFwYCZ86uifXLD86ByqZ17C4hh5Cv3cMffeoF/Bv/1vtVZ5om807dzdw5ugA1jAiOSj42szhAhAdbnMKz5nrFEqMkUiGuvnwPzwjFIB8ywNHhsfZ17u0e4wMfvKDXqx928ZlP30RtPosnn+J0u5R2PyvdsaxH2vjOCeyb/7zqX+mYGkMSe4goX5kmy2barBmCdrvVA77w0st44vQZzc092D/C/EJFfIf93aam33B5W6PdlB88vVzDwvy8yvjEDzd3j1S+r9cbePZdV0RvW19b0ypFHi7XOmrigNYLz3rEkmbKJ9d372xrDuOXf8WztnFhCqPRXLkNua71icEO8VJ+nn5vhFazh2ajr1RgabmkKJP0haPjY4yHAZaW5/Hqy/eQLWfw7HOXlLPdunYXG6eW8UVuWHpiEUvLFWxtH6F+3NG2W5rjOJPCQi2v52IeJpOosUjWtsT3STNadgOofbSc/PtNKQI/8M1/DmmOx8uUMBl3hXCnc3NTHmAyEOiPA/zOp57H+YvnjU9I++/gJt/aymCDpmltfRVHh4faIERKNYmbveEAhXJVHnp781BLSucX5i2fCq0EEjKQ4AVyCW4y+fW4Jvn7nOVI8Oy42cRczZo5aHvIymURU3thxFqeoN0jiTQtQg9NXq87wotfvCMwt99PSegcJL26uoSjo2NksyWUyuSSFJDOBHjiirUEK35KpXDnxhZqCznML5d9xcx5c8EK7uxn+SgBYtu7aQADKQIlx4l82wL7z//9r5TA0rkqJuO+KsDp7Jxj9bpGA7UbMSgIpUk0bxXtpnQzWJXjTIGAKRCqTZp+KpzLxejDeLh37+zotrLUT43yiTNtfzZfEErif+YTX4baHS4vPbUBBJHWBHfaPRFCu52hWFYLC1Ud7q0b9w0d5yzE1hDnzi9pLBIPrdnp42D/GNXanBhdnC/C2fqtZlvjBH2hk8/TG7BnLmc7rNXeG+Jgry7tsjHt1khBFIiX17crJZH7RwXG91Q+qcD+2jf9Wd3oqDCHyWig3CGdsXWBRsI0WEYIu8J4xzt3CLpRLl0y4qNEF+fOICWb96EkOsgIriJrmWaj2WpZktrqK7hoNrsolIqo1Gpot9qaEcwFBRTe0WEbr712W+zgsxc5WGyEf/VHL2Lj1ApazS4YpoPtsTDkYX6hjHTENtwIi0s1M1OToTbpDUdDdWZ6AqrdfvM7BLGNekc3oCqo/k0DR+gpju0c+n1Wl1PazaDfHluta8aUtpo1iThJDWPDxYlJON//736FMLioOAeMBnryKFe1rT2areExuNn0sSSxRiQc3wvtoiz74JYsm+xMYPzwXHu4Vz/SgEpeBm5LYhDCpgR95jFQqpRQP26jftDCV331+zXFja9ZP2xjf6+BfCGLJ546jzHGKjhyhQeBZj8HXxCVyw91itofbVQFi9r8JggDA5icsNAnvNATg6YziD1CY8K0PjIzZCzFMLjSqBAGGeMUFG9Mqe2z/dLJoOOxoKm/+k1fIcHExTmkCNoOuG12adoSKt9AjNA58de1ufoEtmjNA7aG6ge4dX8blRI1qCVUod7qakkB04gCx8+OxprPoQOPM5rZMTdXNi6iqsW2HMcDzKwwM3igaTIs08Be5mcynQ+h7+ZHaPJz2ZwukKb7OKFM8ywnAWkLBe1xTO5hmdb17ELJUjg/lZyXqAYRElldZMibIVqeu4TvWJToBUaTSCSO83uj/OJ0YYxpC7FAW7qmbvvBAN2+MXAPDw+Qz+ZxcNTCxbMb05oYryEHeL1y/QFKZfZxhYJ7ikXicCHyxaL8ZS5ftF3Oka3uoLazS0WQE+kAAQercJWUQ84F7NqQMQGpapyI1OpklWj/c3s8hSMOyEMCs5qX/f7DgAChJvki1d5MSNNL6L93AjMI3B5jxmQWaPiWWdvgnlJ+5rccMk87Mc3NCyydrzLTEscizM4/LDANuzQf1utxR/OWTCejMZtLzyXWGZxZm8fCPFcPGkzFvZrbew2srdXEpFUXiAY+k9jOnQYUknW2+B4yjxFS44QlspLMxzhUwvPmfWjvW5MMALbR7Pzy2sb3wnHnJLny4IcpMnCZh7lWJC6dc1sCSWwlZUE7xJzpsxFHidVUror5ViNkRYXwI9FpOjWnw7GpQi7ePmEzxPd+44eFAsTFqrgGXmDKlxM7L/wtG4wB/hGzlybJ0QRkHmgEfV+VM4nbu4fYWJ1PwFquv4uYHU8mbSUMCsxrETWFgYawRJbpSTAlI9hNxkkWGClY1fNcyd/jl8b9sJiN5jWOuKIk1AJVzhbxHTlcsUFBxUwrBAzajMPItx25AIq/YFVB63Z5M4H55QIMOWzJt9cwJ7D04wjsL3/YygCFOaQm3LgwQTq74NAA1z/l2LwWCDEZcWbEtdb6USNWI/M9ZMaOerC1h3On1qx+pss644VIg3jQNIfO7JlfCUW7s6KjVa7THGkU+D4zg4VU/mcNTQQce7zXMl8To62yGhzBW+6FZqOFBUUMluxwjQKeiWKhM/wqlXlhzGNb4XbGN6Sv4tQA+VVXGkrmq0yUdcH/VAT2DV/uBDYv8FcYWG5hGnR4G+7BXN0tzb+YVZp5EEaVeTTosGnSsRuOYlhciMF4gkajicXFebfFyAIJdm5aosy2W35v1WR1qzAE16HbPadG0sxwjSNhqzDiAZtZ1MAX5/NmAjPKHkmyDKKEITIZdiskzQP5rksuLaBwTR5qvVUHDoFs0uLGyGcdyUgPMGYU+5z5YDU+uv6yd1zDvufrP6SbGhe48W6I4XCAKL+kYcXG6bCvqcCECyaGM7p8zTE9HAHVbuWUpOn2Re5sH2nWYbffx4PNHTzx5HmZKy4ppS/Lc868a3Iws2eUtmmVWgvarDGDPyM6XyyWEGcIO5nAtP3W7TLTe2YlW/ucLdIUWhHSDMfyy76danYBLXyPoxnzl5ASdzIz/xKVYDRCPk+BWlDDaYA2fm/aBjitvFNgTGV4uSw+sXGAJ/dh3/DlZipYUtHe475QD79/xYnLGTQrtYg/r+jHOhcZ4ZlU1cuINumwY9vk6inM/dEIn/7MVQmMU0WH/TGeunJe5E1yG/knXyZKYZtnrQfMNE7+kvaJi+VYnoHRAMib0HxgahirzaOxRvt5qoHnj5BzqCncblwF4S9ekGSNL1lhYMSXEReDOZyF8j738pGg5WNmKtX3PWY6QGtiZzBSyd4iyG7Pthxaq8FjCuz7/vKHVT5IxyUl+xQYC5jJtfNG23bMKTdchRHPQb2NB5tbqJSr6A/I3q0oaDlqNrWFLxeHOHN2XbeQ66KYNxFGYn2KH2+6RFRsJwYY1vPlNcpHil5g4nFwQgGFKIjLEW60XI4HGCKT5URuswB8Lr/xz2aLsPZGzkZgs4hdcmxbK6EeMyuvWK2LEJJpqQnGa6GF57P9zvwf63G3Mer03RqgTTrcwOjslD0Hsoj6Rw07KQnn+77xw/ILoRPYZDxAikCwa4P1quPzFn4aDVcZp3Bw2MJ+/QhhKlS7DnkSpFznHMhKqMnfTEvArTvfm1dPOJWzcCMh/CFb+G5rGq3I6CafkisYM+8iku9QfZcwC7GhBrqOTq+tFBBpd5xIoyJmiv3WZSt6DgfI5XO6aHy/RlPwAvPIhglsqlXJwczOZ7GEQgXSADEXnBHw5jn1BzYqwrlyhQAnFhjDeh54Ki7JTXL6WUggeIoVenfsNEyZPJ1ziE57hIPjI5xeJzJiU9d8tJT0e48GLj5d0GNFzjGBcR6j1zDP82AQobA8Q9SDRNHQ8jfHlKK/8hHhlMadztglTAiZp8TAXLin+qBnBU/+no1ij1HIs35nApOA3NZ0Nk5M/RxD/EQbsdwDo0LugQ6tWm7Dre13WBFQ6ce5jccS2Hd99Mst2yfpEyyz9xDnGdb7fV0OJ0swn/QuJmQejcWvqM5xjl9ndgAAIABJREFUEvcj0FQCIZgGLG7ja9LB+2YtmWNNMuhjcZEtTyEODxu4fXcbF85voFabB/0gj2B5ZUELDlgR9nMVKTSVZ1RHy9oYPwpXS1Ut4FDUGWQ0rMxG+c2WElBg9J1+fbACJm8qMw9vjFBO9ojALE/Vweh4bOO8JcsEiT3VWZfhcTTsu77+y5AOMpi4adj9QQcRw/rpgjWfLJJi7c2azS7UbEHxPWz2Lq/kQzCOI6AcNVooFXNKUGd+g3irrRe0BacWae1s7+PcOQYj5AGO8MorN7AwX8PO9jE2Tq2h0+vh0uWzWN9YUu7F+VM+kbY2XQrF6mpT7uI04Ta6NnMxq4JbsOIvkDe/3m8R0eenZ1GSg1ckDhtloACCPstvOnL6M6XsJQUmEmkiX3tMgX0QITIiWBLl7vZaSOdq0+3ncrBe29wUs4fReguzp37poQ4OwlcjvPLaHTz5xFkt0pE3SHEswpHKIawx2eEB/ZTt+CoUC6jN1RzFeaBKdLk8Z2hITI3JaF0UCaD84+EqbxqpYYwcvcAUabogQ8m1gh+yZ8w3eqM/FZij6/lDjoV6mKkbMIgYcCAnI0LrO50GIK7dSGuhBeVxmAo7Oi0SEL1BPMrUycsr3/GXuCUoRCbOa3dYWx0s1QRLysjhAlITY+fsDYhl/zCjSiLxpZgJuqMhbt3eQrVacoOUMzg+OhLCsVAuYWG+4kBRq7l1+mMtxDl/3mYjeiEQqiL64Q9V/kqAsf1sVuxk4EGk39jBpnUmMB+6S2hu+4RpmFkJof6s37vIkEISj0b/ZneOlfltq7oJjGaPIHFGkaQl3s0e4S3iqwxqoESbAY7BYaQIPIbAvu1r36uoigKjlnVadUSFeaHkvqThZ+d6k5iEYXwi+5BfMuaOBTFj4O72Po4bLfVfcc4Sux+bjQY2Tq2imM24JTJmcjqjCXb3DvHEkxenPomHSv+k/jByPjw9jbRrF0l6s6gokzkW/ZZDSuTbEiNufQTKERFaoiMSql0Oj5DYMoLZtBwKbBY8GVs57VZ5WJnNm8yJesbUSuxaZG3eic3qELf+cXzYt37NuwXgZjLUsCz63SaI3JM95R2pn/M01bApMujH1xnL1TtWTkpLTVQWNDMiWIc4n43x48I0wViuT0y1IoXHAbqjkfZrnr9wxo0vN7Sch86allV+XRMDo0FGkWpemGB5ednVz7jvxQnJaY0aGxJzsTxjmDmbn2fszasCFAUss7lTajz0TSAe/BVSkIgeFXJYTmcdmMQoPdhsqzzEXH5cgckR86ZmCxj02pY4S8MepmMTOffzzcIJAWB7e/RhGoQySWFvd1+JrTaR+6BJy0Ft5IMJatYRovzOPY650ihFDatjY2PVSiQuMKD/Im7Iupa6LsOcKs/5XNZKM2qZtcRb/yanUI9zo4x8QPLILk4WNxXwcEA1NZYcRDF9IzUyiAHtB196NrRH7n3jx7SDxwTmo0Tf0Ec+og1otkT8sSrO3/6177NpN7TzmRKGg5Y6WLQZImW+YWruPO/BRYNjjrdLhLcWQSUTY9vgQK2S/vlxfYm5VaLQOaIR7TwFv7N3gKW1FSW500DCQVba20xmloOnfCjuhaWcjWaTrKvIQnjPvCKyb+yn2WQ4VQTCSFUI/h4b7wXu5ukzjZHMYikLm55I6s0jPxvn27s4091PK6nwwTSbvtJs7Ux+UQKxxBMufPuOj7zfNo9oK0MRox47WLKY6IM9Oj7cAhAfERIvs80+s10olkDPxrpa6G9vXo5XQrMke8i1Uu0utncOtRFifX1Jz3VYb6BaKWleFYV93OjK0Z9hRZvgbpodnn6FB6NF1/scBFqYSho3ybG+G9PjkvJPie1Ks/qaIfhsuzJEh8/J7hsCt2YZKDxRACJOLDByKAuhCvvVpTnbjC5agNkXjY8lKdfM4zugYd/xde93sxEfEZjKELNpNXzTBDCTzRAyYZyC1uqAa6NYLgk1Gc3NCtb0GN8PzQDEhnftbO2jUChKm8gdPDruaGoNCaakvmmY1mCAxYWaCpj37x8ijGNceuLsrNSSgKtU3NTsYAYnGfEg6Sg49IQmVH3PqQD5gs2ytyTaDd90Yb6m/2jR3KwL09O2RXvTdj8LHmhpKQgytRS9xuZ/aUeoiZqu0CNDmXORR9YrzRn6TmC8Cydu6Pv2ryPNmY6QkVUGo34XCLJCPqzGOmuPlcBcXwY/NDVsMJng1t0tsWk58/fpJ85qgtuNGw9UwSUPfnVlTvjfrTubWFyew+b9uqIzHmwUBQr3eYNbzQ7OcpMsRwEeH+PU2qpjzoYI4gjFIlc+Mg8zzNBIpzM4i9gizagWcMvfOjTfYY4ioHLywXAogfHfVqmm6QsRZpw/9D3SfnKqWqUY4TFcp8Afhqmsb95NN2W+JoTe1l61u0NkI/PZrCaolPU4Yx/ow9T/5W7YmAKLeBMzjkto82rNQBsTSGNUNX4pkGloNNvIsK41HKKUy0trSNThm+t0uyhw+lsUoT+wg7pxdxvLq/PIiI5m/V+8jc9/4TqeffqcbvHxUQun15etCdCF2ySh8nl8YKFITzOGI1WkFeWFhvZbwBIIdyQ3noGKH64iM6dCpyH2fAx9eCbmYDK7ZJGiRGv2Y3LPvMqm5zgg+BFyjlAPeQbzYZrjqL2XLpJ0gL/M6+MI7D/9mmd1w7i4lAfCSQKITWC6NU6jZgIjTsY7ZJNKJ9K6EBPuLVGiaWPN1cLpkDVD7Om/LD+5fdfG2mXcmHObSZXCCy/dwpUrZ/RBydlfX6HA2EeeRiTTFil59iUTwlK+FEMN9MjHFOFXIEVh2KAV8T/cYXLYCjXS2nnZt0YB8f9TyGYjpRD8Y33OJjAruTwsMA/q+kvtBeaDDo3dc65E7iRFSt5jmMRv+ZqnkZqwHpbTnz4b0+OyKrg+WEgi8LZBlVOubKY8D9dPLSX0wgMmAkAnzn9Of9eVV7rDkVpa19cWRXzxJlc1JUWdI/nK7a091Bbnce36TZw7d1YtSfxiejC/yPFKkXiMOlSaNWqZtChnUaLTyim9YJqPUZuppQkOCJF81sI0l8TQCLqJSoVDydwoCF5G4YkucFDUaNrDnHoKJjgN8wLj8/GM+L6VOKd46VIoucFpLjZ56K83bYb42L/zLCaMZLRgNI9ev4MwXUQYG7c9CVrqwNxYh1lvMoMRmw3volnxG+lDNCPQNQB4Nuz9zTrCOIVaJY9SgaUMV5LReFYH74xT2N7eQ3GuqJlUbGHKqXE+jYPDBtZI6glYxEyjOjc3LVQyKuSgMw8xee2T8FSa8SMdjCJg5RdLXTxorKKVGzRNEHnKJg5ZEGUgY2fLoT6skksjXULt1wF7apxvTDTT6LekxwpaTiywb/3ad+nAtU2IGjZm50dpinR4u2ZsJ5v5REEwwTVhptBuDbF7WMeZtRXx3cV90KiDIe7f30WJlWjt5qITHqPTb6PXH+H86SXUKq7zRG1oZhr5tA92OMl0SYepUeau+VzjhzJu16UKkUVFf4zwKACL2lylWWwpt8zHCUxOn76KRB/+HwU3HcRizX1EP4ToSyuT25vsvfFeETvmhDbmntx2pFmK4wk6PVK3be0jP6+QDpF4Rq54y+XjQDFBIXxUy95aw9Qhn0E6k8dgMkAQMpqyEFe3RAmfCcyH9upmcQLj5vOdw2OcWV9Cq9XVCnrmQv3eENduPNAsXUt4OZIuhVwhi72DDsqFCIvz5WmJQ4GCqytt7R9hhVMANBbJ2FbKo0Rrm9HdFIBksxi5ZXIM4zPZCPkcP4Mj8GSyCkDIrzeB2RZAL7Bkcm5YojVDsJ42ram5Tk1Lun0l2sA4j/czLeN8Eh6LpriNSGoa63W8wPSe4scQGDXMWk1JF8thMDaBcRbh1P/41R7TlcBueZkTGrsQe+MxyvksDg+bGqbFSIu3684981ccDEYfp6B3DLz02l2sry+iJPjHUarV+G2jYh/s1LG4UEGWPsSVd3SwPGyh9qYZBIN5INbSylC95NpZswqjNVcqX5T/4AQ6Plaj+rR9gredbCs/s2o240OlGaH65JHMxiH5ep7RK630732YUQPGcgPKW92+MGoQexaU13ExbPQYJvF7/72vFIFmMjZ7Pup1MI44x34mMI8B2k5Jc7oKOIQl2kij5FQAlwGg1x3i8KCFxQVrbvCwKCNMmk7tfGZyrXo8+RC2+44C29lviELNKjNXNm6sripK29o5wMr6IubnWcA0hpVppl179nqJdKq+NEasFvoPuKRbIT5JQJZvMZfL5hmkeJqBFViZSjDUzzq6nC/RGIBtoPXEBR1JgVkEmoCmaJlGED2cAvMBFs3siX3YD3zsazRqNQWajRT6zSMMJgEmBEUf6SaUBXS8eZEn3W4RW0bw8MpgvjneMLbEareYDtRMiZEzPUTlWLIe9dYmwAla7Z5IPUetvgqNS4tz4uffureDhVoJp86yK9JCdY09d+aU0BRXOPrqswUehvIzJGfgoSFhYlxRmKHMt+ct0tQTnSD7aq5YsBRCTC0Kla7DjTxi39kjGuYFps+uRJqHZAJj0KHLrosTIH/SKPGHv+0jerI44szEDDqtQ9Gy/Bpgv2zTwtKxkuKphmlbj9tGq+IPYwbzd49Gl96UWCTp51Z5simTcLcf2vWU8XWPjxso16pC0lVamQBHLU6amWBufsH5IwYYllBTA3T4ecMWvQay1mfllUAQl/FAZpsFPY1O8zdcmYjNE6U8J5ySz2gAMbc0aV6i21zEbhv2NAi1cvQw/7n94u2kwOyzp5GNUo8hsG//OmlCGOaRzmQx6LY4WQmptF9QZhgihUW1ttnwhnxQiEoKxzzIJo6OGtpluThXnTa1+bwlmctNQ3lP99YGdh/ee/LKRPM2VlYWpm23iiCpgWkCvzMuh4IEN2OKcFOYNb/G16EAOanAqtKhxu9Zp4xPtGf+ialCEktUSM95+EPuZLFghuaTz9tzqE0l7/e3zAqY6g/0q0DYiM4Bl9IwEyx7204cJf7gd/4lHX4YcPB/BsMOV9wTi+PNSavDkGQZ3hySImmm+MGtdGD9ZPyeeCDNX7HEqnKkqaV845zjSwKLfJgze0k/SCfsg45Z8mn0g52DOk4tcxjzrNea+Z3KNcyhBEM5ioDj0yuY0IQcO3y+LoMNahW5ltx/QgyTgjVKnaUIyUjR52eiCwQszlrphe231lwYoMu1MgCqBQ7ONOMi3MBSSXQ5NIYtt9pBaQGIuQQ+12NEiT/0XR91krc33+92lJNZJ4CbL6HQ3r73W+a8wEzLRjhqNGx2b6lkQKfbO6blAho5x4DCFmHbDEbLPpKjj7zm+YSTrUrrqwva0Gq1qbFeZ57LvDUCiSE9G8ZDmUSPfhCOsmZAhvAc51CQKbIuFA7sMvYvpwjktcbE0wMcQuLyN3W8uEq1mVib6qOARnNBqOkTDRzj2TCQEgNMnaxUAtLJOaJvYBrvLAqX4J046Pjh7/56B/szL8mj36OPiA1acoGENmBo+48JTM7Vfe8FR6lrZZMG6nt/R8qybVT3/cWM9Kh8unEOGpEjdxNL9SOXPG9tH2q0wvb2Aaol1rny2N7ewZkzpzSzigeiCT4+9A5CzY3iJgmDqkwQ9EOew0inz7400hhYpORjfYjP6W7UPiP88AK70F/wlGksI1e/OHz6nnW3zSTa57KEmn6ZeRhSdlH9haRZPbHAfuR7vsGeVB0heQyHXXXhk3coYbjDpRA86uCFNBOomUzf7G2/ZwEKI0k/Q0orcd3zcjUiTa2ZY0twfVHAhvQDe0cdbRrq93oo5wvyIdRiRoIcQ8uwXSRRV8fiUbHOxueiVvmQP51jCG9ovjSEeVUCazQUn5RqthmRilBQKccn6zY40xrYCacRvbK0wY8TxHSOcTLYsoDNPr+/6FY0fYyw/ke/+xtEkmFHSjrKYsghjgFn/FkRkgdv4KVFcfqZ5tVTkv5ezTrzdcu0AsHCfIX+nGRGwalObprlfaNyE1Z4tVrKqGS23Q9oD0YYc/wRcyt3QIaek9Zts4NFrHFIu19owHILJwvQ3AknzHJiNvkgWVHgVE/T7F9Hg6PGaVS57X+hn1Ib1MC2ERE9YZcnv8o0+Sp+2k5PwVQaDZkIOhQsk7ptF3kwMYHxudSUyPLKSZshfuz7vlFRkI0IJ2uq51YpGnHGbodN05xGhgw2RkMrb7qpa4yCdnb3US7kUdTYHhOiRDo1rVZh5oc0WMuF8j7UV9sRza+N3mOq2Wm1MT9X0SHRBRknww1ykWmzfmaSR33Jn6aQZo35E2t3zLVoFq11libPipyeB0KTqibySYAK0RCHnkj7tQ2eY/iMPGSrrizP4+ez3jPbR+3HRthp2pe3MjZqlrlnjEwaJ5+q/VN/41s0S5COPR3l0G237YWRngrM5jhZIMGcjX/3RkMEDmekYJvtjgDgdY0isvxqd3cPxVLF+scSsJZAZNn0RPllypq1MeOcj8gsr75fx3yN/WoTTELmXLZ0VP7DDc5UeSWwfMwLQYEHr77jNPooUImr5nqYFmlTLU2iqAGWhJsG+jzNvlfQoDHrdmH8EgQ+rzeDfL1pkBXyothY2iSowInjcZg6+SqPv/9T3yMyCVcrjZBBt3mkLkxDIzw3w1G3nHlkEOKjQ2+jjztt8TJqRWvj4XnSDHIMnsUWjkVkrELX7OZuXWLnMnE4ywutnrZ3eIjF+aradqjkvPHNJifI2ZK66R826Tk/ZYfOIMrNqGdIrkKmRY3W4G4wFEN+I5rSzBoIrkp1FGmXGUHrGRV8lrMpF3SbDMWeUoXbkZSIzmNovWKJ3c0G8YWIwzTK2RNOEfjFj/+AIhqaA07UPj7YQrNed7Rk81neYQqOonl0AksOpPTf8z/9vmIl231RbWQ6mZvRNBCV4RiHPk0miTIybQ6qmrU66nUOjo+xWCvj6rX76lip1arY2zvE2vqyo51ZjkYknqkIuSk+8hO1m3xLQlVEQ+jwcyy/kLdoYT59loa4aMsDwWJqqg1qrlbKMqWWdNvyU10Gh9xrpKB7v1n1S9vF5AbC0WQkZGaae2rYpdUNiZbM5U5Ic/vFj/+gQUncI1laQK99hPr+gRhHFA4dL+dxKIRT1GNVZjbCaS+KAhMDdLiuw8oxA6Mq67HMT+i8nU1nE5UwuLHWD1JrNpZr1gXiqWuhR1mA+nEDy0tV7B401LtcqZZ10CTv8BZMR5VrQDM5J5Yr8WBt9Ues5grPnkpnrSgpqtwYKBYKtlBOU0etVkb/x/fIqdq8CJ4LMuAMk7SRd/JuxLsWFZCt5RYU8FP2x0NRJ8jz8JGzylFuEjmDqvn8CQX2yz/7I3bIDOaLNfR7HRFnSMqhSaJgiGaQxjbqDcyPcRJOlzu8Rtpc3u32sbt/iLWFqi2/6feQTcf22NEQX3z5lupe83MlHB4fS/i1Uh7H7QGa7R763QY21lanlQBvPimYw6OG+sHYJ0JYSVGlI8L4W++n39iNNzPpcysKtFAsKhUQ+sF1i3nzYRYBWi5mLU8svRi7WBCV81322ECCoJ+iIEs5Y1wxeOoNJygXmOsZcM3rK0KO2lhcsJYUGFJYKCQa+6ePsm/etIA5ExiQzddEEWCkxtqYRYDWv8vXpjCIJXLJJ6NC5keEqq5fv41Oq4vV5Tnc39zF/sEeNnjI2nUS4dOffxXrSyVUSkVs7x6hmI8xVy1r/tRsD+astyyZsB/UOXmAQ19CRNMSDRXAOI4mNOtftuZkaoln+PL2M8jg8EyuyoZqaZoX7Jr/qG22HZdBhdXJDLKyoIOVZ2odX4MmvaB80Cbz+CkLylFdexMvBc0+/Vu/1xePnnubBe9p3j9RkhiLpRP6sP/+7/7AdIZUNj+HLmtjNI9Zbv7x6yposGaLBnySzFyMUWO/08ftO3fRah6rNkYTyhlU7FKZ1/DJNDLhBMNeD+1eD+MRFzRZTuZtvA9MFAq7SvYYIQ7rdeU8/PDk0WfzWdQ5+7doVABFcK6LXMNSqEUO4bBGh7RmV0koFELGiKbK5bjFNpNR4KFpb+SEPCIwClLj/9xqYo7H9fUxDXFxE081CIw+mZ7DCYx7WSgwbpXVJkAJjJoVYrk8Gyv/iIK9uYb9ws/8VTdcJESGGsZlA6zSZgo6UJtUZwP5/deUOuDQDZo+mkgO/+INoxZSkJzvzshRApiMtNKJ1Ox2u6mt6NRUq8UZE3cKMLqVxEyOubxbfrTfB0lL5WoZW9v7WFlZtMPi/uhMbIsMeBzqG7MBYprF4Zop5I/o07QUjkFGoAi2WCopyWYHDP2pfJ1MaiRN5PNYI6H5Q5q9ZEHTQGZDPWwmpN93ZiUjwlKh4FPXzw2j1q1WTeNf7+tNTeLP/e3v1RMoAiosWjDB0JOLB5SpG2BKrfMVZ2+KkvkFX9gS7FmuRv82mIzUC7a7s4Ml7aWk0Doa3k+Y6ej4CEUeMk2c6MyWrPMPD6E/nKDRtCGY7IiRySESrtHp9uVDe/sc7kBZBlGZ35k50gLclAAKzUdBpWLV8jIJnabVGiAIDPsyTC7HoMUScY/s+1Dfl2OEAqn8Y+/Jn40sh0pQ4vxptAU/28Z88WQCYx6mF0AK+eKi5WA0YbniFK0XkCloiQdqB8k3LCGpO4Urp8zhSmDkNTiEhHb/3t091OuHWFqeQ6fVwf7+AXrdDi6cO4279+6hNjeH/b0d1GoVBTQdrvPtdPX83BLEkekMWIiWayye6y1zDBGH6VkC698b8zD1h4q/yKoxczND7mkW/Z4xwldKA0R7IzJCxpPx7n3gQs2iwArFsqJeK4y6tiY3aslji3a/bfCl5yx6iM9fEs60P8Vxto+jYdTeQnFJORQFk8lxMoCF5q6MZQtCaZ89m4rdGdQIju1xHYzUkO5ogP29QzucKMCrV+9ojsd40pc/4HpFzsQgHZqRJlc8EY7iZeHrd9ptDBTQjFSu39raxnyVN5KzLghKs5vEumQcy33aTEiB8bAtSOCtZknL8jP+ob/iDF/5NNdLNuN4ZOQOaFY9w8pDWCLvZAuJDhSLRHlJmNexd43+Uz1hpFr0+zL7WTclKKlxZFadXeVi8scwiRRYLr9g0QxNYraQKDj6avDDa+5ZDOShMHr0AuMBdgaEuryWMS0gp972Z0rgytUsIVcAM7TgxUxhX7x8/pvN3/zgDzY39dhus4XlhRo2d/ZQyMeahG07YWbzQYzGNltQKlMVGqOKAvOJLwdscropw30Kz3I2iwipUZk8TbAJxc9yZMiv6XFuIZwvl/A12TjPtIKTwy3oMP4HI0S7+DMCEwvBZzc4WuOEArPkLoVscdHQdUaJccHZYjOXwu5kmz3Z0yI8EUbHFJhr/mOgMLQD95QCXzsTzpZYksZ/M6JkXkXfyQnX9M38uQUuREaGWnDK7UODfk8F0oP6MTLpMeaZRDPdcIgCD1g5la9Qe56FKAW2vIC+ShpIDJABSy6n8j/9FAXG1R/ydUREIsvXPD45M5NW2VAlwMFj4t479IRuQ9DalGFmft3OcAziEBfPLJ9cYDpQbnEtL8nE0dRk2YXpyDK2yiOZN/hincMJRfY0aInP1Z9YFdoixZFWNnEDOTdIMJAhNYzPd//BLprNI6ytL2Fvbw/ZKKOtEh5kpqbxA+7s0LwyER8KIWFa4GfUMzQfUFtpF7g3Wmj6bPaGvqfAXFmGHETNo2egox6zSI2DvvbFYGOKjIQk93DZqfktjqnwQvMIi+VqjBQZ/Bi5hwKbBR72vZVXePnH2uZ+5eLGyQVGwZAzny0vy+kTaM1xncdDApuF9VPuhXNu5tOMAqfeqMFA+RPpbTz8e3d2UK83kUqZ/8OYe1WWsL1bR7N5jKWleXEPCX0J/XbmkgKjid7bPUQ+b3N+OfSCNTIFP67KLW6kIVWCg/xWCL62NMANWfGaR0YUqQWitqXTKDmCqTenHhAmsk4tJJGUmsYZ+97feUFphqLbpcluGu2oSUS5PtoVt9516XPv2DOXz55cYPIjDByKi7r5Gvb/iIb5hlAvLH+D/CF4pypOYaeHnd1dLbvhG97ZrmN7a0cQE30SwV5igTa4mH6LgQ41x/h7Po8zk2rknvFkiIg3WQn3UCmBBv07VjLfj3EefVDk2nQZCJCPmDCT1JJ83nZXUxA5Vqnd/CqaP/o1JeTpHCJGlI5p5WEsn1IQnff9apbqsJXIWpq8hfHR4xQcB9BodPCeZy49nsCoGVF+XiE6fUk+V5ajNj8161v2dlkCc2wh31rj34EpnpUWhNgTznLVV4/+CzCWyaTAzITq8aMxOp0u7t/fQT7Pm21V8Ha7i8P6oUwPYa39vT3UqkXLbwQC+z2dJjAz4a4KrKZ4ez+8cDxwCz4Y+eU12Y1RIcN9HrzXIvpxhfwM8YXyG0nHC0xpgyvZaKyfG87iqRQ8hWm470AGXkgyyd73rqdOLjD9Jssb3Aih3SljFPKElBwc5WYNPpooa8mam/HrNS9pLvl4i/4YuhMBoFBMgCawkdZOMejgLpfjo6Z8BDeX1w8O0ekNsLO7gyuXL6HdbLrf59zFsUJ/+pthf2AbOl3vsifBWJ7oyD3kWCaYyTP8kUED+R9FlCtV+TRGeGxhUjCSseiR6z0y+ZyN/EuzKd2mFGiWh98fTRaX+qVtVLwP0nyB00eJPA9eyPc/9/TJBPbzP/19Fr7T9nNJDgU2GKFQ4DoPv6LD9od5M6hQ2eUbSY0zuc+mwNE88Q2yQaLX6aO2UJTAGGCoSTybw4PtAzSbdeRzRbz44nWsrFqphWPsRojROGZzRRG9dhNz1Zz6qJOaS8ETrZ4Q+tIFse8J0CpP4+FxAoDztwYlzVYzmsZwpaKVUQba/cKo0biLKnJWKihVKzaGQuaRwDCjSIsgfaRoO6Gt+/RRP++1W9WMbhcffM+7TiYwQzrEfNFWI41LRaigg/ihyuFu4ZsXGIXrxz1QKNtb+zJVtXnEpRo3AAAE+klEQVSbd8+bx1kXe3u78lsvv3QNnTZB4SYuXzmlPSu9XkcoPHeOMenkraMw5xes04RauLW5r9A+l40xHoxQLFpDufdzMqPDEcZ9Vsi99mrDMsj94xdzuVT8/7Z3ditRhkEcn0BJfW0FozXNA1EoqRNNIvumoiDvoGsI8qwb6CSok6AuwlvwDrwBDxRFwq9tS20r1Hd3LX7/eWfftS9yjyJckHXZfdfXZ55n5j8z/5nJhwlwYpp3f4SWggZA5wQ5zxmfkZOG4Aq9jhADJYrXr3YTeS+Rn9yJpoGsoZ3AHgjs2pXLrQnszcvphr1Jes6q5Q66uKODaemqVMumk0Ttls8oUR4ZRlBatdXVkn38+FklRdDSmDm5uPDOek93a7DN9vYn68iK8AiGIoSwcW6cq1Z+vy1BMIFIQjg4sOWlNetk9iUCaGuzrgTKWyqbVqvjnONc1+xb1ZtLE2yO7Hhz0YV4QGxEdcXJmj83gZAQVuTXgPIwhclOR0aaZwoHOYXcGyoSrYDAIhwWKRskEegwTnb4omxGJvzduna1VYE99Z1Yq1lS6LO6+mq0WdJ1KmtdpPEBBsQVzHdY1mjzDYr78GFLup5xh3RioyqScU+Vyle7eAn46rXBUS8VCMqREycDQ0za5UDcQznMGQABVJAFcK6iq1iQpgSGoAA0PNcJBdW0gRT3VGShSUVzF6gsBZC9eiV2/Y/ONjVj4utTM93erhHDnQkqsjsrbTohEEKrIxW3Z2mZOL1BBwx/MAdjvskperx3+2ZrAnv7atopafW6dfecVdknFOiupJBhEW9HpAKJABlZBCEyw3kUxO8BIUDqKW2W7fyFoYZdi0UMx9hf5yRUt00OVJqj9mIVV91GIdw0JQqSOvzPhIYA6wgvxRXYb4S9YlXCtuYQP0eRwdmIU6HGLLLFnsQEJRJ/xMGO0BZCVp8REXic9MMmiEx2+HSsRaDVsGtfvu7Zw7t3WhPY6xdPPExjJyzpOmM1ILKILD4CKvpHxaBtkU5irGr2J2MxDsP6QEqe8gjhBjBp9ks8q51TvJsZWaFKQrWEj3aw75U0nDaASDVNpUp5Zh51mu414pNxrbM+o22sk2q4r4DecW+RiSDYHeEu8REhqKoZi1dxOunU7RpZAW8SHd0JiK7gC3oxOlggxnbB+nr04H5rAnv+7LEVikXdeNLd54FLaqEaAlPj9jzAqkRc3jAsFuMwrHf/Jz+Bh1vLRpxNMUw163fCZXAg4nTJoc+CprnRdseagHF1n1OWyogjKH5ky7Bt6Z7qBHwiOvFR0h3QtWgx5MUZQHJKbWNDBXFHoEqzmv3/JOEJ44qT5gLz7ju0fRe/8WSHnGsnsnrOTFrnG+7HjiUFwBho9KSSmsRPb1y/3prAfnvVf/7GzMyMDQ8PN3JehMZYyP7+fm2AtbU1m5iYsM3NTZufnxd8n5yc1O9CjYWCbWxsWLFYtLm5Ob0XWACBVioVqUw27djY2JFW848Z5yN903/04dnZWVtfX7eBgQFbWl6ywXODOrnlclnCGR0dta2tLb1G7Y6Pj3sGPE1FHiqVSlqNoaEhW1xctJGREdvZ2bGFhQV9luuYLzM4eM6mpqaOtHLHAvvFcq2srChmGKgT9Yba3d3dlcpDLWOjeHDyUKsADTgqCJRnrsd+IbxImsq0JIm+V0zoXmZveqrqbx/HAvvblfpHPvcdMmuRNgs/+YgAAAAASUVORK5CYII=" id="2134" name="Google Shape;2134;p20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8" name="Shape 2138"/>
        <p:cNvGrpSpPr/>
        <p:nvPr/>
      </p:nvGrpSpPr>
      <p:grpSpPr>
        <a:xfrm>
          <a:off x="0" y="0"/>
          <a:ext cx="0" cy="0"/>
          <a:chOff x="0" y="0"/>
          <a:chExt cx="0" cy="0"/>
        </a:xfrm>
      </p:grpSpPr>
      <p:sp>
        <p:nvSpPr>
          <p:cNvPr id="2139" name="Google Shape;2139;p20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40" name="Google Shape;2140;p204"/>
          <p:cNvSpPr txBox="1"/>
          <p:nvPr>
            <p:ph idx="1" type="body"/>
          </p:nvPr>
        </p:nvSpPr>
        <p:spPr>
          <a:xfrm>
            <a:off x="838200" y="1825624"/>
            <a:ext cx="10515600" cy="5032375"/>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None/>
            </a:pPr>
            <a:r>
              <a:rPr lang="en-US" sz="2900" u="sng"/>
              <a:t>Example:</a:t>
            </a:r>
            <a:r>
              <a:rPr lang="en-US" sz="2900"/>
              <a:t>   4 people (B, J, S and K) are locked in a room when light goes out .</a:t>
            </a:r>
            <a:endParaRPr/>
          </a:p>
          <a:p>
            <a:pPr indent="-228600" lvl="0" marL="228600" rtl="0" algn="l">
              <a:lnSpc>
                <a:spcPct val="90000"/>
              </a:lnSpc>
              <a:spcBef>
                <a:spcPts val="1000"/>
              </a:spcBef>
              <a:spcAft>
                <a:spcPts val="0"/>
              </a:spcAft>
              <a:buClr>
                <a:schemeClr val="dk1"/>
              </a:buClr>
              <a:buSzPct val="100000"/>
              <a:buNone/>
            </a:pPr>
            <a:r>
              <a:rPr lang="en-US" sz="2900"/>
              <a:t>	When light comes on, K is dead, staffed whit a knife.</a:t>
            </a:r>
            <a:endParaRPr/>
          </a:p>
          <a:p>
            <a:pPr indent="-228600" lvl="0" marL="228600" rtl="0" algn="l">
              <a:lnSpc>
                <a:spcPct val="90000"/>
              </a:lnSpc>
              <a:spcBef>
                <a:spcPts val="1000"/>
              </a:spcBef>
              <a:spcAft>
                <a:spcPts val="0"/>
              </a:spcAft>
              <a:buClr>
                <a:schemeClr val="dk1"/>
              </a:buClr>
              <a:buSzPct val="100000"/>
              <a:buNone/>
            </a:pPr>
            <a:r>
              <a:rPr lang="en-US" sz="2900"/>
              <a:t>	Not suicide (staffed in the back)</a:t>
            </a:r>
            <a:endParaRPr/>
          </a:p>
          <a:p>
            <a:pPr indent="-228600" lvl="0" marL="228600" rtl="0" algn="l">
              <a:lnSpc>
                <a:spcPct val="90000"/>
              </a:lnSpc>
              <a:spcBef>
                <a:spcPts val="1000"/>
              </a:spcBef>
              <a:spcAft>
                <a:spcPts val="0"/>
              </a:spcAft>
              <a:buClr>
                <a:schemeClr val="dk1"/>
              </a:buClr>
              <a:buSzPct val="100000"/>
              <a:buNone/>
            </a:pPr>
            <a:r>
              <a:rPr lang="en-US" sz="2900"/>
              <a:t>	No one entered room.</a:t>
            </a:r>
            <a:endParaRPr/>
          </a:p>
          <a:p>
            <a:pPr indent="-228600" lvl="0" marL="228600" rtl="0" algn="l">
              <a:lnSpc>
                <a:spcPct val="90000"/>
              </a:lnSpc>
              <a:spcBef>
                <a:spcPts val="1000"/>
              </a:spcBef>
              <a:spcAft>
                <a:spcPts val="0"/>
              </a:spcAft>
              <a:buClr>
                <a:schemeClr val="dk1"/>
              </a:buClr>
              <a:buSzPct val="100000"/>
              <a:buNone/>
            </a:pPr>
            <a:r>
              <a:rPr lang="en-US" sz="2900"/>
              <a:t>	Assume only one killer</a:t>
            </a:r>
            <a:endParaRPr/>
          </a:p>
          <a:p>
            <a:pPr indent="-228600" lvl="0" marL="228600" rtl="0" algn="l">
              <a:lnSpc>
                <a:spcPct val="90000"/>
              </a:lnSpc>
              <a:spcBef>
                <a:spcPts val="1000"/>
              </a:spcBef>
              <a:spcAft>
                <a:spcPts val="0"/>
              </a:spcAft>
              <a:buClr>
                <a:schemeClr val="dk1"/>
              </a:buClr>
              <a:buSzPct val="100000"/>
              <a:buNone/>
            </a:pPr>
            <a:r>
              <a:t/>
            </a:r>
            <a:endParaRPr sz="2900"/>
          </a:p>
          <a:p>
            <a:pPr indent="-228600" lvl="0" marL="228600" rtl="0" algn="l">
              <a:lnSpc>
                <a:spcPct val="90000"/>
              </a:lnSpc>
              <a:spcBef>
                <a:spcPts val="1000"/>
              </a:spcBef>
              <a:spcAft>
                <a:spcPts val="0"/>
              </a:spcAft>
              <a:buClr>
                <a:schemeClr val="dk1"/>
              </a:buClr>
              <a:buSzPct val="100000"/>
              <a:buNone/>
            </a:pPr>
            <a:r>
              <a:rPr lang="en-US" sz="2900"/>
              <a:t>	</a:t>
            </a:r>
            <a:r>
              <a:rPr lang="en-US"/>
              <a:t>P(ϴ) =  ({</a:t>
            </a:r>
            <a:endParaRPr/>
          </a:p>
          <a:p>
            <a:pPr indent="-228600" lvl="0" marL="228600" rtl="0" algn="l">
              <a:lnSpc>
                <a:spcPct val="90000"/>
              </a:lnSpc>
              <a:spcBef>
                <a:spcPts val="1000"/>
              </a:spcBef>
              <a:spcAft>
                <a:spcPts val="0"/>
              </a:spcAft>
              <a:buClr>
                <a:schemeClr val="dk1"/>
              </a:buClr>
              <a:buSzPct val="100000"/>
              <a:buNone/>
            </a:pPr>
            <a:r>
              <a:rPr lang="en-US" sz="2900"/>
              <a:t>Detectives after receiving the crime scene, assign mass probabilities to various elements of the power set:   </a:t>
            </a:r>
            <a:endParaRPr/>
          </a:p>
          <a:p>
            <a:pPr indent="-228600" lvl="3" marL="1600200" rtl="0" algn="l">
              <a:lnSpc>
                <a:spcPct val="90000"/>
              </a:lnSpc>
              <a:spcBef>
                <a:spcPts val="500"/>
              </a:spcBef>
              <a:spcAft>
                <a:spcPts val="0"/>
              </a:spcAft>
              <a:buClr>
                <a:schemeClr val="dk1"/>
              </a:buClr>
              <a:buSzPct val="100000"/>
              <a:buNone/>
            </a:pPr>
            <a:r>
              <a:rPr lang="en-US" sz="1900"/>
              <a:t>Event                            Mass</a:t>
            </a:r>
            <a:endParaRPr/>
          </a:p>
          <a:p>
            <a:pPr indent="-228600" lvl="3" marL="1600200" rtl="0" algn="l">
              <a:lnSpc>
                <a:spcPct val="90000"/>
              </a:lnSpc>
              <a:spcBef>
                <a:spcPts val="500"/>
              </a:spcBef>
              <a:spcAft>
                <a:spcPts val="0"/>
              </a:spcAft>
              <a:buClr>
                <a:schemeClr val="dk1"/>
              </a:buClr>
              <a:buSzPct val="100000"/>
              <a:buNone/>
            </a:pPr>
            <a:r>
              <a:rPr lang="en-US" sz="1900"/>
              <a:t>No one is guilty             0</a:t>
            </a:r>
            <a:endParaRPr/>
          </a:p>
          <a:p>
            <a:pPr indent="-228600" lvl="3" marL="1600200" rtl="0" algn="l">
              <a:lnSpc>
                <a:spcPct val="90000"/>
              </a:lnSpc>
              <a:spcBef>
                <a:spcPts val="500"/>
              </a:spcBef>
              <a:spcAft>
                <a:spcPts val="0"/>
              </a:spcAft>
              <a:buClr>
                <a:schemeClr val="dk1"/>
              </a:buClr>
              <a:buSzPct val="100000"/>
              <a:buNone/>
            </a:pPr>
            <a:r>
              <a:rPr lang="en-US" sz="1900"/>
              <a:t>B is guilty                       0.1</a:t>
            </a:r>
            <a:endParaRPr/>
          </a:p>
          <a:p>
            <a:pPr indent="-228600" lvl="3" marL="1600200" rtl="0" algn="l">
              <a:lnSpc>
                <a:spcPct val="90000"/>
              </a:lnSpc>
              <a:spcBef>
                <a:spcPts val="500"/>
              </a:spcBef>
              <a:spcAft>
                <a:spcPts val="0"/>
              </a:spcAft>
              <a:buClr>
                <a:schemeClr val="dk1"/>
              </a:buClr>
              <a:buSzPct val="100000"/>
              <a:buNone/>
            </a:pPr>
            <a:r>
              <a:rPr lang="en-US" sz="1900"/>
              <a:t>J  is guilty                       0.2</a:t>
            </a:r>
            <a:endParaRPr/>
          </a:p>
          <a:p>
            <a:pPr indent="-228600" lvl="3" marL="1600200" rtl="0" algn="l">
              <a:lnSpc>
                <a:spcPct val="90000"/>
              </a:lnSpc>
              <a:spcBef>
                <a:spcPts val="500"/>
              </a:spcBef>
              <a:spcAft>
                <a:spcPts val="0"/>
              </a:spcAft>
              <a:buClr>
                <a:schemeClr val="dk1"/>
              </a:buClr>
              <a:buSzPct val="100000"/>
              <a:buNone/>
            </a:pPr>
            <a:r>
              <a:rPr lang="en-US" sz="1900"/>
              <a:t>S  is guilty                       0.1</a:t>
            </a:r>
            <a:endParaRPr/>
          </a:p>
          <a:p>
            <a:pPr indent="-228600" lvl="3" marL="1600200" rtl="0" algn="l">
              <a:lnSpc>
                <a:spcPct val="90000"/>
              </a:lnSpc>
              <a:spcBef>
                <a:spcPts val="500"/>
              </a:spcBef>
              <a:spcAft>
                <a:spcPts val="0"/>
              </a:spcAft>
              <a:buClr>
                <a:schemeClr val="dk1"/>
              </a:buClr>
              <a:buSzPct val="100000"/>
              <a:buNone/>
            </a:pPr>
            <a:r>
              <a:rPr lang="en-US" sz="1900"/>
              <a:t>Either B or J is guilty     0.1</a:t>
            </a:r>
            <a:endParaRPr/>
          </a:p>
          <a:p>
            <a:pPr indent="-228600" lvl="3" marL="1600200" rtl="0" algn="l">
              <a:lnSpc>
                <a:spcPct val="90000"/>
              </a:lnSpc>
              <a:spcBef>
                <a:spcPts val="500"/>
              </a:spcBef>
              <a:spcAft>
                <a:spcPts val="0"/>
              </a:spcAft>
              <a:buClr>
                <a:schemeClr val="dk1"/>
              </a:buClr>
              <a:buSzPct val="100000"/>
              <a:buNone/>
            </a:pPr>
            <a:r>
              <a:rPr lang="en-US" sz="1900"/>
              <a:t>Either B or S is guilty     0.1</a:t>
            </a:r>
            <a:endParaRPr/>
          </a:p>
          <a:p>
            <a:pPr indent="-228600" lvl="3" marL="1600200" rtl="0" algn="l">
              <a:lnSpc>
                <a:spcPct val="90000"/>
              </a:lnSpc>
              <a:spcBef>
                <a:spcPts val="500"/>
              </a:spcBef>
              <a:spcAft>
                <a:spcPts val="0"/>
              </a:spcAft>
              <a:buClr>
                <a:schemeClr val="dk1"/>
              </a:buClr>
              <a:buSzPct val="100000"/>
              <a:buNone/>
            </a:pPr>
            <a:r>
              <a:rPr lang="en-US" sz="1900"/>
              <a:t>Either S or J is guilty     0.3</a:t>
            </a:r>
            <a:endParaRPr/>
          </a:p>
          <a:p>
            <a:pPr indent="-228600" lvl="3" marL="1600200" rtl="0" algn="l">
              <a:lnSpc>
                <a:spcPct val="90000"/>
              </a:lnSpc>
              <a:spcBef>
                <a:spcPts val="500"/>
              </a:spcBef>
              <a:spcAft>
                <a:spcPts val="0"/>
              </a:spcAft>
              <a:buClr>
                <a:schemeClr val="dk1"/>
              </a:buClr>
              <a:buSzPct val="100000"/>
              <a:buNone/>
            </a:pPr>
            <a:r>
              <a:rPr lang="en-US" sz="1900"/>
              <a:t>One of the 3 is guilty     0.1</a:t>
            </a:r>
            <a:endParaRPr/>
          </a:p>
          <a:p>
            <a:pPr indent="-104140" lvl="0" marL="228600" rtl="0" algn="l">
              <a:lnSpc>
                <a:spcPct val="90000"/>
              </a:lnSpc>
              <a:spcBef>
                <a:spcPts val="1000"/>
              </a:spcBef>
              <a:spcAft>
                <a:spcPts val="0"/>
              </a:spcAft>
              <a:buClr>
                <a:schemeClr val="dk1"/>
              </a:buClr>
              <a:buSzPct val="100000"/>
              <a:buNone/>
            </a:pPr>
            <a:r>
              <a:t/>
            </a:r>
            <a:endParaRPr/>
          </a:p>
        </p:txBody>
      </p:sp>
      <p:sp>
        <p:nvSpPr>
          <p:cNvPr id="2141" name="Google Shape;2141;p20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142" name="Google Shape;2142;p20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43" name="Google Shape;2143;p204"/>
          <p:cNvSpPr txBox="1"/>
          <p:nvPr/>
        </p:nvSpPr>
        <p:spPr>
          <a:xfrm>
            <a:off x="838200" y="365125"/>
            <a:ext cx="8940800"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b="1" i="0" lang="en-US" sz="4400" u="none" cap="none" strike="noStrike">
                <a:solidFill>
                  <a:schemeClr val="lt1"/>
                </a:solidFill>
                <a:latin typeface="Calibri"/>
                <a:ea typeface="Calibri"/>
                <a:cs typeface="Calibri"/>
                <a:sym typeface="Calibri"/>
              </a:rPr>
              <a:t>Dempster Shafer Problem</a:t>
            </a:r>
            <a:endParaRPr b="0" i="0" sz="4400" u="none" cap="none" strike="noStrike">
              <a:solidFill>
                <a:schemeClr val="lt1"/>
              </a:solidFill>
              <a:latin typeface="Calibri"/>
              <a:ea typeface="Calibri"/>
              <a:cs typeface="Calibri"/>
              <a:sym typeface="Calibri"/>
            </a:endParaRPr>
          </a:p>
        </p:txBody>
      </p:sp>
      <p:sp>
        <p:nvSpPr>
          <p:cNvPr id="2144" name="Google Shape;2144;p204"/>
          <p:cNvSpPr/>
          <p:nvPr/>
        </p:nvSpPr>
        <p:spPr>
          <a:xfrm>
            <a:off x="0" y="0"/>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145" name="Google Shape;2145;p204"/>
          <p:cNvSpPr/>
          <p:nvPr/>
        </p:nvSpPr>
        <p:spPr>
          <a:xfrm>
            <a:off x="457200" y="647700"/>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146" name="Google Shape;2146;p204"/>
          <p:cNvSpPr/>
          <p:nvPr/>
        </p:nvSpPr>
        <p:spPr>
          <a:xfrm>
            <a:off x="0" y="0"/>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2147" name="Google Shape;2147;p204"/>
          <p:cNvPicPr preferRelativeResize="0"/>
          <p:nvPr/>
        </p:nvPicPr>
        <p:blipFill rotWithShape="1">
          <a:blip r:embed="rId3">
            <a:alphaModFix/>
          </a:blip>
          <a:srcRect b="0" l="0" r="0" t="0"/>
          <a:stretch/>
        </p:blipFill>
        <p:spPr>
          <a:xfrm>
            <a:off x="1295400" y="3441700"/>
            <a:ext cx="704850" cy="190500"/>
          </a:xfrm>
          <a:prstGeom prst="rect">
            <a:avLst/>
          </a:prstGeom>
          <a:noFill/>
          <a:ln>
            <a:noFill/>
          </a:ln>
        </p:spPr>
      </p:pic>
      <p:sp>
        <p:nvSpPr>
          <p:cNvPr id="2148" name="Google Shape;2148;p204"/>
          <p:cNvSpPr/>
          <p:nvPr/>
        </p:nvSpPr>
        <p:spPr>
          <a:xfrm>
            <a:off x="457200" y="647700"/>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2149" name="Google Shape;2149;p204"/>
          <p:cNvPicPr preferRelativeResize="0"/>
          <p:nvPr/>
        </p:nvPicPr>
        <p:blipFill rotWithShape="1">
          <a:blip r:embed="rId4">
            <a:alphaModFix/>
          </a:blip>
          <a:srcRect b="0" l="0" r="0" t="0"/>
          <a:stretch/>
        </p:blipFill>
        <p:spPr>
          <a:xfrm>
            <a:off x="2082800" y="3848100"/>
            <a:ext cx="2438400" cy="266700"/>
          </a:xfrm>
          <a:prstGeom prst="rect">
            <a:avLst/>
          </a:prstGeom>
          <a:noFill/>
          <a:ln>
            <a:noFill/>
          </a:ln>
        </p:spPr>
      </p:pic>
      <p:sp>
        <p:nvSpPr>
          <p:cNvPr id="2150" name="Google Shape;2150;p204"/>
          <p:cNvSpPr/>
          <p:nvPr/>
        </p:nvSpPr>
        <p:spPr>
          <a:xfrm>
            <a:off x="0" y="0"/>
            <a:ext cx="12192000" cy="457200"/>
          </a:xfrm>
          <a:prstGeom prst="rect">
            <a:avLst/>
          </a:prstGeom>
          <a:noFill/>
          <a:ln>
            <a:noFill/>
          </a:ln>
        </p:spPr>
        <p:txBody>
          <a:bodyPr anchorCtr="0" anchor="ctr" bIns="45700" lIns="91425" spcFirstLastPara="1" rIns="91425" wrap="square" tIns="45700">
            <a:spAutoFit/>
          </a:bodyPr>
          <a:lstStyle/>
          <a:p>
            <a:pPr indent="-69850" lvl="0" marL="0" marR="0" rtl="0" algn="l">
              <a:lnSpc>
                <a:spcPct val="10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P(</a:t>
            </a:r>
            <a:endParaRPr b="0" i="0" sz="1800" u="none" cap="none" strike="noStrike">
              <a:solidFill>
                <a:schemeClr val="dk1"/>
              </a:solidFill>
              <a:latin typeface="Arial"/>
              <a:ea typeface="Arial"/>
              <a:cs typeface="Arial"/>
              <a:sym typeface="Arial"/>
            </a:endParaRPr>
          </a:p>
        </p:txBody>
      </p:sp>
      <p:sp>
        <p:nvSpPr>
          <p:cNvPr id="2151" name="Google Shape;2151;p204"/>
          <p:cNvSpPr/>
          <p:nvPr/>
        </p:nvSpPr>
        <p:spPr>
          <a:xfrm>
            <a:off x="457200" y="647700"/>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  ({</a:t>
            </a:r>
            <a:endParaRPr b="0" i="0" sz="1800" u="none" cap="none" strike="noStrike">
              <a:solidFill>
                <a:schemeClr val="dk1"/>
              </a:solidFill>
              <a:latin typeface="Arial"/>
              <a:ea typeface="Arial"/>
              <a:cs typeface="Arial"/>
              <a:sym typeface="Arial"/>
            </a:endParaRPr>
          </a:p>
        </p:txBody>
      </p:sp>
      <p:sp>
        <p:nvSpPr>
          <p:cNvPr id="2152" name="Google Shape;2152;p204"/>
          <p:cNvSpPr/>
          <p:nvPr/>
        </p:nvSpPr>
        <p:spPr>
          <a:xfrm>
            <a:off x="457200" y="838200"/>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6" name="Shape 2156"/>
        <p:cNvGrpSpPr/>
        <p:nvPr/>
      </p:nvGrpSpPr>
      <p:grpSpPr>
        <a:xfrm>
          <a:off x="0" y="0"/>
          <a:ext cx="0" cy="0"/>
          <a:chOff x="0" y="0"/>
          <a:chExt cx="0" cy="0"/>
        </a:xfrm>
      </p:grpSpPr>
      <p:sp>
        <p:nvSpPr>
          <p:cNvPr id="2157" name="Google Shape;2157;p20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58" name="Google Shape;2158;p205"/>
          <p:cNvSpPr txBox="1"/>
          <p:nvPr>
            <p:ph idx="1" type="body"/>
          </p:nvPr>
        </p:nvSpPr>
        <p:spPr>
          <a:xfrm>
            <a:off x="838200" y="1498600"/>
            <a:ext cx="10515600" cy="501649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47500" lnSpcReduction="20000"/>
          </a:bodyPr>
          <a:lstStyle/>
          <a:p>
            <a:pPr indent="-228600" lvl="0" marL="228600" rtl="0" algn="l">
              <a:lnSpc>
                <a:spcPct val="90000"/>
              </a:lnSpc>
              <a:spcBef>
                <a:spcPts val="0"/>
              </a:spcBef>
              <a:spcAft>
                <a:spcPts val="0"/>
              </a:spcAft>
              <a:buClr>
                <a:schemeClr val="dk1"/>
              </a:buClr>
              <a:buSzPct val="100000"/>
              <a:buNone/>
            </a:pPr>
            <a:r>
              <a:rPr lang="en-US" sz="5600" u="sng"/>
              <a:t>Belief in A:</a:t>
            </a:r>
            <a:endParaRPr sz="5600"/>
          </a:p>
          <a:p>
            <a:pPr indent="-228600" lvl="0" marL="228600" rtl="0" algn="l">
              <a:lnSpc>
                <a:spcPct val="90000"/>
              </a:lnSpc>
              <a:spcBef>
                <a:spcPts val="1000"/>
              </a:spcBef>
              <a:spcAft>
                <a:spcPts val="0"/>
              </a:spcAft>
              <a:buClr>
                <a:schemeClr val="dk1"/>
              </a:buClr>
              <a:buSzPct val="100000"/>
              <a:buNone/>
            </a:pPr>
            <a:r>
              <a:rPr lang="en-US" sz="5600"/>
              <a:t>    The belief in an element A of the power set is the sum of the masses of elements which are subsets of A (including A itself)</a:t>
            </a:r>
            <a:endParaRPr/>
          </a:p>
          <a:p>
            <a:pPr indent="-228600" lvl="0" marL="228600" rtl="0" algn="l">
              <a:lnSpc>
                <a:spcPct val="90000"/>
              </a:lnSpc>
              <a:spcBef>
                <a:spcPts val="1000"/>
              </a:spcBef>
              <a:spcAft>
                <a:spcPts val="0"/>
              </a:spcAft>
              <a:buClr>
                <a:schemeClr val="dk1"/>
              </a:buClr>
              <a:buSzPct val="100000"/>
              <a:buNone/>
            </a:pPr>
            <a:r>
              <a:rPr lang="en-US" sz="5600" u="sng"/>
              <a:t>Ex</a:t>
            </a:r>
            <a:r>
              <a:rPr lang="en-US" sz="5600"/>
              <a:t>:  Given A= {q1, q2, q3}</a:t>
            </a:r>
            <a:endParaRPr/>
          </a:p>
          <a:p>
            <a:pPr indent="-228600" lvl="0" marL="228600" rtl="0" algn="l">
              <a:lnSpc>
                <a:spcPct val="90000"/>
              </a:lnSpc>
              <a:spcBef>
                <a:spcPts val="1000"/>
              </a:spcBef>
              <a:spcAft>
                <a:spcPts val="0"/>
              </a:spcAft>
              <a:buClr>
                <a:schemeClr val="dk1"/>
              </a:buClr>
              <a:buSzPct val="100000"/>
              <a:buNone/>
            </a:pPr>
            <a:r>
              <a:rPr lang="en-US" sz="5600"/>
              <a:t>Bet (A) ={m(q1)+m(q2)+m(q3)+m(q1,q2)+m(q2,q3),m(q1,q3)+m(q1,q2,q3)}</a:t>
            </a:r>
            <a:endParaRPr/>
          </a:p>
          <a:p>
            <a:pPr indent="-228600" lvl="0" marL="228600" rtl="0" algn="l">
              <a:lnSpc>
                <a:spcPct val="90000"/>
              </a:lnSpc>
              <a:spcBef>
                <a:spcPts val="1000"/>
              </a:spcBef>
              <a:spcAft>
                <a:spcPts val="0"/>
              </a:spcAft>
              <a:buClr>
                <a:schemeClr val="dk1"/>
              </a:buClr>
              <a:buSzPct val="100000"/>
              <a:buNone/>
            </a:pPr>
            <a:r>
              <a:rPr lang="en-US" sz="5600" u="sng"/>
              <a:t>Ex:</a:t>
            </a:r>
            <a:r>
              <a:rPr lang="en-US" sz="5600"/>
              <a:t>  Given the above mass assignments,</a:t>
            </a:r>
            <a:endParaRPr/>
          </a:p>
          <a:p>
            <a:pPr indent="-228600" lvl="0" marL="228600" rtl="0" algn="l">
              <a:lnSpc>
                <a:spcPct val="90000"/>
              </a:lnSpc>
              <a:spcBef>
                <a:spcPts val="1000"/>
              </a:spcBef>
              <a:spcAft>
                <a:spcPts val="0"/>
              </a:spcAft>
              <a:buClr>
                <a:schemeClr val="dk1"/>
              </a:buClr>
              <a:buSzPct val="100000"/>
              <a:buNone/>
            </a:pPr>
            <a:r>
              <a:rPr lang="en-US" sz="5600"/>
              <a:t>Bel(B) = m(B) =0.1</a:t>
            </a:r>
            <a:endParaRPr/>
          </a:p>
          <a:p>
            <a:pPr indent="-228600" lvl="0" marL="228600" rtl="0" algn="l">
              <a:lnSpc>
                <a:spcPct val="90000"/>
              </a:lnSpc>
              <a:spcBef>
                <a:spcPts val="1000"/>
              </a:spcBef>
              <a:spcAft>
                <a:spcPts val="0"/>
              </a:spcAft>
              <a:buClr>
                <a:schemeClr val="dk1"/>
              </a:buClr>
              <a:buSzPct val="100000"/>
              <a:buNone/>
            </a:pPr>
            <a:r>
              <a:rPr lang="en-US" sz="5600"/>
              <a:t>Bel (B,J) = m(B)+m(J)+m(B,J) = 0.1+0.2=0.1 0.4</a:t>
            </a:r>
            <a:endParaRPr/>
          </a:p>
          <a:p>
            <a:pPr indent="-228600" lvl="0" marL="228600" rtl="0" algn="l">
              <a:lnSpc>
                <a:spcPct val="90000"/>
              </a:lnSpc>
              <a:spcBef>
                <a:spcPts val="1000"/>
              </a:spcBef>
              <a:spcAft>
                <a:spcPts val="0"/>
              </a:spcAft>
              <a:buClr>
                <a:schemeClr val="dk1"/>
              </a:buClr>
              <a:buSzPct val="100000"/>
              <a:buNone/>
            </a:pPr>
            <a:r>
              <a:rPr b="1" lang="en-US" sz="5600"/>
              <a:t> RESULT:</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144145" lvl="0" marL="228600" rtl="0" algn="l">
              <a:lnSpc>
                <a:spcPct val="90000"/>
              </a:lnSpc>
              <a:spcBef>
                <a:spcPts val="1000"/>
              </a:spcBef>
              <a:spcAft>
                <a:spcPts val="0"/>
              </a:spcAft>
              <a:buClr>
                <a:schemeClr val="dk1"/>
              </a:buClr>
              <a:buSzPct val="100000"/>
              <a:buNone/>
            </a:pPr>
            <a:r>
              <a:t/>
            </a:r>
            <a:endParaRPr/>
          </a:p>
          <a:p>
            <a:pPr indent="-144145" lvl="0" marL="228600" rtl="0" algn="l">
              <a:lnSpc>
                <a:spcPct val="90000"/>
              </a:lnSpc>
              <a:spcBef>
                <a:spcPts val="1000"/>
              </a:spcBef>
              <a:spcAft>
                <a:spcPts val="0"/>
              </a:spcAft>
              <a:buClr>
                <a:schemeClr val="dk1"/>
              </a:buClr>
              <a:buSzPct val="100000"/>
              <a:buNone/>
            </a:pPr>
            <a:r>
              <a:t/>
            </a:r>
            <a:endParaRPr/>
          </a:p>
          <a:p>
            <a:pPr indent="-144145" lvl="0" marL="228600" rtl="0" algn="l">
              <a:lnSpc>
                <a:spcPct val="90000"/>
              </a:lnSpc>
              <a:spcBef>
                <a:spcPts val="1000"/>
              </a:spcBef>
              <a:spcAft>
                <a:spcPts val="0"/>
              </a:spcAft>
              <a:buClr>
                <a:schemeClr val="dk1"/>
              </a:buClr>
              <a:buSzPct val="100000"/>
              <a:buNone/>
            </a:pPr>
            <a:r>
              <a:t/>
            </a:r>
            <a:endParaRPr/>
          </a:p>
        </p:txBody>
      </p:sp>
      <p:sp>
        <p:nvSpPr>
          <p:cNvPr id="2159" name="Google Shape;2159;p20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160" name="Google Shape;2160;p2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61" name="Google Shape;2161;p205"/>
          <p:cNvSpPr txBox="1"/>
          <p:nvPr/>
        </p:nvSpPr>
        <p:spPr>
          <a:xfrm>
            <a:off x="838200" y="365125"/>
            <a:ext cx="8940800" cy="930275"/>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b="1" i="0" lang="en-US" sz="4400" u="none" cap="none" strike="noStrike">
                <a:solidFill>
                  <a:schemeClr val="lt1"/>
                </a:solidFill>
                <a:latin typeface="Calibri"/>
                <a:ea typeface="Calibri"/>
                <a:cs typeface="Calibri"/>
                <a:sym typeface="Calibri"/>
              </a:rPr>
              <a:t>Dempster Shafer Problem</a:t>
            </a:r>
            <a:endParaRPr b="0" i="0" sz="4400" u="none" cap="none" strike="noStrike">
              <a:solidFill>
                <a:schemeClr val="lt1"/>
              </a:solidFill>
              <a:latin typeface="Calibri"/>
              <a:ea typeface="Calibri"/>
              <a:cs typeface="Calibri"/>
              <a:sym typeface="Calibri"/>
            </a:endParaRPr>
          </a:p>
        </p:txBody>
      </p:sp>
      <p:graphicFrame>
        <p:nvGraphicFramePr>
          <p:cNvPr id="2162" name="Google Shape;2162;p205"/>
          <p:cNvGraphicFramePr/>
          <p:nvPr/>
        </p:nvGraphicFramePr>
        <p:xfrm>
          <a:off x="2349500" y="5164666"/>
          <a:ext cx="3000000" cy="3000000"/>
        </p:xfrm>
        <a:graphic>
          <a:graphicData uri="http://schemas.openxmlformats.org/drawingml/2006/table">
            <a:tbl>
              <a:tblPr bandRow="1" firstRow="1">
                <a:noFill/>
                <a:tableStyleId>{8C1B5921-2028-4C3C-8C5A-4EDE6C257EB8}</a:tableStyleId>
              </a:tblPr>
              <a:tblGrid>
                <a:gridCol w="1016000"/>
                <a:gridCol w="1016000"/>
                <a:gridCol w="1016000"/>
                <a:gridCol w="1016000"/>
                <a:gridCol w="1016000"/>
                <a:gridCol w="1016000"/>
                <a:gridCol w="1016000"/>
                <a:gridCol w="1016000"/>
              </a:tblGrid>
              <a:tr h="370850">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A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{J}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{S}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{B,J}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{B,S}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{S,J}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{B,J,S}</a:t>
                      </a:r>
                      <a:endParaRPr sz="1100">
                        <a:latin typeface="Calibri"/>
                        <a:ea typeface="Calibri"/>
                        <a:cs typeface="Calibri"/>
                        <a:sym typeface="Calibri"/>
                      </a:endParaRPr>
                    </a:p>
                  </a:txBody>
                  <a:tcPr marT="0" marB="0" marR="68575" marL="68575"/>
                </a:tc>
              </a:tr>
              <a:tr h="370850">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M(A)</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0.2</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0.3</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r>
              <a:tr h="370850">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Bel (A)</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0.2</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0.4</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0.3</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0.6</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1.0</a:t>
                      </a:r>
                      <a:endParaRPr sz="1100">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6" name="Shape 2166"/>
        <p:cNvGrpSpPr/>
        <p:nvPr/>
      </p:nvGrpSpPr>
      <p:grpSpPr>
        <a:xfrm>
          <a:off x="0" y="0"/>
          <a:ext cx="0" cy="0"/>
          <a:chOff x="0" y="0"/>
          <a:chExt cx="0" cy="0"/>
        </a:xfrm>
      </p:grpSpPr>
      <p:sp>
        <p:nvSpPr>
          <p:cNvPr id="2167" name="Google Shape;2167;p20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68" name="Google Shape;2168;p206"/>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u="sng"/>
              <a:t>Plausibility of A: pl(A)</a:t>
            </a:r>
            <a:endParaRPr/>
          </a:p>
          <a:p>
            <a:pPr indent="-228600" lvl="0" marL="228600" rtl="0" algn="l">
              <a:lnSpc>
                <a:spcPct val="90000"/>
              </a:lnSpc>
              <a:spcBef>
                <a:spcPts val="1000"/>
              </a:spcBef>
              <a:spcAft>
                <a:spcPts val="0"/>
              </a:spcAft>
              <a:buClr>
                <a:schemeClr val="dk1"/>
              </a:buClr>
              <a:buSzPts val="2800"/>
              <a:buNone/>
            </a:pPr>
            <a:r>
              <a:rPr lang="en-US"/>
              <a:t>The plausibility of an element A, pl(a), is the sum of all the masses of the sets that instruct with the </a:t>
            </a:r>
            <a:endParaRPr/>
          </a:p>
          <a:p>
            <a:pPr indent="-228600" lvl="0" marL="228600" rtl="0" algn="l">
              <a:lnSpc>
                <a:spcPct val="90000"/>
              </a:lnSpc>
              <a:spcBef>
                <a:spcPts val="1000"/>
              </a:spcBef>
              <a:spcAft>
                <a:spcPts val="0"/>
              </a:spcAft>
              <a:buClr>
                <a:schemeClr val="dk1"/>
              </a:buClr>
              <a:buSzPts val="2800"/>
              <a:buNone/>
            </a:pPr>
            <a:r>
              <a:rPr lang="en-US"/>
              <a:t>Set A :    Ex:Pl (B,J) =M(B) +m(J)+M(B,J)+M(B,S)+M(J,S)+M(B,J,S)=0.9</a:t>
            </a:r>
            <a:endParaRPr/>
          </a:p>
          <a:p>
            <a:pPr indent="-228600" lvl="0" marL="228600" rtl="0" algn="l">
              <a:lnSpc>
                <a:spcPct val="90000"/>
              </a:lnSpc>
              <a:spcBef>
                <a:spcPts val="1000"/>
              </a:spcBef>
              <a:spcAft>
                <a:spcPts val="0"/>
              </a:spcAft>
              <a:buClr>
                <a:schemeClr val="dk1"/>
              </a:buClr>
              <a:buSzPts val="2800"/>
              <a:buNone/>
            </a:pPr>
            <a:r>
              <a:rPr lang="en-US" u="sng"/>
              <a:t>All Result: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169" name="Google Shape;2169;p20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170" name="Google Shape;2170;p2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171" name="Google Shape;2171;p206"/>
          <p:cNvGraphicFramePr/>
          <p:nvPr/>
        </p:nvGraphicFramePr>
        <p:xfrm>
          <a:off x="2387600" y="4419599"/>
          <a:ext cx="3000000" cy="3000000"/>
        </p:xfrm>
        <a:graphic>
          <a:graphicData uri="http://schemas.openxmlformats.org/drawingml/2006/table">
            <a:tbl>
              <a:tblPr bandRow="1" firstRow="1">
                <a:noFill/>
                <a:tableStyleId>{8C1B5921-2028-4C3C-8C5A-4EDE6C257EB8}</a:tableStyleId>
              </a:tblPr>
              <a:tblGrid>
                <a:gridCol w="1016000"/>
                <a:gridCol w="1016000"/>
                <a:gridCol w="1016000"/>
                <a:gridCol w="1016000"/>
                <a:gridCol w="1016000"/>
                <a:gridCol w="1016000"/>
                <a:gridCol w="1016000"/>
                <a:gridCol w="1016000"/>
              </a:tblGrid>
              <a:tr h="471025">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A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{J}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{S}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{B,J}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{B,S}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{S,J}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{B,J,S}</a:t>
                      </a:r>
                      <a:endParaRPr sz="1100">
                        <a:latin typeface="Calibri"/>
                        <a:ea typeface="Calibri"/>
                        <a:cs typeface="Calibri"/>
                        <a:sym typeface="Calibri"/>
                      </a:endParaRPr>
                    </a:p>
                  </a:txBody>
                  <a:tcPr marT="0" marB="0" marR="68575" marL="68575"/>
                </a:tc>
              </a:tr>
              <a:tr h="471025">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M(A)</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0.2</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0.3</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r>
              <a:tr h="471025">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Pl (A)</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0.4</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0.7</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0.6</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0.9</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0.8</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0.9</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1.0</a:t>
                      </a:r>
                      <a:endParaRPr sz="1100">
                        <a:latin typeface="Calibri"/>
                        <a:ea typeface="Calibri"/>
                        <a:cs typeface="Calibri"/>
                        <a:sym typeface="Calibri"/>
                      </a:endParaRPr>
                    </a:p>
                  </a:txBody>
                  <a:tcPr marT="0" marB="0" marR="68575" marL="68575"/>
                </a:tc>
              </a:tr>
            </a:tbl>
          </a:graphicData>
        </a:graphic>
      </p:graphicFrame>
      <p:sp>
        <p:nvSpPr>
          <p:cNvPr id="2172" name="Google Shape;2172;p206"/>
          <p:cNvSpPr txBox="1"/>
          <p:nvPr/>
        </p:nvSpPr>
        <p:spPr>
          <a:xfrm>
            <a:off x="800100" y="441325"/>
            <a:ext cx="8940800"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b="1" i="0" lang="en-US" sz="4400" u="none" cap="none" strike="noStrike">
                <a:solidFill>
                  <a:schemeClr val="lt1"/>
                </a:solidFill>
                <a:latin typeface="Calibri"/>
                <a:ea typeface="Calibri"/>
                <a:cs typeface="Calibri"/>
                <a:sym typeface="Calibri"/>
              </a:rPr>
              <a:t>Dempster Shafer Problem</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6" name="Shape 2176"/>
        <p:cNvGrpSpPr/>
        <p:nvPr/>
      </p:nvGrpSpPr>
      <p:grpSpPr>
        <a:xfrm>
          <a:off x="0" y="0"/>
          <a:ext cx="0" cy="0"/>
          <a:chOff x="0" y="0"/>
          <a:chExt cx="0" cy="0"/>
        </a:xfrm>
      </p:grpSpPr>
      <p:sp>
        <p:nvSpPr>
          <p:cNvPr id="2177" name="Google Shape;2177;p20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78" name="Google Shape;2178;p207"/>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500"/>
              <a:buNone/>
            </a:pPr>
            <a:r>
              <a:rPr lang="en-US" sz="1500" u="sng"/>
              <a:t>Disbelief </a:t>
            </a:r>
            <a:r>
              <a:rPr lang="en-US" sz="1500"/>
              <a:t>(or Doubt) in A: dis (A)</a:t>
            </a:r>
            <a:endParaRPr/>
          </a:p>
          <a:p>
            <a:pPr indent="-228600" lvl="0" marL="228600" rtl="0" algn="l">
              <a:lnSpc>
                <a:spcPct val="90000"/>
              </a:lnSpc>
              <a:spcBef>
                <a:spcPts val="1000"/>
              </a:spcBef>
              <a:spcAft>
                <a:spcPts val="0"/>
              </a:spcAft>
              <a:buClr>
                <a:schemeClr val="dk1"/>
              </a:buClr>
              <a:buSzPts val="1500"/>
              <a:buNone/>
            </a:pPr>
            <a:r>
              <a:rPr lang="en-US" sz="1500"/>
              <a:t>The disbelief in A is simply bel (7A)</a:t>
            </a:r>
            <a:endParaRPr/>
          </a:p>
          <a:p>
            <a:pPr indent="-228600" lvl="0" marL="228600" rtl="0" algn="l">
              <a:lnSpc>
                <a:spcPct val="90000"/>
              </a:lnSpc>
              <a:spcBef>
                <a:spcPts val="1000"/>
              </a:spcBef>
              <a:spcAft>
                <a:spcPts val="0"/>
              </a:spcAft>
              <a:buClr>
                <a:schemeClr val="dk1"/>
              </a:buClr>
              <a:buSzPts val="1500"/>
              <a:buNone/>
            </a:pPr>
            <a:r>
              <a:rPr lang="en-US" sz="1500"/>
              <a:t>It is calculated by summing all masses of elements which do not intersect with A</a:t>
            </a:r>
            <a:endParaRPr/>
          </a:p>
          <a:p>
            <a:pPr indent="-228600" lvl="0" marL="228600" rtl="0" algn="l">
              <a:lnSpc>
                <a:spcPct val="90000"/>
              </a:lnSpc>
              <a:spcBef>
                <a:spcPts val="1000"/>
              </a:spcBef>
              <a:spcAft>
                <a:spcPts val="0"/>
              </a:spcAft>
              <a:buClr>
                <a:schemeClr val="dk1"/>
              </a:buClr>
              <a:buSzPts val="1500"/>
              <a:buNone/>
            </a:pPr>
            <a:r>
              <a:rPr lang="en-US" sz="1500"/>
              <a:t>Dis (A) = 1-pl (A)</a:t>
            </a:r>
            <a:endParaRPr/>
          </a:p>
          <a:p>
            <a:pPr indent="-228600" lvl="0" marL="228600" rtl="0" algn="l">
              <a:lnSpc>
                <a:spcPct val="90000"/>
              </a:lnSpc>
              <a:spcBef>
                <a:spcPts val="1000"/>
              </a:spcBef>
              <a:spcAft>
                <a:spcPts val="0"/>
              </a:spcAft>
              <a:buClr>
                <a:schemeClr val="dk1"/>
              </a:buClr>
              <a:buSzPts val="1500"/>
              <a:buNone/>
            </a:pPr>
            <a:r>
              <a:rPr lang="en-US" sz="1500"/>
              <a:t>       Or</a:t>
            </a:r>
            <a:endParaRPr/>
          </a:p>
          <a:p>
            <a:pPr indent="-228600" lvl="0" marL="228600" rtl="0" algn="l">
              <a:lnSpc>
                <a:spcPct val="90000"/>
              </a:lnSpc>
              <a:spcBef>
                <a:spcPts val="1000"/>
              </a:spcBef>
              <a:spcAft>
                <a:spcPts val="0"/>
              </a:spcAft>
              <a:buClr>
                <a:schemeClr val="dk1"/>
              </a:buClr>
              <a:buSzPts val="1500"/>
              <a:buNone/>
            </a:pPr>
            <a:r>
              <a:rPr lang="en-US" sz="1500"/>
              <a:t>Pl (A) = 1-Dis (A)</a:t>
            </a:r>
            <a:endParaRPr/>
          </a:p>
          <a:p>
            <a:pPr indent="-228600" lvl="0" marL="228600" rtl="0" algn="l">
              <a:lnSpc>
                <a:spcPct val="90000"/>
              </a:lnSpc>
              <a:spcBef>
                <a:spcPts val="1000"/>
              </a:spcBef>
              <a:spcAft>
                <a:spcPts val="0"/>
              </a:spcAft>
              <a:buClr>
                <a:schemeClr val="dk1"/>
              </a:buClr>
              <a:buSzPts val="1500"/>
              <a:buNone/>
            </a:pPr>
            <a:r>
              <a:t/>
            </a:r>
            <a:endParaRPr sz="1500"/>
          </a:p>
          <a:p>
            <a:pPr indent="-228600" lvl="0" marL="228600" rtl="0" algn="l">
              <a:lnSpc>
                <a:spcPct val="90000"/>
              </a:lnSpc>
              <a:spcBef>
                <a:spcPts val="1000"/>
              </a:spcBef>
              <a:spcAft>
                <a:spcPts val="0"/>
              </a:spcAft>
              <a:buClr>
                <a:schemeClr val="dk1"/>
              </a:buClr>
              <a:buSzPts val="1500"/>
              <a:buNone/>
            </a:pPr>
            <a:r>
              <a:rPr lang="en-US" sz="1500" u="sng"/>
              <a:t>Belief Interval of A:</a:t>
            </a:r>
            <a:endParaRPr sz="1500"/>
          </a:p>
          <a:p>
            <a:pPr indent="-228600" lvl="0" marL="228600" rtl="0" algn="l">
              <a:lnSpc>
                <a:spcPct val="90000"/>
              </a:lnSpc>
              <a:spcBef>
                <a:spcPts val="1000"/>
              </a:spcBef>
              <a:spcAft>
                <a:spcPts val="0"/>
              </a:spcAft>
              <a:buClr>
                <a:schemeClr val="dk1"/>
              </a:buClr>
              <a:buSzPts val="1500"/>
              <a:buNone/>
            </a:pPr>
            <a:r>
              <a:rPr lang="en-US" sz="1500"/>
              <a:t>The certainty associated with a give subset A is defined by the belief interval: [bel(A) p(A)]</a:t>
            </a:r>
            <a:endParaRPr/>
          </a:p>
          <a:p>
            <a:pPr indent="-228600" lvl="0" marL="228600" rtl="0" algn="l">
              <a:lnSpc>
                <a:spcPct val="90000"/>
              </a:lnSpc>
              <a:spcBef>
                <a:spcPts val="1000"/>
              </a:spcBef>
              <a:spcAft>
                <a:spcPts val="0"/>
              </a:spcAft>
              <a:buClr>
                <a:schemeClr val="dk1"/>
              </a:buClr>
              <a:buSzPts val="1500"/>
              <a:buNone/>
            </a:pPr>
            <a:r>
              <a:rPr lang="en-US" sz="1500"/>
              <a:t>Ex . The belief interval of (B,S) IS [0.3,08]</a:t>
            </a:r>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179" name="Google Shape;2179;p20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180" name="Google Shape;2180;p2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181" name="Google Shape;2181;p207"/>
          <p:cNvGraphicFramePr/>
          <p:nvPr/>
        </p:nvGraphicFramePr>
        <p:xfrm>
          <a:off x="2692400" y="5295900"/>
          <a:ext cx="3000000" cy="3000000"/>
        </p:xfrm>
        <a:graphic>
          <a:graphicData uri="http://schemas.openxmlformats.org/drawingml/2006/table">
            <a:tbl>
              <a:tblPr bandRow="1" firstRow="1">
                <a:noFill/>
                <a:tableStyleId>{8C1B5921-2028-4C3C-8C5A-4EDE6C257EB8}</a:tableStyleId>
              </a:tblPr>
              <a:tblGrid>
                <a:gridCol w="1016000"/>
                <a:gridCol w="1016000"/>
                <a:gridCol w="1016000"/>
                <a:gridCol w="1016000"/>
                <a:gridCol w="1016000"/>
                <a:gridCol w="1016000"/>
                <a:gridCol w="1016000"/>
                <a:gridCol w="1016000"/>
              </a:tblGrid>
              <a:tr h="206375">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A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{J}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{S}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{B,J}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{B,S}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{S,J}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{B,J,S}</a:t>
                      </a:r>
                      <a:endParaRPr sz="1100">
                        <a:latin typeface="Calibri"/>
                        <a:ea typeface="Calibri"/>
                        <a:cs typeface="Calibri"/>
                        <a:sym typeface="Calibri"/>
                      </a:endParaRPr>
                    </a:p>
                  </a:txBody>
                  <a:tcPr marT="0" marB="0" marR="68575" marL="68575"/>
                </a:tc>
              </a:tr>
              <a:tr h="206375">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M(A)</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0.2</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0.3</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r>
              <a:tr h="206375">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Bel (A)</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0.2</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0.4</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0.3</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0.6</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1.0</a:t>
                      </a:r>
                      <a:endParaRPr sz="1100">
                        <a:latin typeface="Calibri"/>
                        <a:ea typeface="Calibri"/>
                        <a:cs typeface="Calibri"/>
                        <a:sym typeface="Calibri"/>
                      </a:endParaRPr>
                    </a:p>
                  </a:txBody>
                  <a:tcPr marT="0" marB="0" marR="68575" marL="68575"/>
                </a:tc>
              </a:tr>
              <a:tr h="206375">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Pl(A)</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0.4</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0.7</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0.6</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0.9</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0.8</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0.9</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1.0</a:t>
                      </a:r>
                      <a:endParaRPr sz="1100">
                        <a:latin typeface="Calibri"/>
                        <a:ea typeface="Calibri"/>
                        <a:cs typeface="Calibri"/>
                        <a:sym typeface="Calibri"/>
                      </a:endParaRPr>
                    </a:p>
                  </a:txBody>
                  <a:tcPr marT="0" marB="0" marR="68575" marL="68575"/>
                </a:tc>
              </a:tr>
            </a:tbl>
          </a:graphicData>
        </a:graphic>
      </p:graphicFrame>
      <p:sp>
        <p:nvSpPr>
          <p:cNvPr id="2182" name="Google Shape;2182;p207"/>
          <p:cNvSpPr txBox="1"/>
          <p:nvPr/>
        </p:nvSpPr>
        <p:spPr>
          <a:xfrm>
            <a:off x="863600" y="288925"/>
            <a:ext cx="8940800"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b="1" i="0" lang="en-US" sz="4400" u="none" cap="none" strike="noStrike">
                <a:solidFill>
                  <a:schemeClr val="lt1"/>
                </a:solidFill>
                <a:latin typeface="Calibri"/>
                <a:ea typeface="Calibri"/>
                <a:cs typeface="Calibri"/>
                <a:sym typeface="Calibri"/>
              </a:rPr>
              <a:t>Dempster Shafer Problem</a:t>
            </a:r>
            <a:endParaRPr b="0" i="0" sz="4400" u="none" cap="none" strike="noStrike">
              <a:solidFill>
                <a:schemeClr val="lt1"/>
              </a:solidFill>
              <a:latin typeface="Calibri"/>
              <a:ea typeface="Calibri"/>
              <a:cs typeface="Calibri"/>
              <a:sym typeface="Calibri"/>
            </a:endParaRPr>
          </a:p>
        </p:txBody>
      </p:sp>
      <p:graphicFrame>
        <p:nvGraphicFramePr>
          <p:cNvPr id="2183" name="Google Shape;2183;p207"/>
          <p:cNvGraphicFramePr/>
          <p:nvPr/>
        </p:nvGraphicFramePr>
        <p:xfrm>
          <a:off x="2527300" y="3310466"/>
          <a:ext cx="3000000" cy="3000000"/>
        </p:xfrm>
        <a:graphic>
          <a:graphicData uri="http://schemas.openxmlformats.org/drawingml/2006/table">
            <a:tbl>
              <a:tblPr bandRow="1" firstRow="1">
                <a:noFill/>
                <a:tableStyleId>{8C1B5921-2028-4C3C-8C5A-4EDE6C257EB8}</a:tableStyleId>
              </a:tblPr>
              <a:tblGrid>
                <a:gridCol w="1016000"/>
                <a:gridCol w="1016000"/>
                <a:gridCol w="1016000"/>
                <a:gridCol w="1016000"/>
                <a:gridCol w="1016000"/>
                <a:gridCol w="1016000"/>
                <a:gridCol w="1016000"/>
                <a:gridCol w="1016000"/>
              </a:tblGrid>
              <a:tr h="370850">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A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{J}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{S}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{B,J}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{B,S}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{S,J}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{B,J,S}</a:t>
                      </a:r>
                      <a:endParaRPr sz="1100">
                        <a:latin typeface="Calibri"/>
                        <a:ea typeface="Calibri"/>
                        <a:cs typeface="Calibri"/>
                        <a:sym typeface="Calibri"/>
                      </a:endParaRPr>
                    </a:p>
                  </a:txBody>
                  <a:tcPr marT="0" marB="0" marR="68575" marL="68575"/>
                </a:tc>
              </a:tr>
              <a:tr h="370850">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Pl(A)</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0.4</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0.7</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0.6</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0.9</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0.8</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0.9</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1.0</a:t>
                      </a:r>
                      <a:endParaRPr sz="1100">
                        <a:latin typeface="Calibri"/>
                        <a:ea typeface="Calibri"/>
                        <a:cs typeface="Calibri"/>
                        <a:sym typeface="Calibri"/>
                      </a:endParaRPr>
                    </a:p>
                  </a:txBody>
                  <a:tcPr marT="0" marB="0" marR="68575" marL="68575"/>
                </a:tc>
              </a:tr>
              <a:tr h="370850">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Dis(A)</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0.6</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0.3</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0.4</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0.2</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0.0</a:t>
                      </a:r>
                      <a:endParaRPr sz="1100">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7" name="Shape 2187"/>
        <p:cNvGrpSpPr/>
        <p:nvPr/>
      </p:nvGrpSpPr>
      <p:grpSpPr>
        <a:xfrm>
          <a:off x="0" y="0"/>
          <a:ext cx="0" cy="0"/>
          <a:chOff x="0" y="0"/>
          <a:chExt cx="0" cy="0"/>
        </a:xfrm>
      </p:grpSpPr>
      <p:sp>
        <p:nvSpPr>
          <p:cNvPr id="2188" name="Google Shape;2188;p208"/>
          <p:cNvSpPr txBox="1"/>
          <p:nvPr>
            <p:ph idx="1" type="body"/>
          </p:nvPr>
        </p:nvSpPr>
        <p:spPr>
          <a:xfrm>
            <a:off x="838200" y="1825624"/>
            <a:ext cx="10604500" cy="4841875"/>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400"/>
              <a:buNone/>
            </a:pPr>
            <a:r>
              <a:rPr lang="en-US" sz="1400"/>
              <a:t>P(A) represents the maximum share of the evidence. We could possibly have, if for all its that intouects with A, the part that intracts actually valid. So, Pl(A) is the max possible value of prof(A).</a:t>
            </a:r>
            <a:endParaRPr/>
          </a:p>
          <a:p>
            <a:pPr indent="-228600" lvl="0" marL="228600" rtl="0" algn="l">
              <a:lnSpc>
                <a:spcPct val="90000"/>
              </a:lnSpc>
              <a:spcBef>
                <a:spcPts val="1000"/>
              </a:spcBef>
              <a:spcAft>
                <a:spcPts val="0"/>
              </a:spcAft>
              <a:buClr>
                <a:schemeClr val="dk1"/>
              </a:buClr>
              <a:buSzPts val="1400"/>
              <a:buNone/>
            </a:pPr>
            <a:r>
              <a:rPr lang="en-US" sz="1400" u="sng"/>
              <a:t>Belief intervals and Probability</a:t>
            </a:r>
            <a:endParaRPr sz="1400"/>
          </a:p>
          <a:p>
            <a:pPr indent="-228600" lvl="0" marL="228600" rtl="0" algn="l">
              <a:lnSpc>
                <a:spcPct val="90000"/>
              </a:lnSpc>
              <a:spcBef>
                <a:spcPts val="1000"/>
              </a:spcBef>
              <a:spcAft>
                <a:spcPts val="0"/>
              </a:spcAft>
              <a:buClr>
                <a:schemeClr val="dk1"/>
              </a:buClr>
              <a:buSzPts val="1400"/>
              <a:buNone/>
            </a:pPr>
            <a:r>
              <a:rPr lang="en-US" sz="1400"/>
              <a:t>The probability in A falls some ware between bel (A) and pl(A).</a:t>
            </a:r>
            <a:endParaRPr/>
          </a:p>
          <a:p>
            <a:pPr indent="-228600" lvl="0" marL="228600" rtl="0" algn="l">
              <a:lnSpc>
                <a:spcPct val="90000"/>
              </a:lnSpc>
              <a:spcBef>
                <a:spcPts val="1000"/>
              </a:spcBef>
              <a:spcAft>
                <a:spcPts val="0"/>
              </a:spcAft>
              <a:buClr>
                <a:schemeClr val="dk1"/>
              </a:buClr>
              <a:buSzPts val="1400"/>
              <a:buNone/>
            </a:pPr>
            <a:r>
              <a:rPr lang="en-US" sz="1400"/>
              <a:t>-bel (A) represents the evidence. We have for a directly So proof (A) cannot be less than this value.</a:t>
            </a:r>
            <a:endParaRPr/>
          </a:p>
          <a:p>
            <a:pPr indent="-228600" lvl="0" marL="228600" rtl="0" algn="l">
              <a:lnSpc>
                <a:spcPct val="90000"/>
              </a:lnSpc>
              <a:spcBef>
                <a:spcPts val="1000"/>
              </a:spcBef>
              <a:spcAft>
                <a:spcPts val="0"/>
              </a:spcAft>
              <a:buClr>
                <a:schemeClr val="dk1"/>
              </a:buClr>
              <a:buSzPts val="1400"/>
              <a:buNone/>
            </a:pPr>
            <a:r>
              <a:rPr lang="en-US" sz="1400"/>
              <a:t>- PL(A) represents the maximum share of the evidence we could possibly have. If, for all sets that intersects with A, the part that intersects is actually valid. So, PL(A) is the max possible value of proof(A).</a:t>
            </a:r>
            <a:endParaRPr/>
          </a:p>
          <a:p>
            <a:pPr indent="-228600" lvl="0" marL="228600" rtl="0" algn="l">
              <a:lnSpc>
                <a:spcPct val="90000"/>
              </a:lnSpc>
              <a:spcBef>
                <a:spcPts val="1000"/>
              </a:spcBef>
              <a:spcAft>
                <a:spcPts val="0"/>
              </a:spcAft>
              <a:buClr>
                <a:schemeClr val="dk1"/>
              </a:buClr>
              <a:buSzPts val="1400"/>
              <a:buNone/>
            </a:pPr>
            <a:r>
              <a:rPr lang="en-US" sz="1400"/>
              <a:t> </a:t>
            </a:r>
            <a:r>
              <a:rPr b="1" lang="en-US" sz="1400"/>
              <a:t>Belief intervals allow Dempster, Shaffer theory to reason about the degree of certainty or certainty of our beliefs.</a:t>
            </a:r>
            <a:endParaRPr/>
          </a:p>
          <a:p>
            <a:pPr indent="-228600" lvl="0" marL="228600" rtl="0" algn="l">
              <a:lnSpc>
                <a:spcPct val="90000"/>
              </a:lnSpc>
              <a:spcBef>
                <a:spcPts val="1000"/>
              </a:spcBef>
              <a:spcAft>
                <a:spcPts val="0"/>
              </a:spcAft>
              <a:buClr>
                <a:schemeClr val="dk1"/>
              </a:buClr>
              <a:buSzPts val="1400"/>
              <a:buNone/>
            </a:pPr>
            <a:r>
              <a:rPr lang="en-US" sz="1400"/>
              <a:t>A small difference between belief and plausibility shows that we are certain about our belief.</a:t>
            </a:r>
            <a:endParaRPr/>
          </a:p>
          <a:p>
            <a:pPr indent="-228600" lvl="0" marL="228600" rtl="0" algn="l">
              <a:lnSpc>
                <a:spcPct val="90000"/>
              </a:lnSpc>
              <a:spcBef>
                <a:spcPts val="1000"/>
              </a:spcBef>
              <a:spcAft>
                <a:spcPts val="0"/>
              </a:spcAft>
              <a:buClr>
                <a:schemeClr val="dk1"/>
              </a:buClr>
              <a:buSzPts val="1400"/>
              <a:buNone/>
            </a:pPr>
            <a:r>
              <a:rPr lang="en-US" sz="1400"/>
              <a:t>A large difference shows that we are uncertain about our belief.</a:t>
            </a:r>
            <a:endParaRPr/>
          </a:p>
          <a:p>
            <a:pPr indent="-228600" lvl="0" marL="228600" rtl="0" algn="l">
              <a:lnSpc>
                <a:spcPct val="90000"/>
              </a:lnSpc>
              <a:spcBef>
                <a:spcPts val="1000"/>
              </a:spcBef>
              <a:spcAft>
                <a:spcPts val="0"/>
              </a:spcAft>
              <a:buClr>
                <a:schemeClr val="dk1"/>
              </a:buClr>
              <a:buSzPts val="1400"/>
              <a:buNone/>
            </a:pPr>
            <a:r>
              <a:rPr lang="en-US" sz="1400"/>
              <a:t>however, even with a ‘0’ interval, this does not mean we know which conclusion is right. </a:t>
            </a:r>
            <a:endParaRPr/>
          </a:p>
          <a:p>
            <a:pPr indent="-228600" lvl="0" marL="228600" rtl="0" algn="l">
              <a:lnSpc>
                <a:spcPct val="90000"/>
              </a:lnSpc>
              <a:spcBef>
                <a:spcPts val="1000"/>
              </a:spcBef>
              <a:spcAft>
                <a:spcPts val="0"/>
              </a:spcAft>
              <a:buClr>
                <a:schemeClr val="dk1"/>
              </a:buClr>
              <a:buSzPts val="1400"/>
              <a:buNone/>
            </a:pPr>
            <a:r>
              <a:t/>
            </a:r>
            <a:endParaRPr sz="1400"/>
          </a:p>
        </p:txBody>
      </p:sp>
      <p:sp>
        <p:nvSpPr>
          <p:cNvPr id="2189" name="Google Shape;2189;p20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190" name="Google Shape;2190;p2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91" name="Google Shape;2191;p208"/>
          <p:cNvSpPr txBox="1"/>
          <p:nvPr>
            <p:ph type="title"/>
          </p:nvPr>
        </p:nvSpPr>
        <p:spPr>
          <a:xfrm>
            <a:off x="838200" y="365125"/>
            <a:ext cx="9029700"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b="1" i="0" lang="en-US" sz="4400" u="none" cap="none" strike="noStrike">
                <a:solidFill>
                  <a:schemeClr val="lt1"/>
                </a:solidFill>
                <a:latin typeface="Calibri"/>
                <a:ea typeface="Calibri"/>
                <a:cs typeface="Calibri"/>
                <a:sym typeface="Calibri"/>
              </a:rPr>
              <a:t>Dempster Shafer Problem</a:t>
            </a:r>
            <a:endParaRPr b="0" i="0" sz="4400" u="none" cap="none" strike="noStrike">
              <a:solidFill>
                <a:schemeClr val="lt1"/>
              </a:solidFill>
              <a:latin typeface="Calibri"/>
              <a:ea typeface="Calibri"/>
              <a:cs typeface="Calibri"/>
              <a:sym typeface="Calibri"/>
            </a:endParaRPr>
          </a:p>
        </p:txBody>
      </p:sp>
      <p:graphicFrame>
        <p:nvGraphicFramePr>
          <p:cNvPr id="2192" name="Google Shape;2192;p208"/>
          <p:cNvGraphicFramePr/>
          <p:nvPr/>
        </p:nvGraphicFramePr>
        <p:xfrm>
          <a:off x="2451100" y="5048725"/>
          <a:ext cx="3000000" cy="3000000"/>
        </p:xfrm>
        <a:graphic>
          <a:graphicData uri="http://schemas.openxmlformats.org/drawingml/2006/table">
            <a:tbl>
              <a:tblPr bandRow="1" firstRow="1">
                <a:noFill/>
                <a:tableStyleId>{8C1B5921-2028-4C3C-8C5A-4EDE6C257EB8}</a:tableStyleId>
              </a:tblPr>
              <a:tblGrid>
                <a:gridCol w="1016000"/>
                <a:gridCol w="1016000"/>
                <a:gridCol w="1016000"/>
                <a:gridCol w="1016000"/>
                <a:gridCol w="1016000"/>
                <a:gridCol w="1016000"/>
                <a:gridCol w="1016000"/>
                <a:gridCol w="1016000"/>
              </a:tblGrid>
              <a:tr h="331450">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A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{J}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{S}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{B,J}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{B,S}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{S,J}  </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{B,J,S}</a:t>
                      </a:r>
                      <a:endParaRPr sz="1100">
                        <a:latin typeface="Calibri"/>
                        <a:ea typeface="Calibri"/>
                        <a:cs typeface="Calibri"/>
                        <a:sym typeface="Calibri"/>
                      </a:endParaRPr>
                    </a:p>
                  </a:txBody>
                  <a:tcPr marT="0" marB="0" marR="68575" marL="68575"/>
                </a:tc>
              </a:tr>
              <a:tr h="331450">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M(A)</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0.2</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solidFill>
                            <a:srgbClr val="FF0000"/>
                          </a:solidFill>
                          <a:latin typeface="Calibri"/>
                          <a:ea typeface="Calibri"/>
                          <a:cs typeface="Calibri"/>
                          <a:sym typeface="Calibri"/>
                        </a:rPr>
                        <a:t>0.3</a:t>
                      </a:r>
                      <a:endParaRPr sz="1100">
                        <a:solidFill>
                          <a:srgbClr val="FF0000"/>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r>
              <a:tr h="331450">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Bel (A)</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0.2</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0.4</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0.3</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solidFill>
                            <a:srgbClr val="FF0000"/>
                          </a:solidFill>
                          <a:latin typeface="Calibri"/>
                          <a:ea typeface="Calibri"/>
                          <a:cs typeface="Calibri"/>
                          <a:sym typeface="Calibri"/>
                        </a:rPr>
                        <a:t>0.6</a:t>
                      </a:r>
                      <a:endParaRPr sz="1100">
                        <a:solidFill>
                          <a:srgbClr val="FF0000"/>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1.0</a:t>
                      </a:r>
                      <a:endParaRPr sz="1100">
                        <a:latin typeface="Calibri"/>
                        <a:ea typeface="Calibri"/>
                        <a:cs typeface="Calibri"/>
                        <a:sym typeface="Calibri"/>
                      </a:endParaRPr>
                    </a:p>
                  </a:txBody>
                  <a:tcPr marT="0" marB="0" marR="68575" marL="68575"/>
                </a:tc>
              </a:tr>
              <a:tr h="331450">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Pl(A)</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0.4</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0.7</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0.6</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0.9</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0.8</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solidFill>
                            <a:srgbClr val="FF0000"/>
                          </a:solidFill>
                          <a:latin typeface="Calibri"/>
                          <a:ea typeface="Calibri"/>
                          <a:cs typeface="Calibri"/>
                          <a:sym typeface="Calibri"/>
                        </a:rPr>
                        <a:t>0.9</a:t>
                      </a:r>
                      <a:endParaRPr sz="1100">
                        <a:solidFill>
                          <a:srgbClr val="FF0000"/>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1.0</a:t>
                      </a:r>
                      <a:endParaRPr sz="1100">
                        <a:latin typeface="Calibri"/>
                        <a:ea typeface="Calibri"/>
                        <a:cs typeface="Calibri"/>
                        <a:sym typeface="Calibri"/>
                      </a:endParaRPr>
                    </a:p>
                  </a:txBody>
                  <a:tcPr marT="0" marB="0" marR="68575" marL="68575"/>
                </a:tc>
              </a:tr>
              <a:tr h="483450">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Belief</a:t>
                      </a:r>
                      <a:endParaRPr sz="1100">
                        <a:latin typeface="Calibri"/>
                        <a:ea typeface="Calibri"/>
                        <a:cs typeface="Calibri"/>
                        <a:sym typeface="Calibri"/>
                      </a:endParaRPr>
                    </a:p>
                    <a:p>
                      <a:pPr indent="0" lvl="0" marL="0" marR="0" rtl="0" algn="l">
                        <a:lnSpc>
                          <a:spcPct val="115000"/>
                        </a:lnSpc>
                        <a:spcBef>
                          <a:spcPts val="0"/>
                        </a:spcBef>
                        <a:spcAft>
                          <a:spcPts val="0"/>
                        </a:spcAft>
                        <a:buNone/>
                      </a:pPr>
                      <a:r>
                        <a:rPr lang="en-US" sz="1100">
                          <a:latin typeface="Calibri"/>
                          <a:ea typeface="Calibri"/>
                          <a:cs typeface="Calibri"/>
                          <a:sym typeface="Calibri"/>
                        </a:rPr>
                        <a:t>interval</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{0.1,0.4}</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{0.2,0.7}</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{0.1,0.6}</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{0.4,0.9}</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{0.3,0.8}</a:t>
                      </a:r>
                      <a:endParaRPr sz="1100">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solidFill>
                            <a:srgbClr val="FF0000"/>
                          </a:solidFill>
                          <a:latin typeface="Calibri"/>
                          <a:ea typeface="Calibri"/>
                          <a:cs typeface="Calibri"/>
                          <a:sym typeface="Calibri"/>
                        </a:rPr>
                        <a:t>{0.6,0.9}</a:t>
                      </a:r>
                      <a:endParaRPr sz="1100">
                        <a:solidFill>
                          <a:srgbClr val="FF0000"/>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100">
                          <a:latin typeface="Calibri"/>
                          <a:ea typeface="Calibri"/>
                          <a:cs typeface="Calibri"/>
                          <a:sym typeface="Calibri"/>
                        </a:rPr>
                        <a:t>{1,1}</a:t>
                      </a:r>
                      <a:endParaRPr sz="1100">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6" name="Shape 2196"/>
        <p:cNvGrpSpPr/>
        <p:nvPr/>
      </p:nvGrpSpPr>
      <p:grpSpPr>
        <a:xfrm>
          <a:off x="0" y="0"/>
          <a:ext cx="0" cy="0"/>
          <a:chOff x="0" y="0"/>
          <a:chExt cx="0" cy="0"/>
        </a:xfrm>
      </p:grpSpPr>
      <p:sp>
        <p:nvSpPr>
          <p:cNvPr id="2197" name="Google Shape;2197;p20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91666"/>
              <a:buFont typeface="Calibri"/>
              <a:buNone/>
            </a:pPr>
            <a:br>
              <a:rPr b="1" lang="en-US"/>
            </a:br>
            <a:br>
              <a:rPr b="1" lang="en-US"/>
            </a:br>
            <a:endParaRPr b="1" sz="4800"/>
          </a:p>
        </p:txBody>
      </p:sp>
      <p:sp>
        <p:nvSpPr>
          <p:cNvPr id="2198" name="Google Shape;2198;p209"/>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9600"/>
              <a:buNone/>
            </a:pPr>
            <a:r>
              <a:t/>
            </a:r>
            <a:endParaRPr b="1" sz="9600">
              <a:solidFill>
                <a:srgbClr val="00B0F0"/>
              </a:solidFill>
            </a:endParaRPr>
          </a:p>
          <a:p>
            <a:pPr indent="-228600" lvl="0" marL="228600" rtl="0" algn="ctr">
              <a:lnSpc>
                <a:spcPct val="90000"/>
              </a:lnSpc>
              <a:spcBef>
                <a:spcPts val="1000"/>
              </a:spcBef>
              <a:spcAft>
                <a:spcPts val="0"/>
              </a:spcAft>
              <a:buClr>
                <a:srgbClr val="00B0F0"/>
              </a:buClr>
              <a:buSzPts val="9600"/>
              <a:buNone/>
            </a:pPr>
            <a:r>
              <a:rPr b="1" lang="en-US" sz="9600">
                <a:solidFill>
                  <a:srgbClr val="00B0F0"/>
                </a:solidFill>
              </a:rPr>
              <a:t>Thank You</a:t>
            </a:r>
            <a:endParaRPr sz="9600">
              <a:solidFill>
                <a:srgbClr val="00B0F0"/>
              </a:solidFill>
            </a:endParaRPr>
          </a:p>
        </p:txBody>
      </p:sp>
      <p:sp>
        <p:nvSpPr>
          <p:cNvPr id="2199" name="Google Shape;2199;p20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200" name="Google Shape;2200;p2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1"/>
          <p:cNvSpPr txBox="1"/>
          <p:nvPr/>
        </p:nvSpPr>
        <p:spPr>
          <a:xfrm>
            <a:off x="68825" y="55801"/>
            <a:ext cx="9634733" cy="116810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EXPLORING A WUMPUS WORLD</a:t>
            </a:r>
            <a:endParaRPr i="0" sz="4400" u="none" cap="none" strike="noStrike">
              <a:solidFill>
                <a:schemeClr val="lt1"/>
              </a:solidFill>
              <a:latin typeface="Calibri"/>
              <a:ea typeface="Calibri"/>
              <a:cs typeface="Calibri"/>
              <a:sym typeface="Calibri"/>
            </a:endParaRPr>
          </a:p>
        </p:txBody>
      </p:sp>
      <p:pic>
        <p:nvPicPr>
          <p:cNvPr descr="wumpus-world" id="289" name="Google Shape;289;p21"/>
          <p:cNvPicPr preferRelativeResize="0"/>
          <p:nvPr/>
        </p:nvPicPr>
        <p:blipFill rotWithShape="1">
          <a:blip r:embed="rId3">
            <a:alphaModFix/>
          </a:blip>
          <a:srcRect b="0" l="0" r="0" t="0"/>
          <a:stretch/>
        </p:blipFill>
        <p:spPr>
          <a:xfrm>
            <a:off x="85550" y="1295620"/>
            <a:ext cx="5024615" cy="3690761"/>
          </a:xfrm>
          <a:prstGeom prst="rect">
            <a:avLst/>
          </a:prstGeom>
          <a:noFill/>
          <a:ln cap="flat" cmpd="sng" w="38100">
            <a:solidFill>
              <a:srgbClr val="FF0000"/>
            </a:solidFill>
            <a:prstDash val="solid"/>
            <a:round/>
            <a:headEnd len="sm" w="sm" type="none"/>
            <a:tailEnd len="sm" w="sm" type="none"/>
          </a:ln>
        </p:spPr>
      </p:pic>
      <p:sp>
        <p:nvSpPr>
          <p:cNvPr id="290" name="Google Shape;290;p21"/>
          <p:cNvSpPr txBox="1"/>
          <p:nvPr/>
        </p:nvSpPr>
        <p:spPr>
          <a:xfrm>
            <a:off x="1096434" y="552767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21"/>
          <p:cNvSpPr/>
          <p:nvPr/>
        </p:nvSpPr>
        <p:spPr>
          <a:xfrm>
            <a:off x="68824" y="5834410"/>
            <a:ext cx="4118071" cy="369332"/>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Stench, Breeze, Glitter, Bump, Scream</a:t>
            </a:r>
            <a:endParaRPr/>
          </a:p>
        </p:txBody>
      </p:sp>
      <p:sp>
        <p:nvSpPr>
          <p:cNvPr id="292" name="Google Shape;292;p21"/>
          <p:cNvSpPr/>
          <p:nvPr/>
        </p:nvSpPr>
        <p:spPr>
          <a:xfrm>
            <a:off x="68826" y="5313724"/>
            <a:ext cx="32480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None, none, none, none, none</a:t>
            </a:r>
            <a:endParaRPr/>
          </a:p>
        </p:txBody>
      </p:sp>
      <p:cxnSp>
        <p:nvCxnSpPr>
          <p:cNvPr id="293" name="Google Shape;293;p21"/>
          <p:cNvCxnSpPr/>
          <p:nvPr/>
        </p:nvCxnSpPr>
        <p:spPr>
          <a:xfrm>
            <a:off x="2235200" y="4191000"/>
            <a:ext cx="0" cy="762000"/>
          </a:xfrm>
          <a:prstGeom prst="straightConnector1">
            <a:avLst/>
          </a:prstGeom>
          <a:noFill/>
          <a:ln cap="flat" cmpd="sng" w="9525">
            <a:solidFill>
              <a:schemeClr val="dk1"/>
            </a:solidFill>
            <a:prstDash val="solid"/>
            <a:round/>
            <a:headEnd len="med" w="med" type="none"/>
            <a:tailEnd len="med" w="med" type="triangle"/>
          </a:ln>
        </p:spPr>
      </p:cxnSp>
      <p:sp>
        <p:nvSpPr>
          <p:cNvPr id="294" name="Google Shape;294;p21"/>
          <p:cNvSpPr txBox="1"/>
          <p:nvPr/>
        </p:nvSpPr>
        <p:spPr>
          <a:xfrm>
            <a:off x="6106820" y="1354612"/>
            <a:ext cx="5007559" cy="132343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333CC"/>
                </a:solidFill>
                <a:latin typeface="Calibri"/>
                <a:ea typeface="Calibri"/>
                <a:cs typeface="Calibri"/>
                <a:sym typeface="Calibri"/>
              </a:rPr>
              <a:t>The </a:t>
            </a:r>
            <a:r>
              <a:rPr b="1" lang="en-US" sz="2000" u="sng">
                <a:solidFill>
                  <a:srgbClr val="3333CC"/>
                </a:solidFill>
                <a:latin typeface="Calibri"/>
                <a:ea typeface="Calibri"/>
                <a:cs typeface="Calibri"/>
                <a:sym typeface="Calibri"/>
              </a:rPr>
              <a:t>knowledge base</a:t>
            </a:r>
            <a:r>
              <a:rPr b="1" lang="en-US" sz="2000">
                <a:solidFill>
                  <a:srgbClr val="3333CC"/>
                </a:solidFill>
                <a:latin typeface="Calibri"/>
                <a:ea typeface="Calibri"/>
                <a:cs typeface="Calibri"/>
                <a:sym typeface="Calibri"/>
              </a:rPr>
              <a:t> of the agent </a:t>
            </a:r>
            <a:endParaRPr/>
          </a:p>
          <a:p>
            <a:pPr indent="0" lvl="0" marL="0" marR="0" rtl="0" algn="l">
              <a:spcBef>
                <a:spcPts val="0"/>
              </a:spcBef>
              <a:spcAft>
                <a:spcPts val="0"/>
              </a:spcAft>
              <a:buNone/>
            </a:pPr>
            <a:r>
              <a:rPr b="1" lang="en-US" sz="2000">
                <a:solidFill>
                  <a:srgbClr val="3333CC"/>
                </a:solidFill>
                <a:latin typeface="Calibri"/>
                <a:ea typeface="Calibri"/>
                <a:cs typeface="Calibri"/>
                <a:sym typeface="Calibri"/>
              </a:rPr>
              <a:t>consists of the </a:t>
            </a:r>
            <a:r>
              <a:rPr b="1" lang="en-US" sz="2000">
                <a:solidFill>
                  <a:srgbClr val="FF0000"/>
                </a:solidFill>
                <a:latin typeface="Calibri"/>
                <a:ea typeface="Calibri"/>
                <a:cs typeface="Calibri"/>
                <a:sym typeface="Calibri"/>
              </a:rPr>
              <a:t>rules of the </a:t>
            </a:r>
            <a:endParaRPr/>
          </a:p>
          <a:p>
            <a:pPr indent="0" lvl="0" marL="0" marR="0" rtl="0" algn="l">
              <a:spcBef>
                <a:spcPts val="0"/>
              </a:spcBef>
              <a:spcAft>
                <a:spcPts val="0"/>
              </a:spcAft>
              <a:buNone/>
            </a:pPr>
            <a:r>
              <a:rPr b="1" lang="en-US" sz="2000">
                <a:solidFill>
                  <a:srgbClr val="FF0000"/>
                </a:solidFill>
                <a:latin typeface="Calibri"/>
                <a:ea typeface="Calibri"/>
                <a:cs typeface="Calibri"/>
                <a:sym typeface="Calibri"/>
              </a:rPr>
              <a:t>Wumpus world </a:t>
            </a:r>
            <a:r>
              <a:rPr b="1" lang="en-US" sz="2000">
                <a:solidFill>
                  <a:srgbClr val="3333CC"/>
                </a:solidFill>
                <a:latin typeface="Calibri"/>
                <a:ea typeface="Calibri"/>
                <a:cs typeface="Calibri"/>
                <a:sym typeface="Calibri"/>
              </a:rPr>
              <a:t>plus the percept</a:t>
            </a:r>
            <a:endParaRPr/>
          </a:p>
          <a:p>
            <a:pPr indent="0" lvl="0" marL="0" marR="0" rtl="0" algn="l">
              <a:spcBef>
                <a:spcPts val="0"/>
              </a:spcBef>
              <a:spcAft>
                <a:spcPts val="0"/>
              </a:spcAft>
              <a:buNone/>
            </a:pPr>
            <a:r>
              <a:rPr b="1" lang="en-US" sz="2000">
                <a:solidFill>
                  <a:srgbClr val="3333CC"/>
                </a:solidFill>
                <a:latin typeface="Calibri"/>
                <a:ea typeface="Calibri"/>
                <a:cs typeface="Calibri"/>
                <a:sym typeface="Calibri"/>
              </a:rPr>
              <a:t> “nothing” in [1,1]</a:t>
            </a:r>
            <a:endParaRPr/>
          </a:p>
        </p:txBody>
      </p:sp>
      <p:sp>
        <p:nvSpPr>
          <p:cNvPr id="295" name="Google Shape;295;p21"/>
          <p:cNvSpPr txBox="1"/>
          <p:nvPr/>
        </p:nvSpPr>
        <p:spPr>
          <a:xfrm>
            <a:off x="6106820" y="2839520"/>
            <a:ext cx="5007559" cy="1015663"/>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8000"/>
                </a:solidFill>
                <a:latin typeface="Calibri"/>
                <a:ea typeface="Calibri"/>
                <a:cs typeface="Calibri"/>
                <a:sym typeface="Calibri"/>
              </a:rPr>
              <a:t>Boolean percept</a:t>
            </a:r>
            <a:endParaRPr/>
          </a:p>
          <a:p>
            <a:pPr indent="0" lvl="0" marL="0" marR="0" rtl="0" algn="l">
              <a:spcBef>
                <a:spcPts val="0"/>
              </a:spcBef>
              <a:spcAft>
                <a:spcPts val="0"/>
              </a:spcAft>
              <a:buNone/>
            </a:pPr>
            <a:r>
              <a:rPr b="1" lang="en-US" sz="2000">
                <a:solidFill>
                  <a:srgbClr val="008000"/>
                </a:solidFill>
                <a:latin typeface="Calibri"/>
                <a:ea typeface="Calibri"/>
                <a:cs typeface="Calibri"/>
                <a:sym typeface="Calibri"/>
              </a:rPr>
              <a:t>feature values:</a:t>
            </a:r>
            <a:endParaRPr/>
          </a:p>
          <a:p>
            <a:pPr indent="0" lvl="0" marL="0" marR="0" rtl="0" algn="l">
              <a:spcBef>
                <a:spcPts val="0"/>
              </a:spcBef>
              <a:spcAft>
                <a:spcPts val="0"/>
              </a:spcAft>
              <a:buNone/>
            </a:pPr>
            <a:r>
              <a:rPr b="1" lang="en-US" sz="2000">
                <a:solidFill>
                  <a:srgbClr val="008000"/>
                </a:solidFill>
                <a:latin typeface="Calibri"/>
                <a:ea typeface="Calibri"/>
                <a:cs typeface="Calibri"/>
                <a:sym typeface="Calibri"/>
              </a:rPr>
              <a:t>&lt;0, 0, 0, 0, 0&gt;</a:t>
            </a:r>
            <a:endParaRPr/>
          </a:p>
        </p:txBody>
      </p:sp>
      <p:sp>
        <p:nvSpPr>
          <p:cNvPr id="296" name="Google Shape;29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7" name="Google Shape;29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98" name="Google Shape;298;p21"/>
          <p:cNvSpPr txBox="1"/>
          <p:nvPr/>
        </p:nvSpPr>
        <p:spPr>
          <a:xfrm>
            <a:off x="68825" y="1287473"/>
            <a:ext cx="12050606" cy="5079371"/>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500"/>
                                        <p:tgtEl>
                                          <p:spTgt spid="29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descr="wumpus-seq0c" id="303" name="Google Shape;303;p22"/>
          <p:cNvPicPr preferRelativeResize="0"/>
          <p:nvPr/>
        </p:nvPicPr>
        <p:blipFill rotWithShape="1">
          <a:blip r:embed="rId3">
            <a:alphaModFix/>
          </a:blip>
          <a:srcRect b="0" l="0" r="0" t="0"/>
          <a:stretch/>
        </p:blipFill>
        <p:spPr>
          <a:xfrm>
            <a:off x="5548115" y="1295401"/>
            <a:ext cx="3622673" cy="2727068"/>
          </a:xfrm>
          <a:prstGeom prst="rect">
            <a:avLst/>
          </a:prstGeom>
          <a:noFill/>
          <a:ln cap="flat" cmpd="sng" w="9525">
            <a:solidFill>
              <a:srgbClr val="FF0000"/>
            </a:solidFill>
            <a:prstDash val="solid"/>
            <a:round/>
            <a:headEnd len="sm" w="sm" type="none"/>
            <a:tailEnd len="sm" w="sm" type="none"/>
          </a:ln>
        </p:spPr>
      </p:pic>
      <p:pic>
        <p:nvPicPr>
          <p:cNvPr descr="wumpus-world" id="304" name="Google Shape;304;p22"/>
          <p:cNvPicPr preferRelativeResize="0"/>
          <p:nvPr/>
        </p:nvPicPr>
        <p:blipFill rotWithShape="1">
          <a:blip r:embed="rId4">
            <a:alphaModFix/>
          </a:blip>
          <a:srcRect b="0" l="0" r="0" t="0"/>
          <a:stretch/>
        </p:blipFill>
        <p:spPr>
          <a:xfrm>
            <a:off x="81935" y="1219201"/>
            <a:ext cx="4370566" cy="2790825"/>
          </a:xfrm>
          <a:prstGeom prst="rect">
            <a:avLst/>
          </a:prstGeom>
          <a:noFill/>
          <a:ln cap="flat" cmpd="sng" w="38100">
            <a:solidFill>
              <a:srgbClr val="FF0000"/>
            </a:solidFill>
            <a:prstDash val="solid"/>
            <a:round/>
            <a:headEnd len="sm" w="sm" type="none"/>
            <a:tailEnd len="sm" w="sm" type="none"/>
          </a:ln>
        </p:spPr>
      </p:pic>
      <p:sp>
        <p:nvSpPr>
          <p:cNvPr id="305" name="Google Shape;305;p22"/>
          <p:cNvSpPr txBox="1"/>
          <p:nvPr/>
        </p:nvSpPr>
        <p:spPr>
          <a:xfrm>
            <a:off x="1096434" y="552767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22"/>
          <p:cNvSpPr/>
          <p:nvPr/>
        </p:nvSpPr>
        <p:spPr>
          <a:xfrm>
            <a:off x="91440" y="4955738"/>
            <a:ext cx="4164984" cy="40011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Stench, Breeze, Glitter, Bump, Scream</a:t>
            </a:r>
            <a:endParaRPr/>
          </a:p>
        </p:txBody>
      </p:sp>
      <p:sp>
        <p:nvSpPr>
          <p:cNvPr id="307" name="Google Shape;307;p22"/>
          <p:cNvSpPr/>
          <p:nvPr/>
        </p:nvSpPr>
        <p:spPr>
          <a:xfrm>
            <a:off x="91440" y="4343400"/>
            <a:ext cx="3406357" cy="40011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None, none, none, none, none</a:t>
            </a:r>
            <a:endParaRPr/>
          </a:p>
        </p:txBody>
      </p:sp>
      <p:cxnSp>
        <p:nvCxnSpPr>
          <p:cNvPr id="308" name="Google Shape;308;p22"/>
          <p:cNvCxnSpPr/>
          <p:nvPr/>
        </p:nvCxnSpPr>
        <p:spPr>
          <a:xfrm>
            <a:off x="1517444" y="3429000"/>
            <a:ext cx="16387" cy="856622"/>
          </a:xfrm>
          <a:prstGeom prst="straightConnector1">
            <a:avLst/>
          </a:prstGeom>
          <a:noFill/>
          <a:ln cap="flat" cmpd="sng" w="9525">
            <a:solidFill>
              <a:schemeClr val="dk1"/>
            </a:solidFill>
            <a:prstDash val="solid"/>
            <a:round/>
            <a:headEnd len="med" w="med" type="none"/>
            <a:tailEnd len="med" w="med" type="triangle"/>
          </a:ln>
        </p:spPr>
      </p:cxnSp>
      <p:sp>
        <p:nvSpPr>
          <p:cNvPr id="309" name="Google Shape;309;p22"/>
          <p:cNvSpPr txBox="1"/>
          <p:nvPr/>
        </p:nvSpPr>
        <p:spPr>
          <a:xfrm>
            <a:off x="5548115" y="4114800"/>
            <a:ext cx="5944637" cy="2031325"/>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T=0 The KB of the agent consists of </a:t>
            </a:r>
            <a:endParaRPr/>
          </a:p>
          <a:p>
            <a:pPr indent="0" lvl="0" marL="0" marR="0" rtl="0" algn="l">
              <a:spcBef>
                <a:spcPts val="0"/>
              </a:spcBef>
              <a:spcAft>
                <a:spcPts val="0"/>
              </a:spcAft>
              <a:buNone/>
            </a:pPr>
            <a:r>
              <a:rPr b="1" lang="en-US" sz="1800">
                <a:solidFill>
                  <a:schemeClr val="accent2"/>
                </a:solidFill>
                <a:latin typeface="Calibri"/>
                <a:ea typeface="Calibri"/>
                <a:cs typeface="Calibri"/>
                <a:sym typeface="Calibri"/>
              </a:rPr>
              <a:t>the rules of the Wumpus world plus</a:t>
            </a:r>
            <a:endParaRPr/>
          </a:p>
          <a:p>
            <a:pPr indent="0" lvl="0" marL="0" marR="0" rtl="0" algn="l">
              <a:spcBef>
                <a:spcPts val="0"/>
              </a:spcBef>
              <a:spcAft>
                <a:spcPts val="0"/>
              </a:spcAft>
              <a:buNone/>
            </a:pPr>
            <a:r>
              <a:rPr b="1" lang="en-US" sz="1800">
                <a:solidFill>
                  <a:schemeClr val="accent2"/>
                </a:solidFill>
                <a:latin typeface="Calibri"/>
                <a:ea typeface="Calibri"/>
                <a:cs typeface="Calibri"/>
                <a:sym typeface="Calibri"/>
              </a:rPr>
              <a:t>the percept “nothing” in [1,1].</a:t>
            </a:r>
            <a:endParaRPr/>
          </a:p>
          <a:p>
            <a:pPr indent="0" lvl="0" marL="0" marR="0" rtl="0" algn="l">
              <a:spcBef>
                <a:spcPts val="0"/>
              </a:spcBef>
              <a:spcAft>
                <a:spcPts val="0"/>
              </a:spcAft>
              <a:buNone/>
            </a:pPr>
            <a:r>
              <a:rPr b="1" lang="en-US" sz="1800">
                <a:solidFill>
                  <a:srgbClr val="FF0000"/>
                </a:solidFill>
                <a:latin typeface="Calibri"/>
                <a:ea typeface="Calibri"/>
                <a:cs typeface="Calibri"/>
                <a:sym typeface="Calibri"/>
              </a:rPr>
              <a:t>By inference, the agent</a:t>
            </a:r>
            <a:r>
              <a:rPr b="1" lang="en-US" sz="1800">
                <a:solidFill>
                  <a:srgbClr val="FF0000"/>
                </a:solidFill>
                <a:latin typeface="Arial"/>
                <a:ea typeface="Arial"/>
                <a:cs typeface="Arial"/>
                <a:sym typeface="Arial"/>
              </a:rPr>
              <a:t>’</a:t>
            </a:r>
            <a:r>
              <a:rPr b="1" lang="en-US" sz="1800">
                <a:solidFill>
                  <a:srgbClr val="FF0000"/>
                </a:solidFill>
                <a:latin typeface="Calibri"/>
                <a:ea typeface="Calibri"/>
                <a:cs typeface="Calibri"/>
                <a:sym typeface="Calibri"/>
              </a:rPr>
              <a:t>s knowledge </a:t>
            </a:r>
            <a:endParaRPr/>
          </a:p>
          <a:p>
            <a:pPr indent="0" lvl="0" marL="0" marR="0" rtl="0" algn="l">
              <a:spcBef>
                <a:spcPts val="0"/>
              </a:spcBef>
              <a:spcAft>
                <a:spcPts val="0"/>
              </a:spcAft>
              <a:buNone/>
            </a:pPr>
            <a:r>
              <a:rPr b="1" lang="en-US" sz="1800">
                <a:solidFill>
                  <a:srgbClr val="FF0000"/>
                </a:solidFill>
                <a:latin typeface="Calibri"/>
                <a:ea typeface="Calibri"/>
                <a:cs typeface="Calibri"/>
                <a:sym typeface="Calibri"/>
              </a:rPr>
              <a:t>base also has the information that</a:t>
            </a:r>
            <a:endParaRPr/>
          </a:p>
          <a:p>
            <a:pPr indent="0" lvl="0" marL="0" marR="0" rtl="0" algn="l">
              <a:spcBef>
                <a:spcPts val="0"/>
              </a:spcBef>
              <a:spcAft>
                <a:spcPts val="0"/>
              </a:spcAft>
              <a:buNone/>
            </a:pPr>
            <a:r>
              <a:rPr b="1" lang="en-US" sz="1800">
                <a:solidFill>
                  <a:srgbClr val="FF0000"/>
                </a:solidFill>
                <a:latin typeface="Calibri"/>
                <a:ea typeface="Calibri"/>
                <a:cs typeface="Calibri"/>
                <a:sym typeface="Calibri"/>
              </a:rPr>
              <a:t>[2,1] and [1,2] are okay.</a:t>
            </a:r>
            <a:endParaRPr/>
          </a:p>
          <a:p>
            <a:pPr indent="0" lvl="0" marL="0" marR="0" rtl="0" algn="l">
              <a:spcBef>
                <a:spcPts val="0"/>
              </a:spcBef>
              <a:spcAft>
                <a:spcPts val="0"/>
              </a:spcAft>
              <a:buNone/>
            </a:pPr>
            <a:r>
              <a:rPr b="1" lang="en-US" sz="1800">
                <a:solidFill>
                  <a:schemeClr val="accent2"/>
                </a:solidFill>
                <a:latin typeface="Calibri"/>
                <a:ea typeface="Calibri"/>
                <a:cs typeface="Calibri"/>
                <a:sym typeface="Calibri"/>
              </a:rPr>
              <a:t>Added as propositions.</a:t>
            </a:r>
            <a:endParaRPr/>
          </a:p>
        </p:txBody>
      </p:sp>
      <p:sp>
        <p:nvSpPr>
          <p:cNvPr id="310" name="Google Shape;310;p22"/>
          <p:cNvSpPr txBox="1"/>
          <p:nvPr/>
        </p:nvSpPr>
        <p:spPr>
          <a:xfrm>
            <a:off x="91440" y="5492025"/>
            <a:ext cx="2585108" cy="646331"/>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Calibri"/>
                <a:ea typeface="Calibri"/>
                <a:cs typeface="Calibri"/>
                <a:sym typeface="Calibri"/>
              </a:rPr>
              <a:t>World “known” to agent</a:t>
            </a:r>
            <a:endParaRPr/>
          </a:p>
          <a:p>
            <a:pPr indent="0" lvl="0" marL="0" marR="0" rtl="0" algn="l">
              <a:spcBef>
                <a:spcPts val="0"/>
              </a:spcBef>
              <a:spcAft>
                <a:spcPts val="0"/>
              </a:spcAft>
              <a:buNone/>
            </a:pPr>
            <a:r>
              <a:rPr b="1" lang="en-US" sz="1800">
                <a:solidFill>
                  <a:srgbClr val="008000"/>
                </a:solidFill>
                <a:latin typeface="Calibri"/>
                <a:ea typeface="Calibri"/>
                <a:cs typeface="Calibri"/>
                <a:sym typeface="Calibri"/>
              </a:rPr>
              <a:t>at time = 0.</a:t>
            </a:r>
            <a:endParaRPr/>
          </a:p>
        </p:txBody>
      </p:sp>
      <p:sp>
        <p:nvSpPr>
          <p:cNvPr id="311" name="Google Shape;311;p22"/>
          <p:cNvSpPr txBox="1"/>
          <p:nvPr/>
        </p:nvSpPr>
        <p:spPr>
          <a:xfrm>
            <a:off x="81936" y="67702"/>
            <a:ext cx="9908226" cy="1095116"/>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EXPLORING A WUMPUS WORLD</a:t>
            </a:r>
            <a:endParaRPr i="0" sz="4400" u="none" cap="none" strike="noStrike">
              <a:solidFill>
                <a:schemeClr val="lt1"/>
              </a:solidFill>
              <a:latin typeface="Calibri"/>
              <a:ea typeface="Calibri"/>
              <a:cs typeface="Calibri"/>
              <a:sym typeface="Calibri"/>
            </a:endParaRPr>
          </a:p>
        </p:txBody>
      </p:sp>
      <p:sp>
        <p:nvSpPr>
          <p:cNvPr id="312" name="Google Shape;31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3" name="Google Shape;3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314" name="Google Shape;314;p22"/>
          <p:cNvSpPr txBox="1"/>
          <p:nvPr/>
        </p:nvSpPr>
        <p:spPr>
          <a:xfrm>
            <a:off x="81935" y="1219201"/>
            <a:ext cx="12050606" cy="5079371"/>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500"/>
                                        <p:tgtEl>
                                          <p:spTgt spid="3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descr="wumpus-world" id="319" name="Google Shape;319;p23"/>
          <p:cNvPicPr preferRelativeResize="0"/>
          <p:nvPr/>
        </p:nvPicPr>
        <p:blipFill rotWithShape="1">
          <a:blip r:embed="rId3">
            <a:alphaModFix/>
          </a:blip>
          <a:srcRect b="0" l="0" r="0" t="0"/>
          <a:stretch/>
        </p:blipFill>
        <p:spPr>
          <a:xfrm>
            <a:off x="203201" y="1591904"/>
            <a:ext cx="3931972" cy="2888175"/>
          </a:xfrm>
          <a:prstGeom prst="rect">
            <a:avLst/>
          </a:prstGeom>
          <a:noFill/>
          <a:ln cap="flat" cmpd="sng" w="9525">
            <a:solidFill>
              <a:srgbClr val="FF0000"/>
            </a:solidFill>
            <a:prstDash val="solid"/>
            <a:round/>
            <a:headEnd len="sm" w="sm" type="none"/>
            <a:tailEnd len="sm" w="sm" type="none"/>
          </a:ln>
        </p:spPr>
      </p:pic>
      <p:sp>
        <p:nvSpPr>
          <p:cNvPr id="320" name="Google Shape;320;p23"/>
          <p:cNvSpPr/>
          <p:nvPr/>
        </p:nvSpPr>
        <p:spPr>
          <a:xfrm>
            <a:off x="203201" y="5143297"/>
            <a:ext cx="3716210" cy="369332"/>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Stench, Breeze, Glitter, Bump, Scream</a:t>
            </a:r>
            <a:endParaRPr/>
          </a:p>
        </p:txBody>
      </p:sp>
      <p:sp>
        <p:nvSpPr>
          <p:cNvPr id="321" name="Google Shape;321;p23"/>
          <p:cNvSpPr txBox="1"/>
          <p:nvPr/>
        </p:nvSpPr>
        <p:spPr>
          <a:xfrm>
            <a:off x="8839200" y="5635772"/>
            <a:ext cx="2325188" cy="646331"/>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333CC"/>
                </a:solidFill>
                <a:latin typeface="Calibri"/>
                <a:ea typeface="Calibri"/>
                <a:cs typeface="Calibri"/>
                <a:sym typeface="Calibri"/>
              </a:rPr>
              <a:t>@ T = 1 What follows?</a:t>
            </a:r>
            <a:endParaRPr/>
          </a:p>
          <a:p>
            <a:pPr indent="0" lvl="0" marL="0" marR="0" rtl="0" algn="l">
              <a:spcBef>
                <a:spcPts val="0"/>
              </a:spcBef>
              <a:spcAft>
                <a:spcPts val="0"/>
              </a:spcAft>
              <a:buNone/>
            </a:pPr>
            <a:r>
              <a:rPr b="1" lang="en-US" sz="1800">
                <a:solidFill>
                  <a:srgbClr val="3333CC"/>
                </a:solidFill>
                <a:latin typeface="Calibri"/>
                <a:ea typeface="Calibri"/>
                <a:cs typeface="Calibri"/>
                <a:sym typeface="Calibri"/>
              </a:rPr>
              <a:t>Pit(2,2) </a:t>
            </a:r>
            <a:r>
              <a:rPr b="1" lang="en-US" sz="1800">
                <a:solidFill>
                  <a:srgbClr val="FF0000"/>
                </a:solidFill>
                <a:latin typeface="Calibri"/>
                <a:ea typeface="Calibri"/>
                <a:cs typeface="Calibri"/>
                <a:sym typeface="Calibri"/>
              </a:rPr>
              <a:t>or </a:t>
            </a:r>
            <a:r>
              <a:rPr b="1" lang="en-US" sz="1800">
                <a:solidFill>
                  <a:schemeClr val="accent2"/>
                </a:solidFill>
                <a:latin typeface="Calibri"/>
                <a:ea typeface="Calibri"/>
                <a:cs typeface="Calibri"/>
                <a:sym typeface="Calibri"/>
              </a:rPr>
              <a:t>Pit(3</a:t>
            </a:r>
            <a:r>
              <a:rPr b="1" lang="en-US" sz="1800">
                <a:solidFill>
                  <a:srgbClr val="3333CC"/>
                </a:solidFill>
                <a:latin typeface="Calibri"/>
                <a:ea typeface="Calibri"/>
                <a:cs typeface="Calibri"/>
                <a:sym typeface="Calibri"/>
              </a:rPr>
              <a:t>,1)</a:t>
            </a:r>
            <a:endParaRPr/>
          </a:p>
        </p:txBody>
      </p:sp>
      <p:pic>
        <p:nvPicPr>
          <p:cNvPr descr="wumpus-seq0c" id="322" name="Google Shape;322;p23"/>
          <p:cNvPicPr preferRelativeResize="0"/>
          <p:nvPr/>
        </p:nvPicPr>
        <p:blipFill rotWithShape="1">
          <a:blip r:embed="rId4">
            <a:alphaModFix/>
          </a:blip>
          <a:srcRect b="0" l="0" r="0" t="0"/>
          <a:stretch/>
        </p:blipFill>
        <p:spPr>
          <a:xfrm>
            <a:off x="4260534" y="1591904"/>
            <a:ext cx="3429000" cy="2581275"/>
          </a:xfrm>
          <a:prstGeom prst="rect">
            <a:avLst/>
          </a:prstGeom>
          <a:noFill/>
          <a:ln cap="flat" cmpd="sng" w="9525">
            <a:solidFill>
              <a:srgbClr val="FF0000"/>
            </a:solidFill>
            <a:prstDash val="solid"/>
            <a:round/>
            <a:headEnd len="sm" w="sm" type="none"/>
            <a:tailEnd len="sm" w="sm" type="none"/>
          </a:ln>
        </p:spPr>
      </p:pic>
      <p:sp>
        <p:nvSpPr>
          <p:cNvPr id="323" name="Google Shape;323;p23"/>
          <p:cNvSpPr txBox="1"/>
          <p:nvPr/>
        </p:nvSpPr>
        <p:spPr>
          <a:xfrm>
            <a:off x="1096434" y="476567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23"/>
          <p:cNvSpPr/>
          <p:nvPr/>
        </p:nvSpPr>
        <p:spPr>
          <a:xfrm>
            <a:off x="203201" y="4631550"/>
            <a:ext cx="3160450" cy="369332"/>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None, none, none, none, none</a:t>
            </a:r>
            <a:endParaRPr/>
          </a:p>
        </p:txBody>
      </p:sp>
      <p:cxnSp>
        <p:nvCxnSpPr>
          <p:cNvPr id="325" name="Google Shape;325;p23"/>
          <p:cNvCxnSpPr/>
          <p:nvPr/>
        </p:nvCxnSpPr>
        <p:spPr>
          <a:xfrm>
            <a:off x="1016000" y="3581400"/>
            <a:ext cx="0" cy="762000"/>
          </a:xfrm>
          <a:prstGeom prst="straightConnector1">
            <a:avLst/>
          </a:prstGeom>
          <a:noFill/>
          <a:ln cap="flat" cmpd="sng" w="9525">
            <a:solidFill>
              <a:schemeClr val="dk1"/>
            </a:solidFill>
            <a:prstDash val="solid"/>
            <a:round/>
            <a:headEnd len="med" w="med" type="none"/>
            <a:tailEnd len="med" w="med" type="triangle"/>
          </a:ln>
        </p:spPr>
      </p:cxnSp>
      <p:sp>
        <p:nvSpPr>
          <p:cNvPr id="326" name="Google Shape;326;p23"/>
          <p:cNvSpPr txBox="1"/>
          <p:nvPr/>
        </p:nvSpPr>
        <p:spPr>
          <a:xfrm>
            <a:off x="9088285" y="4663532"/>
            <a:ext cx="1825521" cy="92333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333CC"/>
                </a:solidFill>
                <a:latin typeface="Calibri"/>
                <a:ea typeface="Calibri"/>
                <a:cs typeface="Calibri"/>
                <a:sym typeface="Calibri"/>
              </a:rPr>
              <a:t>A – agent</a:t>
            </a:r>
            <a:endParaRPr/>
          </a:p>
          <a:p>
            <a:pPr indent="0" lvl="0" marL="0" marR="0" rtl="0" algn="l">
              <a:spcBef>
                <a:spcPts val="0"/>
              </a:spcBef>
              <a:spcAft>
                <a:spcPts val="0"/>
              </a:spcAft>
              <a:buNone/>
            </a:pPr>
            <a:r>
              <a:rPr b="1" lang="en-US" sz="1800">
                <a:solidFill>
                  <a:srgbClr val="3333CC"/>
                </a:solidFill>
                <a:latin typeface="Calibri"/>
                <a:ea typeface="Calibri"/>
                <a:cs typeface="Calibri"/>
                <a:sym typeface="Calibri"/>
              </a:rPr>
              <a:t>V – visited</a:t>
            </a:r>
            <a:endParaRPr/>
          </a:p>
          <a:p>
            <a:pPr indent="0" lvl="0" marL="0" marR="0" rtl="0" algn="l">
              <a:spcBef>
                <a:spcPts val="0"/>
              </a:spcBef>
              <a:spcAft>
                <a:spcPts val="0"/>
              </a:spcAft>
              <a:buNone/>
            </a:pPr>
            <a:r>
              <a:rPr b="1" lang="en-US" sz="1800">
                <a:solidFill>
                  <a:srgbClr val="3333CC"/>
                </a:solidFill>
                <a:latin typeface="Calibri"/>
                <a:ea typeface="Calibri"/>
                <a:cs typeface="Calibri"/>
                <a:sym typeface="Calibri"/>
              </a:rPr>
              <a:t>B -  breeze</a:t>
            </a:r>
            <a:endParaRPr/>
          </a:p>
        </p:txBody>
      </p:sp>
      <p:sp>
        <p:nvSpPr>
          <p:cNvPr id="327" name="Google Shape;327;p23"/>
          <p:cNvSpPr/>
          <p:nvPr/>
        </p:nvSpPr>
        <p:spPr>
          <a:xfrm>
            <a:off x="7924801" y="4267200"/>
            <a:ext cx="2866810" cy="338554"/>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None, breeze, none, none, none</a:t>
            </a:r>
            <a:endParaRPr/>
          </a:p>
        </p:txBody>
      </p:sp>
      <p:sp>
        <p:nvSpPr>
          <p:cNvPr id="328" name="Google Shape;328;p23"/>
          <p:cNvSpPr txBox="1"/>
          <p:nvPr/>
        </p:nvSpPr>
        <p:spPr>
          <a:xfrm>
            <a:off x="203201" y="5664100"/>
            <a:ext cx="14096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Where next?</a:t>
            </a:r>
            <a:endParaRPr/>
          </a:p>
        </p:txBody>
      </p:sp>
      <p:sp>
        <p:nvSpPr>
          <p:cNvPr id="329" name="Google Shape;329;p23"/>
          <p:cNvSpPr txBox="1"/>
          <p:nvPr/>
        </p:nvSpPr>
        <p:spPr>
          <a:xfrm>
            <a:off x="1612818" y="1302873"/>
            <a:ext cx="6351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 = 0</a:t>
            </a:r>
            <a:endParaRPr/>
          </a:p>
        </p:txBody>
      </p:sp>
      <p:sp>
        <p:nvSpPr>
          <p:cNvPr id="330" name="Google Shape;330;p23"/>
          <p:cNvSpPr txBox="1"/>
          <p:nvPr/>
        </p:nvSpPr>
        <p:spPr>
          <a:xfrm>
            <a:off x="72267" y="58099"/>
            <a:ext cx="10066568" cy="120118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EXPLORING A WUMPUS WORLD</a:t>
            </a:r>
            <a:endParaRPr i="0" sz="4400" u="none" cap="none" strike="noStrike">
              <a:solidFill>
                <a:schemeClr val="lt1"/>
              </a:solidFill>
              <a:latin typeface="Calibri"/>
              <a:ea typeface="Calibri"/>
              <a:cs typeface="Calibri"/>
              <a:sym typeface="Calibri"/>
            </a:endParaRPr>
          </a:p>
        </p:txBody>
      </p:sp>
      <p:sp>
        <p:nvSpPr>
          <p:cNvPr id="331" name="Google Shape;33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2" name="Google Shape;33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333" name="Google Shape;333;p23"/>
          <p:cNvSpPr txBox="1"/>
          <p:nvPr/>
        </p:nvSpPr>
        <p:spPr>
          <a:xfrm>
            <a:off x="81935" y="1349699"/>
            <a:ext cx="12050606" cy="5006651"/>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pic>
        <p:nvPicPr>
          <p:cNvPr descr="wumpus-seq0c" id="334" name="Google Shape;334;p23"/>
          <p:cNvPicPr preferRelativeResize="0"/>
          <p:nvPr/>
        </p:nvPicPr>
        <p:blipFill rotWithShape="1">
          <a:blip r:embed="rId4">
            <a:alphaModFix/>
          </a:blip>
          <a:srcRect b="0" l="0" r="0" t="0"/>
          <a:stretch/>
        </p:blipFill>
        <p:spPr>
          <a:xfrm>
            <a:off x="8229600" y="1626930"/>
            <a:ext cx="3429000" cy="2581275"/>
          </a:xfrm>
          <a:prstGeom prst="rect">
            <a:avLst/>
          </a:prstGeom>
          <a:noFill/>
          <a:ln cap="flat" cmpd="sng" w="9525">
            <a:solidFill>
              <a:srgbClr val="FF0000"/>
            </a:solidFill>
            <a:prstDash val="solid"/>
            <a:round/>
            <a:headEnd len="sm" w="sm" type="none"/>
            <a:tailEnd len="sm" w="sm" type="none"/>
          </a:ln>
        </p:spPr>
      </p:pic>
      <p:cxnSp>
        <p:nvCxnSpPr>
          <p:cNvPr id="335" name="Google Shape;335;p23"/>
          <p:cNvCxnSpPr/>
          <p:nvPr/>
        </p:nvCxnSpPr>
        <p:spPr>
          <a:xfrm>
            <a:off x="8839200" y="3903404"/>
            <a:ext cx="609600" cy="0"/>
          </a:xfrm>
          <a:prstGeom prst="straightConnector1">
            <a:avLst/>
          </a:prstGeom>
          <a:noFill/>
          <a:ln cap="flat" cmpd="sng" w="9525">
            <a:solidFill>
              <a:schemeClr val="dk1"/>
            </a:solidFill>
            <a:prstDash val="solid"/>
            <a:round/>
            <a:headEnd len="med" w="med" type="none"/>
            <a:tailEnd len="med" w="med" type="triangle"/>
          </a:ln>
        </p:spPr>
      </p:cxnSp>
      <p:sp>
        <p:nvSpPr>
          <p:cNvPr id="336" name="Google Shape;336;p23"/>
          <p:cNvSpPr/>
          <p:nvPr/>
        </p:nvSpPr>
        <p:spPr>
          <a:xfrm>
            <a:off x="8534400" y="3674804"/>
            <a:ext cx="3048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V</a:t>
            </a:r>
            <a:endParaRPr/>
          </a:p>
        </p:txBody>
      </p:sp>
      <p:sp>
        <p:nvSpPr>
          <p:cNvPr id="337" name="Google Shape;337;p23"/>
          <p:cNvSpPr txBox="1"/>
          <p:nvPr/>
        </p:nvSpPr>
        <p:spPr>
          <a:xfrm>
            <a:off x="9144000" y="3598605"/>
            <a:ext cx="5325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A/B</a:t>
            </a:r>
            <a:endParaRPr/>
          </a:p>
        </p:txBody>
      </p:sp>
      <p:sp>
        <p:nvSpPr>
          <p:cNvPr id="338" name="Google Shape;338;p23"/>
          <p:cNvSpPr txBox="1"/>
          <p:nvPr/>
        </p:nvSpPr>
        <p:spPr>
          <a:xfrm>
            <a:off x="10138834" y="3487479"/>
            <a:ext cx="4106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t>
            </a:r>
            <a:endParaRPr/>
          </a:p>
        </p:txBody>
      </p:sp>
      <p:sp>
        <p:nvSpPr>
          <p:cNvPr id="339" name="Google Shape;339;p23"/>
          <p:cNvSpPr txBox="1"/>
          <p:nvPr/>
        </p:nvSpPr>
        <p:spPr>
          <a:xfrm>
            <a:off x="9144000" y="2912804"/>
            <a:ext cx="4106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t>
            </a:r>
            <a:endParaRPr/>
          </a:p>
        </p:txBody>
      </p:sp>
      <p:sp>
        <p:nvSpPr>
          <p:cNvPr id="340" name="Google Shape;340;p23"/>
          <p:cNvSpPr/>
          <p:nvPr/>
        </p:nvSpPr>
        <p:spPr>
          <a:xfrm>
            <a:off x="9245601" y="1305229"/>
            <a:ext cx="6351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 =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28"/>
                                        </p:tgtEl>
                                        <p:attrNameLst>
                                          <p:attrName>style.visibility</p:attrName>
                                        </p:attrNameLst>
                                      </p:cBhvr>
                                      <p:to>
                                        <p:strVal val="visible"/>
                                      </p:to>
                                    </p:set>
                                    <p:anim calcmode="lin" valueType="num">
                                      <p:cBhvr additive="base">
                                        <p:cTn dur="500"/>
                                        <p:tgtEl>
                                          <p:spTgt spid="32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9"/>
                                        </p:tgtEl>
                                        <p:attrNameLst>
                                          <p:attrName>style.visibility</p:attrName>
                                        </p:attrNameLst>
                                      </p:cBhvr>
                                      <p:to>
                                        <p:strVal val="visible"/>
                                      </p:to>
                                    </p:set>
                                    <p:anim calcmode="lin" valueType="num">
                                      <p:cBhvr additive="base">
                                        <p:cTn dur="500"/>
                                        <p:tgtEl>
                                          <p:spTgt spid="33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38"/>
                                        </p:tgtEl>
                                        <p:attrNameLst>
                                          <p:attrName>style.visibility</p:attrName>
                                        </p:attrNameLst>
                                      </p:cBhvr>
                                      <p:to>
                                        <p:strVal val="visible"/>
                                      </p:to>
                                    </p:set>
                                    <p:anim calcmode="lin" valueType="num">
                                      <p:cBhvr additive="base">
                                        <p:cTn dur="500"/>
                                        <p:tgtEl>
                                          <p:spTgt spid="33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nvSpPr>
        <p:spPr>
          <a:xfrm>
            <a:off x="108155" y="78657"/>
            <a:ext cx="9920396" cy="111827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EXPLORING A WUMPUS WORLD</a:t>
            </a:r>
            <a:endParaRPr i="0" sz="4400" u="none" cap="none" strike="noStrike">
              <a:solidFill>
                <a:schemeClr val="lt1"/>
              </a:solidFill>
              <a:latin typeface="Calibri"/>
              <a:ea typeface="Calibri"/>
              <a:cs typeface="Calibri"/>
              <a:sym typeface="Calibri"/>
            </a:endParaRPr>
          </a:p>
        </p:txBody>
      </p:sp>
      <p:sp>
        <p:nvSpPr>
          <p:cNvPr id="346" name="Google Shape;34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7" name="Google Shape;34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348" name="Google Shape;348;p24"/>
          <p:cNvSpPr txBox="1"/>
          <p:nvPr/>
        </p:nvSpPr>
        <p:spPr>
          <a:xfrm>
            <a:off x="120886" y="1317523"/>
            <a:ext cx="11972791" cy="5038827"/>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pic>
        <p:nvPicPr>
          <p:cNvPr descr="wumpus-seq1c" id="349" name="Google Shape;349;p24"/>
          <p:cNvPicPr preferRelativeResize="0"/>
          <p:nvPr/>
        </p:nvPicPr>
        <p:blipFill rotWithShape="1">
          <a:blip r:embed="rId3">
            <a:alphaModFix/>
          </a:blip>
          <a:srcRect b="0" l="0" r="0" t="0"/>
          <a:stretch/>
        </p:blipFill>
        <p:spPr>
          <a:xfrm>
            <a:off x="1165734" y="1407676"/>
            <a:ext cx="3429000" cy="2581275"/>
          </a:xfrm>
          <a:prstGeom prst="rect">
            <a:avLst/>
          </a:prstGeom>
          <a:noFill/>
          <a:ln>
            <a:noFill/>
          </a:ln>
        </p:spPr>
      </p:pic>
      <p:sp>
        <p:nvSpPr>
          <p:cNvPr id="350" name="Google Shape;350;p24"/>
          <p:cNvSpPr/>
          <p:nvPr/>
        </p:nvSpPr>
        <p:spPr>
          <a:xfrm>
            <a:off x="1254634" y="2698312"/>
            <a:ext cx="203200" cy="22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24"/>
          <p:cNvSpPr txBox="1"/>
          <p:nvPr/>
        </p:nvSpPr>
        <p:spPr>
          <a:xfrm>
            <a:off x="1153035" y="2698312"/>
            <a:ext cx="2904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t>
            </a:r>
            <a:endParaRPr/>
          </a:p>
        </p:txBody>
      </p:sp>
      <p:sp>
        <p:nvSpPr>
          <p:cNvPr id="352" name="Google Shape;352;p24"/>
          <p:cNvSpPr txBox="1"/>
          <p:nvPr/>
        </p:nvSpPr>
        <p:spPr>
          <a:xfrm>
            <a:off x="893768" y="5250083"/>
            <a:ext cx="2041713" cy="369332"/>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333CC"/>
                </a:solidFill>
                <a:latin typeface="Calibri"/>
                <a:ea typeface="Calibri"/>
                <a:cs typeface="Calibri"/>
                <a:sym typeface="Calibri"/>
              </a:rPr>
              <a:t>Where is Wumpus?</a:t>
            </a:r>
            <a:endParaRPr b="1" sz="1800">
              <a:solidFill>
                <a:srgbClr val="3333CC"/>
              </a:solidFill>
              <a:latin typeface="Calibri"/>
              <a:ea typeface="Calibri"/>
              <a:cs typeface="Calibri"/>
              <a:sym typeface="Calibri"/>
            </a:endParaRPr>
          </a:p>
        </p:txBody>
      </p:sp>
      <p:sp>
        <p:nvSpPr>
          <p:cNvPr id="353" name="Google Shape;353;p24"/>
          <p:cNvSpPr txBox="1"/>
          <p:nvPr/>
        </p:nvSpPr>
        <p:spPr>
          <a:xfrm>
            <a:off x="5308881" y="5257276"/>
            <a:ext cx="6603437" cy="92333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1"/>
                </a:solidFill>
                <a:latin typeface="Calibri"/>
                <a:ea typeface="Calibri"/>
                <a:cs typeface="Calibri"/>
                <a:sym typeface="Calibri"/>
              </a:rPr>
              <a:t>Wumpus cannot be in (1,1) or  in (2,2) (Why?)🡺 Wumpus in (1,3)</a:t>
            </a:r>
            <a:endParaRPr/>
          </a:p>
          <a:p>
            <a:pPr indent="0" lvl="0" marL="0" marR="0" rtl="0" algn="l">
              <a:spcBef>
                <a:spcPts val="0"/>
              </a:spcBef>
              <a:spcAft>
                <a:spcPts val="0"/>
              </a:spcAft>
              <a:buNone/>
            </a:pPr>
            <a:r>
              <a:rPr b="1" lang="en-US" sz="1800">
                <a:solidFill>
                  <a:schemeClr val="accent1"/>
                </a:solidFill>
                <a:latin typeface="Calibri"/>
                <a:ea typeface="Calibri"/>
                <a:cs typeface="Calibri"/>
                <a:sym typeface="Calibri"/>
              </a:rPr>
              <a:t>Not breeze in (1,2) 🡺 no pit in (2,2); but we know there is </a:t>
            </a:r>
            <a:endParaRPr/>
          </a:p>
          <a:p>
            <a:pPr indent="0" lvl="0" marL="0" marR="0" rtl="0" algn="l">
              <a:spcBef>
                <a:spcPts val="0"/>
              </a:spcBef>
              <a:spcAft>
                <a:spcPts val="0"/>
              </a:spcAft>
              <a:buNone/>
            </a:pPr>
            <a:r>
              <a:rPr b="1" lang="en-US" sz="1800">
                <a:solidFill>
                  <a:schemeClr val="accent1"/>
                </a:solidFill>
                <a:latin typeface="Calibri"/>
                <a:ea typeface="Calibri"/>
                <a:cs typeface="Calibri"/>
                <a:sym typeface="Calibri"/>
              </a:rPr>
              <a:t>pit in (2,2) or (3,1) 🡺 pit in (3,1)</a:t>
            </a:r>
            <a:endParaRPr b="1" sz="1800">
              <a:solidFill>
                <a:schemeClr val="accent1"/>
              </a:solidFill>
              <a:latin typeface="Calibri"/>
              <a:ea typeface="Calibri"/>
              <a:cs typeface="Calibri"/>
              <a:sym typeface="Calibri"/>
            </a:endParaRPr>
          </a:p>
        </p:txBody>
      </p:sp>
      <p:sp>
        <p:nvSpPr>
          <p:cNvPr id="354" name="Google Shape;354;p24"/>
          <p:cNvSpPr txBox="1"/>
          <p:nvPr/>
        </p:nvSpPr>
        <p:spPr>
          <a:xfrm>
            <a:off x="2169034" y="2774512"/>
            <a:ext cx="4106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t>
            </a:r>
            <a:endParaRPr/>
          </a:p>
        </p:txBody>
      </p:sp>
      <p:sp>
        <p:nvSpPr>
          <p:cNvPr id="355" name="Google Shape;355;p24"/>
          <p:cNvSpPr txBox="1"/>
          <p:nvPr/>
        </p:nvSpPr>
        <p:spPr>
          <a:xfrm>
            <a:off x="3083435" y="3460312"/>
            <a:ext cx="4106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t>
            </a:r>
            <a:endParaRPr/>
          </a:p>
        </p:txBody>
      </p:sp>
      <p:sp>
        <p:nvSpPr>
          <p:cNvPr id="356" name="Google Shape;356;p24"/>
          <p:cNvSpPr txBox="1"/>
          <p:nvPr/>
        </p:nvSpPr>
        <p:spPr>
          <a:xfrm>
            <a:off x="1436668" y="3958787"/>
            <a:ext cx="17107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1       2      3       4</a:t>
            </a:r>
            <a:endParaRPr/>
          </a:p>
        </p:txBody>
      </p:sp>
      <p:sp>
        <p:nvSpPr>
          <p:cNvPr id="357" name="Google Shape;357;p24"/>
          <p:cNvSpPr txBox="1"/>
          <p:nvPr/>
        </p:nvSpPr>
        <p:spPr>
          <a:xfrm>
            <a:off x="420668" y="3425387"/>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358" name="Google Shape;358;p24"/>
          <p:cNvSpPr txBox="1"/>
          <p:nvPr/>
        </p:nvSpPr>
        <p:spPr>
          <a:xfrm>
            <a:off x="420668" y="2815787"/>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359" name="Google Shape;359;p24"/>
          <p:cNvSpPr txBox="1"/>
          <p:nvPr/>
        </p:nvSpPr>
        <p:spPr>
          <a:xfrm>
            <a:off x="420668" y="2129987"/>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360" name="Google Shape;360;p24"/>
          <p:cNvSpPr txBox="1"/>
          <p:nvPr/>
        </p:nvSpPr>
        <p:spPr>
          <a:xfrm>
            <a:off x="420668" y="1520387"/>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361" name="Google Shape;361;p24"/>
          <p:cNvSpPr/>
          <p:nvPr/>
        </p:nvSpPr>
        <p:spPr>
          <a:xfrm>
            <a:off x="852128" y="4318024"/>
            <a:ext cx="3221138" cy="369332"/>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Stench, none, none, none, none</a:t>
            </a:r>
            <a:endParaRPr/>
          </a:p>
        </p:txBody>
      </p:sp>
      <p:pic>
        <p:nvPicPr>
          <p:cNvPr descr="wumpus-seq1c" id="362" name="Google Shape;362;p24"/>
          <p:cNvPicPr preferRelativeResize="0"/>
          <p:nvPr/>
        </p:nvPicPr>
        <p:blipFill rotWithShape="1">
          <a:blip r:embed="rId4">
            <a:alphaModFix/>
          </a:blip>
          <a:srcRect b="0" l="0" r="0" t="0"/>
          <a:stretch/>
        </p:blipFill>
        <p:spPr>
          <a:xfrm>
            <a:off x="7197703" y="1450612"/>
            <a:ext cx="3429000" cy="2581275"/>
          </a:xfrm>
          <a:prstGeom prst="rect">
            <a:avLst/>
          </a:prstGeom>
          <a:noFill/>
          <a:ln>
            <a:noFill/>
          </a:ln>
        </p:spPr>
      </p:pic>
      <p:sp>
        <p:nvSpPr>
          <p:cNvPr id="363" name="Google Shape;363;p24"/>
          <p:cNvSpPr txBox="1"/>
          <p:nvPr/>
        </p:nvSpPr>
        <p:spPr>
          <a:xfrm>
            <a:off x="9725263" y="3002603"/>
            <a:ext cx="3032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t>
            </a:r>
            <a:endParaRPr/>
          </a:p>
        </p:txBody>
      </p:sp>
      <p:sp>
        <p:nvSpPr>
          <p:cNvPr id="364" name="Google Shape;364;p24"/>
          <p:cNvSpPr txBox="1"/>
          <p:nvPr/>
        </p:nvSpPr>
        <p:spPr>
          <a:xfrm>
            <a:off x="7976895" y="1748478"/>
            <a:ext cx="3898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a:t>
            </a:r>
            <a:endParaRPr/>
          </a:p>
        </p:txBody>
      </p:sp>
      <p:sp>
        <p:nvSpPr>
          <p:cNvPr id="365" name="Google Shape;365;p24"/>
          <p:cNvSpPr txBox="1"/>
          <p:nvPr/>
        </p:nvSpPr>
        <p:spPr>
          <a:xfrm>
            <a:off x="8341756" y="2890182"/>
            <a:ext cx="3032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t>
            </a:r>
            <a:endParaRPr/>
          </a:p>
        </p:txBody>
      </p:sp>
      <p:cxnSp>
        <p:nvCxnSpPr>
          <p:cNvPr id="366" name="Google Shape;366;p24"/>
          <p:cNvCxnSpPr/>
          <p:nvPr/>
        </p:nvCxnSpPr>
        <p:spPr>
          <a:xfrm>
            <a:off x="8285308" y="2922448"/>
            <a:ext cx="406400" cy="304800"/>
          </a:xfrm>
          <a:prstGeom prst="straightConnector1">
            <a:avLst/>
          </a:prstGeom>
          <a:noFill/>
          <a:ln cap="flat" cmpd="sng" w="9525">
            <a:solidFill>
              <a:schemeClr val="dk1"/>
            </a:solidFill>
            <a:prstDash val="solid"/>
            <a:round/>
            <a:headEnd len="med" w="med" type="none"/>
            <a:tailEnd len="med" w="med" type="none"/>
          </a:ln>
        </p:spPr>
      </p:cxnSp>
      <p:cxnSp>
        <p:nvCxnSpPr>
          <p:cNvPr id="367" name="Google Shape;367;p24"/>
          <p:cNvCxnSpPr/>
          <p:nvPr/>
        </p:nvCxnSpPr>
        <p:spPr>
          <a:xfrm flipH="1">
            <a:off x="8258283" y="2922448"/>
            <a:ext cx="406400" cy="304800"/>
          </a:xfrm>
          <a:prstGeom prst="straightConnector1">
            <a:avLst/>
          </a:prstGeom>
          <a:noFill/>
          <a:ln cap="flat" cmpd="sng" w="9525">
            <a:solidFill>
              <a:schemeClr val="dk1"/>
            </a:solidFill>
            <a:prstDash val="solid"/>
            <a:round/>
            <a:headEnd len="med" w="med" type="none"/>
            <a:tailEnd len="med" w="med" type="none"/>
          </a:ln>
        </p:spPr>
      </p:cxnSp>
      <p:sp>
        <p:nvSpPr>
          <p:cNvPr id="368" name="Google Shape;368;p24"/>
          <p:cNvSpPr txBox="1"/>
          <p:nvPr/>
        </p:nvSpPr>
        <p:spPr>
          <a:xfrm>
            <a:off x="7998062" y="2240603"/>
            <a:ext cx="2455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t>
            </a:r>
            <a:endParaRPr/>
          </a:p>
        </p:txBody>
      </p:sp>
      <p:sp>
        <p:nvSpPr>
          <p:cNvPr id="369" name="Google Shape;369;p24"/>
          <p:cNvSpPr txBox="1"/>
          <p:nvPr/>
        </p:nvSpPr>
        <p:spPr>
          <a:xfrm>
            <a:off x="5630606" y="1465004"/>
            <a:ext cx="5309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T=3</a:t>
            </a:r>
            <a:endParaRPr/>
          </a:p>
        </p:txBody>
      </p:sp>
      <p:sp>
        <p:nvSpPr>
          <p:cNvPr id="370" name="Google Shape;370;p24"/>
          <p:cNvSpPr/>
          <p:nvPr/>
        </p:nvSpPr>
        <p:spPr>
          <a:xfrm>
            <a:off x="866694" y="4768405"/>
            <a:ext cx="4112216" cy="40011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Stench, Breeze, Glitter, Bump, Scream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64"/>
                                        </p:tgtEl>
                                        <p:attrNameLst>
                                          <p:attrName>style.visibility</p:attrName>
                                        </p:attrNameLst>
                                      </p:cBhvr>
                                      <p:to>
                                        <p:strVal val="visible"/>
                                      </p:to>
                                    </p:set>
                                    <p:anim calcmode="lin" valueType="num">
                                      <p:cBhvr additive="base">
                                        <p:cTn dur="500"/>
                                        <p:tgtEl>
                                          <p:spTgt spid="36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500"/>
                                        <p:tgtEl>
                                          <p:spTgt spid="3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67"/>
                                        </p:tgtEl>
                                        <p:attrNameLst>
                                          <p:attrName>style.visibility</p:attrName>
                                        </p:attrNameLst>
                                      </p:cBhvr>
                                      <p:to>
                                        <p:strVal val="visible"/>
                                      </p:to>
                                    </p:set>
                                    <p:anim calcmode="lin" valueType="num">
                                      <p:cBhvr additive="base">
                                        <p:cTn dur="500"/>
                                        <p:tgtEl>
                                          <p:spTgt spid="36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63"/>
                                        </p:tgtEl>
                                        <p:attrNameLst>
                                          <p:attrName>style.visibility</p:attrName>
                                        </p:attrNameLst>
                                      </p:cBhvr>
                                      <p:to>
                                        <p:strVal val="visible"/>
                                      </p:to>
                                    </p:set>
                                    <p:anim calcmode="lin" valueType="num">
                                      <p:cBhvr additive="base">
                                        <p:cTn dur="500"/>
                                        <p:tgtEl>
                                          <p:spTgt spid="36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anim calcmode="lin" valueType="num">
                                      <p:cBhvr additive="base">
                                        <p:cTn dur="500"/>
                                        <p:tgtEl>
                                          <p:spTgt spid="35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anim calcmode="lin" valueType="num">
                                      <p:cBhvr additive="base">
                                        <p:cTn dur="500"/>
                                        <p:tgtEl>
                                          <p:spTgt spid="35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anim calcmode="lin" valueType="num">
                                      <p:cBhvr additive="base">
                                        <p:cTn dur="500"/>
                                        <p:tgtEl>
                                          <p:spTgt spid="35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grpSp>
        <p:nvGrpSpPr>
          <p:cNvPr id="375" name="Google Shape;375;p25"/>
          <p:cNvGrpSpPr/>
          <p:nvPr/>
        </p:nvGrpSpPr>
        <p:grpSpPr>
          <a:xfrm>
            <a:off x="8130964" y="1492897"/>
            <a:ext cx="3362345" cy="3676261"/>
            <a:chOff x="3984" y="1152"/>
            <a:chExt cx="1620" cy="1626"/>
          </a:xfrm>
        </p:grpSpPr>
        <p:pic>
          <p:nvPicPr>
            <p:cNvPr descr="wumpus-seq1c" id="376" name="Google Shape;376;p25"/>
            <p:cNvPicPr preferRelativeResize="0"/>
            <p:nvPr/>
          </p:nvPicPr>
          <p:blipFill rotWithShape="1">
            <a:blip r:embed="rId3">
              <a:alphaModFix/>
            </a:blip>
            <a:srcRect b="0" l="0" r="0" t="0"/>
            <a:stretch/>
          </p:blipFill>
          <p:spPr>
            <a:xfrm>
              <a:off x="3984" y="1152"/>
              <a:ext cx="1620" cy="1626"/>
            </a:xfrm>
            <a:prstGeom prst="rect">
              <a:avLst/>
            </a:prstGeom>
            <a:noFill/>
            <a:ln cap="flat" cmpd="sng" w="9525">
              <a:solidFill>
                <a:srgbClr val="FF0000"/>
              </a:solidFill>
              <a:prstDash val="solid"/>
              <a:round/>
              <a:headEnd len="sm" w="sm" type="none"/>
              <a:tailEnd len="sm" w="sm" type="none"/>
            </a:ln>
          </p:spPr>
        </p:pic>
        <p:sp>
          <p:nvSpPr>
            <p:cNvPr id="377" name="Google Shape;377;p25"/>
            <p:cNvSpPr txBox="1"/>
            <p:nvPr/>
          </p:nvSpPr>
          <p:spPr>
            <a:xfrm>
              <a:off x="4896" y="2400"/>
              <a:ext cx="143" cy="248"/>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t>
              </a:r>
              <a:endParaRPr/>
            </a:p>
          </p:txBody>
        </p:sp>
        <p:sp>
          <p:nvSpPr>
            <p:cNvPr id="378" name="Google Shape;378;p25"/>
            <p:cNvSpPr txBox="1"/>
            <p:nvPr/>
          </p:nvSpPr>
          <p:spPr>
            <a:xfrm>
              <a:off x="4070" y="1610"/>
              <a:ext cx="184" cy="248"/>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a:t>
              </a:r>
              <a:endParaRPr/>
            </a:p>
          </p:txBody>
        </p:sp>
        <p:sp>
          <p:nvSpPr>
            <p:cNvPr id="379" name="Google Shape;379;p25"/>
            <p:cNvSpPr txBox="1"/>
            <p:nvPr/>
          </p:nvSpPr>
          <p:spPr>
            <a:xfrm>
              <a:off x="4512" y="2016"/>
              <a:ext cx="143" cy="248"/>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t>
              </a:r>
              <a:endParaRPr/>
            </a:p>
          </p:txBody>
        </p:sp>
        <p:cxnSp>
          <p:nvCxnSpPr>
            <p:cNvPr id="380" name="Google Shape;380;p25"/>
            <p:cNvCxnSpPr/>
            <p:nvPr/>
          </p:nvCxnSpPr>
          <p:spPr>
            <a:xfrm>
              <a:off x="4512" y="2064"/>
              <a:ext cx="192" cy="192"/>
            </a:xfrm>
            <a:prstGeom prst="straightConnector1">
              <a:avLst/>
            </a:prstGeom>
            <a:noFill/>
            <a:ln cap="flat" cmpd="sng" w="9525">
              <a:solidFill>
                <a:srgbClr val="FF0000"/>
              </a:solidFill>
              <a:prstDash val="solid"/>
              <a:round/>
              <a:headEnd len="med" w="med" type="none"/>
              <a:tailEnd len="med" w="med" type="none"/>
            </a:ln>
          </p:spPr>
        </p:cxnSp>
      </p:grpSp>
      <p:sp>
        <p:nvSpPr>
          <p:cNvPr id="381" name="Google Shape;381;p25"/>
          <p:cNvSpPr txBox="1"/>
          <p:nvPr/>
        </p:nvSpPr>
        <p:spPr>
          <a:xfrm>
            <a:off x="120886" y="1380930"/>
            <a:ext cx="7628319" cy="132343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1"/>
                </a:solidFill>
                <a:latin typeface="Calibri"/>
                <a:ea typeface="Calibri"/>
                <a:cs typeface="Calibri"/>
                <a:sym typeface="Calibri"/>
              </a:rPr>
              <a:t>We reasoned about the </a:t>
            </a:r>
            <a:r>
              <a:rPr b="1" lang="en-US" sz="2000">
                <a:solidFill>
                  <a:srgbClr val="FF0000"/>
                </a:solidFill>
                <a:latin typeface="Calibri"/>
                <a:ea typeface="Calibri"/>
                <a:cs typeface="Calibri"/>
                <a:sym typeface="Calibri"/>
              </a:rPr>
              <a:t>possible states </a:t>
            </a:r>
            <a:r>
              <a:rPr b="1" lang="en-US" sz="2000">
                <a:solidFill>
                  <a:schemeClr val="accent1"/>
                </a:solidFill>
                <a:latin typeface="Calibri"/>
                <a:ea typeface="Calibri"/>
                <a:cs typeface="Calibri"/>
                <a:sym typeface="Calibri"/>
              </a:rPr>
              <a:t>the Wumpus world can be in, given our percepts and our knowledge of the rules of the Wumpus world. </a:t>
            </a:r>
            <a:endParaRPr/>
          </a:p>
          <a:p>
            <a:pPr indent="0" lvl="0" marL="0" marR="0" rtl="0" algn="l">
              <a:spcBef>
                <a:spcPts val="0"/>
              </a:spcBef>
              <a:spcAft>
                <a:spcPts val="0"/>
              </a:spcAft>
              <a:buNone/>
            </a:pPr>
            <a:r>
              <a:rPr b="1" lang="en-US" sz="2000">
                <a:solidFill>
                  <a:srgbClr val="FF0000"/>
                </a:solidFill>
                <a:latin typeface="Calibri"/>
                <a:ea typeface="Calibri"/>
                <a:cs typeface="Calibri"/>
                <a:sym typeface="Calibri"/>
              </a:rPr>
              <a:t>I.e., the content of KB at T=3.</a:t>
            </a:r>
            <a:endParaRPr/>
          </a:p>
        </p:txBody>
      </p:sp>
      <p:sp>
        <p:nvSpPr>
          <p:cNvPr id="382" name="Google Shape;382;p25"/>
          <p:cNvSpPr txBox="1"/>
          <p:nvPr/>
        </p:nvSpPr>
        <p:spPr>
          <a:xfrm>
            <a:off x="218364" y="5357985"/>
            <a:ext cx="10668000" cy="92333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Essence of logical reasoning: </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Given </a:t>
            </a:r>
            <a:r>
              <a:rPr b="1" i="1" lang="en-US" sz="1800">
                <a:solidFill>
                  <a:schemeClr val="dk1"/>
                </a:solidFill>
                <a:latin typeface="Calibri"/>
                <a:ea typeface="Calibri"/>
                <a:cs typeface="Calibri"/>
                <a:sym typeface="Calibri"/>
              </a:rPr>
              <a:t>all we know</a:t>
            </a:r>
            <a:r>
              <a:rPr b="1" lang="en-US" sz="1800">
                <a:solidFill>
                  <a:schemeClr val="dk1"/>
                </a:solidFill>
                <a:latin typeface="Calibri"/>
                <a:ea typeface="Calibri"/>
                <a:cs typeface="Calibri"/>
                <a:sym typeface="Calibri"/>
              </a:rPr>
              <a:t>, Pit_in_(3,1) holds.</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(“The world cannot be different.”)</a:t>
            </a:r>
            <a:endParaRPr/>
          </a:p>
        </p:txBody>
      </p:sp>
      <p:cxnSp>
        <p:nvCxnSpPr>
          <p:cNvPr id="383" name="Google Shape;383;p25"/>
          <p:cNvCxnSpPr/>
          <p:nvPr/>
        </p:nvCxnSpPr>
        <p:spPr>
          <a:xfrm flipH="1">
            <a:off x="9233736" y="2444255"/>
            <a:ext cx="406400" cy="228600"/>
          </a:xfrm>
          <a:prstGeom prst="straightConnector1">
            <a:avLst/>
          </a:prstGeom>
          <a:noFill/>
          <a:ln cap="flat" cmpd="sng" w="9525">
            <a:solidFill>
              <a:schemeClr val="dk1"/>
            </a:solidFill>
            <a:prstDash val="solid"/>
            <a:round/>
            <a:headEnd len="med" w="med" type="none"/>
            <a:tailEnd len="med" w="med" type="none"/>
          </a:ln>
        </p:spPr>
      </p:cxnSp>
      <p:sp>
        <p:nvSpPr>
          <p:cNvPr id="384" name="Google Shape;384;p25"/>
          <p:cNvSpPr txBox="1"/>
          <p:nvPr/>
        </p:nvSpPr>
        <p:spPr>
          <a:xfrm>
            <a:off x="256288" y="2835162"/>
            <a:ext cx="723617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What follows is what holds true in all those worlds that satisfy what is known at that time T=3 about the particular Wumpus world we are in. </a:t>
            </a:r>
            <a:endParaRPr/>
          </a:p>
        </p:txBody>
      </p:sp>
      <p:sp>
        <p:nvSpPr>
          <p:cNvPr id="385" name="Google Shape;385;p25"/>
          <p:cNvSpPr/>
          <p:nvPr/>
        </p:nvSpPr>
        <p:spPr>
          <a:xfrm>
            <a:off x="256288" y="4274683"/>
            <a:ext cx="3890127" cy="369332"/>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333CC"/>
                </a:solidFill>
                <a:latin typeface="Calibri"/>
                <a:ea typeface="Calibri"/>
                <a:cs typeface="Calibri"/>
                <a:sym typeface="Calibri"/>
              </a:rPr>
              <a:t>Models(KB)          Models(P_in_(3,1))</a:t>
            </a:r>
            <a:endParaRPr/>
          </a:p>
        </p:txBody>
      </p:sp>
      <p:pic>
        <p:nvPicPr>
          <p:cNvPr descr="Screen Shot 2012-10-24 at 1.33.25 AM.png" id="386" name="Google Shape;386;p25"/>
          <p:cNvPicPr preferRelativeResize="0"/>
          <p:nvPr/>
        </p:nvPicPr>
        <p:blipFill rotWithShape="1">
          <a:blip r:embed="rId4">
            <a:alphaModFix/>
          </a:blip>
          <a:srcRect b="0" l="0" r="0" t="0"/>
          <a:stretch/>
        </p:blipFill>
        <p:spPr>
          <a:xfrm>
            <a:off x="1445831" y="4277252"/>
            <a:ext cx="474133" cy="431800"/>
          </a:xfrm>
          <a:prstGeom prst="rect">
            <a:avLst/>
          </a:prstGeom>
          <a:noFill/>
          <a:ln>
            <a:noFill/>
          </a:ln>
        </p:spPr>
      </p:pic>
      <p:sp>
        <p:nvSpPr>
          <p:cNvPr id="387" name="Google Shape;387;p25"/>
          <p:cNvSpPr txBox="1"/>
          <p:nvPr/>
        </p:nvSpPr>
        <p:spPr>
          <a:xfrm>
            <a:off x="256288" y="3670320"/>
            <a:ext cx="2921121" cy="369332"/>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Example property: P_in_(3,1)</a:t>
            </a:r>
            <a:endParaRPr/>
          </a:p>
        </p:txBody>
      </p:sp>
      <p:sp>
        <p:nvSpPr>
          <p:cNvPr id="388" name="Google Shape;388;p25"/>
          <p:cNvSpPr txBox="1"/>
          <p:nvPr/>
        </p:nvSpPr>
        <p:spPr>
          <a:xfrm>
            <a:off x="450376" y="59241"/>
            <a:ext cx="9721864" cy="1256652"/>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EXPLORING A WUMPUS WORLD</a:t>
            </a:r>
            <a:endParaRPr i="0" sz="4400" u="none" cap="none" strike="noStrike">
              <a:solidFill>
                <a:schemeClr val="lt1"/>
              </a:solidFill>
              <a:latin typeface="Calibri"/>
              <a:ea typeface="Calibri"/>
              <a:cs typeface="Calibri"/>
              <a:sym typeface="Calibri"/>
            </a:endParaRPr>
          </a:p>
        </p:txBody>
      </p:sp>
      <p:sp>
        <p:nvSpPr>
          <p:cNvPr id="389" name="Google Shape;38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0" name="Google Shape;39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391" name="Google Shape;391;p25"/>
          <p:cNvSpPr txBox="1"/>
          <p:nvPr/>
        </p:nvSpPr>
        <p:spPr>
          <a:xfrm>
            <a:off x="120886" y="1366683"/>
            <a:ext cx="12006865" cy="5038827"/>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84"/>
                                        </p:tgtEl>
                                        <p:attrNameLst>
                                          <p:attrName>style.visibility</p:attrName>
                                        </p:attrNameLst>
                                      </p:cBhvr>
                                      <p:to>
                                        <p:strVal val="visible"/>
                                      </p:to>
                                    </p:set>
                                    <p:anim calcmode="lin" valueType="num">
                                      <p:cBhvr additive="base">
                                        <p:cTn dur="500"/>
                                        <p:tgtEl>
                                          <p:spTgt spid="38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87"/>
                                        </p:tgtEl>
                                        <p:attrNameLst>
                                          <p:attrName>style.visibility</p:attrName>
                                        </p:attrNameLst>
                                      </p:cBhvr>
                                      <p:to>
                                        <p:strVal val="visible"/>
                                      </p:to>
                                    </p:set>
                                    <p:anim calcmode="lin" valueType="num">
                                      <p:cBhvr additive="base">
                                        <p:cTn dur="500"/>
                                        <p:tgtEl>
                                          <p:spTgt spid="3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85"/>
                                        </p:tgtEl>
                                        <p:attrNameLst>
                                          <p:attrName>style.visibility</p:attrName>
                                        </p:attrNameLst>
                                      </p:cBhvr>
                                      <p:to>
                                        <p:strVal val="visible"/>
                                      </p:to>
                                    </p:set>
                                    <p:anim calcmode="lin" valueType="num">
                                      <p:cBhvr additive="base">
                                        <p:cTn dur="500"/>
                                        <p:tgtEl>
                                          <p:spTgt spid="3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86"/>
                                        </p:tgtEl>
                                        <p:attrNameLst>
                                          <p:attrName>style.visibility</p:attrName>
                                        </p:attrNameLst>
                                      </p:cBhvr>
                                      <p:to>
                                        <p:strVal val="visible"/>
                                      </p:to>
                                    </p:set>
                                    <p:anim calcmode="lin" valueType="num">
                                      <p:cBhvr additive="base">
                                        <p:cTn dur="500"/>
                                        <p:tgtEl>
                                          <p:spTgt spid="3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82"/>
                                        </p:tgtEl>
                                        <p:attrNameLst>
                                          <p:attrName>style.visibility</p:attrName>
                                        </p:attrNameLst>
                                      </p:cBhvr>
                                      <p:to>
                                        <p:strVal val="visible"/>
                                      </p:to>
                                    </p:set>
                                    <p:anim calcmode="lin" valueType="num">
                                      <p:cBhvr additive="base">
                                        <p:cTn dur="500"/>
                                        <p:tgtEl>
                                          <p:spTgt spid="38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6"/>
          <p:cNvSpPr txBox="1"/>
          <p:nvPr/>
        </p:nvSpPr>
        <p:spPr>
          <a:xfrm>
            <a:off x="132002" y="58993"/>
            <a:ext cx="9353192" cy="1303276"/>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400"/>
              <a:buFont typeface="Calibri"/>
              <a:buNone/>
            </a:pPr>
            <a:r>
              <a:rPr b="1" lang="en-US" sz="4400">
                <a:solidFill>
                  <a:schemeClr val="lt1"/>
                </a:solidFill>
                <a:latin typeface="Calibri"/>
                <a:ea typeface="Calibri"/>
                <a:cs typeface="Calibri"/>
                <a:sym typeface="Calibri"/>
              </a:rPr>
              <a:t>NO INDEPENDENT ACCESS TO THE WORLD </a:t>
            </a:r>
            <a:endParaRPr b="0" i="0" sz="4400" u="none" cap="none" strike="noStrike">
              <a:solidFill>
                <a:schemeClr val="lt1"/>
              </a:solidFill>
              <a:latin typeface="Calibri"/>
              <a:ea typeface="Calibri"/>
              <a:cs typeface="Calibri"/>
              <a:sym typeface="Calibri"/>
            </a:endParaRPr>
          </a:p>
        </p:txBody>
      </p:sp>
      <p:sp>
        <p:nvSpPr>
          <p:cNvPr id="398" name="Google Shape;398;p26"/>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img18" id="399" name="Google Shape;399;p26"/>
          <p:cNvPicPr preferRelativeResize="0"/>
          <p:nvPr/>
        </p:nvPicPr>
        <p:blipFill rotWithShape="1">
          <a:blip r:embed="rId3">
            <a:alphaModFix/>
          </a:blip>
          <a:srcRect b="0" l="0" r="0" t="0"/>
          <a:stretch/>
        </p:blipFill>
        <p:spPr>
          <a:xfrm>
            <a:off x="141835" y="3068730"/>
            <a:ext cx="7802630" cy="3287620"/>
          </a:xfrm>
          <a:prstGeom prst="rect">
            <a:avLst/>
          </a:prstGeom>
          <a:noFill/>
          <a:ln cap="flat" cmpd="sng" w="38100">
            <a:solidFill>
              <a:srgbClr val="FF0000"/>
            </a:solidFill>
            <a:prstDash val="solid"/>
            <a:round/>
            <a:headEnd len="sm" w="sm" type="none"/>
            <a:tailEnd len="sm" w="sm" type="none"/>
          </a:ln>
        </p:spPr>
      </p:pic>
      <p:sp>
        <p:nvSpPr>
          <p:cNvPr id="400" name="Google Shape;400;p26"/>
          <p:cNvSpPr txBox="1"/>
          <p:nvPr/>
        </p:nvSpPr>
        <p:spPr>
          <a:xfrm>
            <a:off x="122170" y="1411429"/>
            <a:ext cx="9946062" cy="1477328"/>
          </a:xfrm>
          <a:prstGeom prst="rect">
            <a:avLst/>
          </a:prstGeom>
          <a:no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225425" lvl="0" marL="225425"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reasoning agent often gets its knowledge about the facts of the world as a sequence of logical sentences and must draw conclusions only from them without independent access to the world.</a:t>
            </a:r>
            <a:endParaRPr/>
          </a:p>
          <a:p>
            <a:pPr indent="-225425" lvl="0" marL="225425" marR="0" rtl="0" algn="l">
              <a:spcBef>
                <a:spcPts val="10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Thus it is very important that the agent’s reasoning is sound!</a:t>
            </a:r>
            <a:endParaRPr/>
          </a:p>
        </p:txBody>
      </p:sp>
      <p:sp>
        <p:nvSpPr>
          <p:cNvPr id="401" name="Google Shape;40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402" name="Google Shape;402;p26"/>
          <p:cNvSpPr txBox="1"/>
          <p:nvPr/>
        </p:nvSpPr>
        <p:spPr>
          <a:xfrm>
            <a:off x="120886" y="1415843"/>
            <a:ext cx="12006865" cy="4940507"/>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7"/>
          <p:cNvSpPr txBox="1"/>
          <p:nvPr/>
        </p:nvSpPr>
        <p:spPr>
          <a:xfrm>
            <a:off x="88489" y="77533"/>
            <a:ext cx="9969911" cy="12793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SUMMARY OF KNOWLEDGE BASED AGENTS</a:t>
            </a:r>
            <a:endParaRPr i="0" sz="4400" u="none" cap="none" strike="noStrike">
              <a:solidFill>
                <a:schemeClr val="lt1"/>
              </a:solidFill>
              <a:latin typeface="Calibri"/>
              <a:ea typeface="Calibri"/>
              <a:cs typeface="Calibri"/>
              <a:sym typeface="Calibri"/>
            </a:endParaRPr>
          </a:p>
        </p:txBody>
      </p:sp>
      <p:sp>
        <p:nvSpPr>
          <p:cNvPr id="409" name="Google Shape;409;p27"/>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0" name="Google Shape;410;p27"/>
          <p:cNvSpPr txBox="1"/>
          <p:nvPr>
            <p:ph idx="1" type="body"/>
          </p:nvPr>
        </p:nvSpPr>
        <p:spPr>
          <a:xfrm>
            <a:off x="88490" y="1494503"/>
            <a:ext cx="11965858" cy="477847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600"/>
              <a:buChar char="•"/>
            </a:pPr>
            <a:r>
              <a:rPr lang="en-US" sz="2600"/>
              <a:t>Intelligent agents need knowledge about the world for making good decisions. </a:t>
            </a:r>
            <a:endParaRPr/>
          </a:p>
          <a:p>
            <a:pPr indent="-228600" lvl="0" marL="228600" rtl="0" algn="just">
              <a:lnSpc>
                <a:spcPct val="90000"/>
              </a:lnSpc>
              <a:spcBef>
                <a:spcPts val="1000"/>
              </a:spcBef>
              <a:spcAft>
                <a:spcPts val="0"/>
              </a:spcAft>
              <a:buClr>
                <a:schemeClr val="dk1"/>
              </a:buClr>
              <a:buSzPts val="2600"/>
              <a:buChar char="•"/>
            </a:pPr>
            <a:r>
              <a:rPr lang="en-US" sz="2600"/>
              <a:t>The knowledge of an agent is stored in a knowledge base in the form of </a:t>
            </a:r>
            <a:r>
              <a:rPr b="1" lang="en-US" sz="2600"/>
              <a:t>sentences</a:t>
            </a:r>
            <a:r>
              <a:rPr lang="en-US" sz="2600"/>
              <a:t> in a knowledge representation language. </a:t>
            </a:r>
            <a:endParaRPr/>
          </a:p>
          <a:p>
            <a:pPr indent="-228600" lvl="0" marL="228600" rtl="0" algn="just">
              <a:lnSpc>
                <a:spcPct val="90000"/>
              </a:lnSpc>
              <a:spcBef>
                <a:spcPts val="1000"/>
              </a:spcBef>
              <a:spcAft>
                <a:spcPts val="0"/>
              </a:spcAft>
              <a:buClr>
                <a:schemeClr val="dk1"/>
              </a:buClr>
              <a:buSzPts val="2600"/>
              <a:buChar char="•"/>
            </a:pPr>
            <a:r>
              <a:rPr lang="en-US" sz="2600"/>
              <a:t> A knowledge-based agent needs a </a:t>
            </a:r>
            <a:r>
              <a:rPr b="1" lang="en-US" sz="2600"/>
              <a:t>knowledge base</a:t>
            </a:r>
            <a:r>
              <a:rPr lang="en-US" sz="2600"/>
              <a:t> and an </a:t>
            </a:r>
            <a:r>
              <a:rPr b="1" lang="en-US" sz="2600"/>
              <a:t>inference mechanism</a:t>
            </a:r>
            <a:r>
              <a:rPr lang="en-US" sz="2600"/>
              <a:t>. It operates by storing sentences in its knowledge base, inferring new sentences with the inference mechanism, and using them to deduce which actions to take. </a:t>
            </a:r>
            <a:endParaRPr/>
          </a:p>
          <a:p>
            <a:pPr indent="-228600" lvl="0" marL="228600" rtl="0" algn="just">
              <a:lnSpc>
                <a:spcPct val="90000"/>
              </a:lnSpc>
              <a:spcBef>
                <a:spcPts val="1000"/>
              </a:spcBef>
              <a:spcAft>
                <a:spcPts val="0"/>
              </a:spcAft>
              <a:buClr>
                <a:schemeClr val="dk1"/>
              </a:buClr>
              <a:buSzPts val="2600"/>
              <a:buChar char="•"/>
            </a:pPr>
            <a:r>
              <a:rPr lang="en-US" sz="2600"/>
              <a:t>A </a:t>
            </a:r>
            <a:r>
              <a:rPr b="1" lang="en-US" sz="2600"/>
              <a:t>representation language</a:t>
            </a:r>
            <a:r>
              <a:rPr lang="en-US" sz="2600"/>
              <a:t> is defined by its syntax and semantics, which specify the structure of sentences and how they relate to the facts of the world.  </a:t>
            </a:r>
            <a:endParaRPr/>
          </a:p>
          <a:p>
            <a:pPr indent="-228600" lvl="0" marL="228600" rtl="0" algn="just">
              <a:lnSpc>
                <a:spcPct val="90000"/>
              </a:lnSpc>
              <a:spcBef>
                <a:spcPts val="1000"/>
              </a:spcBef>
              <a:spcAft>
                <a:spcPts val="0"/>
              </a:spcAft>
              <a:buClr>
                <a:schemeClr val="dk1"/>
              </a:buClr>
              <a:buSzPts val="2600"/>
              <a:buChar char="•"/>
            </a:pPr>
            <a:r>
              <a:rPr lang="en-US" sz="2600"/>
              <a:t>The </a:t>
            </a:r>
            <a:r>
              <a:rPr b="1" lang="en-US" sz="2600"/>
              <a:t>interpretation</a:t>
            </a:r>
            <a:r>
              <a:rPr lang="en-US" sz="2600"/>
              <a:t> of a sentence is the fact to which it refers. If this fact is part of the actual world, then the sentence is true. </a:t>
            </a:r>
            <a:endParaRPr/>
          </a:p>
          <a:p>
            <a:pPr indent="-101600" lvl="0" marL="228600" rtl="0" algn="l">
              <a:lnSpc>
                <a:spcPct val="90000"/>
              </a:lnSpc>
              <a:spcBef>
                <a:spcPts val="1000"/>
              </a:spcBef>
              <a:spcAft>
                <a:spcPts val="0"/>
              </a:spcAft>
              <a:buClr>
                <a:schemeClr val="dk1"/>
              </a:buClr>
              <a:buSzPts val="2000"/>
              <a:buNone/>
            </a:pPr>
            <a:r>
              <a:t/>
            </a:r>
            <a:endParaRPr sz="2000"/>
          </a:p>
        </p:txBody>
      </p:sp>
      <p:sp>
        <p:nvSpPr>
          <p:cNvPr id="411" name="Google Shape;41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8"/>
          <p:cNvSpPr txBox="1"/>
          <p:nvPr>
            <p:ph type="title"/>
          </p:nvPr>
        </p:nvSpPr>
        <p:spPr>
          <a:xfrm>
            <a:off x="71285" y="44724"/>
            <a:ext cx="9864285" cy="137112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Knowledge and Reasoning </a:t>
            </a:r>
            <a:br>
              <a:rPr lang="en-US">
                <a:solidFill>
                  <a:schemeClr val="lt1"/>
                </a:solidFill>
                <a:latin typeface="Calibri"/>
                <a:ea typeface="Calibri"/>
                <a:cs typeface="Calibri"/>
                <a:sym typeface="Calibri"/>
              </a:rPr>
            </a:br>
            <a:r>
              <a:rPr lang="en-US">
                <a:solidFill>
                  <a:schemeClr val="lt1"/>
                </a:solidFill>
                <a:latin typeface="Calibri"/>
                <a:ea typeface="Calibri"/>
                <a:cs typeface="Calibri"/>
                <a:sym typeface="Calibri"/>
              </a:rPr>
              <a:t>Table of Contents</a:t>
            </a:r>
            <a:endParaRPr/>
          </a:p>
        </p:txBody>
      </p:sp>
      <p:sp>
        <p:nvSpPr>
          <p:cNvPr id="417" name="Google Shape;417;p28"/>
          <p:cNvSpPr txBox="1"/>
          <p:nvPr>
            <p:ph idx="1" type="body"/>
          </p:nvPr>
        </p:nvSpPr>
        <p:spPr>
          <a:xfrm>
            <a:off x="110611" y="1543666"/>
            <a:ext cx="12010103" cy="4812684"/>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400"/>
              <a:buChar char="•"/>
            </a:pPr>
            <a:r>
              <a:rPr lang="en-US" sz="2400">
                <a:solidFill>
                  <a:schemeClr val="dk1"/>
                </a:solidFill>
                <a:latin typeface="Calibri"/>
                <a:ea typeface="Calibri"/>
                <a:cs typeface="Calibri"/>
                <a:sym typeface="Calibri"/>
              </a:rPr>
              <a:t> Knowledge and reasoning-Approaches and issues of knowledge reasoning-Knowledge base agents</a:t>
            </a:r>
            <a:endParaRPr/>
          </a:p>
          <a:p>
            <a:pPr indent="-228600" lvl="0" marL="228600" rtl="0" algn="l">
              <a:lnSpc>
                <a:spcPct val="90000"/>
              </a:lnSpc>
              <a:spcBef>
                <a:spcPts val="1000"/>
              </a:spcBef>
              <a:spcAft>
                <a:spcPts val="0"/>
              </a:spcAft>
              <a:buClr>
                <a:srgbClr val="FF0000"/>
              </a:buClr>
              <a:buSzPts val="2400"/>
              <a:buChar char="•"/>
            </a:pPr>
            <a:r>
              <a:rPr lang="en-US" sz="2400">
                <a:solidFill>
                  <a:srgbClr val="FF0000"/>
                </a:solidFill>
                <a:latin typeface="Calibri"/>
                <a:ea typeface="Calibri"/>
                <a:cs typeface="Calibri"/>
                <a:sym typeface="Calibri"/>
              </a:rPr>
              <a:t>Logic Basics</a:t>
            </a:r>
            <a:r>
              <a:rPr lang="en-US" sz="2400">
                <a:solidFill>
                  <a:schemeClr val="dk1"/>
                </a:solidFill>
                <a:latin typeface="Calibri"/>
                <a:ea typeface="Calibri"/>
                <a:cs typeface="Calibri"/>
                <a:sym typeface="Calibri"/>
              </a:rPr>
              <a:t>-Logic-Propositional logic-syntax ,semantics and inferences-Propositional logic- Reasoning patterns</a:t>
            </a:r>
            <a:endParaRPr/>
          </a:p>
          <a:p>
            <a:pPr indent="-228600" lvl="0" marL="228600" rtl="0" algn="l">
              <a:lnSpc>
                <a:spcPct val="90000"/>
              </a:lnSpc>
              <a:spcBef>
                <a:spcPts val="1000"/>
              </a:spcBef>
              <a:spcAft>
                <a:spcPts val="0"/>
              </a:spcAft>
              <a:buClr>
                <a:schemeClr val="dk1"/>
              </a:buClr>
              <a:buSzPts val="2400"/>
              <a:buChar char="•"/>
            </a:pPr>
            <a:r>
              <a:rPr lang="en-US" sz="2400">
                <a:solidFill>
                  <a:schemeClr val="dk1"/>
                </a:solidFill>
                <a:latin typeface="Calibri"/>
                <a:ea typeface="Calibri"/>
                <a:cs typeface="Calibri"/>
                <a:sym typeface="Calibri"/>
              </a:rPr>
              <a:t>Unification and Resolution-Knowledge representation using rules-Knowledge representation using semantic nets</a:t>
            </a:r>
            <a:endParaRPr/>
          </a:p>
          <a:p>
            <a:pPr indent="-228600" lvl="0" marL="228600" rtl="0" algn="l">
              <a:lnSpc>
                <a:spcPct val="90000"/>
              </a:lnSpc>
              <a:spcBef>
                <a:spcPts val="1000"/>
              </a:spcBef>
              <a:spcAft>
                <a:spcPts val="0"/>
              </a:spcAft>
              <a:buClr>
                <a:schemeClr val="dk1"/>
              </a:buClr>
              <a:buSzPts val="2400"/>
              <a:buChar char="•"/>
            </a:pPr>
            <a:r>
              <a:rPr lang="en-US" sz="2400">
                <a:solidFill>
                  <a:schemeClr val="dk1"/>
                </a:solidFill>
                <a:latin typeface="Calibri"/>
                <a:ea typeface="Calibri"/>
                <a:cs typeface="Calibri"/>
                <a:sym typeface="Calibri"/>
              </a:rPr>
              <a:t>Knowledge representation using frames-Inferences-</a:t>
            </a:r>
            <a:endParaRPr/>
          </a:p>
          <a:p>
            <a:pPr indent="-228600" lvl="0" marL="228600" rtl="0" algn="l">
              <a:lnSpc>
                <a:spcPct val="90000"/>
              </a:lnSpc>
              <a:spcBef>
                <a:spcPts val="1000"/>
              </a:spcBef>
              <a:spcAft>
                <a:spcPts val="0"/>
              </a:spcAft>
              <a:buClr>
                <a:schemeClr val="dk1"/>
              </a:buClr>
              <a:buSzPts val="2400"/>
              <a:buChar char="•"/>
            </a:pPr>
            <a:r>
              <a:rPr lang="en-US" sz="2400">
                <a:solidFill>
                  <a:schemeClr val="dk1"/>
                </a:solidFill>
                <a:latin typeface="Calibri"/>
                <a:ea typeface="Calibri"/>
                <a:cs typeface="Calibri"/>
                <a:sym typeface="Calibri"/>
              </a:rPr>
              <a:t>Uncertain Knowledge and reasoning-Methods-Bayesian probability and belief network</a:t>
            </a:r>
            <a:endParaRPr/>
          </a:p>
          <a:p>
            <a:pPr indent="-228600" lvl="0" marL="228600" rtl="0" algn="l">
              <a:lnSpc>
                <a:spcPct val="90000"/>
              </a:lnSpc>
              <a:spcBef>
                <a:spcPts val="1000"/>
              </a:spcBef>
              <a:spcAft>
                <a:spcPts val="0"/>
              </a:spcAft>
              <a:buClr>
                <a:schemeClr val="dk1"/>
              </a:buClr>
              <a:buSzPts val="2400"/>
              <a:buChar char="•"/>
            </a:pPr>
            <a:r>
              <a:rPr lang="en-US" sz="2400">
                <a:solidFill>
                  <a:schemeClr val="dk1"/>
                </a:solidFill>
                <a:latin typeface="Calibri"/>
                <a:ea typeface="Calibri"/>
                <a:cs typeface="Calibri"/>
                <a:sym typeface="Calibri"/>
              </a:rPr>
              <a:t>Probabilistic reasoning-Probabilistic reasoning over time-Probabilistic reasoning over time</a:t>
            </a:r>
            <a:endParaRPr/>
          </a:p>
          <a:p>
            <a:pPr indent="-228600" lvl="0" marL="228600" rtl="0" algn="l">
              <a:lnSpc>
                <a:spcPct val="90000"/>
              </a:lnSpc>
              <a:spcBef>
                <a:spcPts val="1000"/>
              </a:spcBef>
              <a:spcAft>
                <a:spcPts val="0"/>
              </a:spcAft>
              <a:buClr>
                <a:schemeClr val="dk1"/>
              </a:buClr>
              <a:buSzPts val="2400"/>
              <a:buChar char="•"/>
            </a:pPr>
            <a:r>
              <a:rPr lang="en-US" sz="2400">
                <a:solidFill>
                  <a:schemeClr val="dk1"/>
                </a:solidFill>
                <a:latin typeface="Calibri"/>
                <a:ea typeface="Calibri"/>
                <a:cs typeface="Calibri"/>
                <a:sym typeface="Calibri"/>
              </a:rPr>
              <a:t>Other uncertain techniques-Data mining-Fuzzy logic-Dempster -shafer theory</a:t>
            </a:r>
            <a:endParaRPr sz="2400"/>
          </a:p>
        </p:txBody>
      </p:sp>
      <p:sp>
        <p:nvSpPr>
          <p:cNvPr id="418" name="Google Shape;41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419" name="Google Shape;41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br>
              <a:rPr lang="en-US" sz="2400"/>
            </a:br>
            <a:endParaRPr/>
          </a:p>
        </p:txBody>
      </p:sp>
      <p:sp>
        <p:nvSpPr>
          <p:cNvPr id="425" name="Google Shape;425;p29"/>
          <p:cNvSpPr txBox="1"/>
          <p:nvPr/>
        </p:nvSpPr>
        <p:spPr>
          <a:xfrm>
            <a:off x="61452" y="58992"/>
            <a:ext cx="9464686" cy="124777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What is a Logic?</a:t>
            </a:r>
            <a:endParaRPr sz="4400">
              <a:solidFill>
                <a:schemeClr val="lt1"/>
              </a:solidFill>
              <a:latin typeface="Calibri"/>
              <a:ea typeface="Calibri"/>
              <a:cs typeface="Calibri"/>
              <a:sym typeface="Calibri"/>
            </a:endParaRPr>
          </a:p>
        </p:txBody>
      </p:sp>
      <p:sp>
        <p:nvSpPr>
          <p:cNvPr id="426" name="Google Shape;426;p29"/>
          <p:cNvSpPr txBox="1"/>
          <p:nvPr/>
        </p:nvSpPr>
        <p:spPr>
          <a:xfrm>
            <a:off x="4562167" y="4021393"/>
            <a:ext cx="10515599" cy="4139381"/>
          </a:xfrm>
          <a:prstGeom prst="rect">
            <a:avLst/>
          </a:prstGeom>
          <a:noFill/>
          <a:ln>
            <a:noFill/>
          </a:ln>
        </p:spPr>
        <p:txBody>
          <a:bodyPr anchorCtr="0" anchor="t" bIns="45700" lIns="91425" spcFirstLastPara="1" rIns="91425" wrap="square" tIns="45700">
            <a:normAutofit/>
          </a:bodyPr>
          <a:lstStyle/>
          <a:p>
            <a:pPr indent="-101600" lvl="0" marL="228600" marR="0" rtl="0" algn="l">
              <a:lnSpc>
                <a:spcPct val="90000"/>
              </a:lnSpc>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427" name="Google Shape;427;p29"/>
          <p:cNvSpPr txBox="1"/>
          <p:nvPr>
            <p:ph idx="1" type="body"/>
          </p:nvPr>
        </p:nvSpPr>
        <p:spPr>
          <a:xfrm>
            <a:off x="61451" y="1373413"/>
            <a:ext cx="11963402" cy="4965287"/>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solidFill>
                  <a:schemeClr val="dk1"/>
                </a:solidFill>
                <a:latin typeface="Calibri"/>
                <a:ea typeface="Calibri"/>
                <a:cs typeface="Calibri"/>
                <a:sym typeface="Calibri"/>
              </a:rPr>
              <a:t>A language with concrete rules</a:t>
            </a:r>
            <a:endParaRPr/>
          </a:p>
          <a:p>
            <a:pPr indent="-228600" lvl="1" marL="685800" rtl="0" algn="l">
              <a:lnSpc>
                <a:spcPct val="90000"/>
              </a:lnSpc>
              <a:spcBef>
                <a:spcPts val="500"/>
              </a:spcBef>
              <a:spcAft>
                <a:spcPts val="0"/>
              </a:spcAft>
              <a:buClr>
                <a:schemeClr val="dk1"/>
              </a:buClr>
              <a:buSzPts val="2400"/>
              <a:buChar char="•"/>
            </a:pPr>
            <a:r>
              <a:rPr lang="en-US">
                <a:solidFill>
                  <a:schemeClr val="dk1"/>
                </a:solidFill>
                <a:latin typeface="Calibri"/>
                <a:ea typeface="Calibri"/>
                <a:cs typeface="Calibri"/>
                <a:sym typeface="Calibri"/>
              </a:rPr>
              <a:t>No ambiguity in representation (may be other errors!)</a:t>
            </a:r>
            <a:endParaRPr/>
          </a:p>
          <a:p>
            <a:pPr indent="-228600" lvl="1" marL="685800" rtl="0" algn="l">
              <a:lnSpc>
                <a:spcPct val="90000"/>
              </a:lnSpc>
              <a:spcBef>
                <a:spcPts val="500"/>
              </a:spcBef>
              <a:spcAft>
                <a:spcPts val="0"/>
              </a:spcAft>
              <a:buClr>
                <a:schemeClr val="dk1"/>
              </a:buClr>
              <a:buSzPts val="2400"/>
              <a:buChar char="•"/>
            </a:pPr>
            <a:r>
              <a:rPr lang="en-US">
                <a:solidFill>
                  <a:schemeClr val="dk1"/>
                </a:solidFill>
                <a:latin typeface="Calibri"/>
                <a:ea typeface="Calibri"/>
                <a:cs typeface="Calibri"/>
                <a:sym typeface="Calibri"/>
              </a:rPr>
              <a:t>Allows unambiguous communication and processing</a:t>
            </a:r>
            <a:endParaRPr/>
          </a:p>
          <a:p>
            <a:pPr indent="-228600" lvl="1" marL="685800" rtl="0" algn="l">
              <a:lnSpc>
                <a:spcPct val="90000"/>
              </a:lnSpc>
              <a:spcBef>
                <a:spcPts val="500"/>
              </a:spcBef>
              <a:spcAft>
                <a:spcPts val="0"/>
              </a:spcAft>
              <a:buClr>
                <a:schemeClr val="dk1"/>
              </a:buClr>
              <a:buSzPts val="2400"/>
              <a:buChar char="•"/>
            </a:pPr>
            <a:r>
              <a:rPr lang="en-US">
                <a:solidFill>
                  <a:schemeClr val="dk1"/>
                </a:solidFill>
                <a:latin typeface="Calibri"/>
                <a:ea typeface="Calibri"/>
                <a:cs typeface="Calibri"/>
                <a:sym typeface="Calibri"/>
              </a:rPr>
              <a:t>Very unlike natural languages e.g. English</a:t>
            </a:r>
            <a:endParaRPr/>
          </a:p>
          <a:p>
            <a:pPr indent="-228600" lvl="0" marL="228600" rtl="0" algn="l">
              <a:lnSpc>
                <a:spcPct val="90000"/>
              </a:lnSpc>
              <a:spcBef>
                <a:spcPts val="1000"/>
              </a:spcBef>
              <a:spcAft>
                <a:spcPts val="0"/>
              </a:spcAft>
              <a:buClr>
                <a:schemeClr val="dk1"/>
              </a:buClr>
              <a:buSzPts val="2400"/>
              <a:buChar char="•"/>
            </a:pPr>
            <a:r>
              <a:rPr lang="en-US" sz="2400">
                <a:solidFill>
                  <a:schemeClr val="dk1"/>
                </a:solidFill>
                <a:latin typeface="Calibri"/>
                <a:ea typeface="Calibri"/>
                <a:cs typeface="Calibri"/>
                <a:sym typeface="Calibri"/>
              </a:rPr>
              <a:t>Many ways to translate between languages</a:t>
            </a:r>
            <a:endParaRPr/>
          </a:p>
          <a:p>
            <a:pPr indent="-228600" lvl="1" marL="685800" rtl="0" algn="l">
              <a:lnSpc>
                <a:spcPct val="90000"/>
              </a:lnSpc>
              <a:spcBef>
                <a:spcPts val="500"/>
              </a:spcBef>
              <a:spcAft>
                <a:spcPts val="0"/>
              </a:spcAft>
              <a:buClr>
                <a:schemeClr val="dk1"/>
              </a:buClr>
              <a:buSzPts val="2400"/>
              <a:buChar char="•"/>
            </a:pPr>
            <a:r>
              <a:rPr lang="en-US">
                <a:solidFill>
                  <a:schemeClr val="dk1"/>
                </a:solidFill>
                <a:latin typeface="Calibri"/>
                <a:ea typeface="Calibri"/>
                <a:cs typeface="Calibri"/>
                <a:sym typeface="Calibri"/>
              </a:rPr>
              <a:t>A statement can be represented in different logics</a:t>
            </a:r>
            <a:endParaRPr/>
          </a:p>
          <a:p>
            <a:pPr indent="-228600" lvl="1" marL="685800" rtl="0" algn="l">
              <a:lnSpc>
                <a:spcPct val="90000"/>
              </a:lnSpc>
              <a:spcBef>
                <a:spcPts val="500"/>
              </a:spcBef>
              <a:spcAft>
                <a:spcPts val="0"/>
              </a:spcAft>
              <a:buClr>
                <a:schemeClr val="dk1"/>
              </a:buClr>
              <a:buSzPts val="2400"/>
              <a:buChar char="•"/>
            </a:pPr>
            <a:r>
              <a:rPr lang="en-US">
                <a:solidFill>
                  <a:schemeClr val="dk1"/>
                </a:solidFill>
                <a:latin typeface="Calibri"/>
                <a:ea typeface="Calibri"/>
                <a:cs typeface="Calibri"/>
                <a:sym typeface="Calibri"/>
              </a:rPr>
              <a:t>And perhaps differently in same logic</a:t>
            </a:r>
            <a:endParaRPr/>
          </a:p>
          <a:p>
            <a:pPr indent="-228600" lvl="0" marL="228600" rtl="0" algn="l">
              <a:lnSpc>
                <a:spcPct val="90000"/>
              </a:lnSpc>
              <a:spcBef>
                <a:spcPts val="1000"/>
              </a:spcBef>
              <a:spcAft>
                <a:spcPts val="0"/>
              </a:spcAft>
              <a:buClr>
                <a:schemeClr val="dk1"/>
              </a:buClr>
              <a:buSzPts val="2400"/>
              <a:buChar char="•"/>
            </a:pPr>
            <a:r>
              <a:rPr b="1" lang="en-US" sz="2400">
                <a:solidFill>
                  <a:schemeClr val="dk1"/>
                </a:solidFill>
                <a:latin typeface="Calibri"/>
                <a:ea typeface="Calibri"/>
                <a:cs typeface="Calibri"/>
                <a:sym typeface="Calibri"/>
              </a:rPr>
              <a:t>Expressiveness</a:t>
            </a:r>
            <a:r>
              <a:rPr lang="en-US" sz="2400">
                <a:solidFill>
                  <a:schemeClr val="dk1"/>
                </a:solidFill>
                <a:latin typeface="Calibri"/>
                <a:ea typeface="Calibri"/>
                <a:cs typeface="Calibri"/>
                <a:sym typeface="Calibri"/>
              </a:rPr>
              <a:t> of a logic</a:t>
            </a:r>
            <a:endParaRPr/>
          </a:p>
          <a:p>
            <a:pPr indent="-228600" lvl="1" marL="685800" rtl="0" algn="l">
              <a:lnSpc>
                <a:spcPct val="90000"/>
              </a:lnSpc>
              <a:spcBef>
                <a:spcPts val="500"/>
              </a:spcBef>
              <a:spcAft>
                <a:spcPts val="0"/>
              </a:spcAft>
              <a:buClr>
                <a:schemeClr val="dk1"/>
              </a:buClr>
              <a:buSzPts val="2400"/>
              <a:buChar char="•"/>
            </a:pPr>
            <a:r>
              <a:rPr lang="en-US">
                <a:solidFill>
                  <a:schemeClr val="dk1"/>
                </a:solidFill>
                <a:latin typeface="Calibri"/>
                <a:ea typeface="Calibri"/>
                <a:cs typeface="Calibri"/>
                <a:sym typeface="Calibri"/>
              </a:rPr>
              <a:t>How much can we say in this language?</a:t>
            </a:r>
            <a:endParaRPr/>
          </a:p>
          <a:p>
            <a:pPr indent="-228600" lvl="0" marL="228600" rtl="0" algn="l">
              <a:lnSpc>
                <a:spcPct val="90000"/>
              </a:lnSpc>
              <a:spcBef>
                <a:spcPts val="1000"/>
              </a:spcBef>
              <a:spcAft>
                <a:spcPts val="0"/>
              </a:spcAft>
              <a:buClr>
                <a:schemeClr val="dk1"/>
              </a:buClr>
              <a:buSzPts val="2400"/>
              <a:buChar char="•"/>
            </a:pPr>
            <a:r>
              <a:rPr lang="en-US" sz="2400">
                <a:solidFill>
                  <a:schemeClr val="dk1"/>
                </a:solidFill>
                <a:latin typeface="Calibri"/>
                <a:ea typeface="Calibri"/>
                <a:cs typeface="Calibri"/>
                <a:sym typeface="Calibri"/>
              </a:rPr>
              <a:t>Not to be confused with logical reasoning</a:t>
            </a:r>
            <a:endParaRPr/>
          </a:p>
          <a:p>
            <a:pPr indent="-228600" lvl="1" marL="685800" rtl="0" algn="l">
              <a:lnSpc>
                <a:spcPct val="90000"/>
              </a:lnSpc>
              <a:spcBef>
                <a:spcPts val="500"/>
              </a:spcBef>
              <a:spcAft>
                <a:spcPts val="0"/>
              </a:spcAft>
              <a:buClr>
                <a:schemeClr val="dk1"/>
              </a:buClr>
              <a:buSzPts val="2400"/>
              <a:buChar char="•"/>
            </a:pPr>
            <a:r>
              <a:rPr lang="en-US">
                <a:solidFill>
                  <a:schemeClr val="dk1"/>
                </a:solidFill>
                <a:latin typeface="Calibri"/>
                <a:ea typeface="Calibri"/>
                <a:cs typeface="Calibri"/>
                <a:sym typeface="Calibri"/>
              </a:rPr>
              <a:t>Logics are languages, reasoning is a process (may </a:t>
            </a:r>
            <a:r>
              <a:rPr b="1" lang="en-US">
                <a:solidFill>
                  <a:schemeClr val="dk1"/>
                </a:solidFill>
                <a:latin typeface="Calibri"/>
                <a:ea typeface="Calibri"/>
                <a:cs typeface="Calibri"/>
                <a:sym typeface="Calibri"/>
              </a:rPr>
              <a:t>use</a:t>
            </a:r>
            <a:r>
              <a:rPr lang="en-US">
                <a:solidFill>
                  <a:schemeClr val="dk1"/>
                </a:solidFill>
                <a:latin typeface="Calibri"/>
                <a:ea typeface="Calibri"/>
                <a:cs typeface="Calibri"/>
                <a:sym typeface="Calibri"/>
              </a:rPr>
              <a:t> logic)</a:t>
            </a:r>
            <a:endParaRPr/>
          </a:p>
          <a:p>
            <a:pPr indent="-228600" lvl="0" marL="228600" rtl="0" algn="l">
              <a:lnSpc>
                <a:spcPct val="90000"/>
              </a:lnSpc>
              <a:spcBef>
                <a:spcPts val="1000"/>
              </a:spcBef>
              <a:spcAft>
                <a:spcPts val="0"/>
              </a:spcAft>
              <a:buClr>
                <a:schemeClr val="dk1"/>
              </a:buClr>
              <a:buSzPts val="2400"/>
              <a:buNone/>
            </a:pPr>
            <a:r>
              <a:t/>
            </a:r>
            <a:endParaRPr sz="2400"/>
          </a:p>
        </p:txBody>
      </p:sp>
      <p:sp>
        <p:nvSpPr>
          <p:cNvPr id="428" name="Google Shape;428;p29"/>
          <p:cNvSpPr txBox="1"/>
          <p:nvPr>
            <p:ph idx="11" type="ftr"/>
          </p:nvPr>
        </p:nvSpPr>
        <p:spPr>
          <a:xfrm>
            <a:off x="3985752" y="6424159"/>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429" name="Google Shape;42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0" name="Google Shape;430;p29"/>
          <p:cNvSpPr txBox="1"/>
          <p:nvPr/>
        </p:nvSpPr>
        <p:spPr>
          <a:xfrm>
            <a:off x="61451" y="6466964"/>
            <a:ext cx="1930811"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11-03-2022</a:t>
            </a:r>
            <a:endParaRPr sz="1200">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nvSpPr>
        <p:spPr>
          <a:xfrm>
            <a:off x="334297" y="123380"/>
            <a:ext cx="9137249" cy="1325563"/>
          </a:xfrm>
          <a:prstGeom prst="rect">
            <a:avLst/>
          </a:prstGeom>
          <a:gradFill>
            <a:gsLst>
              <a:gs pos="0">
                <a:srgbClr val="70A5DA"/>
              </a:gs>
              <a:gs pos="50000">
                <a:srgbClr val="539BDB"/>
              </a:gs>
              <a:gs pos="100000">
                <a:srgbClr val="4288C8"/>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Knowledge Representation &amp; Reasoning</a:t>
            </a:r>
            <a:endParaRPr b="1" i="0" sz="4400" u="none" cap="none" strike="noStrike">
              <a:solidFill>
                <a:schemeClr val="lt1"/>
              </a:solidFill>
              <a:latin typeface="Calibri"/>
              <a:ea typeface="Calibri"/>
              <a:cs typeface="Calibri"/>
              <a:sym typeface="Calibri"/>
            </a:endParaRPr>
          </a:p>
        </p:txBody>
      </p:sp>
      <p:sp>
        <p:nvSpPr>
          <p:cNvPr id="110" name="Google Shape;110;p3"/>
          <p:cNvSpPr txBox="1"/>
          <p:nvPr/>
        </p:nvSpPr>
        <p:spPr>
          <a:xfrm>
            <a:off x="334297" y="1524000"/>
            <a:ext cx="11552903" cy="5117765"/>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a:bodyPr>
          <a:lstStyle/>
          <a:p>
            <a:pPr indent="-228600" lvl="0" marL="228600" marR="0" rtl="0" algn="l">
              <a:lnSpc>
                <a:spcPct val="11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a:t>
            </a:r>
            <a:r>
              <a:rPr b="0" i="0" lang="en-US" sz="2400" u="sng" cap="none" strike="noStrike">
                <a:solidFill>
                  <a:schemeClr val="dk1"/>
                </a:solidFill>
                <a:latin typeface="Calibri"/>
                <a:ea typeface="Calibri"/>
                <a:cs typeface="Calibri"/>
                <a:sym typeface="Calibri"/>
              </a:rPr>
              <a:t>second</a:t>
            </a:r>
            <a:r>
              <a:rPr b="0" i="0" lang="en-US" sz="2400" u="none" cap="none" strike="noStrike">
                <a:solidFill>
                  <a:schemeClr val="dk1"/>
                </a:solidFill>
                <a:latin typeface="Calibri"/>
                <a:ea typeface="Calibri"/>
                <a:cs typeface="Calibri"/>
                <a:sym typeface="Calibri"/>
              </a:rPr>
              <a:t> most important concept in AI</a:t>
            </a:r>
            <a:endParaRPr/>
          </a:p>
          <a:p>
            <a:pPr indent="-228600" lvl="0" marL="228600" marR="0" rtl="0" algn="l">
              <a:lnSpc>
                <a:spcPct val="11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If we are going to act rationally in our environment, then we must have some way of describing that environment and drawing inferences from that representation.</a:t>
            </a:r>
            <a:endParaRPr/>
          </a:p>
          <a:p>
            <a:pPr indent="-228600" lvl="1" marL="685800" marR="0" rtl="0" algn="l">
              <a:lnSpc>
                <a:spcPct val="11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how do we describe what we know about the world ?</a:t>
            </a:r>
            <a:endParaRPr/>
          </a:p>
          <a:p>
            <a:pPr indent="-228600" lvl="1" marL="685800" marR="0" rtl="0" algn="l">
              <a:lnSpc>
                <a:spcPct val="11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how do we describe it </a:t>
            </a:r>
            <a:r>
              <a:rPr b="0" i="1" lang="en-US" sz="2400" u="none" cap="none" strike="noStrike">
                <a:solidFill>
                  <a:schemeClr val="dk1"/>
                </a:solidFill>
                <a:latin typeface="Calibri"/>
                <a:ea typeface="Calibri"/>
                <a:cs typeface="Calibri"/>
                <a:sym typeface="Calibri"/>
              </a:rPr>
              <a:t>concisely</a:t>
            </a:r>
            <a:r>
              <a:rPr b="0" i="0" lang="en-US" sz="2400" u="none" cap="none" strike="noStrike">
                <a:solidFill>
                  <a:schemeClr val="dk1"/>
                </a:solidFill>
                <a:latin typeface="Calibri"/>
                <a:ea typeface="Calibri"/>
                <a:cs typeface="Calibri"/>
                <a:sym typeface="Calibri"/>
              </a:rPr>
              <a:t> ?</a:t>
            </a:r>
            <a:endParaRPr/>
          </a:p>
          <a:p>
            <a:pPr indent="-228600" lvl="1" marL="685800" marR="0" rtl="0" algn="l">
              <a:lnSpc>
                <a:spcPct val="11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how do we describe it so that we can get hold of the right piece of knowledge when we need it ? </a:t>
            </a:r>
            <a:endParaRPr/>
          </a:p>
          <a:p>
            <a:pPr indent="-228600" lvl="1" marL="685800" marR="0" rtl="0" algn="l">
              <a:lnSpc>
                <a:spcPct val="11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how do we generate new pieces of knowledge ?</a:t>
            </a:r>
            <a:endParaRPr/>
          </a:p>
          <a:p>
            <a:pPr indent="-228600" lvl="1" marL="685800" marR="0" rtl="0" algn="l">
              <a:lnSpc>
                <a:spcPct val="11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how do we deal with </a:t>
            </a:r>
            <a:r>
              <a:rPr b="0" i="1" lang="en-US" sz="2400" u="none" cap="none" strike="noStrike">
                <a:solidFill>
                  <a:schemeClr val="dk1"/>
                </a:solidFill>
                <a:latin typeface="Calibri"/>
                <a:ea typeface="Calibri"/>
                <a:cs typeface="Calibri"/>
                <a:sym typeface="Calibri"/>
              </a:rPr>
              <a:t>uncertain</a:t>
            </a:r>
            <a:r>
              <a:rPr b="0" i="0" lang="en-US" sz="2400" u="none" cap="none" strike="noStrike">
                <a:solidFill>
                  <a:schemeClr val="dk1"/>
                </a:solidFill>
                <a:latin typeface="Calibri"/>
                <a:ea typeface="Calibri"/>
                <a:cs typeface="Calibri"/>
                <a:sym typeface="Calibri"/>
              </a:rPr>
              <a:t> knowledge ?</a:t>
            </a:r>
            <a:endParaRPr/>
          </a:p>
        </p:txBody>
      </p:sp>
      <p:sp>
        <p:nvSpPr>
          <p:cNvPr id="111" name="Google Shape;11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12" name="Google Shape;11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0"/>
          <p:cNvSpPr txBox="1"/>
          <p:nvPr>
            <p:ph type="title"/>
          </p:nvPr>
        </p:nvSpPr>
        <p:spPr>
          <a:xfrm>
            <a:off x="838201" y="365125"/>
            <a:ext cx="9220200" cy="125381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br>
              <a:rPr lang="en-US">
                <a:solidFill>
                  <a:schemeClr val="lt1"/>
                </a:solidFill>
                <a:latin typeface="Calibri"/>
                <a:ea typeface="Calibri"/>
                <a:cs typeface="Calibri"/>
                <a:sym typeface="Calibri"/>
              </a:rPr>
            </a:br>
            <a:r>
              <a:rPr lang="en-US" sz="5300">
                <a:solidFill>
                  <a:schemeClr val="lt1"/>
                </a:solidFill>
                <a:latin typeface="Calibri"/>
                <a:ea typeface="Calibri"/>
                <a:cs typeface="Calibri"/>
                <a:sym typeface="Calibri"/>
              </a:rPr>
              <a:t>Syntax and Semantics</a:t>
            </a:r>
            <a:endParaRPr/>
          </a:p>
        </p:txBody>
      </p:sp>
      <p:sp>
        <p:nvSpPr>
          <p:cNvPr id="436" name="Google Shape;436;p30"/>
          <p:cNvSpPr txBox="1"/>
          <p:nvPr>
            <p:ph idx="1" type="body"/>
          </p:nvPr>
        </p:nvSpPr>
        <p:spPr>
          <a:xfrm>
            <a:off x="914399" y="1858780"/>
            <a:ext cx="10508105" cy="484682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Syntax</a:t>
            </a:r>
            <a:endParaRPr/>
          </a:p>
          <a:p>
            <a:pPr indent="-228600" lvl="1" marL="685800" rtl="0" algn="l">
              <a:lnSpc>
                <a:spcPct val="90000"/>
              </a:lnSpc>
              <a:spcBef>
                <a:spcPts val="500"/>
              </a:spcBef>
              <a:spcAft>
                <a:spcPts val="0"/>
              </a:spcAft>
              <a:buClr>
                <a:schemeClr val="dk1"/>
              </a:buClr>
              <a:buSzPts val="2400"/>
              <a:buChar char="•"/>
            </a:pPr>
            <a:r>
              <a:rPr lang="en-US"/>
              <a:t>Rules for constructing legal sentences in the logic</a:t>
            </a:r>
            <a:endParaRPr/>
          </a:p>
          <a:p>
            <a:pPr indent="-228600" lvl="1" marL="685800" rtl="0" algn="l">
              <a:lnSpc>
                <a:spcPct val="90000"/>
              </a:lnSpc>
              <a:spcBef>
                <a:spcPts val="500"/>
              </a:spcBef>
              <a:spcAft>
                <a:spcPts val="0"/>
              </a:spcAft>
              <a:buClr>
                <a:schemeClr val="dk1"/>
              </a:buClr>
              <a:buSzPts val="2400"/>
              <a:buChar char="•"/>
            </a:pPr>
            <a:r>
              <a:rPr lang="en-US"/>
              <a:t>Which symbols we can use (English: letters, punctuation)</a:t>
            </a:r>
            <a:endParaRPr/>
          </a:p>
          <a:p>
            <a:pPr indent="-228600" lvl="1" marL="685800" rtl="0" algn="l">
              <a:lnSpc>
                <a:spcPct val="90000"/>
              </a:lnSpc>
              <a:spcBef>
                <a:spcPts val="500"/>
              </a:spcBef>
              <a:spcAft>
                <a:spcPts val="0"/>
              </a:spcAft>
              <a:buClr>
                <a:schemeClr val="dk1"/>
              </a:buClr>
              <a:buSzPts val="2400"/>
              <a:buChar char="•"/>
            </a:pPr>
            <a:r>
              <a:rPr lang="en-US"/>
              <a:t>How we are allowed to combine symbols</a:t>
            </a:r>
            <a:endParaRPr/>
          </a:p>
          <a:p>
            <a:pPr indent="-228600" lvl="0" marL="228600" rtl="0" algn="l">
              <a:lnSpc>
                <a:spcPct val="90000"/>
              </a:lnSpc>
              <a:spcBef>
                <a:spcPts val="1000"/>
              </a:spcBef>
              <a:spcAft>
                <a:spcPts val="0"/>
              </a:spcAft>
              <a:buClr>
                <a:schemeClr val="dk1"/>
              </a:buClr>
              <a:buSzPts val="2400"/>
              <a:buChar char="•"/>
            </a:pPr>
            <a:r>
              <a:rPr lang="en-US" sz="2400"/>
              <a:t>Semantics</a:t>
            </a:r>
            <a:endParaRPr/>
          </a:p>
          <a:p>
            <a:pPr indent="-228600" lvl="1" marL="685800" rtl="0" algn="l">
              <a:lnSpc>
                <a:spcPct val="90000"/>
              </a:lnSpc>
              <a:spcBef>
                <a:spcPts val="500"/>
              </a:spcBef>
              <a:spcAft>
                <a:spcPts val="0"/>
              </a:spcAft>
              <a:buClr>
                <a:schemeClr val="dk1"/>
              </a:buClr>
              <a:buSzPts val="2400"/>
              <a:buChar char="•"/>
            </a:pPr>
            <a:r>
              <a:rPr lang="en-US"/>
              <a:t>How we interpret (read) sentences in the logic</a:t>
            </a:r>
            <a:endParaRPr/>
          </a:p>
          <a:p>
            <a:pPr indent="-228600" lvl="1" marL="685800" rtl="0" algn="l">
              <a:lnSpc>
                <a:spcPct val="90000"/>
              </a:lnSpc>
              <a:spcBef>
                <a:spcPts val="500"/>
              </a:spcBef>
              <a:spcAft>
                <a:spcPts val="0"/>
              </a:spcAft>
              <a:buClr>
                <a:schemeClr val="dk1"/>
              </a:buClr>
              <a:buSzPts val="2400"/>
              <a:buChar char="•"/>
            </a:pPr>
            <a:r>
              <a:rPr lang="en-US"/>
              <a:t>Assigns a meaning to each sentence</a:t>
            </a:r>
            <a:endParaRPr/>
          </a:p>
          <a:p>
            <a:pPr indent="-228600" lvl="0" marL="228600" rtl="0" algn="l">
              <a:lnSpc>
                <a:spcPct val="90000"/>
              </a:lnSpc>
              <a:spcBef>
                <a:spcPts val="1000"/>
              </a:spcBef>
              <a:spcAft>
                <a:spcPts val="0"/>
              </a:spcAft>
              <a:buClr>
                <a:schemeClr val="dk1"/>
              </a:buClr>
              <a:buSzPts val="2400"/>
              <a:buChar char="•"/>
            </a:pPr>
            <a:r>
              <a:rPr lang="en-US" sz="2400"/>
              <a:t>Example: “All lecturers are seven foot tall”</a:t>
            </a:r>
            <a:endParaRPr/>
          </a:p>
          <a:p>
            <a:pPr indent="-228600" lvl="1" marL="685800" rtl="0" algn="l">
              <a:lnSpc>
                <a:spcPct val="90000"/>
              </a:lnSpc>
              <a:spcBef>
                <a:spcPts val="500"/>
              </a:spcBef>
              <a:spcAft>
                <a:spcPts val="0"/>
              </a:spcAft>
              <a:buClr>
                <a:schemeClr val="dk1"/>
              </a:buClr>
              <a:buSzPts val="2400"/>
              <a:buChar char="•"/>
            </a:pPr>
            <a:r>
              <a:rPr lang="en-US"/>
              <a:t>A valid sentence (syntax)</a:t>
            </a:r>
            <a:endParaRPr/>
          </a:p>
          <a:p>
            <a:pPr indent="-228600" lvl="1" marL="685800" rtl="0" algn="l">
              <a:lnSpc>
                <a:spcPct val="90000"/>
              </a:lnSpc>
              <a:spcBef>
                <a:spcPts val="500"/>
              </a:spcBef>
              <a:spcAft>
                <a:spcPts val="0"/>
              </a:spcAft>
              <a:buClr>
                <a:schemeClr val="dk1"/>
              </a:buClr>
              <a:buSzPts val="2400"/>
              <a:buChar char="•"/>
            </a:pPr>
            <a:r>
              <a:rPr lang="en-US"/>
              <a:t>And we can understand the meaning (semantics)</a:t>
            </a:r>
            <a:endParaRPr/>
          </a:p>
          <a:p>
            <a:pPr indent="-228600" lvl="1" marL="685800" rtl="0" algn="l">
              <a:lnSpc>
                <a:spcPct val="90000"/>
              </a:lnSpc>
              <a:spcBef>
                <a:spcPts val="500"/>
              </a:spcBef>
              <a:spcAft>
                <a:spcPts val="0"/>
              </a:spcAft>
              <a:buClr>
                <a:schemeClr val="dk1"/>
              </a:buClr>
              <a:buSzPts val="2400"/>
              <a:buChar char="•"/>
            </a:pPr>
            <a:r>
              <a:rPr lang="en-US"/>
              <a:t>This sentence happens to be false (there is a counterexample)</a:t>
            </a:r>
            <a:endParaRPr/>
          </a:p>
        </p:txBody>
      </p:sp>
      <p:sp>
        <p:nvSpPr>
          <p:cNvPr id="437" name="Google Shape;43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438" name="Google Shape;43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1"/>
          <p:cNvSpPr txBox="1"/>
          <p:nvPr>
            <p:ph type="title"/>
          </p:nvPr>
        </p:nvSpPr>
        <p:spPr>
          <a:xfrm>
            <a:off x="838200" y="365125"/>
            <a:ext cx="9340121"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br>
              <a:rPr lang="en-US">
                <a:solidFill>
                  <a:schemeClr val="lt1"/>
                </a:solidFill>
                <a:latin typeface="Calibri"/>
                <a:ea typeface="Calibri"/>
                <a:cs typeface="Calibri"/>
                <a:sym typeface="Calibri"/>
              </a:rPr>
            </a:br>
            <a:r>
              <a:rPr lang="en-US" sz="5400">
                <a:solidFill>
                  <a:schemeClr val="lt1"/>
                </a:solidFill>
                <a:latin typeface="Calibri"/>
                <a:ea typeface="Calibri"/>
                <a:cs typeface="Calibri"/>
                <a:sym typeface="Calibri"/>
              </a:rPr>
              <a:t>Propositional Logic</a:t>
            </a:r>
            <a:endParaRPr/>
          </a:p>
        </p:txBody>
      </p:sp>
      <p:sp>
        <p:nvSpPr>
          <p:cNvPr id="444" name="Google Shape;444;p31"/>
          <p:cNvSpPr txBox="1"/>
          <p:nvPr>
            <p:ph idx="1" type="body"/>
          </p:nvPr>
        </p:nvSpPr>
        <p:spPr>
          <a:xfrm>
            <a:off x="909403" y="1903751"/>
            <a:ext cx="10707973" cy="4457075"/>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lang="en-US" sz="2600"/>
              <a:t>Syntax</a:t>
            </a:r>
            <a:endParaRPr/>
          </a:p>
          <a:p>
            <a:pPr indent="-228600" lvl="1" marL="685800" rtl="0" algn="l">
              <a:lnSpc>
                <a:spcPct val="90000"/>
              </a:lnSpc>
              <a:spcBef>
                <a:spcPts val="500"/>
              </a:spcBef>
              <a:spcAft>
                <a:spcPts val="0"/>
              </a:spcAft>
              <a:buClr>
                <a:schemeClr val="dk1"/>
              </a:buClr>
              <a:buSzPts val="2600"/>
              <a:buChar char="•"/>
            </a:pPr>
            <a:r>
              <a:rPr lang="en-US" sz="2600"/>
              <a:t>Propositions, e.g. “it is wet”</a:t>
            </a:r>
            <a:endParaRPr/>
          </a:p>
          <a:p>
            <a:pPr indent="-228600" lvl="1" marL="685800" rtl="0" algn="l">
              <a:lnSpc>
                <a:spcPct val="90000"/>
              </a:lnSpc>
              <a:spcBef>
                <a:spcPts val="500"/>
              </a:spcBef>
              <a:spcAft>
                <a:spcPts val="0"/>
              </a:spcAft>
              <a:buClr>
                <a:schemeClr val="dk1"/>
              </a:buClr>
              <a:buSzPts val="2600"/>
              <a:buChar char="•"/>
            </a:pPr>
            <a:r>
              <a:rPr lang="en-US" sz="2600"/>
              <a:t>Connectives: and, or, not, implies, iff (equivalent)</a:t>
            </a:r>
            <a:endParaRPr/>
          </a:p>
          <a:p>
            <a:pPr indent="-63500" lvl="1" marL="685800" rtl="0" algn="l">
              <a:lnSpc>
                <a:spcPct val="90000"/>
              </a:lnSpc>
              <a:spcBef>
                <a:spcPts val="500"/>
              </a:spcBef>
              <a:spcAft>
                <a:spcPts val="0"/>
              </a:spcAft>
              <a:buClr>
                <a:schemeClr val="dk1"/>
              </a:buClr>
              <a:buSzPts val="2600"/>
              <a:buNone/>
            </a:pPr>
            <a:r>
              <a:t/>
            </a:r>
            <a:endParaRPr sz="2600"/>
          </a:p>
          <a:p>
            <a:pPr indent="-228600" lvl="1" marL="685800" rtl="0" algn="l">
              <a:lnSpc>
                <a:spcPct val="90000"/>
              </a:lnSpc>
              <a:spcBef>
                <a:spcPts val="500"/>
              </a:spcBef>
              <a:spcAft>
                <a:spcPts val="0"/>
              </a:spcAft>
              <a:buClr>
                <a:schemeClr val="dk1"/>
              </a:buClr>
              <a:buSzPts val="2600"/>
              <a:buChar char="•"/>
            </a:pPr>
            <a:r>
              <a:rPr lang="en-US" sz="2600"/>
              <a:t>Brackets, T (true) and F (false)</a:t>
            </a:r>
            <a:endParaRPr/>
          </a:p>
          <a:p>
            <a:pPr indent="-228600" lvl="0" marL="228600" rtl="0" algn="l">
              <a:lnSpc>
                <a:spcPct val="90000"/>
              </a:lnSpc>
              <a:spcBef>
                <a:spcPts val="1000"/>
              </a:spcBef>
              <a:spcAft>
                <a:spcPts val="0"/>
              </a:spcAft>
              <a:buClr>
                <a:schemeClr val="dk1"/>
              </a:buClr>
              <a:buSzPts val="2600"/>
              <a:buChar char="•"/>
            </a:pPr>
            <a:r>
              <a:rPr lang="en-US" sz="2600"/>
              <a:t>Semantics (Classical AKA Boolean)</a:t>
            </a:r>
            <a:endParaRPr/>
          </a:p>
          <a:p>
            <a:pPr indent="-228600" lvl="1" marL="685800" rtl="0" algn="l">
              <a:lnSpc>
                <a:spcPct val="90000"/>
              </a:lnSpc>
              <a:spcBef>
                <a:spcPts val="500"/>
              </a:spcBef>
              <a:spcAft>
                <a:spcPts val="0"/>
              </a:spcAft>
              <a:buClr>
                <a:schemeClr val="dk1"/>
              </a:buClr>
              <a:buSzPts val="2600"/>
              <a:buChar char="•"/>
            </a:pPr>
            <a:r>
              <a:rPr lang="en-US" sz="2600"/>
              <a:t>Define how connectives affect truth</a:t>
            </a:r>
            <a:endParaRPr/>
          </a:p>
          <a:p>
            <a:pPr indent="-228600" lvl="2" marL="1143000" rtl="0" algn="l">
              <a:lnSpc>
                <a:spcPct val="90000"/>
              </a:lnSpc>
              <a:spcBef>
                <a:spcPts val="500"/>
              </a:spcBef>
              <a:spcAft>
                <a:spcPts val="0"/>
              </a:spcAft>
              <a:buClr>
                <a:schemeClr val="dk1"/>
              </a:buClr>
              <a:buSzPts val="2600"/>
              <a:buChar char="•"/>
            </a:pPr>
            <a:r>
              <a:rPr lang="en-US" sz="2600"/>
              <a:t>“P and Q” is true if and only if P is true and Q is true</a:t>
            </a:r>
            <a:endParaRPr/>
          </a:p>
          <a:p>
            <a:pPr indent="-228600" lvl="1" marL="685800" rtl="0" algn="l">
              <a:lnSpc>
                <a:spcPct val="90000"/>
              </a:lnSpc>
              <a:spcBef>
                <a:spcPts val="500"/>
              </a:spcBef>
              <a:spcAft>
                <a:spcPts val="0"/>
              </a:spcAft>
              <a:buClr>
                <a:schemeClr val="dk1"/>
              </a:buClr>
              <a:buSzPts val="2600"/>
              <a:buChar char="•"/>
            </a:pPr>
            <a:r>
              <a:rPr lang="en-US" sz="2600"/>
              <a:t>Use </a:t>
            </a:r>
            <a:r>
              <a:rPr b="1" lang="en-US" sz="2600"/>
              <a:t>truth tables</a:t>
            </a:r>
            <a:r>
              <a:rPr lang="en-US" sz="2600"/>
              <a:t> to work out the truth of statements</a:t>
            </a:r>
            <a:endParaRPr/>
          </a:p>
        </p:txBody>
      </p:sp>
      <p:pic>
        <p:nvPicPr>
          <p:cNvPr id="445" name="Google Shape;445;p31"/>
          <p:cNvPicPr preferRelativeResize="0"/>
          <p:nvPr/>
        </p:nvPicPr>
        <p:blipFill rotWithShape="1">
          <a:blip r:embed="rId3">
            <a:alphaModFix/>
          </a:blip>
          <a:srcRect b="0" l="0" r="0" t="0"/>
          <a:stretch/>
        </p:blipFill>
        <p:spPr>
          <a:xfrm>
            <a:off x="4724400" y="3733801"/>
            <a:ext cx="3581400" cy="504825"/>
          </a:xfrm>
          <a:prstGeom prst="rect">
            <a:avLst/>
          </a:prstGeom>
          <a:noFill/>
          <a:ln>
            <a:noFill/>
          </a:ln>
        </p:spPr>
      </p:pic>
      <p:sp>
        <p:nvSpPr>
          <p:cNvPr id="446" name="Google Shape;44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447" name="Google Shape;44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2"/>
          <p:cNvSpPr txBox="1"/>
          <p:nvPr>
            <p:ph type="title"/>
          </p:nvPr>
        </p:nvSpPr>
        <p:spPr>
          <a:xfrm>
            <a:off x="838200" y="365125"/>
            <a:ext cx="8980357"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br>
              <a:rPr lang="en-US">
                <a:solidFill>
                  <a:schemeClr val="lt1"/>
                </a:solidFill>
                <a:latin typeface="Calibri"/>
                <a:ea typeface="Calibri"/>
                <a:cs typeface="Calibri"/>
                <a:sym typeface="Calibri"/>
              </a:rPr>
            </a:br>
            <a:r>
              <a:rPr lang="en-US" sz="5400">
                <a:solidFill>
                  <a:schemeClr val="lt1"/>
                </a:solidFill>
                <a:latin typeface="Calibri"/>
                <a:ea typeface="Calibri"/>
                <a:cs typeface="Calibri"/>
                <a:sym typeface="Calibri"/>
              </a:rPr>
              <a:t>Predicate Logic</a:t>
            </a:r>
            <a:endParaRPr/>
          </a:p>
        </p:txBody>
      </p:sp>
      <p:sp>
        <p:nvSpPr>
          <p:cNvPr id="453" name="Google Shape;453;p32"/>
          <p:cNvSpPr txBox="1"/>
          <p:nvPr>
            <p:ph idx="1" type="body"/>
          </p:nvPr>
        </p:nvSpPr>
        <p:spPr>
          <a:xfrm>
            <a:off x="924393" y="2032417"/>
            <a:ext cx="10348210" cy="43434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Propositional logic combines atoms</a:t>
            </a:r>
            <a:endParaRPr/>
          </a:p>
          <a:p>
            <a:pPr indent="-228600" lvl="1" marL="685800" rtl="0" algn="l">
              <a:lnSpc>
                <a:spcPct val="90000"/>
              </a:lnSpc>
              <a:spcBef>
                <a:spcPts val="500"/>
              </a:spcBef>
              <a:spcAft>
                <a:spcPts val="0"/>
              </a:spcAft>
              <a:buClr>
                <a:schemeClr val="dk1"/>
              </a:buClr>
              <a:buSzPts val="2400"/>
              <a:buChar char="•"/>
            </a:pPr>
            <a:r>
              <a:rPr lang="en-US"/>
              <a:t>An atom contains no propositional connectives</a:t>
            </a:r>
            <a:endParaRPr/>
          </a:p>
          <a:p>
            <a:pPr indent="-228600" lvl="1" marL="685800" rtl="0" algn="l">
              <a:lnSpc>
                <a:spcPct val="90000"/>
              </a:lnSpc>
              <a:spcBef>
                <a:spcPts val="500"/>
              </a:spcBef>
              <a:spcAft>
                <a:spcPts val="0"/>
              </a:spcAft>
              <a:buClr>
                <a:schemeClr val="dk1"/>
              </a:buClr>
              <a:buSzPts val="2400"/>
              <a:buChar char="•"/>
            </a:pPr>
            <a:r>
              <a:rPr lang="en-US"/>
              <a:t>Have no structure (today_is_wet, john_likes_apples)</a:t>
            </a:r>
            <a:endParaRPr/>
          </a:p>
          <a:p>
            <a:pPr indent="-228600" lvl="0" marL="228600" rtl="0" algn="l">
              <a:lnSpc>
                <a:spcPct val="90000"/>
              </a:lnSpc>
              <a:spcBef>
                <a:spcPts val="1000"/>
              </a:spcBef>
              <a:spcAft>
                <a:spcPts val="0"/>
              </a:spcAft>
              <a:buClr>
                <a:schemeClr val="dk1"/>
              </a:buClr>
              <a:buSzPts val="2800"/>
              <a:buChar char="•"/>
            </a:pPr>
            <a:r>
              <a:rPr b="1" lang="en-US"/>
              <a:t>Predicates</a:t>
            </a:r>
            <a:r>
              <a:rPr lang="en-US"/>
              <a:t> allow us to talk about objects</a:t>
            </a:r>
            <a:endParaRPr/>
          </a:p>
          <a:p>
            <a:pPr indent="-228600" lvl="1" marL="685800" rtl="0" algn="l">
              <a:lnSpc>
                <a:spcPct val="90000"/>
              </a:lnSpc>
              <a:spcBef>
                <a:spcPts val="500"/>
              </a:spcBef>
              <a:spcAft>
                <a:spcPts val="0"/>
              </a:spcAft>
              <a:buClr>
                <a:schemeClr val="dk1"/>
              </a:buClr>
              <a:buSzPts val="2400"/>
              <a:buChar char="•"/>
            </a:pPr>
            <a:r>
              <a:rPr lang="en-US"/>
              <a:t>Properties:   is_wet(today)</a:t>
            </a:r>
            <a:endParaRPr/>
          </a:p>
          <a:p>
            <a:pPr indent="-228600" lvl="1" marL="685800" rtl="0" algn="l">
              <a:lnSpc>
                <a:spcPct val="90000"/>
              </a:lnSpc>
              <a:spcBef>
                <a:spcPts val="500"/>
              </a:spcBef>
              <a:spcAft>
                <a:spcPts val="0"/>
              </a:spcAft>
              <a:buClr>
                <a:schemeClr val="dk1"/>
              </a:buClr>
              <a:buSzPts val="2400"/>
              <a:buChar char="•"/>
            </a:pPr>
            <a:r>
              <a:rPr lang="en-US"/>
              <a:t>Relations:    likes(john, apples)</a:t>
            </a:r>
            <a:endParaRPr/>
          </a:p>
          <a:p>
            <a:pPr indent="-228600" lvl="1" marL="685800" rtl="0" algn="l">
              <a:lnSpc>
                <a:spcPct val="90000"/>
              </a:lnSpc>
              <a:spcBef>
                <a:spcPts val="500"/>
              </a:spcBef>
              <a:spcAft>
                <a:spcPts val="0"/>
              </a:spcAft>
              <a:buClr>
                <a:schemeClr val="dk1"/>
              </a:buClr>
              <a:buSzPts val="2400"/>
              <a:buChar char="•"/>
            </a:pPr>
            <a:r>
              <a:rPr lang="en-US"/>
              <a:t>True or false</a:t>
            </a:r>
            <a:endParaRPr/>
          </a:p>
          <a:p>
            <a:pPr indent="-228600" lvl="0" marL="228600" rtl="0" algn="l">
              <a:lnSpc>
                <a:spcPct val="90000"/>
              </a:lnSpc>
              <a:spcBef>
                <a:spcPts val="1000"/>
              </a:spcBef>
              <a:spcAft>
                <a:spcPts val="0"/>
              </a:spcAft>
              <a:buClr>
                <a:schemeClr val="dk1"/>
              </a:buClr>
              <a:buSzPts val="2800"/>
              <a:buChar char="•"/>
            </a:pPr>
            <a:r>
              <a:rPr lang="en-US"/>
              <a:t>In predicate logic each atom is a predicate</a:t>
            </a:r>
            <a:endParaRPr/>
          </a:p>
          <a:p>
            <a:pPr indent="-228600" lvl="1" marL="685800" rtl="0" algn="l">
              <a:lnSpc>
                <a:spcPct val="90000"/>
              </a:lnSpc>
              <a:spcBef>
                <a:spcPts val="500"/>
              </a:spcBef>
              <a:spcAft>
                <a:spcPts val="0"/>
              </a:spcAft>
              <a:buClr>
                <a:schemeClr val="dk1"/>
              </a:buClr>
              <a:buSzPts val="2400"/>
              <a:buChar char="•"/>
            </a:pPr>
            <a:r>
              <a:rPr lang="en-US"/>
              <a:t>e.g. first order logic, higher-order logic</a:t>
            </a:r>
            <a:endParaRPr/>
          </a:p>
        </p:txBody>
      </p:sp>
      <p:sp>
        <p:nvSpPr>
          <p:cNvPr id="454" name="Google Shape;45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455" name="Google Shape;45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3"/>
          <p:cNvSpPr txBox="1"/>
          <p:nvPr>
            <p:ph type="title"/>
          </p:nvPr>
        </p:nvSpPr>
        <p:spPr>
          <a:xfrm>
            <a:off x="838200" y="365125"/>
            <a:ext cx="9235190"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First Order Logic</a:t>
            </a:r>
            <a:endParaRPr/>
          </a:p>
        </p:txBody>
      </p:sp>
      <p:sp>
        <p:nvSpPr>
          <p:cNvPr id="461" name="Google Shape;461;p33"/>
          <p:cNvSpPr txBox="1"/>
          <p:nvPr>
            <p:ph idx="1" type="body"/>
          </p:nvPr>
        </p:nvSpPr>
        <p:spPr>
          <a:xfrm>
            <a:off x="985602" y="2018675"/>
            <a:ext cx="10526844" cy="4502045"/>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More expressive logic than propositional</a:t>
            </a:r>
            <a:endParaRPr/>
          </a:p>
          <a:p>
            <a:pPr indent="-228600" lvl="1" marL="685800" rtl="0" algn="l">
              <a:lnSpc>
                <a:spcPct val="90000"/>
              </a:lnSpc>
              <a:spcBef>
                <a:spcPts val="500"/>
              </a:spcBef>
              <a:spcAft>
                <a:spcPts val="0"/>
              </a:spcAft>
              <a:buClr>
                <a:schemeClr val="dk1"/>
              </a:buClr>
              <a:buSzPts val="2000"/>
              <a:buChar char="•"/>
            </a:pPr>
            <a:r>
              <a:rPr lang="en-US" sz="2000"/>
              <a:t>Used in this course (Lecture 6 on representation in FOL)</a:t>
            </a:r>
            <a:endParaRPr/>
          </a:p>
          <a:p>
            <a:pPr indent="-228600" lvl="0" marL="228600" rtl="0" algn="l">
              <a:lnSpc>
                <a:spcPct val="90000"/>
              </a:lnSpc>
              <a:spcBef>
                <a:spcPts val="1000"/>
              </a:spcBef>
              <a:spcAft>
                <a:spcPts val="0"/>
              </a:spcAft>
              <a:buClr>
                <a:schemeClr val="dk1"/>
              </a:buClr>
              <a:buSzPts val="2400"/>
              <a:buChar char="•"/>
            </a:pPr>
            <a:r>
              <a:rPr b="1" lang="en-US" sz="2400"/>
              <a:t>Constants</a:t>
            </a:r>
            <a:r>
              <a:rPr lang="en-US" sz="2400"/>
              <a:t> are objects: john, apples</a:t>
            </a:r>
            <a:endParaRPr/>
          </a:p>
          <a:p>
            <a:pPr indent="-228600" lvl="0" marL="228600" rtl="0" algn="l">
              <a:lnSpc>
                <a:spcPct val="90000"/>
              </a:lnSpc>
              <a:spcBef>
                <a:spcPts val="1000"/>
              </a:spcBef>
              <a:spcAft>
                <a:spcPts val="0"/>
              </a:spcAft>
              <a:buClr>
                <a:schemeClr val="dk1"/>
              </a:buClr>
              <a:buSzPts val="2400"/>
              <a:buChar char="•"/>
            </a:pPr>
            <a:r>
              <a:rPr b="1" lang="en-US" sz="2400"/>
              <a:t>Predicates</a:t>
            </a:r>
            <a:r>
              <a:rPr lang="en-US" sz="2400"/>
              <a:t> are properties and relations:</a:t>
            </a:r>
            <a:endParaRPr/>
          </a:p>
          <a:p>
            <a:pPr indent="-228600" lvl="1" marL="685800" rtl="0" algn="l">
              <a:lnSpc>
                <a:spcPct val="90000"/>
              </a:lnSpc>
              <a:spcBef>
                <a:spcPts val="500"/>
              </a:spcBef>
              <a:spcAft>
                <a:spcPts val="0"/>
              </a:spcAft>
              <a:buClr>
                <a:schemeClr val="dk1"/>
              </a:buClr>
              <a:buSzPts val="2000"/>
              <a:buChar char="•"/>
            </a:pPr>
            <a:r>
              <a:rPr lang="en-US" sz="2000"/>
              <a:t>likes(john, apples)</a:t>
            </a:r>
            <a:endParaRPr/>
          </a:p>
          <a:p>
            <a:pPr indent="-228600" lvl="0" marL="228600" rtl="0" algn="l">
              <a:lnSpc>
                <a:spcPct val="90000"/>
              </a:lnSpc>
              <a:spcBef>
                <a:spcPts val="1000"/>
              </a:spcBef>
              <a:spcAft>
                <a:spcPts val="0"/>
              </a:spcAft>
              <a:buClr>
                <a:schemeClr val="dk1"/>
              </a:buClr>
              <a:buSzPts val="2400"/>
              <a:buChar char="•"/>
            </a:pPr>
            <a:r>
              <a:rPr b="1" lang="en-US" sz="2400"/>
              <a:t>Functions</a:t>
            </a:r>
            <a:r>
              <a:rPr lang="en-US" sz="2400"/>
              <a:t> transform objects:</a:t>
            </a:r>
            <a:endParaRPr/>
          </a:p>
          <a:p>
            <a:pPr indent="-228600" lvl="1" marL="685800" rtl="0" algn="l">
              <a:lnSpc>
                <a:spcPct val="90000"/>
              </a:lnSpc>
              <a:spcBef>
                <a:spcPts val="500"/>
              </a:spcBef>
              <a:spcAft>
                <a:spcPts val="0"/>
              </a:spcAft>
              <a:buClr>
                <a:schemeClr val="dk1"/>
              </a:buClr>
              <a:buSzPts val="2000"/>
              <a:buChar char="•"/>
            </a:pPr>
            <a:r>
              <a:rPr lang="en-US" sz="2000"/>
              <a:t>likes(john, fruit_of(apple_tree))</a:t>
            </a:r>
            <a:endParaRPr/>
          </a:p>
          <a:p>
            <a:pPr indent="-228600" lvl="0" marL="228600" rtl="0" algn="l">
              <a:lnSpc>
                <a:spcPct val="90000"/>
              </a:lnSpc>
              <a:spcBef>
                <a:spcPts val="1000"/>
              </a:spcBef>
              <a:spcAft>
                <a:spcPts val="0"/>
              </a:spcAft>
              <a:buClr>
                <a:schemeClr val="dk1"/>
              </a:buClr>
              <a:buSzPts val="2400"/>
              <a:buChar char="•"/>
            </a:pPr>
            <a:r>
              <a:rPr b="1" lang="en-US" sz="2400"/>
              <a:t>Variables</a:t>
            </a:r>
            <a:r>
              <a:rPr lang="en-US" sz="2400"/>
              <a:t> represent any object:  likes(X, apples)</a:t>
            </a:r>
            <a:endParaRPr/>
          </a:p>
          <a:p>
            <a:pPr indent="-228600" lvl="0" marL="228600" rtl="0" algn="l">
              <a:lnSpc>
                <a:spcPct val="90000"/>
              </a:lnSpc>
              <a:spcBef>
                <a:spcPts val="1000"/>
              </a:spcBef>
              <a:spcAft>
                <a:spcPts val="0"/>
              </a:spcAft>
              <a:buClr>
                <a:schemeClr val="dk1"/>
              </a:buClr>
              <a:buSzPts val="2400"/>
              <a:buChar char="•"/>
            </a:pPr>
            <a:r>
              <a:rPr b="1" lang="en-US" sz="2400"/>
              <a:t>Quantifiers</a:t>
            </a:r>
            <a:r>
              <a:rPr lang="en-US" sz="2400"/>
              <a:t> qualify values of variables</a:t>
            </a:r>
            <a:endParaRPr/>
          </a:p>
          <a:p>
            <a:pPr indent="-228600" lvl="1" marL="685800" rtl="0" algn="l">
              <a:lnSpc>
                <a:spcPct val="90000"/>
              </a:lnSpc>
              <a:spcBef>
                <a:spcPts val="500"/>
              </a:spcBef>
              <a:spcAft>
                <a:spcPts val="0"/>
              </a:spcAft>
              <a:buClr>
                <a:schemeClr val="dk1"/>
              </a:buClr>
              <a:buSzPts val="2000"/>
              <a:buChar char="•"/>
            </a:pPr>
            <a:r>
              <a:rPr lang="en-US" sz="2000"/>
              <a:t>True for all objects (Universal):              ∀X. likes(X, apples)</a:t>
            </a:r>
            <a:endParaRPr/>
          </a:p>
          <a:p>
            <a:pPr indent="-228600" lvl="1" marL="685800" rtl="0" algn="l">
              <a:lnSpc>
                <a:spcPct val="90000"/>
              </a:lnSpc>
              <a:spcBef>
                <a:spcPts val="500"/>
              </a:spcBef>
              <a:spcAft>
                <a:spcPts val="0"/>
              </a:spcAft>
              <a:buClr>
                <a:schemeClr val="dk1"/>
              </a:buClr>
              <a:buSzPts val="2000"/>
              <a:buChar char="•"/>
            </a:pPr>
            <a:r>
              <a:rPr lang="en-US" sz="2000"/>
              <a:t>Exists at least one object (Existential):   ∃X. likes(X, apples)</a:t>
            </a:r>
            <a:endParaRPr/>
          </a:p>
        </p:txBody>
      </p:sp>
      <p:sp>
        <p:nvSpPr>
          <p:cNvPr id="462" name="Google Shape;46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463" name="Google Shape;46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4"/>
          <p:cNvSpPr txBox="1"/>
          <p:nvPr>
            <p:ph type="title"/>
          </p:nvPr>
        </p:nvSpPr>
        <p:spPr>
          <a:xfrm>
            <a:off x="838201" y="365125"/>
            <a:ext cx="9220200"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br>
              <a:rPr lang="en-US">
                <a:solidFill>
                  <a:schemeClr val="lt1"/>
                </a:solidFill>
                <a:latin typeface="Calibri"/>
                <a:ea typeface="Calibri"/>
                <a:cs typeface="Calibri"/>
                <a:sym typeface="Calibri"/>
              </a:rPr>
            </a:br>
            <a:r>
              <a:rPr lang="en-US">
                <a:solidFill>
                  <a:schemeClr val="lt1"/>
                </a:solidFill>
                <a:latin typeface="Calibri"/>
                <a:ea typeface="Calibri"/>
                <a:cs typeface="Calibri"/>
                <a:sym typeface="Calibri"/>
              </a:rPr>
              <a:t>Example: FOL Sentence</a:t>
            </a:r>
            <a:endParaRPr/>
          </a:p>
        </p:txBody>
      </p:sp>
      <p:sp>
        <p:nvSpPr>
          <p:cNvPr id="469" name="Google Shape;469;p34"/>
          <p:cNvSpPr txBox="1"/>
          <p:nvPr>
            <p:ph idx="1" type="body"/>
          </p:nvPr>
        </p:nvSpPr>
        <p:spPr>
          <a:xfrm>
            <a:off x="899410" y="1918741"/>
            <a:ext cx="10628026" cy="471065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“Every rose has a thorn”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For all X</a:t>
            </a:r>
            <a:endParaRPr/>
          </a:p>
          <a:p>
            <a:pPr indent="-228600" lvl="1" marL="685800" rtl="0" algn="l">
              <a:lnSpc>
                <a:spcPct val="90000"/>
              </a:lnSpc>
              <a:spcBef>
                <a:spcPts val="500"/>
              </a:spcBef>
              <a:spcAft>
                <a:spcPts val="0"/>
              </a:spcAft>
              <a:buClr>
                <a:schemeClr val="dk1"/>
              </a:buClr>
              <a:buSzPts val="2400"/>
              <a:buChar char="•"/>
            </a:pPr>
            <a:r>
              <a:rPr lang="en-US"/>
              <a:t>if (X is a rose)</a:t>
            </a:r>
            <a:endParaRPr/>
          </a:p>
          <a:p>
            <a:pPr indent="-228600" lvl="1" marL="685800" rtl="0" algn="l">
              <a:lnSpc>
                <a:spcPct val="90000"/>
              </a:lnSpc>
              <a:spcBef>
                <a:spcPts val="500"/>
              </a:spcBef>
              <a:spcAft>
                <a:spcPts val="0"/>
              </a:spcAft>
              <a:buClr>
                <a:schemeClr val="dk1"/>
              </a:buClr>
              <a:buSzPts val="2400"/>
              <a:buChar char="•"/>
            </a:pPr>
            <a:r>
              <a:rPr lang="en-US"/>
              <a:t>then there exists Y</a:t>
            </a:r>
            <a:endParaRPr/>
          </a:p>
          <a:p>
            <a:pPr indent="-228600" lvl="2" marL="1143000" rtl="0" algn="l">
              <a:lnSpc>
                <a:spcPct val="90000"/>
              </a:lnSpc>
              <a:spcBef>
                <a:spcPts val="500"/>
              </a:spcBef>
              <a:spcAft>
                <a:spcPts val="0"/>
              </a:spcAft>
              <a:buClr>
                <a:schemeClr val="dk1"/>
              </a:buClr>
              <a:buSzPts val="2000"/>
              <a:buChar char="•"/>
            </a:pPr>
            <a:r>
              <a:rPr lang="en-US"/>
              <a:t>(X has Y) and (Y is a thorn)</a:t>
            </a:r>
            <a:endParaRPr/>
          </a:p>
        </p:txBody>
      </p:sp>
      <p:pic>
        <p:nvPicPr>
          <p:cNvPr id="470" name="Google Shape;470;p34"/>
          <p:cNvPicPr preferRelativeResize="0"/>
          <p:nvPr/>
        </p:nvPicPr>
        <p:blipFill rotWithShape="1">
          <a:blip r:embed="rId3">
            <a:alphaModFix/>
          </a:blip>
          <a:srcRect b="0" l="0" r="0" t="0"/>
          <a:stretch/>
        </p:blipFill>
        <p:spPr>
          <a:xfrm>
            <a:off x="2743201" y="3429001"/>
            <a:ext cx="7573963" cy="663575"/>
          </a:xfrm>
          <a:prstGeom prst="rect">
            <a:avLst/>
          </a:prstGeom>
          <a:noFill/>
          <a:ln>
            <a:noFill/>
          </a:ln>
        </p:spPr>
      </p:pic>
      <p:sp>
        <p:nvSpPr>
          <p:cNvPr id="471" name="Google Shape;47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472" name="Google Shape;47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5"/>
          <p:cNvSpPr txBox="1"/>
          <p:nvPr>
            <p:ph type="title"/>
          </p:nvPr>
        </p:nvSpPr>
        <p:spPr>
          <a:xfrm>
            <a:off x="838200" y="365125"/>
            <a:ext cx="9205210"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br>
              <a:rPr lang="en-US">
                <a:solidFill>
                  <a:schemeClr val="lt1"/>
                </a:solidFill>
                <a:latin typeface="Calibri"/>
                <a:ea typeface="Calibri"/>
                <a:cs typeface="Calibri"/>
                <a:sym typeface="Calibri"/>
              </a:rPr>
            </a:br>
            <a:r>
              <a:rPr lang="en-US">
                <a:solidFill>
                  <a:schemeClr val="lt1"/>
                </a:solidFill>
                <a:latin typeface="Calibri"/>
                <a:ea typeface="Calibri"/>
                <a:cs typeface="Calibri"/>
                <a:sym typeface="Calibri"/>
              </a:rPr>
              <a:t>Example: FOL Sentence</a:t>
            </a:r>
            <a:endParaRPr/>
          </a:p>
        </p:txBody>
      </p:sp>
      <p:sp>
        <p:nvSpPr>
          <p:cNvPr id="478" name="Google Shape;478;p35"/>
          <p:cNvSpPr txBox="1"/>
          <p:nvPr>
            <p:ph idx="1" type="body"/>
          </p:nvPr>
        </p:nvSpPr>
        <p:spPr>
          <a:xfrm>
            <a:off x="689547" y="1978702"/>
            <a:ext cx="10717967" cy="1019331"/>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 Mondays and Wednesdays I go to John’s house for dinner”</a:t>
            </a:r>
            <a:endParaRPr/>
          </a:p>
        </p:txBody>
      </p:sp>
      <p:sp>
        <p:nvSpPr>
          <p:cNvPr id="479" name="Google Shape;479;p35"/>
          <p:cNvSpPr/>
          <p:nvPr/>
        </p:nvSpPr>
        <p:spPr>
          <a:xfrm>
            <a:off x="794479" y="5486400"/>
            <a:ext cx="10598046" cy="11430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100"/>
              <a:buFont typeface="Noto Sans Symbols"/>
              <a:buChar char="●"/>
            </a:pPr>
            <a:r>
              <a:rPr lang="en-US" sz="2800">
                <a:solidFill>
                  <a:schemeClr val="dk1"/>
                </a:solidFill>
                <a:latin typeface="Arial"/>
                <a:ea typeface="Arial"/>
                <a:cs typeface="Arial"/>
                <a:sym typeface="Arial"/>
              </a:rPr>
              <a:t>Note the change from “and” to “or”</a:t>
            </a:r>
            <a:endParaRPr/>
          </a:p>
          <a:p>
            <a:pPr indent="-285750" lvl="1" marL="742950" marR="0" rtl="0" algn="l">
              <a:spcBef>
                <a:spcPts val="480"/>
              </a:spcBef>
              <a:spcAft>
                <a:spcPts val="0"/>
              </a:spcAft>
              <a:buClr>
                <a:schemeClr val="dk1"/>
              </a:buClr>
              <a:buSzPts val="1800"/>
              <a:buFont typeface="Arial"/>
              <a:buChar char="–"/>
            </a:pPr>
            <a:r>
              <a:rPr b="0" i="0" lang="en-US" sz="2400" u="none" cap="none" strike="noStrike">
                <a:solidFill>
                  <a:schemeClr val="dk1"/>
                </a:solidFill>
                <a:latin typeface="Arial"/>
                <a:ea typeface="Arial"/>
                <a:cs typeface="Arial"/>
                <a:sym typeface="Arial"/>
              </a:rPr>
              <a:t>Translating is problematic</a:t>
            </a:r>
            <a:endParaRPr/>
          </a:p>
        </p:txBody>
      </p:sp>
      <p:pic>
        <p:nvPicPr>
          <p:cNvPr id="480" name="Google Shape;480;p35"/>
          <p:cNvPicPr preferRelativeResize="0"/>
          <p:nvPr/>
        </p:nvPicPr>
        <p:blipFill rotWithShape="1">
          <a:blip r:embed="rId3">
            <a:alphaModFix/>
          </a:blip>
          <a:srcRect b="0" l="0" r="0" t="0"/>
          <a:stretch/>
        </p:blipFill>
        <p:spPr>
          <a:xfrm>
            <a:off x="659567" y="3619500"/>
            <a:ext cx="10687987" cy="1333500"/>
          </a:xfrm>
          <a:prstGeom prst="rect">
            <a:avLst/>
          </a:prstGeom>
          <a:noFill/>
          <a:ln cap="flat" cmpd="sng" w="38100">
            <a:solidFill>
              <a:srgbClr val="FF0000"/>
            </a:solidFill>
            <a:prstDash val="solid"/>
            <a:round/>
            <a:headEnd len="sm" w="sm" type="none"/>
            <a:tailEnd len="sm" w="sm" type="none"/>
          </a:ln>
        </p:spPr>
      </p:pic>
      <p:sp>
        <p:nvSpPr>
          <p:cNvPr id="481" name="Google Shape;48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482" name="Google Shape;48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6"/>
          <p:cNvSpPr txBox="1"/>
          <p:nvPr>
            <p:ph type="title"/>
          </p:nvPr>
        </p:nvSpPr>
        <p:spPr>
          <a:xfrm>
            <a:off x="524656" y="365125"/>
            <a:ext cx="9698636"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Calibri"/>
              <a:buNone/>
            </a:pPr>
            <a:br>
              <a:rPr lang="en-US" sz="5400">
                <a:solidFill>
                  <a:schemeClr val="lt1"/>
                </a:solidFill>
                <a:latin typeface="Calibri"/>
                <a:ea typeface="Calibri"/>
                <a:cs typeface="Calibri"/>
                <a:sym typeface="Calibri"/>
              </a:rPr>
            </a:br>
            <a:r>
              <a:rPr lang="en-US" sz="5400">
                <a:solidFill>
                  <a:schemeClr val="lt1"/>
                </a:solidFill>
                <a:latin typeface="Calibri"/>
                <a:ea typeface="Calibri"/>
                <a:cs typeface="Calibri"/>
                <a:sym typeface="Calibri"/>
              </a:rPr>
              <a:t>Higher Order Logic</a:t>
            </a:r>
            <a:endParaRPr/>
          </a:p>
        </p:txBody>
      </p:sp>
      <p:sp>
        <p:nvSpPr>
          <p:cNvPr id="488" name="Google Shape;488;p36"/>
          <p:cNvSpPr txBox="1"/>
          <p:nvPr>
            <p:ph idx="1" type="body"/>
          </p:nvPr>
        </p:nvSpPr>
        <p:spPr>
          <a:xfrm>
            <a:off x="524655" y="1978702"/>
            <a:ext cx="10882859" cy="465069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More expressive than first order</a:t>
            </a:r>
            <a:endParaRPr/>
          </a:p>
          <a:p>
            <a:pPr indent="-228600" lvl="0" marL="228600" rtl="0" algn="l">
              <a:lnSpc>
                <a:spcPct val="90000"/>
              </a:lnSpc>
              <a:spcBef>
                <a:spcPts val="1000"/>
              </a:spcBef>
              <a:spcAft>
                <a:spcPts val="0"/>
              </a:spcAft>
              <a:buClr>
                <a:schemeClr val="dk1"/>
              </a:buClr>
              <a:buSzPts val="2800"/>
              <a:buChar char="•"/>
            </a:pPr>
            <a:r>
              <a:rPr lang="en-US"/>
              <a:t>Functions and predicates are also objects</a:t>
            </a:r>
            <a:endParaRPr/>
          </a:p>
          <a:p>
            <a:pPr indent="-228600" lvl="1" marL="685800" rtl="0" algn="l">
              <a:lnSpc>
                <a:spcPct val="90000"/>
              </a:lnSpc>
              <a:spcBef>
                <a:spcPts val="500"/>
              </a:spcBef>
              <a:spcAft>
                <a:spcPts val="0"/>
              </a:spcAft>
              <a:buClr>
                <a:schemeClr val="dk1"/>
              </a:buClr>
              <a:buSzPts val="2400"/>
              <a:buChar char="•"/>
            </a:pPr>
            <a:r>
              <a:rPr lang="en-US"/>
              <a:t>Described by predicates:  binary(addition)</a:t>
            </a:r>
            <a:endParaRPr/>
          </a:p>
          <a:p>
            <a:pPr indent="-228600" lvl="1" marL="685800" rtl="0" algn="l">
              <a:lnSpc>
                <a:spcPct val="90000"/>
              </a:lnSpc>
              <a:spcBef>
                <a:spcPts val="500"/>
              </a:spcBef>
              <a:spcAft>
                <a:spcPts val="0"/>
              </a:spcAft>
              <a:buClr>
                <a:schemeClr val="dk1"/>
              </a:buClr>
              <a:buSzPts val="2400"/>
              <a:buChar char="•"/>
            </a:pPr>
            <a:r>
              <a:rPr lang="en-US"/>
              <a:t>Transformed by functions:  differentiate(square)</a:t>
            </a:r>
            <a:endParaRPr/>
          </a:p>
          <a:p>
            <a:pPr indent="-228600" lvl="1" marL="685800" rtl="0" algn="l">
              <a:lnSpc>
                <a:spcPct val="90000"/>
              </a:lnSpc>
              <a:spcBef>
                <a:spcPts val="500"/>
              </a:spcBef>
              <a:spcAft>
                <a:spcPts val="0"/>
              </a:spcAft>
              <a:buClr>
                <a:schemeClr val="dk1"/>
              </a:buClr>
              <a:buSzPts val="2400"/>
              <a:buChar char="•"/>
            </a:pPr>
            <a:r>
              <a:rPr lang="en-US"/>
              <a:t>Can quantify over both</a:t>
            </a:r>
            <a:endParaRPr/>
          </a:p>
          <a:p>
            <a:pPr indent="-228600" lvl="0" marL="228600" rtl="0" algn="l">
              <a:lnSpc>
                <a:spcPct val="90000"/>
              </a:lnSpc>
              <a:spcBef>
                <a:spcPts val="1000"/>
              </a:spcBef>
              <a:spcAft>
                <a:spcPts val="0"/>
              </a:spcAft>
              <a:buClr>
                <a:schemeClr val="dk1"/>
              </a:buClr>
              <a:buSzPts val="2800"/>
              <a:buChar char="•"/>
            </a:pPr>
            <a:r>
              <a:rPr lang="en-US"/>
              <a:t>E.g. define red functions as having zero at 17</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Much harder to reason with</a:t>
            </a:r>
            <a:endParaRPr/>
          </a:p>
        </p:txBody>
      </p:sp>
      <p:pic>
        <p:nvPicPr>
          <p:cNvPr id="489" name="Google Shape;489;p36"/>
          <p:cNvPicPr preferRelativeResize="0"/>
          <p:nvPr/>
        </p:nvPicPr>
        <p:blipFill rotWithShape="1">
          <a:blip r:embed="rId3">
            <a:alphaModFix/>
          </a:blip>
          <a:srcRect b="0" l="0" r="0" t="0"/>
          <a:stretch/>
        </p:blipFill>
        <p:spPr>
          <a:xfrm>
            <a:off x="3962400" y="5257800"/>
            <a:ext cx="4572000" cy="533400"/>
          </a:xfrm>
          <a:prstGeom prst="rect">
            <a:avLst/>
          </a:prstGeom>
          <a:noFill/>
          <a:ln>
            <a:noFill/>
          </a:ln>
        </p:spPr>
      </p:pic>
      <p:sp>
        <p:nvSpPr>
          <p:cNvPr id="490" name="Google Shape;490;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491" name="Google Shape;49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7"/>
          <p:cNvSpPr txBox="1"/>
          <p:nvPr>
            <p:ph type="title"/>
          </p:nvPr>
        </p:nvSpPr>
        <p:spPr>
          <a:xfrm>
            <a:off x="838200" y="365125"/>
            <a:ext cx="9235190"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Calibri"/>
              <a:buNone/>
            </a:pPr>
            <a:br>
              <a:rPr lang="en-US" sz="5400">
                <a:solidFill>
                  <a:schemeClr val="lt1"/>
                </a:solidFill>
                <a:latin typeface="Calibri"/>
                <a:ea typeface="Calibri"/>
                <a:cs typeface="Calibri"/>
                <a:sym typeface="Calibri"/>
              </a:rPr>
            </a:br>
            <a:r>
              <a:rPr lang="en-US" sz="5400">
                <a:solidFill>
                  <a:schemeClr val="lt1"/>
                </a:solidFill>
                <a:latin typeface="Calibri"/>
                <a:ea typeface="Calibri"/>
                <a:cs typeface="Calibri"/>
                <a:sym typeface="Calibri"/>
              </a:rPr>
              <a:t>Beyond True and False</a:t>
            </a:r>
            <a:endParaRPr/>
          </a:p>
        </p:txBody>
      </p:sp>
      <p:sp>
        <p:nvSpPr>
          <p:cNvPr id="497" name="Google Shape;497;p37"/>
          <p:cNvSpPr txBox="1"/>
          <p:nvPr>
            <p:ph idx="1" type="body"/>
          </p:nvPr>
        </p:nvSpPr>
        <p:spPr>
          <a:xfrm>
            <a:off x="734518" y="1993692"/>
            <a:ext cx="10643016" cy="486430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Multi-valued logics</a:t>
            </a:r>
            <a:endParaRPr/>
          </a:p>
          <a:p>
            <a:pPr indent="-228600" lvl="1" marL="685800" rtl="0" algn="l">
              <a:lnSpc>
                <a:spcPct val="90000"/>
              </a:lnSpc>
              <a:spcBef>
                <a:spcPts val="500"/>
              </a:spcBef>
              <a:spcAft>
                <a:spcPts val="0"/>
              </a:spcAft>
              <a:buClr>
                <a:schemeClr val="dk1"/>
              </a:buClr>
              <a:buSzPts val="2400"/>
              <a:buChar char="•"/>
            </a:pPr>
            <a:r>
              <a:rPr lang="en-US"/>
              <a:t>More than two truth values</a:t>
            </a:r>
            <a:endParaRPr/>
          </a:p>
          <a:p>
            <a:pPr indent="-228600" lvl="1" marL="685800" rtl="0" algn="l">
              <a:lnSpc>
                <a:spcPct val="90000"/>
              </a:lnSpc>
              <a:spcBef>
                <a:spcPts val="500"/>
              </a:spcBef>
              <a:spcAft>
                <a:spcPts val="0"/>
              </a:spcAft>
              <a:buClr>
                <a:schemeClr val="dk1"/>
              </a:buClr>
              <a:buSzPts val="2400"/>
              <a:buChar char="•"/>
            </a:pPr>
            <a:r>
              <a:rPr lang="en-US"/>
              <a:t>e.g., true, false &amp; unknown</a:t>
            </a:r>
            <a:endParaRPr/>
          </a:p>
          <a:p>
            <a:pPr indent="-228600" lvl="1" marL="685800" rtl="0" algn="l">
              <a:lnSpc>
                <a:spcPct val="90000"/>
              </a:lnSpc>
              <a:spcBef>
                <a:spcPts val="500"/>
              </a:spcBef>
              <a:spcAft>
                <a:spcPts val="0"/>
              </a:spcAft>
              <a:buClr>
                <a:schemeClr val="dk1"/>
              </a:buClr>
              <a:buSzPts val="2400"/>
              <a:buChar char="•"/>
            </a:pPr>
            <a:r>
              <a:rPr b="1" lang="en-US"/>
              <a:t>Fuzzy logic</a:t>
            </a:r>
            <a:r>
              <a:rPr lang="en-US"/>
              <a:t> uses probabilities, truth value in [0,1]</a:t>
            </a:r>
            <a:endParaRPr/>
          </a:p>
          <a:p>
            <a:pPr indent="-228600" lvl="0" marL="228600" rtl="0" algn="l">
              <a:lnSpc>
                <a:spcPct val="90000"/>
              </a:lnSpc>
              <a:spcBef>
                <a:spcPts val="1000"/>
              </a:spcBef>
              <a:spcAft>
                <a:spcPts val="0"/>
              </a:spcAft>
              <a:buClr>
                <a:schemeClr val="dk1"/>
              </a:buClr>
              <a:buSzPts val="2800"/>
              <a:buChar char="•"/>
            </a:pPr>
            <a:r>
              <a:rPr lang="en-US"/>
              <a:t>Modal logics</a:t>
            </a:r>
            <a:endParaRPr/>
          </a:p>
          <a:p>
            <a:pPr indent="-228600" lvl="1" marL="685800" rtl="0" algn="l">
              <a:lnSpc>
                <a:spcPct val="90000"/>
              </a:lnSpc>
              <a:spcBef>
                <a:spcPts val="500"/>
              </a:spcBef>
              <a:spcAft>
                <a:spcPts val="0"/>
              </a:spcAft>
              <a:buClr>
                <a:schemeClr val="dk1"/>
              </a:buClr>
              <a:buSzPts val="2400"/>
              <a:buChar char="•"/>
            </a:pPr>
            <a:r>
              <a:rPr lang="en-US"/>
              <a:t>Modal operators define mode for propositions</a:t>
            </a:r>
            <a:endParaRPr/>
          </a:p>
          <a:p>
            <a:pPr indent="-228600" lvl="1" marL="685800" rtl="0" algn="l">
              <a:lnSpc>
                <a:spcPct val="90000"/>
              </a:lnSpc>
              <a:spcBef>
                <a:spcPts val="500"/>
              </a:spcBef>
              <a:spcAft>
                <a:spcPts val="0"/>
              </a:spcAft>
              <a:buClr>
                <a:schemeClr val="dk1"/>
              </a:buClr>
              <a:buSzPts val="2400"/>
              <a:buChar char="•"/>
            </a:pPr>
            <a:r>
              <a:rPr b="1" lang="en-US"/>
              <a:t>Epistemic logics</a:t>
            </a:r>
            <a:r>
              <a:rPr lang="en-US"/>
              <a:t> (belief)</a:t>
            </a:r>
            <a:endParaRPr/>
          </a:p>
          <a:p>
            <a:pPr indent="-228600" lvl="2" marL="1143000" rtl="0" algn="l">
              <a:lnSpc>
                <a:spcPct val="90000"/>
              </a:lnSpc>
              <a:spcBef>
                <a:spcPts val="500"/>
              </a:spcBef>
              <a:spcAft>
                <a:spcPts val="0"/>
              </a:spcAft>
              <a:buClr>
                <a:schemeClr val="dk1"/>
              </a:buClr>
              <a:buSzPts val="2000"/>
              <a:buChar char="•"/>
            </a:pPr>
            <a:r>
              <a:rPr lang="en-US"/>
              <a:t>e.g. ⬜p (necessarily p), ◊p (possibly p), …</a:t>
            </a:r>
            <a:endParaRPr/>
          </a:p>
          <a:p>
            <a:pPr indent="-228600" lvl="1" marL="685800" rtl="0" algn="l">
              <a:lnSpc>
                <a:spcPct val="90000"/>
              </a:lnSpc>
              <a:spcBef>
                <a:spcPts val="500"/>
              </a:spcBef>
              <a:spcAft>
                <a:spcPts val="0"/>
              </a:spcAft>
              <a:buClr>
                <a:schemeClr val="dk1"/>
              </a:buClr>
              <a:buSzPts val="2400"/>
              <a:buChar char="•"/>
            </a:pPr>
            <a:r>
              <a:rPr b="1" lang="en-US"/>
              <a:t>Temporal logics</a:t>
            </a:r>
            <a:r>
              <a:rPr lang="en-US"/>
              <a:t> (time)</a:t>
            </a:r>
            <a:endParaRPr/>
          </a:p>
          <a:p>
            <a:pPr indent="-228600" lvl="2" marL="1143000" rtl="0" algn="l">
              <a:lnSpc>
                <a:spcPct val="90000"/>
              </a:lnSpc>
              <a:spcBef>
                <a:spcPts val="500"/>
              </a:spcBef>
              <a:spcAft>
                <a:spcPts val="0"/>
              </a:spcAft>
              <a:buClr>
                <a:schemeClr val="dk1"/>
              </a:buClr>
              <a:buSzPts val="2000"/>
              <a:buChar char="•"/>
            </a:pPr>
            <a:r>
              <a:rPr lang="en-US"/>
              <a:t>e.g. ⬜p (always p), ◊p (eventually p), …</a:t>
            </a:r>
            <a:endParaRPr/>
          </a:p>
        </p:txBody>
      </p:sp>
      <p:sp>
        <p:nvSpPr>
          <p:cNvPr id="498" name="Google Shape;49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499" name="Google Shape;49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8"/>
          <p:cNvSpPr txBox="1"/>
          <p:nvPr>
            <p:ph type="title"/>
          </p:nvPr>
        </p:nvSpPr>
        <p:spPr>
          <a:xfrm>
            <a:off x="838201" y="365125"/>
            <a:ext cx="9124666"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Knowledge and Reasoning </a:t>
            </a:r>
            <a:br>
              <a:rPr b="1" lang="en-US">
                <a:solidFill>
                  <a:schemeClr val="lt1"/>
                </a:solidFill>
                <a:latin typeface="Calibri"/>
                <a:ea typeface="Calibri"/>
                <a:cs typeface="Calibri"/>
                <a:sym typeface="Calibri"/>
              </a:rPr>
            </a:br>
            <a:r>
              <a:rPr b="1" lang="en-US">
                <a:solidFill>
                  <a:schemeClr val="lt1"/>
                </a:solidFill>
                <a:latin typeface="Calibri"/>
                <a:ea typeface="Calibri"/>
                <a:cs typeface="Calibri"/>
                <a:sym typeface="Calibri"/>
              </a:rPr>
              <a:t>Table of Contents</a:t>
            </a:r>
            <a:endParaRPr/>
          </a:p>
        </p:txBody>
      </p:sp>
      <p:sp>
        <p:nvSpPr>
          <p:cNvPr id="505" name="Google Shape;505;p38"/>
          <p:cNvSpPr txBox="1"/>
          <p:nvPr>
            <p:ph idx="1" type="body"/>
          </p:nvPr>
        </p:nvSpPr>
        <p:spPr>
          <a:xfrm>
            <a:off x="838200" y="1825624"/>
            <a:ext cx="10515600" cy="4631159"/>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Knowledge and reasoning-Approaches and issues of knowledge reasoning-Knowledge base agents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Logic Basics-Logic-</a:t>
            </a:r>
            <a:r>
              <a:rPr lang="en-US" sz="3200">
                <a:solidFill>
                  <a:srgbClr val="FF0000"/>
                </a:solidFill>
                <a:latin typeface="Times New Roman"/>
                <a:ea typeface="Times New Roman"/>
                <a:cs typeface="Times New Roman"/>
                <a:sym typeface="Times New Roman"/>
              </a:rPr>
              <a:t>Propositional logic-syntax ,semantics and inferences-</a:t>
            </a:r>
            <a:r>
              <a:rPr lang="en-US" sz="3200">
                <a:solidFill>
                  <a:schemeClr val="dk1"/>
                </a:solidFill>
                <a:latin typeface="Times New Roman"/>
                <a:ea typeface="Times New Roman"/>
                <a:cs typeface="Times New Roman"/>
                <a:sym typeface="Times New Roman"/>
              </a:rPr>
              <a:t>Propositional logic- Reasoning patterns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Unification and Resolution-Knowledge representation using rules-Knowledge representation using semantic nets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Knowledge representation using frames-Inferences-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Uncertain Knowledge and reasoning-Methods-Bayesian probability and belief network</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Probabilistic reasoning-Probabilistic reasoning over time-Probabilistic reasoning over time</a:t>
            </a:r>
            <a:endParaRPr/>
          </a:p>
          <a:p>
            <a:pPr indent="-228600" lvl="0" marL="228600" rtl="0" algn="l">
              <a:lnSpc>
                <a:spcPct val="90000"/>
              </a:lnSpc>
              <a:spcBef>
                <a:spcPts val="1000"/>
              </a:spcBef>
              <a:spcAft>
                <a:spcPts val="0"/>
              </a:spcAft>
              <a:buClr>
                <a:schemeClr val="dk1"/>
              </a:buClr>
              <a:buSzPct val="87500"/>
              <a:buChar char="•"/>
            </a:pPr>
            <a:r>
              <a:rPr lang="en-US">
                <a:solidFill>
                  <a:schemeClr val="dk1"/>
                </a:solidFill>
                <a:latin typeface="Times New Roman"/>
                <a:ea typeface="Times New Roman"/>
                <a:cs typeface="Times New Roman"/>
                <a:sym typeface="Times New Roman"/>
              </a:rPr>
              <a:t>Other uncertain techniques-Data mining-</a:t>
            </a:r>
            <a:r>
              <a:rPr lang="en-US" sz="2400">
                <a:solidFill>
                  <a:schemeClr val="dk1"/>
                </a:solidFill>
                <a:latin typeface="Times New Roman"/>
                <a:ea typeface="Times New Roman"/>
                <a:cs typeface="Times New Roman"/>
                <a:sym typeface="Times New Roman"/>
              </a:rPr>
              <a:t>Fuzzy logic-Dempster -shafer theory</a:t>
            </a:r>
            <a:endParaRPr sz="3200">
              <a:latin typeface="Times New Roman"/>
              <a:ea typeface="Times New Roman"/>
              <a:cs typeface="Times New Roman"/>
              <a:sym typeface="Times New Roman"/>
            </a:endParaRPr>
          </a:p>
          <a:p>
            <a:pPr indent="-71120" lvl="0" marL="228600" rtl="0" algn="l">
              <a:lnSpc>
                <a:spcPct val="90000"/>
              </a:lnSpc>
              <a:spcBef>
                <a:spcPts val="1000"/>
              </a:spcBef>
              <a:spcAft>
                <a:spcPts val="0"/>
              </a:spcAft>
              <a:buClr>
                <a:schemeClr val="dk1"/>
              </a:buClr>
              <a:buSzPct val="100000"/>
              <a:buNone/>
            </a:pPr>
            <a:r>
              <a:t/>
            </a:r>
            <a:endParaRPr sz="3200">
              <a:latin typeface="Times New Roman"/>
              <a:ea typeface="Times New Roman"/>
              <a:cs typeface="Times New Roman"/>
              <a:sym typeface="Times New Roman"/>
            </a:endParaRPr>
          </a:p>
          <a:p>
            <a:pPr indent="-71120" lvl="0" marL="228600" rtl="0" algn="l">
              <a:lnSpc>
                <a:spcPct val="90000"/>
              </a:lnSpc>
              <a:spcBef>
                <a:spcPts val="1000"/>
              </a:spcBef>
              <a:spcAft>
                <a:spcPts val="0"/>
              </a:spcAft>
              <a:buClr>
                <a:schemeClr val="dk1"/>
              </a:buClr>
              <a:buSzPct val="100000"/>
              <a:buNone/>
            </a:pPr>
            <a:r>
              <a:t/>
            </a:r>
            <a:endParaRPr sz="3200"/>
          </a:p>
          <a:p>
            <a:pPr indent="-228600" lvl="0" marL="228600" rtl="0" algn="l">
              <a:lnSpc>
                <a:spcPct val="90000"/>
              </a:lnSpc>
              <a:spcBef>
                <a:spcPts val="1000"/>
              </a:spcBef>
              <a:spcAft>
                <a:spcPts val="0"/>
              </a:spcAft>
              <a:buClr>
                <a:schemeClr val="dk1"/>
              </a:buClr>
              <a:buSzPct val="100000"/>
              <a:buNone/>
            </a:pPr>
            <a:r>
              <a:t/>
            </a:r>
            <a:endParaRPr sz="3200"/>
          </a:p>
          <a:p>
            <a:pPr indent="-71120" lvl="0" marL="228600" rtl="0" algn="l">
              <a:lnSpc>
                <a:spcPct val="90000"/>
              </a:lnSpc>
              <a:spcBef>
                <a:spcPts val="1000"/>
              </a:spcBef>
              <a:spcAft>
                <a:spcPts val="0"/>
              </a:spcAft>
              <a:buClr>
                <a:schemeClr val="dk1"/>
              </a:buClr>
              <a:buSzPct val="100000"/>
              <a:buFont typeface="Noto Sans Symbols"/>
              <a:buNone/>
            </a:pPr>
            <a:r>
              <a:t/>
            </a:r>
            <a:endParaRPr sz="3200"/>
          </a:p>
          <a:p>
            <a:pPr indent="-90804" lvl="0" marL="228600" rtl="0" algn="l">
              <a:lnSpc>
                <a:spcPct val="90000"/>
              </a:lnSpc>
              <a:spcBef>
                <a:spcPts val="1000"/>
              </a:spcBef>
              <a:spcAft>
                <a:spcPts val="0"/>
              </a:spcAft>
              <a:buClr>
                <a:schemeClr val="dk1"/>
              </a:buClr>
              <a:buSzPct val="100000"/>
              <a:buNone/>
            </a:pPr>
            <a:r>
              <a:t/>
            </a:r>
            <a:endParaRPr/>
          </a:p>
        </p:txBody>
      </p:sp>
      <p:sp>
        <p:nvSpPr>
          <p:cNvPr id="506" name="Google Shape;50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507" name="Google Shape;50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9"/>
          <p:cNvSpPr txBox="1"/>
          <p:nvPr>
            <p:ph type="title"/>
          </p:nvPr>
        </p:nvSpPr>
        <p:spPr>
          <a:xfrm>
            <a:off x="838200" y="365125"/>
            <a:ext cx="9070075"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Knowledge and Reasoning </a:t>
            </a:r>
            <a:br>
              <a:rPr b="1" lang="en-US">
                <a:solidFill>
                  <a:schemeClr val="lt1"/>
                </a:solidFill>
                <a:latin typeface="Calibri"/>
                <a:ea typeface="Calibri"/>
                <a:cs typeface="Calibri"/>
                <a:sym typeface="Calibri"/>
              </a:rPr>
            </a:br>
            <a:r>
              <a:rPr b="1" lang="en-US">
                <a:solidFill>
                  <a:schemeClr val="lt1"/>
                </a:solidFill>
                <a:latin typeface="Calibri"/>
                <a:ea typeface="Calibri"/>
                <a:cs typeface="Calibri"/>
                <a:sym typeface="Calibri"/>
              </a:rPr>
              <a:t>Table of Contents</a:t>
            </a:r>
            <a:endParaRPr/>
          </a:p>
        </p:txBody>
      </p:sp>
      <p:sp>
        <p:nvSpPr>
          <p:cNvPr id="513" name="Google Shape;513;p39"/>
          <p:cNvSpPr txBox="1"/>
          <p:nvPr>
            <p:ph idx="1" type="body"/>
          </p:nvPr>
        </p:nvSpPr>
        <p:spPr>
          <a:xfrm>
            <a:off x="838200" y="1825624"/>
            <a:ext cx="10515600" cy="4631159"/>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Knowledge and reasoning-Approaches and issues of knowledge reasoning-Knowledge base agents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Logic Basics-Logic-</a:t>
            </a:r>
            <a:r>
              <a:rPr lang="en-US" sz="3200">
                <a:solidFill>
                  <a:srgbClr val="FF0000"/>
                </a:solidFill>
                <a:latin typeface="Times New Roman"/>
                <a:ea typeface="Times New Roman"/>
                <a:cs typeface="Times New Roman"/>
                <a:sym typeface="Times New Roman"/>
              </a:rPr>
              <a:t>Propositional logic-syntax ,semantics and inferences-</a:t>
            </a:r>
            <a:r>
              <a:rPr lang="en-US" sz="3200">
                <a:solidFill>
                  <a:schemeClr val="dk1"/>
                </a:solidFill>
                <a:latin typeface="Times New Roman"/>
                <a:ea typeface="Times New Roman"/>
                <a:cs typeface="Times New Roman"/>
                <a:sym typeface="Times New Roman"/>
              </a:rPr>
              <a:t>Propositional logic- Reasoning patterns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Unification and Resolution-Knowledge representation using rules-Knowledge representation using semantic nets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Knowledge representation using frames-Inferences-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Uncertain Knowledge and reasoning-Methods-Bayesian probability and belief network</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Probabilistic reasoning-Probabilistic reasoning over time-Probabilistic reasoning over time</a:t>
            </a:r>
            <a:endParaRPr/>
          </a:p>
          <a:p>
            <a:pPr indent="-228600" lvl="0" marL="228600" rtl="0" algn="l">
              <a:lnSpc>
                <a:spcPct val="90000"/>
              </a:lnSpc>
              <a:spcBef>
                <a:spcPts val="1000"/>
              </a:spcBef>
              <a:spcAft>
                <a:spcPts val="0"/>
              </a:spcAft>
              <a:buClr>
                <a:schemeClr val="dk1"/>
              </a:buClr>
              <a:buSzPct val="87500"/>
              <a:buChar char="•"/>
            </a:pPr>
            <a:r>
              <a:rPr lang="en-US">
                <a:solidFill>
                  <a:schemeClr val="dk1"/>
                </a:solidFill>
                <a:latin typeface="Times New Roman"/>
                <a:ea typeface="Times New Roman"/>
                <a:cs typeface="Times New Roman"/>
                <a:sym typeface="Times New Roman"/>
              </a:rPr>
              <a:t>Other uncertain techniques-Data mining-</a:t>
            </a:r>
            <a:r>
              <a:rPr lang="en-US" sz="2400">
                <a:solidFill>
                  <a:schemeClr val="dk1"/>
                </a:solidFill>
                <a:latin typeface="Times New Roman"/>
                <a:ea typeface="Times New Roman"/>
                <a:cs typeface="Times New Roman"/>
                <a:sym typeface="Times New Roman"/>
              </a:rPr>
              <a:t>Fuzzy logic-Dempster -shafer theory</a:t>
            </a:r>
            <a:endParaRPr sz="3200">
              <a:latin typeface="Times New Roman"/>
              <a:ea typeface="Times New Roman"/>
              <a:cs typeface="Times New Roman"/>
              <a:sym typeface="Times New Roman"/>
            </a:endParaRPr>
          </a:p>
          <a:p>
            <a:pPr indent="-71120" lvl="0" marL="228600" rtl="0" algn="l">
              <a:lnSpc>
                <a:spcPct val="90000"/>
              </a:lnSpc>
              <a:spcBef>
                <a:spcPts val="1000"/>
              </a:spcBef>
              <a:spcAft>
                <a:spcPts val="0"/>
              </a:spcAft>
              <a:buClr>
                <a:schemeClr val="dk1"/>
              </a:buClr>
              <a:buSzPct val="100000"/>
              <a:buNone/>
            </a:pPr>
            <a:r>
              <a:t/>
            </a:r>
            <a:endParaRPr sz="3200">
              <a:latin typeface="Times New Roman"/>
              <a:ea typeface="Times New Roman"/>
              <a:cs typeface="Times New Roman"/>
              <a:sym typeface="Times New Roman"/>
            </a:endParaRPr>
          </a:p>
          <a:p>
            <a:pPr indent="-71120" lvl="0" marL="228600" rtl="0" algn="l">
              <a:lnSpc>
                <a:spcPct val="90000"/>
              </a:lnSpc>
              <a:spcBef>
                <a:spcPts val="1000"/>
              </a:spcBef>
              <a:spcAft>
                <a:spcPts val="0"/>
              </a:spcAft>
              <a:buClr>
                <a:schemeClr val="dk1"/>
              </a:buClr>
              <a:buSzPct val="100000"/>
              <a:buNone/>
            </a:pPr>
            <a:r>
              <a:t/>
            </a:r>
            <a:endParaRPr sz="3200"/>
          </a:p>
          <a:p>
            <a:pPr indent="-228600" lvl="0" marL="228600" rtl="0" algn="l">
              <a:lnSpc>
                <a:spcPct val="90000"/>
              </a:lnSpc>
              <a:spcBef>
                <a:spcPts val="1000"/>
              </a:spcBef>
              <a:spcAft>
                <a:spcPts val="0"/>
              </a:spcAft>
              <a:buClr>
                <a:schemeClr val="dk1"/>
              </a:buClr>
              <a:buSzPct val="100000"/>
              <a:buNone/>
            </a:pPr>
            <a:r>
              <a:t/>
            </a:r>
            <a:endParaRPr sz="3200"/>
          </a:p>
          <a:p>
            <a:pPr indent="-71120" lvl="0" marL="228600" rtl="0" algn="l">
              <a:lnSpc>
                <a:spcPct val="90000"/>
              </a:lnSpc>
              <a:spcBef>
                <a:spcPts val="1000"/>
              </a:spcBef>
              <a:spcAft>
                <a:spcPts val="0"/>
              </a:spcAft>
              <a:buClr>
                <a:schemeClr val="dk1"/>
              </a:buClr>
              <a:buSzPct val="100000"/>
              <a:buFont typeface="Noto Sans Symbols"/>
              <a:buNone/>
            </a:pPr>
            <a:r>
              <a:t/>
            </a:r>
            <a:endParaRPr sz="3200"/>
          </a:p>
          <a:p>
            <a:pPr indent="-90804" lvl="0" marL="228600" rtl="0" algn="l">
              <a:lnSpc>
                <a:spcPct val="90000"/>
              </a:lnSpc>
              <a:spcBef>
                <a:spcPts val="1000"/>
              </a:spcBef>
              <a:spcAft>
                <a:spcPts val="0"/>
              </a:spcAft>
              <a:buClr>
                <a:schemeClr val="dk1"/>
              </a:buClr>
              <a:buSzPct val="100000"/>
              <a:buNone/>
            </a:pPr>
            <a:r>
              <a:t/>
            </a:r>
            <a:endParaRPr/>
          </a:p>
        </p:txBody>
      </p:sp>
      <p:sp>
        <p:nvSpPr>
          <p:cNvPr id="514" name="Google Shape;51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515" name="Google Shape;51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nvSpPr>
        <p:spPr>
          <a:xfrm>
            <a:off x="447040" y="1663908"/>
            <a:ext cx="11511280" cy="4913874"/>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18" name="Google Shape;118;p4"/>
          <p:cNvSpPr txBox="1"/>
          <p:nvPr/>
        </p:nvSpPr>
        <p:spPr>
          <a:xfrm>
            <a:off x="2908962" y="1613533"/>
            <a:ext cx="22860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Knowledge</a:t>
            </a:r>
            <a:endParaRPr/>
          </a:p>
        </p:txBody>
      </p:sp>
      <p:sp>
        <p:nvSpPr>
          <p:cNvPr id="119" name="Google Shape;119;p4"/>
          <p:cNvSpPr txBox="1"/>
          <p:nvPr/>
        </p:nvSpPr>
        <p:spPr>
          <a:xfrm>
            <a:off x="861583" y="3028413"/>
            <a:ext cx="21336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Declarative</a:t>
            </a:r>
            <a:endParaRPr/>
          </a:p>
        </p:txBody>
      </p:sp>
      <p:sp>
        <p:nvSpPr>
          <p:cNvPr id="120" name="Google Shape;120;p4"/>
          <p:cNvSpPr txBox="1"/>
          <p:nvPr/>
        </p:nvSpPr>
        <p:spPr>
          <a:xfrm>
            <a:off x="4717719" y="3114584"/>
            <a:ext cx="264988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Procedural</a:t>
            </a:r>
            <a:endParaRPr/>
          </a:p>
        </p:txBody>
      </p:sp>
      <p:cxnSp>
        <p:nvCxnSpPr>
          <p:cNvPr id="121" name="Google Shape;121;p4"/>
          <p:cNvCxnSpPr/>
          <p:nvPr/>
        </p:nvCxnSpPr>
        <p:spPr>
          <a:xfrm flipH="1">
            <a:off x="2523157" y="2121574"/>
            <a:ext cx="1099928" cy="1045745"/>
          </a:xfrm>
          <a:prstGeom prst="straightConnector1">
            <a:avLst/>
          </a:prstGeom>
          <a:noFill/>
          <a:ln cap="flat" cmpd="sng" w="9525">
            <a:solidFill>
              <a:schemeClr val="dk1"/>
            </a:solidFill>
            <a:prstDash val="solid"/>
            <a:round/>
            <a:headEnd len="med" w="med" type="none"/>
            <a:tailEnd len="med" w="med" type="none"/>
          </a:ln>
        </p:spPr>
      </p:cxnSp>
      <p:cxnSp>
        <p:nvCxnSpPr>
          <p:cNvPr id="122" name="Google Shape;122;p4"/>
          <p:cNvCxnSpPr/>
          <p:nvPr/>
        </p:nvCxnSpPr>
        <p:spPr>
          <a:xfrm>
            <a:off x="3708400" y="2132646"/>
            <a:ext cx="1209040" cy="1045745"/>
          </a:xfrm>
          <a:prstGeom prst="straightConnector1">
            <a:avLst/>
          </a:prstGeom>
          <a:noFill/>
          <a:ln cap="flat" cmpd="sng" w="9525">
            <a:solidFill>
              <a:schemeClr val="dk1"/>
            </a:solidFill>
            <a:prstDash val="solid"/>
            <a:round/>
            <a:headEnd len="med" w="med" type="none"/>
            <a:tailEnd len="med" w="med" type="none"/>
          </a:ln>
        </p:spPr>
      </p:cxnSp>
      <p:sp>
        <p:nvSpPr>
          <p:cNvPr id="123" name="Google Shape;123;p4"/>
          <p:cNvSpPr txBox="1"/>
          <p:nvPr/>
        </p:nvSpPr>
        <p:spPr>
          <a:xfrm>
            <a:off x="609600" y="3789904"/>
            <a:ext cx="11135360" cy="2246769"/>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 Declarative knowledge deals with factoid questions (what is the capital of India? Etc.)</a:t>
            </a:r>
            <a:endParaRPr/>
          </a:p>
          <a:p>
            <a:pPr indent="-177800" lvl="0" marL="0" marR="0" rtl="0" algn="l">
              <a:spcBef>
                <a:spcPts val="140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 Procedural knowledge deals with “How”</a:t>
            </a:r>
            <a:endParaRPr/>
          </a:p>
          <a:p>
            <a:pPr indent="-177800" lvl="0" marL="0" marR="0" rtl="0" algn="l">
              <a:spcBef>
                <a:spcPts val="140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 Procedural knowledge can be embedded in   declarative knowledge</a:t>
            </a:r>
            <a:endParaRPr/>
          </a:p>
        </p:txBody>
      </p:sp>
      <p:sp>
        <p:nvSpPr>
          <p:cNvPr id="124" name="Google Shape;124;p4"/>
          <p:cNvSpPr txBox="1"/>
          <p:nvPr/>
        </p:nvSpPr>
        <p:spPr>
          <a:xfrm>
            <a:off x="394257" y="243301"/>
            <a:ext cx="9131880" cy="1325563"/>
          </a:xfrm>
          <a:prstGeom prst="rect">
            <a:avLst/>
          </a:prstGeom>
          <a:gradFill>
            <a:gsLst>
              <a:gs pos="0">
                <a:srgbClr val="70A5DA"/>
              </a:gs>
              <a:gs pos="50000">
                <a:srgbClr val="539BDB"/>
              </a:gs>
              <a:gs pos="100000">
                <a:srgbClr val="4288C8"/>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Knowledge Representation &amp; Reasoning</a:t>
            </a:r>
            <a:endParaRPr b="1" i="0" sz="4400" u="none" cap="none" strike="noStrike">
              <a:solidFill>
                <a:schemeClr val="lt1"/>
              </a:solidFill>
              <a:latin typeface="Calibri"/>
              <a:ea typeface="Calibri"/>
              <a:cs typeface="Calibri"/>
              <a:sym typeface="Calibri"/>
            </a:endParaRPr>
          </a:p>
        </p:txBody>
      </p:sp>
      <p:sp>
        <p:nvSpPr>
          <p:cNvPr id="125" name="Google Shape;1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26" name="Google Shape;1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0"/>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2" name="Google Shape;522;p40"/>
          <p:cNvSpPr txBox="1"/>
          <p:nvPr>
            <p:ph type="title"/>
          </p:nvPr>
        </p:nvSpPr>
        <p:spPr>
          <a:xfrm>
            <a:off x="503854" y="365125"/>
            <a:ext cx="9240647"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Propositional logic</a:t>
            </a:r>
            <a:endParaRPr/>
          </a:p>
        </p:txBody>
      </p:sp>
      <p:sp>
        <p:nvSpPr>
          <p:cNvPr id="523" name="Google Shape;523;p40"/>
          <p:cNvSpPr txBox="1"/>
          <p:nvPr>
            <p:ph idx="1" type="body"/>
          </p:nvPr>
        </p:nvSpPr>
        <p:spPr>
          <a:xfrm>
            <a:off x="508000" y="1828800"/>
            <a:ext cx="11074400" cy="4303714"/>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Propositional logic consists of:</a:t>
            </a:r>
            <a:endParaRPr/>
          </a:p>
          <a:p>
            <a:pPr indent="-228600" lvl="1" marL="685800" rtl="0" algn="just">
              <a:lnSpc>
                <a:spcPct val="90000"/>
              </a:lnSpc>
              <a:spcBef>
                <a:spcPts val="500"/>
              </a:spcBef>
              <a:spcAft>
                <a:spcPts val="0"/>
              </a:spcAft>
              <a:buClr>
                <a:schemeClr val="dk1"/>
              </a:buClr>
              <a:buSzPts val="2800"/>
              <a:buChar char="•"/>
            </a:pPr>
            <a:r>
              <a:rPr lang="en-US" sz="2800"/>
              <a:t>The</a:t>
            </a:r>
            <a:r>
              <a:rPr lang="en-US" sz="2800">
                <a:solidFill>
                  <a:schemeClr val="dk2"/>
                </a:solidFill>
              </a:rPr>
              <a:t> logical values </a:t>
            </a:r>
            <a:r>
              <a:rPr lang="en-US" sz="2800">
                <a:solidFill>
                  <a:schemeClr val="accent2"/>
                </a:solidFill>
                <a:latin typeface="Trebuchet MS"/>
                <a:ea typeface="Trebuchet MS"/>
                <a:cs typeface="Trebuchet MS"/>
                <a:sym typeface="Trebuchet MS"/>
              </a:rPr>
              <a:t>true</a:t>
            </a:r>
            <a:r>
              <a:rPr lang="en-US" sz="2800">
                <a:solidFill>
                  <a:schemeClr val="dk2"/>
                </a:solidFill>
              </a:rPr>
              <a:t> </a:t>
            </a:r>
            <a:r>
              <a:rPr lang="en-US" sz="2800"/>
              <a:t>and</a:t>
            </a:r>
            <a:r>
              <a:rPr lang="en-US" sz="2800">
                <a:solidFill>
                  <a:schemeClr val="dk2"/>
                </a:solidFill>
              </a:rPr>
              <a:t> </a:t>
            </a:r>
            <a:r>
              <a:rPr lang="en-US" sz="2800">
                <a:solidFill>
                  <a:schemeClr val="accent2"/>
                </a:solidFill>
                <a:latin typeface="Trebuchet MS"/>
                <a:ea typeface="Trebuchet MS"/>
                <a:cs typeface="Trebuchet MS"/>
                <a:sym typeface="Trebuchet MS"/>
              </a:rPr>
              <a:t>false</a:t>
            </a:r>
            <a:r>
              <a:rPr lang="en-US" sz="2800">
                <a:solidFill>
                  <a:schemeClr val="dk2"/>
                </a:solidFill>
              </a:rPr>
              <a:t> </a:t>
            </a:r>
            <a:r>
              <a:rPr lang="en-US" sz="2800"/>
              <a:t>(</a:t>
            </a:r>
            <a:r>
              <a:rPr lang="en-US" sz="2800">
                <a:solidFill>
                  <a:schemeClr val="accent2"/>
                </a:solidFill>
                <a:latin typeface="Trebuchet MS"/>
                <a:ea typeface="Trebuchet MS"/>
                <a:cs typeface="Trebuchet MS"/>
                <a:sym typeface="Trebuchet MS"/>
              </a:rPr>
              <a:t>T</a:t>
            </a:r>
            <a:r>
              <a:rPr lang="en-US" sz="2800">
                <a:solidFill>
                  <a:schemeClr val="dk2"/>
                </a:solidFill>
              </a:rPr>
              <a:t> </a:t>
            </a:r>
            <a:r>
              <a:rPr lang="en-US" sz="2800"/>
              <a:t>and</a:t>
            </a:r>
            <a:r>
              <a:rPr lang="en-US" sz="2800">
                <a:solidFill>
                  <a:schemeClr val="dk2"/>
                </a:solidFill>
              </a:rPr>
              <a:t> </a:t>
            </a:r>
            <a:r>
              <a:rPr lang="en-US" sz="2800">
                <a:solidFill>
                  <a:schemeClr val="accent2"/>
                </a:solidFill>
                <a:latin typeface="Trebuchet MS"/>
                <a:ea typeface="Trebuchet MS"/>
                <a:cs typeface="Trebuchet MS"/>
                <a:sym typeface="Trebuchet MS"/>
              </a:rPr>
              <a:t>F</a:t>
            </a:r>
            <a:r>
              <a:rPr lang="en-US" sz="2800"/>
              <a:t>)</a:t>
            </a:r>
            <a:endParaRPr sz="2800">
              <a:solidFill>
                <a:schemeClr val="dk2"/>
              </a:solidFill>
            </a:endParaRPr>
          </a:p>
          <a:p>
            <a:pPr indent="-228600" lvl="1" marL="685800" rtl="0" algn="just">
              <a:lnSpc>
                <a:spcPct val="90000"/>
              </a:lnSpc>
              <a:spcBef>
                <a:spcPts val="500"/>
              </a:spcBef>
              <a:spcAft>
                <a:spcPts val="0"/>
              </a:spcAft>
              <a:buClr>
                <a:schemeClr val="dk2"/>
              </a:buClr>
              <a:buSzPts val="2800"/>
              <a:buChar char="•"/>
            </a:pPr>
            <a:r>
              <a:rPr lang="en-US" sz="2800">
                <a:solidFill>
                  <a:schemeClr val="dk2"/>
                </a:solidFill>
              </a:rPr>
              <a:t>Propositions</a:t>
            </a:r>
            <a:r>
              <a:rPr lang="en-US" sz="2800"/>
              <a:t>: “Sentences,” which</a:t>
            </a:r>
            <a:endParaRPr/>
          </a:p>
          <a:p>
            <a:pPr indent="-228600" lvl="2" marL="1143000" rtl="0" algn="just">
              <a:lnSpc>
                <a:spcPct val="90000"/>
              </a:lnSpc>
              <a:spcBef>
                <a:spcPts val="500"/>
              </a:spcBef>
              <a:spcAft>
                <a:spcPts val="0"/>
              </a:spcAft>
              <a:buClr>
                <a:schemeClr val="dk1"/>
              </a:buClr>
              <a:buSzPts val="2800"/>
              <a:buChar char="•"/>
            </a:pPr>
            <a:r>
              <a:rPr lang="en-US" sz="2800"/>
              <a:t>Are </a:t>
            </a:r>
            <a:r>
              <a:rPr lang="en-US" sz="2800">
                <a:solidFill>
                  <a:schemeClr val="dk2"/>
                </a:solidFill>
              </a:rPr>
              <a:t>atomic</a:t>
            </a:r>
            <a:r>
              <a:rPr lang="en-US" sz="2800"/>
              <a:t> (that is, they must be treated as indivisible units, with no internal structure), and</a:t>
            </a:r>
            <a:endParaRPr/>
          </a:p>
          <a:p>
            <a:pPr indent="-228600" lvl="2" marL="1143000" rtl="0" algn="just">
              <a:lnSpc>
                <a:spcPct val="90000"/>
              </a:lnSpc>
              <a:spcBef>
                <a:spcPts val="500"/>
              </a:spcBef>
              <a:spcAft>
                <a:spcPts val="0"/>
              </a:spcAft>
              <a:buClr>
                <a:schemeClr val="dk1"/>
              </a:buClr>
              <a:buSzPts val="2800"/>
              <a:buChar char="•"/>
            </a:pPr>
            <a:r>
              <a:rPr lang="en-US" sz="2800"/>
              <a:t>Have a single logical value, either </a:t>
            </a:r>
            <a:r>
              <a:rPr lang="en-US" sz="2800">
                <a:solidFill>
                  <a:schemeClr val="accent2"/>
                </a:solidFill>
                <a:latin typeface="Trebuchet MS"/>
                <a:ea typeface="Trebuchet MS"/>
                <a:cs typeface="Trebuchet MS"/>
                <a:sym typeface="Trebuchet MS"/>
              </a:rPr>
              <a:t>true</a:t>
            </a:r>
            <a:r>
              <a:rPr lang="en-US" sz="2800"/>
              <a:t> or </a:t>
            </a:r>
            <a:r>
              <a:rPr lang="en-US" sz="2800">
                <a:solidFill>
                  <a:schemeClr val="accent2"/>
                </a:solidFill>
                <a:latin typeface="Trebuchet MS"/>
                <a:ea typeface="Trebuchet MS"/>
                <a:cs typeface="Trebuchet MS"/>
                <a:sym typeface="Trebuchet MS"/>
              </a:rPr>
              <a:t>false</a:t>
            </a:r>
            <a:endParaRPr sz="2800"/>
          </a:p>
          <a:p>
            <a:pPr indent="-228600" lvl="1" marL="685800" rtl="0" algn="just">
              <a:lnSpc>
                <a:spcPct val="90000"/>
              </a:lnSpc>
              <a:spcBef>
                <a:spcPts val="500"/>
              </a:spcBef>
              <a:spcAft>
                <a:spcPts val="0"/>
              </a:spcAft>
              <a:buClr>
                <a:schemeClr val="dk2"/>
              </a:buClr>
              <a:buSzPts val="2800"/>
              <a:buChar char="•"/>
            </a:pPr>
            <a:r>
              <a:rPr lang="en-US" sz="2800">
                <a:solidFill>
                  <a:schemeClr val="dk2"/>
                </a:solidFill>
              </a:rPr>
              <a:t>Operators</a:t>
            </a:r>
            <a:r>
              <a:rPr lang="en-US" sz="2800"/>
              <a:t>, both unary and binary; when applied to logical values, yield logical values</a:t>
            </a:r>
            <a:endParaRPr/>
          </a:p>
          <a:p>
            <a:pPr indent="-228600" lvl="2" marL="1143000" rtl="0" algn="just">
              <a:lnSpc>
                <a:spcPct val="90000"/>
              </a:lnSpc>
              <a:spcBef>
                <a:spcPts val="500"/>
              </a:spcBef>
              <a:spcAft>
                <a:spcPts val="0"/>
              </a:spcAft>
              <a:buClr>
                <a:schemeClr val="dk1"/>
              </a:buClr>
              <a:buSzPts val="2800"/>
              <a:buChar char="•"/>
            </a:pPr>
            <a:r>
              <a:rPr lang="en-US" sz="2800"/>
              <a:t>The usual operators are </a:t>
            </a:r>
            <a:r>
              <a:rPr lang="en-US" sz="2800">
                <a:solidFill>
                  <a:schemeClr val="accent2"/>
                </a:solidFill>
                <a:latin typeface="Trebuchet MS"/>
                <a:ea typeface="Trebuchet MS"/>
                <a:cs typeface="Trebuchet MS"/>
                <a:sym typeface="Trebuchet MS"/>
              </a:rPr>
              <a:t>and</a:t>
            </a:r>
            <a:r>
              <a:rPr lang="en-US" sz="2800"/>
              <a:t>, </a:t>
            </a:r>
            <a:r>
              <a:rPr lang="en-US" sz="2800">
                <a:solidFill>
                  <a:schemeClr val="accent2"/>
                </a:solidFill>
                <a:latin typeface="Trebuchet MS"/>
                <a:ea typeface="Trebuchet MS"/>
                <a:cs typeface="Trebuchet MS"/>
                <a:sym typeface="Trebuchet MS"/>
              </a:rPr>
              <a:t>or</a:t>
            </a:r>
            <a:r>
              <a:rPr lang="en-US" sz="2800"/>
              <a:t>, </a:t>
            </a:r>
            <a:r>
              <a:rPr lang="en-US" sz="2800">
                <a:solidFill>
                  <a:schemeClr val="accent2"/>
                </a:solidFill>
                <a:latin typeface="Trebuchet MS"/>
                <a:ea typeface="Trebuchet MS"/>
                <a:cs typeface="Trebuchet MS"/>
                <a:sym typeface="Trebuchet MS"/>
              </a:rPr>
              <a:t>not</a:t>
            </a:r>
            <a:r>
              <a:rPr lang="en-US" sz="2800"/>
              <a:t>, and </a:t>
            </a:r>
            <a:r>
              <a:rPr lang="en-US" sz="2800">
                <a:solidFill>
                  <a:schemeClr val="accent2"/>
                </a:solidFill>
                <a:latin typeface="Trebuchet MS"/>
                <a:ea typeface="Trebuchet MS"/>
                <a:cs typeface="Trebuchet MS"/>
                <a:sym typeface="Trebuchet MS"/>
              </a:rPr>
              <a:t>implies</a:t>
            </a:r>
            <a:endParaRPr/>
          </a:p>
        </p:txBody>
      </p:sp>
      <p:sp>
        <p:nvSpPr>
          <p:cNvPr id="524" name="Google Shape;52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1"/>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1" name="Google Shape;531;p41"/>
          <p:cNvSpPr txBox="1"/>
          <p:nvPr>
            <p:ph type="title"/>
          </p:nvPr>
        </p:nvSpPr>
        <p:spPr>
          <a:xfrm>
            <a:off x="660776" y="365125"/>
            <a:ext cx="9520003"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Truth tables</a:t>
            </a:r>
            <a:endParaRPr/>
          </a:p>
        </p:txBody>
      </p:sp>
      <p:sp>
        <p:nvSpPr>
          <p:cNvPr id="532" name="Google Shape;532;p41"/>
          <p:cNvSpPr txBox="1"/>
          <p:nvPr>
            <p:ph idx="1" type="body"/>
          </p:nvPr>
        </p:nvSpPr>
        <p:spPr>
          <a:xfrm>
            <a:off x="508000" y="1978090"/>
            <a:ext cx="11176000" cy="4154424"/>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Logic, like arithmetic, has </a:t>
            </a:r>
            <a:r>
              <a:rPr lang="en-US">
                <a:solidFill>
                  <a:schemeClr val="dk2"/>
                </a:solidFill>
              </a:rPr>
              <a:t>operators</a:t>
            </a:r>
            <a:r>
              <a:rPr lang="en-US"/>
              <a:t>, which apply to one, two, or more values (</a:t>
            </a:r>
            <a:r>
              <a:rPr lang="en-US">
                <a:solidFill>
                  <a:schemeClr val="dk2"/>
                </a:solidFill>
              </a:rPr>
              <a:t>operands</a:t>
            </a:r>
            <a:r>
              <a:rPr lang="en-US"/>
              <a:t>)</a:t>
            </a:r>
            <a:endParaRPr/>
          </a:p>
          <a:p>
            <a:pPr indent="-228600" lvl="0" marL="228600" rtl="0" algn="just">
              <a:lnSpc>
                <a:spcPct val="90000"/>
              </a:lnSpc>
              <a:spcBef>
                <a:spcPts val="1000"/>
              </a:spcBef>
              <a:spcAft>
                <a:spcPts val="0"/>
              </a:spcAft>
              <a:buClr>
                <a:schemeClr val="dk1"/>
              </a:buClr>
              <a:buSzPts val="2800"/>
              <a:buChar char="•"/>
            </a:pPr>
            <a:r>
              <a:rPr lang="en-US"/>
              <a:t>A truth table lists the results for each possible arrangement of operands</a:t>
            </a:r>
            <a:endParaRPr/>
          </a:p>
          <a:p>
            <a:pPr indent="-228600" lvl="1" marL="685800" rtl="0" algn="just">
              <a:lnSpc>
                <a:spcPct val="90000"/>
              </a:lnSpc>
              <a:spcBef>
                <a:spcPts val="500"/>
              </a:spcBef>
              <a:spcAft>
                <a:spcPts val="0"/>
              </a:spcAft>
              <a:buClr>
                <a:schemeClr val="dk1"/>
              </a:buClr>
              <a:buSzPts val="2400"/>
              <a:buChar char="•"/>
            </a:pPr>
            <a:r>
              <a:rPr lang="en-US"/>
              <a:t>Order is important: </a:t>
            </a:r>
            <a:r>
              <a:rPr b="1" i="1" lang="en-US">
                <a:solidFill>
                  <a:schemeClr val="accent2"/>
                </a:solidFill>
              </a:rPr>
              <a:t>x op y</a:t>
            </a:r>
            <a:r>
              <a:rPr lang="en-US"/>
              <a:t> may or may not give the same result as </a:t>
            </a:r>
            <a:r>
              <a:rPr b="1" i="1" lang="en-US">
                <a:solidFill>
                  <a:schemeClr val="accent2"/>
                </a:solidFill>
              </a:rPr>
              <a:t>y op x</a:t>
            </a:r>
            <a:endParaRPr/>
          </a:p>
          <a:p>
            <a:pPr indent="-228600" lvl="0" marL="228600" rtl="0" algn="just">
              <a:lnSpc>
                <a:spcPct val="90000"/>
              </a:lnSpc>
              <a:spcBef>
                <a:spcPts val="1000"/>
              </a:spcBef>
              <a:spcAft>
                <a:spcPts val="0"/>
              </a:spcAft>
              <a:buClr>
                <a:schemeClr val="dk1"/>
              </a:buClr>
              <a:buSzPts val="2800"/>
              <a:buChar char="•"/>
            </a:pPr>
            <a:r>
              <a:rPr lang="en-US"/>
              <a:t>The rows in a truth table list all possible sequences of truth values for</a:t>
            </a:r>
            <a:r>
              <a:rPr lang="en-US">
                <a:solidFill>
                  <a:schemeClr val="accent2"/>
                </a:solidFill>
                <a:latin typeface="Trebuchet MS"/>
                <a:ea typeface="Trebuchet MS"/>
                <a:cs typeface="Trebuchet MS"/>
                <a:sym typeface="Trebuchet MS"/>
              </a:rPr>
              <a:t> n </a:t>
            </a:r>
            <a:r>
              <a:rPr lang="en-US"/>
              <a:t>operands, and specify a result for each sequence</a:t>
            </a:r>
            <a:endParaRPr/>
          </a:p>
          <a:p>
            <a:pPr indent="-228600" lvl="1" marL="685800" rtl="0" algn="just">
              <a:lnSpc>
                <a:spcPct val="90000"/>
              </a:lnSpc>
              <a:spcBef>
                <a:spcPts val="500"/>
              </a:spcBef>
              <a:spcAft>
                <a:spcPts val="0"/>
              </a:spcAft>
              <a:buClr>
                <a:schemeClr val="dk1"/>
              </a:buClr>
              <a:buSzPts val="2400"/>
              <a:buChar char="•"/>
            </a:pPr>
            <a:r>
              <a:rPr lang="en-US"/>
              <a:t>Hence, there are </a:t>
            </a:r>
            <a:r>
              <a:rPr lang="en-US">
                <a:solidFill>
                  <a:schemeClr val="accent2"/>
                </a:solidFill>
                <a:latin typeface="Trebuchet MS"/>
                <a:ea typeface="Trebuchet MS"/>
                <a:cs typeface="Trebuchet MS"/>
                <a:sym typeface="Trebuchet MS"/>
              </a:rPr>
              <a:t>2</a:t>
            </a:r>
            <a:r>
              <a:rPr baseline="30000" lang="en-US">
                <a:solidFill>
                  <a:schemeClr val="accent2"/>
                </a:solidFill>
                <a:latin typeface="Trebuchet MS"/>
                <a:ea typeface="Trebuchet MS"/>
                <a:cs typeface="Trebuchet MS"/>
                <a:sym typeface="Trebuchet MS"/>
              </a:rPr>
              <a:t>n</a:t>
            </a:r>
            <a:r>
              <a:rPr lang="en-US"/>
              <a:t> rows in a truth table for </a:t>
            </a:r>
            <a:r>
              <a:rPr lang="en-US">
                <a:solidFill>
                  <a:schemeClr val="accent2"/>
                </a:solidFill>
                <a:latin typeface="Trebuchet MS"/>
                <a:ea typeface="Trebuchet MS"/>
                <a:cs typeface="Trebuchet MS"/>
                <a:sym typeface="Trebuchet MS"/>
              </a:rPr>
              <a:t>n</a:t>
            </a:r>
            <a:r>
              <a:rPr lang="en-US"/>
              <a:t> operands </a:t>
            </a:r>
            <a:endParaRPr/>
          </a:p>
        </p:txBody>
      </p:sp>
      <p:sp>
        <p:nvSpPr>
          <p:cNvPr id="533" name="Google Shape;533;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2"/>
          <p:cNvSpPr txBox="1"/>
          <p:nvPr>
            <p:ph idx="12" type="sldNum"/>
          </p:nvPr>
        </p:nvSpPr>
        <p:spPr>
          <a:xfrm>
            <a:off x="838200" y="6356350"/>
            <a:ext cx="2743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540" name="Google Shape;540;p42"/>
          <p:cNvSpPr txBox="1"/>
          <p:nvPr>
            <p:ph type="title"/>
          </p:nvPr>
        </p:nvSpPr>
        <p:spPr>
          <a:xfrm>
            <a:off x="838200" y="365125"/>
            <a:ext cx="9138313"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Unary operators</a:t>
            </a:r>
            <a:endParaRPr/>
          </a:p>
        </p:txBody>
      </p:sp>
      <p:graphicFrame>
        <p:nvGraphicFramePr>
          <p:cNvPr id="541" name="Google Shape;541;p42"/>
          <p:cNvGraphicFramePr/>
          <p:nvPr/>
        </p:nvGraphicFramePr>
        <p:xfrm>
          <a:off x="1393372" y="2635899"/>
          <a:ext cx="3000000" cy="3000000"/>
        </p:xfrm>
        <a:graphic>
          <a:graphicData uri="http://schemas.openxmlformats.org/drawingml/2006/table">
            <a:tbl>
              <a:tblPr>
                <a:noFill/>
                <a:tableStyleId>{825E8CEB-8B32-47B5-97DD-6649FE820772}</a:tableStyleId>
              </a:tblPr>
              <a:tblGrid>
                <a:gridCol w="952500"/>
                <a:gridCol w="3517900"/>
              </a:tblGrid>
              <a:tr h="549275">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imes New Roman"/>
                          <a:ea typeface="Times New Roman"/>
                          <a:cs typeface="Times New Roman"/>
                          <a:sym typeface="Times New Roman"/>
                        </a:rPr>
                        <a:t>Constant true, </a:t>
                      </a:r>
                      <a:r>
                        <a:rPr b="0" i="0" lang="en-US" sz="2400" u="none" cap="none" strike="noStrike">
                          <a:solidFill>
                            <a:schemeClr val="accent2"/>
                          </a:solidFill>
                          <a:latin typeface="Trebuchet MS"/>
                          <a:ea typeface="Trebuchet MS"/>
                          <a:cs typeface="Trebuchet MS"/>
                          <a:sym typeface="Trebuchet MS"/>
                        </a:rPr>
                        <a:t>(T)</a:t>
                      </a:r>
                      <a:endParaRPr b="0" i="0" sz="2400" u="none" cap="none" strike="noStrike">
                        <a:solidFill>
                          <a:schemeClr val="dk1"/>
                        </a:solidFill>
                        <a:latin typeface="Times New Roman"/>
                        <a:ea typeface="Times New Roman"/>
                        <a:cs typeface="Times New Roman"/>
                        <a:sym typeface="Times New Roman"/>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r>
              <a:tr h="439750">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9750">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42" name="Google Shape;542;p42"/>
          <p:cNvSpPr txBox="1"/>
          <p:nvPr>
            <p:ph idx="1" type="body"/>
          </p:nvPr>
        </p:nvSpPr>
        <p:spPr>
          <a:xfrm>
            <a:off x="508000" y="1371600"/>
            <a:ext cx="11176000" cy="1447800"/>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There are four possible unary operators:</a:t>
            </a:r>
            <a:endParaRPr/>
          </a:p>
        </p:txBody>
      </p:sp>
      <p:sp>
        <p:nvSpPr>
          <p:cNvPr id="543" name="Google Shape;543;p42"/>
          <p:cNvSpPr txBox="1"/>
          <p:nvPr>
            <p:ph idx="2" type="body"/>
          </p:nvPr>
        </p:nvSpPr>
        <p:spPr>
          <a:xfrm>
            <a:off x="508000" y="5747656"/>
            <a:ext cx="11080620" cy="653143"/>
          </a:xfrm>
          <a:prstGeom prst="rect">
            <a:avLst/>
          </a:prstGeom>
          <a:noFill/>
          <a:ln>
            <a:noFill/>
          </a:ln>
        </p:spPr>
        <p:txBody>
          <a:bodyPr anchorCtr="0" anchor="t" bIns="45700" lIns="91425" spcFirstLastPara="1" rIns="91425" wrap="square" tIns="45700">
            <a:normAutofit fontScale="85000" lnSpcReduction="20000"/>
          </a:bodyPr>
          <a:lstStyle/>
          <a:p>
            <a:pPr indent="-99060" lvl="0" marL="228600" rtl="0" algn="l">
              <a:lnSpc>
                <a:spcPct val="90000"/>
              </a:lnSpc>
              <a:spcBef>
                <a:spcPts val="0"/>
              </a:spcBef>
              <a:spcAft>
                <a:spcPts val="0"/>
              </a:spcAft>
              <a:buClr>
                <a:schemeClr val="dk1"/>
              </a:buClr>
              <a:buSzPct val="100000"/>
              <a:buNone/>
            </a:pPr>
            <a:r>
              <a:t/>
            </a:r>
            <a:endParaRPr sz="2400"/>
          </a:p>
          <a:p>
            <a:pPr indent="-228600" lvl="0" marL="228600" rtl="0" algn="l">
              <a:lnSpc>
                <a:spcPct val="90000"/>
              </a:lnSpc>
              <a:spcBef>
                <a:spcPts val="1000"/>
              </a:spcBef>
              <a:spcAft>
                <a:spcPts val="0"/>
              </a:spcAft>
              <a:buClr>
                <a:schemeClr val="dk1"/>
              </a:buClr>
              <a:buSzPct val="100000"/>
              <a:buChar char="•"/>
            </a:pPr>
            <a:r>
              <a:rPr lang="en-US" sz="2400"/>
              <a:t>Only the last of these (negation) is widely used (and has a symbol,</a:t>
            </a:r>
            <a:r>
              <a:rPr b="1" lang="en-US" sz="2400">
                <a:solidFill>
                  <a:schemeClr val="accent2"/>
                </a:solidFill>
              </a:rPr>
              <a:t>¬</a:t>
            </a:r>
            <a:r>
              <a:rPr lang="en-US" sz="2400"/>
              <a:t> ,for the operation</a:t>
            </a:r>
            <a:endParaRPr/>
          </a:p>
        </p:txBody>
      </p:sp>
      <p:graphicFrame>
        <p:nvGraphicFramePr>
          <p:cNvPr id="544" name="Google Shape;544;p42"/>
          <p:cNvGraphicFramePr/>
          <p:nvPr/>
        </p:nvGraphicFramePr>
        <p:xfrm>
          <a:off x="1356049" y="4407161"/>
          <a:ext cx="3000000" cy="3000000"/>
        </p:xfrm>
        <a:graphic>
          <a:graphicData uri="http://schemas.openxmlformats.org/drawingml/2006/table">
            <a:tbl>
              <a:tblPr>
                <a:noFill/>
                <a:tableStyleId>{825E8CEB-8B32-47B5-97DD-6649FE820772}</a:tableStyleId>
              </a:tblPr>
              <a:tblGrid>
                <a:gridCol w="1022350"/>
                <a:gridCol w="3448050"/>
              </a:tblGrid>
              <a:tr h="549275">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imes New Roman"/>
                          <a:ea typeface="Times New Roman"/>
                          <a:cs typeface="Times New Roman"/>
                          <a:sym typeface="Times New Roman"/>
                        </a:rPr>
                        <a:t>Constant false, </a:t>
                      </a: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r>
              <a:tr h="439750">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9750">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545" name="Google Shape;545;p42"/>
          <p:cNvGraphicFramePr/>
          <p:nvPr/>
        </p:nvGraphicFramePr>
        <p:xfrm>
          <a:off x="6705600" y="2057401"/>
          <a:ext cx="3000000" cy="3000000"/>
        </p:xfrm>
        <a:graphic>
          <a:graphicData uri="http://schemas.openxmlformats.org/drawingml/2006/table">
            <a:tbl>
              <a:tblPr>
                <a:noFill/>
                <a:tableStyleId>{825E8CEB-8B32-47B5-97DD-6649FE820772}</a:tableStyleId>
              </a:tblPr>
              <a:tblGrid>
                <a:gridCol w="812800"/>
                <a:gridCol w="2743200"/>
              </a:tblGrid>
              <a:tr h="549275">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imes New Roman"/>
                          <a:ea typeface="Times New Roman"/>
                          <a:cs typeface="Times New Roman"/>
                          <a:sym typeface="Times New Roman"/>
                        </a:rPr>
                        <a:t>Identity, </a:t>
                      </a:r>
                      <a:r>
                        <a:rPr b="0" i="0" lang="en-US" sz="2400" u="none" cap="none" strike="noStrike">
                          <a:solidFill>
                            <a:schemeClr val="accent2"/>
                          </a:solidFill>
                          <a:latin typeface="Trebuchet MS"/>
                          <a:ea typeface="Trebuchet MS"/>
                          <a:cs typeface="Trebuchet MS"/>
                          <a:sym typeface="Trebuchet MS"/>
                        </a:rPr>
                        <a:t>(X)</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r>
              <a:tr h="439750">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9750">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546" name="Google Shape;546;p42"/>
          <p:cNvGraphicFramePr/>
          <p:nvPr/>
        </p:nvGraphicFramePr>
        <p:xfrm>
          <a:off x="6705600" y="4242436"/>
          <a:ext cx="3000000" cy="3000000"/>
        </p:xfrm>
        <a:graphic>
          <a:graphicData uri="http://schemas.openxmlformats.org/drawingml/2006/table">
            <a:tbl>
              <a:tblPr>
                <a:noFill/>
                <a:tableStyleId>{825E8CEB-8B32-47B5-97DD-6649FE820772}</a:tableStyleId>
              </a:tblPr>
              <a:tblGrid>
                <a:gridCol w="812800"/>
                <a:gridCol w="2743200"/>
              </a:tblGrid>
              <a:tr h="304800">
                <a:tc>
                  <a:txBody>
                    <a:bodyPr/>
                    <a:lstStyle/>
                    <a:p>
                      <a:pPr indent="0" lvl="0" marL="0" marR="0" rtl="0" algn="l">
                        <a:lnSpc>
                          <a:spcPct val="100000"/>
                        </a:lnSpc>
                        <a:spcBef>
                          <a:spcPts val="0"/>
                        </a:spcBef>
                        <a:spcAft>
                          <a:spcPts val="0"/>
                        </a:spcAft>
                        <a:buClr>
                          <a:schemeClr val="folHlink"/>
                        </a:buClr>
                        <a:buSzPts val="1440"/>
                        <a:buFont typeface="Noto Sans Symbols"/>
                        <a:buNone/>
                      </a:pPr>
                      <a:r>
                        <a:rPr b="1" i="0" lang="en-US" sz="2400" u="none" cap="none" strike="noStrike">
                          <a:solidFill>
                            <a:schemeClr val="accent2"/>
                          </a:solidFill>
                          <a:latin typeface="Trebuchet MS"/>
                          <a:ea typeface="Trebuchet MS"/>
                          <a:cs typeface="Trebuchet MS"/>
                          <a:sym typeface="Trebuchet MS"/>
                        </a:rPr>
                        <a:t>X</a:t>
                      </a:r>
                      <a:endParaRPr b="0" i="0" sz="2400" u="none" cap="none" strike="noStrike">
                        <a:solidFill>
                          <a:schemeClr val="accent2"/>
                        </a:solidFill>
                        <a:latin typeface="Trebuchet MS"/>
                        <a:ea typeface="Trebuchet MS"/>
                        <a:cs typeface="Trebuchet MS"/>
                        <a:sym typeface="Trebuchet MS"/>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1" i="0" lang="en-US" sz="2400" u="none" cap="none" strike="noStrike">
                          <a:solidFill>
                            <a:schemeClr val="dk1"/>
                          </a:solidFill>
                          <a:latin typeface="Times New Roman"/>
                          <a:ea typeface="Times New Roman"/>
                          <a:cs typeface="Times New Roman"/>
                          <a:sym typeface="Times New Roman"/>
                        </a:rPr>
                        <a:t>Negation, </a:t>
                      </a:r>
                      <a:r>
                        <a:rPr b="1" i="0" lang="en-US" sz="2400" u="none" cap="none" strike="noStrike">
                          <a:solidFill>
                            <a:schemeClr val="accent2"/>
                          </a:solidFill>
                          <a:latin typeface="Times New Roman"/>
                          <a:ea typeface="Times New Roman"/>
                          <a:cs typeface="Times New Roman"/>
                          <a:sym typeface="Times New Roman"/>
                        </a:rPr>
                        <a:t>¬</a:t>
                      </a:r>
                      <a:r>
                        <a:rPr b="1" i="0" lang="en-US" sz="2400" u="none" cap="none" strike="noStrike">
                          <a:solidFill>
                            <a:schemeClr val="accent2"/>
                          </a:solidFill>
                          <a:latin typeface="Trebuchet MS"/>
                          <a:ea typeface="Trebuchet MS"/>
                          <a:cs typeface="Trebuchet MS"/>
                          <a:sym typeface="Trebuchet MS"/>
                        </a:rPr>
                        <a:t>X</a:t>
                      </a:r>
                      <a:endParaRPr b="1" i="0" sz="2400" u="none" cap="none" strike="noStrike">
                        <a:solidFill>
                          <a:schemeClr val="dk1"/>
                        </a:solidFill>
                        <a:latin typeface="Times New Roman"/>
                        <a:ea typeface="Times New Roman"/>
                        <a:cs typeface="Times New Roman"/>
                        <a:sym typeface="Times New Roman"/>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r>
              <a:tr h="439750">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9750">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47" name="Google Shape;547;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500"/>
                                        <p:tgtEl>
                                          <p:spTgt spid="5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500"/>
                                        <p:tgtEl>
                                          <p:spTgt spid="5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500"/>
                                        <p:tgtEl>
                                          <p:spTgt spid="5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500"/>
                                        <p:tgtEl>
                                          <p:spTgt spid="5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3"/>
          <p:cNvSpPr txBox="1"/>
          <p:nvPr>
            <p:ph idx="12" type="sldNum"/>
          </p:nvPr>
        </p:nvSpPr>
        <p:spPr>
          <a:xfrm>
            <a:off x="9652000" y="6400800"/>
            <a:ext cx="2540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4" name="Google Shape;554;p43"/>
          <p:cNvSpPr txBox="1"/>
          <p:nvPr>
            <p:ph type="title"/>
          </p:nvPr>
        </p:nvSpPr>
        <p:spPr>
          <a:xfrm>
            <a:off x="1026367" y="242595"/>
            <a:ext cx="8854612" cy="1474237"/>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Combined tables for unary operators</a:t>
            </a:r>
            <a:endParaRPr/>
          </a:p>
        </p:txBody>
      </p:sp>
      <p:graphicFrame>
        <p:nvGraphicFramePr>
          <p:cNvPr id="555" name="Google Shape;555;p43"/>
          <p:cNvGraphicFramePr/>
          <p:nvPr/>
        </p:nvGraphicFramePr>
        <p:xfrm>
          <a:off x="1625600" y="2245360"/>
          <a:ext cx="3000000" cy="3000000"/>
        </p:xfrm>
        <a:graphic>
          <a:graphicData uri="http://schemas.openxmlformats.org/drawingml/2006/table">
            <a:tbl>
              <a:tblPr>
                <a:noFill/>
                <a:tableStyleId>{825E8CEB-8B32-47B5-97DD-6649FE820772}</a:tableStyleId>
              </a:tblPr>
              <a:tblGrid>
                <a:gridCol w="1051975"/>
                <a:gridCol w="2504025"/>
                <a:gridCol w="2330450"/>
                <a:gridCol w="2101850"/>
                <a:gridCol w="1155700"/>
              </a:tblGrid>
              <a:tr h="304800">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Constant 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Constant 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Identity</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1" i="0" lang="en-US" sz="2400" u="none" cap="none" strike="noStrike">
                          <a:solidFill>
                            <a:schemeClr val="accent2"/>
                          </a:solidFill>
                          <a:latin typeface="Times New Roman"/>
                          <a:ea typeface="Times New Roman"/>
                          <a:cs typeface="Times New Roman"/>
                          <a:sym typeface="Times New Roman"/>
                        </a:rPr>
                        <a:t>¬</a:t>
                      </a:r>
                      <a:r>
                        <a:rPr b="1" i="0" lang="en-US" sz="2400" u="none" cap="none" strike="noStrike">
                          <a:solidFill>
                            <a:schemeClr val="accent2"/>
                          </a:solidFill>
                          <a:latin typeface="Trebuchet MS"/>
                          <a:ea typeface="Trebuchet MS"/>
                          <a:cs typeface="Trebuchet MS"/>
                          <a:sym typeface="Trebuchet MS"/>
                        </a:rPr>
                        <a:t>X</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r>
              <a:tr h="457200">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4"/>
          <p:cNvSpPr txBox="1"/>
          <p:nvPr>
            <p:ph idx="12" type="sldNum"/>
          </p:nvPr>
        </p:nvSpPr>
        <p:spPr>
          <a:xfrm>
            <a:off x="838200" y="6356350"/>
            <a:ext cx="2743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562" name="Google Shape;562;p44"/>
          <p:cNvSpPr txBox="1"/>
          <p:nvPr>
            <p:ph type="title"/>
          </p:nvPr>
        </p:nvSpPr>
        <p:spPr>
          <a:xfrm>
            <a:off x="838200" y="365125"/>
            <a:ext cx="9138313"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Binary operators</a:t>
            </a:r>
            <a:endParaRPr/>
          </a:p>
        </p:txBody>
      </p:sp>
      <p:sp>
        <p:nvSpPr>
          <p:cNvPr id="563" name="Google Shape;563;p44"/>
          <p:cNvSpPr txBox="1"/>
          <p:nvPr>
            <p:ph idx="1" type="body"/>
          </p:nvPr>
        </p:nvSpPr>
        <p:spPr>
          <a:xfrm>
            <a:off x="508000" y="1371600"/>
            <a:ext cx="11176000" cy="1447800"/>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There are sixteen possible binary operators:</a:t>
            </a:r>
            <a:endParaRPr/>
          </a:p>
        </p:txBody>
      </p:sp>
      <p:sp>
        <p:nvSpPr>
          <p:cNvPr id="564" name="Google Shape;564;p44"/>
          <p:cNvSpPr txBox="1"/>
          <p:nvPr>
            <p:ph idx="2" type="body"/>
          </p:nvPr>
        </p:nvSpPr>
        <p:spPr>
          <a:xfrm>
            <a:off x="508000" y="5257800"/>
            <a:ext cx="11379200" cy="9906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All these operators have names, but I haven’t tried to fit them in</a:t>
            </a:r>
            <a:endParaRPr/>
          </a:p>
          <a:p>
            <a:pPr indent="-228600" lvl="0" marL="228600" rtl="0" algn="l">
              <a:lnSpc>
                <a:spcPct val="90000"/>
              </a:lnSpc>
              <a:spcBef>
                <a:spcPts val="1000"/>
              </a:spcBef>
              <a:spcAft>
                <a:spcPts val="0"/>
              </a:spcAft>
              <a:buClr>
                <a:schemeClr val="dk1"/>
              </a:buClr>
              <a:buSzPts val="2400"/>
              <a:buChar char="•"/>
            </a:pPr>
            <a:r>
              <a:rPr lang="en-US" sz="2400"/>
              <a:t>Only a few of these operators are normally used in logic</a:t>
            </a:r>
            <a:endParaRPr/>
          </a:p>
        </p:txBody>
      </p:sp>
      <p:graphicFrame>
        <p:nvGraphicFramePr>
          <p:cNvPr id="565" name="Google Shape;565;p44"/>
          <p:cNvGraphicFramePr/>
          <p:nvPr/>
        </p:nvGraphicFramePr>
        <p:xfrm>
          <a:off x="1524000" y="2438400"/>
          <a:ext cx="3000000" cy="3000000"/>
        </p:xfrm>
        <a:graphic>
          <a:graphicData uri="http://schemas.openxmlformats.org/drawingml/2006/table">
            <a:tbl>
              <a:tblPr>
                <a:noFill/>
                <a:tableStyleId>{825E8CEB-8B32-47B5-97DD-6649FE820772}</a:tableStyleId>
              </a:tblPr>
              <a:tblGrid>
                <a:gridCol w="497425"/>
                <a:gridCol w="495300"/>
                <a:gridCol w="497425"/>
                <a:gridCol w="497425"/>
                <a:gridCol w="495300"/>
                <a:gridCol w="497425"/>
                <a:gridCol w="497425"/>
                <a:gridCol w="495300"/>
                <a:gridCol w="497425"/>
                <a:gridCol w="497425"/>
                <a:gridCol w="495300"/>
                <a:gridCol w="497425"/>
                <a:gridCol w="497425"/>
                <a:gridCol w="495300"/>
                <a:gridCol w="497425"/>
                <a:gridCol w="497425"/>
                <a:gridCol w="495300"/>
                <a:gridCol w="497425"/>
              </a:tblGrid>
              <a:tr h="346075">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Y</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accent2"/>
                        </a:solidFill>
                        <a:latin typeface="Trebuchet MS"/>
                        <a:ea typeface="Trebuchet MS"/>
                        <a:cs typeface="Trebuchet MS"/>
                        <a:sym typeface="Trebuchet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accent2"/>
                        </a:solidFill>
                        <a:latin typeface="Trebuchet MS"/>
                        <a:ea typeface="Trebuchet MS"/>
                        <a:cs typeface="Trebuchet MS"/>
                        <a:sym typeface="Trebuchet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accent2"/>
                        </a:solidFill>
                        <a:latin typeface="Trebuchet MS"/>
                        <a:ea typeface="Trebuchet MS"/>
                        <a:cs typeface="Trebuchet MS"/>
                        <a:sym typeface="Trebuchet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accent2"/>
                        </a:solidFill>
                        <a:latin typeface="Trebuchet MS"/>
                        <a:ea typeface="Trebuchet MS"/>
                        <a:cs typeface="Trebuchet MS"/>
                        <a:sym typeface="Trebuchet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accent2"/>
                        </a:solidFill>
                        <a:latin typeface="Trebuchet MS"/>
                        <a:ea typeface="Trebuchet MS"/>
                        <a:cs typeface="Trebuchet MS"/>
                        <a:sym typeface="Trebuchet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accent2"/>
                        </a:solidFill>
                        <a:latin typeface="Trebuchet MS"/>
                        <a:ea typeface="Trebuchet MS"/>
                        <a:cs typeface="Trebuchet MS"/>
                        <a:sym typeface="Trebuchet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accent2"/>
                        </a:solidFill>
                        <a:latin typeface="Trebuchet MS"/>
                        <a:ea typeface="Trebuchet MS"/>
                        <a:cs typeface="Trebuchet MS"/>
                        <a:sym typeface="Trebuchet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accent2"/>
                        </a:solidFill>
                        <a:latin typeface="Trebuchet MS"/>
                        <a:ea typeface="Trebuchet MS"/>
                        <a:cs typeface="Trebuchet MS"/>
                        <a:sym typeface="Trebuchet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accent2"/>
                        </a:solidFill>
                        <a:latin typeface="Trebuchet MS"/>
                        <a:ea typeface="Trebuchet MS"/>
                        <a:cs typeface="Trebuchet MS"/>
                        <a:sym typeface="Trebuchet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accent2"/>
                        </a:solidFill>
                        <a:latin typeface="Trebuchet MS"/>
                        <a:ea typeface="Trebuchet MS"/>
                        <a:cs typeface="Trebuchet MS"/>
                        <a:sym typeface="Trebuchet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accent2"/>
                        </a:solidFill>
                        <a:latin typeface="Trebuchet MS"/>
                        <a:ea typeface="Trebuchet MS"/>
                        <a:cs typeface="Trebuchet MS"/>
                        <a:sym typeface="Trebuchet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accent2"/>
                        </a:solidFill>
                        <a:latin typeface="Trebuchet MS"/>
                        <a:ea typeface="Trebuchet MS"/>
                        <a:cs typeface="Trebuchet MS"/>
                        <a:sym typeface="Trebuchet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accent2"/>
                        </a:solidFill>
                        <a:latin typeface="Trebuchet MS"/>
                        <a:ea typeface="Trebuchet MS"/>
                        <a:cs typeface="Trebuchet MS"/>
                        <a:sym typeface="Trebuchet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accent2"/>
                        </a:solidFill>
                        <a:latin typeface="Trebuchet MS"/>
                        <a:ea typeface="Trebuchet MS"/>
                        <a:cs typeface="Trebuchet MS"/>
                        <a:sym typeface="Trebuchet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accent2"/>
                        </a:solidFill>
                        <a:latin typeface="Trebuchet MS"/>
                        <a:ea typeface="Trebuchet MS"/>
                        <a:cs typeface="Trebuchet MS"/>
                        <a:sym typeface="Trebuchet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accent2"/>
                        </a:solidFill>
                        <a:latin typeface="Trebuchet MS"/>
                        <a:ea typeface="Trebuchet MS"/>
                        <a:cs typeface="Trebuchet MS"/>
                        <a:sym typeface="Trebuchet MS"/>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r>
              <a:tr h="344500">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6075">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4500">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6075">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66" name="Google Shape;56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xEl>
                                              <p:pRg end="0" st="0"/>
                                            </p:txEl>
                                          </p:spTgt>
                                        </p:tgtEl>
                                        <p:attrNameLst>
                                          <p:attrName>style.visibility</p:attrName>
                                        </p:attrNameLst>
                                      </p:cBhvr>
                                      <p:to>
                                        <p:strVal val="visible"/>
                                      </p:to>
                                    </p:set>
                                    <p:animEffect filter="fade" transition="in">
                                      <p:cBhvr>
                                        <p:cTn dur="500"/>
                                        <p:tgtEl>
                                          <p:spTgt spid="5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xEl>
                                              <p:pRg end="1" st="1"/>
                                            </p:txEl>
                                          </p:spTgt>
                                        </p:tgtEl>
                                        <p:attrNameLst>
                                          <p:attrName>style.visibility</p:attrName>
                                        </p:attrNameLst>
                                      </p:cBhvr>
                                      <p:to>
                                        <p:strVal val="visible"/>
                                      </p:to>
                                    </p:set>
                                    <p:animEffect filter="fade" transition="in">
                                      <p:cBhvr>
                                        <p:cTn dur="500"/>
                                        <p:tgtEl>
                                          <p:spTgt spid="56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5"/>
          <p:cNvSpPr txBox="1"/>
          <p:nvPr>
            <p:ph idx="12" type="sldNum"/>
          </p:nvPr>
        </p:nvSpPr>
        <p:spPr>
          <a:xfrm>
            <a:off x="838200" y="6356350"/>
            <a:ext cx="2743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573" name="Google Shape;573;p45"/>
          <p:cNvSpPr txBox="1"/>
          <p:nvPr>
            <p:ph type="title"/>
          </p:nvPr>
        </p:nvSpPr>
        <p:spPr>
          <a:xfrm>
            <a:off x="838201" y="365125"/>
            <a:ext cx="8783472"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Useful binary operators</a:t>
            </a:r>
            <a:endParaRPr/>
          </a:p>
        </p:txBody>
      </p:sp>
      <p:sp>
        <p:nvSpPr>
          <p:cNvPr id="574" name="Google Shape;574;p45"/>
          <p:cNvSpPr txBox="1"/>
          <p:nvPr>
            <p:ph idx="1" type="body"/>
          </p:nvPr>
        </p:nvSpPr>
        <p:spPr>
          <a:xfrm>
            <a:off x="508000" y="1371600"/>
            <a:ext cx="11176000" cy="1447800"/>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800"/>
              <a:buChar char="•"/>
            </a:pPr>
            <a:r>
              <a:rPr lang="en-US"/>
              <a:t>Here are the binary operators that are traditionally used:</a:t>
            </a:r>
            <a:endParaRPr/>
          </a:p>
        </p:txBody>
      </p:sp>
      <p:sp>
        <p:nvSpPr>
          <p:cNvPr id="575" name="Google Shape;575;p45"/>
          <p:cNvSpPr txBox="1"/>
          <p:nvPr>
            <p:ph idx="2" type="body"/>
          </p:nvPr>
        </p:nvSpPr>
        <p:spPr>
          <a:xfrm>
            <a:off x="406399" y="5281126"/>
            <a:ext cx="11070253" cy="1576873"/>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99060" lvl="0" marL="228600" rtl="0" algn="l">
              <a:lnSpc>
                <a:spcPct val="90000"/>
              </a:lnSpc>
              <a:spcBef>
                <a:spcPts val="0"/>
              </a:spcBef>
              <a:spcAft>
                <a:spcPts val="0"/>
              </a:spcAft>
              <a:buClr>
                <a:schemeClr val="dk1"/>
              </a:buClr>
              <a:buSzPct val="100000"/>
              <a:buNone/>
            </a:pPr>
            <a:r>
              <a:t/>
            </a:r>
            <a:endParaRPr sz="2400"/>
          </a:p>
          <a:p>
            <a:pPr indent="-228600" lvl="0" marL="228600" rtl="0" algn="l">
              <a:lnSpc>
                <a:spcPct val="90000"/>
              </a:lnSpc>
              <a:spcBef>
                <a:spcPts val="1000"/>
              </a:spcBef>
              <a:spcAft>
                <a:spcPts val="0"/>
              </a:spcAft>
              <a:buClr>
                <a:schemeClr val="dk1"/>
              </a:buClr>
              <a:buSzPct val="100000"/>
              <a:buChar char="•"/>
            </a:pPr>
            <a:r>
              <a:rPr lang="en-US" sz="2600"/>
              <a:t>Notice in particular that </a:t>
            </a:r>
            <a:r>
              <a:rPr lang="en-US" sz="2600">
                <a:solidFill>
                  <a:schemeClr val="dk2"/>
                </a:solidFill>
              </a:rPr>
              <a:t>material implication</a:t>
            </a:r>
            <a:r>
              <a:rPr lang="en-US" sz="2600"/>
              <a:t> (</a:t>
            </a:r>
            <a:r>
              <a:rPr lang="en-US" sz="2600">
                <a:solidFill>
                  <a:schemeClr val="accent2"/>
                </a:solidFill>
                <a:latin typeface="Trebuchet MS"/>
                <a:ea typeface="Trebuchet MS"/>
                <a:cs typeface="Trebuchet MS"/>
                <a:sym typeface="Trebuchet MS"/>
              </a:rPr>
              <a:t>⇒</a:t>
            </a:r>
            <a:r>
              <a:rPr lang="en-US" sz="2600"/>
              <a:t>) only approximately means the same as the English word “implies”</a:t>
            </a:r>
            <a:endParaRPr/>
          </a:p>
          <a:p>
            <a:pPr indent="-228600" lvl="0" marL="228600" rtl="0" algn="l">
              <a:lnSpc>
                <a:spcPct val="90000"/>
              </a:lnSpc>
              <a:spcBef>
                <a:spcPts val="1000"/>
              </a:spcBef>
              <a:spcAft>
                <a:spcPts val="0"/>
              </a:spcAft>
              <a:buClr>
                <a:schemeClr val="dk1"/>
              </a:buClr>
              <a:buSzPct val="100000"/>
              <a:buChar char="•"/>
            </a:pPr>
            <a:r>
              <a:rPr lang="en-US" sz="2600"/>
              <a:t>All the other operators can be constructed from a combination of these (along with unary </a:t>
            </a:r>
            <a:r>
              <a:rPr lang="en-US" sz="2600">
                <a:solidFill>
                  <a:schemeClr val="accent2"/>
                </a:solidFill>
                <a:latin typeface="Trebuchet MS"/>
                <a:ea typeface="Trebuchet MS"/>
                <a:cs typeface="Trebuchet MS"/>
                <a:sym typeface="Trebuchet MS"/>
              </a:rPr>
              <a:t>not</a:t>
            </a:r>
            <a:r>
              <a:rPr lang="en-US" sz="2600"/>
              <a:t>, </a:t>
            </a:r>
            <a:r>
              <a:rPr b="1" lang="en-US" sz="2600">
                <a:solidFill>
                  <a:schemeClr val="accent2"/>
                </a:solidFill>
              </a:rPr>
              <a:t>¬</a:t>
            </a:r>
            <a:r>
              <a:rPr lang="en-US" sz="2600"/>
              <a:t>)</a:t>
            </a:r>
            <a:endParaRPr/>
          </a:p>
        </p:txBody>
      </p:sp>
      <p:graphicFrame>
        <p:nvGraphicFramePr>
          <p:cNvPr id="576" name="Google Shape;576;p45"/>
          <p:cNvGraphicFramePr/>
          <p:nvPr/>
        </p:nvGraphicFramePr>
        <p:xfrm>
          <a:off x="1175658" y="2575248"/>
          <a:ext cx="3000000" cy="3000000"/>
        </p:xfrm>
        <a:graphic>
          <a:graphicData uri="http://schemas.openxmlformats.org/drawingml/2006/table">
            <a:tbl>
              <a:tblPr>
                <a:noFill/>
                <a:tableStyleId>{825E8CEB-8B32-47B5-97DD-6649FE820772}</a:tableStyleId>
              </a:tblPr>
              <a:tblGrid>
                <a:gridCol w="621425"/>
                <a:gridCol w="621425"/>
                <a:gridCol w="1295425"/>
                <a:gridCol w="1432500"/>
                <a:gridCol w="2088225"/>
                <a:gridCol w="4130000"/>
              </a:tblGrid>
              <a:tr h="736425">
                <a:tc>
                  <a:txBody>
                    <a:bodyPr/>
                    <a:lstStyle/>
                    <a:p>
                      <a:pPr indent="0" lvl="0" marL="0" marR="0" rtl="0" algn="ctr">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accent2"/>
                        </a:solidFill>
                        <a:latin typeface="Trebuchet MS"/>
                        <a:ea typeface="Trebuchet MS"/>
                        <a:cs typeface="Trebuchet MS"/>
                        <a:sym typeface="Trebuchet MS"/>
                      </a:endParaRPr>
                    </a:p>
                    <a:p>
                      <a:pPr indent="0" lvl="0" marL="0" marR="0" rtl="0" algn="ctr">
                        <a:lnSpc>
                          <a:spcPct val="100000"/>
                        </a:lnSpc>
                        <a:spcBef>
                          <a:spcPts val="48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accent2"/>
                        </a:solidFill>
                        <a:latin typeface="Trebuchet MS"/>
                        <a:ea typeface="Trebuchet MS"/>
                        <a:cs typeface="Trebuchet MS"/>
                        <a:sym typeface="Trebuchet MS"/>
                      </a:endParaRPr>
                    </a:p>
                    <a:p>
                      <a:pPr indent="0" lvl="0" marL="0" marR="0" rtl="0" algn="ctr">
                        <a:lnSpc>
                          <a:spcPct val="100000"/>
                        </a:lnSpc>
                        <a:spcBef>
                          <a:spcPts val="48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Y</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rebuchet MS"/>
                          <a:ea typeface="Trebuchet MS"/>
                          <a:cs typeface="Trebuchet MS"/>
                          <a:sym typeface="Trebuchet MS"/>
                        </a:rPr>
                        <a:t>AND</a:t>
                      </a:r>
                      <a:endParaRPr b="0" i="0" sz="2400" u="none" cap="none" strike="noStrike">
                        <a:solidFill>
                          <a:schemeClr val="accent2"/>
                        </a:solidFill>
                        <a:latin typeface="Trebuchet MS"/>
                        <a:ea typeface="Trebuchet MS"/>
                        <a:cs typeface="Trebuchet MS"/>
                        <a:sym typeface="Trebuchet MS"/>
                      </a:endParaRPr>
                    </a:p>
                    <a:p>
                      <a:pPr indent="0" lvl="0" marL="0" marR="0" rtl="0" algn="ctr">
                        <a:lnSpc>
                          <a:spcPct val="100000"/>
                        </a:lnSpc>
                        <a:spcBef>
                          <a:spcPts val="48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 ∧ Y</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rebuchet MS"/>
                          <a:ea typeface="Trebuchet MS"/>
                          <a:cs typeface="Trebuchet MS"/>
                          <a:sym typeface="Trebuchet MS"/>
                        </a:rPr>
                        <a:t>OR</a:t>
                      </a:r>
                      <a:endParaRPr/>
                    </a:p>
                    <a:p>
                      <a:pPr indent="0" lvl="0" marL="0" marR="0" rtl="0" algn="ctr">
                        <a:lnSpc>
                          <a:spcPct val="100000"/>
                        </a:lnSpc>
                        <a:spcBef>
                          <a:spcPts val="48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 ∨ Y</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rebuchet MS"/>
                          <a:ea typeface="Trebuchet MS"/>
                          <a:cs typeface="Trebuchet MS"/>
                          <a:sym typeface="Trebuchet MS"/>
                        </a:rPr>
                        <a:t>IMPLIES</a:t>
                      </a:r>
                      <a:endParaRPr b="0" i="0" sz="2400" u="none" cap="none" strike="noStrike">
                        <a:solidFill>
                          <a:schemeClr val="accent2"/>
                        </a:solidFill>
                        <a:latin typeface="Trebuchet MS"/>
                        <a:ea typeface="Trebuchet MS"/>
                        <a:cs typeface="Trebuchet MS"/>
                        <a:sym typeface="Trebuchet MS"/>
                      </a:endParaRPr>
                    </a:p>
                    <a:p>
                      <a:pPr indent="0" lvl="0" marL="0" marR="0" rtl="0" algn="ctr">
                        <a:lnSpc>
                          <a:spcPct val="100000"/>
                        </a:lnSpc>
                        <a:spcBef>
                          <a:spcPts val="48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 ⇒ Y</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rebuchet MS"/>
                          <a:ea typeface="Trebuchet MS"/>
                          <a:cs typeface="Trebuchet MS"/>
                          <a:sym typeface="Trebuchet MS"/>
                        </a:rPr>
                        <a:t>BICONDITIONAL</a:t>
                      </a:r>
                      <a:br>
                        <a:rPr b="0" i="0" lang="en-US" sz="2400" u="none" cap="none" strike="noStrike">
                          <a:solidFill>
                            <a:schemeClr val="dk1"/>
                          </a:solidFill>
                          <a:latin typeface="Trebuchet MS"/>
                          <a:ea typeface="Trebuchet MS"/>
                          <a:cs typeface="Trebuchet MS"/>
                          <a:sym typeface="Trebuchet MS"/>
                        </a:rPr>
                      </a:br>
                      <a:r>
                        <a:rPr b="0" i="0" lang="en-US" sz="2400" u="none" cap="none" strike="noStrike">
                          <a:solidFill>
                            <a:schemeClr val="accent2"/>
                          </a:solidFill>
                          <a:latin typeface="Trebuchet MS"/>
                          <a:ea typeface="Trebuchet MS"/>
                          <a:cs typeface="Trebuchet MS"/>
                          <a:sym typeface="Trebuchet MS"/>
                        </a:rPr>
                        <a:t>X ⇔ Y</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r>
              <a:tr h="375725">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5725">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5725">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5725">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77" name="Google Shape;577;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500"/>
                                        <p:tgtEl>
                                          <p:spTgt spid="5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6"/>
          <p:cNvSpPr txBox="1"/>
          <p:nvPr>
            <p:ph idx="12" type="sldNum"/>
          </p:nvPr>
        </p:nvSpPr>
        <p:spPr>
          <a:xfrm>
            <a:off x="838200" y="6356350"/>
            <a:ext cx="2743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584" name="Google Shape;584;p46"/>
          <p:cNvSpPr txBox="1"/>
          <p:nvPr>
            <p:ph type="title"/>
          </p:nvPr>
        </p:nvSpPr>
        <p:spPr>
          <a:xfrm>
            <a:off x="183107" y="365125"/>
            <a:ext cx="9699885"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Logical expressions</a:t>
            </a:r>
            <a:endParaRPr/>
          </a:p>
        </p:txBody>
      </p:sp>
      <p:sp>
        <p:nvSpPr>
          <p:cNvPr id="585" name="Google Shape;585;p46"/>
          <p:cNvSpPr txBox="1"/>
          <p:nvPr>
            <p:ph idx="1" type="body"/>
          </p:nvPr>
        </p:nvSpPr>
        <p:spPr>
          <a:xfrm>
            <a:off x="508000" y="1847460"/>
            <a:ext cx="11480800" cy="134360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All logical expressions can be computed with some combination of </a:t>
            </a:r>
            <a:r>
              <a:rPr lang="en-US">
                <a:solidFill>
                  <a:schemeClr val="accent2"/>
                </a:solidFill>
                <a:latin typeface="Trebuchet MS"/>
                <a:ea typeface="Trebuchet MS"/>
                <a:cs typeface="Trebuchet MS"/>
                <a:sym typeface="Trebuchet MS"/>
              </a:rPr>
              <a:t>and</a:t>
            </a:r>
            <a:r>
              <a:rPr lang="en-US"/>
              <a:t> (</a:t>
            </a:r>
            <a:r>
              <a:rPr lang="en-US">
                <a:solidFill>
                  <a:schemeClr val="accent2"/>
                </a:solidFill>
                <a:latin typeface="Trebuchet MS"/>
                <a:ea typeface="Trebuchet MS"/>
                <a:cs typeface="Trebuchet MS"/>
                <a:sym typeface="Trebuchet MS"/>
              </a:rPr>
              <a:t>∧</a:t>
            </a:r>
            <a:r>
              <a:rPr lang="en-US"/>
              <a:t>), </a:t>
            </a:r>
            <a:r>
              <a:rPr lang="en-US">
                <a:solidFill>
                  <a:schemeClr val="accent2"/>
                </a:solidFill>
                <a:latin typeface="Trebuchet MS"/>
                <a:ea typeface="Trebuchet MS"/>
                <a:cs typeface="Trebuchet MS"/>
                <a:sym typeface="Trebuchet MS"/>
              </a:rPr>
              <a:t>or</a:t>
            </a:r>
            <a:r>
              <a:rPr lang="en-US"/>
              <a:t> (</a:t>
            </a:r>
            <a:r>
              <a:rPr lang="en-US">
                <a:solidFill>
                  <a:schemeClr val="accent2"/>
                </a:solidFill>
                <a:latin typeface="Trebuchet MS"/>
                <a:ea typeface="Trebuchet MS"/>
                <a:cs typeface="Trebuchet MS"/>
                <a:sym typeface="Trebuchet MS"/>
              </a:rPr>
              <a:t>∨</a:t>
            </a:r>
            <a:r>
              <a:rPr lang="en-US"/>
              <a:t>), and </a:t>
            </a:r>
            <a:r>
              <a:rPr lang="en-US">
                <a:solidFill>
                  <a:schemeClr val="accent2"/>
                </a:solidFill>
                <a:latin typeface="Trebuchet MS"/>
                <a:ea typeface="Trebuchet MS"/>
                <a:cs typeface="Trebuchet MS"/>
                <a:sym typeface="Trebuchet MS"/>
              </a:rPr>
              <a:t>not</a:t>
            </a:r>
            <a:r>
              <a:rPr lang="en-US"/>
              <a:t> (</a:t>
            </a:r>
            <a:r>
              <a:rPr lang="en-US">
                <a:solidFill>
                  <a:schemeClr val="accent2"/>
                </a:solidFill>
                <a:latin typeface="Trebuchet MS"/>
                <a:ea typeface="Trebuchet MS"/>
                <a:cs typeface="Trebuchet MS"/>
                <a:sym typeface="Trebuchet MS"/>
              </a:rPr>
              <a:t>¬</a:t>
            </a:r>
            <a:r>
              <a:rPr lang="en-US"/>
              <a:t>) operators</a:t>
            </a:r>
            <a:endParaRPr/>
          </a:p>
          <a:p>
            <a:pPr indent="-228600" lvl="0" marL="228600" rtl="0" algn="l">
              <a:lnSpc>
                <a:spcPct val="90000"/>
              </a:lnSpc>
              <a:spcBef>
                <a:spcPts val="1000"/>
              </a:spcBef>
              <a:spcAft>
                <a:spcPts val="0"/>
              </a:spcAft>
              <a:buClr>
                <a:schemeClr val="dk1"/>
              </a:buClr>
              <a:buSzPts val="2800"/>
              <a:buChar char="•"/>
            </a:pPr>
            <a:r>
              <a:rPr lang="en-US"/>
              <a:t>For example, logical implication can be computed this way</a:t>
            </a:r>
            <a:r>
              <a:rPr lang="en-US" sz="2400"/>
              <a:t>:</a:t>
            </a:r>
            <a:endParaRPr/>
          </a:p>
        </p:txBody>
      </p:sp>
      <p:sp>
        <p:nvSpPr>
          <p:cNvPr id="586" name="Google Shape;586;p46"/>
          <p:cNvSpPr txBox="1"/>
          <p:nvPr>
            <p:ph idx="2" type="body"/>
          </p:nvPr>
        </p:nvSpPr>
        <p:spPr>
          <a:xfrm>
            <a:off x="615820" y="5691673"/>
            <a:ext cx="11324297" cy="440841"/>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Notice that </a:t>
            </a:r>
            <a:r>
              <a:rPr lang="en-US" sz="2400">
                <a:solidFill>
                  <a:schemeClr val="accent2"/>
                </a:solidFill>
                <a:latin typeface="Trebuchet MS"/>
                <a:ea typeface="Trebuchet MS"/>
                <a:cs typeface="Trebuchet MS"/>
                <a:sym typeface="Trebuchet MS"/>
              </a:rPr>
              <a:t>¬X ∨ Y </a:t>
            </a:r>
            <a:r>
              <a:rPr lang="en-US" sz="2400"/>
              <a:t>is equivalent to </a:t>
            </a:r>
            <a:r>
              <a:rPr lang="en-US" sz="2400">
                <a:solidFill>
                  <a:schemeClr val="accent2"/>
                </a:solidFill>
                <a:latin typeface="Trebuchet MS"/>
                <a:ea typeface="Trebuchet MS"/>
                <a:cs typeface="Trebuchet MS"/>
                <a:sym typeface="Trebuchet MS"/>
              </a:rPr>
              <a:t>X ⇒ Y</a:t>
            </a:r>
            <a:endParaRPr/>
          </a:p>
        </p:txBody>
      </p:sp>
      <p:graphicFrame>
        <p:nvGraphicFramePr>
          <p:cNvPr id="587" name="Google Shape;587;p46"/>
          <p:cNvGraphicFramePr/>
          <p:nvPr/>
        </p:nvGraphicFramePr>
        <p:xfrm>
          <a:off x="2032000" y="3368350"/>
          <a:ext cx="3000000" cy="3000000"/>
        </p:xfrm>
        <a:graphic>
          <a:graphicData uri="http://schemas.openxmlformats.org/drawingml/2006/table">
            <a:tbl>
              <a:tblPr>
                <a:noFill/>
                <a:tableStyleId>{825E8CEB-8B32-47B5-97DD-6649FE820772}</a:tableStyleId>
              </a:tblPr>
              <a:tblGrid>
                <a:gridCol w="751975"/>
                <a:gridCol w="751975"/>
                <a:gridCol w="1209925"/>
                <a:gridCol w="2171075"/>
                <a:gridCol w="2171075"/>
              </a:tblGrid>
              <a:tr h="440400">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Y</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 ∨ Y</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 ⇒ Y</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r>
              <a:tr h="440400">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0400">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0400">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0400">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88" name="Google Shape;588;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500"/>
                                        <p:tgtEl>
                                          <p:spTgt spid="5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graphicFrame>
        <p:nvGraphicFramePr>
          <p:cNvPr id="593" name="Google Shape;593;p47"/>
          <p:cNvGraphicFramePr/>
          <p:nvPr/>
        </p:nvGraphicFramePr>
        <p:xfrm>
          <a:off x="901700" y="2613025"/>
          <a:ext cx="3000000" cy="3000000"/>
        </p:xfrm>
        <a:graphic>
          <a:graphicData uri="http://schemas.openxmlformats.org/drawingml/2006/table">
            <a:tbl>
              <a:tblPr>
                <a:noFill/>
                <a:tableStyleId>{825E8CEB-8B32-47B5-97DD-6649FE820772}</a:tableStyleId>
              </a:tblPr>
              <a:tblGrid>
                <a:gridCol w="940900"/>
                <a:gridCol w="940900"/>
                <a:gridCol w="1513925"/>
                <a:gridCol w="1513925"/>
                <a:gridCol w="1513925"/>
                <a:gridCol w="1513925"/>
              </a:tblGrid>
              <a:tr h="440400">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Y</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 &lt;=Y&gt; = </a:t>
                      </a:r>
                      <a:endParaRPr/>
                    </a:p>
                    <a:p>
                      <a:pPr indent="0" lvl="0" marL="0" marR="0" rtl="0" algn="ctr">
                        <a:lnSpc>
                          <a:spcPct val="100000"/>
                        </a:lnSpc>
                        <a:spcBef>
                          <a:spcPts val="480"/>
                        </a:spcBef>
                        <a:spcAft>
                          <a:spcPts val="0"/>
                        </a:spcAft>
                        <a:buClr>
                          <a:schemeClr val="folHlink"/>
                        </a:buClr>
                        <a:buSzPts val="1440"/>
                        <a:buFont typeface="Noto Sans Symbols"/>
                        <a:buNone/>
                      </a:pPr>
                      <a:r>
                        <a:rPr b="0" i="0" lang="en-US" sz="2400" u="none" cap="none" strike="noStrike">
                          <a:solidFill>
                            <a:srgbClr val="FF0000"/>
                          </a:solidFill>
                          <a:latin typeface="Trebuchet MS"/>
                          <a:ea typeface="Trebuchet MS"/>
                          <a:cs typeface="Trebuchet MS"/>
                          <a:sym typeface="Trebuchet MS"/>
                        </a:rPr>
                        <a:t>X =&gt;Y </a:t>
                      </a:r>
                      <a:r>
                        <a:rPr b="0" i="0" lang="en-US" sz="2400" u="none" cap="none" strike="noStrike">
                          <a:solidFill>
                            <a:schemeClr val="accent2"/>
                          </a:solidFill>
                          <a:latin typeface="Trebuchet MS"/>
                          <a:ea typeface="Trebuchet MS"/>
                          <a:cs typeface="Trebuchet MS"/>
                          <a:sym typeface="Trebuchet MS"/>
                        </a:rPr>
                        <a:t>AND</a:t>
                      </a:r>
                      <a:endParaRPr/>
                    </a:p>
                    <a:p>
                      <a:pPr indent="0" lvl="0" marL="0" marR="0" rtl="0" algn="ctr">
                        <a:lnSpc>
                          <a:spcPct val="100000"/>
                        </a:lnSpc>
                        <a:spcBef>
                          <a:spcPts val="48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Y =&gt; X</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 &lt;=Y&gt; = </a:t>
                      </a:r>
                      <a:endParaRPr/>
                    </a:p>
                    <a:p>
                      <a:pPr indent="0" lvl="0" marL="0" marR="0" rtl="0" algn="ctr">
                        <a:lnSpc>
                          <a:spcPct val="100000"/>
                        </a:lnSpc>
                        <a:spcBef>
                          <a:spcPts val="480"/>
                        </a:spcBef>
                        <a:spcAft>
                          <a:spcPts val="0"/>
                        </a:spcAft>
                        <a:buClr>
                          <a:schemeClr val="folHlink"/>
                        </a:buClr>
                        <a:buSzPts val="1440"/>
                        <a:buFont typeface="Noto Sans Symbols"/>
                        <a:buNone/>
                      </a:pPr>
                      <a:r>
                        <a:rPr b="0" i="0" lang="en-US" sz="2400" u="none" cap="none" strike="noStrike">
                          <a:solidFill>
                            <a:srgbClr val="C55A11"/>
                          </a:solidFill>
                          <a:latin typeface="Trebuchet MS"/>
                          <a:ea typeface="Trebuchet MS"/>
                          <a:cs typeface="Trebuchet MS"/>
                          <a:sym typeface="Trebuchet MS"/>
                        </a:rPr>
                        <a:t>X =&gt;Y </a:t>
                      </a:r>
                      <a:r>
                        <a:rPr b="0" i="0" lang="en-US" sz="2400" u="none" cap="none" strike="noStrike">
                          <a:solidFill>
                            <a:schemeClr val="accent2"/>
                          </a:solidFill>
                          <a:latin typeface="Trebuchet MS"/>
                          <a:ea typeface="Trebuchet MS"/>
                          <a:cs typeface="Trebuchet MS"/>
                          <a:sym typeface="Trebuchet MS"/>
                        </a:rPr>
                        <a:t>AND</a:t>
                      </a:r>
                      <a:endParaRPr/>
                    </a:p>
                    <a:p>
                      <a:pPr indent="0" lvl="0" marL="0" marR="0" rtl="0" algn="ctr">
                        <a:lnSpc>
                          <a:spcPct val="100000"/>
                        </a:lnSpc>
                        <a:spcBef>
                          <a:spcPts val="480"/>
                        </a:spcBef>
                        <a:spcAft>
                          <a:spcPts val="0"/>
                        </a:spcAft>
                        <a:buClr>
                          <a:schemeClr val="folHlink"/>
                        </a:buClr>
                        <a:buSzPts val="1440"/>
                        <a:buFont typeface="Noto Sans Symbols"/>
                        <a:buNone/>
                      </a:pPr>
                      <a:r>
                        <a:rPr b="0" i="0" lang="en-US" sz="2400" u="none" cap="none" strike="noStrike">
                          <a:solidFill>
                            <a:srgbClr val="FF0000"/>
                          </a:solidFill>
                          <a:latin typeface="Trebuchet MS"/>
                          <a:ea typeface="Trebuchet MS"/>
                          <a:cs typeface="Trebuchet MS"/>
                          <a:sym typeface="Trebuchet MS"/>
                        </a:rPr>
                        <a:t>Y =&gt; X</a:t>
                      </a:r>
                      <a:endParaRPr/>
                    </a:p>
                    <a:p>
                      <a:pPr indent="0" lvl="0" marL="0" marR="0" rtl="0" algn="ctr">
                        <a:lnSpc>
                          <a:spcPct val="100000"/>
                        </a:lnSpc>
                        <a:spcBef>
                          <a:spcPts val="480"/>
                        </a:spcBef>
                        <a:spcAft>
                          <a:spcPts val="0"/>
                        </a:spcAft>
                        <a:buClr>
                          <a:schemeClr val="folHlink"/>
                        </a:buClr>
                        <a:buSzPts val="1440"/>
                        <a:buFont typeface="Noto Sans Symbols"/>
                        <a:buNone/>
                      </a:pPr>
                      <a:r>
                        <a:t/>
                      </a:r>
                      <a:endParaRPr b="0" i="0" sz="2400" u="none" cap="none" strike="noStrike">
                        <a:solidFill>
                          <a:schemeClr val="accent2"/>
                        </a:solidFill>
                        <a:latin typeface="Trebuchet MS"/>
                        <a:ea typeface="Trebuchet MS"/>
                        <a:cs typeface="Trebuchet MS"/>
                        <a:sym typeface="Trebuchet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 &lt;=Y&gt; = </a:t>
                      </a:r>
                      <a:endParaRPr/>
                    </a:p>
                    <a:p>
                      <a:pPr indent="0" lvl="0" marL="0" marR="0" rtl="0" algn="ctr">
                        <a:lnSpc>
                          <a:spcPct val="100000"/>
                        </a:lnSpc>
                        <a:spcBef>
                          <a:spcPts val="480"/>
                        </a:spcBef>
                        <a:spcAft>
                          <a:spcPts val="0"/>
                        </a:spcAft>
                        <a:buClr>
                          <a:schemeClr val="folHlink"/>
                        </a:buClr>
                        <a:buSzPts val="1440"/>
                        <a:buFont typeface="Noto Sans Symbols"/>
                        <a:buNone/>
                      </a:pPr>
                      <a:r>
                        <a:rPr b="0" i="0" lang="en-US" sz="2400" u="none" cap="none" strike="noStrike">
                          <a:solidFill>
                            <a:srgbClr val="FF0000"/>
                          </a:solidFill>
                          <a:latin typeface="Trebuchet MS"/>
                          <a:ea typeface="Trebuchet MS"/>
                          <a:cs typeface="Trebuchet MS"/>
                          <a:sym typeface="Trebuchet MS"/>
                        </a:rPr>
                        <a:t>X =&gt;Y AND</a:t>
                      </a:r>
                      <a:endParaRPr/>
                    </a:p>
                    <a:p>
                      <a:pPr indent="0" lvl="0" marL="0" marR="0" rtl="0" algn="ctr">
                        <a:lnSpc>
                          <a:spcPct val="100000"/>
                        </a:lnSpc>
                        <a:spcBef>
                          <a:spcPts val="480"/>
                        </a:spcBef>
                        <a:spcAft>
                          <a:spcPts val="0"/>
                        </a:spcAft>
                        <a:buClr>
                          <a:schemeClr val="folHlink"/>
                        </a:buClr>
                        <a:buSzPts val="1440"/>
                        <a:buFont typeface="Noto Sans Symbols"/>
                        <a:buNone/>
                      </a:pPr>
                      <a:r>
                        <a:rPr b="0" i="0" lang="en-US" sz="2400" u="none" cap="none" strike="noStrike">
                          <a:solidFill>
                            <a:srgbClr val="FF0000"/>
                          </a:solidFill>
                          <a:latin typeface="Trebuchet MS"/>
                          <a:ea typeface="Trebuchet MS"/>
                          <a:cs typeface="Trebuchet MS"/>
                          <a:sym typeface="Trebuchet MS"/>
                        </a:rPr>
                        <a:t>Y =&gt; X</a:t>
                      </a:r>
                      <a:endParaRPr/>
                    </a:p>
                    <a:p>
                      <a:pPr indent="0" lvl="0" marL="0" marR="0" rtl="0" algn="ctr">
                        <a:lnSpc>
                          <a:spcPct val="100000"/>
                        </a:lnSpc>
                        <a:spcBef>
                          <a:spcPts val="480"/>
                        </a:spcBef>
                        <a:spcAft>
                          <a:spcPts val="0"/>
                        </a:spcAft>
                        <a:buClr>
                          <a:schemeClr val="folHlink"/>
                        </a:buClr>
                        <a:buSzPts val="1440"/>
                        <a:buFont typeface="Noto Sans Symbols"/>
                        <a:buNone/>
                      </a:pPr>
                      <a:r>
                        <a:t/>
                      </a:r>
                      <a:endParaRPr b="0" i="0" sz="2400" u="none" cap="none" strike="noStrike">
                        <a:solidFill>
                          <a:schemeClr val="accent2"/>
                        </a:solidFill>
                        <a:latin typeface="Trebuchet MS"/>
                        <a:ea typeface="Trebuchet MS"/>
                        <a:cs typeface="Trebuchet MS"/>
                        <a:sym typeface="Trebuchet MS"/>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r>
              <a:tr h="440400">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0400">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0400">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0400">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94" name="Google Shape;594;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595" name="Google Shape;595;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8"/>
          <p:cNvSpPr txBox="1"/>
          <p:nvPr>
            <p:ph idx="12" type="sldNum"/>
          </p:nvPr>
        </p:nvSpPr>
        <p:spPr>
          <a:xfrm>
            <a:off x="838200" y="6356350"/>
            <a:ext cx="2743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602" name="Google Shape;602;p48"/>
          <p:cNvSpPr txBox="1"/>
          <p:nvPr>
            <p:ph type="title"/>
          </p:nvPr>
        </p:nvSpPr>
        <p:spPr>
          <a:xfrm>
            <a:off x="838200" y="365125"/>
            <a:ext cx="8892654" cy="92249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Another example</a:t>
            </a:r>
            <a:endParaRPr/>
          </a:p>
        </p:txBody>
      </p:sp>
      <p:sp>
        <p:nvSpPr>
          <p:cNvPr id="603" name="Google Shape;603;p48"/>
          <p:cNvSpPr txBox="1"/>
          <p:nvPr>
            <p:ph idx="1" type="body"/>
          </p:nvPr>
        </p:nvSpPr>
        <p:spPr>
          <a:xfrm>
            <a:off x="508000" y="1371600"/>
            <a:ext cx="11480800" cy="6858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Exclusive or (</a:t>
            </a:r>
            <a:r>
              <a:rPr lang="en-US">
                <a:solidFill>
                  <a:schemeClr val="accent2"/>
                </a:solidFill>
                <a:latin typeface="Trebuchet MS"/>
                <a:ea typeface="Trebuchet MS"/>
                <a:cs typeface="Trebuchet MS"/>
                <a:sym typeface="Trebuchet MS"/>
              </a:rPr>
              <a:t>xor</a:t>
            </a:r>
            <a:r>
              <a:rPr lang="en-US"/>
              <a:t>) is true if exactly one of its operands is true</a:t>
            </a:r>
            <a:endParaRPr/>
          </a:p>
        </p:txBody>
      </p:sp>
      <p:sp>
        <p:nvSpPr>
          <p:cNvPr id="604" name="Google Shape;604;p48"/>
          <p:cNvSpPr txBox="1"/>
          <p:nvPr>
            <p:ph idx="2" type="body"/>
          </p:nvPr>
        </p:nvSpPr>
        <p:spPr>
          <a:xfrm>
            <a:off x="508000" y="4953001"/>
            <a:ext cx="11432117" cy="798513"/>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Notice that </a:t>
            </a:r>
            <a:r>
              <a:rPr lang="en-US">
                <a:solidFill>
                  <a:schemeClr val="accent2"/>
                </a:solidFill>
                <a:latin typeface="Trebuchet MS"/>
                <a:ea typeface="Trebuchet MS"/>
                <a:cs typeface="Trebuchet MS"/>
                <a:sym typeface="Trebuchet MS"/>
              </a:rPr>
              <a:t>(¬X∧Y)∨(X∧¬Y) </a:t>
            </a:r>
            <a:r>
              <a:rPr lang="en-US"/>
              <a:t>is equivalent to </a:t>
            </a:r>
            <a:r>
              <a:rPr lang="en-US">
                <a:solidFill>
                  <a:schemeClr val="accent2"/>
                </a:solidFill>
                <a:latin typeface="Trebuchet MS"/>
                <a:ea typeface="Trebuchet MS"/>
                <a:cs typeface="Trebuchet MS"/>
                <a:sym typeface="Trebuchet MS"/>
              </a:rPr>
              <a:t>X xor Y</a:t>
            </a:r>
            <a:endParaRPr/>
          </a:p>
        </p:txBody>
      </p:sp>
      <p:graphicFrame>
        <p:nvGraphicFramePr>
          <p:cNvPr id="605" name="Google Shape;605;p48"/>
          <p:cNvGraphicFramePr/>
          <p:nvPr/>
        </p:nvGraphicFramePr>
        <p:xfrm>
          <a:off x="1016000" y="2209800"/>
          <a:ext cx="3000000" cy="3000000"/>
        </p:xfrm>
        <a:graphic>
          <a:graphicData uri="http://schemas.openxmlformats.org/drawingml/2006/table">
            <a:tbl>
              <a:tblPr>
                <a:noFill/>
                <a:tableStyleId>{825E8CEB-8B32-47B5-97DD-6649FE820772}</a:tableStyleId>
              </a:tblPr>
              <a:tblGrid>
                <a:gridCol w="563025"/>
                <a:gridCol w="563025"/>
                <a:gridCol w="804325"/>
                <a:gridCol w="812800"/>
                <a:gridCol w="1524000"/>
                <a:gridCol w="1524000"/>
                <a:gridCol w="3251200"/>
                <a:gridCol w="1625600"/>
              </a:tblGrid>
              <a:tr h="346075">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Y</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¬Y</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 ∧ Y</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 ∧ ¬Y</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(¬X∧Y)∨(X∧¬Y)</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X xor Y</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r>
              <a:tr h="344500">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6075">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4500">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6075">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F</a:t>
                      </a:r>
                      <a:endParaRPr/>
                    </a:p>
                  </a:txBody>
                  <a:tcPr marT="45725" marB="45725"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06" name="Google Shape;60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500"/>
                                        <p:tgtEl>
                                          <p:spTgt spid="6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Given a propositional logic, check if it is valid</a:t>
            </a:r>
            <a:endParaRPr/>
          </a:p>
        </p:txBody>
      </p:sp>
      <p:sp>
        <p:nvSpPr>
          <p:cNvPr id="612" name="Google Shape;612;p4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X-&gt; Y o (x v  y))</a:t>
            </a:r>
            <a:endParaRPr/>
          </a:p>
          <a:p>
            <a:pPr indent="-228600" lvl="0" marL="228600" rtl="0" algn="l">
              <a:lnSpc>
                <a:spcPct val="90000"/>
              </a:lnSpc>
              <a:spcBef>
                <a:spcPts val="1000"/>
              </a:spcBef>
              <a:spcAft>
                <a:spcPts val="0"/>
              </a:spcAft>
              <a:buClr>
                <a:schemeClr val="dk1"/>
              </a:buClr>
              <a:buSzPts val="2800"/>
              <a:buChar char="•"/>
            </a:pPr>
            <a:r>
              <a:rPr lang="en-US"/>
              <a:t>Valid </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613" name="Google Shape;613;p49"/>
          <p:cNvGraphicFramePr/>
          <p:nvPr/>
        </p:nvGraphicFramePr>
        <p:xfrm>
          <a:off x="6172200" y="1825625"/>
          <a:ext cx="3000000" cy="3000000"/>
        </p:xfrm>
        <a:graphic>
          <a:graphicData uri="http://schemas.openxmlformats.org/drawingml/2006/table">
            <a:tbl>
              <a:tblPr bandRow="1" firstRow="1">
                <a:noFill/>
                <a:tableStyleId>{8C1B5921-2028-4C3C-8C5A-4EDE6C257EB8}</a:tableStyleId>
              </a:tblPr>
              <a:tblGrid>
                <a:gridCol w="1036325"/>
                <a:gridCol w="1036325"/>
                <a:gridCol w="1036325"/>
                <a:gridCol w="1036325"/>
                <a:gridCol w="1036325"/>
              </a:tblGrid>
              <a:tr h="370850">
                <a:tc>
                  <a:txBody>
                    <a:bodyPr/>
                    <a:lstStyle/>
                    <a:p>
                      <a:pPr indent="0" lvl="0" marL="0" marR="0" rtl="0" algn="l">
                        <a:spcBef>
                          <a:spcPts val="0"/>
                        </a:spcBef>
                        <a:spcAft>
                          <a:spcPts val="0"/>
                        </a:spcAft>
                        <a:buNone/>
                      </a:pPr>
                      <a:r>
                        <a:rPr lang="en-US" sz="1800" u="none" cap="none" strike="noStrike"/>
                        <a:t>X</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c>
                  <a:txBody>
                    <a:bodyPr/>
                    <a:lstStyle/>
                    <a:p>
                      <a:pPr indent="0" lvl="0" marL="0" marR="0" rtl="0" algn="l">
                        <a:spcBef>
                          <a:spcPts val="0"/>
                        </a:spcBef>
                        <a:spcAft>
                          <a:spcPts val="0"/>
                        </a:spcAft>
                        <a:buNone/>
                      </a:pPr>
                      <a:r>
                        <a:rPr lang="en-US" sz="1800"/>
                        <a:t>X-&gt;Y</a:t>
                      </a:r>
                      <a:endParaRPr/>
                    </a:p>
                  </a:txBody>
                  <a:tcPr marT="45725" marB="45725" marR="91450" marL="91450"/>
                </a:tc>
                <a:tc>
                  <a:txBody>
                    <a:bodyPr/>
                    <a:lstStyle/>
                    <a:p>
                      <a:pPr indent="0" lvl="0" marL="0" marR="0" rtl="0" algn="l">
                        <a:spcBef>
                          <a:spcPts val="0"/>
                        </a:spcBef>
                        <a:spcAft>
                          <a:spcPts val="0"/>
                        </a:spcAft>
                        <a:buNone/>
                      </a:pPr>
                      <a:r>
                        <a:rPr lang="en-US" sz="1800"/>
                        <a:t>X v Y</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X-&gt;Y</a:t>
                      </a:r>
                      <a:endParaRPr/>
                    </a:p>
                    <a:p>
                      <a:pPr indent="0" lvl="0" marL="0" marR="0" rtl="0" algn="l">
                        <a:spcBef>
                          <a:spcPts val="0"/>
                        </a:spcBef>
                        <a:spcAft>
                          <a:spcPts val="0"/>
                        </a:spcAft>
                        <a:buNone/>
                      </a:pPr>
                      <a:r>
                        <a:rPr lang="en-US" sz="1800"/>
                        <a:t>or</a:t>
                      </a:r>
                      <a:endParaRPr/>
                    </a:p>
                    <a:p>
                      <a:pPr indent="0" lvl="0" marL="0" marR="0" rtl="0" algn="l">
                        <a:lnSpc>
                          <a:spcPct val="100000"/>
                        </a:lnSpc>
                        <a:spcBef>
                          <a:spcPts val="0"/>
                        </a:spcBef>
                        <a:spcAft>
                          <a:spcPts val="0"/>
                        </a:spcAft>
                        <a:buClr>
                          <a:schemeClr val="dk1"/>
                        </a:buClr>
                        <a:buSzPts val="1800"/>
                        <a:buFont typeface="Calibri"/>
                        <a:buNone/>
                      </a:pPr>
                      <a:r>
                        <a:rPr lang="en-US" sz="1800"/>
                        <a:t>X v Y</a:t>
                      </a:r>
                      <a:endParaRPr/>
                    </a:p>
                  </a:txBody>
                  <a:tcPr marT="45725" marB="45725" marR="91450" marL="91450"/>
                </a:tc>
              </a:tr>
              <a:tr h="370850">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1</a:t>
                      </a:r>
                      <a:endParaRPr/>
                    </a:p>
                  </a:txBody>
                  <a:tcPr marT="45725" marB="45725" marR="121925" marL="121925"/>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370850">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0</a:t>
                      </a:r>
                      <a:endParaRPr/>
                    </a:p>
                  </a:txBody>
                  <a:tcPr marT="45725" marB="45725" marR="121925" marL="121925"/>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3708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1</a:t>
                      </a:r>
                      <a:endParaRPr/>
                    </a:p>
                  </a:txBody>
                  <a:tcPr marT="45725" marB="45725" marR="121925" marL="121925"/>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3708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ctr">
                        <a:lnSpc>
                          <a:spcPct val="100000"/>
                        </a:lnSpc>
                        <a:spcBef>
                          <a:spcPts val="0"/>
                        </a:spcBef>
                        <a:spcAft>
                          <a:spcPts val="0"/>
                        </a:spcAft>
                        <a:buClr>
                          <a:schemeClr val="folHlink"/>
                        </a:buClr>
                        <a:buSzPts val="1440"/>
                        <a:buFont typeface="Noto Sans Symbols"/>
                        <a:buNone/>
                      </a:pPr>
                      <a:r>
                        <a:rPr b="0" i="0" lang="en-US" sz="2400" u="none" cap="none" strike="noStrike">
                          <a:solidFill>
                            <a:schemeClr val="accent2"/>
                          </a:solidFill>
                          <a:latin typeface="Trebuchet MS"/>
                          <a:ea typeface="Trebuchet MS"/>
                          <a:cs typeface="Trebuchet MS"/>
                          <a:sym typeface="Trebuchet MS"/>
                        </a:rPr>
                        <a:t>1</a:t>
                      </a:r>
                      <a:endParaRPr/>
                    </a:p>
                  </a:txBody>
                  <a:tcPr marT="45725" marB="45725" marR="121925" marL="121925"/>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bl>
          </a:graphicData>
        </a:graphic>
      </p:graphicFrame>
      <p:sp>
        <p:nvSpPr>
          <p:cNvPr id="614" name="Google Shape;614;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615" name="Google Shape;615;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nvSpPr>
        <p:spPr>
          <a:xfrm>
            <a:off x="906328" y="93012"/>
            <a:ext cx="8510627"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Planning</a:t>
            </a:r>
            <a:endParaRPr b="1" i="0" sz="4400" u="none" cap="none" strike="noStrike">
              <a:solidFill>
                <a:schemeClr val="lt1"/>
              </a:solidFill>
              <a:latin typeface="Calibri"/>
              <a:ea typeface="Calibri"/>
              <a:cs typeface="Calibri"/>
              <a:sym typeface="Calibri"/>
            </a:endParaRPr>
          </a:p>
        </p:txBody>
      </p:sp>
      <p:sp>
        <p:nvSpPr>
          <p:cNvPr id="133" name="Google Shape;133;p5"/>
          <p:cNvSpPr txBox="1"/>
          <p:nvPr/>
        </p:nvSpPr>
        <p:spPr>
          <a:xfrm>
            <a:off x="196645" y="1476377"/>
            <a:ext cx="11769213" cy="5206626"/>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34" name="Google Shape;134;p5"/>
          <p:cNvSpPr txBox="1"/>
          <p:nvPr>
            <p:ph idx="1" type="body"/>
          </p:nvPr>
        </p:nvSpPr>
        <p:spPr>
          <a:xfrm>
            <a:off x="340360" y="1582791"/>
            <a:ext cx="11330530" cy="493599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Calibri"/>
              <a:buNone/>
            </a:pPr>
            <a:r>
              <a:rPr lang="en-US" sz="2000"/>
              <a:t>	</a:t>
            </a:r>
            <a:r>
              <a:rPr lang="en-US" sz="3200"/>
              <a:t>Given a set of goals, construct a sequence of actions that achieves those goals:</a:t>
            </a:r>
            <a:endParaRPr/>
          </a:p>
          <a:p>
            <a:pPr indent="-228600" lvl="1" marL="685800" rtl="0" algn="l">
              <a:lnSpc>
                <a:spcPct val="90000"/>
              </a:lnSpc>
              <a:spcBef>
                <a:spcPts val="500"/>
              </a:spcBef>
              <a:spcAft>
                <a:spcPts val="0"/>
              </a:spcAft>
              <a:buClr>
                <a:schemeClr val="dk1"/>
              </a:buClr>
              <a:buSzPts val="3200"/>
              <a:buChar char="•"/>
            </a:pPr>
            <a:r>
              <a:rPr lang="en-US" sz="3200"/>
              <a:t>often very large search space</a:t>
            </a:r>
            <a:endParaRPr/>
          </a:p>
          <a:p>
            <a:pPr indent="-228600" lvl="1" marL="685800" rtl="0" algn="l">
              <a:lnSpc>
                <a:spcPct val="90000"/>
              </a:lnSpc>
              <a:spcBef>
                <a:spcPts val="500"/>
              </a:spcBef>
              <a:spcAft>
                <a:spcPts val="0"/>
              </a:spcAft>
              <a:buClr>
                <a:schemeClr val="dk1"/>
              </a:buClr>
              <a:buSzPts val="3200"/>
              <a:buChar char="•"/>
            </a:pPr>
            <a:r>
              <a:rPr lang="en-US" sz="3200"/>
              <a:t>but most parts of the world are independent of most other parts</a:t>
            </a:r>
            <a:endParaRPr/>
          </a:p>
          <a:p>
            <a:pPr indent="-228600" lvl="1" marL="685800" rtl="0" algn="l">
              <a:lnSpc>
                <a:spcPct val="90000"/>
              </a:lnSpc>
              <a:spcBef>
                <a:spcPts val="500"/>
              </a:spcBef>
              <a:spcAft>
                <a:spcPts val="0"/>
              </a:spcAft>
              <a:buClr>
                <a:schemeClr val="dk1"/>
              </a:buClr>
              <a:buSzPts val="3200"/>
              <a:buChar char="•"/>
            </a:pPr>
            <a:r>
              <a:rPr lang="en-US" sz="3200"/>
              <a:t>often start with goals and connect them to actions</a:t>
            </a:r>
            <a:endParaRPr/>
          </a:p>
          <a:p>
            <a:pPr indent="-228600" lvl="1" marL="685800" rtl="0" algn="l">
              <a:lnSpc>
                <a:spcPct val="90000"/>
              </a:lnSpc>
              <a:spcBef>
                <a:spcPts val="500"/>
              </a:spcBef>
              <a:spcAft>
                <a:spcPts val="0"/>
              </a:spcAft>
              <a:buClr>
                <a:schemeClr val="dk1"/>
              </a:buClr>
              <a:buSzPts val="3200"/>
              <a:buChar char="•"/>
            </a:pPr>
            <a:r>
              <a:rPr lang="en-US" sz="3200"/>
              <a:t>no necessary connection between order of planning and order of execution</a:t>
            </a:r>
            <a:endParaRPr/>
          </a:p>
          <a:p>
            <a:pPr indent="-228600" lvl="1" marL="685800" rtl="0" algn="l">
              <a:lnSpc>
                <a:spcPct val="90000"/>
              </a:lnSpc>
              <a:spcBef>
                <a:spcPts val="500"/>
              </a:spcBef>
              <a:spcAft>
                <a:spcPts val="0"/>
              </a:spcAft>
              <a:buClr>
                <a:schemeClr val="dk1"/>
              </a:buClr>
              <a:buSzPts val="3200"/>
              <a:buChar char="•"/>
            </a:pPr>
            <a:r>
              <a:rPr lang="en-US" sz="3200"/>
              <a:t>what happens if the world changes as we execute the plan and/or our actions don’t produce the expected results?</a:t>
            </a:r>
            <a:endParaRPr/>
          </a:p>
        </p:txBody>
      </p:sp>
      <p:sp>
        <p:nvSpPr>
          <p:cNvPr id="135" name="Google Shape;1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36" name="Google Shape;1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500"/>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500"/>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500"/>
                                        <p:tgtEl>
                                          <p:spTgt spid="1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500"/>
                                        <p:tgtEl>
                                          <p:spTgt spid="1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animEffect filter="fade" transition="in">
                                      <p:cBhvr>
                                        <p:cTn dur="500"/>
                                        <p:tgtEl>
                                          <p:spTgt spid="1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animEffect filter="fade" transition="in">
                                      <p:cBhvr>
                                        <p:cTn dur="500"/>
                                        <p:tgtEl>
                                          <p:spTgt spid="13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0"/>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2" name="Google Shape;622;p50"/>
          <p:cNvSpPr txBox="1"/>
          <p:nvPr>
            <p:ph type="title"/>
          </p:nvPr>
        </p:nvSpPr>
        <p:spPr>
          <a:xfrm>
            <a:off x="838200" y="365125"/>
            <a:ext cx="8674290"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World</a:t>
            </a:r>
            <a:endParaRPr/>
          </a:p>
        </p:txBody>
      </p:sp>
      <p:sp>
        <p:nvSpPr>
          <p:cNvPr id="623" name="Google Shape;623;p50"/>
          <p:cNvSpPr txBox="1"/>
          <p:nvPr>
            <p:ph idx="1" type="body"/>
          </p:nvPr>
        </p:nvSpPr>
        <p:spPr>
          <a:xfrm>
            <a:off x="508000" y="1959429"/>
            <a:ext cx="11277600" cy="4173085"/>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a:t>
            </a:r>
            <a:r>
              <a:rPr lang="en-US">
                <a:solidFill>
                  <a:schemeClr val="dk2"/>
                </a:solidFill>
              </a:rPr>
              <a:t>world</a:t>
            </a:r>
            <a:r>
              <a:rPr lang="en-US"/>
              <a:t> is a collection of prepositions and logical expressions relating those prepositions</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228600" lvl="1" marL="685800" rtl="0" algn="l">
              <a:lnSpc>
                <a:spcPct val="90000"/>
              </a:lnSpc>
              <a:spcBef>
                <a:spcPts val="500"/>
              </a:spcBef>
              <a:spcAft>
                <a:spcPts val="0"/>
              </a:spcAft>
              <a:buClr>
                <a:schemeClr val="dk1"/>
              </a:buClr>
              <a:buSzPts val="2400"/>
              <a:buChar char="•"/>
            </a:pPr>
            <a:r>
              <a:rPr lang="en-US"/>
              <a:t>Propositions: </a:t>
            </a:r>
            <a:r>
              <a:rPr lang="en-US">
                <a:solidFill>
                  <a:schemeClr val="accent2"/>
                </a:solidFill>
                <a:latin typeface="Trebuchet MS"/>
                <a:ea typeface="Trebuchet MS"/>
                <a:cs typeface="Trebuchet MS"/>
                <a:sym typeface="Trebuchet MS"/>
              </a:rPr>
              <a:t>JohnLovesMary</a:t>
            </a:r>
            <a:r>
              <a:rPr lang="en-US"/>
              <a:t>, </a:t>
            </a:r>
            <a:r>
              <a:rPr lang="en-US">
                <a:solidFill>
                  <a:schemeClr val="accent2"/>
                </a:solidFill>
                <a:latin typeface="Trebuchet MS"/>
                <a:ea typeface="Trebuchet MS"/>
                <a:cs typeface="Trebuchet MS"/>
                <a:sym typeface="Trebuchet MS"/>
              </a:rPr>
              <a:t>MaryIsFemale</a:t>
            </a:r>
            <a:r>
              <a:rPr lang="en-US"/>
              <a:t>, </a:t>
            </a:r>
            <a:r>
              <a:rPr lang="en-US">
                <a:solidFill>
                  <a:schemeClr val="accent2"/>
                </a:solidFill>
                <a:latin typeface="Trebuchet MS"/>
                <a:ea typeface="Trebuchet MS"/>
                <a:cs typeface="Trebuchet MS"/>
                <a:sym typeface="Trebuchet MS"/>
              </a:rPr>
              <a:t>MaryIsRich</a:t>
            </a:r>
            <a:endParaRPr/>
          </a:p>
          <a:p>
            <a:pPr indent="-228600" lvl="1" marL="685800" rtl="0" algn="l">
              <a:lnSpc>
                <a:spcPct val="90000"/>
              </a:lnSpc>
              <a:spcBef>
                <a:spcPts val="500"/>
              </a:spcBef>
              <a:spcAft>
                <a:spcPts val="0"/>
              </a:spcAft>
              <a:buClr>
                <a:schemeClr val="dk1"/>
              </a:buClr>
              <a:buSzPts val="2400"/>
              <a:buChar char="•"/>
            </a:pPr>
            <a:r>
              <a:rPr lang="en-US"/>
              <a:t>Expressions:</a:t>
            </a:r>
            <a:br>
              <a:rPr lang="en-US"/>
            </a:br>
            <a:r>
              <a:rPr lang="en-US">
                <a:solidFill>
                  <a:schemeClr val="accent2"/>
                </a:solidFill>
                <a:latin typeface="Trebuchet MS"/>
                <a:ea typeface="Trebuchet MS"/>
                <a:cs typeface="Trebuchet MS"/>
                <a:sym typeface="Trebuchet MS"/>
              </a:rPr>
              <a:t>MaryIsFemale ∧ MaryIsRich ⇒ JohnLovesMary</a:t>
            </a:r>
            <a:endParaRPr>
              <a:solidFill>
                <a:schemeClr val="accent2"/>
              </a:solidFill>
              <a:latin typeface="Trebuchet MS"/>
              <a:ea typeface="Trebuchet MS"/>
              <a:cs typeface="Trebuchet MS"/>
              <a:sym typeface="Trebuchet MS"/>
            </a:endParaRPr>
          </a:p>
          <a:p>
            <a:pPr indent="-228600" lvl="0" marL="228600" rtl="0" algn="l">
              <a:lnSpc>
                <a:spcPct val="90000"/>
              </a:lnSpc>
              <a:spcBef>
                <a:spcPts val="1000"/>
              </a:spcBef>
              <a:spcAft>
                <a:spcPts val="0"/>
              </a:spcAft>
              <a:buClr>
                <a:schemeClr val="dk1"/>
              </a:buClr>
              <a:buSzPts val="2800"/>
              <a:buChar char="•"/>
            </a:pPr>
            <a:r>
              <a:rPr lang="en-US"/>
              <a:t>A proposition “says something” about the world, but since it is atomic (you can’t look inside it to see component parts), propositions tend to be very specialized and inflexible</a:t>
            </a:r>
            <a:endParaRPr>
              <a:solidFill>
                <a:schemeClr val="accent2"/>
              </a:solidFill>
              <a:latin typeface="Trebuchet MS"/>
              <a:ea typeface="Trebuchet MS"/>
              <a:cs typeface="Trebuchet MS"/>
              <a:sym typeface="Trebuchet MS"/>
            </a:endParaRPr>
          </a:p>
        </p:txBody>
      </p:sp>
      <p:sp>
        <p:nvSpPr>
          <p:cNvPr id="624" name="Google Shape;624;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1"/>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1" name="Google Shape;631;p51"/>
          <p:cNvSpPr txBox="1"/>
          <p:nvPr>
            <p:ph type="title"/>
          </p:nvPr>
        </p:nvSpPr>
        <p:spPr>
          <a:xfrm>
            <a:off x="838200" y="365125"/>
            <a:ext cx="9111018"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Models</a:t>
            </a:r>
            <a:endParaRPr/>
          </a:p>
        </p:txBody>
      </p:sp>
      <p:sp>
        <p:nvSpPr>
          <p:cNvPr id="632" name="Google Shape;632;p51"/>
          <p:cNvSpPr txBox="1"/>
          <p:nvPr>
            <p:ph idx="1" type="body"/>
          </p:nvPr>
        </p:nvSpPr>
        <p:spPr>
          <a:xfrm>
            <a:off x="508001" y="1735494"/>
            <a:ext cx="11004446" cy="4817706"/>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None/>
            </a:pPr>
            <a:r>
              <a:rPr lang="en-US" sz="2400"/>
              <a:t>A </a:t>
            </a:r>
            <a:r>
              <a:rPr lang="en-US" sz="2400">
                <a:solidFill>
                  <a:schemeClr val="dk2"/>
                </a:solidFill>
              </a:rPr>
              <a:t>model</a:t>
            </a:r>
            <a:r>
              <a:rPr lang="en-US" sz="2400"/>
              <a:t> is an assignment of a truth value to each proposition, for example:</a:t>
            </a:r>
            <a:endParaRPr/>
          </a:p>
          <a:p>
            <a:pPr indent="-228600" lvl="1" marL="685800" rtl="0" algn="l">
              <a:lnSpc>
                <a:spcPct val="90000"/>
              </a:lnSpc>
              <a:spcBef>
                <a:spcPts val="500"/>
              </a:spcBef>
              <a:spcAft>
                <a:spcPts val="0"/>
              </a:spcAft>
              <a:buClr>
                <a:schemeClr val="accent2"/>
              </a:buClr>
              <a:buSzPts val="2400"/>
              <a:buChar char="•"/>
            </a:pPr>
            <a:r>
              <a:rPr lang="en-US">
                <a:solidFill>
                  <a:schemeClr val="accent2"/>
                </a:solidFill>
                <a:latin typeface="Trebuchet MS"/>
                <a:ea typeface="Trebuchet MS"/>
                <a:cs typeface="Trebuchet MS"/>
                <a:sym typeface="Trebuchet MS"/>
              </a:rPr>
              <a:t>JohnLovesMary: T</a:t>
            </a:r>
            <a:r>
              <a:rPr lang="en-US"/>
              <a:t>, </a:t>
            </a:r>
            <a:r>
              <a:rPr lang="en-US">
                <a:solidFill>
                  <a:schemeClr val="accent2"/>
                </a:solidFill>
                <a:latin typeface="Trebuchet MS"/>
                <a:ea typeface="Trebuchet MS"/>
                <a:cs typeface="Trebuchet MS"/>
                <a:sym typeface="Trebuchet MS"/>
              </a:rPr>
              <a:t>MaryIsFemale: T</a:t>
            </a:r>
            <a:r>
              <a:rPr lang="en-US"/>
              <a:t>, </a:t>
            </a:r>
            <a:r>
              <a:rPr lang="en-US">
                <a:solidFill>
                  <a:schemeClr val="accent2"/>
                </a:solidFill>
                <a:latin typeface="Trebuchet MS"/>
                <a:ea typeface="Trebuchet MS"/>
                <a:cs typeface="Trebuchet MS"/>
                <a:sym typeface="Trebuchet MS"/>
              </a:rPr>
              <a:t>MaryIsRich: F</a:t>
            </a:r>
            <a:endParaRPr/>
          </a:p>
          <a:p>
            <a:pPr indent="-228600" lvl="0" marL="228600" rtl="0" algn="l">
              <a:lnSpc>
                <a:spcPct val="90000"/>
              </a:lnSpc>
              <a:spcBef>
                <a:spcPts val="1000"/>
              </a:spcBef>
              <a:spcAft>
                <a:spcPts val="0"/>
              </a:spcAft>
              <a:buClr>
                <a:schemeClr val="dk1"/>
              </a:buClr>
              <a:buSzPts val="2400"/>
              <a:buChar char="•"/>
            </a:pPr>
            <a:r>
              <a:rPr lang="en-US" sz="2400"/>
              <a:t>An expression is </a:t>
            </a:r>
            <a:r>
              <a:rPr lang="en-US" sz="2400">
                <a:solidFill>
                  <a:schemeClr val="dk2"/>
                </a:solidFill>
              </a:rPr>
              <a:t>satisfiable</a:t>
            </a:r>
            <a:r>
              <a:rPr lang="en-US" sz="2400"/>
              <a:t> if there is a model for which the expression is</a:t>
            </a:r>
            <a:r>
              <a:rPr lang="en-US" sz="2400">
                <a:solidFill>
                  <a:schemeClr val="accent2"/>
                </a:solidFill>
                <a:latin typeface="Trebuchet MS"/>
                <a:ea typeface="Trebuchet MS"/>
                <a:cs typeface="Trebuchet MS"/>
                <a:sym typeface="Trebuchet MS"/>
              </a:rPr>
              <a:t> true</a:t>
            </a:r>
            <a:endParaRPr/>
          </a:p>
          <a:p>
            <a:pPr indent="-228600" lvl="1" marL="685800" rtl="0" algn="l">
              <a:lnSpc>
                <a:spcPct val="90000"/>
              </a:lnSpc>
              <a:spcBef>
                <a:spcPts val="500"/>
              </a:spcBef>
              <a:spcAft>
                <a:spcPts val="0"/>
              </a:spcAft>
              <a:buClr>
                <a:schemeClr val="dk1"/>
              </a:buClr>
              <a:buSzPts val="2400"/>
              <a:buChar char="•"/>
            </a:pPr>
            <a:r>
              <a:rPr lang="en-US"/>
              <a:t>For example, the above model satisfies the expression</a:t>
            </a:r>
            <a:br>
              <a:rPr lang="en-US"/>
            </a:br>
            <a:r>
              <a:rPr lang="en-US">
                <a:solidFill>
                  <a:schemeClr val="accent2"/>
                </a:solidFill>
                <a:latin typeface="Trebuchet MS"/>
                <a:ea typeface="Trebuchet MS"/>
                <a:cs typeface="Trebuchet MS"/>
                <a:sym typeface="Trebuchet MS"/>
              </a:rPr>
              <a:t>MaryIsFemale ∧ MaryIsRich ⇒ JohnLovesMary</a:t>
            </a:r>
            <a:endParaRPr>
              <a:solidFill>
                <a:schemeClr val="accent2"/>
              </a:solidFill>
              <a:latin typeface="Trebuchet MS"/>
              <a:ea typeface="Trebuchet MS"/>
              <a:cs typeface="Trebuchet MS"/>
              <a:sym typeface="Trebuchet MS"/>
            </a:endParaRPr>
          </a:p>
          <a:p>
            <a:pPr indent="-228600" lvl="0" marL="228600" rtl="0" algn="l">
              <a:lnSpc>
                <a:spcPct val="90000"/>
              </a:lnSpc>
              <a:spcBef>
                <a:spcPts val="1000"/>
              </a:spcBef>
              <a:spcAft>
                <a:spcPts val="0"/>
              </a:spcAft>
              <a:buClr>
                <a:schemeClr val="dk1"/>
              </a:buClr>
              <a:buSzPts val="2400"/>
              <a:buChar char="•"/>
            </a:pPr>
            <a:r>
              <a:rPr lang="en-US" sz="2400"/>
              <a:t>An expression is </a:t>
            </a:r>
            <a:r>
              <a:rPr lang="en-US" sz="2400">
                <a:solidFill>
                  <a:schemeClr val="dk2"/>
                </a:solidFill>
              </a:rPr>
              <a:t>valid</a:t>
            </a:r>
            <a:r>
              <a:rPr lang="en-US" sz="2400"/>
              <a:t> if it is satisfied by </a:t>
            </a:r>
            <a:r>
              <a:rPr i="1" lang="en-US" sz="2400"/>
              <a:t>every</a:t>
            </a:r>
            <a:r>
              <a:rPr lang="en-US" sz="2400"/>
              <a:t> model</a:t>
            </a:r>
            <a:endParaRPr/>
          </a:p>
          <a:p>
            <a:pPr indent="-228600" lvl="1" marL="685800" rtl="0" algn="l">
              <a:lnSpc>
                <a:spcPct val="90000"/>
              </a:lnSpc>
              <a:spcBef>
                <a:spcPts val="500"/>
              </a:spcBef>
              <a:spcAft>
                <a:spcPts val="0"/>
              </a:spcAft>
              <a:buClr>
                <a:schemeClr val="dk1"/>
              </a:buClr>
              <a:buSzPts val="2400"/>
              <a:buChar char="•"/>
            </a:pPr>
            <a:r>
              <a:rPr lang="en-US"/>
              <a:t>This expression is </a:t>
            </a:r>
            <a:r>
              <a:rPr i="1" lang="en-US"/>
              <a:t>not</a:t>
            </a:r>
            <a:r>
              <a:rPr lang="en-US"/>
              <a:t> valid:</a:t>
            </a:r>
            <a:br>
              <a:rPr lang="en-US"/>
            </a:br>
            <a:r>
              <a:rPr lang="en-US"/>
              <a:t>       </a:t>
            </a:r>
            <a:r>
              <a:rPr lang="en-US">
                <a:solidFill>
                  <a:schemeClr val="accent2"/>
                </a:solidFill>
                <a:latin typeface="Trebuchet MS"/>
                <a:ea typeface="Trebuchet MS"/>
                <a:cs typeface="Trebuchet MS"/>
                <a:sym typeface="Trebuchet MS"/>
              </a:rPr>
              <a:t>MaryIsFemale ∧ MaryIsRich ⇒ JohnLovesMary</a:t>
            </a:r>
            <a:br>
              <a:rPr lang="en-US">
                <a:solidFill>
                  <a:schemeClr val="accent2"/>
                </a:solidFill>
                <a:latin typeface="Trebuchet MS"/>
                <a:ea typeface="Trebuchet MS"/>
                <a:cs typeface="Trebuchet MS"/>
                <a:sym typeface="Trebuchet MS"/>
              </a:rPr>
            </a:br>
            <a:r>
              <a:rPr lang="en-US"/>
              <a:t>because it is not satisfied by this model:</a:t>
            </a:r>
            <a:br>
              <a:rPr lang="en-US">
                <a:solidFill>
                  <a:schemeClr val="accent2"/>
                </a:solidFill>
                <a:latin typeface="Trebuchet MS"/>
                <a:ea typeface="Trebuchet MS"/>
                <a:cs typeface="Trebuchet MS"/>
                <a:sym typeface="Trebuchet MS"/>
              </a:rPr>
            </a:br>
            <a:r>
              <a:rPr lang="en-US">
                <a:solidFill>
                  <a:schemeClr val="accent2"/>
                </a:solidFill>
                <a:latin typeface="Trebuchet MS"/>
                <a:ea typeface="Trebuchet MS"/>
                <a:cs typeface="Trebuchet MS"/>
                <a:sym typeface="Trebuchet MS"/>
              </a:rPr>
              <a:t>     JohnLovesMary: F</a:t>
            </a:r>
            <a:r>
              <a:rPr lang="en-US"/>
              <a:t>, </a:t>
            </a:r>
            <a:r>
              <a:rPr lang="en-US">
                <a:solidFill>
                  <a:schemeClr val="accent2"/>
                </a:solidFill>
                <a:latin typeface="Trebuchet MS"/>
                <a:ea typeface="Trebuchet MS"/>
                <a:cs typeface="Trebuchet MS"/>
                <a:sym typeface="Trebuchet MS"/>
              </a:rPr>
              <a:t>MaryIsFemale: T</a:t>
            </a:r>
            <a:r>
              <a:rPr lang="en-US"/>
              <a:t>, </a:t>
            </a:r>
            <a:r>
              <a:rPr lang="en-US">
                <a:solidFill>
                  <a:schemeClr val="accent2"/>
                </a:solidFill>
                <a:latin typeface="Trebuchet MS"/>
                <a:ea typeface="Trebuchet MS"/>
                <a:cs typeface="Trebuchet MS"/>
                <a:sym typeface="Trebuchet MS"/>
              </a:rPr>
              <a:t>MaryIsRich: T</a:t>
            </a:r>
            <a:endParaRPr/>
          </a:p>
          <a:p>
            <a:pPr indent="-228600" lvl="1" marL="685800" rtl="0" algn="l">
              <a:lnSpc>
                <a:spcPct val="90000"/>
              </a:lnSpc>
              <a:spcBef>
                <a:spcPts val="500"/>
              </a:spcBef>
              <a:spcAft>
                <a:spcPts val="0"/>
              </a:spcAft>
              <a:buClr>
                <a:schemeClr val="dk1"/>
              </a:buClr>
              <a:buSzPts val="2400"/>
              <a:buChar char="•"/>
            </a:pPr>
            <a:r>
              <a:rPr lang="en-US"/>
              <a:t>But this expression </a:t>
            </a:r>
            <a:r>
              <a:rPr i="1" lang="en-US"/>
              <a:t>is</a:t>
            </a:r>
            <a:r>
              <a:rPr lang="en-US"/>
              <a:t> valid:</a:t>
            </a:r>
            <a:br>
              <a:rPr lang="en-US"/>
            </a:br>
            <a:r>
              <a:rPr lang="en-US"/>
              <a:t>       </a:t>
            </a:r>
            <a:r>
              <a:rPr lang="en-US">
                <a:solidFill>
                  <a:schemeClr val="accent2"/>
                </a:solidFill>
                <a:latin typeface="Trebuchet MS"/>
                <a:ea typeface="Trebuchet MS"/>
                <a:cs typeface="Trebuchet MS"/>
                <a:sym typeface="Trebuchet MS"/>
              </a:rPr>
              <a:t>MaryIsFemale ∧ MaryIsRich ⇒ MaryIsFemale</a:t>
            </a:r>
            <a:endParaRPr>
              <a:solidFill>
                <a:schemeClr val="accent2"/>
              </a:solidFill>
              <a:latin typeface="Trebuchet MS"/>
              <a:ea typeface="Trebuchet MS"/>
              <a:cs typeface="Trebuchet MS"/>
              <a:sym typeface="Trebuchet MS"/>
            </a:endParaRPr>
          </a:p>
        </p:txBody>
      </p:sp>
      <p:sp>
        <p:nvSpPr>
          <p:cNvPr id="633" name="Google Shape;633;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52"/>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0" name="Google Shape;640;p52"/>
          <p:cNvSpPr txBox="1"/>
          <p:nvPr>
            <p:ph type="title"/>
          </p:nvPr>
        </p:nvSpPr>
        <p:spPr>
          <a:xfrm>
            <a:off x="838200" y="365125"/>
            <a:ext cx="8769824"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Inference rules in propositional logic</a:t>
            </a:r>
            <a:endParaRPr/>
          </a:p>
        </p:txBody>
      </p:sp>
      <p:sp>
        <p:nvSpPr>
          <p:cNvPr id="641" name="Google Shape;641;p52"/>
          <p:cNvSpPr txBox="1"/>
          <p:nvPr>
            <p:ph idx="1" type="body"/>
          </p:nvPr>
        </p:nvSpPr>
        <p:spPr>
          <a:xfrm>
            <a:off x="508000" y="1866122"/>
            <a:ext cx="11432117" cy="49607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Here are just a few of the rules you can apply when reasoning in propositional logic:</a:t>
            </a:r>
            <a:endParaRPr/>
          </a:p>
        </p:txBody>
      </p:sp>
      <p:grpSp>
        <p:nvGrpSpPr>
          <p:cNvPr id="642" name="Google Shape;642;p52"/>
          <p:cNvGrpSpPr/>
          <p:nvPr/>
        </p:nvGrpSpPr>
        <p:grpSpPr>
          <a:xfrm>
            <a:off x="659567" y="2438400"/>
            <a:ext cx="10717967" cy="4313238"/>
            <a:chOff x="624" y="1536"/>
            <a:chExt cx="4512" cy="2717"/>
          </a:xfrm>
        </p:grpSpPr>
        <p:pic>
          <p:nvPicPr>
            <p:cNvPr id="643" name="Google Shape;643;p52"/>
            <p:cNvPicPr preferRelativeResize="0"/>
            <p:nvPr/>
          </p:nvPicPr>
          <p:blipFill rotWithShape="1">
            <a:blip r:embed="rId3">
              <a:alphaModFix/>
            </a:blip>
            <a:srcRect b="15625" l="33594" r="3125" t="39583"/>
            <a:stretch/>
          </p:blipFill>
          <p:spPr>
            <a:xfrm>
              <a:off x="624" y="1536"/>
              <a:ext cx="4512" cy="2395"/>
            </a:xfrm>
            <a:prstGeom prst="rect">
              <a:avLst/>
            </a:prstGeom>
            <a:noFill/>
            <a:ln cap="flat" cmpd="sng" w="38100">
              <a:solidFill>
                <a:srgbClr val="FF0000"/>
              </a:solidFill>
              <a:prstDash val="solid"/>
              <a:miter lim="800000"/>
              <a:headEnd len="sm" w="sm" type="none"/>
              <a:tailEnd len="sm" w="sm" type="none"/>
            </a:ln>
          </p:spPr>
        </p:pic>
        <p:sp>
          <p:nvSpPr>
            <p:cNvPr id="644" name="Google Shape;644;p52"/>
            <p:cNvSpPr/>
            <p:nvPr/>
          </p:nvSpPr>
          <p:spPr>
            <a:xfrm>
              <a:off x="1584" y="4080"/>
              <a:ext cx="2688" cy="173"/>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Merriweather Sans"/>
                  <a:ea typeface="Merriweather Sans"/>
                  <a:cs typeface="Merriweather Sans"/>
                  <a:sym typeface="Merriweather Sans"/>
                </a:rPr>
                <a:t> </a:t>
              </a:r>
              <a:endParaRPr/>
            </a:p>
          </p:txBody>
        </p:sp>
      </p:grpSp>
      <p:sp>
        <p:nvSpPr>
          <p:cNvPr id="645" name="Google Shape;645;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500"/>
                                        <p:tgtEl>
                                          <p:spTgt spid="6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53"/>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1" name="Google Shape;651;p53"/>
          <p:cNvSpPr txBox="1"/>
          <p:nvPr>
            <p:ph type="title"/>
          </p:nvPr>
        </p:nvSpPr>
        <p:spPr>
          <a:xfrm>
            <a:off x="838200" y="365125"/>
            <a:ext cx="9056427"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Implication elimination</a:t>
            </a:r>
            <a:endParaRPr/>
          </a:p>
        </p:txBody>
      </p:sp>
      <p:sp>
        <p:nvSpPr>
          <p:cNvPr id="652" name="Google Shape;652;p53"/>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600"/>
              <a:buChar char="•"/>
            </a:pPr>
            <a:r>
              <a:rPr lang="en-US" sz="3600"/>
              <a:t>A particularly important rule allows you to get rid of the implication operator, </a:t>
            </a:r>
            <a:r>
              <a:rPr lang="en-US" sz="3600">
                <a:solidFill>
                  <a:schemeClr val="accent2"/>
                </a:solidFill>
                <a:latin typeface="Trebuchet MS"/>
                <a:ea typeface="Trebuchet MS"/>
                <a:cs typeface="Trebuchet MS"/>
                <a:sym typeface="Trebuchet MS"/>
              </a:rPr>
              <a:t>⇒ </a:t>
            </a:r>
            <a:r>
              <a:rPr lang="en-US" sz="3600"/>
              <a:t>:</a:t>
            </a:r>
            <a:endParaRPr/>
          </a:p>
          <a:p>
            <a:pPr indent="-228600" lvl="1" marL="685800" rtl="0" algn="just">
              <a:lnSpc>
                <a:spcPct val="90000"/>
              </a:lnSpc>
              <a:spcBef>
                <a:spcPts val="500"/>
              </a:spcBef>
              <a:spcAft>
                <a:spcPts val="0"/>
              </a:spcAft>
              <a:buClr>
                <a:schemeClr val="accent2"/>
              </a:buClr>
              <a:buSzPts val="3600"/>
              <a:buChar char="•"/>
            </a:pPr>
            <a:r>
              <a:rPr lang="en-US" sz="3600">
                <a:solidFill>
                  <a:schemeClr val="accent2"/>
                </a:solidFill>
                <a:latin typeface="Trebuchet MS"/>
                <a:ea typeface="Trebuchet MS"/>
                <a:cs typeface="Trebuchet MS"/>
                <a:sym typeface="Trebuchet MS"/>
              </a:rPr>
              <a:t>X ⇒ Y  ≡  ¬X ∨ Y</a:t>
            </a:r>
            <a:endParaRPr/>
          </a:p>
          <a:p>
            <a:pPr indent="-228600" lvl="0" marL="228600" rtl="0" algn="just">
              <a:lnSpc>
                <a:spcPct val="90000"/>
              </a:lnSpc>
              <a:spcBef>
                <a:spcPts val="1000"/>
              </a:spcBef>
              <a:spcAft>
                <a:spcPts val="0"/>
              </a:spcAft>
              <a:buClr>
                <a:schemeClr val="dk1"/>
              </a:buClr>
              <a:buSzPts val="3600"/>
              <a:buChar char="•"/>
            </a:pPr>
            <a:r>
              <a:rPr lang="en-US" sz="3600"/>
              <a:t>We will use this later on as a necessary tool for simplifying logical expressions</a:t>
            </a:r>
            <a:endParaRPr/>
          </a:p>
          <a:p>
            <a:pPr indent="-228600" lvl="0" marL="228600" rtl="0" algn="just">
              <a:lnSpc>
                <a:spcPct val="90000"/>
              </a:lnSpc>
              <a:spcBef>
                <a:spcPts val="1000"/>
              </a:spcBef>
              <a:spcAft>
                <a:spcPts val="0"/>
              </a:spcAft>
              <a:buClr>
                <a:schemeClr val="dk1"/>
              </a:buClr>
              <a:buSzPts val="3600"/>
              <a:buChar char="•"/>
            </a:pPr>
            <a:r>
              <a:rPr lang="en-US" sz="3600"/>
              <a:t>The symbol   </a:t>
            </a:r>
            <a:r>
              <a:rPr lang="en-US" sz="3600">
                <a:solidFill>
                  <a:schemeClr val="accent2"/>
                </a:solidFill>
                <a:latin typeface="Trebuchet MS"/>
                <a:ea typeface="Trebuchet MS"/>
                <a:cs typeface="Trebuchet MS"/>
                <a:sym typeface="Trebuchet MS"/>
              </a:rPr>
              <a:t>≡  </a:t>
            </a:r>
            <a:r>
              <a:rPr lang="en-US" sz="3600"/>
              <a:t>means “is logically equivalent to”</a:t>
            </a:r>
            <a:endParaRPr/>
          </a:p>
        </p:txBody>
      </p:sp>
      <p:sp>
        <p:nvSpPr>
          <p:cNvPr id="653" name="Google Shape;653;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54"/>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9" name="Google Shape;659;p54"/>
          <p:cNvSpPr txBox="1"/>
          <p:nvPr>
            <p:ph type="title"/>
          </p:nvPr>
        </p:nvSpPr>
        <p:spPr>
          <a:xfrm>
            <a:off x="838200" y="365125"/>
            <a:ext cx="8292152"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Conjunction elimination</a:t>
            </a:r>
            <a:endParaRPr/>
          </a:p>
        </p:txBody>
      </p:sp>
      <p:sp>
        <p:nvSpPr>
          <p:cNvPr id="660" name="Google Shape;660;p54"/>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3200"/>
              <a:buChar char="•"/>
            </a:pPr>
            <a:r>
              <a:rPr lang="en-US" sz="3200"/>
              <a:t>Another important rule for simplifying logical expressions allows you to get rid of the conjunction (</a:t>
            </a:r>
            <a:r>
              <a:rPr b="1" lang="en-US" sz="3200"/>
              <a:t>and</a:t>
            </a:r>
            <a:r>
              <a:rPr lang="en-US" sz="3200"/>
              <a:t>) operator, </a:t>
            </a:r>
            <a:r>
              <a:rPr lang="en-US" sz="3200">
                <a:solidFill>
                  <a:schemeClr val="accent2"/>
                </a:solidFill>
                <a:latin typeface="Trebuchet MS"/>
                <a:ea typeface="Trebuchet MS"/>
                <a:cs typeface="Trebuchet MS"/>
                <a:sym typeface="Trebuchet MS"/>
              </a:rPr>
              <a:t>∧ </a:t>
            </a:r>
            <a:r>
              <a:rPr lang="en-US" sz="3200"/>
              <a:t>:</a:t>
            </a:r>
            <a:endParaRPr sz="3200"/>
          </a:p>
          <a:p>
            <a:pPr indent="-228600" lvl="0" marL="228600" rtl="0" algn="l">
              <a:lnSpc>
                <a:spcPct val="90000"/>
              </a:lnSpc>
              <a:spcBef>
                <a:spcPts val="1000"/>
              </a:spcBef>
              <a:spcAft>
                <a:spcPts val="0"/>
              </a:spcAft>
              <a:buClr>
                <a:schemeClr val="dk1"/>
              </a:buClr>
              <a:buSzPts val="3200"/>
              <a:buChar char="•"/>
            </a:pPr>
            <a:r>
              <a:rPr lang="en-US" sz="3200"/>
              <a:t>This rule simply says that if you have an </a:t>
            </a:r>
            <a:r>
              <a:rPr b="1" lang="en-US" sz="3200"/>
              <a:t>and</a:t>
            </a:r>
            <a:r>
              <a:rPr lang="en-US" sz="3200"/>
              <a:t> operator at the top level of a fact (logical expression), you can break the expression up into two separate facts:</a:t>
            </a:r>
            <a:endParaRPr sz="3200"/>
          </a:p>
          <a:p>
            <a:pPr indent="-228600" lvl="1" marL="685800" rtl="0" algn="l">
              <a:lnSpc>
                <a:spcPct val="90000"/>
              </a:lnSpc>
              <a:spcBef>
                <a:spcPts val="500"/>
              </a:spcBef>
              <a:spcAft>
                <a:spcPts val="0"/>
              </a:spcAft>
              <a:buClr>
                <a:schemeClr val="accent2"/>
              </a:buClr>
              <a:buSzPts val="3200"/>
              <a:buChar char="•"/>
            </a:pPr>
            <a:r>
              <a:rPr lang="en-US" sz="3200">
                <a:solidFill>
                  <a:schemeClr val="accent2"/>
                </a:solidFill>
                <a:latin typeface="Trebuchet MS"/>
                <a:ea typeface="Trebuchet MS"/>
                <a:cs typeface="Trebuchet MS"/>
                <a:sym typeface="Trebuchet MS"/>
              </a:rPr>
              <a:t>MaryIsFemale ∧ MaryIsRich</a:t>
            </a:r>
            <a:endParaRPr sz="3200">
              <a:solidFill>
                <a:schemeClr val="accent2"/>
              </a:solidFill>
              <a:latin typeface="Trebuchet MS"/>
              <a:ea typeface="Trebuchet MS"/>
              <a:cs typeface="Trebuchet MS"/>
              <a:sym typeface="Trebuchet MS"/>
            </a:endParaRPr>
          </a:p>
          <a:p>
            <a:pPr indent="-228600" lvl="2" marL="1143000" rtl="0" algn="l">
              <a:lnSpc>
                <a:spcPct val="90000"/>
              </a:lnSpc>
              <a:spcBef>
                <a:spcPts val="500"/>
              </a:spcBef>
              <a:spcAft>
                <a:spcPts val="0"/>
              </a:spcAft>
              <a:buClr>
                <a:schemeClr val="dk1"/>
              </a:buClr>
              <a:buSzPts val="3200"/>
              <a:buChar char="•"/>
            </a:pPr>
            <a:r>
              <a:rPr lang="en-US" sz="3200"/>
              <a:t>becomes:</a:t>
            </a:r>
            <a:endParaRPr/>
          </a:p>
          <a:p>
            <a:pPr indent="-228600" lvl="1" marL="685800" rtl="0" algn="l">
              <a:lnSpc>
                <a:spcPct val="90000"/>
              </a:lnSpc>
              <a:spcBef>
                <a:spcPts val="500"/>
              </a:spcBef>
              <a:spcAft>
                <a:spcPts val="0"/>
              </a:spcAft>
              <a:buClr>
                <a:schemeClr val="accent2"/>
              </a:buClr>
              <a:buSzPts val="3200"/>
              <a:buChar char="•"/>
            </a:pPr>
            <a:r>
              <a:rPr lang="en-US" sz="3200">
                <a:solidFill>
                  <a:schemeClr val="accent2"/>
                </a:solidFill>
                <a:latin typeface="Trebuchet MS"/>
                <a:ea typeface="Trebuchet MS"/>
                <a:cs typeface="Trebuchet MS"/>
                <a:sym typeface="Trebuchet MS"/>
              </a:rPr>
              <a:t>MaryIsFemale</a:t>
            </a:r>
            <a:endParaRPr sz="3200">
              <a:solidFill>
                <a:schemeClr val="accent2"/>
              </a:solidFill>
              <a:latin typeface="Trebuchet MS"/>
              <a:ea typeface="Trebuchet MS"/>
              <a:cs typeface="Trebuchet MS"/>
              <a:sym typeface="Trebuchet MS"/>
            </a:endParaRPr>
          </a:p>
          <a:p>
            <a:pPr indent="-228600" lvl="1" marL="685800" rtl="0" algn="l">
              <a:lnSpc>
                <a:spcPct val="90000"/>
              </a:lnSpc>
              <a:spcBef>
                <a:spcPts val="500"/>
              </a:spcBef>
              <a:spcAft>
                <a:spcPts val="0"/>
              </a:spcAft>
              <a:buClr>
                <a:schemeClr val="accent2"/>
              </a:buClr>
              <a:buSzPts val="3200"/>
              <a:buChar char="•"/>
            </a:pPr>
            <a:r>
              <a:rPr lang="en-US" sz="3200">
                <a:solidFill>
                  <a:schemeClr val="accent2"/>
                </a:solidFill>
                <a:latin typeface="Trebuchet MS"/>
                <a:ea typeface="Trebuchet MS"/>
                <a:cs typeface="Trebuchet MS"/>
                <a:sym typeface="Trebuchet MS"/>
              </a:rPr>
              <a:t>MaryIsRich</a:t>
            </a:r>
            <a:endParaRPr sz="3200">
              <a:solidFill>
                <a:schemeClr val="accent2"/>
              </a:solidFill>
              <a:latin typeface="Trebuchet MS"/>
              <a:ea typeface="Trebuchet MS"/>
              <a:cs typeface="Trebuchet MS"/>
              <a:sym typeface="Trebuchet MS"/>
            </a:endParaRPr>
          </a:p>
          <a:p>
            <a:pPr indent="-50800" lvl="0" marL="228600" rtl="0" algn="l">
              <a:lnSpc>
                <a:spcPct val="90000"/>
              </a:lnSpc>
              <a:spcBef>
                <a:spcPts val="1000"/>
              </a:spcBef>
              <a:spcAft>
                <a:spcPts val="0"/>
              </a:spcAft>
              <a:buClr>
                <a:schemeClr val="dk1"/>
              </a:buClr>
              <a:buSzPts val="2800"/>
              <a:buNone/>
            </a:pPr>
            <a:r>
              <a:t/>
            </a:r>
            <a:endParaRPr/>
          </a:p>
        </p:txBody>
      </p:sp>
      <p:sp>
        <p:nvSpPr>
          <p:cNvPr id="661" name="Google Shape;661;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55"/>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8" name="Google Shape;668;p55"/>
          <p:cNvSpPr txBox="1"/>
          <p:nvPr>
            <p:ph type="title"/>
          </p:nvPr>
        </p:nvSpPr>
        <p:spPr>
          <a:xfrm>
            <a:off x="838201" y="365125"/>
            <a:ext cx="8333096" cy="109045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Inference by computer</a:t>
            </a:r>
            <a:endParaRPr/>
          </a:p>
        </p:txBody>
      </p:sp>
      <p:sp>
        <p:nvSpPr>
          <p:cNvPr id="669" name="Google Shape;669;p55"/>
          <p:cNvSpPr txBox="1"/>
          <p:nvPr>
            <p:ph idx="1" type="body"/>
          </p:nvPr>
        </p:nvSpPr>
        <p:spPr>
          <a:xfrm>
            <a:off x="508000" y="1679510"/>
            <a:ext cx="10871200" cy="517848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1800"/>
              <a:buChar char="•"/>
            </a:pPr>
            <a:r>
              <a:rPr lang="en-US" sz="1800"/>
              <a:t>To do inference (reasoning) by computer is basically a </a:t>
            </a:r>
            <a:r>
              <a:rPr i="1" lang="en-US" sz="1800"/>
              <a:t>search</a:t>
            </a:r>
            <a:r>
              <a:rPr lang="en-US" sz="1800"/>
              <a:t> process, taking logical expressions and applying inference rules to them</a:t>
            </a:r>
            <a:endParaRPr/>
          </a:p>
          <a:p>
            <a:pPr indent="-228600" lvl="1" marL="685800" rtl="0" algn="just">
              <a:lnSpc>
                <a:spcPct val="90000"/>
              </a:lnSpc>
              <a:spcBef>
                <a:spcPts val="500"/>
              </a:spcBef>
              <a:spcAft>
                <a:spcPts val="0"/>
              </a:spcAft>
              <a:buClr>
                <a:schemeClr val="dk1"/>
              </a:buClr>
              <a:buSzPts val="1800"/>
              <a:buChar char="•"/>
            </a:pPr>
            <a:r>
              <a:rPr lang="en-US" sz="1800"/>
              <a:t>Which logical expressions to use?</a:t>
            </a:r>
            <a:endParaRPr/>
          </a:p>
          <a:p>
            <a:pPr indent="-228600" lvl="1" marL="685800" rtl="0" algn="just">
              <a:lnSpc>
                <a:spcPct val="90000"/>
              </a:lnSpc>
              <a:spcBef>
                <a:spcPts val="500"/>
              </a:spcBef>
              <a:spcAft>
                <a:spcPts val="0"/>
              </a:spcAft>
              <a:buClr>
                <a:schemeClr val="dk1"/>
              </a:buClr>
              <a:buSzPts val="1800"/>
              <a:buChar char="•"/>
            </a:pPr>
            <a:r>
              <a:rPr lang="en-US" sz="1800"/>
              <a:t>Which inference rules to apply?</a:t>
            </a:r>
            <a:endParaRPr/>
          </a:p>
          <a:p>
            <a:pPr indent="-228600" lvl="0" marL="228600" rtl="0" algn="just">
              <a:lnSpc>
                <a:spcPct val="90000"/>
              </a:lnSpc>
              <a:spcBef>
                <a:spcPts val="1000"/>
              </a:spcBef>
              <a:spcAft>
                <a:spcPts val="0"/>
              </a:spcAft>
              <a:buClr>
                <a:schemeClr val="dk1"/>
              </a:buClr>
              <a:buSzPts val="1800"/>
              <a:buChar char="•"/>
            </a:pPr>
            <a:r>
              <a:rPr lang="en-US" sz="1800"/>
              <a:t>Usually you are trying to “prove” some particular statement</a:t>
            </a:r>
            <a:endParaRPr/>
          </a:p>
          <a:p>
            <a:pPr indent="-228600" lvl="0" marL="228600" rtl="0" algn="just">
              <a:lnSpc>
                <a:spcPct val="90000"/>
              </a:lnSpc>
              <a:spcBef>
                <a:spcPts val="1000"/>
              </a:spcBef>
              <a:spcAft>
                <a:spcPts val="0"/>
              </a:spcAft>
              <a:buClr>
                <a:schemeClr val="dk1"/>
              </a:buClr>
              <a:buSzPts val="1800"/>
              <a:buChar char="•"/>
            </a:pPr>
            <a:r>
              <a:rPr lang="en-US" sz="1800"/>
              <a:t>Example:</a:t>
            </a:r>
            <a:endParaRPr/>
          </a:p>
          <a:p>
            <a:pPr indent="-228600" lvl="1" marL="685800" rtl="0" algn="just">
              <a:lnSpc>
                <a:spcPct val="90000"/>
              </a:lnSpc>
              <a:spcBef>
                <a:spcPts val="500"/>
              </a:spcBef>
              <a:spcAft>
                <a:spcPts val="0"/>
              </a:spcAft>
              <a:buClr>
                <a:schemeClr val="dk1"/>
              </a:buClr>
              <a:buSzPts val="1800"/>
              <a:buChar char="•"/>
            </a:pPr>
            <a:r>
              <a:rPr lang="en-US" sz="1800">
                <a:latin typeface="Trebuchet MS"/>
                <a:ea typeface="Trebuchet MS"/>
                <a:cs typeface="Trebuchet MS"/>
                <a:sym typeface="Trebuchet MS"/>
              </a:rPr>
              <a:t>it_is_raining</a:t>
            </a:r>
            <a:r>
              <a:rPr lang="en-US" sz="1800">
                <a:solidFill>
                  <a:srgbClr val="FF0000"/>
                </a:solidFill>
                <a:latin typeface="Trebuchet MS"/>
                <a:ea typeface="Trebuchet MS"/>
                <a:cs typeface="Trebuchet MS"/>
                <a:sym typeface="Trebuchet MS"/>
              </a:rPr>
              <a:t> ∨ </a:t>
            </a:r>
            <a:r>
              <a:rPr lang="en-US" sz="1800">
                <a:latin typeface="Trebuchet MS"/>
                <a:ea typeface="Trebuchet MS"/>
                <a:cs typeface="Trebuchet MS"/>
                <a:sym typeface="Trebuchet MS"/>
              </a:rPr>
              <a:t>it_is_sunny</a:t>
            </a:r>
            <a:endParaRPr sz="1800"/>
          </a:p>
          <a:p>
            <a:pPr indent="-228600" lvl="1" marL="685800" rtl="0" algn="just">
              <a:lnSpc>
                <a:spcPct val="90000"/>
              </a:lnSpc>
              <a:spcBef>
                <a:spcPts val="500"/>
              </a:spcBef>
              <a:spcAft>
                <a:spcPts val="0"/>
              </a:spcAft>
              <a:buClr>
                <a:srgbClr val="595959"/>
              </a:buClr>
              <a:buSzPts val="1800"/>
              <a:buChar char="•"/>
            </a:pPr>
            <a:r>
              <a:rPr lang="en-US" sz="1800">
                <a:solidFill>
                  <a:srgbClr val="595959"/>
                </a:solidFill>
                <a:latin typeface="Trebuchet MS"/>
                <a:ea typeface="Trebuchet MS"/>
                <a:cs typeface="Trebuchet MS"/>
                <a:sym typeface="Trebuchet MS"/>
              </a:rPr>
              <a:t>it_is_sunny ⇒ I_stay_dry</a:t>
            </a:r>
            <a:endParaRPr sz="1800">
              <a:solidFill>
                <a:srgbClr val="595959"/>
              </a:solidFill>
              <a:latin typeface="Trebuchet MS"/>
              <a:ea typeface="Trebuchet MS"/>
              <a:cs typeface="Trebuchet MS"/>
              <a:sym typeface="Trebuchet MS"/>
            </a:endParaRPr>
          </a:p>
          <a:p>
            <a:pPr indent="-228600" lvl="1" marL="685800" rtl="0" algn="just">
              <a:lnSpc>
                <a:spcPct val="90000"/>
              </a:lnSpc>
              <a:spcBef>
                <a:spcPts val="500"/>
              </a:spcBef>
              <a:spcAft>
                <a:spcPts val="0"/>
              </a:spcAft>
              <a:buClr>
                <a:srgbClr val="595959"/>
              </a:buClr>
              <a:buSzPts val="1800"/>
              <a:buChar char="•"/>
            </a:pPr>
            <a:r>
              <a:rPr lang="en-US" sz="1800">
                <a:solidFill>
                  <a:srgbClr val="595959"/>
                </a:solidFill>
                <a:latin typeface="Trebuchet MS"/>
                <a:ea typeface="Trebuchet MS"/>
                <a:cs typeface="Trebuchet MS"/>
                <a:sym typeface="Trebuchet MS"/>
              </a:rPr>
              <a:t>A =&gt; B = NOT A V B</a:t>
            </a:r>
            <a:endParaRPr/>
          </a:p>
          <a:p>
            <a:pPr indent="-228600" lvl="1" marL="685800" rtl="0" algn="just">
              <a:lnSpc>
                <a:spcPct val="90000"/>
              </a:lnSpc>
              <a:spcBef>
                <a:spcPts val="500"/>
              </a:spcBef>
              <a:spcAft>
                <a:spcPts val="0"/>
              </a:spcAft>
              <a:buClr>
                <a:schemeClr val="dk1"/>
              </a:buClr>
              <a:buSzPts val="1800"/>
              <a:buChar char="•"/>
            </a:pPr>
            <a:r>
              <a:rPr lang="en-US" sz="1800">
                <a:latin typeface="Trebuchet MS"/>
                <a:ea typeface="Trebuchet MS"/>
                <a:cs typeface="Trebuchet MS"/>
                <a:sym typeface="Trebuchet MS"/>
              </a:rPr>
              <a:t>NOT(it_is_sunny) </a:t>
            </a:r>
            <a:r>
              <a:rPr lang="en-US" sz="1800">
                <a:solidFill>
                  <a:srgbClr val="FF0000"/>
                </a:solidFill>
                <a:latin typeface="Trebuchet MS"/>
                <a:ea typeface="Trebuchet MS"/>
                <a:cs typeface="Trebuchet MS"/>
                <a:sym typeface="Trebuchet MS"/>
              </a:rPr>
              <a:t>V </a:t>
            </a:r>
            <a:r>
              <a:rPr lang="en-US" sz="1800">
                <a:solidFill>
                  <a:srgbClr val="00B050"/>
                </a:solidFill>
                <a:latin typeface="Trebuchet MS"/>
                <a:ea typeface="Trebuchet MS"/>
                <a:cs typeface="Trebuchet MS"/>
                <a:sym typeface="Trebuchet MS"/>
              </a:rPr>
              <a:t>I_stay_dry</a:t>
            </a:r>
            <a:endParaRPr sz="1800">
              <a:solidFill>
                <a:srgbClr val="00B050"/>
              </a:solidFill>
            </a:endParaRPr>
          </a:p>
          <a:p>
            <a:pPr indent="-228600" lvl="1" marL="685800" rtl="0" algn="just">
              <a:lnSpc>
                <a:spcPct val="90000"/>
              </a:lnSpc>
              <a:spcBef>
                <a:spcPts val="500"/>
              </a:spcBef>
              <a:spcAft>
                <a:spcPts val="0"/>
              </a:spcAft>
              <a:buClr>
                <a:srgbClr val="595959"/>
              </a:buClr>
              <a:buSzPts val="1800"/>
              <a:buChar char="•"/>
            </a:pPr>
            <a:r>
              <a:rPr lang="en-US" sz="1800">
                <a:solidFill>
                  <a:srgbClr val="595959"/>
                </a:solidFill>
                <a:latin typeface="Trebuchet MS"/>
                <a:ea typeface="Trebuchet MS"/>
                <a:cs typeface="Trebuchet MS"/>
                <a:sym typeface="Trebuchet MS"/>
              </a:rPr>
              <a:t>it_is_rainy ⇒ I_take_umbrella</a:t>
            </a:r>
            <a:endParaRPr sz="1800">
              <a:solidFill>
                <a:srgbClr val="595959"/>
              </a:solidFill>
              <a:latin typeface="Trebuchet MS"/>
              <a:ea typeface="Trebuchet MS"/>
              <a:cs typeface="Trebuchet MS"/>
              <a:sym typeface="Trebuchet MS"/>
            </a:endParaRPr>
          </a:p>
          <a:p>
            <a:pPr indent="-228600" lvl="1" marL="685800" rtl="0" algn="just">
              <a:lnSpc>
                <a:spcPct val="90000"/>
              </a:lnSpc>
              <a:spcBef>
                <a:spcPts val="500"/>
              </a:spcBef>
              <a:spcAft>
                <a:spcPts val="0"/>
              </a:spcAft>
              <a:buClr>
                <a:schemeClr val="dk1"/>
              </a:buClr>
              <a:buSzPts val="1800"/>
              <a:buChar char="•"/>
            </a:pPr>
            <a:r>
              <a:rPr lang="en-US" sz="1800"/>
              <a:t>NOT(</a:t>
            </a:r>
            <a:r>
              <a:rPr lang="en-US" sz="1800">
                <a:latin typeface="Trebuchet MS"/>
                <a:ea typeface="Trebuchet MS"/>
                <a:cs typeface="Trebuchet MS"/>
                <a:sym typeface="Trebuchet MS"/>
              </a:rPr>
              <a:t>it_is_rainy</a:t>
            </a:r>
            <a:r>
              <a:rPr lang="en-US" sz="1800">
                <a:solidFill>
                  <a:srgbClr val="FF0000"/>
                </a:solidFill>
                <a:latin typeface="Trebuchet MS"/>
                <a:ea typeface="Trebuchet MS"/>
                <a:cs typeface="Trebuchet MS"/>
                <a:sym typeface="Trebuchet MS"/>
              </a:rPr>
              <a:t>) V </a:t>
            </a:r>
            <a:r>
              <a:rPr lang="en-US" sz="1800">
                <a:latin typeface="Trebuchet MS"/>
                <a:ea typeface="Trebuchet MS"/>
                <a:cs typeface="Trebuchet MS"/>
                <a:sym typeface="Trebuchet MS"/>
              </a:rPr>
              <a:t>I_take_umbrella</a:t>
            </a:r>
            <a:endParaRPr sz="1800">
              <a:latin typeface="Trebuchet MS"/>
              <a:ea typeface="Trebuchet MS"/>
              <a:cs typeface="Trebuchet MS"/>
              <a:sym typeface="Trebuchet MS"/>
            </a:endParaRPr>
          </a:p>
          <a:p>
            <a:pPr indent="-228600" lvl="1" marL="685800" rtl="0" algn="just">
              <a:lnSpc>
                <a:spcPct val="90000"/>
              </a:lnSpc>
              <a:spcBef>
                <a:spcPts val="500"/>
              </a:spcBef>
              <a:spcAft>
                <a:spcPts val="0"/>
              </a:spcAft>
              <a:buClr>
                <a:schemeClr val="dk1"/>
              </a:buClr>
              <a:buSzPts val="1800"/>
              <a:buChar char="•"/>
            </a:pPr>
            <a:r>
              <a:rPr lang="en-US" sz="1800">
                <a:latin typeface="Trebuchet MS"/>
                <a:ea typeface="Trebuchet MS"/>
                <a:cs typeface="Trebuchet MS"/>
                <a:sym typeface="Trebuchet MS"/>
              </a:rPr>
              <a:t>I_take_umbrella ⇒ I_stay_dry</a:t>
            </a:r>
            <a:endParaRPr sz="1800">
              <a:latin typeface="Trebuchet MS"/>
              <a:ea typeface="Trebuchet MS"/>
              <a:cs typeface="Trebuchet MS"/>
              <a:sym typeface="Trebuchet MS"/>
            </a:endParaRPr>
          </a:p>
          <a:p>
            <a:pPr indent="-228600" lvl="1" marL="685800" rtl="0" algn="just">
              <a:lnSpc>
                <a:spcPct val="90000"/>
              </a:lnSpc>
              <a:spcBef>
                <a:spcPts val="500"/>
              </a:spcBef>
              <a:spcAft>
                <a:spcPts val="0"/>
              </a:spcAft>
              <a:buClr>
                <a:schemeClr val="dk1"/>
              </a:buClr>
              <a:buSzPts val="1800"/>
              <a:buChar char="•"/>
            </a:pPr>
            <a:r>
              <a:rPr lang="en-US" sz="1800">
                <a:latin typeface="Trebuchet MS"/>
                <a:ea typeface="Trebuchet MS"/>
                <a:cs typeface="Trebuchet MS"/>
                <a:sym typeface="Trebuchet MS"/>
              </a:rPr>
              <a:t>NOT(I_take_umbrella</a:t>
            </a:r>
            <a:r>
              <a:rPr lang="en-US" sz="1800">
                <a:solidFill>
                  <a:srgbClr val="FF0000"/>
                </a:solidFill>
                <a:latin typeface="Trebuchet MS"/>
                <a:ea typeface="Trebuchet MS"/>
                <a:cs typeface="Trebuchet MS"/>
                <a:sym typeface="Trebuchet MS"/>
              </a:rPr>
              <a:t>) V </a:t>
            </a:r>
            <a:r>
              <a:rPr lang="en-US" sz="1800">
                <a:solidFill>
                  <a:srgbClr val="00B050"/>
                </a:solidFill>
                <a:latin typeface="Trebuchet MS"/>
                <a:ea typeface="Trebuchet MS"/>
                <a:cs typeface="Trebuchet MS"/>
                <a:sym typeface="Trebuchet MS"/>
              </a:rPr>
              <a:t>I_stay_dry</a:t>
            </a:r>
            <a:endParaRPr sz="1800">
              <a:solidFill>
                <a:srgbClr val="00B050"/>
              </a:solidFill>
              <a:latin typeface="Trebuchet MS"/>
              <a:ea typeface="Trebuchet MS"/>
              <a:cs typeface="Trebuchet MS"/>
              <a:sym typeface="Trebuchet MS"/>
            </a:endParaRPr>
          </a:p>
          <a:p>
            <a:pPr indent="-114300" lvl="1" marL="685800" rtl="0" algn="just">
              <a:lnSpc>
                <a:spcPct val="90000"/>
              </a:lnSpc>
              <a:spcBef>
                <a:spcPts val="500"/>
              </a:spcBef>
              <a:spcAft>
                <a:spcPts val="0"/>
              </a:spcAft>
              <a:buClr>
                <a:schemeClr val="dk1"/>
              </a:buClr>
              <a:buSzPts val="1800"/>
              <a:buNone/>
            </a:pPr>
            <a:r>
              <a:t/>
            </a:r>
            <a:endParaRPr sz="1800"/>
          </a:p>
          <a:p>
            <a:pPr indent="-228600" lvl="1" marL="685800" rtl="0" algn="just">
              <a:lnSpc>
                <a:spcPct val="90000"/>
              </a:lnSpc>
              <a:spcBef>
                <a:spcPts val="500"/>
              </a:spcBef>
              <a:spcAft>
                <a:spcPts val="0"/>
              </a:spcAft>
              <a:buClr>
                <a:schemeClr val="dk1"/>
              </a:buClr>
              <a:buSzPts val="1800"/>
              <a:buChar char="•"/>
            </a:pPr>
            <a:r>
              <a:rPr lang="en-US" sz="1800"/>
              <a:t>To prove:</a:t>
            </a:r>
            <a:r>
              <a:rPr lang="en-US" sz="1800">
                <a:solidFill>
                  <a:schemeClr val="accent2"/>
                </a:solidFill>
                <a:latin typeface="Trebuchet MS"/>
                <a:ea typeface="Trebuchet MS"/>
                <a:cs typeface="Trebuchet MS"/>
                <a:sym typeface="Trebuchet MS"/>
              </a:rPr>
              <a:t> I_stay_dry</a:t>
            </a:r>
            <a:endParaRPr sz="1800">
              <a:solidFill>
                <a:schemeClr val="accent2"/>
              </a:solidFill>
              <a:latin typeface="Trebuchet MS"/>
              <a:ea typeface="Trebuchet MS"/>
              <a:cs typeface="Trebuchet MS"/>
              <a:sym typeface="Trebuchet MS"/>
            </a:endParaRPr>
          </a:p>
          <a:p>
            <a:pPr indent="-114300" lvl="1" marL="685800" rtl="0" algn="l">
              <a:lnSpc>
                <a:spcPct val="90000"/>
              </a:lnSpc>
              <a:spcBef>
                <a:spcPts val="500"/>
              </a:spcBef>
              <a:spcAft>
                <a:spcPts val="0"/>
              </a:spcAft>
              <a:buClr>
                <a:schemeClr val="dk1"/>
              </a:buClr>
              <a:buSzPts val="1800"/>
              <a:buNone/>
            </a:pPr>
            <a:r>
              <a:t/>
            </a:r>
            <a:endParaRPr sz="1800">
              <a:solidFill>
                <a:schemeClr val="accent2"/>
              </a:solidFill>
              <a:latin typeface="Trebuchet MS"/>
              <a:ea typeface="Trebuchet MS"/>
              <a:cs typeface="Trebuchet MS"/>
              <a:sym typeface="Trebuchet MS"/>
            </a:endParaRPr>
          </a:p>
        </p:txBody>
      </p:sp>
      <p:sp>
        <p:nvSpPr>
          <p:cNvPr id="670" name="Google Shape;670;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6"/>
          <p:cNvSpPr txBox="1"/>
          <p:nvPr>
            <p:ph type="title"/>
          </p:nvPr>
        </p:nvSpPr>
        <p:spPr>
          <a:xfrm>
            <a:off x="838201" y="365125"/>
            <a:ext cx="8783472"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Knowledge and Reasoning </a:t>
            </a:r>
            <a:br>
              <a:rPr b="1" lang="en-US">
                <a:solidFill>
                  <a:schemeClr val="lt1"/>
                </a:solidFill>
                <a:latin typeface="Calibri"/>
                <a:ea typeface="Calibri"/>
                <a:cs typeface="Calibri"/>
                <a:sym typeface="Calibri"/>
              </a:rPr>
            </a:br>
            <a:r>
              <a:rPr b="1" lang="en-US">
                <a:solidFill>
                  <a:schemeClr val="lt1"/>
                </a:solidFill>
                <a:latin typeface="Calibri"/>
                <a:ea typeface="Calibri"/>
                <a:cs typeface="Calibri"/>
                <a:sym typeface="Calibri"/>
              </a:rPr>
              <a:t>Table of Contents</a:t>
            </a:r>
            <a:endParaRPr/>
          </a:p>
        </p:txBody>
      </p:sp>
      <p:sp>
        <p:nvSpPr>
          <p:cNvPr id="676" name="Google Shape;676;p56"/>
          <p:cNvSpPr txBox="1"/>
          <p:nvPr>
            <p:ph idx="1" type="body"/>
          </p:nvPr>
        </p:nvSpPr>
        <p:spPr>
          <a:xfrm>
            <a:off x="838200" y="1825624"/>
            <a:ext cx="10515600" cy="4631159"/>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None/>
            </a:pPr>
            <a:r>
              <a:t/>
            </a:r>
            <a:endParaRPr>
              <a:solidFill>
                <a:schemeClr val="dk1"/>
              </a:solidFill>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Knowledge and reasoning-Approaches and issues of knowledge reasoning-Knowledge base agents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Logic Basics-Logic-Propositional logic-syntax ,semantics and inferences-Propositional logic- </a:t>
            </a:r>
            <a:r>
              <a:rPr lang="en-US" sz="3200">
                <a:solidFill>
                  <a:srgbClr val="FF0000"/>
                </a:solidFill>
                <a:latin typeface="Times New Roman"/>
                <a:ea typeface="Times New Roman"/>
                <a:cs typeface="Times New Roman"/>
                <a:sym typeface="Times New Roman"/>
              </a:rPr>
              <a:t>Reasoning patterns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Unification and Resolution-Knowledge representation using rules-Knowledge representation using semantic nets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Knowledge representation using frames-Inferences-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Uncertain Knowledge and reasoning-Methods-Bayesian probability and belief network</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Probabilistic reasoning-Probabilistic reasoning over time-Probabilistic reasoning over time</a:t>
            </a:r>
            <a:endParaRPr/>
          </a:p>
          <a:p>
            <a:pPr indent="-228600" lvl="0" marL="228600" rtl="0" algn="l">
              <a:lnSpc>
                <a:spcPct val="90000"/>
              </a:lnSpc>
              <a:spcBef>
                <a:spcPts val="1000"/>
              </a:spcBef>
              <a:spcAft>
                <a:spcPts val="0"/>
              </a:spcAft>
              <a:buClr>
                <a:schemeClr val="dk1"/>
              </a:buClr>
              <a:buSzPct val="87500"/>
              <a:buChar char="•"/>
            </a:pPr>
            <a:r>
              <a:rPr lang="en-US">
                <a:solidFill>
                  <a:schemeClr val="dk1"/>
                </a:solidFill>
                <a:latin typeface="Times New Roman"/>
                <a:ea typeface="Times New Roman"/>
                <a:cs typeface="Times New Roman"/>
                <a:sym typeface="Times New Roman"/>
              </a:rPr>
              <a:t>Other uncertain techniques-Data mining-</a:t>
            </a:r>
            <a:r>
              <a:rPr lang="en-US" sz="2400">
                <a:solidFill>
                  <a:schemeClr val="dk1"/>
                </a:solidFill>
                <a:latin typeface="Times New Roman"/>
                <a:ea typeface="Times New Roman"/>
                <a:cs typeface="Times New Roman"/>
                <a:sym typeface="Times New Roman"/>
              </a:rPr>
              <a:t>Fuzzy logic-Dempster -shafer theory</a:t>
            </a:r>
            <a:endParaRPr sz="3200">
              <a:solidFill>
                <a:schemeClr val="dk1"/>
              </a:solidFill>
              <a:latin typeface="Times New Roman"/>
              <a:ea typeface="Times New Roman"/>
              <a:cs typeface="Times New Roman"/>
              <a:sym typeface="Times New Roman"/>
            </a:endParaRPr>
          </a:p>
          <a:p>
            <a:pPr indent="-71120" lvl="0" marL="228600" rtl="0" algn="l">
              <a:lnSpc>
                <a:spcPct val="90000"/>
              </a:lnSpc>
              <a:spcBef>
                <a:spcPts val="1000"/>
              </a:spcBef>
              <a:spcAft>
                <a:spcPts val="0"/>
              </a:spcAft>
              <a:buClr>
                <a:schemeClr val="dk1"/>
              </a:buClr>
              <a:buSzPct val="100000"/>
              <a:buNone/>
            </a:pPr>
            <a:r>
              <a:t/>
            </a:r>
            <a:endParaRPr sz="3200">
              <a:solidFill>
                <a:schemeClr val="dk1"/>
              </a:solidFill>
              <a:latin typeface="Times New Roman"/>
              <a:ea typeface="Times New Roman"/>
              <a:cs typeface="Times New Roman"/>
              <a:sym typeface="Times New Roman"/>
            </a:endParaRPr>
          </a:p>
          <a:p>
            <a:pPr indent="-71120" lvl="0" marL="228600" rtl="0" algn="l">
              <a:lnSpc>
                <a:spcPct val="90000"/>
              </a:lnSpc>
              <a:spcBef>
                <a:spcPts val="1000"/>
              </a:spcBef>
              <a:spcAft>
                <a:spcPts val="0"/>
              </a:spcAft>
              <a:buClr>
                <a:schemeClr val="dk1"/>
              </a:buClr>
              <a:buSzPct val="100000"/>
              <a:buNone/>
            </a:pPr>
            <a:r>
              <a:t/>
            </a:r>
            <a:endParaRPr sz="3200">
              <a:solidFill>
                <a:schemeClr val="dk1"/>
              </a:solidFill>
            </a:endParaRPr>
          </a:p>
          <a:p>
            <a:pPr indent="-228600" lvl="0" marL="228600" rtl="0" algn="l">
              <a:lnSpc>
                <a:spcPct val="90000"/>
              </a:lnSpc>
              <a:spcBef>
                <a:spcPts val="1000"/>
              </a:spcBef>
              <a:spcAft>
                <a:spcPts val="0"/>
              </a:spcAft>
              <a:buClr>
                <a:schemeClr val="dk1"/>
              </a:buClr>
              <a:buSzPct val="100000"/>
              <a:buNone/>
            </a:pPr>
            <a:r>
              <a:t/>
            </a:r>
            <a:endParaRPr sz="3200">
              <a:solidFill>
                <a:schemeClr val="dk1"/>
              </a:solidFill>
            </a:endParaRPr>
          </a:p>
          <a:p>
            <a:pPr indent="-71120" lvl="0" marL="228600" rtl="0" algn="l">
              <a:lnSpc>
                <a:spcPct val="90000"/>
              </a:lnSpc>
              <a:spcBef>
                <a:spcPts val="1000"/>
              </a:spcBef>
              <a:spcAft>
                <a:spcPts val="0"/>
              </a:spcAft>
              <a:buClr>
                <a:schemeClr val="dk1"/>
              </a:buClr>
              <a:buSzPct val="100000"/>
              <a:buFont typeface="Noto Sans Symbols"/>
              <a:buNone/>
            </a:pPr>
            <a:r>
              <a:t/>
            </a:r>
            <a:endParaRPr sz="3200">
              <a:solidFill>
                <a:schemeClr val="dk1"/>
              </a:solidFill>
            </a:endParaRPr>
          </a:p>
          <a:p>
            <a:pPr indent="-90804" lvl="0" marL="228600" rtl="0" algn="l">
              <a:lnSpc>
                <a:spcPct val="90000"/>
              </a:lnSpc>
              <a:spcBef>
                <a:spcPts val="1000"/>
              </a:spcBef>
              <a:spcAft>
                <a:spcPts val="0"/>
              </a:spcAft>
              <a:buClr>
                <a:schemeClr val="dk1"/>
              </a:buClr>
              <a:buSzPct val="100000"/>
              <a:buNone/>
            </a:pPr>
            <a:r>
              <a:t/>
            </a:r>
            <a:endParaRPr>
              <a:solidFill>
                <a:schemeClr val="dk1"/>
              </a:solidFill>
            </a:endParaRPr>
          </a:p>
        </p:txBody>
      </p:sp>
      <p:sp>
        <p:nvSpPr>
          <p:cNvPr id="677" name="Google Shape;677;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678" name="Google Shape;678;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57"/>
          <p:cNvSpPr txBox="1"/>
          <p:nvPr>
            <p:ph type="title"/>
          </p:nvPr>
        </p:nvSpPr>
        <p:spPr>
          <a:xfrm>
            <a:off x="838200" y="365125"/>
            <a:ext cx="9385092" cy="1325563"/>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Reasoning Patterns</a:t>
            </a:r>
            <a:endParaRPr/>
          </a:p>
        </p:txBody>
      </p:sp>
      <p:sp>
        <p:nvSpPr>
          <p:cNvPr id="684" name="Google Shape;684;p57"/>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600"/>
              <a:buChar char="•"/>
            </a:pPr>
            <a:r>
              <a:rPr lang="en-US" sz="3600"/>
              <a:t>Inference in propositional logic is NP-complete!</a:t>
            </a:r>
            <a:endParaRPr/>
          </a:p>
          <a:p>
            <a:pPr indent="-228600" lvl="0" marL="228600" rtl="0" algn="l">
              <a:lnSpc>
                <a:spcPct val="90000"/>
              </a:lnSpc>
              <a:spcBef>
                <a:spcPts val="1000"/>
              </a:spcBef>
              <a:spcAft>
                <a:spcPts val="0"/>
              </a:spcAft>
              <a:buClr>
                <a:schemeClr val="dk1"/>
              </a:buClr>
              <a:buSzPts val="3600"/>
              <a:buChar char="•"/>
            </a:pPr>
            <a:r>
              <a:rPr lang="en-US" sz="3600"/>
              <a:t>However, inference in propositional logic shows monoticity:</a:t>
            </a:r>
            <a:endParaRPr/>
          </a:p>
          <a:p>
            <a:pPr indent="-228600" lvl="1" marL="685800" rtl="0" algn="l">
              <a:lnSpc>
                <a:spcPct val="90000"/>
              </a:lnSpc>
              <a:spcBef>
                <a:spcPts val="500"/>
              </a:spcBef>
              <a:spcAft>
                <a:spcPts val="0"/>
              </a:spcAft>
              <a:buClr>
                <a:schemeClr val="dk1"/>
              </a:buClr>
              <a:buSzPts val="3600"/>
              <a:buChar char="•"/>
            </a:pPr>
            <a:r>
              <a:rPr lang="en-US" sz="3600"/>
              <a:t>Adding more rules to a knowledge base does not affect earlier inferences</a:t>
            </a:r>
            <a:endParaRPr/>
          </a:p>
        </p:txBody>
      </p:sp>
      <p:sp>
        <p:nvSpPr>
          <p:cNvPr id="685" name="Google Shape;685;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686" name="Google Shape;686;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58"/>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3" name="Google Shape;693;p58"/>
          <p:cNvSpPr txBox="1"/>
          <p:nvPr>
            <p:ph type="title"/>
          </p:nvPr>
        </p:nvSpPr>
        <p:spPr>
          <a:xfrm>
            <a:off x="838201" y="365125"/>
            <a:ext cx="8697120"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Forward and backward reasoning</a:t>
            </a:r>
            <a:endParaRPr/>
          </a:p>
        </p:txBody>
      </p:sp>
      <p:sp>
        <p:nvSpPr>
          <p:cNvPr id="694" name="Google Shape;694;p58"/>
          <p:cNvSpPr txBox="1"/>
          <p:nvPr>
            <p:ph idx="1" type="body"/>
          </p:nvPr>
        </p:nvSpPr>
        <p:spPr>
          <a:xfrm>
            <a:off x="838200" y="1825624"/>
            <a:ext cx="10515600" cy="5032375"/>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Situation: You have a collection of logical expressions (</a:t>
            </a:r>
            <a:r>
              <a:rPr lang="en-US">
                <a:solidFill>
                  <a:schemeClr val="dk2"/>
                </a:solidFill>
              </a:rPr>
              <a:t>premises</a:t>
            </a:r>
            <a:r>
              <a:rPr lang="en-US"/>
              <a:t>), and you are trying to prove some additional logical expression (the </a:t>
            </a:r>
            <a:r>
              <a:rPr lang="en-US">
                <a:solidFill>
                  <a:schemeClr val="dk2"/>
                </a:solidFill>
              </a:rPr>
              <a:t>conclusion</a:t>
            </a:r>
            <a:r>
              <a:rPr lang="en-US"/>
              <a:t>)</a:t>
            </a:r>
            <a:endParaRPr/>
          </a:p>
          <a:p>
            <a:pPr indent="-228600" lvl="0" marL="228600" rtl="0" algn="just">
              <a:lnSpc>
                <a:spcPct val="90000"/>
              </a:lnSpc>
              <a:spcBef>
                <a:spcPts val="1000"/>
              </a:spcBef>
              <a:spcAft>
                <a:spcPts val="0"/>
              </a:spcAft>
              <a:buClr>
                <a:schemeClr val="dk1"/>
              </a:buClr>
              <a:buSzPts val="2800"/>
              <a:buChar char="•"/>
            </a:pPr>
            <a:r>
              <a:rPr lang="en-US"/>
              <a:t>You can:</a:t>
            </a:r>
            <a:endParaRPr/>
          </a:p>
          <a:p>
            <a:pPr indent="-228600" lvl="1" marL="685800" rtl="0" algn="just">
              <a:lnSpc>
                <a:spcPct val="90000"/>
              </a:lnSpc>
              <a:spcBef>
                <a:spcPts val="500"/>
              </a:spcBef>
              <a:spcAft>
                <a:spcPts val="0"/>
              </a:spcAft>
              <a:buClr>
                <a:schemeClr val="dk1"/>
              </a:buClr>
              <a:buSzPts val="2800"/>
              <a:buChar char="•"/>
            </a:pPr>
            <a:r>
              <a:rPr lang="en-US" sz="2800"/>
              <a:t>Do </a:t>
            </a:r>
            <a:r>
              <a:rPr lang="en-US" sz="2800">
                <a:solidFill>
                  <a:schemeClr val="dk2"/>
                </a:solidFill>
              </a:rPr>
              <a:t>forward reasoning</a:t>
            </a:r>
            <a:r>
              <a:rPr lang="en-US" sz="2800"/>
              <a:t>: Start applying inference rules to the logical expressions you have, and stop if one of your results is the conclusion you want</a:t>
            </a:r>
            <a:endParaRPr/>
          </a:p>
          <a:p>
            <a:pPr indent="-228600" lvl="1" marL="685800" rtl="0" algn="just">
              <a:lnSpc>
                <a:spcPct val="90000"/>
              </a:lnSpc>
              <a:spcBef>
                <a:spcPts val="500"/>
              </a:spcBef>
              <a:spcAft>
                <a:spcPts val="0"/>
              </a:spcAft>
              <a:buClr>
                <a:schemeClr val="dk1"/>
              </a:buClr>
              <a:buSzPts val="2800"/>
              <a:buChar char="•"/>
            </a:pPr>
            <a:r>
              <a:rPr lang="en-US" sz="2800"/>
              <a:t>Do </a:t>
            </a:r>
            <a:r>
              <a:rPr lang="en-US" sz="2800">
                <a:solidFill>
                  <a:schemeClr val="dk2"/>
                </a:solidFill>
              </a:rPr>
              <a:t>backward reasoning</a:t>
            </a:r>
            <a:r>
              <a:rPr lang="en-US" sz="2800"/>
              <a:t>: Start from the conclusion you want, and try to choose inference rules that will get you back to the logical expressions you have</a:t>
            </a:r>
            <a:endParaRPr/>
          </a:p>
          <a:p>
            <a:pPr indent="-228600" lvl="0" marL="228600" rtl="0" algn="just">
              <a:lnSpc>
                <a:spcPct val="90000"/>
              </a:lnSpc>
              <a:spcBef>
                <a:spcPts val="1000"/>
              </a:spcBef>
              <a:spcAft>
                <a:spcPts val="0"/>
              </a:spcAft>
              <a:buClr>
                <a:schemeClr val="dk1"/>
              </a:buClr>
              <a:buSzPts val="2800"/>
              <a:buChar char="•"/>
            </a:pPr>
            <a:r>
              <a:rPr lang="en-US"/>
              <a:t>With the tools we have discussed so far, </a:t>
            </a:r>
            <a:r>
              <a:rPr i="1" lang="en-US"/>
              <a:t>neither</a:t>
            </a:r>
            <a:r>
              <a:rPr lang="en-US"/>
              <a:t> is feasible</a:t>
            </a:r>
            <a:endParaRPr/>
          </a:p>
        </p:txBody>
      </p:sp>
      <p:sp>
        <p:nvSpPr>
          <p:cNvPr id="695" name="Google Shape;695;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9"/>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2" name="Google Shape;702;p59"/>
          <p:cNvSpPr txBox="1"/>
          <p:nvPr>
            <p:ph type="title"/>
          </p:nvPr>
        </p:nvSpPr>
        <p:spPr>
          <a:xfrm>
            <a:off x="838201" y="365125"/>
            <a:ext cx="8787480"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Example</a:t>
            </a:r>
            <a:endParaRPr/>
          </a:p>
        </p:txBody>
      </p:sp>
      <p:sp>
        <p:nvSpPr>
          <p:cNvPr id="703" name="Google Shape;703;p59"/>
          <p:cNvSpPr txBox="1"/>
          <p:nvPr>
            <p:ph idx="1" type="body"/>
          </p:nvPr>
        </p:nvSpPr>
        <p:spPr>
          <a:xfrm>
            <a:off x="838200" y="1825624"/>
            <a:ext cx="10515600" cy="4668481"/>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Given:</a:t>
            </a:r>
            <a:endParaRPr/>
          </a:p>
          <a:p>
            <a:pPr indent="-228600" lvl="1" marL="685800" rtl="0" algn="l">
              <a:lnSpc>
                <a:spcPct val="90000"/>
              </a:lnSpc>
              <a:spcBef>
                <a:spcPts val="500"/>
              </a:spcBef>
              <a:spcAft>
                <a:spcPts val="0"/>
              </a:spcAft>
              <a:buClr>
                <a:schemeClr val="accent2"/>
              </a:buClr>
              <a:buSzPts val="2800"/>
              <a:buChar char="•"/>
            </a:pPr>
            <a:r>
              <a:rPr lang="en-US" sz="2800">
                <a:solidFill>
                  <a:schemeClr val="accent2"/>
                </a:solidFill>
                <a:latin typeface="Trebuchet MS"/>
                <a:ea typeface="Trebuchet MS"/>
                <a:cs typeface="Trebuchet MS"/>
                <a:sym typeface="Trebuchet MS"/>
              </a:rPr>
              <a:t>it_is_raining ∨ it_is_sunny</a:t>
            </a:r>
            <a:endParaRPr sz="2800"/>
          </a:p>
          <a:p>
            <a:pPr indent="-228600" lvl="1" marL="685800" rtl="0" algn="l">
              <a:lnSpc>
                <a:spcPct val="90000"/>
              </a:lnSpc>
              <a:spcBef>
                <a:spcPts val="500"/>
              </a:spcBef>
              <a:spcAft>
                <a:spcPts val="0"/>
              </a:spcAft>
              <a:buClr>
                <a:schemeClr val="accent2"/>
              </a:buClr>
              <a:buSzPts val="2800"/>
              <a:buChar char="•"/>
            </a:pPr>
            <a:r>
              <a:rPr lang="en-US" sz="2800">
                <a:solidFill>
                  <a:schemeClr val="accent2"/>
                </a:solidFill>
                <a:latin typeface="Trebuchet MS"/>
                <a:ea typeface="Trebuchet MS"/>
                <a:cs typeface="Trebuchet MS"/>
                <a:sym typeface="Trebuchet MS"/>
              </a:rPr>
              <a:t>it_is_sunny ⇒ I_stay_dry</a:t>
            </a:r>
            <a:endParaRPr sz="2800"/>
          </a:p>
          <a:p>
            <a:pPr indent="-228600" lvl="1" marL="685800" rtl="0" algn="l">
              <a:lnSpc>
                <a:spcPct val="90000"/>
              </a:lnSpc>
              <a:spcBef>
                <a:spcPts val="500"/>
              </a:spcBef>
              <a:spcAft>
                <a:spcPts val="0"/>
              </a:spcAft>
              <a:buClr>
                <a:schemeClr val="accent2"/>
              </a:buClr>
              <a:buSzPts val="2800"/>
              <a:buChar char="•"/>
            </a:pPr>
            <a:r>
              <a:rPr lang="en-US" sz="2800">
                <a:solidFill>
                  <a:schemeClr val="accent2"/>
                </a:solidFill>
                <a:latin typeface="Trebuchet MS"/>
                <a:ea typeface="Trebuchet MS"/>
                <a:cs typeface="Trebuchet MS"/>
                <a:sym typeface="Trebuchet MS"/>
              </a:rPr>
              <a:t>it_is_raining ⇒ I_take_umbrella</a:t>
            </a:r>
            <a:endParaRPr sz="2800"/>
          </a:p>
          <a:p>
            <a:pPr indent="-228600" lvl="1" marL="685800" rtl="0" algn="l">
              <a:lnSpc>
                <a:spcPct val="90000"/>
              </a:lnSpc>
              <a:spcBef>
                <a:spcPts val="500"/>
              </a:spcBef>
              <a:spcAft>
                <a:spcPts val="0"/>
              </a:spcAft>
              <a:buClr>
                <a:schemeClr val="accent2"/>
              </a:buClr>
              <a:buSzPts val="2800"/>
              <a:buChar char="•"/>
            </a:pPr>
            <a:r>
              <a:rPr lang="en-US" sz="2800">
                <a:solidFill>
                  <a:schemeClr val="accent2"/>
                </a:solidFill>
                <a:latin typeface="Trebuchet MS"/>
                <a:ea typeface="Trebuchet MS"/>
                <a:cs typeface="Trebuchet MS"/>
                <a:sym typeface="Trebuchet MS"/>
              </a:rPr>
              <a:t>I_take_umbrella ⇒ I_stay_dry</a:t>
            </a:r>
            <a:endParaRPr sz="2800"/>
          </a:p>
          <a:p>
            <a:pPr indent="-228600" lvl="0" marL="228600" rtl="0" algn="l">
              <a:lnSpc>
                <a:spcPct val="90000"/>
              </a:lnSpc>
              <a:spcBef>
                <a:spcPts val="1000"/>
              </a:spcBef>
              <a:spcAft>
                <a:spcPts val="0"/>
              </a:spcAft>
              <a:buClr>
                <a:schemeClr val="dk1"/>
              </a:buClr>
              <a:buSzPts val="2800"/>
              <a:buChar char="•"/>
            </a:pPr>
            <a:r>
              <a:rPr lang="en-US"/>
              <a:t>You can conclude:</a:t>
            </a:r>
            <a:endParaRPr/>
          </a:p>
          <a:p>
            <a:pPr indent="-228600" lvl="1" marL="685800" rtl="0" algn="l">
              <a:lnSpc>
                <a:spcPct val="90000"/>
              </a:lnSpc>
              <a:spcBef>
                <a:spcPts val="500"/>
              </a:spcBef>
              <a:spcAft>
                <a:spcPts val="0"/>
              </a:spcAft>
              <a:buClr>
                <a:schemeClr val="accent2"/>
              </a:buClr>
              <a:buSzPts val="2800"/>
              <a:buChar char="•"/>
            </a:pPr>
            <a:r>
              <a:rPr lang="en-US" sz="2800">
                <a:solidFill>
                  <a:schemeClr val="accent2"/>
                </a:solidFill>
                <a:latin typeface="Trebuchet MS"/>
                <a:ea typeface="Trebuchet MS"/>
                <a:cs typeface="Trebuchet MS"/>
                <a:sym typeface="Trebuchet MS"/>
              </a:rPr>
              <a:t> it_is_sunny ∨ it_is_raining </a:t>
            </a:r>
            <a:endParaRPr sz="2800"/>
          </a:p>
          <a:p>
            <a:pPr indent="-228600" lvl="1" marL="685800" rtl="0" algn="l">
              <a:lnSpc>
                <a:spcPct val="90000"/>
              </a:lnSpc>
              <a:spcBef>
                <a:spcPts val="500"/>
              </a:spcBef>
              <a:spcAft>
                <a:spcPts val="0"/>
              </a:spcAft>
              <a:buClr>
                <a:schemeClr val="accent2"/>
              </a:buClr>
              <a:buSzPts val="2800"/>
              <a:buChar char="•"/>
            </a:pPr>
            <a:r>
              <a:rPr lang="en-US" sz="2800">
                <a:solidFill>
                  <a:schemeClr val="accent2"/>
                </a:solidFill>
                <a:latin typeface="Trebuchet MS"/>
                <a:ea typeface="Trebuchet MS"/>
                <a:cs typeface="Trebuchet MS"/>
                <a:sym typeface="Trebuchet MS"/>
              </a:rPr>
              <a:t> I_take_umbrella ∨ it_is_sunny </a:t>
            </a:r>
            <a:endParaRPr sz="2800"/>
          </a:p>
          <a:p>
            <a:pPr indent="-228600" lvl="1" marL="685800" rtl="0" algn="l">
              <a:lnSpc>
                <a:spcPct val="90000"/>
              </a:lnSpc>
              <a:spcBef>
                <a:spcPts val="500"/>
              </a:spcBef>
              <a:spcAft>
                <a:spcPts val="0"/>
              </a:spcAft>
              <a:buClr>
                <a:schemeClr val="accent2"/>
              </a:buClr>
              <a:buSzPts val="2800"/>
              <a:buChar char="•"/>
            </a:pPr>
            <a:r>
              <a:rPr lang="en-US" sz="2800">
                <a:solidFill>
                  <a:schemeClr val="accent2"/>
                </a:solidFill>
                <a:latin typeface="Trebuchet MS"/>
                <a:ea typeface="Trebuchet MS"/>
                <a:cs typeface="Trebuchet MS"/>
                <a:sym typeface="Trebuchet MS"/>
              </a:rPr>
              <a:t> ¬I_stay_dry ⇒ I_take_umbrella</a:t>
            </a:r>
            <a:endParaRPr sz="2800"/>
          </a:p>
          <a:p>
            <a:pPr indent="-228600" lvl="1" marL="685800" rtl="0" algn="l">
              <a:lnSpc>
                <a:spcPct val="90000"/>
              </a:lnSpc>
              <a:spcBef>
                <a:spcPts val="500"/>
              </a:spcBef>
              <a:spcAft>
                <a:spcPts val="0"/>
              </a:spcAft>
              <a:buClr>
                <a:schemeClr val="dk1"/>
              </a:buClr>
              <a:buSzPts val="2800"/>
              <a:buChar char="•"/>
            </a:pPr>
            <a:r>
              <a:rPr lang="en-US" sz="2800"/>
              <a:t>Etc., etc. ... there are </a:t>
            </a:r>
            <a:r>
              <a:rPr i="1" lang="en-US" sz="2800"/>
              <a:t>just too many</a:t>
            </a:r>
            <a:r>
              <a:rPr lang="en-US" sz="2800"/>
              <a:t> things you can conclude!</a:t>
            </a:r>
            <a:endParaRPr/>
          </a:p>
        </p:txBody>
      </p:sp>
      <p:sp>
        <p:nvSpPr>
          <p:cNvPr id="704" name="Google Shape;704;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nvSpPr>
        <p:spPr>
          <a:xfrm>
            <a:off x="161058" y="80962"/>
            <a:ext cx="9842752"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Learning</a:t>
            </a:r>
            <a:endParaRPr b="1" i="0" sz="4400" u="none" cap="none" strike="noStrike">
              <a:solidFill>
                <a:schemeClr val="lt1"/>
              </a:solidFill>
              <a:latin typeface="Calibri"/>
              <a:ea typeface="Calibri"/>
              <a:cs typeface="Calibri"/>
              <a:sym typeface="Calibri"/>
            </a:endParaRPr>
          </a:p>
        </p:txBody>
      </p:sp>
      <p:sp>
        <p:nvSpPr>
          <p:cNvPr id="143" name="Google Shape;143;p6"/>
          <p:cNvSpPr txBox="1"/>
          <p:nvPr/>
        </p:nvSpPr>
        <p:spPr>
          <a:xfrm>
            <a:off x="211393" y="1484670"/>
            <a:ext cx="11769213" cy="5139851"/>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44" name="Google Shape;144;p6"/>
          <p:cNvSpPr txBox="1"/>
          <p:nvPr/>
        </p:nvSpPr>
        <p:spPr>
          <a:xfrm>
            <a:off x="285134" y="1597828"/>
            <a:ext cx="11513575" cy="477347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If a system is going to act truly appropriately, then it must be able to change its actions in the light of experience:</a:t>
            </a:r>
            <a:endParaRPr/>
          </a:p>
          <a:p>
            <a:pPr indent="-228600" lvl="1" marL="685800" marR="0" rtl="0" algn="l">
              <a:lnSpc>
                <a:spcPct val="90000"/>
              </a:lnSpc>
              <a:spcBef>
                <a:spcPts val="50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how do we generate new facts from old ?</a:t>
            </a:r>
            <a:endParaRPr/>
          </a:p>
          <a:p>
            <a:pPr indent="-228600" lvl="1" marL="685800" marR="0" rtl="0" algn="l">
              <a:lnSpc>
                <a:spcPct val="90000"/>
              </a:lnSpc>
              <a:spcBef>
                <a:spcPts val="50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how do we generate new concepts ?</a:t>
            </a:r>
            <a:endParaRPr/>
          </a:p>
          <a:p>
            <a:pPr indent="-228600" lvl="1" marL="685800" marR="0" rtl="0" algn="l">
              <a:lnSpc>
                <a:spcPct val="90000"/>
              </a:lnSpc>
              <a:spcBef>
                <a:spcPts val="50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how do we learn to distinguish different situations in new environments ?</a:t>
            </a:r>
            <a:endParaRPr/>
          </a:p>
        </p:txBody>
      </p:sp>
      <p:sp>
        <p:nvSpPr>
          <p:cNvPr id="145" name="Google Shape;1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46" name="Google Shape;1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5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5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500"/>
                                        <p:tgtEl>
                                          <p:spTgt spid="1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500"/>
                                        <p:tgtEl>
                                          <p:spTgt spid="14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60"/>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1" name="Google Shape;711;p60"/>
          <p:cNvSpPr txBox="1"/>
          <p:nvPr>
            <p:ph type="title"/>
          </p:nvPr>
        </p:nvSpPr>
        <p:spPr>
          <a:xfrm>
            <a:off x="838201" y="352760"/>
            <a:ext cx="8509200"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Predicate calculus</a:t>
            </a:r>
            <a:endParaRPr/>
          </a:p>
        </p:txBody>
      </p:sp>
      <p:sp>
        <p:nvSpPr>
          <p:cNvPr id="712" name="Google Shape;712;p60"/>
          <p:cNvSpPr txBox="1"/>
          <p:nvPr>
            <p:ph idx="1" type="body"/>
          </p:nvPr>
        </p:nvSpPr>
        <p:spPr>
          <a:xfrm>
            <a:off x="838200" y="1825624"/>
            <a:ext cx="10515600" cy="4761787"/>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2"/>
              </a:buClr>
              <a:buSzPts val="2800"/>
              <a:buChar char="•"/>
            </a:pPr>
            <a:r>
              <a:rPr lang="en-US">
                <a:solidFill>
                  <a:schemeClr val="dk2"/>
                </a:solidFill>
              </a:rPr>
              <a:t>Predicate calculus</a:t>
            </a:r>
            <a:r>
              <a:rPr lang="en-US"/>
              <a:t> is also known as “</a:t>
            </a:r>
            <a:r>
              <a:rPr lang="en-US">
                <a:solidFill>
                  <a:schemeClr val="dk2"/>
                </a:solidFill>
              </a:rPr>
              <a:t>First Order Logic</a:t>
            </a:r>
            <a:r>
              <a:rPr lang="en-US"/>
              <a:t>” (</a:t>
            </a:r>
            <a:r>
              <a:rPr lang="en-US">
                <a:solidFill>
                  <a:schemeClr val="dk2"/>
                </a:solidFill>
              </a:rPr>
              <a:t>FOL</a:t>
            </a:r>
            <a:r>
              <a:rPr lang="en-US"/>
              <a:t>)</a:t>
            </a:r>
            <a:endParaRPr/>
          </a:p>
          <a:p>
            <a:pPr indent="-228600" lvl="0" marL="228600" rtl="0" algn="l">
              <a:lnSpc>
                <a:spcPct val="90000"/>
              </a:lnSpc>
              <a:spcBef>
                <a:spcPts val="1000"/>
              </a:spcBef>
              <a:spcAft>
                <a:spcPts val="0"/>
              </a:spcAft>
              <a:buClr>
                <a:schemeClr val="dk1"/>
              </a:buClr>
              <a:buSzPts val="2800"/>
              <a:buChar char="•"/>
            </a:pPr>
            <a:r>
              <a:rPr lang="en-US"/>
              <a:t>Predicate calculus includes:</a:t>
            </a:r>
            <a:endParaRPr/>
          </a:p>
          <a:p>
            <a:pPr indent="-228600" lvl="1" marL="685800" rtl="0" algn="l">
              <a:lnSpc>
                <a:spcPct val="90000"/>
              </a:lnSpc>
              <a:spcBef>
                <a:spcPts val="500"/>
              </a:spcBef>
              <a:spcAft>
                <a:spcPts val="0"/>
              </a:spcAft>
              <a:buClr>
                <a:schemeClr val="dk1"/>
              </a:buClr>
              <a:buSzPts val="2800"/>
              <a:buChar char="•"/>
            </a:pPr>
            <a:r>
              <a:rPr lang="en-US" sz="2800"/>
              <a:t>All of propositional logic</a:t>
            </a:r>
            <a:endParaRPr/>
          </a:p>
          <a:p>
            <a:pPr indent="-228600" lvl="2" marL="1143000" rtl="0" algn="l">
              <a:lnSpc>
                <a:spcPct val="90000"/>
              </a:lnSpc>
              <a:spcBef>
                <a:spcPts val="500"/>
              </a:spcBef>
              <a:spcAft>
                <a:spcPts val="0"/>
              </a:spcAft>
              <a:buClr>
                <a:schemeClr val="dk1"/>
              </a:buClr>
              <a:buSzPts val="2800"/>
              <a:buChar char="•"/>
            </a:pPr>
            <a:r>
              <a:rPr lang="en-US" sz="2800"/>
              <a:t>Logical values	</a:t>
            </a:r>
            <a:r>
              <a:rPr lang="en-US" sz="2800">
                <a:solidFill>
                  <a:schemeClr val="accent2"/>
                </a:solidFill>
                <a:latin typeface="Trebuchet MS"/>
                <a:ea typeface="Trebuchet MS"/>
                <a:cs typeface="Trebuchet MS"/>
                <a:sym typeface="Trebuchet MS"/>
              </a:rPr>
              <a:t>true</a:t>
            </a:r>
            <a:r>
              <a:rPr lang="en-US" sz="2800"/>
              <a:t>,</a:t>
            </a:r>
            <a:r>
              <a:rPr lang="en-US" sz="2800">
                <a:solidFill>
                  <a:schemeClr val="accent2"/>
                </a:solidFill>
                <a:latin typeface="Trebuchet MS"/>
                <a:ea typeface="Trebuchet MS"/>
                <a:cs typeface="Trebuchet MS"/>
                <a:sym typeface="Trebuchet MS"/>
              </a:rPr>
              <a:t> false</a:t>
            </a:r>
            <a:endParaRPr sz="2800"/>
          </a:p>
          <a:p>
            <a:pPr indent="-228600" lvl="2" marL="1143000" rtl="0" algn="l">
              <a:lnSpc>
                <a:spcPct val="90000"/>
              </a:lnSpc>
              <a:spcBef>
                <a:spcPts val="500"/>
              </a:spcBef>
              <a:spcAft>
                <a:spcPts val="0"/>
              </a:spcAft>
              <a:buClr>
                <a:schemeClr val="dk1"/>
              </a:buClr>
              <a:buSzPts val="2800"/>
              <a:buChar char="•"/>
            </a:pPr>
            <a:r>
              <a:rPr lang="en-US" sz="2800"/>
              <a:t>Variables	</a:t>
            </a:r>
            <a:r>
              <a:rPr lang="en-US" sz="2800">
                <a:solidFill>
                  <a:schemeClr val="accent2"/>
                </a:solidFill>
                <a:latin typeface="Trebuchet MS"/>
                <a:ea typeface="Trebuchet MS"/>
                <a:cs typeface="Trebuchet MS"/>
                <a:sym typeface="Trebuchet MS"/>
              </a:rPr>
              <a:t>x</a:t>
            </a:r>
            <a:r>
              <a:rPr lang="en-US" sz="2800"/>
              <a:t>, </a:t>
            </a:r>
            <a:r>
              <a:rPr lang="en-US" sz="2800">
                <a:solidFill>
                  <a:schemeClr val="accent2"/>
                </a:solidFill>
                <a:latin typeface="Trebuchet MS"/>
                <a:ea typeface="Trebuchet MS"/>
                <a:cs typeface="Trebuchet MS"/>
                <a:sym typeface="Trebuchet MS"/>
              </a:rPr>
              <a:t>y</a:t>
            </a:r>
            <a:r>
              <a:rPr lang="en-US" sz="2800"/>
              <a:t>, </a:t>
            </a:r>
            <a:r>
              <a:rPr lang="en-US" sz="2800">
                <a:solidFill>
                  <a:schemeClr val="accent2"/>
                </a:solidFill>
                <a:latin typeface="Trebuchet MS"/>
                <a:ea typeface="Trebuchet MS"/>
                <a:cs typeface="Trebuchet MS"/>
                <a:sym typeface="Trebuchet MS"/>
              </a:rPr>
              <a:t>a</a:t>
            </a:r>
            <a:r>
              <a:rPr lang="en-US" sz="2800"/>
              <a:t>, </a:t>
            </a:r>
            <a:r>
              <a:rPr lang="en-US" sz="2800">
                <a:solidFill>
                  <a:schemeClr val="accent2"/>
                </a:solidFill>
                <a:latin typeface="Trebuchet MS"/>
                <a:ea typeface="Trebuchet MS"/>
                <a:cs typeface="Trebuchet MS"/>
                <a:sym typeface="Trebuchet MS"/>
              </a:rPr>
              <a:t>b</a:t>
            </a:r>
            <a:r>
              <a:rPr lang="en-US" sz="2800"/>
              <a:t>,...</a:t>
            </a:r>
            <a:endParaRPr/>
          </a:p>
          <a:p>
            <a:pPr indent="-228600" lvl="2" marL="1143000" rtl="0" algn="l">
              <a:lnSpc>
                <a:spcPct val="90000"/>
              </a:lnSpc>
              <a:spcBef>
                <a:spcPts val="500"/>
              </a:spcBef>
              <a:spcAft>
                <a:spcPts val="0"/>
              </a:spcAft>
              <a:buClr>
                <a:schemeClr val="dk1"/>
              </a:buClr>
              <a:buSzPts val="2800"/>
              <a:buChar char="•"/>
            </a:pPr>
            <a:r>
              <a:rPr lang="en-US" sz="2800"/>
              <a:t>Connectives	</a:t>
            </a:r>
            <a:r>
              <a:rPr lang="en-US" sz="2800">
                <a:solidFill>
                  <a:schemeClr val="accent2"/>
                </a:solidFill>
                <a:latin typeface="Trebuchet MS"/>
                <a:ea typeface="Trebuchet MS"/>
                <a:cs typeface="Trebuchet MS"/>
                <a:sym typeface="Trebuchet MS"/>
              </a:rPr>
              <a:t>¬</a:t>
            </a:r>
            <a:r>
              <a:rPr lang="en-US" sz="2800"/>
              <a:t>, </a:t>
            </a:r>
            <a:r>
              <a:rPr lang="en-US" sz="2800">
                <a:solidFill>
                  <a:schemeClr val="accent2"/>
                </a:solidFill>
                <a:latin typeface="Trebuchet MS"/>
                <a:ea typeface="Trebuchet MS"/>
                <a:cs typeface="Trebuchet MS"/>
                <a:sym typeface="Trebuchet MS"/>
              </a:rPr>
              <a:t>⇒</a:t>
            </a:r>
            <a:r>
              <a:rPr lang="en-US" sz="2800"/>
              <a:t>, </a:t>
            </a:r>
            <a:r>
              <a:rPr lang="en-US" sz="2800">
                <a:solidFill>
                  <a:schemeClr val="accent2"/>
                </a:solidFill>
                <a:latin typeface="Trebuchet MS"/>
                <a:ea typeface="Trebuchet MS"/>
                <a:cs typeface="Trebuchet MS"/>
                <a:sym typeface="Trebuchet MS"/>
              </a:rPr>
              <a:t>∧</a:t>
            </a:r>
            <a:r>
              <a:rPr lang="en-US" sz="2800"/>
              <a:t>, </a:t>
            </a:r>
            <a:r>
              <a:rPr lang="en-US" sz="2800">
                <a:solidFill>
                  <a:schemeClr val="accent2"/>
                </a:solidFill>
                <a:latin typeface="Trebuchet MS"/>
                <a:ea typeface="Trebuchet MS"/>
                <a:cs typeface="Trebuchet MS"/>
                <a:sym typeface="Trebuchet MS"/>
              </a:rPr>
              <a:t>∨</a:t>
            </a:r>
            <a:r>
              <a:rPr lang="en-US" sz="2800"/>
              <a:t>, </a:t>
            </a:r>
            <a:r>
              <a:rPr lang="en-US" sz="2800">
                <a:solidFill>
                  <a:schemeClr val="accent2"/>
                </a:solidFill>
                <a:latin typeface="Trebuchet MS"/>
                <a:ea typeface="Trebuchet MS"/>
                <a:cs typeface="Trebuchet MS"/>
                <a:sym typeface="Trebuchet MS"/>
              </a:rPr>
              <a:t>⇔</a:t>
            </a:r>
            <a:endParaRPr sz="2800"/>
          </a:p>
          <a:p>
            <a:pPr indent="-228600" lvl="1" marL="685800" rtl="0" algn="l">
              <a:lnSpc>
                <a:spcPct val="90000"/>
              </a:lnSpc>
              <a:spcBef>
                <a:spcPts val="500"/>
              </a:spcBef>
              <a:spcAft>
                <a:spcPts val="0"/>
              </a:spcAft>
              <a:buClr>
                <a:schemeClr val="dk1"/>
              </a:buClr>
              <a:buSzPts val="2800"/>
              <a:buChar char="•"/>
            </a:pPr>
            <a:r>
              <a:rPr lang="en-US" sz="2800"/>
              <a:t>Constants	</a:t>
            </a:r>
            <a:r>
              <a:rPr lang="en-US" sz="2800">
                <a:solidFill>
                  <a:schemeClr val="accent2"/>
                </a:solidFill>
                <a:latin typeface="Trebuchet MS"/>
                <a:ea typeface="Trebuchet MS"/>
                <a:cs typeface="Trebuchet MS"/>
                <a:sym typeface="Trebuchet MS"/>
              </a:rPr>
              <a:t>KingJohn</a:t>
            </a:r>
            <a:r>
              <a:rPr lang="en-US" sz="2800"/>
              <a:t>, </a:t>
            </a:r>
            <a:r>
              <a:rPr lang="en-US" sz="2800">
                <a:solidFill>
                  <a:schemeClr val="accent2"/>
                </a:solidFill>
                <a:latin typeface="Trebuchet MS"/>
                <a:ea typeface="Trebuchet MS"/>
                <a:cs typeface="Trebuchet MS"/>
                <a:sym typeface="Trebuchet MS"/>
              </a:rPr>
              <a:t>2</a:t>
            </a:r>
            <a:r>
              <a:rPr lang="en-US" sz="2800"/>
              <a:t>, </a:t>
            </a:r>
            <a:r>
              <a:rPr lang="en-US" sz="2800">
                <a:solidFill>
                  <a:schemeClr val="accent2"/>
                </a:solidFill>
                <a:latin typeface="Trebuchet MS"/>
                <a:ea typeface="Trebuchet MS"/>
                <a:cs typeface="Trebuchet MS"/>
                <a:sym typeface="Trebuchet MS"/>
              </a:rPr>
              <a:t>Villanova</a:t>
            </a:r>
            <a:r>
              <a:rPr lang="en-US" sz="2800"/>
              <a:t>,... </a:t>
            </a:r>
            <a:endParaRPr/>
          </a:p>
          <a:p>
            <a:pPr indent="-228600" lvl="1" marL="685800" rtl="0" algn="l">
              <a:lnSpc>
                <a:spcPct val="90000"/>
              </a:lnSpc>
              <a:spcBef>
                <a:spcPts val="500"/>
              </a:spcBef>
              <a:spcAft>
                <a:spcPts val="0"/>
              </a:spcAft>
              <a:buClr>
                <a:schemeClr val="dk1"/>
              </a:buClr>
              <a:buSzPts val="2800"/>
              <a:buChar char="•"/>
            </a:pPr>
            <a:r>
              <a:rPr lang="en-US" sz="2800"/>
              <a:t>Predicates	</a:t>
            </a:r>
            <a:r>
              <a:rPr lang="en-US" sz="2800">
                <a:solidFill>
                  <a:schemeClr val="accent2"/>
                </a:solidFill>
                <a:latin typeface="Trebuchet MS"/>
                <a:ea typeface="Trebuchet MS"/>
                <a:cs typeface="Trebuchet MS"/>
                <a:sym typeface="Trebuchet MS"/>
              </a:rPr>
              <a:t>Brother</a:t>
            </a:r>
            <a:r>
              <a:rPr lang="en-US" sz="2800"/>
              <a:t>, </a:t>
            </a:r>
            <a:r>
              <a:rPr lang="en-US" sz="2800">
                <a:solidFill>
                  <a:schemeClr val="accent2"/>
                </a:solidFill>
                <a:latin typeface="Trebuchet MS"/>
                <a:ea typeface="Trebuchet MS"/>
                <a:cs typeface="Trebuchet MS"/>
                <a:sym typeface="Trebuchet MS"/>
              </a:rPr>
              <a:t>&gt;</a:t>
            </a:r>
            <a:r>
              <a:rPr lang="en-US" sz="2800"/>
              <a:t>,...</a:t>
            </a:r>
            <a:endParaRPr/>
          </a:p>
          <a:p>
            <a:pPr indent="-228600" lvl="1" marL="685800" rtl="0" algn="l">
              <a:lnSpc>
                <a:spcPct val="90000"/>
              </a:lnSpc>
              <a:spcBef>
                <a:spcPts val="500"/>
              </a:spcBef>
              <a:spcAft>
                <a:spcPts val="0"/>
              </a:spcAft>
              <a:buClr>
                <a:schemeClr val="dk1"/>
              </a:buClr>
              <a:buSzPts val="2800"/>
              <a:buChar char="•"/>
            </a:pPr>
            <a:r>
              <a:rPr lang="en-US" sz="2800"/>
              <a:t>Functions	</a:t>
            </a:r>
            <a:r>
              <a:rPr lang="en-US" sz="2800">
                <a:solidFill>
                  <a:schemeClr val="accent2"/>
                </a:solidFill>
                <a:latin typeface="Trebuchet MS"/>
                <a:ea typeface="Trebuchet MS"/>
                <a:cs typeface="Trebuchet MS"/>
                <a:sym typeface="Trebuchet MS"/>
              </a:rPr>
              <a:t>Sqrt</a:t>
            </a:r>
            <a:r>
              <a:rPr lang="en-US" sz="2800"/>
              <a:t>, </a:t>
            </a:r>
            <a:r>
              <a:rPr lang="en-US" sz="2800">
                <a:solidFill>
                  <a:schemeClr val="accent2"/>
                </a:solidFill>
                <a:latin typeface="Trebuchet MS"/>
                <a:ea typeface="Trebuchet MS"/>
                <a:cs typeface="Trebuchet MS"/>
                <a:sym typeface="Trebuchet MS"/>
              </a:rPr>
              <a:t>MotherOf</a:t>
            </a:r>
            <a:r>
              <a:rPr lang="en-US" sz="2800"/>
              <a:t>,...</a:t>
            </a:r>
            <a:endParaRPr/>
          </a:p>
          <a:p>
            <a:pPr indent="-228600" lvl="1" marL="685800" rtl="0" algn="l">
              <a:lnSpc>
                <a:spcPct val="90000"/>
              </a:lnSpc>
              <a:spcBef>
                <a:spcPts val="500"/>
              </a:spcBef>
              <a:spcAft>
                <a:spcPts val="0"/>
              </a:spcAft>
              <a:buClr>
                <a:schemeClr val="dk1"/>
              </a:buClr>
              <a:buSzPts val="2800"/>
              <a:buChar char="•"/>
            </a:pPr>
            <a:r>
              <a:rPr lang="en-US" sz="2800"/>
              <a:t>Quantifiers  	</a:t>
            </a:r>
            <a:r>
              <a:rPr lang="en-US" sz="2800">
                <a:solidFill>
                  <a:schemeClr val="accent2"/>
                </a:solidFill>
                <a:latin typeface="Trebuchet MS"/>
                <a:ea typeface="Trebuchet MS"/>
                <a:cs typeface="Trebuchet MS"/>
                <a:sym typeface="Trebuchet MS"/>
              </a:rPr>
              <a:t>∀</a:t>
            </a:r>
            <a:r>
              <a:rPr lang="en-US" sz="2800"/>
              <a:t>, </a:t>
            </a:r>
            <a:r>
              <a:rPr lang="en-US" sz="2800">
                <a:solidFill>
                  <a:schemeClr val="accent2"/>
                </a:solidFill>
                <a:latin typeface="Trebuchet MS"/>
                <a:ea typeface="Trebuchet MS"/>
                <a:cs typeface="Trebuchet MS"/>
                <a:sym typeface="Trebuchet MS"/>
              </a:rPr>
              <a:t>∃</a:t>
            </a:r>
            <a:r>
              <a:rPr lang="en-US" sz="2800"/>
              <a:t>  </a:t>
            </a:r>
            <a:endParaRPr/>
          </a:p>
        </p:txBody>
      </p:sp>
      <p:sp>
        <p:nvSpPr>
          <p:cNvPr id="713" name="Google Shape;713;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61"/>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0" name="Google Shape;720;p61"/>
          <p:cNvSpPr txBox="1"/>
          <p:nvPr>
            <p:ph type="title"/>
          </p:nvPr>
        </p:nvSpPr>
        <p:spPr>
          <a:xfrm>
            <a:off x="838200" y="365125"/>
            <a:ext cx="9042779"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Constants, functions, and predicates</a:t>
            </a:r>
            <a:endParaRPr/>
          </a:p>
        </p:txBody>
      </p:sp>
      <p:sp>
        <p:nvSpPr>
          <p:cNvPr id="721" name="Google Shape;721;p61"/>
          <p:cNvSpPr txBox="1"/>
          <p:nvPr>
            <p:ph idx="1" type="body"/>
          </p:nvPr>
        </p:nvSpPr>
        <p:spPr>
          <a:xfrm>
            <a:off x="838200" y="1825624"/>
            <a:ext cx="10515600" cy="5032375"/>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3200"/>
              <a:buChar char="•"/>
            </a:pPr>
            <a:r>
              <a:rPr lang="en-US" sz="3200"/>
              <a:t>A </a:t>
            </a:r>
            <a:r>
              <a:rPr lang="en-US" sz="3200">
                <a:solidFill>
                  <a:schemeClr val="dk2"/>
                </a:solidFill>
              </a:rPr>
              <a:t>constant</a:t>
            </a:r>
            <a:r>
              <a:rPr lang="en-US" sz="3200"/>
              <a:t> represents a “thing”--it has no truth value, and it does not occur “bare” in a logical expression</a:t>
            </a:r>
            <a:endParaRPr/>
          </a:p>
          <a:p>
            <a:pPr indent="-228600" lvl="1" marL="685800" rtl="0" algn="just">
              <a:lnSpc>
                <a:spcPct val="90000"/>
              </a:lnSpc>
              <a:spcBef>
                <a:spcPts val="500"/>
              </a:spcBef>
              <a:spcAft>
                <a:spcPts val="0"/>
              </a:spcAft>
              <a:buClr>
                <a:schemeClr val="dk1"/>
              </a:buClr>
              <a:buSzPts val="3200"/>
              <a:buChar char="•"/>
            </a:pPr>
            <a:r>
              <a:rPr lang="en-US" sz="3200"/>
              <a:t>Examples: </a:t>
            </a:r>
            <a:r>
              <a:rPr lang="en-US" sz="3200">
                <a:solidFill>
                  <a:schemeClr val="accent2"/>
                </a:solidFill>
                <a:latin typeface="Trebuchet MS"/>
                <a:ea typeface="Trebuchet MS"/>
                <a:cs typeface="Trebuchet MS"/>
                <a:sym typeface="Trebuchet MS"/>
              </a:rPr>
              <a:t>DavidMatuszek</a:t>
            </a:r>
            <a:r>
              <a:rPr lang="en-US" sz="3200"/>
              <a:t>, </a:t>
            </a:r>
            <a:r>
              <a:rPr lang="en-US" sz="3200">
                <a:solidFill>
                  <a:schemeClr val="accent2"/>
                </a:solidFill>
                <a:latin typeface="Trebuchet MS"/>
                <a:ea typeface="Trebuchet MS"/>
                <a:cs typeface="Trebuchet MS"/>
                <a:sym typeface="Trebuchet MS"/>
              </a:rPr>
              <a:t>5</a:t>
            </a:r>
            <a:r>
              <a:rPr lang="en-US" sz="3200"/>
              <a:t>, </a:t>
            </a:r>
            <a:r>
              <a:rPr lang="en-US" sz="3200">
                <a:solidFill>
                  <a:schemeClr val="accent2"/>
                </a:solidFill>
                <a:latin typeface="Trebuchet MS"/>
                <a:ea typeface="Trebuchet MS"/>
                <a:cs typeface="Trebuchet MS"/>
                <a:sym typeface="Trebuchet MS"/>
              </a:rPr>
              <a:t>Earth</a:t>
            </a:r>
            <a:r>
              <a:rPr lang="en-US" sz="3200"/>
              <a:t>, </a:t>
            </a:r>
            <a:r>
              <a:rPr lang="en-US" sz="3200">
                <a:solidFill>
                  <a:schemeClr val="accent2"/>
                </a:solidFill>
                <a:latin typeface="Trebuchet MS"/>
                <a:ea typeface="Trebuchet MS"/>
                <a:cs typeface="Trebuchet MS"/>
                <a:sym typeface="Trebuchet MS"/>
              </a:rPr>
              <a:t>goodIdea</a:t>
            </a:r>
            <a:endParaRPr sz="3200"/>
          </a:p>
          <a:p>
            <a:pPr indent="-228600" lvl="0" marL="228600" rtl="0" algn="just">
              <a:lnSpc>
                <a:spcPct val="90000"/>
              </a:lnSpc>
              <a:spcBef>
                <a:spcPts val="1000"/>
              </a:spcBef>
              <a:spcAft>
                <a:spcPts val="0"/>
              </a:spcAft>
              <a:buClr>
                <a:schemeClr val="dk1"/>
              </a:buClr>
              <a:buSzPts val="3200"/>
              <a:buChar char="•"/>
            </a:pPr>
            <a:r>
              <a:rPr lang="en-US" sz="3200"/>
              <a:t>Given zero or more arguments, a </a:t>
            </a:r>
            <a:r>
              <a:rPr lang="en-US" sz="3200">
                <a:solidFill>
                  <a:schemeClr val="dk2"/>
                </a:solidFill>
              </a:rPr>
              <a:t>function</a:t>
            </a:r>
            <a:r>
              <a:rPr lang="en-US" sz="3200"/>
              <a:t> produces a constant as its value:</a:t>
            </a:r>
            <a:endParaRPr/>
          </a:p>
          <a:p>
            <a:pPr indent="-228600" lvl="1" marL="685800" rtl="0" algn="just">
              <a:lnSpc>
                <a:spcPct val="90000"/>
              </a:lnSpc>
              <a:spcBef>
                <a:spcPts val="500"/>
              </a:spcBef>
              <a:spcAft>
                <a:spcPts val="0"/>
              </a:spcAft>
              <a:buClr>
                <a:schemeClr val="dk1"/>
              </a:buClr>
              <a:buSzPts val="3200"/>
              <a:buChar char="•"/>
            </a:pPr>
            <a:r>
              <a:rPr lang="en-US" sz="3200"/>
              <a:t>Examples:</a:t>
            </a:r>
            <a:r>
              <a:rPr lang="en-US" sz="3200">
                <a:solidFill>
                  <a:schemeClr val="accent2"/>
                </a:solidFill>
                <a:latin typeface="Trebuchet MS"/>
                <a:ea typeface="Trebuchet MS"/>
                <a:cs typeface="Trebuchet MS"/>
                <a:sym typeface="Trebuchet MS"/>
              </a:rPr>
              <a:t> motherOf(DavidMatuszek)</a:t>
            </a:r>
            <a:r>
              <a:rPr lang="en-US" sz="3200"/>
              <a:t>, </a:t>
            </a:r>
            <a:r>
              <a:rPr lang="en-US" sz="3200">
                <a:solidFill>
                  <a:schemeClr val="accent2"/>
                </a:solidFill>
                <a:latin typeface="Trebuchet MS"/>
                <a:ea typeface="Trebuchet MS"/>
                <a:cs typeface="Trebuchet MS"/>
                <a:sym typeface="Trebuchet MS"/>
              </a:rPr>
              <a:t>add(2, 2)</a:t>
            </a:r>
            <a:r>
              <a:rPr lang="en-US" sz="3200"/>
              <a:t>, </a:t>
            </a:r>
            <a:r>
              <a:rPr lang="en-US" sz="3200">
                <a:solidFill>
                  <a:schemeClr val="accent2"/>
                </a:solidFill>
                <a:latin typeface="Trebuchet MS"/>
                <a:ea typeface="Trebuchet MS"/>
                <a:cs typeface="Trebuchet MS"/>
                <a:sym typeface="Trebuchet MS"/>
              </a:rPr>
              <a:t>thisPlanet()</a:t>
            </a:r>
            <a:endParaRPr sz="3200"/>
          </a:p>
          <a:p>
            <a:pPr indent="-228600" lvl="0" marL="228600" rtl="0" algn="just">
              <a:lnSpc>
                <a:spcPct val="90000"/>
              </a:lnSpc>
              <a:spcBef>
                <a:spcPts val="1000"/>
              </a:spcBef>
              <a:spcAft>
                <a:spcPts val="0"/>
              </a:spcAft>
              <a:buClr>
                <a:schemeClr val="dk1"/>
              </a:buClr>
              <a:buSzPts val="3200"/>
              <a:buChar char="•"/>
            </a:pPr>
            <a:r>
              <a:rPr lang="en-US" sz="3200"/>
              <a:t>A </a:t>
            </a:r>
            <a:r>
              <a:rPr lang="en-US" sz="3200">
                <a:solidFill>
                  <a:schemeClr val="dk2"/>
                </a:solidFill>
              </a:rPr>
              <a:t>predicate</a:t>
            </a:r>
            <a:r>
              <a:rPr lang="en-US" sz="3200"/>
              <a:t> is like a function, but produces a truth value</a:t>
            </a:r>
            <a:endParaRPr/>
          </a:p>
          <a:p>
            <a:pPr indent="-228600" lvl="1" marL="685800" rtl="0" algn="just">
              <a:lnSpc>
                <a:spcPct val="90000"/>
              </a:lnSpc>
              <a:spcBef>
                <a:spcPts val="500"/>
              </a:spcBef>
              <a:spcAft>
                <a:spcPts val="0"/>
              </a:spcAft>
              <a:buClr>
                <a:schemeClr val="dk1"/>
              </a:buClr>
              <a:buSzPts val="3200"/>
              <a:buChar char="•"/>
            </a:pPr>
            <a:r>
              <a:rPr lang="en-US" sz="3200"/>
              <a:t>Examples: </a:t>
            </a:r>
            <a:r>
              <a:rPr lang="en-US" sz="3200">
                <a:solidFill>
                  <a:schemeClr val="accent2"/>
                </a:solidFill>
                <a:latin typeface="Trebuchet MS"/>
                <a:ea typeface="Trebuchet MS"/>
                <a:cs typeface="Trebuchet MS"/>
                <a:sym typeface="Trebuchet MS"/>
              </a:rPr>
              <a:t>greatInstructor(DavidMatuszek)</a:t>
            </a:r>
            <a:r>
              <a:rPr lang="en-US" sz="3200"/>
              <a:t>, </a:t>
            </a:r>
            <a:r>
              <a:rPr lang="en-US" sz="3200">
                <a:solidFill>
                  <a:schemeClr val="accent2"/>
                </a:solidFill>
                <a:latin typeface="Trebuchet MS"/>
                <a:ea typeface="Trebuchet MS"/>
                <a:cs typeface="Trebuchet MS"/>
                <a:sym typeface="Trebuchet MS"/>
              </a:rPr>
              <a:t>isPlanet(Earth)</a:t>
            </a:r>
            <a:r>
              <a:rPr lang="en-US" sz="3200"/>
              <a:t>, </a:t>
            </a:r>
            <a:r>
              <a:rPr lang="en-US" sz="3200">
                <a:solidFill>
                  <a:schemeClr val="accent2"/>
                </a:solidFill>
                <a:latin typeface="Trebuchet MS"/>
                <a:ea typeface="Trebuchet MS"/>
                <a:cs typeface="Trebuchet MS"/>
                <a:sym typeface="Trebuchet MS"/>
              </a:rPr>
              <a:t>greater(3, add(2, 2))</a:t>
            </a:r>
            <a:endParaRPr sz="3200"/>
          </a:p>
        </p:txBody>
      </p:sp>
      <p:sp>
        <p:nvSpPr>
          <p:cNvPr id="722" name="Google Shape;722;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62"/>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9" name="Google Shape;729;p62"/>
          <p:cNvSpPr txBox="1"/>
          <p:nvPr>
            <p:ph type="title"/>
          </p:nvPr>
        </p:nvSpPr>
        <p:spPr>
          <a:xfrm>
            <a:off x="838200" y="365126"/>
            <a:ext cx="8947245" cy="959822"/>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Universal quantification</a:t>
            </a:r>
            <a:endParaRPr/>
          </a:p>
        </p:txBody>
      </p:sp>
      <p:sp>
        <p:nvSpPr>
          <p:cNvPr id="730" name="Google Shape;730;p62"/>
          <p:cNvSpPr txBox="1"/>
          <p:nvPr>
            <p:ph idx="1" type="body"/>
          </p:nvPr>
        </p:nvSpPr>
        <p:spPr>
          <a:xfrm>
            <a:off x="508000" y="1371600"/>
            <a:ext cx="11277600" cy="51054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universal quantifier, </a:t>
            </a:r>
            <a:r>
              <a:rPr lang="en-US">
                <a:solidFill>
                  <a:schemeClr val="accent2"/>
                </a:solidFill>
                <a:latin typeface="Trebuchet MS"/>
                <a:ea typeface="Trebuchet MS"/>
                <a:cs typeface="Trebuchet MS"/>
                <a:sym typeface="Trebuchet MS"/>
              </a:rPr>
              <a:t>∀</a:t>
            </a:r>
            <a:r>
              <a:rPr lang="en-US"/>
              <a:t>, is read as “for each”</a:t>
            </a:r>
            <a:br>
              <a:rPr lang="en-US"/>
            </a:br>
            <a:r>
              <a:rPr lang="en-US"/>
              <a:t> or “for every”</a:t>
            </a:r>
            <a:endParaRPr/>
          </a:p>
          <a:p>
            <a:pPr indent="-228600" lvl="1" marL="685800" rtl="0" algn="just">
              <a:lnSpc>
                <a:spcPct val="90000"/>
              </a:lnSpc>
              <a:spcBef>
                <a:spcPts val="500"/>
              </a:spcBef>
              <a:spcAft>
                <a:spcPts val="0"/>
              </a:spcAft>
              <a:buClr>
                <a:schemeClr val="dk1"/>
              </a:buClr>
              <a:buSzPts val="2800"/>
              <a:buChar char="•"/>
            </a:pPr>
            <a:r>
              <a:rPr lang="en-US" sz="2800"/>
              <a:t>Example: </a:t>
            </a:r>
            <a:r>
              <a:rPr lang="en-US" sz="2800">
                <a:solidFill>
                  <a:schemeClr val="accent2"/>
                </a:solidFill>
                <a:latin typeface="Trebuchet MS"/>
                <a:ea typeface="Trebuchet MS"/>
                <a:cs typeface="Trebuchet MS"/>
                <a:sym typeface="Trebuchet MS"/>
              </a:rPr>
              <a:t>∀x, x</a:t>
            </a:r>
            <a:r>
              <a:rPr baseline="30000" lang="en-US" sz="2800">
                <a:solidFill>
                  <a:schemeClr val="accent2"/>
                </a:solidFill>
                <a:latin typeface="Trebuchet MS"/>
                <a:ea typeface="Trebuchet MS"/>
                <a:cs typeface="Trebuchet MS"/>
                <a:sym typeface="Trebuchet MS"/>
              </a:rPr>
              <a:t>2</a:t>
            </a:r>
            <a:r>
              <a:rPr lang="en-US" sz="2800">
                <a:solidFill>
                  <a:schemeClr val="accent2"/>
                </a:solidFill>
                <a:latin typeface="Trebuchet MS"/>
                <a:ea typeface="Trebuchet MS"/>
                <a:cs typeface="Trebuchet MS"/>
                <a:sym typeface="Trebuchet MS"/>
              </a:rPr>
              <a:t> ≥ 0 </a:t>
            </a:r>
            <a:r>
              <a:rPr lang="en-US" sz="2800"/>
              <a:t>(for all x, x</a:t>
            </a:r>
            <a:r>
              <a:rPr baseline="30000" lang="en-US" sz="2800"/>
              <a:t>2</a:t>
            </a:r>
            <a:r>
              <a:rPr lang="en-US" sz="2800"/>
              <a:t> is greater than or equal to zero)</a:t>
            </a:r>
            <a:endParaRPr sz="2800"/>
          </a:p>
          <a:p>
            <a:pPr indent="-228600" lvl="0" marL="228600" rtl="0" algn="just">
              <a:lnSpc>
                <a:spcPct val="90000"/>
              </a:lnSpc>
              <a:spcBef>
                <a:spcPts val="1000"/>
              </a:spcBef>
              <a:spcAft>
                <a:spcPts val="0"/>
              </a:spcAft>
              <a:buClr>
                <a:schemeClr val="dk1"/>
              </a:buClr>
              <a:buSzPts val="2800"/>
              <a:buChar char="•"/>
            </a:pPr>
            <a:r>
              <a:rPr lang="en-US"/>
              <a:t>Typically, </a:t>
            </a:r>
            <a:r>
              <a:rPr lang="en-US">
                <a:solidFill>
                  <a:schemeClr val="accent2"/>
                </a:solidFill>
              </a:rPr>
              <a:t>⇒</a:t>
            </a:r>
            <a:r>
              <a:rPr lang="en-US"/>
              <a:t> is the main connective with </a:t>
            </a:r>
            <a:r>
              <a:rPr lang="en-US">
                <a:solidFill>
                  <a:schemeClr val="accent2"/>
                </a:solidFill>
                <a:latin typeface="Trebuchet MS"/>
                <a:ea typeface="Trebuchet MS"/>
                <a:cs typeface="Trebuchet MS"/>
                <a:sym typeface="Trebuchet MS"/>
              </a:rPr>
              <a:t>∀</a:t>
            </a:r>
            <a:r>
              <a:rPr lang="en-US"/>
              <a:t>:</a:t>
            </a:r>
            <a:endParaRPr/>
          </a:p>
          <a:p>
            <a:pPr indent="-228600" lvl="1" marL="685800" rtl="0" algn="just">
              <a:lnSpc>
                <a:spcPct val="90000"/>
              </a:lnSpc>
              <a:spcBef>
                <a:spcPts val="500"/>
              </a:spcBef>
              <a:spcAft>
                <a:spcPts val="0"/>
              </a:spcAft>
              <a:buClr>
                <a:schemeClr val="accent2"/>
              </a:buClr>
              <a:buSzPts val="2800"/>
              <a:buFont typeface="Noto Sans Symbols"/>
              <a:buNone/>
            </a:pPr>
            <a:r>
              <a:rPr lang="en-US" sz="2800">
                <a:solidFill>
                  <a:schemeClr val="accent2"/>
                </a:solidFill>
                <a:latin typeface="Trebuchet MS"/>
                <a:ea typeface="Trebuchet MS"/>
                <a:cs typeface="Trebuchet MS"/>
                <a:sym typeface="Trebuchet MS"/>
              </a:rPr>
              <a:t>∀x, at(x,Villanova) ⇒ smart(x)</a:t>
            </a:r>
            <a:endParaRPr sz="2800"/>
          </a:p>
          <a:p>
            <a:pPr indent="-228600" lvl="1" marL="685800" rtl="0" algn="just">
              <a:lnSpc>
                <a:spcPct val="90000"/>
              </a:lnSpc>
              <a:spcBef>
                <a:spcPts val="500"/>
              </a:spcBef>
              <a:spcAft>
                <a:spcPts val="0"/>
              </a:spcAft>
              <a:buClr>
                <a:schemeClr val="dk1"/>
              </a:buClr>
              <a:buSzPts val="2800"/>
              <a:buFont typeface="Noto Sans Symbols"/>
              <a:buNone/>
            </a:pPr>
            <a:r>
              <a:rPr lang="en-US" sz="2800"/>
              <a:t>means “Everyone at Villanova is smart”</a:t>
            </a:r>
            <a:endParaRPr/>
          </a:p>
          <a:p>
            <a:pPr indent="-228600" lvl="0" marL="228600" rtl="0" algn="just">
              <a:lnSpc>
                <a:spcPct val="90000"/>
              </a:lnSpc>
              <a:spcBef>
                <a:spcPts val="1000"/>
              </a:spcBef>
              <a:spcAft>
                <a:spcPts val="0"/>
              </a:spcAft>
              <a:buClr>
                <a:schemeClr val="dk1"/>
              </a:buClr>
              <a:buSzPts val="2800"/>
              <a:buChar char="•"/>
            </a:pPr>
            <a:r>
              <a:rPr lang="en-US"/>
              <a:t>Common mistake: using </a:t>
            </a:r>
            <a:r>
              <a:rPr lang="en-US">
                <a:solidFill>
                  <a:schemeClr val="accent2"/>
                </a:solidFill>
              </a:rPr>
              <a:t>∧</a:t>
            </a:r>
            <a:r>
              <a:rPr lang="en-US"/>
              <a:t> as the main connective with </a:t>
            </a:r>
            <a:r>
              <a:rPr lang="en-US">
                <a:solidFill>
                  <a:schemeClr val="accent2"/>
                </a:solidFill>
                <a:latin typeface="Trebuchet MS"/>
                <a:ea typeface="Trebuchet MS"/>
                <a:cs typeface="Trebuchet MS"/>
                <a:sym typeface="Trebuchet MS"/>
              </a:rPr>
              <a:t>∀</a:t>
            </a:r>
            <a:r>
              <a:rPr lang="en-US"/>
              <a:t>:</a:t>
            </a:r>
            <a:endParaRPr/>
          </a:p>
          <a:p>
            <a:pPr indent="-228600" lvl="1" marL="685800" rtl="0" algn="just">
              <a:lnSpc>
                <a:spcPct val="90000"/>
              </a:lnSpc>
              <a:spcBef>
                <a:spcPts val="500"/>
              </a:spcBef>
              <a:spcAft>
                <a:spcPts val="0"/>
              </a:spcAft>
              <a:buClr>
                <a:schemeClr val="accent2"/>
              </a:buClr>
              <a:buSzPts val="2800"/>
              <a:buFont typeface="Noto Sans Symbols"/>
              <a:buNone/>
            </a:pPr>
            <a:r>
              <a:rPr lang="en-US" sz="2800">
                <a:solidFill>
                  <a:schemeClr val="accent2"/>
                </a:solidFill>
                <a:latin typeface="Trebuchet MS"/>
                <a:ea typeface="Trebuchet MS"/>
                <a:cs typeface="Trebuchet MS"/>
                <a:sym typeface="Trebuchet MS"/>
              </a:rPr>
              <a:t>∀x, at(x,Villanova) ∧ smart(x)</a:t>
            </a:r>
            <a:endParaRPr/>
          </a:p>
          <a:p>
            <a:pPr indent="-228600" lvl="1" marL="685800" rtl="0" algn="just">
              <a:lnSpc>
                <a:spcPct val="90000"/>
              </a:lnSpc>
              <a:spcBef>
                <a:spcPts val="500"/>
              </a:spcBef>
              <a:spcAft>
                <a:spcPts val="0"/>
              </a:spcAft>
              <a:buClr>
                <a:schemeClr val="dk1"/>
              </a:buClr>
              <a:buSzPts val="2800"/>
              <a:buFont typeface="Noto Sans Symbols"/>
              <a:buNone/>
            </a:pPr>
            <a:r>
              <a:rPr lang="en-US" sz="2800"/>
              <a:t>means “Everyone is at Villanova and everyone is smart”</a:t>
            </a:r>
            <a:endParaRPr/>
          </a:p>
          <a:p>
            <a:pPr indent="-228600" lvl="0" marL="228600" rtl="0" algn="just">
              <a:lnSpc>
                <a:spcPct val="90000"/>
              </a:lnSpc>
              <a:spcBef>
                <a:spcPts val="1000"/>
              </a:spcBef>
              <a:spcAft>
                <a:spcPts val="0"/>
              </a:spcAft>
              <a:buClr>
                <a:schemeClr val="dk1"/>
              </a:buClr>
              <a:buSzPts val="2800"/>
              <a:buChar char="•"/>
            </a:pPr>
            <a:r>
              <a:rPr lang="en-US"/>
              <a:t>If there are no values satisfying the condition, the result is </a:t>
            </a:r>
            <a:r>
              <a:rPr lang="en-US">
                <a:solidFill>
                  <a:schemeClr val="accent2"/>
                </a:solidFill>
                <a:latin typeface="Trebuchet MS"/>
                <a:ea typeface="Trebuchet MS"/>
                <a:cs typeface="Trebuchet MS"/>
                <a:sym typeface="Trebuchet MS"/>
              </a:rPr>
              <a:t>true</a:t>
            </a:r>
            <a:endParaRPr/>
          </a:p>
          <a:p>
            <a:pPr indent="-228600" lvl="1" marL="685800" rtl="0" algn="just">
              <a:lnSpc>
                <a:spcPct val="90000"/>
              </a:lnSpc>
              <a:spcBef>
                <a:spcPts val="500"/>
              </a:spcBef>
              <a:spcAft>
                <a:spcPts val="0"/>
              </a:spcAft>
              <a:buClr>
                <a:schemeClr val="dk1"/>
              </a:buClr>
              <a:buSzPts val="2800"/>
              <a:buChar char="•"/>
            </a:pPr>
            <a:r>
              <a:rPr lang="en-US" sz="2800"/>
              <a:t>Example: </a:t>
            </a:r>
            <a:r>
              <a:rPr lang="en-US" sz="2800">
                <a:solidFill>
                  <a:schemeClr val="accent2"/>
                </a:solidFill>
                <a:latin typeface="Trebuchet MS"/>
                <a:ea typeface="Trebuchet MS"/>
                <a:cs typeface="Trebuchet MS"/>
                <a:sym typeface="Trebuchet MS"/>
              </a:rPr>
              <a:t>∀x, isPersonFromMars(x) ⇒ smart(x)</a:t>
            </a:r>
            <a:r>
              <a:rPr lang="en-US" sz="2800"/>
              <a:t> is </a:t>
            </a:r>
            <a:r>
              <a:rPr lang="en-US" sz="2800">
                <a:solidFill>
                  <a:schemeClr val="accent2"/>
                </a:solidFill>
                <a:latin typeface="Trebuchet MS"/>
                <a:ea typeface="Trebuchet MS"/>
                <a:cs typeface="Trebuchet MS"/>
                <a:sym typeface="Trebuchet MS"/>
              </a:rPr>
              <a:t>true</a:t>
            </a:r>
            <a:endParaRPr/>
          </a:p>
        </p:txBody>
      </p:sp>
      <p:sp>
        <p:nvSpPr>
          <p:cNvPr id="731" name="Google Shape;731;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63"/>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38" name="Google Shape;738;p63"/>
          <p:cNvSpPr txBox="1"/>
          <p:nvPr>
            <p:ph type="title"/>
          </p:nvPr>
        </p:nvSpPr>
        <p:spPr>
          <a:xfrm>
            <a:off x="838200" y="365126"/>
            <a:ext cx="8847600" cy="113389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Existential quantification</a:t>
            </a:r>
            <a:endParaRPr/>
          </a:p>
        </p:txBody>
      </p:sp>
      <p:sp>
        <p:nvSpPr>
          <p:cNvPr id="739" name="Google Shape;739;p63"/>
          <p:cNvSpPr txBox="1"/>
          <p:nvPr>
            <p:ph idx="1" type="body"/>
          </p:nvPr>
        </p:nvSpPr>
        <p:spPr>
          <a:xfrm>
            <a:off x="508000" y="1754154"/>
            <a:ext cx="10972800" cy="4875245"/>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existential quantifier, </a:t>
            </a:r>
            <a:r>
              <a:rPr lang="en-US">
                <a:solidFill>
                  <a:schemeClr val="accent2"/>
                </a:solidFill>
                <a:latin typeface="Trebuchet MS"/>
                <a:ea typeface="Trebuchet MS"/>
                <a:cs typeface="Trebuchet MS"/>
                <a:sym typeface="Trebuchet MS"/>
              </a:rPr>
              <a:t>∃</a:t>
            </a:r>
            <a:r>
              <a:rPr lang="en-US"/>
              <a:t>, is read “for some” or “there exists”</a:t>
            </a:r>
            <a:endParaRPr/>
          </a:p>
          <a:p>
            <a:pPr indent="-228600" lvl="1" marL="685800" rtl="0" algn="just">
              <a:lnSpc>
                <a:spcPct val="90000"/>
              </a:lnSpc>
              <a:spcBef>
                <a:spcPts val="500"/>
              </a:spcBef>
              <a:spcAft>
                <a:spcPts val="0"/>
              </a:spcAft>
              <a:buClr>
                <a:schemeClr val="dk1"/>
              </a:buClr>
              <a:buSzPts val="2800"/>
              <a:buChar char="•"/>
            </a:pPr>
            <a:r>
              <a:rPr lang="en-US" sz="2800"/>
              <a:t>Example: </a:t>
            </a:r>
            <a:r>
              <a:rPr lang="en-US" sz="2800">
                <a:solidFill>
                  <a:schemeClr val="accent2"/>
                </a:solidFill>
                <a:latin typeface="Trebuchet MS"/>
                <a:ea typeface="Trebuchet MS"/>
                <a:cs typeface="Trebuchet MS"/>
                <a:sym typeface="Trebuchet MS"/>
              </a:rPr>
              <a:t>∃x, x</a:t>
            </a:r>
            <a:r>
              <a:rPr baseline="30000" lang="en-US" sz="2800">
                <a:solidFill>
                  <a:schemeClr val="accent2"/>
                </a:solidFill>
                <a:latin typeface="Trebuchet MS"/>
                <a:ea typeface="Trebuchet MS"/>
                <a:cs typeface="Trebuchet MS"/>
                <a:sym typeface="Trebuchet MS"/>
              </a:rPr>
              <a:t>2</a:t>
            </a:r>
            <a:r>
              <a:rPr lang="en-US" sz="2800">
                <a:solidFill>
                  <a:schemeClr val="accent2"/>
                </a:solidFill>
                <a:latin typeface="Trebuchet MS"/>
                <a:ea typeface="Trebuchet MS"/>
                <a:cs typeface="Trebuchet MS"/>
                <a:sym typeface="Trebuchet MS"/>
              </a:rPr>
              <a:t> &lt; 0 </a:t>
            </a:r>
            <a:r>
              <a:rPr lang="en-US" sz="2800"/>
              <a:t>(there exists an x such that x</a:t>
            </a:r>
            <a:r>
              <a:rPr baseline="30000" lang="en-US" sz="2800"/>
              <a:t>2</a:t>
            </a:r>
            <a:r>
              <a:rPr lang="en-US" sz="2800"/>
              <a:t> is less than zero)</a:t>
            </a:r>
            <a:endParaRPr sz="2800"/>
          </a:p>
          <a:p>
            <a:pPr indent="-228600" lvl="0" marL="228600" rtl="0" algn="just">
              <a:lnSpc>
                <a:spcPct val="90000"/>
              </a:lnSpc>
              <a:spcBef>
                <a:spcPts val="1000"/>
              </a:spcBef>
              <a:spcAft>
                <a:spcPts val="0"/>
              </a:spcAft>
              <a:buClr>
                <a:schemeClr val="dk1"/>
              </a:buClr>
              <a:buSzPts val="2800"/>
              <a:buChar char="•"/>
            </a:pPr>
            <a:r>
              <a:rPr lang="en-US"/>
              <a:t>Typically, </a:t>
            </a:r>
            <a:r>
              <a:rPr lang="en-US">
                <a:solidFill>
                  <a:schemeClr val="accent2"/>
                </a:solidFill>
                <a:latin typeface="Trebuchet MS"/>
                <a:ea typeface="Trebuchet MS"/>
                <a:cs typeface="Trebuchet MS"/>
                <a:sym typeface="Trebuchet MS"/>
              </a:rPr>
              <a:t>∧</a:t>
            </a:r>
            <a:r>
              <a:rPr lang="en-US"/>
              <a:t> is the main connective with </a:t>
            </a:r>
            <a:r>
              <a:rPr lang="en-US">
                <a:solidFill>
                  <a:schemeClr val="accent2"/>
                </a:solidFill>
                <a:latin typeface="Trebuchet MS"/>
                <a:ea typeface="Trebuchet MS"/>
                <a:cs typeface="Trebuchet MS"/>
                <a:sym typeface="Trebuchet MS"/>
              </a:rPr>
              <a:t>∃</a:t>
            </a:r>
            <a:r>
              <a:rPr lang="en-US"/>
              <a:t>:</a:t>
            </a:r>
            <a:endParaRPr/>
          </a:p>
          <a:p>
            <a:pPr indent="-228600" lvl="1" marL="685800" rtl="0" algn="just">
              <a:lnSpc>
                <a:spcPct val="90000"/>
              </a:lnSpc>
              <a:spcBef>
                <a:spcPts val="500"/>
              </a:spcBef>
              <a:spcAft>
                <a:spcPts val="0"/>
              </a:spcAft>
              <a:buClr>
                <a:schemeClr val="accent2"/>
              </a:buClr>
              <a:buSzPts val="2800"/>
              <a:buFont typeface="Noto Sans Symbols"/>
              <a:buNone/>
            </a:pPr>
            <a:r>
              <a:rPr lang="en-US" sz="2800">
                <a:solidFill>
                  <a:schemeClr val="accent2"/>
                </a:solidFill>
                <a:latin typeface="Trebuchet MS"/>
                <a:ea typeface="Trebuchet MS"/>
                <a:cs typeface="Trebuchet MS"/>
                <a:sym typeface="Trebuchet MS"/>
              </a:rPr>
              <a:t>∃x, at(x,Villanova) ∧ smart(x)</a:t>
            </a:r>
            <a:endParaRPr sz="2800"/>
          </a:p>
          <a:p>
            <a:pPr indent="-228600" lvl="1" marL="685800" rtl="0" algn="just">
              <a:lnSpc>
                <a:spcPct val="90000"/>
              </a:lnSpc>
              <a:spcBef>
                <a:spcPts val="500"/>
              </a:spcBef>
              <a:spcAft>
                <a:spcPts val="0"/>
              </a:spcAft>
              <a:buClr>
                <a:schemeClr val="dk1"/>
              </a:buClr>
              <a:buSzPts val="2800"/>
              <a:buFont typeface="Noto Sans Symbols"/>
              <a:buNone/>
            </a:pPr>
            <a:r>
              <a:rPr lang="en-US" sz="2800"/>
              <a:t>means “There is someone who is at Villanova and is smart”</a:t>
            </a:r>
            <a:endParaRPr/>
          </a:p>
          <a:p>
            <a:pPr indent="-228600" lvl="0" marL="228600" rtl="0" algn="just">
              <a:lnSpc>
                <a:spcPct val="90000"/>
              </a:lnSpc>
              <a:spcBef>
                <a:spcPts val="1000"/>
              </a:spcBef>
              <a:spcAft>
                <a:spcPts val="0"/>
              </a:spcAft>
              <a:buClr>
                <a:schemeClr val="dk1"/>
              </a:buClr>
              <a:buSzPts val="2800"/>
              <a:buChar char="•"/>
            </a:pPr>
            <a:r>
              <a:rPr lang="en-US"/>
              <a:t>Common mistake: using </a:t>
            </a:r>
            <a:r>
              <a:rPr lang="en-US">
                <a:solidFill>
                  <a:schemeClr val="accent2"/>
                </a:solidFill>
                <a:latin typeface="Trebuchet MS"/>
                <a:ea typeface="Trebuchet MS"/>
                <a:cs typeface="Trebuchet MS"/>
                <a:sym typeface="Trebuchet MS"/>
              </a:rPr>
              <a:t>⇒</a:t>
            </a:r>
            <a:r>
              <a:rPr lang="en-US"/>
              <a:t> as the main connective with </a:t>
            </a:r>
            <a:r>
              <a:rPr lang="en-US">
                <a:solidFill>
                  <a:schemeClr val="accent2"/>
                </a:solidFill>
                <a:latin typeface="Trebuchet MS"/>
                <a:ea typeface="Trebuchet MS"/>
                <a:cs typeface="Trebuchet MS"/>
                <a:sym typeface="Trebuchet MS"/>
              </a:rPr>
              <a:t>∃</a:t>
            </a:r>
            <a:r>
              <a:rPr lang="en-US"/>
              <a:t>:</a:t>
            </a:r>
            <a:endParaRPr/>
          </a:p>
          <a:p>
            <a:pPr indent="-228600" lvl="1" marL="685800" rtl="0" algn="just">
              <a:lnSpc>
                <a:spcPct val="90000"/>
              </a:lnSpc>
              <a:spcBef>
                <a:spcPts val="500"/>
              </a:spcBef>
              <a:spcAft>
                <a:spcPts val="0"/>
              </a:spcAft>
              <a:buClr>
                <a:schemeClr val="accent2"/>
              </a:buClr>
              <a:buSzPts val="2800"/>
              <a:buFont typeface="Noto Sans Symbols"/>
              <a:buNone/>
            </a:pPr>
            <a:r>
              <a:rPr lang="en-US" sz="2800">
                <a:solidFill>
                  <a:schemeClr val="accent2"/>
                </a:solidFill>
                <a:latin typeface="Trebuchet MS"/>
                <a:ea typeface="Trebuchet MS"/>
                <a:cs typeface="Trebuchet MS"/>
                <a:sym typeface="Trebuchet MS"/>
              </a:rPr>
              <a:t>∃x, at(x,Villanova) ⇒ smart(x)</a:t>
            </a:r>
            <a:endParaRPr/>
          </a:p>
          <a:p>
            <a:pPr indent="-228600" lvl="1" marL="685800" rtl="0" algn="just">
              <a:lnSpc>
                <a:spcPct val="90000"/>
              </a:lnSpc>
              <a:spcBef>
                <a:spcPts val="500"/>
              </a:spcBef>
              <a:spcAft>
                <a:spcPts val="0"/>
              </a:spcAft>
              <a:buClr>
                <a:schemeClr val="dk1"/>
              </a:buClr>
              <a:buSzPts val="2800"/>
              <a:buFont typeface="Noto Sans Symbols"/>
              <a:buNone/>
            </a:pPr>
            <a:r>
              <a:rPr lang="en-US" sz="2800"/>
              <a:t>	This is true if there is someone at Villanova who is smart...</a:t>
            </a:r>
            <a:endParaRPr/>
          </a:p>
          <a:p>
            <a:pPr indent="-228600" lvl="1" marL="685800" rtl="0" algn="just">
              <a:lnSpc>
                <a:spcPct val="90000"/>
              </a:lnSpc>
              <a:spcBef>
                <a:spcPts val="500"/>
              </a:spcBef>
              <a:spcAft>
                <a:spcPts val="0"/>
              </a:spcAft>
              <a:buClr>
                <a:schemeClr val="dk1"/>
              </a:buClr>
              <a:buSzPts val="2800"/>
              <a:buFont typeface="Noto Sans Symbols"/>
              <a:buNone/>
            </a:pPr>
            <a:r>
              <a:rPr lang="en-US" sz="2800"/>
              <a:t>	...but it is also true if there is someone who is </a:t>
            </a:r>
            <a:r>
              <a:rPr i="1" lang="en-US" sz="2800"/>
              <a:t>not</a:t>
            </a:r>
            <a:r>
              <a:rPr lang="en-US" sz="2800"/>
              <a:t> at Villanova</a:t>
            </a:r>
            <a:endParaRPr/>
          </a:p>
          <a:p>
            <a:pPr indent="-228600" lvl="1" marL="685800" rtl="0" algn="just">
              <a:lnSpc>
                <a:spcPct val="90000"/>
              </a:lnSpc>
              <a:spcBef>
                <a:spcPts val="500"/>
              </a:spcBef>
              <a:spcAft>
                <a:spcPts val="0"/>
              </a:spcAft>
              <a:buClr>
                <a:schemeClr val="dk1"/>
              </a:buClr>
              <a:buSzPts val="2800"/>
              <a:buFont typeface="Noto Sans Symbols"/>
              <a:buNone/>
            </a:pPr>
            <a:r>
              <a:rPr lang="en-US" sz="2800"/>
              <a:t>     By the rules of material implication, the result of </a:t>
            </a:r>
            <a:r>
              <a:rPr lang="en-US" sz="2800">
                <a:solidFill>
                  <a:schemeClr val="accent2"/>
                </a:solidFill>
                <a:latin typeface="Trebuchet MS"/>
                <a:ea typeface="Trebuchet MS"/>
                <a:cs typeface="Trebuchet MS"/>
                <a:sym typeface="Trebuchet MS"/>
              </a:rPr>
              <a:t>F ⇒ T</a:t>
            </a:r>
            <a:r>
              <a:rPr lang="en-US" sz="2800"/>
              <a:t> is</a:t>
            </a:r>
            <a:r>
              <a:rPr lang="en-US" sz="2800">
                <a:solidFill>
                  <a:schemeClr val="accent2"/>
                </a:solidFill>
                <a:latin typeface="Trebuchet MS"/>
                <a:ea typeface="Trebuchet MS"/>
                <a:cs typeface="Trebuchet MS"/>
                <a:sym typeface="Trebuchet MS"/>
              </a:rPr>
              <a:t> T</a:t>
            </a:r>
            <a:endParaRPr sz="2800">
              <a:solidFill>
                <a:schemeClr val="accent2"/>
              </a:solidFill>
              <a:latin typeface="Trebuchet MS"/>
              <a:ea typeface="Trebuchet MS"/>
              <a:cs typeface="Trebuchet MS"/>
              <a:sym typeface="Trebuchet MS"/>
            </a:endParaRPr>
          </a:p>
        </p:txBody>
      </p:sp>
      <p:sp>
        <p:nvSpPr>
          <p:cNvPr id="740" name="Google Shape;740;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64"/>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7" name="Google Shape;747;p64"/>
          <p:cNvSpPr txBox="1"/>
          <p:nvPr>
            <p:ph type="title"/>
          </p:nvPr>
        </p:nvSpPr>
        <p:spPr>
          <a:xfrm>
            <a:off x="838201" y="365125"/>
            <a:ext cx="8951640"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Properties of quantifiers</a:t>
            </a:r>
            <a:endParaRPr/>
          </a:p>
        </p:txBody>
      </p:sp>
      <p:sp>
        <p:nvSpPr>
          <p:cNvPr id="748" name="Google Shape;748;p64"/>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accent2"/>
              </a:buClr>
              <a:buSzPts val="1800"/>
              <a:buChar char="•"/>
            </a:pPr>
            <a:r>
              <a:rPr b="1" lang="en-US" sz="1800">
                <a:solidFill>
                  <a:schemeClr val="accent2"/>
                </a:solidFill>
                <a:latin typeface="Trebuchet MS"/>
                <a:ea typeface="Trebuchet MS"/>
                <a:cs typeface="Trebuchet MS"/>
                <a:sym typeface="Trebuchet MS"/>
              </a:rPr>
              <a:t>∀x ∀y </a:t>
            </a:r>
            <a:r>
              <a:rPr b="1" lang="en-US" sz="1800"/>
              <a:t>is the same as</a:t>
            </a:r>
            <a:r>
              <a:rPr b="1" lang="en-US" sz="1800">
                <a:solidFill>
                  <a:schemeClr val="accent2"/>
                </a:solidFill>
                <a:latin typeface="Trebuchet MS"/>
                <a:ea typeface="Trebuchet MS"/>
                <a:cs typeface="Trebuchet MS"/>
                <a:sym typeface="Trebuchet MS"/>
              </a:rPr>
              <a:t> ∀y ∀x LOVES (X,Y)</a:t>
            </a:r>
            <a:endParaRPr b="1" sz="1800">
              <a:solidFill>
                <a:schemeClr val="accent2"/>
              </a:solidFill>
              <a:latin typeface="Trebuchet MS"/>
              <a:ea typeface="Trebuchet MS"/>
              <a:cs typeface="Trebuchet MS"/>
              <a:sym typeface="Trebuchet MS"/>
            </a:endParaRPr>
          </a:p>
          <a:p>
            <a:pPr indent="-228600" lvl="0" marL="228600" rtl="0" algn="l">
              <a:lnSpc>
                <a:spcPct val="80000"/>
              </a:lnSpc>
              <a:spcBef>
                <a:spcPts val="1000"/>
              </a:spcBef>
              <a:spcAft>
                <a:spcPts val="0"/>
              </a:spcAft>
              <a:buClr>
                <a:schemeClr val="accent2"/>
              </a:buClr>
              <a:buSzPts val="1800"/>
              <a:buChar char="•"/>
            </a:pPr>
            <a:r>
              <a:rPr b="1" lang="en-US" sz="1800">
                <a:solidFill>
                  <a:schemeClr val="accent2"/>
                </a:solidFill>
                <a:latin typeface="Trebuchet MS"/>
                <a:ea typeface="Trebuchet MS"/>
                <a:cs typeface="Trebuchet MS"/>
                <a:sym typeface="Trebuchet MS"/>
              </a:rPr>
              <a:t>∃x ∃y</a:t>
            </a:r>
            <a:r>
              <a:rPr b="1" lang="en-US" sz="1800"/>
              <a:t> is the same as</a:t>
            </a:r>
            <a:r>
              <a:rPr b="1" lang="en-US" sz="1800">
                <a:solidFill>
                  <a:schemeClr val="accent2"/>
                </a:solidFill>
                <a:latin typeface="Trebuchet MS"/>
                <a:ea typeface="Trebuchet MS"/>
                <a:cs typeface="Trebuchet MS"/>
                <a:sym typeface="Trebuchet MS"/>
              </a:rPr>
              <a:t> ∃y ∃x</a:t>
            </a:r>
            <a:endParaRPr b="1" sz="1800">
              <a:solidFill>
                <a:schemeClr val="accent2"/>
              </a:solidFill>
              <a:latin typeface="Trebuchet MS"/>
              <a:ea typeface="Trebuchet MS"/>
              <a:cs typeface="Trebuchet MS"/>
              <a:sym typeface="Trebuchet MS"/>
            </a:endParaRPr>
          </a:p>
          <a:p>
            <a:pPr indent="-114300" lvl="0" marL="228600" rtl="0" algn="l">
              <a:lnSpc>
                <a:spcPct val="80000"/>
              </a:lnSpc>
              <a:spcBef>
                <a:spcPts val="1000"/>
              </a:spcBef>
              <a:spcAft>
                <a:spcPts val="0"/>
              </a:spcAft>
              <a:buClr>
                <a:schemeClr val="dk1"/>
              </a:buClr>
              <a:buSzPts val="1800"/>
              <a:buNone/>
            </a:pPr>
            <a:r>
              <a:t/>
            </a:r>
            <a:endParaRPr b="1" sz="1800"/>
          </a:p>
          <a:p>
            <a:pPr indent="-228600" lvl="0" marL="228600" rtl="0" algn="l">
              <a:lnSpc>
                <a:spcPct val="80000"/>
              </a:lnSpc>
              <a:spcBef>
                <a:spcPts val="1000"/>
              </a:spcBef>
              <a:spcAft>
                <a:spcPts val="0"/>
              </a:spcAft>
              <a:buClr>
                <a:schemeClr val="accent2"/>
              </a:buClr>
              <a:buSzPts val="1800"/>
              <a:buChar char="•"/>
            </a:pPr>
            <a:r>
              <a:rPr b="1" lang="en-US" sz="1800">
                <a:solidFill>
                  <a:schemeClr val="accent2"/>
                </a:solidFill>
                <a:latin typeface="Trebuchet MS"/>
                <a:ea typeface="Trebuchet MS"/>
                <a:cs typeface="Trebuchet MS"/>
                <a:sym typeface="Trebuchet MS"/>
              </a:rPr>
              <a:t>∃x ∀y</a:t>
            </a:r>
            <a:r>
              <a:rPr b="1" lang="en-US" sz="1800"/>
              <a:t> is </a:t>
            </a:r>
            <a:r>
              <a:rPr b="1" i="1" lang="en-US" sz="1800"/>
              <a:t>not</a:t>
            </a:r>
            <a:r>
              <a:rPr b="1" lang="en-US" sz="1800"/>
              <a:t> the same as </a:t>
            </a:r>
            <a:r>
              <a:rPr b="1" lang="en-US" sz="1800">
                <a:solidFill>
                  <a:schemeClr val="accent2"/>
                </a:solidFill>
                <a:latin typeface="Trebuchet MS"/>
                <a:ea typeface="Trebuchet MS"/>
                <a:cs typeface="Trebuchet MS"/>
                <a:sym typeface="Trebuchet MS"/>
              </a:rPr>
              <a:t>∀y ∃x</a:t>
            </a:r>
            <a:endParaRPr b="1" sz="1800">
              <a:solidFill>
                <a:schemeClr val="accent2"/>
              </a:solidFill>
              <a:latin typeface="Trebuchet MS"/>
              <a:ea typeface="Trebuchet MS"/>
              <a:cs typeface="Trebuchet MS"/>
              <a:sym typeface="Trebuchet MS"/>
            </a:endParaRPr>
          </a:p>
          <a:p>
            <a:pPr indent="-228600" lvl="0" marL="228600" rtl="0" algn="l">
              <a:lnSpc>
                <a:spcPct val="80000"/>
              </a:lnSpc>
              <a:spcBef>
                <a:spcPts val="1000"/>
              </a:spcBef>
              <a:spcAft>
                <a:spcPts val="0"/>
              </a:spcAft>
              <a:buClr>
                <a:schemeClr val="accent2"/>
              </a:buClr>
              <a:buSzPts val="1800"/>
              <a:buChar char="•"/>
            </a:pPr>
            <a:r>
              <a:rPr b="1" lang="en-US" sz="1800">
                <a:solidFill>
                  <a:schemeClr val="accent2"/>
                </a:solidFill>
                <a:latin typeface="Trebuchet MS"/>
                <a:ea typeface="Trebuchet MS"/>
                <a:cs typeface="Trebuchet MS"/>
                <a:sym typeface="Trebuchet MS"/>
              </a:rPr>
              <a:t>∃x ∀y Loves(x,y)</a:t>
            </a:r>
            <a:endParaRPr b="1" sz="1800"/>
          </a:p>
          <a:p>
            <a:pPr indent="-228600" lvl="1" marL="685800" rtl="0" algn="l">
              <a:lnSpc>
                <a:spcPct val="80000"/>
              </a:lnSpc>
              <a:spcBef>
                <a:spcPts val="500"/>
              </a:spcBef>
              <a:spcAft>
                <a:spcPts val="0"/>
              </a:spcAft>
              <a:buClr>
                <a:schemeClr val="dk1"/>
              </a:buClr>
              <a:buSzPts val="1800"/>
              <a:buChar char="•"/>
            </a:pPr>
            <a:r>
              <a:rPr b="1" lang="en-US" sz="1800"/>
              <a:t>“There is a person who loves everyone in the world”</a:t>
            </a:r>
            <a:endParaRPr/>
          </a:p>
          <a:p>
            <a:pPr indent="-228600" lvl="1" marL="685800" rtl="0" algn="l">
              <a:lnSpc>
                <a:spcPct val="80000"/>
              </a:lnSpc>
              <a:spcBef>
                <a:spcPts val="500"/>
              </a:spcBef>
              <a:spcAft>
                <a:spcPts val="0"/>
              </a:spcAft>
              <a:buClr>
                <a:schemeClr val="dk1"/>
              </a:buClr>
              <a:buSzPts val="1800"/>
              <a:buChar char="•"/>
            </a:pPr>
            <a:r>
              <a:rPr b="1" lang="en-US" sz="1800"/>
              <a:t>More exactly: </a:t>
            </a:r>
            <a:r>
              <a:rPr b="1" lang="en-US" sz="1800">
                <a:solidFill>
                  <a:schemeClr val="accent2"/>
                </a:solidFill>
                <a:latin typeface="Trebuchet MS"/>
                <a:ea typeface="Trebuchet MS"/>
                <a:cs typeface="Trebuchet MS"/>
                <a:sym typeface="Trebuchet MS"/>
              </a:rPr>
              <a:t>∃x ∀y (person(x) ∧ person(y) ⇒ Loves(x,y))</a:t>
            </a:r>
            <a:endParaRPr b="1" sz="1800"/>
          </a:p>
          <a:p>
            <a:pPr indent="-228600" lvl="0" marL="228600" rtl="0" algn="l">
              <a:lnSpc>
                <a:spcPct val="80000"/>
              </a:lnSpc>
              <a:spcBef>
                <a:spcPts val="1000"/>
              </a:spcBef>
              <a:spcAft>
                <a:spcPts val="0"/>
              </a:spcAft>
              <a:buClr>
                <a:schemeClr val="accent2"/>
              </a:buClr>
              <a:buSzPts val="1800"/>
              <a:buChar char="•"/>
            </a:pPr>
            <a:r>
              <a:rPr b="1" lang="en-US" sz="1800">
                <a:solidFill>
                  <a:schemeClr val="accent2"/>
                </a:solidFill>
                <a:latin typeface="Trebuchet MS"/>
                <a:ea typeface="Trebuchet MS"/>
                <a:cs typeface="Trebuchet MS"/>
                <a:sym typeface="Trebuchet MS"/>
              </a:rPr>
              <a:t>∀y ∃x Loves(x,y)</a:t>
            </a:r>
            <a:endParaRPr b="1" sz="1800"/>
          </a:p>
          <a:p>
            <a:pPr indent="-228600" lvl="1" marL="685800" rtl="0" algn="l">
              <a:lnSpc>
                <a:spcPct val="80000"/>
              </a:lnSpc>
              <a:spcBef>
                <a:spcPts val="500"/>
              </a:spcBef>
              <a:spcAft>
                <a:spcPts val="0"/>
              </a:spcAft>
              <a:buClr>
                <a:schemeClr val="dk1"/>
              </a:buClr>
              <a:buSzPts val="1800"/>
              <a:buChar char="•"/>
            </a:pPr>
            <a:r>
              <a:rPr b="1" lang="en-US" sz="1800"/>
              <a:t>“Everyone in the world is loved by at least one person”</a:t>
            </a:r>
            <a:endParaRPr/>
          </a:p>
          <a:p>
            <a:pPr indent="-114300" lvl="0" marL="228600" rtl="0" algn="l">
              <a:lnSpc>
                <a:spcPct val="80000"/>
              </a:lnSpc>
              <a:spcBef>
                <a:spcPts val="1000"/>
              </a:spcBef>
              <a:spcAft>
                <a:spcPts val="0"/>
              </a:spcAft>
              <a:buClr>
                <a:schemeClr val="dk1"/>
              </a:buClr>
              <a:buSzPts val="1800"/>
              <a:buNone/>
            </a:pPr>
            <a:r>
              <a:t/>
            </a:r>
            <a:endParaRPr b="1" sz="1800">
              <a:solidFill>
                <a:schemeClr val="dk2"/>
              </a:solidFill>
            </a:endParaRPr>
          </a:p>
          <a:p>
            <a:pPr indent="-228600" lvl="0" marL="228600" rtl="0" algn="l">
              <a:lnSpc>
                <a:spcPct val="80000"/>
              </a:lnSpc>
              <a:spcBef>
                <a:spcPts val="1000"/>
              </a:spcBef>
              <a:spcAft>
                <a:spcPts val="0"/>
              </a:spcAft>
              <a:buClr>
                <a:schemeClr val="dk2"/>
              </a:buClr>
              <a:buSzPts val="1800"/>
              <a:buChar char="•"/>
            </a:pPr>
            <a:r>
              <a:rPr b="1" lang="en-US" sz="1800">
                <a:solidFill>
                  <a:schemeClr val="dk2"/>
                </a:solidFill>
              </a:rPr>
              <a:t>Quantifier duality</a:t>
            </a:r>
            <a:r>
              <a:rPr b="1" lang="en-US" sz="1800"/>
              <a:t>: each can be expressed using the other</a:t>
            </a:r>
            <a:endParaRPr/>
          </a:p>
          <a:p>
            <a:pPr indent="-228600" lvl="0" marL="228600" rtl="0" algn="l">
              <a:lnSpc>
                <a:spcPct val="80000"/>
              </a:lnSpc>
              <a:spcBef>
                <a:spcPts val="1000"/>
              </a:spcBef>
              <a:spcAft>
                <a:spcPts val="0"/>
              </a:spcAft>
              <a:buClr>
                <a:schemeClr val="accent2"/>
              </a:buClr>
              <a:buSzPts val="1800"/>
              <a:buChar char="•"/>
            </a:pPr>
            <a:r>
              <a:rPr b="1" lang="en-US" sz="1800">
                <a:solidFill>
                  <a:schemeClr val="accent2"/>
                </a:solidFill>
                <a:latin typeface="Trebuchet MS"/>
                <a:ea typeface="Trebuchet MS"/>
                <a:cs typeface="Trebuchet MS"/>
                <a:sym typeface="Trebuchet MS"/>
              </a:rPr>
              <a:t>∀x Likes(x,IceCream)	 	¬∃x ¬Likes(x,IceCream)</a:t>
            </a:r>
            <a:endParaRPr/>
          </a:p>
          <a:p>
            <a:pPr indent="-228600" lvl="0" marL="228600" rtl="0" algn="l">
              <a:lnSpc>
                <a:spcPct val="80000"/>
              </a:lnSpc>
              <a:spcBef>
                <a:spcPts val="1000"/>
              </a:spcBef>
              <a:spcAft>
                <a:spcPts val="0"/>
              </a:spcAft>
              <a:buClr>
                <a:schemeClr val="accent2"/>
              </a:buClr>
              <a:buSzPts val="1800"/>
              <a:buChar char="•"/>
            </a:pPr>
            <a:r>
              <a:rPr b="1" lang="en-US" sz="1800">
                <a:solidFill>
                  <a:schemeClr val="accent2"/>
                </a:solidFill>
                <a:latin typeface="Trebuchet MS"/>
                <a:ea typeface="Trebuchet MS"/>
                <a:cs typeface="Trebuchet MS"/>
                <a:sym typeface="Trebuchet MS"/>
              </a:rPr>
              <a:t>∃x Likes(x,Broccoli) 		¬∀x ¬Likes(x,Broccoli</a:t>
            </a:r>
            <a:r>
              <a:rPr lang="en-US" sz="1800">
                <a:solidFill>
                  <a:schemeClr val="accent2"/>
                </a:solidFill>
                <a:latin typeface="Trebuchet MS"/>
                <a:ea typeface="Trebuchet MS"/>
                <a:cs typeface="Trebuchet MS"/>
                <a:sym typeface="Trebuchet MS"/>
              </a:rPr>
              <a:t>)</a:t>
            </a:r>
            <a:endParaRPr/>
          </a:p>
        </p:txBody>
      </p:sp>
      <p:sp>
        <p:nvSpPr>
          <p:cNvPr id="749" name="Google Shape;749;p64"/>
          <p:cNvSpPr/>
          <p:nvPr/>
        </p:nvSpPr>
        <p:spPr>
          <a:xfrm>
            <a:off x="3657601" y="6248400"/>
            <a:ext cx="22794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Merriweather Sans"/>
                <a:ea typeface="Merriweather Sans"/>
                <a:cs typeface="Merriweather Sans"/>
                <a:sym typeface="Merriweather Sans"/>
              </a:rPr>
              <a:t> </a:t>
            </a:r>
            <a:endParaRPr/>
          </a:p>
        </p:txBody>
      </p:sp>
      <p:sp>
        <p:nvSpPr>
          <p:cNvPr id="750" name="Google Shape;750;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9"/>
                                        </p:tgtEl>
                                        <p:attrNameLst>
                                          <p:attrName>style.visibility</p:attrName>
                                        </p:attrNameLst>
                                      </p:cBhvr>
                                      <p:to>
                                        <p:strVal val="visible"/>
                                      </p:to>
                                    </p:set>
                                    <p:animEffect filter="fade" transition="in">
                                      <p:cBhvr>
                                        <p:cTn dur="500"/>
                                        <p:tgtEl>
                                          <p:spTgt spid="7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65"/>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57" name="Google Shape;757;p65"/>
          <p:cNvSpPr txBox="1"/>
          <p:nvPr>
            <p:ph type="title"/>
          </p:nvPr>
        </p:nvSpPr>
        <p:spPr>
          <a:xfrm>
            <a:off x="539646" y="224853"/>
            <a:ext cx="9327685" cy="1062772"/>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Parentheses</a:t>
            </a:r>
            <a:endParaRPr/>
          </a:p>
        </p:txBody>
      </p:sp>
      <p:sp>
        <p:nvSpPr>
          <p:cNvPr id="758" name="Google Shape;758;p65"/>
          <p:cNvSpPr txBox="1"/>
          <p:nvPr>
            <p:ph idx="1" type="body"/>
          </p:nvPr>
        </p:nvSpPr>
        <p:spPr>
          <a:xfrm>
            <a:off x="508000" y="1371601"/>
            <a:ext cx="10871200" cy="548639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Parentheses are often used with quantifiers</a:t>
            </a:r>
            <a:endParaRPr/>
          </a:p>
          <a:p>
            <a:pPr indent="-228600" lvl="0" marL="228600" rtl="0" algn="l">
              <a:lnSpc>
                <a:spcPct val="90000"/>
              </a:lnSpc>
              <a:spcBef>
                <a:spcPts val="1000"/>
              </a:spcBef>
              <a:spcAft>
                <a:spcPts val="0"/>
              </a:spcAft>
              <a:buClr>
                <a:schemeClr val="dk1"/>
              </a:buClr>
              <a:buSzPts val="2800"/>
              <a:buChar char="•"/>
            </a:pPr>
            <a:r>
              <a:rPr lang="en-US"/>
              <a:t>Unfortunately, everyone uses them differently, so don’t be upset at any usage you see</a:t>
            </a:r>
            <a:endParaRPr/>
          </a:p>
          <a:p>
            <a:pPr indent="-228600" lvl="0" marL="228600" rtl="0" algn="l">
              <a:lnSpc>
                <a:spcPct val="90000"/>
              </a:lnSpc>
              <a:spcBef>
                <a:spcPts val="1000"/>
              </a:spcBef>
              <a:spcAft>
                <a:spcPts val="0"/>
              </a:spcAft>
              <a:buClr>
                <a:schemeClr val="dk1"/>
              </a:buClr>
              <a:buSzPts val="2800"/>
              <a:buChar char="•"/>
            </a:pPr>
            <a:r>
              <a:rPr lang="en-US"/>
              <a:t>Examples:</a:t>
            </a:r>
            <a:endParaRPr>
              <a:solidFill>
                <a:schemeClr val="accent2"/>
              </a:solidFill>
              <a:latin typeface="Trebuchet MS"/>
              <a:ea typeface="Trebuchet MS"/>
              <a:cs typeface="Trebuchet MS"/>
              <a:sym typeface="Trebuchet MS"/>
            </a:endParaRPr>
          </a:p>
          <a:p>
            <a:pPr indent="-228600" lvl="1" marL="685800" rtl="0" algn="l">
              <a:lnSpc>
                <a:spcPct val="90000"/>
              </a:lnSpc>
              <a:spcBef>
                <a:spcPts val="500"/>
              </a:spcBef>
              <a:spcAft>
                <a:spcPts val="0"/>
              </a:spcAft>
              <a:buClr>
                <a:schemeClr val="accent2"/>
              </a:buClr>
              <a:buSzPts val="2800"/>
              <a:buChar char="•"/>
            </a:pPr>
            <a:r>
              <a:rPr lang="en-US" sz="2800">
                <a:solidFill>
                  <a:schemeClr val="accent2"/>
                </a:solidFill>
                <a:latin typeface="Trebuchet MS"/>
                <a:ea typeface="Trebuchet MS"/>
                <a:cs typeface="Trebuchet MS"/>
                <a:sym typeface="Trebuchet MS"/>
              </a:rPr>
              <a:t> (∀x) person(x) ⇒ likes(x,iceCream)</a:t>
            </a:r>
            <a:endParaRPr/>
          </a:p>
          <a:p>
            <a:pPr indent="-228600" lvl="1" marL="685800" rtl="0" algn="l">
              <a:lnSpc>
                <a:spcPct val="90000"/>
              </a:lnSpc>
              <a:spcBef>
                <a:spcPts val="500"/>
              </a:spcBef>
              <a:spcAft>
                <a:spcPts val="0"/>
              </a:spcAft>
              <a:buClr>
                <a:schemeClr val="accent2"/>
              </a:buClr>
              <a:buSzPts val="2800"/>
              <a:buChar char="•"/>
            </a:pPr>
            <a:r>
              <a:rPr lang="en-US" sz="2800">
                <a:solidFill>
                  <a:schemeClr val="accent2"/>
                </a:solidFill>
                <a:latin typeface="Trebuchet MS"/>
                <a:ea typeface="Trebuchet MS"/>
                <a:cs typeface="Trebuchet MS"/>
                <a:sym typeface="Trebuchet MS"/>
              </a:rPr>
              <a:t> (∀x) (person(x) ⇒ likes(x,iceCream))</a:t>
            </a:r>
            <a:endParaRPr/>
          </a:p>
          <a:p>
            <a:pPr indent="-228600" lvl="1" marL="685800" rtl="0" algn="l">
              <a:lnSpc>
                <a:spcPct val="90000"/>
              </a:lnSpc>
              <a:spcBef>
                <a:spcPts val="500"/>
              </a:spcBef>
              <a:spcAft>
                <a:spcPts val="0"/>
              </a:spcAft>
              <a:buClr>
                <a:schemeClr val="accent2"/>
              </a:buClr>
              <a:buSzPts val="2800"/>
              <a:buChar char="•"/>
            </a:pPr>
            <a:r>
              <a:rPr lang="en-US" sz="2800">
                <a:solidFill>
                  <a:schemeClr val="accent2"/>
                </a:solidFill>
                <a:latin typeface="Trebuchet MS"/>
                <a:ea typeface="Trebuchet MS"/>
                <a:cs typeface="Trebuchet MS"/>
                <a:sym typeface="Trebuchet MS"/>
              </a:rPr>
              <a:t> (∀x) [ person(x) ⇒ likes(x,iceCream) ]</a:t>
            </a:r>
            <a:endParaRPr/>
          </a:p>
          <a:p>
            <a:pPr indent="-228600" lvl="1" marL="685800" rtl="0" algn="l">
              <a:lnSpc>
                <a:spcPct val="90000"/>
              </a:lnSpc>
              <a:spcBef>
                <a:spcPts val="500"/>
              </a:spcBef>
              <a:spcAft>
                <a:spcPts val="0"/>
              </a:spcAft>
              <a:buClr>
                <a:schemeClr val="accent2"/>
              </a:buClr>
              <a:buSzPts val="2800"/>
              <a:buChar char="•"/>
            </a:pPr>
            <a:r>
              <a:rPr lang="en-US" sz="2800">
                <a:solidFill>
                  <a:schemeClr val="accent2"/>
                </a:solidFill>
                <a:latin typeface="Trebuchet MS"/>
                <a:ea typeface="Trebuchet MS"/>
                <a:cs typeface="Trebuchet MS"/>
                <a:sym typeface="Trebuchet MS"/>
              </a:rPr>
              <a:t> ∀x, person(x) ⇒ likes(x,iceCream)</a:t>
            </a:r>
            <a:endParaRPr/>
          </a:p>
          <a:p>
            <a:pPr indent="-228600" lvl="1" marL="685800" rtl="0" algn="l">
              <a:lnSpc>
                <a:spcPct val="90000"/>
              </a:lnSpc>
              <a:spcBef>
                <a:spcPts val="500"/>
              </a:spcBef>
              <a:spcAft>
                <a:spcPts val="0"/>
              </a:spcAft>
              <a:buClr>
                <a:schemeClr val="accent2"/>
              </a:buClr>
              <a:buSzPts val="2800"/>
              <a:buChar char="•"/>
            </a:pPr>
            <a:r>
              <a:rPr lang="en-US" sz="2800">
                <a:solidFill>
                  <a:schemeClr val="accent2"/>
                </a:solidFill>
                <a:latin typeface="Trebuchet MS"/>
                <a:ea typeface="Trebuchet MS"/>
                <a:cs typeface="Trebuchet MS"/>
                <a:sym typeface="Trebuchet MS"/>
              </a:rPr>
              <a:t> ∀x (person(x) ⇒ likes(x,iceCream))</a:t>
            </a:r>
            <a:endParaRPr/>
          </a:p>
          <a:p>
            <a:pPr indent="-228600" lvl="0" marL="228600" rtl="0" algn="l">
              <a:lnSpc>
                <a:spcPct val="90000"/>
              </a:lnSpc>
              <a:spcBef>
                <a:spcPts val="1000"/>
              </a:spcBef>
              <a:spcAft>
                <a:spcPts val="0"/>
              </a:spcAft>
              <a:buClr>
                <a:schemeClr val="dk1"/>
              </a:buClr>
              <a:buSzPts val="2800"/>
              <a:buChar char="•"/>
            </a:pPr>
            <a:r>
              <a:rPr lang="en-US"/>
              <a:t>I prefer parentheses that show the </a:t>
            </a:r>
            <a:r>
              <a:rPr lang="en-US">
                <a:solidFill>
                  <a:schemeClr val="dk2"/>
                </a:solidFill>
              </a:rPr>
              <a:t>scope</a:t>
            </a:r>
            <a:r>
              <a:rPr lang="en-US"/>
              <a:t> of the quantifier</a:t>
            </a:r>
            <a:endParaRPr>
              <a:solidFill>
                <a:schemeClr val="accent2"/>
              </a:solidFill>
              <a:latin typeface="Trebuchet MS"/>
              <a:ea typeface="Trebuchet MS"/>
              <a:cs typeface="Trebuchet MS"/>
              <a:sym typeface="Trebuchet MS"/>
            </a:endParaRPr>
          </a:p>
          <a:p>
            <a:pPr indent="-228600" lvl="1" marL="685800" rtl="0" algn="l">
              <a:lnSpc>
                <a:spcPct val="90000"/>
              </a:lnSpc>
              <a:spcBef>
                <a:spcPts val="500"/>
              </a:spcBef>
              <a:spcAft>
                <a:spcPts val="0"/>
              </a:spcAft>
              <a:buClr>
                <a:schemeClr val="accent2"/>
              </a:buClr>
              <a:buSzPts val="2800"/>
              <a:buChar char="•"/>
            </a:pPr>
            <a:r>
              <a:rPr lang="en-US" sz="2800">
                <a:solidFill>
                  <a:schemeClr val="accent2"/>
                </a:solidFill>
                <a:latin typeface="Trebuchet MS"/>
                <a:ea typeface="Trebuchet MS"/>
                <a:cs typeface="Trebuchet MS"/>
                <a:sym typeface="Trebuchet MS"/>
              </a:rPr>
              <a:t> ∃x (x &gt; 0) ∧ ∃x (x &lt; 0)</a:t>
            </a:r>
            <a:endParaRPr sz="2800">
              <a:solidFill>
                <a:schemeClr val="accent2"/>
              </a:solidFill>
              <a:latin typeface="Trebuchet MS"/>
              <a:ea typeface="Trebuchet MS"/>
              <a:cs typeface="Trebuchet MS"/>
              <a:sym typeface="Trebuchet MS"/>
            </a:endParaRPr>
          </a:p>
        </p:txBody>
      </p:sp>
      <p:sp>
        <p:nvSpPr>
          <p:cNvPr id="759" name="Google Shape;759;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66"/>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66" name="Google Shape;766;p66"/>
          <p:cNvSpPr txBox="1"/>
          <p:nvPr>
            <p:ph type="title"/>
          </p:nvPr>
        </p:nvSpPr>
        <p:spPr>
          <a:xfrm>
            <a:off x="838201" y="365125"/>
            <a:ext cx="8333096" cy="1178862"/>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More rules</a:t>
            </a:r>
            <a:endParaRPr/>
          </a:p>
        </p:txBody>
      </p:sp>
      <p:sp>
        <p:nvSpPr>
          <p:cNvPr id="767" name="Google Shape;767;p66"/>
          <p:cNvSpPr txBox="1"/>
          <p:nvPr>
            <p:ph idx="1" type="body"/>
          </p:nvPr>
        </p:nvSpPr>
        <p:spPr>
          <a:xfrm>
            <a:off x="508000" y="1735494"/>
            <a:ext cx="11432117" cy="4665306"/>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Now there are numerous additional rules we can apply!</a:t>
            </a:r>
            <a:endParaRPr/>
          </a:p>
          <a:p>
            <a:pPr indent="-228600" lvl="0" marL="228600" rtl="0" algn="l">
              <a:lnSpc>
                <a:spcPct val="90000"/>
              </a:lnSpc>
              <a:spcBef>
                <a:spcPts val="1000"/>
              </a:spcBef>
              <a:spcAft>
                <a:spcPts val="0"/>
              </a:spcAft>
              <a:buClr>
                <a:schemeClr val="dk1"/>
              </a:buClr>
              <a:buSzPts val="2800"/>
              <a:buChar char="•"/>
            </a:pPr>
            <a:r>
              <a:rPr lang="en-US"/>
              <a:t>Here are two exceptionally important rules:</a:t>
            </a:r>
            <a:endParaRPr/>
          </a:p>
          <a:p>
            <a:pPr indent="-228600" lvl="1" marL="685800" rtl="0" algn="l">
              <a:lnSpc>
                <a:spcPct val="90000"/>
              </a:lnSpc>
              <a:spcBef>
                <a:spcPts val="500"/>
              </a:spcBef>
              <a:spcAft>
                <a:spcPts val="0"/>
              </a:spcAft>
              <a:buClr>
                <a:schemeClr val="dk1"/>
              </a:buClr>
              <a:buSzPts val="2800"/>
              <a:buChar char="•"/>
            </a:pPr>
            <a:r>
              <a:rPr lang="en-US" sz="2800"/>
              <a:t> </a:t>
            </a:r>
            <a:r>
              <a:rPr lang="en-US" sz="2800">
                <a:solidFill>
                  <a:schemeClr val="accent2"/>
                </a:solidFill>
                <a:latin typeface="Trebuchet MS"/>
                <a:ea typeface="Trebuchet MS"/>
                <a:cs typeface="Trebuchet MS"/>
                <a:sym typeface="Trebuchet MS"/>
              </a:rPr>
              <a:t>¬∀x, p(x)   ⇒   ∃x, ¬p(x)</a:t>
            </a:r>
            <a:br>
              <a:rPr lang="en-US" sz="2800">
                <a:solidFill>
                  <a:schemeClr val="accent2"/>
                </a:solidFill>
                <a:latin typeface="Trebuchet MS"/>
                <a:ea typeface="Trebuchet MS"/>
                <a:cs typeface="Trebuchet MS"/>
                <a:sym typeface="Trebuchet MS"/>
              </a:rPr>
            </a:br>
            <a:r>
              <a:rPr lang="en-US" sz="2800"/>
              <a:t>“If not every </a:t>
            </a:r>
            <a:r>
              <a:rPr lang="en-US" sz="2800">
                <a:solidFill>
                  <a:schemeClr val="accent2"/>
                </a:solidFill>
                <a:latin typeface="Trebuchet MS"/>
                <a:ea typeface="Trebuchet MS"/>
                <a:cs typeface="Trebuchet MS"/>
                <a:sym typeface="Trebuchet MS"/>
              </a:rPr>
              <a:t>x</a:t>
            </a:r>
            <a:r>
              <a:rPr lang="en-US" sz="2800"/>
              <a:t> satisfies </a:t>
            </a:r>
            <a:r>
              <a:rPr lang="en-US" sz="2800">
                <a:solidFill>
                  <a:schemeClr val="accent2"/>
                </a:solidFill>
                <a:latin typeface="Trebuchet MS"/>
                <a:ea typeface="Trebuchet MS"/>
                <a:cs typeface="Trebuchet MS"/>
                <a:sym typeface="Trebuchet MS"/>
              </a:rPr>
              <a:t>p(x)</a:t>
            </a:r>
            <a:r>
              <a:rPr lang="en-US" sz="2800"/>
              <a:t>, then there exists a </a:t>
            </a:r>
            <a:r>
              <a:rPr lang="en-US" sz="2800">
                <a:solidFill>
                  <a:schemeClr val="accent2"/>
                </a:solidFill>
                <a:latin typeface="Trebuchet MS"/>
                <a:ea typeface="Trebuchet MS"/>
                <a:cs typeface="Trebuchet MS"/>
                <a:sym typeface="Trebuchet MS"/>
              </a:rPr>
              <a:t>x </a:t>
            </a:r>
            <a:r>
              <a:rPr lang="en-US" sz="2800"/>
              <a:t>that does not satisfy</a:t>
            </a:r>
            <a:r>
              <a:rPr lang="en-US" sz="2800">
                <a:solidFill>
                  <a:schemeClr val="accent2"/>
                </a:solidFill>
                <a:latin typeface="Trebuchet MS"/>
                <a:ea typeface="Trebuchet MS"/>
                <a:cs typeface="Trebuchet MS"/>
                <a:sym typeface="Trebuchet MS"/>
              </a:rPr>
              <a:t> p(x)</a:t>
            </a:r>
            <a:r>
              <a:rPr lang="en-US" sz="2800"/>
              <a:t>”</a:t>
            </a:r>
            <a:endParaRPr sz="2800"/>
          </a:p>
          <a:p>
            <a:pPr indent="-228600" lvl="1" marL="685800" rtl="0" algn="l">
              <a:lnSpc>
                <a:spcPct val="90000"/>
              </a:lnSpc>
              <a:spcBef>
                <a:spcPts val="500"/>
              </a:spcBef>
              <a:spcAft>
                <a:spcPts val="0"/>
              </a:spcAft>
              <a:buClr>
                <a:schemeClr val="dk1"/>
              </a:buClr>
              <a:buSzPts val="2800"/>
              <a:buChar char="•"/>
            </a:pPr>
            <a:r>
              <a:rPr lang="en-US" sz="2800"/>
              <a:t> </a:t>
            </a:r>
            <a:r>
              <a:rPr lang="en-US" sz="2800">
                <a:solidFill>
                  <a:schemeClr val="accent2"/>
                </a:solidFill>
                <a:latin typeface="Trebuchet MS"/>
                <a:ea typeface="Trebuchet MS"/>
                <a:cs typeface="Trebuchet MS"/>
                <a:sym typeface="Trebuchet MS"/>
              </a:rPr>
              <a:t>¬∃x, p(x)   ⇒   ∀x, ¬p(x)</a:t>
            </a:r>
            <a:br>
              <a:rPr lang="en-US" sz="2800">
                <a:solidFill>
                  <a:schemeClr val="accent2"/>
                </a:solidFill>
                <a:latin typeface="Trebuchet MS"/>
                <a:ea typeface="Trebuchet MS"/>
                <a:cs typeface="Trebuchet MS"/>
                <a:sym typeface="Trebuchet MS"/>
              </a:rPr>
            </a:br>
            <a:r>
              <a:rPr lang="en-US" sz="2800"/>
              <a:t>“If there does not exist an </a:t>
            </a:r>
            <a:r>
              <a:rPr lang="en-US" sz="2800">
                <a:solidFill>
                  <a:schemeClr val="accent2"/>
                </a:solidFill>
                <a:latin typeface="Trebuchet MS"/>
                <a:ea typeface="Trebuchet MS"/>
                <a:cs typeface="Trebuchet MS"/>
                <a:sym typeface="Trebuchet MS"/>
              </a:rPr>
              <a:t>x</a:t>
            </a:r>
            <a:r>
              <a:rPr lang="en-US" sz="2800"/>
              <a:t> that satisfies </a:t>
            </a:r>
            <a:r>
              <a:rPr lang="en-US" sz="2800">
                <a:solidFill>
                  <a:schemeClr val="accent2"/>
                </a:solidFill>
                <a:latin typeface="Trebuchet MS"/>
                <a:ea typeface="Trebuchet MS"/>
                <a:cs typeface="Trebuchet MS"/>
                <a:sym typeface="Trebuchet MS"/>
              </a:rPr>
              <a:t>p(x)</a:t>
            </a:r>
            <a:r>
              <a:rPr lang="en-US" sz="2800"/>
              <a:t>, then all </a:t>
            </a:r>
            <a:r>
              <a:rPr lang="en-US" sz="2800">
                <a:solidFill>
                  <a:schemeClr val="accent2"/>
                </a:solidFill>
                <a:latin typeface="Trebuchet MS"/>
                <a:ea typeface="Trebuchet MS"/>
                <a:cs typeface="Trebuchet MS"/>
                <a:sym typeface="Trebuchet MS"/>
              </a:rPr>
              <a:t>x </a:t>
            </a:r>
            <a:r>
              <a:rPr lang="en-US" sz="2800"/>
              <a:t>do not satisfy</a:t>
            </a:r>
            <a:r>
              <a:rPr lang="en-US" sz="2800">
                <a:solidFill>
                  <a:schemeClr val="accent2"/>
                </a:solidFill>
                <a:latin typeface="Trebuchet MS"/>
                <a:ea typeface="Trebuchet MS"/>
                <a:cs typeface="Trebuchet MS"/>
                <a:sym typeface="Trebuchet MS"/>
              </a:rPr>
              <a:t> p(x)</a:t>
            </a:r>
            <a:r>
              <a:rPr lang="en-US" sz="2800"/>
              <a:t>”</a:t>
            </a:r>
            <a:endParaRPr sz="2800"/>
          </a:p>
          <a:p>
            <a:pPr indent="-228600" lvl="0" marL="228600" rtl="0" algn="l">
              <a:lnSpc>
                <a:spcPct val="90000"/>
              </a:lnSpc>
              <a:spcBef>
                <a:spcPts val="1000"/>
              </a:spcBef>
              <a:spcAft>
                <a:spcPts val="0"/>
              </a:spcAft>
              <a:buClr>
                <a:schemeClr val="dk1"/>
              </a:buClr>
              <a:buSzPts val="2800"/>
              <a:buChar char="•"/>
            </a:pPr>
            <a:r>
              <a:rPr lang="en-US"/>
              <a:t>In any case, the search space is </a:t>
            </a:r>
            <a:r>
              <a:rPr i="1" lang="en-US"/>
              <a:t>just too large</a:t>
            </a:r>
            <a:r>
              <a:rPr lang="en-US"/>
              <a:t> to be feasible</a:t>
            </a:r>
            <a:endParaRPr/>
          </a:p>
          <a:p>
            <a:pPr indent="-228600" lvl="0" marL="228600" rtl="0" algn="l">
              <a:lnSpc>
                <a:spcPct val="90000"/>
              </a:lnSpc>
              <a:spcBef>
                <a:spcPts val="1000"/>
              </a:spcBef>
              <a:spcAft>
                <a:spcPts val="0"/>
              </a:spcAft>
              <a:buClr>
                <a:schemeClr val="dk1"/>
              </a:buClr>
              <a:buSzPts val="2800"/>
              <a:buChar char="•"/>
            </a:pPr>
            <a:r>
              <a:rPr lang="en-US"/>
              <a:t>This was the case until 1970, when J. Robinson discovered </a:t>
            </a:r>
            <a:r>
              <a:rPr lang="en-US">
                <a:solidFill>
                  <a:schemeClr val="dk2"/>
                </a:solidFill>
              </a:rPr>
              <a:t>resolution</a:t>
            </a:r>
            <a:endParaRPr>
              <a:solidFill>
                <a:schemeClr val="accent2"/>
              </a:solidFill>
              <a:latin typeface="Trebuchet MS"/>
              <a:ea typeface="Trebuchet MS"/>
              <a:cs typeface="Trebuchet MS"/>
              <a:sym typeface="Trebuchet MS"/>
            </a:endParaRPr>
          </a:p>
        </p:txBody>
      </p:sp>
      <p:sp>
        <p:nvSpPr>
          <p:cNvPr id="768" name="Google Shape;768;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67"/>
          <p:cNvSpPr txBox="1"/>
          <p:nvPr>
            <p:ph type="title"/>
          </p:nvPr>
        </p:nvSpPr>
        <p:spPr>
          <a:xfrm>
            <a:off x="838201" y="365125"/>
            <a:ext cx="8892654"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Knowledge and Reasoning </a:t>
            </a:r>
            <a:br>
              <a:rPr b="1" lang="en-US">
                <a:solidFill>
                  <a:schemeClr val="lt1"/>
                </a:solidFill>
                <a:latin typeface="Calibri"/>
                <a:ea typeface="Calibri"/>
                <a:cs typeface="Calibri"/>
                <a:sym typeface="Calibri"/>
              </a:rPr>
            </a:br>
            <a:r>
              <a:rPr b="1" lang="en-US">
                <a:solidFill>
                  <a:schemeClr val="lt1"/>
                </a:solidFill>
                <a:latin typeface="Calibri"/>
                <a:ea typeface="Calibri"/>
                <a:cs typeface="Calibri"/>
                <a:sym typeface="Calibri"/>
              </a:rPr>
              <a:t>Table of Contents</a:t>
            </a:r>
            <a:endParaRPr/>
          </a:p>
        </p:txBody>
      </p:sp>
      <p:sp>
        <p:nvSpPr>
          <p:cNvPr id="774" name="Google Shape;774;p67"/>
          <p:cNvSpPr txBox="1"/>
          <p:nvPr>
            <p:ph idx="1" type="body"/>
          </p:nvPr>
        </p:nvSpPr>
        <p:spPr>
          <a:xfrm>
            <a:off x="838200" y="1825624"/>
            <a:ext cx="10515600" cy="4631159"/>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Calibri"/>
                <a:ea typeface="Calibri"/>
                <a:cs typeface="Calibri"/>
                <a:sym typeface="Calibri"/>
              </a:rPr>
              <a:t> </a:t>
            </a:r>
            <a:r>
              <a:rPr lang="en-US" sz="3200">
                <a:solidFill>
                  <a:schemeClr val="dk1"/>
                </a:solidFill>
                <a:latin typeface="Times New Roman"/>
                <a:ea typeface="Times New Roman"/>
                <a:cs typeface="Times New Roman"/>
                <a:sym typeface="Times New Roman"/>
              </a:rPr>
              <a:t>Knowledge and reasoning-Approaches and issues of knowledge reasoning-Knowledge base agents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Logic Basics-Logic-Propositional logic-syntax ,semantics and inferences-Propositional logic- Reasoning patterns</a:t>
            </a:r>
            <a:endParaRPr/>
          </a:p>
          <a:p>
            <a:pPr indent="-228600" lvl="0" marL="228600" rtl="0" algn="l">
              <a:lnSpc>
                <a:spcPct val="90000"/>
              </a:lnSpc>
              <a:spcBef>
                <a:spcPts val="1000"/>
              </a:spcBef>
              <a:spcAft>
                <a:spcPts val="0"/>
              </a:spcAft>
              <a:buClr>
                <a:srgbClr val="FF0000"/>
              </a:buClr>
              <a:buSzPct val="100000"/>
              <a:buChar char="•"/>
            </a:pPr>
            <a:r>
              <a:rPr lang="en-US" sz="3200">
                <a:solidFill>
                  <a:srgbClr val="FF0000"/>
                </a:solidFill>
                <a:latin typeface="Times New Roman"/>
                <a:ea typeface="Times New Roman"/>
                <a:cs typeface="Times New Roman"/>
                <a:sym typeface="Times New Roman"/>
              </a:rPr>
              <a:t>Unification and Resolution</a:t>
            </a:r>
            <a:r>
              <a:rPr lang="en-US" sz="3200">
                <a:solidFill>
                  <a:schemeClr val="dk1"/>
                </a:solidFill>
                <a:latin typeface="Times New Roman"/>
                <a:ea typeface="Times New Roman"/>
                <a:cs typeface="Times New Roman"/>
                <a:sym typeface="Times New Roman"/>
              </a:rPr>
              <a:t>-Knowledge representation using rules-Knowledge representation using semantic nets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Knowledge representation using frames-Inferences-</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Uncertain Knowledge and reasoning-Methods-Bayesian probability and belief network</a:t>
            </a:r>
            <a:endParaRPr/>
          </a:p>
          <a:p>
            <a:pPr indent="-228600" lvl="0" marL="228600" rtl="0" algn="l">
              <a:lnSpc>
                <a:spcPct val="90000"/>
              </a:lnSpc>
              <a:spcBef>
                <a:spcPts val="1000"/>
              </a:spcBef>
              <a:spcAft>
                <a:spcPts val="0"/>
              </a:spcAft>
              <a:buClr>
                <a:schemeClr val="dk1"/>
              </a:buClr>
              <a:buSzPct val="100000"/>
              <a:buChar char="•"/>
            </a:pPr>
            <a:r>
              <a:rPr lang="en-US" sz="3200">
                <a:solidFill>
                  <a:schemeClr val="dk1"/>
                </a:solidFill>
                <a:latin typeface="Times New Roman"/>
                <a:ea typeface="Times New Roman"/>
                <a:cs typeface="Times New Roman"/>
                <a:sym typeface="Times New Roman"/>
              </a:rPr>
              <a:t>Probabilistic reasoning-Probabilistic reasoning over time-Probabilistic reasoning over time</a:t>
            </a:r>
            <a:endParaRPr/>
          </a:p>
          <a:p>
            <a:pPr indent="-228600" lvl="0" marL="228600" rtl="0" algn="l">
              <a:lnSpc>
                <a:spcPct val="90000"/>
              </a:lnSpc>
              <a:spcBef>
                <a:spcPts val="1000"/>
              </a:spcBef>
              <a:spcAft>
                <a:spcPts val="0"/>
              </a:spcAft>
              <a:buClr>
                <a:schemeClr val="dk1"/>
              </a:buClr>
              <a:buSzPct val="87500"/>
              <a:buChar char="•"/>
            </a:pPr>
            <a:r>
              <a:rPr lang="en-US">
                <a:solidFill>
                  <a:schemeClr val="dk1"/>
                </a:solidFill>
                <a:latin typeface="Times New Roman"/>
                <a:ea typeface="Times New Roman"/>
                <a:cs typeface="Times New Roman"/>
                <a:sym typeface="Times New Roman"/>
              </a:rPr>
              <a:t>Other uncertain techniques-Data mining-</a:t>
            </a:r>
            <a:r>
              <a:rPr lang="en-US" sz="2400">
                <a:solidFill>
                  <a:schemeClr val="dk1"/>
                </a:solidFill>
                <a:latin typeface="Times New Roman"/>
                <a:ea typeface="Times New Roman"/>
                <a:cs typeface="Times New Roman"/>
                <a:sym typeface="Times New Roman"/>
              </a:rPr>
              <a:t>Fuzzy logic-Dempster -shafer theory</a:t>
            </a:r>
            <a:endParaRPr sz="3200">
              <a:latin typeface="Times New Roman"/>
              <a:ea typeface="Times New Roman"/>
              <a:cs typeface="Times New Roman"/>
              <a:sym typeface="Times New Roman"/>
            </a:endParaRPr>
          </a:p>
          <a:p>
            <a:pPr indent="-71120" lvl="0" marL="228600" rtl="0" algn="l">
              <a:lnSpc>
                <a:spcPct val="90000"/>
              </a:lnSpc>
              <a:spcBef>
                <a:spcPts val="1000"/>
              </a:spcBef>
              <a:spcAft>
                <a:spcPts val="0"/>
              </a:spcAft>
              <a:buClr>
                <a:schemeClr val="dk1"/>
              </a:buClr>
              <a:buSzPct val="100000"/>
              <a:buNone/>
            </a:pPr>
            <a:r>
              <a:t/>
            </a:r>
            <a:endParaRPr sz="3200">
              <a:latin typeface="Times New Roman"/>
              <a:ea typeface="Times New Roman"/>
              <a:cs typeface="Times New Roman"/>
              <a:sym typeface="Times New Roman"/>
            </a:endParaRPr>
          </a:p>
          <a:p>
            <a:pPr indent="-71120" lvl="0" marL="228600" rtl="0" algn="l">
              <a:lnSpc>
                <a:spcPct val="90000"/>
              </a:lnSpc>
              <a:spcBef>
                <a:spcPts val="1000"/>
              </a:spcBef>
              <a:spcAft>
                <a:spcPts val="0"/>
              </a:spcAft>
              <a:buClr>
                <a:schemeClr val="dk1"/>
              </a:buClr>
              <a:buSzPct val="100000"/>
              <a:buNone/>
            </a:pPr>
            <a:r>
              <a:t/>
            </a:r>
            <a:endParaRPr sz="3200"/>
          </a:p>
          <a:p>
            <a:pPr indent="-228600" lvl="0" marL="228600" rtl="0" algn="l">
              <a:lnSpc>
                <a:spcPct val="90000"/>
              </a:lnSpc>
              <a:spcBef>
                <a:spcPts val="1000"/>
              </a:spcBef>
              <a:spcAft>
                <a:spcPts val="0"/>
              </a:spcAft>
              <a:buClr>
                <a:schemeClr val="dk1"/>
              </a:buClr>
              <a:buSzPct val="100000"/>
              <a:buNone/>
            </a:pPr>
            <a:r>
              <a:t/>
            </a:r>
            <a:endParaRPr sz="3200"/>
          </a:p>
          <a:p>
            <a:pPr indent="-71120" lvl="0" marL="228600" rtl="0" algn="l">
              <a:lnSpc>
                <a:spcPct val="90000"/>
              </a:lnSpc>
              <a:spcBef>
                <a:spcPts val="1000"/>
              </a:spcBef>
              <a:spcAft>
                <a:spcPts val="0"/>
              </a:spcAft>
              <a:buClr>
                <a:schemeClr val="dk1"/>
              </a:buClr>
              <a:buSzPct val="100000"/>
              <a:buFont typeface="Noto Sans Symbols"/>
              <a:buNone/>
            </a:pPr>
            <a:r>
              <a:t/>
            </a:r>
            <a:endParaRPr sz="3200"/>
          </a:p>
          <a:p>
            <a:pPr indent="-90804" lvl="0" marL="228600" rtl="0" algn="l">
              <a:lnSpc>
                <a:spcPct val="90000"/>
              </a:lnSpc>
              <a:spcBef>
                <a:spcPts val="1000"/>
              </a:spcBef>
              <a:spcAft>
                <a:spcPts val="0"/>
              </a:spcAft>
              <a:buClr>
                <a:schemeClr val="dk1"/>
              </a:buClr>
              <a:buSzPct val="100000"/>
              <a:buNone/>
            </a:pPr>
            <a:r>
              <a:t/>
            </a:r>
            <a:endParaRPr/>
          </a:p>
        </p:txBody>
      </p:sp>
      <p:sp>
        <p:nvSpPr>
          <p:cNvPr id="775" name="Google Shape;775;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776" name="Google Shape;776;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68"/>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83" name="Google Shape;783;p68"/>
          <p:cNvSpPr txBox="1"/>
          <p:nvPr>
            <p:ph type="title"/>
          </p:nvPr>
        </p:nvSpPr>
        <p:spPr>
          <a:xfrm>
            <a:off x="838201" y="365125"/>
            <a:ext cx="8940480"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Logic by computer was infeasible</a:t>
            </a:r>
            <a:endParaRPr/>
          </a:p>
        </p:txBody>
      </p:sp>
      <p:sp>
        <p:nvSpPr>
          <p:cNvPr id="784" name="Google Shape;784;p68"/>
          <p:cNvSpPr txBox="1"/>
          <p:nvPr>
            <p:ph idx="1" type="body"/>
          </p:nvPr>
        </p:nvSpPr>
        <p:spPr>
          <a:xfrm>
            <a:off x="508000" y="1772816"/>
            <a:ext cx="11432117" cy="5085184"/>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Why is logic so hard?</a:t>
            </a:r>
            <a:endParaRPr/>
          </a:p>
          <a:p>
            <a:pPr indent="-228600" lvl="1" marL="685800" rtl="0" algn="l">
              <a:lnSpc>
                <a:spcPct val="90000"/>
              </a:lnSpc>
              <a:spcBef>
                <a:spcPts val="500"/>
              </a:spcBef>
              <a:spcAft>
                <a:spcPts val="0"/>
              </a:spcAft>
              <a:buClr>
                <a:schemeClr val="dk1"/>
              </a:buClr>
              <a:buSzPts val="2400"/>
              <a:buChar char="•"/>
            </a:pPr>
            <a:r>
              <a:rPr lang="en-US"/>
              <a:t>You start with a large collection of facts (predicates)</a:t>
            </a:r>
            <a:endParaRPr/>
          </a:p>
          <a:p>
            <a:pPr indent="-228600" lvl="1" marL="685800" rtl="0" algn="l">
              <a:lnSpc>
                <a:spcPct val="90000"/>
              </a:lnSpc>
              <a:spcBef>
                <a:spcPts val="500"/>
              </a:spcBef>
              <a:spcAft>
                <a:spcPts val="0"/>
              </a:spcAft>
              <a:buClr>
                <a:schemeClr val="dk1"/>
              </a:buClr>
              <a:buSzPts val="2400"/>
              <a:buChar char="•"/>
            </a:pPr>
            <a:r>
              <a:rPr lang="en-US"/>
              <a:t>You start with a large collection of possible transformations (rules)</a:t>
            </a:r>
            <a:endParaRPr/>
          </a:p>
          <a:p>
            <a:pPr indent="-228600" lvl="2" marL="1143000" rtl="0" algn="l">
              <a:lnSpc>
                <a:spcPct val="90000"/>
              </a:lnSpc>
              <a:spcBef>
                <a:spcPts val="500"/>
              </a:spcBef>
              <a:spcAft>
                <a:spcPts val="0"/>
              </a:spcAft>
              <a:buClr>
                <a:schemeClr val="dk1"/>
              </a:buClr>
              <a:buSzPts val="2400"/>
              <a:buChar char="•"/>
            </a:pPr>
            <a:r>
              <a:rPr lang="en-US" sz="2400"/>
              <a:t>Some of these rules apply to a single fact to yield a new fact</a:t>
            </a:r>
            <a:endParaRPr/>
          </a:p>
          <a:p>
            <a:pPr indent="-228600" lvl="2" marL="1143000" rtl="0" algn="l">
              <a:lnSpc>
                <a:spcPct val="90000"/>
              </a:lnSpc>
              <a:spcBef>
                <a:spcPts val="500"/>
              </a:spcBef>
              <a:spcAft>
                <a:spcPts val="0"/>
              </a:spcAft>
              <a:buClr>
                <a:schemeClr val="dk1"/>
              </a:buClr>
              <a:buSzPts val="2400"/>
              <a:buChar char="•"/>
            </a:pPr>
            <a:r>
              <a:rPr lang="en-US" sz="2400"/>
              <a:t>Some of these rules apply to a pair of facts to yield a new fact</a:t>
            </a:r>
            <a:endParaRPr/>
          </a:p>
          <a:p>
            <a:pPr indent="-228600" lvl="1" marL="685800" rtl="0" algn="l">
              <a:lnSpc>
                <a:spcPct val="90000"/>
              </a:lnSpc>
              <a:spcBef>
                <a:spcPts val="500"/>
              </a:spcBef>
              <a:spcAft>
                <a:spcPts val="0"/>
              </a:spcAft>
              <a:buClr>
                <a:schemeClr val="dk1"/>
              </a:buClr>
              <a:buSzPts val="2400"/>
              <a:buChar char="•"/>
            </a:pPr>
            <a:r>
              <a:rPr lang="en-US"/>
              <a:t>So at every step you must:</a:t>
            </a:r>
            <a:endParaRPr/>
          </a:p>
          <a:p>
            <a:pPr indent="-228600" lvl="2" marL="1143000" rtl="0" algn="l">
              <a:lnSpc>
                <a:spcPct val="90000"/>
              </a:lnSpc>
              <a:spcBef>
                <a:spcPts val="500"/>
              </a:spcBef>
              <a:spcAft>
                <a:spcPts val="0"/>
              </a:spcAft>
              <a:buClr>
                <a:schemeClr val="dk1"/>
              </a:buClr>
              <a:buSzPts val="2400"/>
              <a:buChar char="•"/>
            </a:pPr>
            <a:r>
              <a:rPr lang="en-US" sz="2400"/>
              <a:t>Choose some rule to apply</a:t>
            </a:r>
            <a:endParaRPr/>
          </a:p>
          <a:p>
            <a:pPr indent="-228600" lvl="2" marL="1143000" rtl="0" algn="l">
              <a:lnSpc>
                <a:spcPct val="90000"/>
              </a:lnSpc>
              <a:spcBef>
                <a:spcPts val="500"/>
              </a:spcBef>
              <a:spcAft>
                <a:spcPts val="0"/>
              </a:spcAft>
              <a:buClr>
                <a:schemeClr val="dk1"/>
              </a:buClr>
              <a:buSzPts val="2400"/>
              <a:buChar char="•"/>
            </a:pPr>
            <a:r>
              <a:rPr lang="en-US" sz="2400"/>
              <a:t>Choose one or two facts to which you might be able to apply the rule</a:t>
            </a:r>
            <a:endParaRPr/>
          </a:p>
          <a:p>
            <a:pPr indent="-228600" lvl="3" marL="1600200" rtl="0" algn="l">
              <a:lnSpc>
                <a:spcPct val="90000"/>
              </a:lnSpc>
              <a:spcBef>
                <a:spcPts val="500"/>
              </a:spcBef>
              <a:spcAft>
                <a:spcPts val="0"/>
              </a:spcAft>
              <a:buClr>
                <a:schemeClr val="dk1"/>
              </a:buClr>
              <a:buSzPts val="2400"/>
              <a:buChar char="•"/>
            </a:pPr>
            <a:r>
              <a:rPr lang="en-US" sz="2400"/>
              <a:t>If there are </a:t>
            </a:r>
            <a:r>
              <a:rPr lang="en-US" sz="2400">
                <a:solidFill>
                  <a:schemeClr val="accent2"/>
                </a:solidFill>
                <a:latin typeface="Trebuchet MS"/>
                <a:ea typeface="Trebuchet MS"/>
                <a:cs typeface="Trebuchet MS"/>
                <a:sym typeface="Trebuchet MS"/>
              </a:rPr>
              <a:t>n</a:t>
            </a:r>
            <a:r>
              <a:rPr lang="en-US" sz="2400"/>
              <a:t> facts</a:t>
            </a:r>
            <a:endParaRPr/>
          </a:p>
          <a:p>
            <a:pPr indent="-228600" lvl="4" marL="2057400" rtl="0" algn="l">
              <a:lnSpc>
                <a:spcPct val="90000"/>
              </a:lnSpc>
              <a:spcBef>
                <a:spcPts val="500"/>
              </a:spcBef>
              <a:spcAft>
                <a:spcPts val="0"/>
              </a:spcAft>
              <a:buClr>
                <a:schemeClr val="dk1"/>
              </a:buClr>
              <a:buSzPts val="2400"/>
              <a:buChar char="•"/>
            </a:pPr>
            <a:r>
              <a:rPr lang="en-US" sz="2400"/>
              <a:t>There are</a:t>
            </a:r>
            <a:r>
              <a:rPr lang="en-US" sz="2400">
                <a:solidFill>
                  <a:schemeClr val="accent2"/>
                </a:solidFill>
                <a:latin typeface="Trebuchet MS"/>
                <a:ea typeface="Trebuchet MS"/>
                <a:cs typeface="Trebuchet MS"/>
                <a:sym typeface="Trebuchet MS"/>
              </a:rPr>
              <a:t> n </a:t>
            </a:r>
            <a:r>
              <a:rPr lang="en-US" sz="2400"/>
              <a:t>potential ways to apply a single-operand rule</a:t>
            </a:r>
            <a:endParaRPr/>
          </a:p>
          <a:p>
            <a:pPr indent="-228600" lvl="4" marL="2057400" rtl="0" algn="l">
              <a:lnSpc>
                <a:spcPct val="90000"/>
              </a:lnSpc>
              <a:spcBef>
                <a:spcPts val="500"/>
              </a:spcBef>
              <a:spcAft>
                <a:spcPts val="0"/>
              </a:spcAft>
              <a:buClr>
                <a:schemeClr val="dk1"/>
              </a:buClr>
              <a:buSzPts val="2400"/>
              <a:buChar char="•"/>
            </a:pPr>
            <a:r>
              <a:rPr lang="en-US" sz="2400"/>
              <a:t>There are</a:t>
            </a:r>
            <a:r>
              <a:rPr lang="en-US" sz="2400">
                <a:solidFill>
                  <a:schemeClr val="accent2"/>
                </a:solidFill>
                <a:latin typeface="Trebuchet MS"/>
                <a:ea typeface="Trebuchet MS"/>
                <a:cs typeface="Trebuchet MS"/>
                <a:sym typeface="Trebuchet MS"/>
              </a:rPr>
              <a:t> n * (n - 1) </a:t>
            </a:r>
            <a:r>
              <a:rPr lang="en-US" sz="2400"/>
              <a:t>potential ways to apply a two-operand rule</a:t>
            </a:r>
            <a:endParaRPr/>
          </a:p>
          <a:p>
            <a:pPr indent="-228600" lvl="2" marL="1143000" rtl="0" algn="l">
              <a:lnSpc>
                <a:spcPct val="90000"/>
              </a:lnSpc>
              <a:spcBef>
                <a:spcPts val="500"/>
              </a:spcBef>
              <a:spcAft>
                <a:spcPts val="0"/>
              </a:spcAft>
              <a:buClr>
                <a:schemeClr val="dk1"/>
              </a:buClr>
              <a:buSzPts val="2400"/>
              <a:buChar char="•"/>
            </a:pPr>
            <a:r>
              <a:rPr lang="en-US" sz="2400"/>
              <a:t>Add the new fact to your ever-expanding fact base</a:t>
            </a:r>
            <a:endParaRPr/>
          </a:p>
          <a:p>
            <a:pPr indent="-228600" lvl="1" marL="685800" rtl="0" algn="l">
              <a:lnSpc>
                <a:spcPct val="90000"/>
              </a:lnSpc>
              <a:spcBef>
                <a:spcPts val="500"/>
              </a:spcBef>
              <a:spcAft>
                <a:spcPts val="0"/>
              </a:spcAft>
              <a:buClr>
                <a:schemeClr val="dk1"/>
              </a:buClr>
              <a:buSzPts val="2400"/>
              <a:buChar char="•"/>
            </a:pPr>
            <a:r>
              <a:rPr lang="en-US"/>
              <a:t>The search space is huge!</a:t>
            </a:r>
            <a:endParaRPr/>
          </a:p>
        </p:txBody>
      </p:sp>
      <p:sp>
        <p:nvSpPr>
          <p:cNvPr id="785" name="Google Shape;785;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69"/>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92" name="Google Shape;792;p69"/>
          <p:cNvSpPr txBox="1"/>
          <p:nvPr>
            <p:ph type="title"/>
          </p:nvPr>
        </p:nvSpPr>
        <p:spPr>
          <a:xfrm>
            <a:off x="838201" y="365126"/>
            <a:ext cx="9233848" cy="1015806"/>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The magic of resolution</a:t>
            </a:r>
            <a:endParaRPr/>
          </a:p>
        </p:txBody>
      </p:sp>
      <p:sp>
        <p:nvSpPr>
          <p:cNvPr id="793" name="Google Shape;793;p69"/>
          <p:cNvSpPr txBox="1"/>
          <p:nvPr>
            <p:ph idx="1" type="body"/>
          </p:nvPr>
        </p:nvSpPr>
        <p:spPr>
          <a:xfrm>
            <a:off x="508000" y="1371601"/>
            <a:ext cx="11074400" cy="4760913"/>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Here’s how resolution works:</a:t>
            </a:r>
            <a:endParaRPr/>
          </a:p>
          <a:p>
            <a:pPr indent="-228600" lvl="1" marL="685800" rtl="0" algn="just">
              <a:lnSpc>
                <a:spcPct val="90000"/>
              </a:lnSpc>
              <a:spcBef>
                <a:spcPts val="500"/>
              </a:spcBef>
              <a:spcAft>
                <a:spcPts val="0"/>
              </a:spcAft>
              <a:buClr>
                <a:schemeClr val="dk1"/>
              </a:buClr>
              <a:buSzPts val="2800"/>
              <a:buChar char="•"/>
            </a:pPr>
            <a:r>
              <a:rPr lang="en-US" sz="2800"/>
              <a:t>You transform each of your facts into a particular form, called a </a:t>
            </a:r>
            <a:r>
              <a:rPr lang="en-US" sz="2800">
                <a:solidFill>
                  <a:schemeClr val="dk2"/>
                </a:solidFill>
              </a:rPr>
              <a:t>clause</a:t>
            </a:r>
            <a:r>
              <a:rPr lang="en-US" sz="2800"/>
              <a:t> (this is the tricky part)</a:t>
            </a:r>
            <a:endParaRPr/>
          </a:p>
          <a:p>
            <a:pPr indent="-228600" lvl="1" marL="685800" rtl="0" algn="just">
              <a:lnSpc>
                <a:spcPct val="90000"/>
              </a:lnSpc>
              <a:spcBef>
                <a:spcPts val="500"/>
              </a:spcBef>
              <a:spcAft>
                <a:spcPts val="0"/>
              </a:spcAft>
              <a:buClr>
                <a:schemeClr val="dk1"/>
              </a:buClr>
              <a:buSzPts val="2800"/>
              <a:buChar char="•"/>
            </a:pPr>
            <a:r>
              <a:rPr lang="en-US" sz="2800"/>
              <a:t>You apply a </a:t>
            </a:r>
            <a:r>
              <a:rPr i="1" lang="en-US" sz="2800"/>
              <a:t>single rule,</a:t>
            </a:r>
            <a:r>
              <a:rPr lang="en-US" sz="2800"/>
              <a:t> the </a:t>
            </a:r>
            <a:r>
              <a:rPr lang="en-US" sz="2800">
                <a:solidFill>
                  <a:schemeClr val="dk2"/>
                </a:solidFill>
              </a:rPr>
              <a:t>resolution principle</a:t>
            </a:r>
            <a:r>
              <a:rPr lang="en-US" sz="2800"/>
              <a:t>, to a pair of clauses</a:t>
            </a:r>
            <a:endParaRPr/>
          </a:p>
          <a:p>
            <a:pPr indent="-228600" lvl="2" marL="1143000" rtl="0" algn="just">
              <a:lnSpc>
                <a:spcPct val="90000"/>
              </a:lnSpc>
              <a:spcBef>
                <a:spcPts val="500"/>
              </a:spcBef>
              <a:spcAft>
                <a:spcPts val="0"/>
              </a:spcAft>
              <a:buClr>
                <a:schemeClr val="dk1"/>
              </a:buClr>
              <a:buSzPts val="2800"/>
              <a:buChar char="•"/>
            </a:pPr>
            <a:r>
              <a:rPr lang="en-US" sz="2800"/>
              <a:t>Clauses are </a:t>
            </a:r>
            <a:r>
              <a:rPr lang="en-US" sz="2800">
                <a:solidFill>
                  <a:schemeClr val="dk2"/>
                </a:solidFill>
              </a:rPr>
              <a:t>closed</a:t>
            </a:r>
            <a:r>
              <a:rPr lang="en-US" sz="2800"/>
              <a:t> with respect to resolution--that is, when you resolve two clauses, you get a new clause</a:t>
            </a:r>
            <a:endParaRPr/>
          </a:p>
          <a:p>
            <a:pPr indent="-228600" lvl="1" marL="685800" rtl="0" algn="just">
              <a:lnSpc>
                <a:spcPct val="90000"/>
              </a:lnSpc>
              <a:spcBef>
                <a:spcPts val="500"/>
              </a:spcBef>
              <a:spcAft>
                <a:spcPts val="0"/>
              </a:spcAft>
              <a:buClr>
                <a:schemeClr val="dk1"/>
              </a:buClr>
              <a:buSzPts val="2800"/>
              <a:buChar char="•"/>
            </a:pPr>
            <a:r>
              <a:rPr lang="en-US" sz="2800"/>
              <a:t>You add the new clause to your fact base</a:t>
            </a:r>
            <a:endParaRPr/>
          </a:p>
          <a:p>
            <a:pPr indent="-228600" lvl="0" marL="228600" rtl="0" algn="just">
              <a:lnSpc>
                <a:spcPct val="90000"/>
              </a:lnSpc>
              <a:spcBef>
                <a:spcPts val="1000"/>
              </a:spcBef>
              <a:spcAft>
                <a:spcPts val="0"/>
              </a:spcAft>
              <a:buClr>
                <a:schemeClr val="dk1"/>
              </a:buClr>
              <a:buSzPts val="2800"/>
              <a:buChar char="•"/>
            </a:pPr>
            <a:r>
              <a:rPr lang="en-US"/>
              <a:t>So the number of facts you have grows linearly</a:t>
            </a:r>
            <a:endParaRPr/>
          </a:p>
          <a:p>
            <a:pPr indent="-228600" lvl="1" marL="685800" rtl="0" algn="just">
              <a:lnSpc>
                <a:spcPct val="90000"/>
              </a:lnSpc>
              <a:spcBef>
                <a:spcPts val="500"/>
              </a:spcBef>
              <a:spcAft>
                <a:spcPts val="0"/>
              </a:spcAft>
              <a:buClr>
                <a:schemeClr val="dk1"/>
              </a:buClr>
              <a:buSzPts val="2800"/>
              <a:buChar char="•"/>
            </a:pPr>
            <a:r>
              <a:rPr lang="en-US" sz="2800"/>
              <a:t>You still have to choose a pair of facts to resolve</a:t>
            </a:r>
            <a:endParaRPr/>
          </a:p>
          <a:p>
            <a:pPr indent="-228600" lvl="1" marL="685800" rtl="0" algn="just">
              <a:lnSpc>
                <a:spcPct val="90000"/>
              </a:lnSpc>
              <a:spcBef>
                <a:spcPts val="500"/>
              </a:spcBef>
              <a:spcAft>
                <a:spcPts val="0"/>
              </a:spcAft>
              <a:buClr>
                <a:schemeClr val="dk1"/>
              </a:buClr>
              <a:buSzPts val="2800"/>
              <a:buChar char="•"/>
            </a:pPr>
            <a:r>
              <a:rPr lang="en-US" sz="2800"/>
              <a:t>You never have to choose a rule, because there’s only one</a:t>
            </a:r>
            <a:endParaRPr/>
          </a:p>
        </p:txBody>
      </p:sp>
      <p:sp>
        <p:nvSpPr>
          <p:cNvPr id="794" name="Google Shape;794;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52" name="Google Shape;1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3" name="Google Shape;153;p7"/>
          <p:cNvSpPr txBox="1"/>
          <p:nvPr/>
        </p:nvSpPr>
        <p:spPr>
          <a:xfrm>
            <a:off x="121730" y="136525"/>
            <a:ext cx="10086796"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What is knowledge representation?</a:t>
            </a:r>
            <a:endParaRPr b="1" i="0" sz="4400" u="none" cap="none" strike="noStrike">
              <a:solidFill>
                <a:schemeClr val="lt1"/>
              </a:solidFill>
              <a:latin typeface="Calibri"/>
              <a:ea typeface="Calibri"/>
              <a:cs typeface="Calibri"/>
              <a:sym typeface="Calibri"/>
            </a:endParaRPr>
          </a:p>
        </p:txBody>
      </p:sp>
      <p:sp>
        <p:nvSpPr>
          <p:cNvPr id="154" name="Google Shape;154;p7"/>
          <p:cNvSpPr txBox="1"/>
          <p:nvPr/>
        </p:nvSpPr>
        <p:spPr>
          <a:xfrm>
            <a:off x="121729" y="1604706"/>
            <a:ext cx="11992943" cy="5139851"/>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55" name="Google Shape;155;p7"/>
          <p:cNvSpPr txBox="1"/>
          <p:nvPr/>
        </p:nvSpPr>
        <p:spPr>
          <a:xfrm>
            <a:off x="471949" y="1773425"/>
            <a:ext cx="11505192" cy="4493538"/>
          </a:xfrm>
          <a:prstGeom prst="rect">
            <a:avLst/>
          </a:prstGeom>
          <a:noFill/>
          <a:ln>
            <a:noFill/>
          </a:ln>
        </p:spPr>
        <p:txBody>
          <a:bodyPr anchorCtr="0" anchor="t" bIns="45700" lIns="91425" spcFirstLastPara="1" rIns="91425" wrap="square" tIns="45700">
            <a:spAutoFit/>
          </a:bodyPr>
          <a:lstStyle/>
          <a:p>
            <a:pPr indent="-165100" lvl="0" marL="0" marR="0" rtl="0" algn="l">
              <a:spcBef>
                <a:spcPts val="0"/>
              </a:spcBef>
              <a:spcAft>
                <a:spcPts val="0"/>
              </a:spcAft>
              <a:buClr>
                <a:srgbClr val="000000"/>
              </a:buClr>
              <a:buSzPts val="2600"/>
              <a:buFont typeface="Arial"/>
              <a:buChar char="•"/>
            </a:pPr>
            <a:r>
              <a:rPr b="0" i="0" lang="en-US" sz="2600" u="none" cap="none" strike="noStrike">
                <a:solidFill>
                  <a:srgbClr val="000000"/>
                </a:solidFill>
                <a:latin typeface="Calibri"/>
                <a:ea typeface="Calibri"/>
                <a:cs typeface="Calibri"/>
                <a:sym typeface="Calibri"/>
              </a:rPr>
              <a:t>Knowledge representation and reasoning (KR, KRR) is the part of Artificial intelligence which concerned with AI agents thinking and how thinking contributes to intelligent behavior of agents.</a:t>
            </a:r>
            <a:endParaRPr/>
          </a:p>
          <a:p>
            <a:pPr indent="-165100" lvl="0" marL="0" marR="0" rtl="0" algn="l">
              <a:spcBef>
                <a:spcPts val="0"/>
              </a:spcBef>
              <a:spcAft>
                <a:spcPts val="0"/>
              </a:spcAft>
              <a:buClr>
                <a:srgbClr val="000000"/>
              </a:buClr>
              <a:buSzPts val="2600"/>
              <a:buFont typeface="Arial"/>
              <a:buChar char="•"/>
            </a:pPr>
            <a:r>
              <a:rPr b="0" i="0" lang="en-US" sz="2600" u="none" cap="none" strike="noStrike">
                <a:solidFill>
                  <a:srgbClr val="000000"/>
                </a:solidFill>
                <a:latin typeface="Calibri"/>
                <a:ea typeface="Calibri"/>
                <a:cs typeface="Calibri"/>
                <a:sym typeface="Calibri"/>
              </a:rPr>
              <a:t>It is responsible for representing information about the real world so that a computer can understand and can utilize this knowledge to solve the complex real world problems such as diagnosis a medical condition or communicating with humans in natural language.</a:t>
            </a:r>
            <a:endParaRPr/>
          </a:p>
          <a:p>
            <a:pPr indent="-165100" lvl="0" marL="0" marR="0" rtl="0" algn="l">
              <a:spcBef>
                <a:spcPts val="0"/>
              </a:spcBef>
              <a:spcAft>
                <a:spcPts val="0"/>
              </a:spcAft>
              <a:buClr>
                <a:srgbClr val="000000"/>
              </a:buClr>
              <a:buSzPts val="2600"/>
              <a:buFont typeface="Arial"/>
              <a:buChar char="•"/>
            </a:pPr>
            <a:r>
              <a:rPr b="0" i="0" lang="en-US" sz="2600" u="none" cap="none" strike="noStrike">
                <a:solidFill>
                  <a:srgbClr val="000000"/>
                </a:solidFill>
                <a:latin typeface="Calibri"/>
                <a:ea typeface="Calibri"/>
                <a:cs typeface="Calibri"/>
                <a:sym typeface="Calibri"/>
              </a:rPr>
              <a:t>It is also a way which describes how we can represent knowledge in artificial intelligence. Knowledge representation is not just storing data into some database, but it also enables an intelligent machine to learn from that knowledge and experiences so that it can behave intelligently like a human.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70"/>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00" name="Google Shape;800;p70"/>
          <p:cNvSpPr txBox="1"/>
          <p:nvPr>
            <p:ph type="title"/>
          </p:nvPr>
        </p:nvSpPr>
        <p:spPr>
          <a:xfrm>
            <a:off x="838200" y="365125"/>
            <a:ext cx="8769824"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The fact base</a:t>
            </a:r>
            <a:endParaRPr/>
          </a:p>
        </p:txBody>
      </p:sp>
      <p:sp>
        <p:nvSpPr>
          <p:cNvPr id="801" name="Google Shape;801;p70"/>
          <p:cNvSpPr txBox="1"/>
          <p:nvPr>
            <p:ph idx="1" type="body"/>
          </p:nvPr>
        </p:nvSpPr>
        <p:spPr>
          <a:xfrm>
            <a:off x="508000" y="1772816"/>
            <a:ext cx="11176000" cy="4856584"/>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A fact base is a collection of “facts,” expressed in predicate calculus, that are presumed to be true (valid)</a:t>
            </a:r>
            <a:endParaRPr/>
          </a:p>
          <a:p>
            <a:pPr indent="-228600" lvl="0" marL="228600" rtl="0" algn="l">
              <a:lnSpc>
                <a:spcPct val="90000"/>
              </a:lnSpc>
              <a:spcBef>
                <a:spcPts val="1000"/>
              </a:spcBef>
              <a:spcAft>
                <a:spcPts val="0"/>
              </a:spcAft>
              <a:buClr>
                <a:schemeClr val="dk1"/>
              </a:buClr>
              <a:buSzPts val="2000"/>
              <a:buChar char="•"/>
            </a:pPr>
            <a:r>
              <a:rPr lang="en-US" sz="2000"/>
              <a:t>These facts are implicitly “</a:t>
            </a:r>
            <a:r>
              <a:rPr b="1" lang="en-US" sz="2000"/>
              <a:t>and</a:t>
            </a:r>
            <a:r>
              <a:rPr lang="en-US" sz="2000"/>
              <a:t>ed” together</a:t>
            </a:r>
            <a:endParaRPr/>
          </a:p>
          <a:p>
            <a:pPr indent="-228600" lvl="0" marL="228600" rtl="0" algn="l">
              <a:lnSpc>
                <a:spcPct val="90000"/>
              </a:lnSpc>
              <a:spcBef>
                <a:spcPts val="1000"/>
              </a:spcBef>
              <a:spcAft>
                <a:spcPts val="0"/>
              </a:spcAft>
              <a:buClr>
                <a:schemeClr val="dk1"/>
              </a:buClr>
              <a:buSzPts val="2000"/>
              <a:buChar char="•"/>
            </a:pPr>
            <a:r>
              <a:rPr lang="en-US" sz="2000"/>
              <a:t>Example fact base:</a:t>
            </a:r>
            <a:endParaRPr/>
          </a:p>
          <a:p>
            <a:pPr indent="-228600" lvl="1" marL="685800" rtl="0" algn="l">
              <a:lnSpc>
                <a:spcPct val="90000"/>
              </a:lnSpc>
              <a:spcBef>
                <a:spcPts val="500"/>
              </a:spcBef>
              <a:spcAft>
                <a:spcPts val="0"/>
              </a:spcAft>
              <a:buClr>
                <a:schemeClr val="accent2"/>
              </a:buClr>
              <a:buSzPts val="2000"/>
              <a:buChar char="•"/>
            </a:pPr>
            <a:r>
              <a:rPr lang="en-US" sz="2000">
                <a:solidFill>
                  <a:schemeClr val="accent2"/>
                </a:solidFill>
                <a:latin typeface="Trebuchet MS"/>
                <a:ea typeface="Trebuchet MS"/>
                <a:cs typeface="Trebuchet MS"/>
                <a:sym typeface="Trebuchet MS"/>
              </a:rPr>
              <a:t>seafood(X) ⇒ likes(John, X)</a:t>
            </a:r>
            <a:r>
              <a:rPr lang="en-US" sz="2000"/>
              <a:t>     (where X is a variable)</a:t>
            </a:r>
            <a:endParaRPr/>
          </a:p>
          <a:p>
            <a:pPr indent="-228600" lvl="1" marL="685800" rtl="0" algn="l">
              <a:lnSpc>
                <a:spcPct val="90000"/>
              </a:lnSpc>
              <a:spcBef>
                <a:spcPts val="500"/>
              </a:spcBef>
              <a:spcAft>
                <a:spcPts val="0"/>
              </a:spcAft>
              <a:buClr>
                <a:schemeClr val="accent2"/>
              </a:buClr>
              <a:buSzPts val="2000"/>
              <a:buChar char="•"/>
            </a:pPr>
            <a:r>
              <a:rPr lang="en-US" sz="2000">
                <a:solidFill>
                  <a:schemeClr val="accent2"/>
                </a:solidFill>
                <a:latin typeface="Trebuchet MS"/>
                <a:ea typeface="Trebuchet MS"/>
                <a:cs typeface="Trebuchet MS"/>
                <a:sym typeface="Trebuchet MS"/>
              </a:rPr>
              <a:t>seafood(shrimp)</a:t>
            </a:r>
            <a:endParaRPr/>
          </a:p>
          <a:p>
            <a:pPr indent="-228600" lvl="1" marL="685800" rtl="0" algn="l">
              <a:lnSpc>
                <a:spcPct val="90000"/>
              </a:lnSpc>
              <a:spcBef>
                <a:spcPts val="500"/>
              </a:spcBef>
              <a:spcAft>
                <a:spcPts val="0"/>
              </a:spcAft>
              <a:buClr>
                <a:schemeClr val="accent2"/>
              </a:buClr>
              <a:buSzPts val="2000"/>
              <a:buChar char="•"/>
            </a:pPr>
            <a:r>
              <a:rPr lang="en-US" sz="2000">
                <a:solidFill>
                  <a:schemeClr val="accent2"/>
                </a:solidFill>
                <a:latin typeface="Trebuchet MS"/>
                <a:ea typeface="Trebuchet MS"/>
                <a:cs typeface="Trebuchet MS"/>
                <a:sym typeface="Trebuchet MS"/>
              </a:rPr>
              <a:t>pasta(X)  ⇒ ¬likes(Mary, X)</a:t>
            </a:r>
            <a:r>
              <a:rPr lang="en-US" sz="2000"/>
              <a:t>     (where X is a </a:t>
            </a:r>
            <a:r>
              <a:rPr i="1" lang="en-US" sz="2000"/>
              <a:t>different</a:t>
            </a:r>
            <a:r>
              <a:rPr lang="en-US" sz="2000"/>
              <a:t> variable)</a:t>
            </a:r>
            <a:endParaRPr/>
          </a:p>
          <a:p>
            <a:pPr indent="-228600" lvl="1" marL="685800" rtl="0" algn="l">
              <a:lnSpc>
                <a:spcPct val="90000"/>
              </a:lnSpc>
              <a:spcBef>
                <a:spcPts val="500"/>
              </a:spcBef>
              <a:spcAft>
                <a:spcPts val="0"/>
              </a:spcAft>
              <a:buClr>
                <a:schemeClr val="accent2"/>
              </a:buClr>
              <a:buSzPts val="2000"/>
              <a:buChar char="•"/>
            </a:pPr>
            <a:r>
              <a:rPr lang="en-US" sz="2000">
                <a:solidFill>
                  <a:schemeClr val="accent2"/>
                </a:solidFill>
                <a:latin typeface="Trebuchet MS"/>
                <a:ea typeface="Trebuchet MS"/>
                <a:cs typeface="Trebuchet MS"/>
                <a:sym typeface="Trebuchet MS"/>
              </a:rPr>
              <a:t>pasta(spaghetti)</a:t>
            </a:r>
            <a:endParaRPr/>
          </a:p>
          <a:p>
            <a:pPr indent="-228600" lvl="0" marL="228600" rtl="0" algn="l">
              <a:lnSpc>
                <a:spcPct val="90000"/>
              </a:lnSpc>
              <a:spcBef>
                <a:spcPts val="1000"/>
              </a:spcBef>
              <a:spcAft>
                <a:spcPts val="0"/>
              </a:spcAft>
              <a:buClr>
                <a:schemeClr val="dk1"/>
              </a:buClr>
              <a:buSzPts val="2000"/>
              <a:buChar char="•"/>
            </a:pPr>
            <a:r>
              <a:rPr lang="en-US" sz="2000"/>
              <a:t>That is,</a:t>
            </a:r>
            <a:endParaRPr/>
          </a:p>
          <a:p>
            <a:pPr indent="-228600" lvl="1" marL="685800" rtl="0" algn="l">
              <a:lnSpc>
                <a:spcPct val="90000"/>
              </a:lnSpc>
              <a:spcBef>
                <a:spcPts val="500"/>
              </a:spcBef>
              <a:spcAft>
                <a:spcPts val="0"/>
              </a:spcAft>
              <a:buClr>
                <a:schemeClr val="accent2"/>
              </a:buClr>
              <a:buSzPts val="2000"/>
              <a:buChar char="•"/>
            </a:pPr>
            <a:r>
              <a:rPr lang="en-US" sz="2000">
                <a:solidFill>
                  <a:schemeClr val="accent2"/>
                </a:solidFill>
                <a:latin typeface="Trebuchet MS"/>
                <a:ea typeface="Trebuchet MS"/>
                <a:cs typeface="Trebuchet MS"/>
                <a:sym typeface="Trebuchet MS"/>
              </a:rPr>
              <a:t>(seafood(X) ⇒ likes(John, X)) ∧ seafood(shrimp) ∧</a:t>
            </a:r>
            <a:br>
              <a:rPr lang="en-US" sz="2000">
                <a:solidFill>
                  <a:schemeClr val="accent2"/>
                </a:solidFill>
                <a:latin typeface="Trebuchet MS"/>
                <a:ea typeface="Trebuchet MS"/>
                <a:cs typeface="Trebuchet MS"/>
                <a:sym typeface="Trebuchet MS"/>
              </a:rPr>
            </a:br>
            <a:r>
              <a:rPr lang="en-US" sz="2000">
                <a:solidFill>
                  <a:schemeClr val="accent2"/>
                </a:solidFill>
                <a:latin typeface="Trebuchet MS"/>
                <a:ea typeface="Trebuchet MS"/>
                <a:cs typeface="Trebuchet MS"/>
                <a:sym typeface="Trebuchet MS"/>
              </a:rPr>
              <a:t>   (pasta(</a:t>
            </a:r>
            <a:r>
              <a:rPr lang="en-US" sz="2000">
                <a:solidFill>
                  <a:schemeClr val="dk2"/>
                </a:solidFill>
                <a:latin typeface="Trebuchet MS"/>
                <a:ea typeface="Trebuchet MS"/>
                <a:cs typeface="Trebuchet MS"/>
                <a:sym typeface="Trebuchet MS"/>
              </a:rPr>
              <a:t>Y</a:t>
            </a:r>
            <a:r>
              <a:rPr lang="en-US" sz="2000">
                <a:solidFill>
                  <a:schemeClr val="accent2"/>
                </a:solidFill>
                <a:latin typeface="Trebuchet MS"/>
                <a:ea typeface="Trebuchet MS"/>
                <a:cs typeface="Trebuchet MS"/>
                <a:sym typeface="Trebuchet MS"/>
              </a:rPr>
              <a:t>)  ⇒ ¬likes(Mary, </a:t>
            </a:r>
            <a:r>
              <a:rPr lang="en-US" sz="2000">
                <a:solidFill>
                  <a:schemeClr val="dk2"/>
                </a:solidFill>
                <a:latin typeface="Trebuchet MS"/>
                <a:ea typeface="Trebuchet MS"/>
                <a:cs typeface="Trebuchet MS"/>
                <a:sym typeface="Trebuchet MS"/>
              </a:rPr>
              <a:t>Y</a:t>
            </a:r>
            <a:r>
              <a:rPr lang="en-US" sz="2000">
                <a:solidFill>
                  <a:schemeClr val="accent2"/>
                </a:solidFill>
                <a:latin typeface="Trebuchet MS"/>
                <a:ea typeface="Trebuchet MS"/>
                <a:cs typeface="Trebuchet MS"/>
                <a:sym typeface="Trebuchet MS"/>
              </a:rPr>
              <a:t>))  ∧ pasta(spaghetti)</a:t>
            </a:r>
            <a:endParaRPr/>
          </a:p>
          <a:p>
            <a:pPr indent="-228600" lvl="1" marL="685800" rtl="0" algn="l">
              <a:lnSpc>
                <a:spcPct val="90000"/>
              </a:lnSpc>
              <a:spcBef>
                <a:spcPts val="500"/>
              </a:spcBef>
              <a:spcAft>
                <a:spcPts val="0"/>
              </a:spcAft>
              <a:buClr>
                <a:schemeClr val="dk1"/>
              </a:buClr>
              <a:buSzPts val="2000"/>
              <a:buChar char="•"/>
            </a:pPr>
            <a:r>
              <a:rPr lang="en-US" sz="2000"/>
              <a:t>Notice that we had to change some</a:t>
            </a:r>
            <a:r>
              <a:rPr lang="en-US" sz="2000">
                <a:solidFill>
                  <a:schemeClr val="accent2"/>
                </a:solidFill>
                <a:latin typeface="Trebuchet MS"/>
                <a:ea typeface="Trebuchet MS"/>
                <a:cs typeface="Trebuchet MS"/>
                <a:sym typeface="Trebuchet MS"/>
              </a:rPr>
              <a:t> X</a:t>
            </a:r>
            <a:r>
              <a:rPr lang="en-US" sz="2000"/>
              <a:t>s to</a:t>
            </a:r>
            <a:r>
              <a:rPr lang="en-US" sz="2000">
                <a:solidFill>
                  <a:schemeClr val="accent2"/>
                </a:solidFill>
                <a:latin typeface="Trebuchet MS"/>
                <a:ea typeface="Trebuchet MS"/>
                <a:cs typeface="Trebuchet MS"/>
                <a:sym typeface="Trebuchet MS"/>
              </a:rPr>
              <a:t> Y</a:t>
            </a:r>
            <a:r>
              <a:rPr lang="en-US" sz="2000"/>
              <a:t>s</a:t>
            </a:r>
            <a:endParaRPr/>
          </a:p>
          <a:p>
            <a:pPr indent="-228600" lvl="1" marL="685800" rtl="0" algn="l">
              <a:lnSpc>
                <a:spcPct val="90000"/>
              </a:lnSpc>
              <a:spcBef>
                <a:spcPts val="500"/>
              </a:spcBef>
              <a:spcAft>
                <a:spcPts val="0"/>
              </a:spcAft>
              <a:buClr>
                <a:schemeClr val="dk1"/>
              </a:buClr>
              <a:buSzPts val="2000"/>
              <a:buChar char="•"/>
            </a:pPr>
            <a:r>
              <a:rPr lang="en-US" sz="2000"/>
              <a:t>The </a:t>
            </a:r>
            <a:r>
              <a:rPr lang="en-US" sz="2000">
                <a:solidFill>
                  <a:schemeClr val="dk2"/>
                </a:solidFill>
              </a:rPr>
              <a:t>scope</a:t>
            </a:r>
            <a:r>
              <a:rPr lang="en-US" sz="2000"/>
              <a:t> of a variable is the single fact in which it occurs</a:t>
            </a:r>
            <a:endParaRPr/>
          </a:p>
          <a:p>
            <a:pPr indent="-101600" lvl="1" marL="685800" rtl="0" algn="l">
              <a:lnSpc>
                <a:spcPct val="90000"/>
              </a:lnSpc>
              <a:spcBef>
                <a:spcPts val="500"/>
              </a:spcBef>
              <a:spcAft>
                <a:spcPts val="0"/>
              </a:spcAft>
              <a:buClr>
                <a:schemeClr val="dk1"/>
              </a:buClr>
              <a:buSzPts val="2000"/>
              <a:buNone/>
            </a:pPr>
            <a:r>
              <a:t/>
            </a:r>
            <a:endParaRPr sz="2000">
              <a:solidFill>
                <a:schemeClr val="accent2"/>
              </a:solidFill>
              <a:latin typeface="Trebuchet MS"/>
              <a:ea typeface="Trebuchet MS"/>
              <a:cs typeface="Trebuchet MS"/>
              <a:sym typeface="Trebuchet MS"/>
            </a:endParaRPr>
          </a:p>
        </p:txBody>
      </p:sp>
      <p:sp>
        <p:nvSpPr>
          <p:cNvPr id="802" name="Google Shape;802;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71"/>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08" name="Google Shape;808;p71"/>
          <p:cNvSpPr txBox="1"/>
          <p:nvPr>
            <p:ph type="title"/>
          </p:nvPr>
        </p:nvSpPr>
        <p:spPr>
          <a:xfrm>
            <a:off x="838200" y="365125"/>
            <a:ext cx="8275920"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Clause form</a:t>
            </a:r>
            <a:endParaRPr/>
          </a:p>
        </p:txBody>
      </p:sp>
      <p:sp>
        <p:nvSpPr>
          <p:cNvPr id="809" name="Google Shape;809;p71"/>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a:t>
            </a:r>
            <a:r>
              <a:rPr lang="en-US">
                <a:solidFill>
                  <a:schemeClr val="dk2"/>
                </a:solidFill>
              </a:rPr>
              <a:t>clause</a:t>
            </a:r>
            <a:r>
              <a:rPr lang="en-US"/>
              <a:t> is a </a:t>
            </a:r>
            <a:r>
              <a:rPr lang="en-US">
                <a:solidFill>
                  <a:schemeClr val="dk2"/>
                </a:solidFill>
              </a:rPr>
              <a:t>disjunction</a:t>
            </a:r>
            <a:r>
              <a:rPr lang="en-US"/>
              <a:t> ("</a:t>
            </a:r>
            <a:r>
              <a:rPr b="1" lang="en-US"/>
              <a:t>or</a:t>
            </a:r>
            <a:r>
              <a:rPr lang="en-US"/>
              <a:t>") of zero or more literals, some or all of which may be negated </a:t>
            </a:r>
            <a:endParaRPr/>
          </a:p>
          <a:p>
            <a:pPr indent="-228600" lvl="0" marL="228600" rtl="0" algn="l">
              <a:lnSpc>
                <a:spcPct val="90000"/>
              </a:lnSpc>
              <a:spcBef>
                <a:spcPts val="1000"/>
              </a:spcBef>
              <a:spcAft>
                <a:spcPts val="0"/>
              </a:spcAft>
              <a:buClr>
                <a:schemeClr val="dk1"/>
              </a:buClr>
              <a:buSzPts val="2800"/>
              <a:buChar char="•"/>
            </a:pPr>
            <a:r>
              <a:rPr lang="en-US"/>
              <a:t>Example:</a:t>
            </a:r>
            <a:br>
              <a:rPr lang="en-US"/>
            </a:br>
            <a:r>
              <a:rPr lang="en-US">
                <a:solidFill>
                  <a:schemeClr val="accent2"/>
                </a:solidFill>
                <a:latin typeface="Trebuchet MS"/>
                <a:ea typeface="Trebuchet MS"/>
                <a:cs typeface="Trebuchet MS"/>
                <a:sym typeface="Trebuchet MS"/>
              </a:rPr>
              <a:t>sinks(X) ∨ dissolves(X, water) ∨ ¬denser(X, water)</a:t>
            </a:r>
            <a:endParaRPr/>
          </a:p>
          <a:p>
            <a:pPr indent="-228600" lvl="0" marL="228600" rtl="0" algn="l">
              <a:lnSpc>
                <a:spcPct val="90000"/>
              </a:lnSpc>
              <a:spcBef>
                <a:spcPts val="1000"/>
              </a:spcBef>
              <a:spcAft>
                <a:spcPts val="0"/>
              </a:spcAft>
              <a:buClr>
                <a:schemeClr val="dk1"/>
              </a:buClr>
              <a:buSzPts val="2800"/>
              <a:buChar char="•"/>
            </a:pPr>
            <a:r>
              <a:rPr lang="en-US"/>
              <a:t>Notice that clauses use only “or” and “not”—they do not use “and,” “implies,” or either of the quantifiers “for all” or “there exists”</a:t>
            </a:r>
            <a:endParaRPr/>
          </a:p>
          <a:p>
            <a:pPr indent="-228600" lvl="0" marL="228600" rtl="0" algn="l">
              <a:lnSpc>
                <a:spcPct val="90000"/>
              </a:lnSpc>
              <a:spcBef>
                <a:spcPts val="1000"/>
              </a:spcBef>
              <a:spcAft>
                <a:spcPts val="0"/>
              </a:spcAft>
              <a:buClr>
                <a:schemeClr val="dk1"/>
              </a:buClr>
              <a:buSzPts val="2800"/>
              <a:buChar char="•"/>
            </a:pPr>
            <a:r>
              <a:rPr lang="en-US"/>
              <a:t>The impressive part is that </a:t>
            </a:r>
            <a:r>
              <a:rPr i="1" lang="en-US"/>
              <a:t>any</a:t>
            </a:r>
            <a:r>
              <a:rPr lang="en-US"/>
              <a:t> predicate calculus expression can be put into clause form</a:t>
            </a:r>
            <a:endParaRPr/>
          </a:p>
          <a:p>
            <a:pPr indent="-228600" lvl="1" marL="685800" rtl="0" algn="l">
              <a:lnSpc>
                <a:spcPct val="90000"/>
              </a:lnSpc>
              <a:spcBef>
                <a:spcPts val="500"/>
              </a:spcBef>
              <a:spcAft>
                <a:spcPts val="0"/>
              </a:spcAft>
              <a:buClr>
                <a:schemeClr val="dk1"/>
              </a:buClr>
              <a:buSzPts val="2800"/>
              <a:buChar char="•"/>
            </a:pPr>
            <a:r>
              <a:rPr lang="en-US" sz="2800"/>
              <a:t>Existential quantifiers, </a:t>
            </a:r>
            <a:r>
              <a:rPr lang="en-US" sz="2800">
                <a:solidFill>
                  <a:schemeClr val="accent2"/>
                </a:solidFill>
                <a:latin typeface="Trebuchet MS"/>
                <a:ea typeface="Trebuchet MS"/>
                <a:cs typeface="Trebuchet MS"/>
                <a:sym typeface="Trebuchet MS"/>
              </a:rPr>
              <a:t>∃</a:t>
            </a:r>
            <a:r>
              <a:rPr lang="en-US" sz="2800"/>
              <a:t>, are the trickiest ones </a:t>
            </a:r>
            <a:endParaRPr/>
          </a:p>
        </p:txBody>
      </p:sp>
      <p:sp>
        <p:nvSpPr>
          <p:cNvPr id="810" name="Google Shape;810;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72"/>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16" name="Google Shape;816;p72"/>
          <p:cNvSpPr txBox="1"/>
          <p:nvPr>
            <p:ph type="title"/>
          </p:nvPr>
        </p:nvSpPr>
        <p:spPr>
          <a:xfrm>
            <a:off x="838201" y="365125"/>
            <a:ext cx="8633346"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Unification</a:t>
            </a:r>
            <a:endParaRPr/>
          </a:p>
        </p:txBody>
      </p:sp>
      <p:sp>
        <p:nvSpPr>
          <p:cNvPr id="817" name="Google Shape;817;p72"/>
          <p:cNvSpPr txBox="1"/>
          <p:nvPr>
            <p:ph idx="1" type="body"/>
          </p:nvPr>
        </p:nvSpPr>
        <p:spPr>
          <a:xfrm>
            <a:off x="838200" y="1825625"/>
            <a:ext cx="10515600" cy="4687142"/>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From the pair of facts (not yet clauses, just facts):</a:t>
            </a:r>
            <a:endParaRPr/>
          </a:p>
          <a:p>
            <a:pPr indent="-228600" lvl="1" marL="685800" rtl="0" algn="just">
              <a:lnSpc>
                <a:spcPct val="90000"/>
              </a:lnSpc>
              <a:spcBef>
                <a:spcPts val="500"/>
              </a:spcBef>
              <a:spcAft>
                <a:spcPts val="0"/>
              </a:spcAft>
              <a:buClr>
                <a:schemeClr val="accent2"/>
              </a:buClr>
              <a:buSzPts val="2800"/>
              <a:buChar char="•"/>
            </a:pPr>
            <a:r>
              <a:rPr lang="en-US" sz="2800">
                <a:solidFill>
                  <a:schemeClr val="accent2"/>
                </a:solidFill>
                <a:latin typeface="Trebuchet MS"/>
                <a:ea typeface="Trebuchet MS"/>
                <a:cs typeface="Trebuchet MS"/>
                <a:sym typeface="Trebuchet MS"/>
              </a:rPr>
              <a:t>seafood(X) ⇒ likes(John, X)</a:t>
            </a:r>
            <a:r>
              <a:rPr lang="en-US" sz="2800"/>
              <a:t>     (where X is a variable)</a:t>
            </a:r>
            <a:endParaRPr/>
          </a:p>
          <a:p>
            <a:pPr indent="-228600" lvl="1" marL="685800" rtl="0" algn="just">
              <a:lnSpc>
                <a:spcPct val="90000"/>
              </a:lnSpc>
              <a:spcBef>
                <a:spcPts val="500"/>
              </a:spcBef>
              <a:spcAft>
                <a:spcPts val="0"/>
              </a:spcAft>
              <a:buClr>
                <a:schemeClr val="accent2"/>
              </a:buClr>
              <a:buSzPts val="2800"/>
              <a:buChar char="•"/>
            </a:pPr>
            <a:r>
              <a:rPr lang="en-US" sz="2800">
                <a:solidFill>
                  <a:schemeClr val="accent2"/>
                </a:solidFill>
                <a:latin typeface="Trebuchet MS"/>
                <a:ea typeface="Trebuchet MS"/>
                <a:cs typeface="Trebuchet MS"/>
                <a:sym typeface="Trebuchet MS"/>
              </a:rPr>
              <a:t>seafood(shrimp)</a:t>
            </a:r>
            <a:endParaRPr/>
          </a:p>
          <a:p>
            <a:pPr indent="-228600" lvl="0" marL="228600" rtl="0" algn="just">
              <a:lnSpc>
                <a:spcPct val="90000"/>
              </a:lnSpc>
              <a:spcBef>
                <a:spcPts val="1000"/>
              </a:spcBef>
              <a:spcAft>
                <a:spcPts val="0"/>
              </a:spcAft>
              <a:buClr>
                <a:schemeClr val="dk1"/>
              </a:buClr>
              <a:buSzPts val="2800"/>
              <a:buChar char="•"/>
            </a:pPr>
            <a:r>
              <a:rPr lang="en-US"/>
              <a:t>We ought to be able to conclude</a:t>
            </a:r>
            <a:endParaRPr/>
          </a:p>
          <a:p>
            <a:pPr indent="-228600" lvl="1" marL="685800" rtl="0" algn="just">
              <a:lnSpc>
                <a:spcPct val="90000"/>
              </a:lnSpc>
              <a:spcBef>
                <a:spcPts val="500"/>
              </a:spcBef>
              <a:spcAft>
                <a:spcPts val="0"/>
              </a:spcAft>
              <a:buClr>
                <a:schemeClr val="accent2"/>
              </a:buClr>
              <a:buSzPts val="2800"/>
              <a:buChar char="•"/>
            </a:pPr>
            <a:r>
              <a:rPr lang="en-US" sz="2800">
                <a:solidFill>
                  <a:schemeClr val="accent2"/>
                </a:solidFill>
                <a:latin typeface="Trebuchet MS"/>
                <a:ea typeface="Trebuchet MS"/>
                <a:cs typeface="Trebuchet MS"/>
                <a:sym typeface="Trebuchet MS"/>
              </a:rPr>
              <a:t>likes(John, shrimp)</a:t>
            </a:r>
            <a:endParaRPr/>
          </a:p>
          <a:p>
            <a:pPr indent="-228600" lvl="0" marL="228600" rtl="0" algn="just">
              <a:lnSpc>
                <a:spcPct val="90000"/>
              </a:lnSpc>
              <a:spcBef>
                <a:spcPts val="1000"/>
              </a:spcBef>
              <a:spcAft>
                <a:spcPts val="0"/>
              </a:spcAft>
              <a:buClr>
                <a:schemeClr val="dk1"/>
              </a:buClr>
              <a:buSzPts val="2800"/>
              <a:buChar char="•"/>
            </a:pPr>
            <a:r>
              <a:rPr lang="en-US"/>
              <a:t>We can do this by </a:t>
            </a:r>
            <a:r>
              <a:rPr lang="en-US">
                <a:solidFill>
                  <a:schemeClr val="dk2"/>
                </a:solidFill>
              </a:rPr>
              <a:t>unifying</a:t>
            </a:r>
            <a:r>
              <a:rPr lang="en-US"/>
              <a:t> the variable</a:t>
            </a:r>
            <a:r>
              <a:rPr lang="en-US">
                <a:solidFill>
                  <a:schemeClr val="accent2"/>
                </a:solidFill>
                <a:latin typeface="Trebuchet MS"/>
                <a:ea typeface="Trebuchet MS"/>
                <a:cs typeface="Trebuchet MS"/>
                <a:sym typeface="Trebuchet MS"/>
              </a:rPr>
              <a:t> X </a:t>
            </a:r>
            <a:r>
              <a:rPr lang="en-US"/>
              <a:t>with the constant</a:t>
            </a:r>
            <a:r>
              <a:rPr lang="en-US">
                <a:solidFill>
                  <a:schemeClr val="accent2"/>
                </a:solidFill>
                <a:latin typeface="Trebuchet MS"/>
                <a:ea typeface="Trebuchet MS"/>
                <a:cs typeface="Trebuchet MS"/>
                <a:sym typeface="Trebuchet MS"/>
              </a:rPr>
              <a:t> shrimp</a:t>
            </a:r>
            <a:endParaRPr/>
          </a:p>
          <a:p>
            <a:pPr indent="-228600" lvl="1" marL="685800" rtl="0" algn="just">
              <a:lnSpc>
                <a:spcPct val="90000"/>
              </a:lnSpc>
              <a:spcBef>
                <a:spcPts val="500"/>
              </a:spcBef>
              <a:spcAft>
                <a:spcPts val="0"/>
              </a:spcAft>
              <a:buClr>
                <a:schemeClr val="dk1"/>
              </a:buClr>
              <a:buSzPts val="2800"/>
              <a:buChar char="•"/>
            </a:pPr>
            <a:r>
              <a:rPr lang="en-US" sz="2800"/>
              <a:t>This is the </a:t>
            </a:r>
            <a:r>
              <a:rPr i="1" lang="en-US" sz="2800"/>
              <a:t>same</a:t>
            </a:r>
            <a:r>
              <a:rPr lang="en-US" sz="2800"/>
              <a:t> “unification” as is done in Prolog</a:t>
            </a:r>
            <a:endParaRPr/>
          </a:p>
          <a:p>
            <a:pPr indent="-228600" lvl="0" marL="228600" rtl="0" algn="just">
              <a:lnSpc>
                <a:spcPct val="90000"/>
              </a:lnSpc>
              <a:spcBef>
                <a:spcPts val="1000"/>
              </a:spcBef>
              <a:spcAft>
                <a:spcPts val="0"/>
              </a:spcAft>
              <a:buClr>
                <a:schemeClr val="dk1"/>
              </a:buClr>
              <a:buSzPts val="2800"/>
              <a:buChar char="•"/>
            </a:pPr>
            <a:r>
              <a:rPr lang="en-US"/>
              <a:t>This unification turns</a:t>
            </a:r>
            <a:r>
              <a:rPr lang="en-US">
                <a:solidFill>
                  <a:schemeClr val="accent2"/>
                </a:solidFill>
                <a:latin typeface="Trebuchet MS"/>
                <a:ea typeface="Trebuchet MS"/>
                <a:cs typeface="Trebuchet MS"/>
                <a:sym typeface="Trebuchet MS"/>
              </a:rPr>
              <a:t> seafood(X) ⇒ likes(John, X) </a:t>
            </a:r>
            <a:r>
              <a:rPr lang="en-US"/>
              <a:t>into</a:t>
            </a:r>
            <a:r>
              <a:rPr lang="en-US">
                <a:solidFill>
                  <a:schemeClr val="accent2"/>
                </a:solidFill>
                <a:latin typeface="Trebuchet MS"/>
                <a:ea typeface="Trebuchet MS"/>
                <a:cs typeface="Trebuchet MS"/>
                <a:sym typeface="Trebuchet MS"/>
              </a:rPr>
              <a:t> seafood(shrimp) ⇒ likes(John, shrimp)</a:t>
            </a:r>
            <a:endParaRPr/>
          </a:p>
          <a:p>
            <a:pPr indent="-228600" lvl="0" marL="228600" rtl="0" algn="just">
              <a:lnSpc>
                <a:spcPct val="90000"/>
              </a:lnSpc>
              <a:spcBef>
                <a:spcPts val="1000"/>
              </a:spcBef>
              <a:spcAft>
                <a:spcPts val="0"/>
              </a:spcAft>
              <a:buClr>
                <a:schemeClr val="dk1"/>
              </a:buClr>
              <a:buSzPts val="2800"/>
              <a:buChar char="•"/>
            </a:pPr>
            <a:r>
              <a:rPr lang="en-US"/>
              <a:t>Together with the given fact</a:t>
            </a:r>
            <a:r>
              <a:rPr lang="en-US">
                <a:solidFill>
                  <a:schemeClr val="accent2"/>
                </a:solidFill>
                <a:latin typeface="Trebuchet MS"/>
                <a:ea typeface="Trebuchet MS"/>
                <a:cs typeface="Trebuchet MS"/>
                <a:sym typeface="Trebuchet MS"/>
              </a:rPr>
              <a:t> seafood(shrimp)</a:t>
            </a:r>
            <a:r>
              <a:rPr lang="en-US"/>
              <a:t>, the final deductive step is easy</a:t>
            </a:r>
            <a:endParaRPr/>
          </a:p>
        </p:txBody>
      </p:sp>
      <p:sp>
        <p:nvSpPr>
          <p:cNvPr id="818" name="Google Shape;818;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73"/>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24" name="Google Shape;824;p73"/>
          <p:cNvSpPr txBox="1"/>
          <p:nvPr>
            <p:ph type="title"/>
          </p:nvPr>
        </p:nvSpPr>
        <p:spPr>
          <a:xfrm>
            <a:off x="838200" y="365125"/>
            <a:ext cx="8565107"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The resolution principle</a:t>
            </a:r>
            <a:endParaRPr/>
          </a:p>
        </p:txBody>
      </p:sp>
      <p:sp>
        <p:nvSpPr>
          <p:cNvPr id="825" name="Google Shape;825;p73"/>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Here it is:</a:t>
            </a:r>
            <a:endParaRPr/>
          </a:p>
          <a:p>
            <a:pPr indent="-228600" lvl="1" marL="685800" rtl="0" algn="l">
              <a:lnSpc>
                <a:spcPct val="90000"/>
              </a:lnSpc>
              <a:spcBef>
                <a:spcPts val="500"/>
              </a:spcBef>
              <a:spcAft>
                <a:spcPts val="0"/>
              </a:spcAft>
              <a:buClr>
                <a:schemeClr val="dk1"/>
              </a:buClr>
              <a:buSzPts val="2400"/>
              <a:buChar char="•"/>
            </a:pPr>
            <a:r>
              <a:rPr lang="en-US"/>
              <a:t>From           </a:t>
            </a:r>
            <a:r>
              <a:rPr lang="en-US">
                <a:solidFill>
                  <a:schemeClr val="accent2"/>
                </a:solidFill>
                <a:latin typeface="Trebuchet MS"/>
                <a:ea typeface="Trebuchet MS"/>
                <a:cs typeface="Trebuchet MS"/>
                <a:sym typeface="Trebuchet MS"/>
              </a:rPr>
              <a:t>X  ∨ someLiterals</a:t>
            </a:r>
            <a:br>
              <a:rPr lang="en-US">
                <a:solidFill>
                  <a:schemeClr val="accent2"/>
                </a:solidFill>
                <a:latin typeface="Trebuchet MS"/>
                <a:ea typeface="Trebuchet MS"/>
                <a:cs typeface="Trebuchet MS"/>
                <a:sym typeface="Trebuchet MS"/>
              </a:rPr>
            </a:br>
            <a:r>
              <a:rPr lang="en-US"/>
              <a:t>and             </a:t>
            </a:r>
            <a:r>
              <a:rPr lang="en-US">
                <a:solidFill>
                  <a:schemeClr val="accent2"/>
                </a:solidFill>
                <a:latin typeface="Trebuchet MS"/>
                <a:ea typeface="Trebuchet MS"/>
                <a:cs typeface="Trebuchet MS"/>
                <a:sym typeface="Trebuchet MS"/>
              </a:rPr>
              <a:t>¬X  ∨ someOtherLiterals</a:t>
            </a:r>
            <a:br>
              <a:rPr lang="en-US">
                <a:solidFill>
                  <a:schemeClr val="accent2"/>
                </a:solidFill>
                <a:latin typeface="Trebuchet MS"/>
                <a:ea typeface="Trebuchet MS"/>
                <a:cs typeface="Trebuchet MS"/>
                <a:sym typeface="Trebuchet MS"/>
              </a:rPr>
            </a:br>
            <a:r>
              <a:rPr lang="en-US"/>
              <a:t>                   ----------------------------------------------</a:t>
            </a:r>
            <a:br>
              <a:rPr lang="en-US"/>
            </a:br>
            <a:r>
              <a:rPr lang="en-US"/>
              <a:t>conclude:   </a:t>
            </a:r>
            <a:r>
              <a:rPr lang="en-US">
                <a:solidFill>
                  <a:schemeClr val="accent2"/>
                </a:solidFill>
                <a:latin typeface="Trebuchet MS"/>
                <a:ea typeface="Trebuchet MS"/>
                <a:cs typeface="Trebuchet MS"/>
                <a:sym typeface="Trebuchet MS"/>
              </a:rPr>
              <a:t>someLiterals  ∨ someOtherLiterals</a:t>
            </a:r>
            <a:endParaRPr>
              <a:solidFill>
                <a:schemeClr val="accent2"/>
              </a:solidFill>
              <a:latin typeface="Trebuchet MS"/>
              <a:ea typeface="Trebuchet MS"/>
              <a:cs typeface="Trebuchet MS"/>
              <a:sym typeface="Trebuchet MS"/>
            </a:endParaRPr>
          </a:p>
          <a:p>
            <a:pPr indent="-228600" lvl="0" marL="228600" rtl="0" algn="l">
              <a:lnSpc>
                <a:spcPct val="90000"/>
              </a:lnSpc>
              <a:spcBef>
                <a:spcPts val="1000"/>
              </a:spcBef>
              <a:spcAft>
                <a:spcPts val="0"/>
              </a:spcAft>
              <a:buClr>
                <a:schemeClr val="dk1"/>
              </a:buClr>
              <a:buSzPts val="2800"/>
              <a:buChar char="•"/>
            </a:pPr>
            <a:r>
              <a:rPr lang="en-US"/>
              <a:t>That’s all there is to it!</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228600" lvl="1" marL="685800" rtl="0" algn="l">
              <a:lnSpc>
                <a:spcPct val="90000"/>
              </a:lnSpc>
              <a:spcBef>
                <a:spcPts val="500"/>
              </a:spcBef>
              <a:spcAft>
                <a:spcPts val="0"/>
              </a:spcAft>
              <a:buClr>
                <a:schemeClr val="accent2"/>
              </a:buClr>
              <a:buSzPts val="2400"/>
              <a:buChar char="•"/>
            </a:pPr>
            <a:r>
              <a:rPr lang="en-US">
                <a:solidFill>
                  <a:schemeClr val="accent2"/>
                </a:solidFill>
                <a:latin typeface="Trebuchet MS"/>
                <a:ea typeface="Trebuchet MS"/>
                <a:cs typeface="Trebuchet MS"/>
                <a:sym typeface="Trebuchet MS"/>
              </a:rPr>
              <a:t>broke(Bob) ∨ well-fed(Bob)</a:t>
            </a:r>
            <a:br>
              <a:rPr lang="en-US">
                <a:solidFill>
                  <a:schemeClr val="accent2"/>
                </a:solidFill>
                <a:latin typeface="Trebuchet MS"/>
                <a:ea typeface="Trebuchet MS"/>
                <a:cs typeface="Trebuchet MS"/>
                <a:sym typeface="Trebuchet MS"/>
              </a:rPr>
            </a:br>
            <a:r>
              <a:rPr lang="en-US">
                <a:solidFill>
                  <a:schemeClr val="accent2"/>
                </a:solidFill>
                <a:latin typeface="Trebuchet MS"/>
                <a:ea typeface="Trebuchet MS"/>
                <a:cs typeface="Trebuchet MS"/>
                <a:sym typeface="Trebuchet MS"/>
              </a:rPr>
              <a:t>¬broke(Bob) ∨ ¬hungry(Bob)</a:t>
            </a:r>
            <a:br>
              <a:rPr lang="en-US">
                <a:solidFill>
                  <a:schemeClr val="accent2"/>
                </a:solidFill>
                <a:latin typeface="Trebuchet MS"/>
                <a:ea typeface="Trebuchet MS"/>
                <a:cs typeface="Trebuchet MS"/>
                <a:sym typeface="Trebuchet MS"/>
              </a:rPr>
            </a:br>
            <a:r>
              <a:rPr lang="en-US">
                <a:solidFill>
                  <a:schemeClr val="accent2"/>
                </a:solidFill>
                <a:latin typeface="Trebuchet MS"/>
                <a:ea typeface="Trebuchet MS"/>
                <a:cs typeface="Trebuchet MS"/>
                <a:sym typeface="Trebuchet MS"/>
              </a:rPr>
              <a:t>--------------------------------------</a:t>
            </a:r>
            <a:br>
              <a:rPr lang="en-US">
                <a:solidFill>
                  <a:schemeClr val="accent2"/>
                </a:solidFill>
                <a:latin typeface="Trebuchet MS"/>
                <a:ea typeface="Trebuchet MS"/>
                <a:cs typeface="Trebuchet MS"/>
                <a:sym typeface="Trebuchet MS"/>
              </a:rPr>
            </a:br>
            <a:r>
              <a:rPr lang="en-US">
                <a:solidFill>
                  <a:schemeClr val="accent2"/>
                </a:solidFill>
                <a:latin typeface="Trebuchet MS"/>
                <a:ea typeface="Trebuchet MS"/>
                <a:cs typeface="Trebuchet MS"/>
                <a:sym typeface="Trebuchet MS"/>
              </a:rPr>
              <a:t>well-fed(Bob) ∨ ¬hungry(Bob)</a:t>
            </a:r>
            <a:r>
              <a:rPr lang="en-US"/>
              <a:t> </a:t>
            </a:r>
            <a:endParaRPr/>
          </a:p>
        </p:txBody>
      </p:sp>
      <p:sp>
        <p:nvSpPr>
          <p:cNvPr id="826" name="Google Shape;826;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74"/>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32" name="Google Shape;832;p74"/>
          <p:cNvSpPr txBox="1"/>
          <p:nvPr>
            <p:ph type="title"/>
          </p:nvPr>
        </p:nvSpPr>
        <p:spPr>
          <a:xfrm>
            <a:off x="479686" y="254833"/>
            <a:ext cx="9373998" cy="112609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A common error</a:t>
            </a:r>
            <a:endParaRPr/>
          </a:p>
        </p:txBody>
      </p:sp>
      <p:sp>
        <p:nvSpPr>
          <p:cNvPr id="833" name="Google Shape;833;p74"/>
          <p:cNvSpPr txBox="1"/>
          <p:nvPr>
            <p:ph idx="1" type="body"/>
          </p:nvPr>
        </p:nvSpPr>
        <p:spPr>
          <a:xfrm>
            <a:off x="508000" y="1371600"/>
            <a:ext cx="11432117" cy="51816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You can only do </a:t>
            </a:r>
            <a:r>
              <a:rPr i="1" lang="en-US" sz="2400"/>
              <a:t>one</a:t>
            </a:r>
            <a:r>
              <a:rPr lang="en-US" sz="2400"/>
              <a:t> resolution at a time</a:t>
            </a:r>
            <a:endParaRPr/>
          </a:p>
          <a:p>
            <a:pPr indent="-228600" lvl="0" marL="228600" rtl="0" algn="l">
              <a:lnSpc>
                <a:spcPct val="90000"/>
              </a:lnSpc>
              <a:spcBef>
                <a:spcPts val="1000"/>
              </a:spcBef>
              <a:spcAft>
                <a:spcPts val="0"/>
              </a:spcAft>
              <a:buClr>
                <a:schemeClr val="dk1"/>
              </a:buClr>
              <a:buSzPts val="2400"/>
              <a:buChar char="•"/>
            </a:pPr>
            <a:r>
              <a:rPr lang="en-US" sz="2400"/>
              <a:t>Example:</a:t>
            </a:r>
            <a:endParaRPr/>
          </a:p>
          <a:p>
            <a:pPr indent="-228600" lvl="1" marL="685800" rtl="0" algn="l">
              <a:lnSpc>
                <a:spcPct val="90000"/>
              </a:lnSpc>
              <a:spcBef>
                <a:spcPts val="500"/>
              </a:spcBef>
              <a:spcAft>
                <a:spcPts val="0"/>
              </a:spcAft>
              <a:buClr>
                <a:schemeClr val="accent2"/>
              </a:buClr>
              <a:buSzPts val="2000"/>
              <a:buChar char="•"/>
            </a:pPr>
            <a:r>
              <a:rPr lang="en-US" sz="2000">
                <a:solidFill>
                  <a:schemeClr val="accent2"/>
                </a:solidFill>
                <a:latin typeface="Trebuchet MS"/>
                <a:ea typeface="Trebuchet MS"/>
                <a:cs typeface="Trebuchet MS"/>
                <a:sym typeface="Trebuchet MS"/>
              </a:rPr>
              <a:t>broke(Bob) ∨ well-fed(Bob) ∨ happy(Bob)</a:t>
            </a:r>
            <a:br>
              <a:rPr lang="en-US" sz="2000">
                <a:solidFill>
                  <a:schemeClr val="accent2"/>
                </a:solidFill>
                <a:latin typeface="Trebuchet MS"/>
                <a:ea typeface="Trebuchet MS"/>
                <a:cs typeface="Trebuchet MS"/>
                <a:sym typeface="Trebuchet MS"/>
              </a:rPr>
            </a:br>
            <a:r>
              <a:rPr lang="en-US" sz="2000">
                <a:solidFill>
                  <a:schemeClr val="accent2"/>
                </a:solidFill>
                <a:latin typeface="Trebuchet MS"/>
                <a:ea typeface="Trebuchet MS"/>
                <a:cs typeface="Trebuchet MS"/>
                <a:sym typeface="Trebuchet MS"/>
              </a:rPr>
              <a:t>¬broke(Bob) ∨ ¬hungry(Bob) ∨ ¬happy(Bob)</a:t>
            </a:r>
            <a:endParaRPr/>
          </a:p>
          <a:p>
            <a:pPr indent="-228600" lvl="0" marL="228600" rtl="0" algn="l">
              <a:lnSpc>
                <a:spcPct val="90000"/>
              </a:lnSpc>
              <a:spcBef>
                <a:spcPts val="1000"/>
              </a:spcBef>
              <a:spcAft>
                <a:spcPts val="0"/>
              </a:spcAft>
              <a:buClr>
                <a:schemeClr val="dk1"/>
              </a:buClr>
              <a:buSzPts val="2400"/>
              <a:buChar char="•"/>
            </a:pPr>
            <a:r>
              <a:rPr lang="en-US" sz="2400"/>
              <a:t>You can resolve on </a:t>
            </a:r>
            <a:r>
              <a:rPr lang="en-US" sz="2400">
                <a:solidFill>
                  <a:schemeClr val="accent2"/>
                </a:solidFill>
                <a:latin typeface="Trebuchet MS"/>
                <a:ea typeface="Trebuchet MS"/>
                <a:cs typeface="Trebuchet MS"/>
                <a:sym typeface="Trebuchet MS"/>
              </a:rPr>
              <a:t>broke</a:t>
            </a:r>
            <a:r>
              <a:rPr lang="en-US" sz="2400"/>
              <a:t> to get:</a:t>
            </a:r>
            <a:endParaRPr/>
          </a:p>
          <a:p>
            <a:pPr indent="-228600" lvl="1" marL="685800" rtl="0" algn="l">
              <a:lnSpc>
                <a:spcPct val="90000"/>
              </a:lnSpc>
              <a:spcBef>
                <a:spcPts val="500"/>
              </a:spcBef>
              <a:spcAft>
                <a:spcPts val="0"/>
              </a:spcAft>
              <a:buClr>
                <a:schemeClr val="accent2"/>
              </a:buClr>
              <a:buSzPts val="2000"/>
              <a:buChar char="•"/>
            </a:pPr>
            <a:r>
              <a:rPr lang="en-US" sz="2000">
                <a:solidFill>
                  <a:schemeClr val="accent2"/>
                </a:solidFill>
                <a:latin typeface="Trebuchet MS"/>
                <a:ea typeface="Trebuchet MS"/>
                <a:cs typeface="Trebuchet MS"/>
                <a:sym typeface="Trebuchet MS"/>
              </a:rPr>
              <a:t>well-fed(Bob) ∨ happy(Bob) ∨ ¬hungry(Bob) ∨ ¬happy(Bob) ≡ T</a:t>
            </a:r>
            <a:endParaRPr sz="2000">
              <a:solidFill>
                <a:schemeClr val="accent2"/>
              </a:solidFill>
              <a:latin typeface="Trebuchet MS"/>
              <a:ea typeface="Trebuchet MS"/>
              <a:cs typeface="Trebuchet MS"/>
              <a:sym typeface="Trebuchet MS"/>
            </a:endParaRPr>
          </a:p>
          <a:p>
            <a:pPr indent="-228600" lvl="0" marL="228600" rtl="0" algn="l">
              <a:lnSpc>
                <a:spcPct val="90000"/>
              </a:lnSpc>
              <a:spcBef>
                <a:spcPts val="1000"/>
              </a:spcBef>
              <a:spcAft>
                <a:spcPts val="0"/>
              </a:spcAft>
              <a:buClr>
                <a:schemeClr val="dk1"/>
              </a:buClr>
              <a:buSzPts val="2400"/>
              <a:buChar char="•"/>
            </a:pPr>
            <a:r>
              <a:rPr lang="en-US" sz="2400"/>
              <a:t>Or you can resolve on </a:t>
            </a:r>
            <a:r>
              <a:rPr lang="en-US" sz="2400">
                <a:solidFill>
                  <a:schemeClr val="accent2"/>
                </a:solidFill>
                <a:latin typeface="Trebuchet MS"/>
                <a:ea typeface="Trebuchet MS"/>
                <a:cs typeface="Trebuchet MS"/>
                <a:sym typeface="Trebuchet MS"/>
              </a:rPr>
              <a:t>happy</a:t>
            </a:r>
            <a:r>
              <a:rPr lang="en-US" sz="2400"/>
              <a:t> to get:</a:t>
            </a:r>
            <a:endParaRPr/>
          </a:p>
          <a:p>
            <a:pPr indent="-228600" lvl="1" marL="685800" rtl="0" algn="l">
              <a:lnSpc>
                <a:spcPct val="90000"/>
              </a:lnSpc>
              <a:spcBef>
                <a:spcPts val="500"/>
              </a:spcBef>
              <a:spcAft>
                <a:spcPts val="0"/>
              </a:spcAft>
              <a:buClr>
                <a:schemeClr val="accent2"/>
              </a:buClr>
              <a:buSzPts val="2000"/>
              <a:buChar char="•"/>
            </a:pPr>
            <a:r>
              <a:rPr lang="en-US" sz="2000">
                <a:solidFill>
                  <a:schemeClr val="accent2"/>
                </a:solidFill>
                <a:latin typeface="Trebuchet MS"/>
                <a:ea typeface="Trebuchet MS"/>
                <a:cs typeface="Trebuchet MS"/>
                <a:sym typeface="Trebuchet MS"/>
              </a:rPr>
              <a:t>broke(Bob) ∨ well-fed(Bob) ∨ ¬broke(Bob) ∨ ¬hungry(Bob) ≡ T </a:t>
            </a:r>
            <a:endParaRPr/>
          </a:p>
          <a:p>
            <a:pPr indent="-228600" lvl="0" marL="228600" rtl="0" algn="l">
              <a:lnSpc>
                <a:spcPct val="90000"/>
              </a:lnSpc>
              <a:spcBef>
                <a:spcPts val="1000"/>
              </a:spcBef>
              <a:spcAft>
                <a:spcPts val="0"/>
              </a:spcAft>
              <a:buClr>
                <a:schemeClr val="dk1"/>
              </a:buClr>
              <a:buSzPts val="2400"/>
              <a:buChar char="•"/>
            </a:pPr>
            <a:r>
              <a:rPr lang="en-US" sz="2400"/>
              <a:t>Note that both legal resolutions yield a </a:t>
            </a:r>
            <a:r>
              <a:rPr lang="en-US" sz="2400">
                <a:solidFill>
                  <a:schemeClr val="dk2"/>
                </a:solidFill>
              </a:rPr>
              <a:t>tautology</a:t>
            </a:r>
            <a:r>
              <a:rPr lang="en-US" sz="2400"/>
              <a:t> (a trivially true statement, containing </a:t>
            </a:r>
            <a:r>
              <a:rPr lang="en-US" sz="2400">
                <a:solidFill>
                  <a:schemeClr val="accent2"/>
                </a:solidFill>
                <a:latin typeface="Trebuchet MS"/>
                <a:ea typeface="Trebuchet MS"/>
                <a:cs typeface="Trebuchet MS"/>
                <a:sym typeface="Trebuchet MS"/>
              </a:rPr>
              <a:t>X ∨ ¬X</a:t>
            </a:r>
            <a:r>
              <a:rPr lang="en-US" sz="2400"/>
              <a:t>), which is correct but useless</a:t>
            </a:r>
            <a:endParaRPr/>
          </a:p>
          <a:p>
            <a:pPr indent="-228600" lvl="0" marL="228600" rtl="0" algn="l">
              <a:lnSpc>
                <a:spcPct val="90000"/>
              </a:lnSpc>
              <a:spcBef>
                <a:spcPts val="1000"/>
              </a:spcBef>
              <a:spcAft>
                <a:spcPts val="0"/>
              </a:spcAft>
              <a:buClr>
                <a:schemeClr val="dk1"/>
              </a:buClr>
              <a:buSzPts val="2400"/>
              <a:buChar char="•"/>
            </a:pPr>
            <a:r>
              <a:rPr lang="en-US" sz="2400"/>
              <a:t>But you </a:t>
            </a:r>
            <a:r>
              <a:rPr i="1" lang="en-US" sz="2400"/>
              <a:t>cannot</a:t>
            </a:r>
            <a:r>
              <a:rPr lang="en-US" sz="2400"/>
              <a:t> resolve on both at once to get:</a:t>
            </a:r>
            <a:endParaRPr/>
          </a:p>
          <a:p>
            <a:pPr indent="-228600" lvl="1" marL="685800" rtl="0" algn="l">
              <a:lnSpc>
                <a:spcPct val="90000"/>
              </a:lnSpc>
              <a:spcBef>
                <a:spcPts val="500"/>
              </a:spcBef>
              <a:spcAft>
                <a:spcPts val="0"/>
              </a:spcAft>
              <a:buClr>
                <a:schemeClr val="accent2"/>
              </a:buClr>
              <a:buSzPts val="2000"/>
              <a:buChar char="•"/>
            </a:pPr>
            <a:r>
              <a:rPr lang="en-US" sz="2000">
                <a:solidFill>
                  <a:schemeClr val="accent2"/>
                </a:solidFill>
                <a:latin typeface="Trebuchet MS"/>
                <a:ea typeface="Trebuchet MS"/>
                <a:cs typeface="Trebuchet MS"/>
                <a:sym typeface="Trebuchet MS"/>
              </a:rPr>
              <a:t> well-fed(Bob) ∨ ¬hungry(Bob)</a:t>
            </a:r>
            <a:endParaRPr/>
          </a:p>
        </p:txBody>
      </p:sp>
      <p:sp>
        <p:nvSpPr>
          <p:cNvPr id="834" name="Google Shape;834;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75"/>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40" name="Google Shape;840;p75"/>
          <p:cNvSpPr txBox="1"/>
          <p:nvPr>
            <p:ph type="title"/>
          </p:nvPr>
        </p:nvSpPr>
        <p:spPr>
          <a:xfrm>
            <a:off x="455951" y="252699"/>
            <a:ext cx="9669905"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Contradiction</a:t>
            </a:r>
            <a:endParaRPr/>
          </a:p>
        </p:txBody>
      </p:sp>
      <p:sp>
        <p:nvSpPr>
          <p:cNvPr id="841" name="Google Shape;841;p75"/>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special case occurs when the result of a resolution (the </a:t>
            </a:r>
            <a:r>
              <a:rPr lang="en-US">
                <a:solidFill>
                  <a:schemeClr val="dk2"/>
                </a:solidFill>
              </a:rPr>
              <a:t>resolvent</a:t>
            </a:r>
            <a:r>
              <a:rPr lang="en-US"/>
              <a:t>) is empty, or “NIL”</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228600" lvl="1" marL="685800" rtl="0" algn="l">
              <a:lnSpc>
                <a:spcPct val="90000"/>
              </a:lnSpc>
              <a:spcBef>
                <a:spcPts val="500"/>
              </a:spcBef>
              <a:spcAft>
                <a:spcPts val="0"/>
              </a:spcAft>
              <a:buClr>
                <a:schemeClr val="accent2"/>
              </a:buClr>
              <a:buSzPts val="2400"/>
              <a:buChar char="•"/>
            </a:pPr>
            <a:r>
              <a:rPr lang="en-US">
                <a:solidFill>
                  <a:schemeClr val="accent2"/>
                </a:solidFill>
                <a:latin typeface="Trebuchet MS"/>
                <a:ea typeface="Trebuchet MS"/>
                <a:cs typeface="Trebuchet MS"/>
                <a:sym typeface="Trebuchet MS"/>
              </a:rPr>
              <a:t>hungry(Bob)</a:t>
            </a:r>
            <a:br>
              <a:rPr lang="en-US">
                <a:solidFill>
                  <a:schemeClr val="accent2"/>
                </a:solidFill>
                <a:latin typeface="Trebuchet MS"/>
                <a:ea typeface="Trebuchet MS"/>
                <a:cs typeface="Trebuchet MS"/>
                <a:sym typeface="Trebuchet MS"/>
              </a:rPr>
            </a:br>
            <a:r>
              <a:rPr lang="en-US">
                <a:solidFill>
                  <a:schemeClr val="accent2"/>
                </a:solidFill>
                <a:latin typeface="Trebuchet MS"/>
                <a:ea typeface="Trebuchet MS"/>
                <a:cs typeface="Trebuchet MS"/>
                <a:sym typeface="Trebuchet MS"/>
              </a:rPr>
              <a:t>¬hungry(Bob)</a:t>
            </a:r>
            <a:br>
              <a:rPr lang="en-US">
                <a:solidFill>
                  <a:schemeClr val="accent2"/>
                </a:solidFill>
                <a:latin typeface="Trebuchet MS"/>
                <a:ea typeface="Trebuchet MS"/>
                <a:cs typeface="Trebuchet MS"/>
                <a:sym typeface="Trebuchet MS"/>
              </a:rPr>
            </a:br>
            <a:r>
              <a:rPr lang="en-US">
                <a:solidFill>
                  <a:schemeClr val="accent2"/>
                </a:solidFill>
                <a:latin typeface="Trebuchet MS"/>
                <a:ea typeface="Trebuchet MS"/>
                <a:cs typeface="Trebuchet MS"/>
                <a:sym typeface="Trebuchet MS"/>
              </a:rPr>
              <a:t>----------------</a:t>
            </a:r>
            <a:br>
              <a:rPr lang="en-US">
                <a:solidFill>
                  <a:schemeClr val="accent2"/>
                </a:solidFill>
                <a:latin typeface="Trebuchet MS"/>
                <a:ea typeface="Trebuchet MS"/>
                <a:cs typeface="Trebuchet MS"/>
                <a:sym typeface="Trebuchet MS"/>
              </a:rPr>
            </a:br>
            <a:r>
              <a:rPr lang="en-US">
                <a:solidFill>
                  <a:schemeClr val="accent2"/>
                </a:solidFill>
                <a:latin typeface="Trebuchet MS"/>
                <a:ea typeface="Trebuchet MS"/>
                <a:cs typeface="Trebuchet MS"/>
                <a:sym typeface="Trebuchet MS"/>
              </a:rPr>
              <a:t>NIL</a:t>
            </a:r>
            <a:endParaRPr/>
          </a:p>
          <a:p>
            <a:pPr indent="-228600" lvl="0" marL="228600" rtl="0" algn="l">
              <a:lnSpc>
                <a:spcPct val="90000"/>
              </a:lnSpc>
              <a:spcBef>
                <a:spcPts val="1000"/>
              </a:spcBef>
              <a:spcAft>
                <a:spcPts val="0"/>
              </a:spcAft>
              <a:buClr>
                <a:schemeClr val="dk1"/>
              </a:buClr>
              <a:buSzPts val="2800"/>
              <a:buChar char="•"/>
            </a:pPr>
            <a:r>
              <a:rPr lang="en-US"/>
              <a:t>In this case, the fact base is </a:t>
            </a:r>
            <a:r>
              <a:rPr lang="en-US">
                <a:solidFill>
                  <a:schemeClr val="dk2"/>
                </a:solidFill>
              </a:rPr>
              <a:t>inconsistent</a:t>
            </a:r>
            <a:endParaRPr/>
          </a:p>
          <a:p>
            <a:pPr indent="-228600" lvl="0" marL="228600" rtl="0" algn="l">
              <a:lnSpc>
                <a:spcPct val="90000"/>
              </a:lnSpc>
              <a:spcBef>
                <a:spcPts val="1000"/>
              </a:spcBef>
              <a:spcAft>
                <a:spcPts val="0"/>
              </a:spcAft>
              <a:buClr>
                <a:schemeClr val="dk1"/>
              </a:buClr>
              <a:buSzPts val="2800"/>
              <a:buChar char="•"/>
            </a:pPr>
            <a:r>
              <a:rPr lang="en-US"/>
              <a:t>This will turn out to be a very useful observation in doing resolution theorem proving</a:t>
            </a:r>
            <a:endParaRPr/>
          </a:p>
        </p:txBody>
      </p:sp>
      <p:sp>
        <p:nvSpPr>
          <p:cNvPr id="842" name="Google Shape;842;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76"/>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48" name="Google Shape;848;p76"/>
          <p:cNvSpPr txBox="1"/>
          <p:nvPr>
            <p:ph type="title"/>
          </p:nvPr>
        </p:nvSpPr>
        <p:spPr>
          <a:xfrm>
            <a:off x="838201" y="365125"/>
            <a:ext cx="8769824"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A first example</a:t>
            </a:r>
            <a:endParaRPr/>
          </a:p>
        </p:txBody>
      </p:sp>
      <p:sp>
        <p:nvSpPr>
          <p:cNvPr id="849" name="Google Shape;849;p76"/>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“Everywhere that John goes, Rover goes. John is at school.”</a:t>
            </a:r>
            <a:endParaRPr/>
          </a:p>
          <a:p>
            <a:pPr indent="-228600" lvl="1" marL="685800" rtl="0" algn="l">
              <a:lnSpc>
                <a:spcPct val="90000"/>
              </a:lnSpc>
              <a:spcBef>
                <a:spcPts val="500"/>
              </a:spcBef>
              <a:spcAft>
                <a:spcPts val="0"/>
              </a:spcAft>
              <a:buClr>
                <a:schemeClr val="accent2"/>
              </a:buClr>
              <a:buSzPts val="2400"/>
              <a:buChar char="•"/>
            </a:pPr>
            <a:r>
              <a:rPr lang="en-US">
                <a:solidFill>
                  <a:schemeClr val="accent2"/>
                </a:solidFill>
                <a:latin typeface="Trebuchet MS"/>
                <a:ea typeface="Trebuchet MS"/>
                <a:cs typeface="Trebuchet MS"/>
                <a:sym typeface="Trebuchet MS"/>
              </a:rPr>
              <a:t>at(John, X) ⇒ at(Rover, X)</a:t>
            </a:r>
            <a:r>
              <a:rPr lang="en-US"/>
              <a:t>   (not yet in clause form)</a:t>
            </a:r>
            <a:endParaRPr/>
          </a:p>
          <a:p>
            <a:pPr indent="-228600" lvl="1" marL="685800" rtl="0" algn="l">
              <a:lnSpc>
                <a:spcPct val="90000"/>
              </a:lnSpc>
              <a:spcBef>
                <a:spcPts val="500"/>
              </a:spcBef>
              <a:spcAft>
                <a:spcPts val="0"/>
              </a:spcAft>
              <a:buClr>
                <a:schemeClr val="accent2"/>
              </a:buClr>
              <a:buSzPts val="2400"/>
              <a:buChar char="•"/>
            </a:pPr>
            <a:r>
              <a:rPr lang="en-US">
                <a:solidFill>
                  <a:schemeClr val="accent2"/>
                </a:solidFill>
                <a:latin typeface="Trebuchet MS"/>
                <a:ea typeface="Trebuchet MS"/>
                <a:cs typeface="Trebuchet MS"/>
                <a:sym typeface="Trebuchet MS"/>
              </a:rPr>
              <a:t>at(John, school)                </a:t>
            </a:r>
            <a:r>
              <a:rPr lang="en-US"/>
              <a:t>   (already in clause form)</a:t>
            </a:r>
            <a:endParaRPr/>
          </a:p>
          <a:p>
            <a:pPr indent="-228600" lvl="0" marL="228600" rtl="0" algn="l">
              <a:lnSpc>
                <a:spcPct val="90000"/>
              </a:lnSpc>
              <a:spcBef>
                <a:spcPts val="1000"/>
              </a:spcBef>
              <a:spcAft>
                <a:spcPts val="0"/>
              </a:spcAft>
              <a:buClr>
                <a:schemeClr val="dk1"/>
              </a:buClr>
              <a:buSzPts val="2800"/>
              <a:buChar char="•"/>
            </a:pPr>
            <a:r>
              <a:rPr lang="en-US"/>
              <a:t>We use implication elimination to change the first of these into clause form:</a:t>
            </a:r>
            <a:endParaRPr/>
          </a:p>
          <a:p>
            <a:pPr indent="-228600" lvl="1" marL="685800" rtl="0" algn="l">
              <a:lnSpc>
                <a:spcPct val="90000"/>
              </a:lnSpc>
              <a:spcBef>
                <a:spcPts val="500"/>
              </a:spcBef>
              <a:spcAft>
                <a:spcPts val="0"/>
              </a:spcAft>
              <a:buClr>
                <a:schemeClr val="accent2"/>
              </a:buClr>
              <a:buSzPts val="2400"/>
              <a:buChar char="•"/>
            </a:pPr>
            <a:r>
              <a:rPr lang="en-US">
                <a:solidFill>
                  <a:schemeClr val="accent2"/>
                </a:solidFill>
                <a:latin typeface="Trebuchet MS"/>
                <a:ea typeface="Trebuchet MS"/>
                <a:cs typeface="Trebuchet MS"/>
                <a:sym typeface="Trebuchet MS"/>
              </a:rPr>
              <a:t>¬at(John, X) ∨  at(Rover, X)</a:t>
            </a:r>
            <a:endParaRPr/>
          </a:p>
          <a:p>
            <a:pPr indent="-228600" lvl="1" marL="685800" rtl="0" algn="l">
              <a:lnSpc>
                <a:spcPct val="90000"/>
              </a:lnSpc>
              <a:spcBef>
                <a:spcPts val="500"/>
              </a:spcBef>
              <a:spcAft>
                <a:spcPts val="0"/>
              </a:spcAft>
              <a:buClr>
                <a:schemeClr val="accent2"/>
              </a:buClr>
              <a:buSzPts val="2400"/>
              <a:buChar char="•"/>
            </a:pPr>
            <a:r>
              <a:rPr lang="en-US">
                <a:solidFill>
                  <a:schemeClr val="accent2"/>
                </a:solidFill>
                <a:latin typeface="Trebuchet MS"/>
                <a:ea typeface="Trebuchet MS"/>
                <a:cs typeface="Trebuchet MS"/>
                <a:sym typeface="Trebuchet MS"/>
              </a:rPr>
              <a:t>at(John, school)</a:t>
            </a:r>
            <a:endParaRPr/>
          </a:p>
          <a:p>
            <a:pPr indent="-228600" lvl="0" marL="228600" rtl="0" algn="l">
              <a:lnSpc>
                <a:spcPct val="90000"/>
              </a:lnSpc>
              <a:spcBef>
                <a:spcPts val="1000"/>
              </a:spcBef>
              <a:spcAft>
                <a:spcPts val="0"/>
              </a:spcAft>
              <a:buClr>
                <a:schemeClr val="dk1"/>
              </a:buClr>
              <a:buSzPts val="2800"/>
              <a:buChar char="•"/>
            </a:pPr>
            <a:r>
              <a:rPr lang="en-US"/>
              <a:t>We can resolve these on </a:t>
            </a:r>
            <a:r>
              <a:rPr lang="en-US">
                <a:solidFill>
                  <a:schemeClr val="accent2"/>
                </a:solidFill>
                <a:latin typeface="Trebuchet MS"/>
                <a:ea typeface="Trebuchet MS"/>
                <a:cs typeface="Trebuchet MS"/>
                <a:sym typeface="Trebuchet MS"/>
              </a:rPr>
              <a:t>at(-, -),</a:t>
            </a:r>
            <a:r>
              <a:rPr lang="en-US"/>
              <a:t> but to do so we have to unify </a:t>
            </a:r>
            <a:r>
              <a:rPr lang="en-US">
                <a:solidFill>
                  <a:schemeClr val="accent2"/>
                </a:solidFill>
                <a:latin typeface="Trebuchet MS"/>
                <a:ea typeface="Trebuchet MS"/>
                <a:cs typeface="Trebuchet MS"/>
                <a:sym typeface="Trebuchet MS"/>
              </a:rPr>
              <a:t>X</a:t>
            </a:r>
            <a:r>
              <a:rPr lang="en-US"/>
              <a:t> with </a:t>
            </a:r>
            <a:r>
              <a:rPr lang="en-US">
                <a:solidFill>
                  <a:schemeClr val="accent2"/>
                </a:solidFill>
                <a:latin typeface="Trebuchet MS"/>
                <a:ea typeface="Trebuchet MS"/>
                <a:cs typeface="Trebuchet MS"/>
                <a:sym typeface="Trebuchet MS"/>
              </a:rPr>
              <a:t>school</a:t>
            </a:r>
            <a:r>
              <a:rPr lang="en-US"/>
              <a:t>; this gives:</a:t>
            </a:r>
            <a:endParaRPr/>
          </a:p>
          <a:p>
            <a:pPr indent="-228600" lvl="1" marL="685800" rtl="0" algn="l">
              <a:lnSpc>
                <a:spcPct val="90000"/>
              </a:lnSpc>
              <a:spcBef>
                <a:spcPts val="500"/>
              </a:spcBef>
              <a:spcAft>
                <a:spcPts val="0"/>
              </a:spcAft>
              <a:buClr>
                <a:schemeClr val="accent2"/>
              </a:buClr>
              <a:buSzPts val="2400"/>
              <a:buChar char="•"/>
            </a:pPr>
            <a:r>
              <a:rPr lang="en-US">
                <a:solidFill>
                  <a:schemeClr val="accent2"/>
                </a:solidFill>
                <a:latin typeface="Trebuchet MS"/>
                <a:ea typeface="Trebuchet MS"/>
                <a:cs typeface="Trebuchet MS"/>
                <a:sym typeface="Trebuchet MS"/>
              </a:rPr>
              <a:t>at(Rover, school)</a:t>
            </a:r>
            <a:endParaRPr/>
          </a:p>
        </p:txBody>
      </p:sp>
      <p:sp>
        <p:nvSpPr>
          <p:cNvPr id="850" name="Google Shape;850;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77"/>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56" name="Google Shape;856;p77"/>
          <p:cNvSpPr txBox="1"/>
          <p:nvPr>
            <p:ph type="title"/>
          </p:nvPr>
        </p:nvSpPr>
        <p:spPr>
          <a:xfrm>
            <a:off x="838200" y="365125"/>
            <a:ext cx="9029131"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Refutation resolution</a:t>
            </a:r>
            <a:endParaRPr/>
          </a:p>
        </p:txBody>
      </p:sp>
      <p:sp>
        <p:nvSpPr>
          <p:cNvPr id="857" name="Google Shape;857;p77"/>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previous example was easy because it had very few clauses</a:t>
            </a:r>
            <a:endParaRPr/>
          </a:p>
          <a:p>
            <a:pPr indent="-228600" lvl="0" marL="228600" rtl="0" algn="just">
              <a:lnSpc>
                <a:spcPct val="90000"/>
              </a:lnSpc>
              <a:spcBef>
                <a:spcPts val="1000"/>
              </a:spcBef>
              <a:spcAft>
                <a:spcPts val="0"/>
              </a:spcAft>
              <a:buClr>
                <a:schemeClr val="dk1"/>
              </a:buClr>
              <a:buSzPts val="2800"/>
              <a:buChar char="•"/>
            </a:pPr>
            <a:r>
              <a:rPr lang="en-US"/>
              <a:t>When we have a lot of clauses, we want to </a:t>
            </a:r>
            <a:r>
              <a:rPr i="1" lang="en-US"/>
              <a:t>focus</a:t>
            </a:r>
            <a:r>
              <a:rPr lang="en-US"/>
              <a:t> our search on the thing we would like to prove</a:t>
            </a:r>
            <a:endParaRPr/>
          </a:p>
          <a:p>
            <a:pPr indent="-228600" lvl="0" marL="228600" rtl="0" algn="just">
              <a:lnSpc>
                <a:spcPct val="90000"/>
              </a:lnSpc>
              <a:spcBef>
                <a:spcPts val="1000"/>
              </a:spcBef>
              <a:spcAft>
                <a:spcPts val="0"/>
              </a:spcAft>
              <a:buClr>
                <a:schemeClr val="dk1"/>
              </a:buClr>
              <a:buSzPts val="2800"/>
              <a:buChar char="•"/>
            </a:pPr>
            <a:r>
              <a:rPr lang="en-US"/>
              <a:t>We can do this as follows:</a:t>
            </a:r>
            <a:endParaRPr/>
          </a:p>
          <a:p>
            <a:pPr indent="-228600" lvl="1" marL="685800" rtl="0" algn="just">
              <a:lnSpc>
                <a:spcPct val="90000"/>
              </a:lnSpc>
              <a:spcBef>
                <a:spcPts val="500"/>
              </a:spcBef>
              <a:spcAft>
                <a:spcPts val="0"/>
              </a:spcAft>
              <a:buClr>
                <a:schemeClr val="dk1"/>
              </a:buClr>
              <a:buSzPts val="2800"/>
              <a:buChar char="•"/>
            </a:pPr>
            <a:r>
              <a:rPr lang="en-US" sz="2800"/>
              <a:t>Assume that our fact base is </a:t>
            </a:r>
            <a:r>
              <a:rPr lang="en-US" sz="2800">
                <a:solidFill>
                  <a:schemeClr val="dk2"/>
                </a:solidFill>
              </a:rPr>
              <a:t>consistent</a:t>
            </a:r>
            <a:r>
              <a:rPr lang="en-US" sz="2800"/>
              <a:t> (we can’t derive </a:t>
            </a:r>
            <a:r>
              <a:rPr lang="en-US" sz="2800">
                <a:solidFill>
                  <a:schemeClr val="accent2"/>
                </a:solidFill>
                <a:latin typeface="Trebuchet MS"/>
                <a:ea typeface="Trebuchet MS"/>
                <a:cs typeface="Trebuchet MS"/>
                <a:sym typeface="Trebuchet MS"/>
              </a:rPr>
              <a:t>NIL</a:t>
            </a:r>
            <a:r>
              <a:rPr lang="en-US" sz="2800"/>
              <a:t>)</a:t>
            </a:r>
            <a:endParaRPr/>
          </a:p>
          <a:p>
            <a:pPr indent="-228600" lvl="1" marL="685800" rtl="0" algn="just">
              <a:lnSpc>
                <a:spcPct val="90000"/>
              </a:lnSpc>
              <a:spcBef>
                <a:spcPts val="500"/>
              </a:spcBef>
              <a:spcAft>
                <a:spcPts val="0"/>
              </a:spcAft>
              <a:buClr>
                <a:schemeClr val="dk1"/>
              </a:buClr>
              <a:buSzPts val="2800"/>
              <a:buChar char="•"/>
            </a:pPr>
            <a:r>
              <a:rPr lang="en-US" sz="2800"/>
              <a:t>Add the </a:t>
            </a:r>
            <a:r>
              <a:rPr i="1" lang="en-US" sz="2800"/>
              <a:t>negation</a:t>
            </a:r>
            <a:r>
              <a:rPr lang="en-US" sz="2800"/>
              <a:t> of the thing we want to prove to the fact base</a:t>
            </a:r>
            <a:endParaRPr/>
          </a:p>
          <a:p>
            <a:pPr indent="-228600" lvl="1" marL="685800" rtl="0" algn="just">
              <a:lnSpc>
                <a:spcPct val="90000"/>
              </a:lnSpc>
              <a:spcBef>
                <a:spcPts val="500"/>
              </a:spcBef>
              <a:spcAft>
                <a:spcPts val="0"/>
              </a:spcAft>
              <a:buClr>
                <a:schemeClr val="dk1"/>
              </a:buClr>
              <a:buSzPts val="2800"/>
              <a:buChar char="•"/>
            </a:pPr>
            <a:r>
              <a:rPr lang="en-US" sz="2800"/>
              <a:t>Show that the fact base is now inconsistent</a:t>
            </a:r>
            <a:endParaRPr/>
          </a:p>
          <a:p>
            <a:pPr indent="-228600" lvl="1" marL="685800" rtl="0" algn="just">
              <a:lnSpc>
                <a:spcPct val="90000"/>
              </a:lnSpc>
              <a:spcBef>
                <a:spcPts val="500"/>
              </a:spcBef>
              <a:spcAft>
                <a:spcPts val="0"/>
              </a:spcAft>
              <a:buClr>
                <a:schemeClr val="dk1"/>
              </a:buClr>
              <a:buSzPts val="2800"/>
              <a:buChar char="•"/>
            </a:pPr>
            <a:r>
              <a:rPr lang="en-US" sz="2800"/>
              <a:t>Conclude the thing we want to prove</a:t>
            </a:r>
            <a:endParaRPr/>
          </a:p>
        </p:txBody>
      </p:sp>
      <p:sp>
        <p:nvSpPr>
          <p:cNvPr id="858" name="Google Shape;858;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78"/>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64" name="Google Shape;864;p78"/>
          <p:cNvSpPr txBox="1"/>
          <p:nvPr>
            <p:ph type="title"/>
          </p:nvPr>
        </p:nvSpPr>
        <p:spPr>
          <a:xfrm>
            <a:off x="838200" y="365125"/>
            <a:ext cx="8919949"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Example of refutation resolution</a:t>
            </a:r>
            <a:endParaRPr/>
          </a:p>
        </p:txBody>
      </p:sp>
      <p:sp>
        <p:nvSpPr>
          <p:cNvPr id="865" name="Google Shape;865;p78"/>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lnSpcReduction="10000"/>
          </a:bodyPr>
          <a:lstStyle/>
          <a:p>
            <a:pPr indent="-457200" lvl="0" marL="457200" rtl="0" algn="l">
              <a:lnSpc>
                <a:spcPct val="90000"/>
              </a:lnSpc>
              <a:spcBef>
                <a:spcPts val="0"/>
              </a:spcBef>
              <a:spcAft>
                <a:spcPts val="0"/>
              </a:spcAft>
              <a:buClr>
                <a:schemeClr val="dk1"/>
              </a:buClr>
              <a:buSzPts val="2400"/>
              <a:buChar char="•"/>
            </a:pPr>
            <a:r>
              <a:rPr lang="en-US" sz="2400"/>
              <a:t>“Everywhere that John goes, Rover goes. John is at school. </a:t>
            </a:r>
            <a:r>
              <a:rPr b="1" lang="en-US" sz="2400"/>
              <a:t>Prove that Rover is at school.</a:t>
            </a:r>
            <a:r>
              <a:rPr lang="en-US" sz="2400"/>
              <a:t>”</a:t>
            </a:r>
            <a:endParaRPr/>
          </a:p>
          <a:p>
            <a:pPr indent="-381000" lvl="1" marL="838200" rtl="0" algn="l">
              <a:lnSpc>
                <a:spcPct val="90000"/>
              </a:lnSpc>
              <a:spcBef>
                <a:spcPts val="500"/>
              </a:spcBef>
              <a:spcAft>
                <a:spcPts val="0"/>
              </a:spcAft>
              <a:buClr>
                <a:schemeClr val="accent2"/>
              </a:buClr>
              <a:buSzPts val="2000"/>
              <a:buFont typeface="Noto Sans Symbols"/>
              <a:buAutoNum type="arabicPeriod"/>
            </a:pPr>
            <a:r>
              <a:rPr lang="en-US" sz="2000">
                <a:solidFill>
                  <a:schemeClr val="accent2"/>
                </a:solidFill>
                <a:latin typeface="Trebuchet MS"/>
                <a:ea typeface="Trebuchet MS"/>
                <a:cs typeface="Trebuchet MS"/>
                <a:sym typeface="Trebuchet MS"/>
              </a:rPr>
              <a:t>¬at(John, X) ∨  at(Rover, X)</a:t>
            </a:r>
            <a:endParaRPr/>
          </a:p>
          <a:p>
            <a:pPr indent="-381000" lvl="1" marL="838200" rtl="0" algn="l">
              <a:lnSpc>
                <a:spcPct val="90000"/>
              </a:lnSpc>
              <a:spcBef>
                <a:spcPts val="500"/>
              </a:spcBef>
              <a:spcAft>
                <a:spcPts val="0"/>
              </a:spcAft>
              <a:buClr>
                <a:schemeClr val="accent2"/>
              </a:buClr>
              <a:buSzPts val="2000"/>
              <a:buFont typeface="Noto Sans Symbols"/>
              <a:buAutoNum type="arabicPeriod"/>
            </a:pPr>
            <a:r>
              <a:rPr lang="en-US" sz="2000">
                <a:solidFill>
                  <a:schemeClr val="accent2"/>
                </a:solidFill>
                <a:latin typeface="Trebuchet MS"/>
                <a:ea typeface="Trebuchet MS"/>
                <a:cs typeface="Trebuchet MS"/>
                <a:sym typeface="Trebuchet MS"/>
              </a:rPr>
              <a:t>at(John, school)</a:t>
            </a:r>
            <a:endParaRPr/>
          </a:p>
          <a:p>
            <a:pPr indent="-381000" lvl="1" marL="838200" rtl="0" algn="l">
              <a:lnSpc>
                <a:spcPct val="90000"/>
              </a:lnSpc>
              <a:spcBef>
                <a:spcPts val="500"/>
              </a:spcBef>
              <a:spcAft>
                <a:spcPts val="0"/>
              </a:spcAft>
              <a:buClr>
                <a:schemeClr val="dk2"/>
              </a:buClr>
              <a:buSzPts val="2000"/>
              <a:buFont typeface="Noto Sans Symbols"/>
              <a:buAutoNum type="arabicPeriod"/>
            </a:pPr>
            <a:r>
              <a:rPr lang="en-US" sz="2000">
                <a:solidFill>
                  <a:schemeClr val="dk2"/>
                </a:solidFill>
                <a:latin typeface="Trebuchet MS"/>
                <a:ea typeface="Trebuchet MS"/>
                <a:cs typeface="Trebuchet MS"/>
                <a:sym typeface="Trebuchet MS"/>
              </a:rPr>
              <a:t>¬at(Rover, school) </a:t>
            </a:r>
            <a:r>
              <a:rPr lang="en-US" sz="2000"/>
              <a:t>   (this is the added clause)</a:t>
            </a:r>
            <a:endParaRPr/>
          </a:p>
          <a:p>
            <a:pPr indent="-457200" lvl="0" marL="457200" rtl="0" algn="l">
              <a:lnSpc>
                <a:spcPct val="90000"/>
              </a:lnSpc>
              <a:spcBef>
                <a:spcPts val="1000"/>
              </a:spcBef>
              <a:spcAft>
                <a:spcPts val="0"/>
              </a:spcAft>
              <a:buClr>
                <a:schemeClr val="dk1"/>
              </a:buClr>
              <a:buSzPts val="2400"/>
              <a:buChar char="•"/>
            </a:pPr>
            <a:r>
              <a:rPr lang="en-US" sz="2400"/>
              <a:t>Resolve #1 and #3:</a:t>
            </a:r>
            <a:endParaRPr/>
          </a:p>
          <a:p>
            <a:pPr indent="-381000" lvl="1" marL="838200" rtl="0" algn="l">
              <a:lnSpc>
                <a:spcPct val="90000"/>
              </a:lnSpc>
              <a:spcBef>
                <a:spcPts val="500"/>
              </a:spcBef>
              <a:spcAft>
                <a:spcPts val="0"/>
              </a:spcAft>
              <a:buClr>
                <a:schemeClr val="accent2"/>
              </a:buClr>
              <a:buSzPts val="2000"/>
              <a:buFont typeface="Noto Sans Symbols"/>
              <a:buAutoNum type="arabicPeriod" startAt="4"/>
            </a:pPr>
            <a:r>
              <a:rPr lang="en-US" sz="2000">
                <a:solidFill>
                  <a:schemeClr val="accent2"/>
                </a:solidFill>
                <a:latin typeface="Trebuchet MS"/>
                <a:ea typeface="Trebuchet MS"/>
                <a:cs typeface="Trebuchet MS"/>
                <a:sym typeface="Trebuchet MS"/>
              </a:rPr>
              <a:t>¬at(John, X)</a:t>
            </a:r>
            <a:endParaRPr/>
          </a:p>
          <a:p>
            <a:pPr indent="-457200" lvl="0" marL="457200" rtl="0" algn="l">
              <a:lnSpc>
                <a:spcPct val="90000"/>
              </a:lnSpc>
              <a:spcBef>
                <a:spcPts val="1000"/>
              </a:spcBef>
              <a:spcAft>
                <a:spcPts val="0"/>
              </a:spcAft>
              <a:buClr>
                <a:schemeClr val="dk1"/>
              </a:buClr>
              <a:buSzPts val="2400"/>
              <a:buChar char="•"/>
            </a:pPr>
            <a:r>
              <a:rPr lang="en-US" sz="2400"/>
              <a:t>Resolve #2 and #4:</a:t>
            </a:r>
            <a:endParaRPr/>
          </a:p>
          <a:p>
            <a:pPr indent="-381000" lvl="1" marL="838200" rtl="0" algn="l">
              <a:lnSpc>
                <a:spcPct val="90000"/>
              </a:lnSpc>
              <a:spcBef>
                <a:spcPts val="500"/>
              </a:spcBef>
              <a:spcAft>
                <a:spcPts val="0"/>
              </a:spcAft>
              <a:buClr>
                <a:schemeClr val="accent2"/>
              </a:buClr>
              <a:buSzPts val="2000"/>
              <a:buFont typeface="Noto Sans Symbols"/>
              <a:buAutoNum type="arabicPeriod" startAt="4"/>
            </a:pPr>
            <a:r>
              <a:rPr lang="en-US" sz="2000">
                <a:solidFill>
                  <a:schemeClr val="accent2"/>
                </a:solidFill>
                <a:latin typeface="Trebuchet MS"/>
                <a:ea typeface="Trebuchet MS"/>
                <a:cs typeface="Trebuchet MS"/>
                <a:sym typeface="Trebuchet MS"/>
              </a:rPr>
              <a:t>NIL</a:t>
            </a:r>
            <a:endParaRPr/>
          </a:p>
          <a:p>
            <a:pPr indent="-457200" lvl="0" marL="457200" rtl="0" algn="l">
              <a:lnSpc>
                <a:spcPct val="90000"/>
              </a:lnSpc>
              <a:spcBef>
                <a:spcPts val="1000"/>
              </a:spcBef>
              <a:spcAft>
                <a:spcPts val="0"/>
              </a:spcAft>
              <a:buClr>
                <a:schemeClr val="dk1"/>
              </a:buClr>
              <a:buSzPts val="2400"/>
              <a:buChar char="•"/>
            </a:pPr>
            <a:r>
              <a:rPr lang="en-US" sz="2400"/>
              <a:t>Conclude the negation of the added clause: </a:t>
            </a:r>
            <a:r>
              <a:rPr lang="en-US" sz="2400">
                <a:solidFill>
                  <a:schemeClr val="accent2"/>
                </a:solidFill>
                <a:latin typeface="Trebuchet MS"/>
                <a:ea typeface="Trebuchet MS"/>
                <a:cs typeface="Trebuchet MS"/>
                <a:sym typeface="Trebuchet MS"/>
              </a:rPr>
              <a:t>at(Rover, school) </a:t>
            </a:r>
            <a:endParaRPr/>
          </a:p>
          <a:p>
            <a:pPr indent="-457200" lvl="0" marL="457200" rtl="0" algn="l">
              <a:lnSpc>
                <a:spcPct val="90000"/>
              </a:lnSpc>
              <a:spcBef>
                <a:spcPts val="1000"/>
              </a:spcBef>
              <a:spcAft>
                <a:spcPts val="0"/>
              </a:spcAft>
              <a:buClr>
                <a:schemeClr val="dk1"/>
              </a:buClr>
              <a:buSzPts val="2400"/>
              <a:buChar char="•"/>
            </a:pPr>
            <a:r>
              <a:rPr lang="en-US" sz="2400"/>
              <a:t>This seems a roundabout approach for such a simple example, but it works well for larger problems</a:t>
            </a:r>
            <a:endParaRPr/>
          </a:p>
        </p:txBody>
      </p:sp>
      <p:sp>
        <p:nvSpPr>
          <p:cNvPr id="866" name="Google Shape;866;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79"/>
          <p:cNvSpPr txBox="1"/>
          <p:nvPr>
            <p:ph idx="12" type="sldNum"/>
          </p:nvPr>
        </p:nvSpPr>
        <p:spPr>
          <a:xfrm>
            <a:off x="838200" y="6356350"/>
            <a:ext cx="2743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872" name="Google Shape;872;p79"/>
          <p:cNvSpPr txBox="1"/>
          <p:nvPr>
            <p:ph type="title"/>
          </p:nvPr>
        </p:nvSpPr>
        <p:spPr>
          <a:xfrm>
            <a:off x="838200" y="365125"/>
            <a:ext cx="9042779"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A second example</a:t>
            </a:r>
            <a:endParaRPr/>
          </a:p>
        </p:txBody>
      </p:sp>
      <p:sp>
        <p:nvSpPr>
          <p:cNvPr id="873" name="Google Shape;873;p79"/>
          <p:cNvSpPr txBox="1"/>
          <p:nvPr>
            <p:ph idx="1" type="body"/>
          </p:nvPr>
        </p:nvSpPr>
        <p:spPr>
          <a:xfrm>
            <a:off x="508000" y="1783830"/>
            <a:ext cx="6502400" cy="4348684"/>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rmAutofit lnSpcReduction="10000"/>
          </a:bodyPr>
          <a:lstStyle/>
          <a:p>
            <a:pPr indent="-381000" lvl="0" marL="381000" rtl="0" algn="l">
              <a:lnSpc>
                <a:spcPct val="90000"/>
              </a:lnSpc>
              <a:spcBef>
                <a:spcPts val="0"/>
              </a:spcBef>
              <a:spcAft>
                <a:spcPts val="0"/>
              </a:spcAft>
              <a:buClr>
                <a:schemeClr val="dk1"/>
              </a:buClr>
              <a:buSzPts val="2400"/>
              <a:buChar char="•"/>
            </a:pPr>
            <a:r>
              <a:rPr lang="en-US" sz="2400"/>
              <a:t>Start with:</a:t>
            </a:r>
            <a:endParaRPr/>
          </a:p>
          <a:p>
            <a:pPr indent="-342900" lvl="1" marL="800100" rtl="0" algn="l">
              <a:lnSpc>
                <a:spcPct val="90000"/>
              </a:lnSpc>
              <a:spcBef>
                <a:spcPts val="500"/>
              </a:spcBef>
              <a:spcAft>
                <a:spcPts val="0"/>
              </a:spcAft>
              <a:buClr>
                <a:schemeClr val="accent2"/>
              </a:buClr>
              <a:buSzPts val="2000"/>
              <a:buChar char="•"/>
            </a:pPr>
            <a:r>
              <a:rPr lang="en-US" sz="2000">
                <a:solidFill>
                  <a:schemeClr val="accent2"/>
                </a:solidFill>
                <a:latin typeface="Trebuchet MS"/>
                <a:ea typeface="Trebuchet MS"/>
                <a:cs typeface="Trebuchet MS"/>
                <a:sym typeface="Trebuchet MS"/>
              </a:rPr>
              <a:t>it_is_raining ∨ it_is_sunny</a:t>
            </a:r>
            <a:endParaRPr sz="2000"/>
          </a:p>
          <a:p>
            <a:pPr indent="-342900" lvl="1" marL="800100" rtl="0" algn="l">
              <a:lnSpc>
                <a:spcPct val="90000"/>
              </a:lnSpc>
              <a:spcBef>
                <a:spcPts val="500"/>
              </a:spcBef>
              <a:spcAft>
                <a:spcPts val="0"/>
              </a:spcAft>
              <a:buClr>
                <a:schemeClr val="accent2"/>
              </a:buClr>
              <a:buSzPts val="2000"/>
              <a:buChar char="•"/>
            </a:pPr>
            <a:r>
              <a:rPr lang="en-US" sz="2000">
                <a:solidFill>
                  <a:schemeClr val="accent2"/>
                </a:solidFill>
                <a:latin typeface="Trebuchet MS"/>
                <a:ea typeface="Trebuchet MS"/>
                <a:cs typeface="Trebuchet MS"/>
                <a:sym typeface="Trebuchet MS"/>
              </a:rPr>
              <a:t>it_is_sunny ⇒ I_stay_dry</a:t>
            </a:r>
            <a:endParaRPr sz="2000"/>
          </a:p>
          <a:p>
            <a:pPr indent="-342900" lvl="1" marL="800100" rtl="0" algn="l">
              <a:lnSpc>
                <a:spcPct val="90000"/>
              </a:lnSpc>
              <a:spcBef>
                <a:spcPts val="500"/>
              </a:spcBef>
              <a:spcAft>
                <a:spcPts val="0"/>
              </a:spcAft>
              <a:buClr>
                <a:schemeClr val="accent2"/>
              </a:buClr>
              <a:buSzPts val="2000"/>
              <a:buChar char="•"/>
            </a:pPr>
            <a:r>
              <a:rPr lang="en-US" sz="2000">
                <a:solidFill>
                  <a:schemeClr val="accent2"/>
                </a:solidFill>
                <a:latin typeface="Trebuchet MS"/>
                <a:ea typeface="Trebuchet MS"/>
                <a:cs typeface="Trebuchet MS"/>
                <a:sym typeface="Trebuchet MS"/>
              </a:rPr>
              <a:t>it_is_raining ⇒ I_take_umbrella</a:t>
            </a:r>
            <a:endParaRPr sz="2000"/>
          </a:p>
          <a:p>
            <a:pPr indent="-342900" lvl="1" marL="800100" rtl="0" algn="l">
              <a:lnSpc>
                <a:spcPct val="90000"/>
              </a:lnSpc>
              <a:spcBef>
                <a:spcPts val="500"/>
              </a:spcBef>
              <a:spcAft>
                <a:spcPts val="0"/>
              </a:spcAft>
              <a:buClr>
                <a:schemeClr val="accent2"/>
              </a:buClr>
              <a:buSzPts val="2000"/>
              <a:buChar char="•"/>
            </a:pPr>
            <a:r>
              <a:rPr lang="en-US" sz="2000">
                <a:solidFill>
                  <a:schemeClr val="accent2"/>
                </a:solidFill>
                <a:latin typeface="Trebuchet MS"/>
                <a:ea typeface="Trebuchet MS"/>
                <a:cs typeface="Trebuchet MS"/>
                <a:sym typeface="Trebuchet MS"/>
              </a:rPr>
              <a:t>I_take_umbrella ⇒ I_stay_dry</a:t>
            </a:r>
            <a:endParaRPr sz="2000">
              <a:solidFill>
                <a:schemeClr val="accent2"/>
              </a:solidFill>
              <a:latin typeface="Trebuchet MS"/>
              <a:ea typeface="Trebuchet MS"/>
              <a:cs typeface="Trebuchet MS"/>
              <a:sym typeface="Trebuchet MS"/>
            </a:endParaRPr>
          </a:p>
          <a:p>
            <a:pPr indent="-381000" lvl="0" marL="381000" rtl="0" algn="l">
              <a:lnSpc>
                <a:spcPct val="90000"/>
              </a:lnSpc>
              <a:spcBef>
                <a:spcPts val="1000"/>
              </a:spcBef>
              <a:spcAft>
                <a:spcPts val="0"/>
              </a:spcAft>
              <a:buClr>
                <a:schemeClr val="dk1"/>
              </a:buClr>
              <a:buSzPts val="2400"/>
              <a:buChar char="•"/>
            </a:pPr>
            <a:r>
              <a:rPr lang="en-US" sz="2400"/>
              <a:t>Convert to clause form:</a:t>
            </a:r>
            <a:endParaRPr/>
          </a:p>
          <a:p>
            <a:pPr indent="-342900" lvl="1" marL="800100" rtl="0" algn="l">
              <a:lnSpc>
                <a:spcPct val="90000"/>
              </a:lnSpc>
              <a:spcBef>
                <a:spcPts val="500"/>
              </a:spcBef>
              <a:spcAft>
                <a:spcPts val="0"/>
              </a:spcAft>
              <a:buClr>
                <a:schemeClr val="accent2"/>
              </a:buClr>
              <a:buSzPts val="2000"/>
              <a:buFont typeface="Noto Sans Symbols"/>
              <a:buAutoNum type="arabicPeriod"/>
            </a:pPr>
            <a:r>
              <a:rPr lang="en-US" sz="2000">
                <a:solidFill>
                  <a:schemeClr val="accent2"/>
                </a:solidFill>
                <a:latin typeface="Trebuchet MS"/>
                <a:ea typeface="Trebuchet MS"/>
                <a:cs typeface="Trebuchet MS"/>
                <a:sym typeface="Trebuchet MS"/>
              </a:rPr>
              <a:t>it_is_raining ∨ it_is_sunny</a:t>
            </a:r>
            <a:endParaRPr sz="2000"/>
          </a:p>
          <a:p>
            <a:pPr indent="-342900" lvl="1" marL="800100" rtl="0" algn="l">
              <a:lnSpc>
                <a:spcPct val="90000"/>
              </a:lnSpc>
              <a:spcBef>
                <a:spcPts val="500"/>
              </a:spcBef>
              <a:spcAft>
                <a:spcPts val="0"/>
              </a:spcAft>
              <a:buClr>
                <a:schemeClr val="accent2"/>
              </a:buClr>
              <a:buSzPts val="2000"/>
              <a:buFont typeface="Noto Sans Symbols"/>
              <a:buAutoNum type="arabicPeriod"/>
            </a:pPr>
            <a:r>
              <a:rPr lang="en-US" sz="2000">
                <a:solidFill>
                  <a:schemeClr val="accent2"/>
                </a:solidFill>
                <a:latin typeface="Trebuchet MS"/>
                <a:ea typeface="Trebuchet MS"/>
                <a:cs typeface="Trebuchet MS"/>
                <a:sym typeface="Trebuchet MS"/>
              </a:rPr>
              <a:t>¬it_is_sunny ∨ I_stay_dry</a:t>
            </a:r>
            <a:endParaRPr sz="2000"/>
          </a:p>
          <a:p>
            <a:pPr indent="-342900" lvl="1" marL="800100" rtl="0" algn="l">
              <a:lnSpc>
                <a:spcPct val="90000"/>
              </a:lnSpc>
              <a:spcBef>
                <a:spcPts val="500"/>
              </a:spcBef>
              <a:spcAft>
                <a:spcPts val="0"/>
              </a:spcAft>
              <a:buClr>
                <a:schemeClr val="accent2"/>
              </a:buClr>
              <a:buSzPts val="2000"/>
              <a:buFont typeface="Noto Sans Symbols"/>
              <a:buAutoNum type="arabicPeriod"/>
            </a:pPr>
            <a:r>
              <a:rPr lang="en-US" sz="2000">
                <a:solidFill>
                  <a:schemeClr val="accent2"/>
                </a:solidFill>
                <a:latin typeface="Trebuchet MS"/>
                <a:ea typeface="Trebuchet MS"/>
                <a:cs typeface="Trebuchet MS"/>
                <a:sym typeface="Trebuchet MS"/>
              </a:rPr>
              <a:t>¬it_is_raining ∨ I_take_umbrella</a:t>
            </a:r>
            <a:endParaRPr sz="2000"/>
          </a:p>
          <a:p>
            <a:pPr indent="-342900" lvl="1" marL="800100" rtl="0" algn="l">
              <a:lnSpc>
                <a:spcPct val="90000"/>
              </a:lnSpc>
              <a:spcBef>
                <a:spcPts val="500"/>
              </a:spcBef>
              <a:spcAft>
                <a:spcPts val="0"/>
              </a:spcAft>
              <a:buClr>
                <a:schemeClr val="accent2"/>
              </a:buClr>
              <a:buSzPts val="2000"/>
              <a:buFont typeface="Noto Sans Symbols"/>
              <a:buAutoNum type="arabicPeriod"/>
            </a:pPr>
            <a:r>
              <a:rPr lang="en-US" sz="2000">
                <a:solidFill>
                  <a:schemeClr val="accent2"/>
                </a:solidFill>
                <a:latin typeface="Trebuchet MS"/>
                <a:ea typeface="Trebuchet MS"/>
                <a:cs typeface="Trebuchet MS"/>
                <a:sym typeface="Trebuchet MS"/>
              </a:rPr>
              <a:t>¬I_take_umbrella ∨ I_stay_dry</a:t>
            </a:r>
            <a:endParaRPr sz="2000">
              <a:solidFill>
                <a:schemeClr val="accent2"/>
              </a:solidFill>
              <a:latin typeface="Trebuchet MS"/>
              <a:ea typeface="Trebuchet MS"/>
              <a:cs typeface="Trebuchet MS"/>
              <a:sym typeface="Trebuchet MS"/>
            </a:endParaRPr>
          </a:p>
          <a:p>
            <a:pPr indent="-381000" lvl="0" marL="381000" rtl="0" algn="l">
              <a:lnSpc>
                <a:spcPct val="90000"/>
              </a:lnSpc>
              <a:spcBef>
                <a:spcPts val="1000"/>
              </a:spcBef>
              <a:spcAft>
                <a:spcPts val="0"/>
              </a:spcAft>
              <a:buClr>
                <a:schemeClr val="dk1"/>
              </a:buClr>
              <a:buSzPts val="2400"/>
              <a:buChar char="•"/>
            </a:pPr>
            <a:r>
              <a:rPr lang="en-US" sz="2400"/>
              <a:t>Prove that I stay dry:</a:t>
            </a:r>
            <a:endParaRPr/>
          </a:p>
          <a:p>
            <a:pPr indent="-342900" lvl="1" marL="800100" rtl="0" algn="l">
              <a:lnSpc>
                <a:spcPct val="90000"/>
              </a:lnSpc>
              <a:spcBef>
                <a:spcPts val="500"/>
              </a:spcBef>
              <a:spcAft>
                <a:spcPts val="0"/>
              </a:spcAft>
              <a:buClr>
                <a:schemeClr val="dk2"/>
              </a:buClr>
              <a:buSzPts val="2000"/>
              <a:buFont typeface="Noto Sans Symbols"/>
              <a:buAutoNum type="arabicPeriod" startAt="5"/>
            </a:pPr>
            <a:r>
              <a:rPr lang="en-US" sz="2000">
                <a:solidFill>
                  <a:schemeClr val="dk2"/>
                </a:solidFill>
                <a:latin typeface="Trebuchet MS"/>
                <a:ea typeface="Trebuchet MS"/>
                <a:cs typeface="Trebuchet MS"/>
                <a:sym typeface="Trebuchet MS"/>
              </a:rPr>
              <a:t>¬I_stay_dry</a:t>
            </a:r>
            <a:endParaRPr sz="2000">
              <a:solidFill>
                <a:schemeClr val="dk2"/>
              </a:solidFill>
              <a:latin typeface="Trebuchet MS"/>
              <a:ea typeface="Trebuchet MS"/>
              <a:cs typeface="Trebuchet MS"/>
              <a:sym typeface="Trebuchet MS"/>
            </a:endParaRPr>
          </a:p>
          <a:p>
            <a:pPr indent="-342900" lvl="1" marL="800100" rtl="0" algn="l">
              <a:lnSpc>
                <a:spcPct val="90000"/>
              </a:lnSpc>
              <a:spcBef>
                <a:spcPts val="500"/>
              </a:spcBef>
              <a:spcAft>
                <a:spcPts val="0"/>
              </a:spcAft>
              <a:buClr>
                <a:schemeClr val="dk1"/>
              </a:buClr>
              <a:buSzPts val="2000"/>
              <a:buFont typeface="Noto Sans Symbols"/>
              <a:buNone/>
            </a:pPr>
            <a:r>
              <a:t/>
            </a:r>
            <a:endParaRPr sz="2000">
              <a:solidFill>
                <a:schemeClr val="accent2"/>
              </a:solidFill>
              <a:latin typeface="Trebuchet MS"/>
              <a:ea typeface="Trebuchet MS"/>
              <a:cs typeface="Trebuchet MS"/>
              <a:sym typeface="Trebuchet MS"/>
            </a:endParaRPr>
          </a:p>
          <a:p>
            <a:pPr indent="-228600" lvl="1" marL="800100" rtl="0" algn="l">
              <a:lnSpc>
                <a:spcPct val="90000"/>
              </a:lnSpc>
              <a:spcBef>
                <a:spcPts val="500"/>
              </a:spcBef>
              <a:spcAft>
                <a:spcPts val="0"/>
              </a:spcAft>
              <a:buClr>
                <a:schemeClr val="dk1"/>
              </a:buClr>
              <a:buSzPts val="1800"/>
              <a:buFont typeface="Noto Sans Symbols"/>
              <a:buNone/>
            </a:pPr>
            <a:r>
              <a:t/>
            </a:r>
            <a:endParaRPr sz="1800">
              <a:solidFill>
                <a:schemeClr val="dk2"/>
              </a:solidFill>
            </a:endParaRPr>
          </a:p>
          <a:p>
            <a:pPr indent="-254000" lvl="0" marL="381000" rtl="0" algn="l">
              <a:lnSpc>
                <a:spcPct val="90000"/>
              </a:lnSpc>
              <a:spcBef>
                <a:spcPts val="1000"/>
              </a:spcBef>
              <a:spcAft>
                <a:spcPts val="0"/>
              </a:spcAft>
              <a:buClr>
                <a:schemeClr val="dk1"/>
              </a:buClr>
              <a:buSzPts val="2000"/>
              <a:buNone/>
            </a:pPr>
            <a:r>
              <a:t/>
            </a:r>
            <a:endParaRPr sz="2000">
              <a:solidFill>
                <a:schemeClr val="dk2"/>
              </a:solidFill>
            </a:endParaRPr>
          </a:p>
        </p:txBody>
      </p:sp>
      <p:sp>
        <p:nvSpPr>
          <p:cNvPr id="874" name="Google Shape;874;p79"/>
          <p:cNvSpPr txBox="1"/>
          <p:nvPr>
            <p:ph idx="2" type="body"/>
          </p:nvPr>
        </p:nvSpPr>
        <p:spPr>
          <a:xfrm>
            <a:off x="6502400" y="3232150"/>
            <a:ext cx="5486400" cy="320040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400"/>
              <a:buChar char="•"/>
            </a:pPr>
            <a:r>
              <a:rPr lang="en-US" sz="2400"/>
              <a:t>Proof:</a:t>
            </a:r>
            <a:endParaRPr/>
          </a:p>
          <a:p>
            <a:pPr indent="-381000" lvl="1" marL="838200" rtl="0" algn="l">
              <a:lnSpc>
                <a:spcPct val="90000"/>
              </a:lnSpc>
              <a:spcBef>
                <a:spcPts val="500"/>
              </a:spcBef>
              <a:spcAft>
                <a:spcPts val="0"/>
              </a:spcAft>
              <a:buClr>
                <a:schemeClr val="accent2"/>
              </a:buClr>
              <a:buSzPts val="2000"/>
              <a:buFont typeface="Noto Sans Symbols"/>
              <a:buAutoNum type="arabicPeriod" startAt="6"/>
            </a:pPr>
            <a:r>
              <a:rPr lang="en-US" sz="2000">
                <a:solidFill>
                  <a:schemeClr val="accent2"/>
                </a:solidFill>
                <a:latin typeface="Trebuchet MS"/>
                <a:ea typeface="Trebuchet MS"/>
                <a:cs typeface="Trebuchet MS"/>
                <a:sym typeface="Trebuchet MS"/>
              </a:rPr>
              <a:t>(5, 2) ¬it_is_sunny</a:t>
            </a:r>
            <a:endParaRPr sz="2000">
              <a:solidFill>
                <a:schemeClr val="accent2"/>
              </a:solidFill>
              <a:latin typeface="Trebuchet MS"/>
              <a:ea typeface="Trebuchet MS"/>
              <a:cs typeface="Trebuchet MS"/>
              <a:sym typeface="Trebuchet MS"/>
            </a:endParaRPr>
          </a:p>
          <a:p>
            <a:pPr indent="-381000" lvl="1" marL="838200" rtl="0" algn="l">
              <a:lnSpc>
                <a:spcPct val="90000"/>
              </a:lnSpc>
              <a:spcBef>
                <a:spcPts val="500"/>
              </a:spcBef>
              <a:spcAft>
                <a:spcPts val="0"/>
              </a:spcAft>
              <a:buClr>
                <a:schemeClr val="accent2"/>
              </a:buClr>
              <a:buSzPts val="2000"/>
              <a:buFont typeface="Noto Sans Symbols"/>
              <a:buAutoNum type="arabicPeriod" startAt="6"/>
            </a:pPr>
            <a:r>
              <a:rPr lang="en-US" sz="2000">
                <a:solidFill>
                  <a:schemeClr val="accent2"/>
                </a:solidFill>
                <a:latin typeface="Trebuchet MS"/>
                <a:ea typeface="Trebuchet MS"/>
                <a:cs typeface="Trebuchet MS"/>
                <a:sym typeface="Trebuchet MS"/>
              </a:rPr>
              <a:t>(6, 1) it_is_raining</a:t>
            </a:r>
            <a:endParaRPr sz="2000">
              <a:solidFill>
                <a:schemeClr val="accent2"/>
              </a:solidFill>
              <a:latin typeface="Trebuchet MS"/>
              <a:ea typeface="Trebuchet MS"/>
              <a:cs typeface="Trebuchet MS"/>
              <a:sym typeface="Trebuchet MS"/>
            </a:endParaRPr>
          </a:p>
          <a:p>
            <a:pPr indent="-381000" lvl="1" marL="838200" rtl="0" algn="l">
              <a:lnSpc>
                <a:spcPct val="90000"/>
              </a:lnSpc>
              <a:spcBef>
                <a:spcPts val="500"/>
              </a:spcBef>
              <a:spcAft>
                <a:spcPts val="0"/>
              </a:spcAft>
              <a:buClr>
                <a:schemeClr val="accent2"/>
              </a:buClr>
              <a:buSzPts val="2000"/>
              <a:buFont typeface="Noto Sans Symbols"/>
              <a:buAutoNum type="arabicPeriod" startAt="6"/>
            </a:pPr>
            <a:r>
              <a:rPr lang="en-US" sz="2000">
                <a:solidFill>
                  <a:schemeClr val="accent2"/>
                </a:solidFill>
                <a:latin typeface="Trebuchet MS"/>
                <a:ea typeface="Trebuchet MS"/>
                <a:cs typeface="Trebuchet MS"/>
                <a:sym typeface="Trebuchet MS"/>
              </a:rPr>
              <a:t>(5, 4) ¬I_take_umbrella</a:t>
            </a:r>
            <a:endParaRPr sz="2000">
              <a:solidFill>
                <a:schemeClr val="accent2"/>
              </a:solidFill>
              <a:latin typeface="Trebuchet MS"/>
              <a:ea typeface="Trebuchet MS"/>
              <a:cs typeface="Trebuchet MS"/>
              <a:sym typeface="Trebuchet MS"/>
            </a:endParaRPr>
          </a:p>
          <a:p>
            <a:pPr indent="-381000" lvl="1" marL="838200" rtl="0" algn="l">
              <a:lnSpc>
                <a:spcPct val="90000"/>
              </a:lnSpc>
              <a:spcBef>
                <a:spcPts val="500"/>
              </a:spcBef>
              <a:spcAft>
                <a:spcPts val="0"/>
              </a:spcAft>
              <a:buClr>
                <a:schemeClr val="accent2"/>
              </a:buClr>
              <a:buSzPts val="2000"/>
              <a:buFont typeface="Noto Sans Symbols"/>
              <a:buAutoNum type="arabicPeriod" startAt="6"/>
            </a:pPr>
            <a:r>
              <a:rPr lang="en-US" sz="2000">
                <a:solidFill>
                  <a:schemeClr val="accent2"/>
                </a:solidFill>
                <a:latin typeface="Trebuchet MS"/>
                <a:ea typeface="Trebuchet MS"/>
                <a:cs typeface="Trebuchet MS"/>
                <a:sym typeface="Trebuchet MS"/>
              </a:rPr>
              <a:t>(8, 3) ¬it_is_raining</a:t>
            </a:r>
            <a:endParaRPr sz="2000">
              <a:solidFill>
                <a:schemeClr val="accent2"/>
              </a:solidFill>
              <a:latin typeface="Trebuchet MS"/>
              <a:ea typeface="Trebuchet MS"/>
              <a:cs typeface="Trebuchet MS"/>
              <a:sym typeface="Trebuchet MS"/>
            </a:endParaRPr>
          </a:p>
          <a:p>
            <a:pPr indent="-381000" lvl="1" marL="838200" rtl="0" algn="l">
              <a:lnSpc>
                <a:spcPct val="90000"/>
              </a:lnSpc>
              <a:spcBef>
                <a:spcPts val="500"/>
              </a:spcBef>
              <a:spcAft>
                <a:spcPts val="0"/>
              </a:spcAft>
              <a:buClr>
                <a:schemeClr val="accent2"/>
              </a:buClr>
              <a:buSzPts val="2000"/>
              <a:buFont typeface="Noto Sans Symbols"/>
              <a:buAutoNum type="arabicPeriod" startAt="6"/>
            </a:pPr>
            <a:r>
              <a:rPr lang="en-US" sz="2000">
                <a:solidFill>
                  <a:schemeClr val="accent2"/>
                </a:solidFill>
                <a:latin typeface="Trebuchet MS"/>
                <a:ea typeface="Trebuchet MS"/>
                <a:cs typeface="Trebuchet MS"/>
                <a:sym typeface="Trebuchet MS"/>
              </a:rPr>
              <a:t> (9, 7) NIL</a:t>
            </a:r>
            <a:endParaRPr/>
          </a:p>
          <a:p>
            <a:pPr indent="-457200" lvl="0" marL="457200" rtl="0" algn="l">
              <a:lnSpc>
                <a:spcPct val="90000"/>
              </a:lnSpc>
              <a:spcBef>
                <a:spcPts val="1000"/>
              </a:spcBef>
              <a:spcAft>
                <a:spcPts val="0"/>
              </a:spcAft>
              <a:buClr>
                <a:schemeClr val="dk1"/>
              </a:buClr>
              <a:buSzPts val="2400"/>
              <a:buFont typeface="Noto Sans Symbols"/>
              <a:buChar char="▪"/>
            </a:pPr>
            <a:r>
              <a:rPr lang="en-US" sz="2400"/>
              <a:t>Therefore, </a:t>
            </a:r>
            <a:r>
              <a:rPr lang="en-US" sz="2400">
                <a:solidFill>
                  <a:schemeClr val="accent2"/>
                </a:solidFill>
                <a:latin typeface="Trebuchet MS"/>
                <a:ea typeface="Trebuchet MS"/>
                <a:cs typeface="Trebuchet MS"/>
                <a:sym typeface="Trebuchet MS"/>
              </a:rPr>
              <a:t>¬(¬I_stay_dry)</a:t>
            </a:r>
            <a:endParaRPr sz="2400">
              <a:solidFill>
                <a:schemeClr val="accent2"/>
              </a:solidFill>
            </a:endParaRPr>
          </a:p>
          <a:p>
            <a:pPr indent="-381000" lvl="1" marL="838200" rtl="0" algn="l">
              <a:lnSpc>
                <a:spcPct val="90000"/>
              </a:lnSpc>
              <a:spcBef>
                <a:spcPts val="500"/>
              </a:spcBef>
              <a:spcAft>
                <a:spcPts val="0"/>
              </a:spcAft>
              <a:buClr>
                <a:schemeClr val="accent2"/>
              </a:buClr>
              <a:buSzPts val="2000"/>
              <a:buFont typeface="Noto Sans Symbols"/>
              <a:buChar char="▪"/>
            </a:pPr>
            <a:r>
              <a:rPr lang="en-US" sz="2000">
                <a:solidFill>
                  <a:schemeClr val="accent2"/>
                </a:solidFill>
                <a:latin typeface="Trebuchet MS"/>
                <a:ea typeface="Trebuchet MS"/>
                <a:cs typeface="Trebuchet MS"/>
                <a:sym typeface="Trebuchet MS"/>
              </a:rPr>
              <a:t>I_stay_dry</a:t>
            </a:r>
            <a:endParaRPr sz="1800">
              <a:solidFill>
                <a:schemeClr val="accent2"/>
              </a:solidFill>
              <a:latin typeface="Trebuchet MS"/>
              <a:ea typeface="Trebuchet MS"/>
              <a:cs typeface="Trebuchet MS"/>
              <a:sym typeface="Trebuchet MS"/>
            </a:endParaRPr>
          </a:p>
        </p:txBody>
      </p:sp>
      <p:sp>
        <p:nvSpPr>
          <p:cNvPr id="875" name="Google Shape;875;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1" name="Google Shape;16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2" name="Google Shape;162;p8"/>
          <p:cNvSpPr txBox="1"/>
          <p:nvPr/>
        </p:nvSpPr>
        <p:spPr>
          <a:xfrm>
            <a:off x="119389" y="136525"/>
            <a:ext cx="9638760"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What to Represent?</a:t>
            </a:r>
            <a:endParaRPr b="1" i="0" sz="4400" u="none" cap="none" strike="noStrike">
              <a:solidFill>
                <a:schemeClr val="lt1"/>
              </a:solidFill>
              <a:latin typeface="Calibri"/>
              <a:ea typeface="Calibri"/>
              <a:cs typeface="Calibri"/>
              <a:sym typeface="Calibri"/>
            </a:endParaRPr>
          </a:p>
        </p:txBody>
      </p:sp>
      <p:sp>
        <p:nvSpPr>
          <p:cNvPr id="163" name="Google Shape;163;p8"/>
          <p:cNvSpPr txBox="1"/>
          <p:nvPr/>
        </p:nvSpPr>
        <p:spPr>
          <a:xfrm>
            <a:off x="199057" y="1581624"/>
            <a:ext cx="11915615" cy="5139851"/>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64" name="Google Shape;164;p8"/>
          <p:cNvSpPr txBox="1"/>
          <p:nvPr/>
        </p:nvSpPr>
        <p:spPr>
          <a:xfrm>
            <a:off x="473350" y="1611078"/>
            <a:ext cx="11519593"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600" u="none" cap="none" strike="noStrike">
                <a:solidFill>
                  <a:srgbClr val="000000"/>
                </a:solidFill>
                <a:latin typeface="Calibri"/>
                <a:ea typeface="Calibri"/>
                <a:cs typeface="Calibri"/>
                <a:sym typeface="Calibri"/>
              </a:rPr>
              <a:t>Following are the kind of knowledge which needs to be represented in AI systems:</a:t>
            </a:r>
            <a:endParaRPr/>
          </a:p>
          <a:p>
            <a:pPr indent="-165100" lvl="0" marL="0" marR="0" rtl="0" algn="l">
              <a:spcBef>
                <a:spcPts val="0"/>
              </a:spcBef>
              <a:spcAft>
                <a:spcPts val="0"/>
              </a:spcAft>
              <a:buClr>
                <a:srgbClr val="000000"/>
              </a:buClr>
              <a:buSzPts val="2600"/>
              <a:buFont typeface="Arial"/>
              <a:buChar char="•"/>
            </a:pPr>
            <a:r>
              <a:rPr b="1" i="0" lang="en-US" sz="2600" u="none" cap="none" strike="noStrike">
                <a:solidFill>
                  <a:srgbClr val="000000"/>
                </a:solidFill>
                <a:latin typeface="Calibri"/>
                <a:ea typeface="Calibri"/>
                <a:cs typeface="Calibri"/>
                <a:sym typeface="Calibri"/>
              </a:rPr>
              <a:t>Object:</a:t>
            </a:r>
            <a:r>
              <a:rPr b="0" i="0" lang="en-US" sz="2600" u="none" cap="none" strike="noStrike">
                <a:solidFill>
                  <a:srgbClr val="000000"/>
                </a:solidFill>
                <a:latin typeface="Calibri"/>
                <a:ea typeface="Calibri"/>
                <a:cs typeface="Calibri"/>
                <a:sym typeface="Calibri"/>
              </a:rPr>
              <a:t> All the facts about objects in our world domain. E.g., Guitars contains strings, trumpets are brass instruments.</a:t>
            </a:r>
            <a:endParaRPr/>
          </a:p>
          <a:p>
            <a:pPr indent="-165100" lvl="0" marL="0" marR="0" rtl="0" algn="l">
              <a:spcBef>
                <a:spcPts val="0"/>
              </a:spcBef>
              <a:spcAft>
                <a:spcPts val="0"/>
              </a:spcAft>
              <a:buClr>
                <a:srgbClr val="000000"/>
              </a:buClr>
              <a:buSzPts val="2600"/>
              <a:buFont typeface="Arial"/>
              <a:buChar char="•"/>
            </a:pPr>
            <a:r>
              <a:rPr b="1" i="0" lang="en-US" sz="2600" u="none" cap="none" strike="noStrike">
                <a:solidFill>
                  <a:srgbClr val="000000"/>
                </a:solidFill>
                <a:latin typeface="Calibri"/>
                <a:ea typeface="Calibri"/>
                <a:cs typeface="Calibri"/>
                <a:sym typeface="Calibri"/>
              </a:rPr>
              <a:t>Events:</a:t>
            </a:r>
            <a:r>
              <a:rPr b="0" i="0" lang="en-US" sz="2600" u="none" cap="none" strike="noStrike">
                <a:solidFill>
                  <a:srgbClr val="000000"/>
                </a:solidFill>
                <a:latin typeface="Calibri"/>
                <a:ea typeface="Calibri"/>
                <a:cs typeface="Calibri"/>
                <a:sym typeface="Calibri"/>
              </a:rPr>
              <a:t> Events are the actions which occur in our world.</a:t>
            </a:r>
            <a:endParaRPr/>
          </a:p>
          <a:p>
            <a:pPr indent="-165100" lvl="0" marL="0" marR="0" rtl="0" algn="l">
              <a:spcBef>
                <a:spcPts val="0"/>
              </a:spcBef>
              <a:spcAft>
                <a:spcPts val="0"/>
              </a:spcAft>
              <a:buClr>
                <a:srgbClr val="000000"/>
              </a:buClr>
              <a:buSzPts val="2600"/>
              <a:buFont typeface="Arial"/>
              <a:buChar char="•"/>
            </a:pPr>
            <a:r>
              <a:rPr b="1" i="0" lang="en-US" sz="2600" u="none" cap="none" strike="noStrike">
                <a:solidFill>
                  <a:srgbClr val="000000"/>
                </a:solidFill>
                <a:latin typeface="Calibri"/>
                <a:ea typeface="Calibri"/>
                <a:cs typeface="Calibri"/>
                <a:sym typeface="Calibri"/>
              </a:rPr>
              <a:t>Performance:</a:t>
            </a:r>
            <a:r>
              <a:rPr b="0" i="0" lang="en-US" sz="2600" u="none" cap="none" strike="noStrike">
                <a:solidFill>
                  <a:srgbClr val="000000"/>
                </a:solidFill>
                <a:latin typeface="Calibri"/>
                <a:ea typeface="Calibri"/>
                <a:cs typeface="Calibri"/>
                <a:sym typeface="Calibri"/>
              </a:rPr>
              <a:t> It describe behavior which involves knowledge about how to do things.</a:t>
            </a:r>
            <a:endParaRPr/>
          </a:p>
          <a:p>
            <a:pPr indent="-165100" lvl="0" marL="0" marR="0" rtl="0" algn="l">
              <a:spcBef>
                <a:spcPts val="0"/>
              </a:spcBef>
              <a:spcAft>
                <a:spcPts val="0"/>
              </a:spcAft>
              <a:buClr>
                <a:srgbClr val="000000"/>
              </a:buClr>
              <a:buSzPts val="2600"/>
              <a:buFont typeface="Arial"/>
              <a:buChar char="•"/>
            </a:pPr>
            <a:r>
              <a:rPr b="1" i="0" lang="en-US" sz="2600" u="none" cap="none" strike="noStrike">
                <a:solidFill>
                  <a:srgbClr val="000000"/>
                </a:solidFill>
                <a:latin typeface="Calibri"/>
                <a:ea typeface="Calibri"/>
                <a:cs typeface="Calibri"/>
                <a:sym typeface="Calibri"/>
              </a:rPr>
              <a:t>Meta-knowledge:</a:t>
            </a:r>
            <a:r>
              <a:rPr b="0" i="0" lang="en-US" sz="2600" u="none" cap="none" strike="noStrike">
                <a:solidFill>
                  <a:srgbClr val="000000"/>
                </a:solidFill>
                <a:latin typeface="Calibri"/>
                <a:ea typeface="Calibri"/>
                <a:cs typeface="Calibri"/>
                <a:sym typeface="Calibri"/>
              </a:rPr>
              <a:t> It is knowledge about what we know.</a:t>
            </a:r>
            <a:endParaRPr/>
          </a:p>
          <a:p>
            <a:pPr indent="-165100" lvl="0" marL="0" marR="0" rtl="0" algn="l">
              <a:spcBef>
                <a:spcPts val="0"/>
              </a:spcBef>
              <a:spcAft>
                <a:spcPts val="0"/>
              </a:spcAft>
              <a:buClr>
                <a:srgbClr val="000000"/>
              </a:buClr>
              <a:buSzPts val="2600"/>
              <a:buFont typeface="Arial"/>
              <a:buChar char="•"/>
            </a:pPr>
            <a:r>
              <a:rPr b="1" i="0" lang="en-US" sz="2600" u="none" cap="none" strike="noStrike">
                <a:solidFill>
                  <a:srgbClr val="000000"/>
                </a:solidFill>
                <a:latin typeface="Calibri"/>
                <a:ea typeface="Calibri"/>
                <a:cs typeface="Calibri"/>
                <a:sym typeface="Calibri"/>
              </a:rPr>
              <a:t>Facts:</a:t>
            </a:r>
            <a:r>
              <a:rPr b="0" i="0" lang="en-US" sz="2600" u="none" cap="none" strike="noStrike">
                <a:solidFill>
                  <a:srgbClr val="000000"/>
                </a:solidFill>
                <a:latin typeface="Calibri"/>
                <a:ea typeface="Calibri"/>
                <a:cs typeface="Calibri"/>
                <a:sym typeface="Calibri"/>
              </a:rPr>
              <a:t> Facts are the truths about the real world and what we represent.</a:t>
            </a:r>
            <a:endParaRPr/>
          </a:p>
          <a:p>
            <a:pPr indent="-165100" lvl="0" marL="0" marR="0" rtl="0" algn="l">
              <a:spcBef>
                <a:spcPts val="0"/>
              </a:spcBef>
              <a:spcAft>
                <a:spcPts val="0"/>
              </a:spcAft>
              <a:buClr>
                <a:srgbClr val="000000"/>
              </a:buClr>
              <a:buSzPts val="2600"/>
              <a:buFont typeface="Arial"/>
              <a:buChar char="•"/>
            </a:pPr>
            <a:r>
              <a:rPr b="1" i="0" lang="en-US" sz="2600" u="none" cap="none" strike="noStrike">
                <a:solidFill>
                  <a:srgbClr val="000000"/>
                </a:solidFill>
                <a:latin typeface="Calibri"/>
                <a:ea typeface="Calibri"/>
                <a:cs typeface="Calibri"/>
                <a:sym typeface="Calibri"/>
              </a:rPr>
              <a:t>Knowledge-Base:</a:t>
            </a:r>
            <a:r>
              <a:rPr b="0" i="0" lang="en-US" sz="2600" u="none" cap="none" strike="noStrike">
                <a:solidFill>
                  <a:srgbClr val="000000"/>
                </a:solidFill>
                <a:latin typeface="Calibri"/>
                <a:ea typeface="Calibri"/>
                <a:cs typeface="Calibri"/>
                <a:sym typeface="Calibri"/>
              </a:rPr>
              <a:t> The central component of the knowledge-based agents is the knowledge base. It is represented as KB. The Knowledgebase is a group of the Sentences (Here, sentences are used as a technical term and not identical with the English language).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80"/>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82" name="Google Shape;882;p80"/>
          <p:cNvSpPr txBox="1"/>
          <p:nvPr>
            <p:ph type="title"/>
          </p:nvPr>
        </p:nvSpPr>
        <p:spPr>
          <a:xfrm>
            <a:off x="542137" y="363818"/>
            <a:ext cx="9699885"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Converting sentences to CNF</a:t>
            </a:r>
            <a:endParaRPr/>
          </a:p>
        </p:txBody>
      </p:sp>
      <p:sp>
        <p:nvSpPr>
          <p:cNvPr id="883" name="Google Shape;883;p80"/>
          <p:cNvSpPr txBox="1"/>
          <p:nvPr>
            <p:ph idx="1" type="body"/>
          </p:nvPr>
        </p:nvSpPr>
        <p:spPr>
          <a:xfrm>
            <a:off x="508000" y="1752600"/>
            <a:ext cx="11277600" cy="4438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Font typeface="Calibri"/>
              <a:buNone/>
            </a:pPr>
            <a:r>
              <a:rPr lang="en-US"/>
              <a:t>1. Eliminate all ↔ connectives </a:t>
            </a:r>
            <a:endParaRPr/>
          </a:p>
          <a:p>
            <a:pPr indent="-228600" lvl="1" marL="685800" rtl="0" algn="l">
              <a:lnSpc>
                <a:spcPct val="90000"/>
              </a:lnSpc>
              <a:spcBef>
                <a:spcPts val="500"/>
              </a:spcBef>
              <a:spcAft>
                <a:spcPts val="0"/>
              </a:spcAft>
              <a:buClr>
                <a:schemeClr val="dk1"/>
              </a:buClr>
              <a:buSzPct val="100000"/>
              <a:buFont typeface="Calibri"/>
              <a:buNone/>
            </a:pPr>
            <a:r>
              <a:rPr lang="en-US"/>
              <a:t>(P ↔ Q) ⇒  ((P → Q) ^ (Q → P)) </a:t>
            </a:r>
            <a:endParaRPr/>
          </a:p>
          <a:p>
            <a:pPr indent="-228600" lvl="0" marL="228600" rtl="0" algn="l">
              <a:lnSpc>
                <a:spcPct val="90000"/>
              </a:lnSpc>
              <a:spcBef>
                <a:spcPts val="1000"/>
              </a:spcBef>
              <a:spcAft>
                <a:spcPts val="0"/>
              </a:spcAft>
              <a:buClr>
                <a:schemeClr val="dk1"/>
              </a:buClr>
              <a:buSzPct val="100000"/>
              <a:buFont typeface="Calibri"/>
              <a:buNone/>
            </a:pPr>
            <a:r>
              <a:rPr lang="en-US"/>
              <a:t>2. Eliminate all → connectives </a:t>
            </a:r>
            <a:endParaRPr/>
          </a:p>
          <a:p>
            <a:pPr indent="-228600" lvl="1" marL="685800" rtl="0" algn="l">
              <a:lnSpc>
                <a:spcPct val="90000"/>
              </a:lnSpc>
              <a:spcBef>
                <a:spcPts val="500"/>
              </a:spcBef>
              <a:spcAft>
                <a:spcPts val="0"/>
              </a:spcAft>
              <a:buClr>
                <a:schemeClr val="dk1"/>
              </a:buClr>
              <a:buSzPct val="100000"/>
              <a:buFont typeface="Calibri"/>
              <a:buNone/>
            </a:pPr>
            <a:r>
              <a:rPr lang="en-US"/>
              <a:t>(P → Q) ⇒ (¬P ∨ Q) </a:t>
            </a:r>
            <a:endParaRPr/>
          </a:p>
          <a:p>
            <a:pPr indent="-228600" lvl="0" marL="228600" rtl="0" algn="l">
              <a:lnSpc>
                <a:spcPct val="90000"/>
              </a:lnSpc>
              <a:spcBef>
                <a:spcPts val="1000"/>
              </a:spcBef>
              <a:spcAft>
                <a:spcPts val="0"/>
              </a:spcAft>
              <a:buClr>
                <a:schemeClr val="dk1"/>
              </a:buClr>
              <a:buSzPct val="100000"/>
              <a:buFont typeface="Calibri"/>
              <a:buNone/>
            </a:pPr>
            <a:r>
              <a:rPr lang="en-US"/>
              <a:t>3. Reduce the scope of each negation symbol to a single predicate </a:t>
            </a:r>
            <a:endParaRPr/>
          </a:p>
          <a:p>
            <a:pPr indent="-228600" lvl="1" marL="685800" rtl="0" algn="l">
              <a:lnSpc>
                <a:spcPct val="90000"/>
              </a:lnSpc>
              <a:spcBef>
                <a:spcPts val="500"/>
              </a:spcBef>
              <a:spcAft>
                <a:spcPts val="0"/>
              </a:spcAft>
              <a:buClr>
                <a:schemeClr val="dk1"/>
              </a:buClr>
              <a:buSzPct val="100000"/>
              <a:buFont typeface="Calibri"/>
              <a:buNone/>
            </a:pPr>
            <a:r>
              <a:rPr lang="en-US"/>
              <a:t>¬¬P ⇒ P</a:t>
            </a:r>
            <a:endParaRPr/>
          </a:p>
          <a:p>
            <a:pPr indent="-228600" lvl="1" marL="685800" rtl="0" algn="l">
              <a:lnSpc>
                <a:spcPct val="90000"/>
              </a:lnSpc>
              <a:spcBef>
                <a:spcPts val="500"/>
              </a:spcBef>
              <a:spcAft>
                <a:spcPts val="0"/>
              </a:spcAft>
              <a:buClr>
                <a:schemeClr val="dk1"/>
              </a:buClr>
              <a:buSzPct val="100000"/>
              <a:buFont typeface="Calibri"/>
              <a:buNone/>
            </a:pPr>
            <a:r>
              <a:rPr lang="en-US"/>
              <a:t>¬(P ∨ Q) ⇒ ¬P ∧ ¬Q</a:t>
            </a:r>
            <a:endParaRPr/>
          </a:p>
          <a:p>
            <a:pPr indent="-228600" lvl="1" marL="685800" rtl="0" algn="l">
              <a:lnSpc>
                <a:spcPct val="90000"/>
              </a:lnSpc>
              <a:spcBef>
                <a:spcPts val="500"/>
              </a:spcBef>
              <a:spcAft>
                <a:spcPts val="0"/>
              </a:spcAft>
              <a:buClr>
                <a:schemeClr val="dk1"/>
              </a:buClr>
              <a:buSzPct val="100000"/>
              <a:buFont typeface="Calibri"/>
              <a:buNone/>
            </a:pPr>
            <a:r>
              <a:rPr lang="en-US"/>
              <a:t>¬(P ∧ Q) ⇒ ¬P ∨ ¬Q</a:t>
            </a:r>
            <a:endParaRPr/>
          </a:p>
          <a:p>
            <a:pPr indent="-228600" lvl="1" marL="685800" rtl="0" algn="l">
              <a:lnSpc>
                <a:spcPct val="90000"/>
              </a:lnSpc>
              <a:spcBef>
                <a:spcPts val="500"/>
              </a:spcBef>
              <a:spcAft>
                <a:spcPts val="0"/>
              </a:spcAft>
              <a:buClr>
                <a:schemeClr val="dk1"/>
              </a:buClr>
              <a:buSzPct val="100000"/>
              <a:buFont typeface="Calibri"/>
              <a:buNone/>
            </a:pPr>
            <a:r>
              <a:rPr lang="en-US"/>
              <a:t>¬(∀x)P ⇒ (∃x)¬P</a:t>
            </a:r>
            <a:endParaRPr/>
          </a:p>
          <a:p>
            <a:pPr indent="-228600" lvl="1" marL="685800" rtl="0" algn="l">
              <a:lnSpc>
                <a:spcPct val="90000"/>
              </a:lnSpc>
              <a:spcBef>
                <a:spcPts val="500"/>
              </a:spcBef>
              <a:spcAft>
                <a:spcPts val="0"/>
              </a:spcAft>
              <a:buClr>
                <a:schemeClr val="dk1"/>
              </a:buClr>
              <a:buSzPct val="100000"/>
              <a:buFont typeface="Calibri"/>
              <a:buNone/>
            </a:pPr>
            <a:r>
              <a:rPr lang="en-US"/>
              <a:t>¬(∃x)P ⇒ (∀x)¬P </a:t>
            </a:r>
            <a:endParaRPr/>
          </a:p>
          <a:p>
            <a:pPr indent="-228600" lvl="0" marL="228600" rtl="0" algn="l">
              <a:lnSpc>
                <a:spcPct val="90000"/>
              </a:lnSpc>
              <a:spcBef>
                <a:spcPts val="1000"/>
              </a:spcBef>
              <a:spcAft>
                <a:spcPts val="0"/>
              </a:spcAft>
              <a:buClr>
                <a:schemeClr val="dk1"/>
              </a:buClr>
              <a:buSzPct val="100000"/>
              <a:buFont typeface="Calibri"/>
              <a:buNone/>
            </a:pPr>
            <a:r>
              <a:rPr lang="en-US"/>
              <a:t>4. Standardize variables: rename all variables so that each quantifier has its own unique variable name</a:t>
            </a:r>
            <a:endParaRPr/>
          </a:p>
          <a:p>
            <a:pPr indent="-228600" lvl="0" marL="228600" rtl="0" algn="l">
              <a:lnSpc>
                <a:spcPct val="90000"/>
              </a:lnSpc>
              <a:spcBef>
                <a:spcPts val="1000"/>
              </a:spcBef>
              <a:spcAft>
                <a:spcPts val="0"/>
              </a:spcAft>
              <a:buClr>
                <a:schemeClr val="dk1"/>
              </a:buClr>
              <a:buSzPct val="100000"/>
              <a:buFont typeface="Calibri"/>
              <a:buNone/>
            </a:pPr>
            <a:r>
              <a:t/>
            </a:r>
            <a:endParaRPr/>
          </a:p>
        </p:txBody>
      </p:sp>
      <p:sp>
        <p:nvSpPr>
          <p:cNvPr id="884" name="Google Shape;884;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81"/>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1" name="Google Shape;891;p81"/>
          <p:cNvSpPr txBox="1"/>
          <p:nvPr>
            <p:ph type="title"/>
          </p:nvPr>
        </p:nvSpPr>
        <p:spPr>
          <a:xfrm>
            <a:off x="914401" y="304800"/>
            <a:ext cx="9054720" cy="1143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libri"/>
              <a:buNone/>
            </a:pPr>
            <a:r>
              <a:rPr lang="en-US" sz="3600">
                <a:solidFill>
                  <a:schemeClr val="lt1"/>
                </a:solidFill>
                <a:latin typeface="Calibri"/>
                <a:ea typeface="Calibri"/>
                <a:cs typeface="Calibri"/>
                <a:sym typeface="Calibri"/>
              </a:rPr>
              <a:t>Converting sentences to clausal form</a:t>
            </a:r>
            <a:r>
              <a:rPr lang="en-US">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Skolem constants and functions</a:t>
            </a:r>
            <a:endParaRPr/>
          </a:p>
        </p:txBody>
      </p:sp>
      <p:sp>
        <p:nvSpPr>
          <p:cNvPr id="892" name="Google Shape;892;p81"/>
          <p:cNvSpPr txBox="1"/>
          <p:nvPr>
            <p:ph idx="1" type="body"/>
          </p:nvPr>
        </p:nvSpPr>
        <p:spPr>
          <a:xfrm>
            <a:off x="914400" y="1524000"/>
            <a:ext cx="10363200" cy="49530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lang="en-US"/>
              <a:t>5. Eliminate existential quantification by introducing Skolem constants/functions</a:t>
            </a:r>
            <a:endParaRPr/>
          </a:p>
          <a:p>
            <a:pPr indent="-228600" lvl="1" marL="685800" rtl="0" algn="l">
              <a:lnSpc>
                <a:spcPct val="90000"/>
              </a:lnSpc>
              <a:spcBef>
                <a:spcPts val="500"/>
              </a:spcBef>
              <a:spcAft>
                <a:spcPts val="0"/>
              </a:spcAft>
              <a:buClr>
                <a:schemeClr val="dk1"/>
              </a:buClr>
              <a:buSzPts val="2400"/>
              <a:buFont typeface="Calibri"/>
              <a:buNone/>
            </a:pPr>
            <a:r>
              <a:rPr lang="en-US"/>
              <a:t>(∃x)P(x) ⇒ P(c) </a:t>
            </a:r>
            <a:endParaRPr/>
          </a:p>
          <a:p>
            <a:pPr indent="-228600" lvl="1" marL="685800" rtl="0" algn="l">
              <a:lnSpc>
                <a:spcPct val="90000"/>
              </a:lnSpc>
              <a:spcBef>
                <a:spcPts val="500"/>
              </a:spcBef>
              <a:spcAft>
                <a:spcPts val="0"/>
              </a:spcAft>
              <a:buClr>
                <a:schemeClr val="dk1"/>
              </a:buClr>
              <a:buSzPts val="2400"/>
              <a:buFont typeface="Calibri"/>
              <a:buNone/>
            </a:pPr>
            <a:r>
              <a:rPr lang="en-US"/>
              <a:t>	</a:t>
            </a:r>
            <a:r>
              <a:rPr b="1" lang="en-US">
                <a:solidFill>
                  <a:schemeClr val="accent2"/>
                </a:solidFill>
              </a:rPr>
              <a:t>c is a Skolem constant</a:t>
            </a:r>
            <a:r>
              <a:rPr lang="en-US"/>
              <a:t> (a brand-new constant symbol that is not used in any other sentence)</a:t>
            </a:r>
            <a:endParaRPr/>
          </a:p>
          <a:p>
            <a:pPr indent="-228600" lvl="1" marL="685800" rtl="0" algn="l">
              <a:lnSpc>
                <a:spcPct val="90000"/>
              </a:lnSpc>
              <a:spcBef>
                <a:spcPts val="500"/>
              </a:spcBef>
              <a:spcAft>
                <a:spcPts val="0"/>
              </a:spcAft>
              <a:buClr>
                <a:schemeClr val="dk1"/>
              </a:buClr>
              <a:buSzPts val="2400"/>
              <a:buFont typeface="Calibri"/>
              <a:buNone/>
            </a:pPr>
            <a:r>
              <a:rPr lang="en-US"/>
              <a:t>(∀x)(∃y)P(x,y) ⇒ (∀x)P(x, f(x))</a:t>
            </a:r>
            <a:endParaRPr/>
          </a:p>
          <a:p>
            <a:pPr indent="-228600" lvl="1" marL="685800" rtl="0" algn="l">
              <a:lnSpc>
                <a:spcPct val="90000"/>
              </a:lnSpc>
              <a:spcBef>
                <a:spcPts val="500"/>
              </a:spcBef>
              <a:spcAft>
                <a:spcPts val="0"/>
              </a:spcAft>
              <a:buClr>
                <a:schemeClr val="dk1"/>
              </a:buClr>
              <a:buSzPts val="2400"/>
              <a:buFont typeface="Calibri"/>
              <a:buNone/>
            </a:pPr>
            <a:r>
              <a:rPr lang="en-US"/>
              <a:t>	since ∃ is within the scope of a universally quantified variable, use a </a:t>
            </a:r>
            <a:r>
              <a:rPr b="1" lang="en-US">
                <a:solidFill>
                  <a:schemeClr val="accent2"/>
                </a:solidFill>
              </a:rPr>
              <a:t>Skolem function f</a:t>
            </a:r>
            <a:r>
              <a:rPr lang="en-US"/>
              <a:t> to construct a new value that </a:t>
            </a:r>
            <a:r>
              <a:rPr b="1" lang="en-US">
                <a:solidFill>
                  <a:schemeClr val="accent2"/>
                </a:solidFill>
              </a:rPr>
              <a:t>depends on</a:t>
            </a:r>
            <a:r>
              <a:rPr lang="en-US"/>
              <a:t> the universally quantified variable</a:t>
            </a:r>
            <a:endParaRPr/>
          </a:p>
          <a:p>
            <a:pPr indent="-228600" lvl="1" marL="685800" rtl="0" algn="l">
              <a:lnSpc>
                <a:spcPct val="90000"/>
              </a:lnSpc>
              <a:spcBef>
                <a:spcPts val="500"/>
              </a:spcBef>
              <a:spcAft>
                <a:spcPts val="0"/>
              </a:spcAft>
              <a:buClr>
                <a:schemeClr val="dk1"/>
              </a:buClr>
              <a:buSzPts val="2400"/>
              <a:buFont typeface="Calibri"/>
              <a:buNone/>
            </a:pPr>
            <a:r>
              <a:rPr lang="en-US"/>
              <a:t>f must be a brand-new function name not occurring in any other sentence in the KB. </a:t>
            </a:r>
            <a:endParaRPr/>
          </a:p>
          <a:p>
            <a:pPr indent="-228600" lvl="1" marL="685800" rtl="0" algn="l">
              <a:lnSpc>
                <a:spcPct val="90000"/>
              </a:lnSpc>
              <a:spcBef>
                <a:spcPts val="500"/>
              </a:spcBef>
              <a:spcAft>
                <a:spcPts val="0"/>
              </a:spcAft>
              <a:buClr>
                <a:schemeClr val="dk1"/>
              </a:buClr>
              <a:buSzPts val="2400"/>
              <a:buFont typeface="Calibri"/>
              <a:buNone/>
            </a:pPr>
            <a:r>
              <a:rPr lang="en-US"/>
              <a:t>E.g., (∀x)(∃y)loves(x,y) ⇒ (∀x)loves(x,f(x)) </a:t>
            </a:r>
            <a:endParaRPr/>
          </a:p>
          <a:p>
            <a:pPr indent="-228600" lvl="1" marL="685800" rtl="0" algn="l">
              <a:lnSpc>
                <a:spcPct val="90000"/>
              </a:lnSpc>
              <a:spcBef>
                <a:spcPts val="500"/>
              </a:spcBef>
              <a:spcAft>
                <a:spcPts val="0"/>
              </a:spcAft>
              <a:buClr>
                <a:schemeClr val="dk1"/>
              </a:buClr>
              <a:buSzPts val="2400"/>
              <a:buFont typeface="Calibri"/>
              <a:buNone/>
            </a:pPr>
            <a:r>
              <a:rPr lang="en-US"/>
              <a:t>	In this case, f(x) specifies the person that x loves</a:t>
            </a:r>
            <a:endParaRPr/>
          </a:p>
        </p:txBody>
      </p:sp>
      <p:sp>
        <p:nvSpPr>
          <p:cNvPr id="893" name="Google Shape;893;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82"/>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00" name="Google Shape;900;p82"/>
          <p:cNvSpPr txBox="1"/>
          <p:nvPr>
            <p:ph type="title"/>
          </p:nvPr>
        </p:nvSpPr>
        <p:spPr>
          <a:xfrm>
            <a:off x="838201" y="365125"/>
            <a:ext cx="9009960"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libri"/>
              <a:buNone/>
            </a:pPr>
            <a:r>
              <a:rPr lang="en-US" sz="3600">
                <a:solidFill>
                  <a:schemeClr val="lt1"/>
                </a:solidFill>
                <a:latin typeface="Calibri"/>
                <a:ea typeface="Calibri"/>
                <a:cs typeface="Calibri"/>
                <a:sym typeface="Calibri"/>
              </a:rPr>
              <a:t>Converting sentences to clausal form</a:t>
            </a:r>
            <a:endParaRPr/>
          </a:p>
        </p:txBody>
      </p:sp>
      <p:sp>
        <p:nvSpPr>
          <p:cNvPr id="901" name="Google Shape;901;p82"/>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Font typeface="Calibri"/>
              <a:buNone/>
            </a:pPr>
            <a:r>
              <a:rPr lang="en-US"/>
              <a:t>6. Remove universal quantifiers by (1) moving them all to the left end; (2) making the scope of each the entire sentence; and (3) dropping the “prefix” part</a:t>
            </a:r>
            <a:endParaRPr/>
          </a:p>
          <a:p>
            <a:pPr indent="-228600" lvl="1" marL="685800" rtl="0" algn="l">
              <a:lnSpc>
                <a:spcPct val="90000"/>
              </a:lnSpc>
              <a:spcBef>
                <a:spcPts val="500"/>
              </a:spcBef>
              <a:spcAft>
                <a:spcPts val="0"/>
              </a:spcAft>
              <a:buClr>
                <a:schemeClr val="dk1"/>
              </a:buClr>
              <a:buSzPts val="2400"/>
              <a:buFont typeface="Calibri"/>
              <a:buNone/>
            </a:pPr>
            <a:r>
              <a:rPr lang="en-US"/>
              <a:t>Ex: (∀x)P(x) ⇒ P(x)</a:t>
            </a:r>
            <a:endParaRPr/>
          </a:p>
          <a:p>
            <a:pPr indent="-228600" lvl="0" marL="228600" rtl="0" algn="l">
              <a:lnSpc>
                <a:spcPct val="90000"/>
              </a:lnSpc>
              <a:spcBef>
                <a:spcPts val="1000"/>
              </a:spcBef>
              <a:spcAft>
                <a:spcPts val="0"/>
              </a:spcAft>
              <a:buClr>
                <a:schemeClr val="dk1"/>
              </a:buClr>
              <a:buSzPts val="2800"/>
              <a:buFont typeface="Calibri"/>
              <a:buNone/>
            </a:pPr>
            <a:r>
              <a:rPr lang="en-US"/>
              <a:t>7. Put into conjunctive normal form (conjunction of disjunctions) using distributive and associative laws</a:t>
            </a:r>
            <a:endParaRPr/>
          </a:p>
          <a:p>
            <a:pPr indent="-228600" lvl="1" marL="685800" rtl="0" algn="l">
              <a:lnSpc>
                <a:spcPct val="90000"/>
              </a:lnSpc>
              <a:spcBef>
                <a:spcPts val="500"/>
              </a:spcBef>
              <a:spcAft>
                <a:spcPts val="0"/>
              </a:spcAft>
              <a:buClr>
                <a:schemeClr val="dk1"/>
              </a:buClr>
              <a:buSzPts val="2400"/>
              <a:buFont typeface="Calibri"/>
              <a:buNone/>
            </a:pPr>
            <a:r>
              <a:rPr lang="en-US"/>
              <a:t>(P ∧ Q) ∨ R ⇒ (P ∨ R) ∧ (Q ∨ R)</a:t>
            </a:r>
            <a:endParaRPr/>
          </a:p>
          <a:p>
            <a:pPr indent="-228600" lvl="1" marL="685800" rtl="0" algn="l">
              <a:lnSpc>
                <a:spcPct val="90000"/>
              </a:lnSpc>
              <a:spcBef>
                <a:spcPts val="500"/>
              </a:spcBef>
              <a:spcAft>
                <a:spcPts val="0"/>
              </a:spcAft>
              <a:buClr>
                <a:schemeClr val="dk1"/>
              </a:buClr>
              <a:buSzPts val="2400"/>
              <a:buFont typeface="Calibri"/>
              <a:buNone/>
            </a:pPr>
            <a:r>
              <a:rPr lang="en-US"/>
              <a:t>(P ∨ Q) ∨ R ⇒ (P ∨ Q ∨ R)</a:t>
            </a:r>
            <a:endParaRPr/>
          </a:p>
          <a:p>
            <a:pPr indent="-228600" lvl="0" marL="228600" rtl="0" algn="l">
              <a:lnSpc>
                <a:spcPct val="90000"/>
              </a:lnSpc>
              <a:spcBef>
                <a:spcPts val="1000"/>
              </a:spcBef>
              <a:spcAft>
                <a:spcPts val="0"/>
              </a:spcAft>
              <a:buClr>
                <a:schemeClr val="dk1"/>
              </a:buClr>
              <a:buSzPts val="2800"/>
              <a:buFont typeface="Calibri"/>
              <a:buNone/>
            </a:pPr>
            <a:r>
              <a:rPr lang="en-US"/>
              <a:t>8. Split conjuncts into separate clauses</a:t>
            </a:r>
            <a:endParaRPr/>
          </a:p>
          <a:p>
            <a:pPr indent="-228600" lvl="0" marL="228600" rtl="0" algn="l">
              <a:lnSpc>
                <a:spcPct val="90000"/>
              </a:lnSpc>
              <a:spcBef>
                <a:spcPts val="1000"/>
              </a:spcBef>
              <a:spcAft>
                <a:spcPts val="0"/>
              </a:spcAft>
              <a:buClr>
                <a:schemeClr val="dk1"/>
              </a:buClr>
              <a:buSzPts val="2800"/>
              <a:buFont typeface="Calibri"/>
              <a:buNone/>
            </a:pPr>
            <a:r>
              <a:rPr lang="en-US"/>
              <a:t>9. Standardize variables so each clause contains only variable names that do not occur in any other clause</a:t>
            </a:r>
            <a:endParaRPr/>
          </a:p>
          <a:p>
            <a:pPr indent="-228600" lvl="0" marL="228600" rtl="0" algn="l">
              <a:lnSpc>
                <a:spcPct val="90000"/>
              </a:lnSpc>
              <a:spcBef>
                <a:spcPts val="1000"/>
              </a:spcBef>
              <a:spcAft>
                <a:spcPts val="0"/>
              </a:spcAft>
              <a:buClr>
                <a:schemeClr val="dk1"/>
              </a:buClr>
              <a:buSzPts val="2800"/>
              <a:buFont typeface="Calibri"/>
              <a:buNone/>
            </a:pPr>
            <a:r>
              <a:t/>
            </a:r>
            <a:endParaRPr/>
          </a:p>
          <a:p>
            <a:pPr indent="-228600" lvl="0" marL="228600" rtl="0" algn="l">
              <a:lnSpc>
                <a:spcPct val="90000"/>
              </a:lnSpc>
              <a:spcBef>
                <a:spcPts val="1000"/>
              </a:spcBef>
              <a:spcAft>
                <a:spcPts val="0"/>
              </a:spcAft>
              <a:buClr>
                <a:schemeClr val="dk1"/>
              </a:buClr>
              <a:buSzPts val="2800"/>
              <a:buFont typeface="Calibri"/>
              <a:buNone/>
            </a:pPr>
            <a:r>
              <a:t/>
            </a:r>
            <a:endParaRPr/>
          </a:p>
        </p:txBody>
      </p:sp>
      <p:sp>
        <p:nvSpPr>
          <p:cNvPr id="902" name="Google Shape;902;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83"/>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09" name="Google Shape;909;p83"/>
          <p:cNvSpPr txBox="1"/>
          <p:nvPr>
            <p:ph type="title"/>
          </p:nvPr>
        </p:nvSpPr>
        <p:spPr>
          <a:xfrm>
            <a:off x="914400" y="304800"/>
            <a:ext cx="8461612" cy="1143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An example</a:t>
            </a:r>
            <a:endParaRPr/>
          </a:p>
        </p:txBody>
      </p:sp>
      <p:sp>
        <p:nvSpPr>
          <p:cNvPr id="910" name="Google Shape;910;p83"/>
          <p:cNvSpPr txBox="1"/>
          <p:nvPr>
            <p:ph idx="1" type="body"/>
          </p:nvPr>
        </p:nvSpPr>
        <p:spPr>
          <a:xfrm>
            <a:off x="609600" y="1642188"/>
            <a:ext cx="11176000" cy="4606212"/>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Font typeface="Calibri"/>
              <a:buNone/>
            </a:pPr>
            <a:r>
              <a:rPr b="1" lang="en-US">
                <a:highlight>
                  <a:srgbClr val="FFFF00"/>
                </a:highlight>
              </a:rPr>
              <a:t>(∀x)(P(x) → ((∀y)(P(y) → P(f(x,y))) ∧ ¬(∀y)(Q(x,y) → P(y))))</a:t>
            </a:r>
            <a:r>
              <a:rPr lang="en-US">
                <a:highlight>
                  <a:srgbClr val="FFFF00"/>
                </a:highlight>
              </a:rPr>
              <a:t> </a:t>
            </a:r>
            <a:endParaRPr/>
          </a:p>
          <a:p>
            <a:pPr indent="-228600" lvl="0" marL="228600" rtl="0" algn="l">
              <a:lnSpc>
                <a:spcPct val="90000"/>
              </a:lnSpc>
              <a:spcBef>
                <a:spcPts val="1000"/>
              </a:spcBef>
              <a:spcAft>
                <a:spcPts val="0"/>
              </a:spcAft>
              <a:buClr>
                <a:schemeClr val="dk1"/>
              </a:buClr>
              <a:buSzPts val="2800"/>
              <a:buFont typeface="Calibri"/>
              <a:buNone/>
            </a:pPr>
            <a:r>
              <a:rPr lang="en-US"/>
              <a:t>2. Eliminate →</a:t>
            </a:r>
            <a:endParaRPr/>
          </a:p>
          <a:p>
            <a:pPr indent="-228600" lvl="1" marL="685800" rtl="0" algn="l">
              <a:lnSpc>
                <a:spcPct val="90000"/>
              </a:lnSpc>
              <a:spcBef>
                <a:spcPts val="500"/>
              </a:spcBef>
              <a:spcAft>
                <a:spcPts val="0"/>
              </a:spcAft>
              <a:buClr>
                <a:schemeClr val="dk1"/>
              </a:buClr>
              <a:buSzPts val="2400"/>
              <a:buFont typeface="Calibri"/>
              <a:buNone/>
            </a:pPr>
            <a:r>
              <a:rPr lang="en-US"/>
              <a:t>(∀x)(¬P(x) ∨ ((∀y)(¬P(y) ∨ P(f(x,y))) ∧</a:t>
            </a:r>
            <a:r>
              <a:rPr b="1" lang="en-US"/>
              <a:t> </a:t>
            </a:r>
            <a:r>
              <a:rPr lang="en-US"/>
              <a:t>¬(∀y)(¬Q(x,y) ∨ P(y)))) </a:t>
            </a:r>
            <a:endParaRPr/>
          </a:p>
          <a:p>
            <a:pPr indent="-228600" lvl="0" marL="228600" rtl="0" algn="l">
              <a:lnSpc>
                <a:spcPct val="90000"/>
              </a:lnSpc>
              <a:spcBef>
                <a:spcPts val="1000"/>
              </a:spcBef>
              <a:spcAft>
                <a:spcPts val="0"/>
              </a:spcAft>
              <a:buClr>
                <a:schemeClr val="dk1"/>
              </a:buClr>
              <a:buSzPts val="2800"/>
              <a:buFont typeface="Calibri"/>
              <a:buNone/>
            </a:pPr>
            <a:r>
              <a:rPr lang="en-US"/>
              <a:t>3. Reduce scope of negation</a:t>
            </a:r>
            <a:endParaRPr/>
          </a:p>
          <a:p>
            <a:pPr indent="-228600" lvl="1" marL="685800" rtl="0" algn="l">
              <a:lnSpc>
                <a:spcPct val="90000"/>
              </a:lnSpc>
              <a:spcBef>
                <a:spcPts val="500"/>
              </a:spcBef>
              <a:spcAft>
                <a:spcPts val="0"/>
              </a:spcAft>
              <a:buClr>
                <a:schemeClr val="dk1"/>
              </a:buClr>
              <a:buSzPts val="2400"/>
              <a:buFont typeface="Calibri"/>
              <a:buNone/>
            </a:pPr>
            <a:r>
              <a:rPr lang="en-US"/>
              <a:t>(∀x)(¬P(x) ∨ ((∀y)(¬P(y) ∨ P(f(x,y))) ∧(∃y)(Q(x,y) ∧ ¬P(y)))) </a:t>
            </a:r>
            <a:endParaRPr/>
          </a:p>
          <a:p>
            <a:pPr indent="-228600" lvl="0" marL="228600" rtl="0" algn="l">
              <a:lnSpc>
                <a:spcPct val="90000"/>
              </a:lnSpc>
              <a:spcBef>
                <a:spcPts val="1000"/>
              </a:spcBef>
              <a:spcAft>
                <a:spcPts val="0"/>
              </a:spcAft>
              <a:buClr>
                <a:schemeClr val="dk1"/>
              </a:buClr>
              <a:buSzPts val="2800"/>
              <a:buFont typeface="Calibri"/>
              <a:buNone/>
            </a:pPr>
            <a:r>
              <a:rPr lang="en-US"/>
              <a:t>4. Standardize variables</a:t>
            </a:r>
            <a:endParaRPr/>
          </a:p>
          <a:p>
            <a:pPr indent="-228600" lvl="1" marL="685800" rtl="0" algn="l">
              <a:lnSpc>
                <a:spcPct val="90000"/>
              </a:lnSpc>
              <a:spcBef>
                <a:spcPts val="500"/>
              </a:spcBef>
              <a:spcAft>
                <a:spcPts val="0"/>
              </a:spcAft>
              <a:buClr>
                <a:schemeClr val="dk1"/>
              </a:buClr>
              <a:buSzPts val="2400"/>
              <a:buFont typeface="Calibri"/>
              <a:buNone/>
            </a:pPr>
            <a:r>
              <a:rPr lang="en-US"/>
              <a:t>(∀x)(¬P(x) ∨ ((∀y)(¬P(y) ∨ P(f(x,y))) ∧(∃z)(Q(x,z) ∧ ¬P(z)))) </a:t>
            </a:r>
            <a:endParaRPr/>
          </a:p>
          <a:p>
            <a:pPr indent="-228600" lvl="0" marL="228600" rtl="0" algn="l">
              <a:lnSpc>
                <a:spcPct val="90000"/>
              </a:lnSpc>
              <a:spcBef>
                <a:spcPts val="1000"/>
              </a:spcBef>
              <a:spcAft>
                <a:spcPts val="0"/>
              </a:spcAft>
              <a:buClr>
                <a:schemeClr val="dk1"/>
              </a:buClr>
              <a:buSzPts val="2800"/>
              <a:buFont typeface="Calibri"/>
              <a:buNone/>
            </a:pPr>
            <a:r>
              <a:rPr lang="en-US"/>
              <a:t>5. Eliminate existential quantification</a:t>
            </a:r>
            <a:endParaRPr/>
          </a:p>
          <a:p>
            <a:pPr indent="-228600" lvl="1" marL="685800" rtl="0" algn="l">
              <a:lnSpc>
                <a:spcPct val="90000"/>
              </a:lnSpc>
              <a:spcBef>
                <a:spcPts val="500"/>
              </a:spcBef>
              <a:spcAft>
                <a:spcPts val="0"/>
              </a:spcAft>
              <a:buClr>
                <a:schemeClr val="dk1"/>
              </a:buClr>
              <a:buSzPts val="2400"/>
              <a:buFont typeface="Calibri"/>
              <a:buNone/>
            </a:pPr>
            <a:r>
              <a:rPr lang="en-US"/>
              <a:t>(∀x)(¬P(x) ∨((∀y)(¬P(y) ∨ P(f(x,y))) ∧(Q(x,g(x)) ∧ ¬P(g(x))))) </a:t>
            </a:r>
            <a:endParaRPr/>
          </a:p>
          <a:p>
            <a:pPr indent="-228600" lvl="0" marL="228600" rtl="0" algn="l">
              <a:lnSpc>
                <a:spcPct val="90000"/>
              </a:lnSpc>
              <a:spcBef>
                <a:spcPts val="1000"/>
              </a:spcBef>
              <a:spcAft>
                <a:spcPts val="0"/>
              </a:spcAft>
              <a:buClr>
                <a:schemeClr val="dk1"/>
              </a:buClr>
              <a:buSzPts val="2800"/>
              <a:buFont typeface="Calibri"/>
              <a:buNone/>
            </a:pPr>
            <a:r>
              <a:rPr lang="en-US"/>
              <a:t>6. Drop universal quantification symbols</a:t>
            </a:r>
            <a:endParaRPr/>
          </a:p>
          <a:p>
            <a:pPr indent="-228600" lvl="1" marL="685800" rtl="0" algn="l">
              <a:lnSpc>
                <a:spcPct val="90000"/>
              </a:lnSpc>
              <a:spcBef>
                <a:spcPts val="500"/>
              </a:spcBef>
              <a:spcAft>
                <a:spcPts val="0"/>
              </a:spcAft>
              <a:buClr>
                <a:schemeClr val="dk1"/>
              </a:buClr>
              <a:buSzPts val="2400"/>
              <a:buFont typeface="Calibri"/>
              <a:buNone/>
            </a:pPr>
            <a:r>
              <a:rPr lang="en-US"/>
              <a:t>(¬P(x) ∨ ((¬P(y) ∨ P(f(x,y))) ∧(Q(x,g(x)) ∧ ¬P(g(x))))) </a:t>
            </a:r>
            <a:endParaRPr/>
          </a:p>
          <a:p>
            <a:pPr indent="-228600" lvl="0" marL="228600" rtl="0" algn="l">
              <a:lnSpc>
                <a:spcPct val="90000"/>
              </a:lnSpc>
              <a:spcBef>
                <a:spcPts val="1000"/>
              </a:spcBef>
              <a:spcAft>
                <a:spcPts val="0"/>
              </a:spcAft>
              <a:buClr>
                <a:schemeClr val="dk1"/>
              </a:buClr>
              <a:buSzPts val="2800"/>
              <a:buFont typeface="Calibri"/>
              <a:buNone/>
            </a:pPr>
            <a:r>
              <a:t/>
            </a:r>
            <a:endParaRPr/>
          </a:p>
        </p:txBody>
      </p:sp>
      <p:sp>
        <p:nvSpPr>
          <p:cNvPr id="911" name="Google Shape;911;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84"/>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18" name="Google Shape;918;p84"/>
          <p:cNvSpPr txBox="1"/>
          <p:nvPr>
            <p:ph type="title"/>
          </p:nvPr>
        </p:nvSpPr>
        <p:spPr>
          <a:xfrm>
            <a:off x="838200" y="365125"/>
            <a:ext cx="9001836"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Example</a:t>
            </a:r>
            <a:endParaRPr/>
          </a:p>
        </p:txBody>
      </p:sp>
      <p:sp>
        <p:nvSpPr>
          <p:cNvPr id="919" name="Google Shape;919;p84"/>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Font typeface="Calibri"/>
              <a:buNone/>
            </a:pPr>
            <a:r>
              <a:rPr lang="en-US"/>
              <a:t>7. Convert to conjunction of disjunctions</a:t>
            </a:r>
            <a:endParaRPr/>
          </a:p>
          <a:p>
            <a:pPr indent="-228600" lvl="1" marL="685800" rtl="0" algn="l">
              <a:lnSpc>
                <a:spcPct val="90000"/>
              </a:lnSpc>
              <a:spcBef>
                <a:spcPts val="500"/>
              </a:spcBef>
              <a:spcAft>
                <a:spcPts val="0"/>
              </a:spcAft>
              <a:buClr>
                <a:schemeClr val="dk1"/>
              </a:buClr>
              <a:buSzPts val="2400"/>
              <a:buFont typeface="Calibri"/>
              <a:buNone/>
            </a:pPr>
            <a:r>
              <a:rPr lang="en-US"/>
              <a:t>(¬P(x) ∨ ¬P(y) ∨ P(f(x,y))) ∧ (¬P(x) ∨ Q(x,g(x))) ∧</a:t>
            </a:r>
            <a:endParaRPr/>
          </a:p>
          <a:p>
            <a:pPr indent="-228600" lvl="1" marL="685800" rtl="0" algn="l">
              <a:lnSpc>
                <a:spcPct val="90000"/>
              </a:lnSpc>
              <a:spcBef>
                <a:spcPts val="500"/>
              </a:spcBef>
              <a:spcAft>
                <a:spcPts val="0"/>
              </a:spcAft>
              <a:buClr>
                <a:schemeClr val="dk1"/>
              </a:buClr>
              <a:buSzPts val="2400"/>
              <a:buFont typeface="Calibri"/>
              <a:buNone/>
            </a:pPr>
            <a:r>
              <a:rPr lang="en-US"/>
              <a:t>       (¬P(x) ∨ ¬P(g(x))) </a:t>
            </a:r>
            <a:endParaRPr/>
          </a:p>
          <a:p>
            <a:pPr indent="-228600" lvl="0" marL="228600" rtl="0" algn="l">
              <a:lnSpc>
                <a:spcPct val="90000"/>
              </a:lnSpc>
              <a:spcBef>
                <a:spcPts val="1000"/>
              </a:spcBef>
              <a:spcAft>
                <a:spcPts val="0"/>
              </a:spcAft>
              <a:buClr>
                <a:schemeClr val="dk1"/>
              </a:buClr>
              <a:buSzPts val="2800"/>
              <a:buFont typeface="Calibri"/>
              <a:buNone/>
            </a:pPr>
            <a:r>
              <a:rPr lang="en-US"/>
              <a:t>8. Create separate clauses</a:t>
            </a:r>
            <a:endParaRPr/>
          </a:p>
          <a:p>
            <a:pPr indent="-228600" lvl="1" marL="685800" rtl="0" algn="l">
              <a:lnSpc>
                <a:spcPct val="90000"/>
              </a:lnSpc>
              <a:spcBef>
                <a:spcPts val="500"/>
              </a:spcBef>
              <a:spcAft>
                <a:spcPts val="0"/>
              </a:spcAft>
              <a:buClr>
                <a:schemeClr val="dk1"/>
              </a:buClr>
              <a:buSzPts val="2400"/>
              <a:buFont typeface="Calibri"/>
              <a:buNone/>
            </a:pPr>
            <a:r>
              <a:rPr lang="en-US"/>
              <a:t>¬P(x) ∨ ¬P(y) ∨ P(f(x,y)) </a:t>
            </a:r>
            <a:endParaRPr/>
          </a:p>
          <a:p>
            <a:pPr indent="-228600" lvl="1" marL="685800" rtl="0" algn="l">
              <a:lnSpc>
                <a:spcPct val="90000"/>
              </a:lnSpc>
              <a:spcBef>
                <a:spcPts val="500"/>
              </a:spcBef>
              <a:spcAft>
                <a:spcPts val="0"/>
              </a:spcAft>
              <a:buClr>
                <a:schemeClr val="dk1"/>
              </a:buClr>
              <a:buSzPts val="2400"/>
              <a:buFont typeface="Calibri"/>
              <a:buNone/>
            </a:pPr>
            <a:r>
              <a:rPr lang="en-US"/>
              <a:t>¬P(x) ∨ Q(x,g(x)) </a:t>
            </a:r>
            <a:endParaRPr/>
          </a:p>
          <a:p>
            <a:pPr indent="-228600" lvl="1" marL="685800" rtl="0" algn="l">
              <a:lnSpc>
                <a:spcPct val="90000"/>
              </a:lnSpc>
              <a:spcBef>
                <a:spcPts val="500"/>
              </a:spcBef>
              <a:spcAft>
                <a:spcPts val="0"/>
              </a:spcAft>
              <a:buClr>
                <a:schemeClr val="dk1"/>
              </a:buClr>
              <a:buSzPts val="2400"/>
              <a:buFont typeface="Calibri"/>
              <a:buNone/>
            </a:pPr>
            <a:r>
              <a:rPr lang="en-US"/>
              <a:t>¬P(x) ∨ ¬P(g(x)) </a:t>
            </a:r>
            <a:endParaRPr/>
          </a:p>
          <a:p>
            <a:pPr indent="-228600" lvl="0" marL="228600" rtl="0" algn="l">
              <a:lnSpc>
                <a:spcPct val="90000"/>
              </a:lnSpc>
              <a:spcBef>
                <a:spcPts val="1000"/>
              </a:spcBef>
              <a:spcAft>
                <a:spcPts val="0"/>
              </a:spcAft>
              <a:buClr>
                <a:schemeClr val="dk1"/>
              </a:buClr>
              <a:buSzPts val="2800"/>
              <a:buFont typeface="Calibri"/>
              <a:buNone/>
            </a:pPr>
            <a:r>
              <a:rPr lang="en-US"/>
              <a:t>9. Standardize variables</a:t>
            </a:r>
            <a:endParaRPr/>
          </a:p>
          <a:p>
            <a:pPr indent="-228600" lvl="1" marL="685800" rtl="0" algn="l">
              <a:lnSpc>
                <a:spcPct val="90000"/>
              </a:lnSpc>
              <a:spcBef>
                <a:spcPts val="500"/>
              </a:spcBef>
              <a:spcAft>
                <a:spcPts val="0"/>
              </a:spcAft>
              <a:buClr>
                <a:schemeClr val="dk1"/>
              </a:buClr>
              <a:buSzPts val="2400"/>
              <a:buFont typeface="Calibri"/>
              <a:buNone/>
            </a:pPr>
            <a:r>
              <a:rPr lang="en-US"/>
              <a:t>¬P(x) ∨ ¬P(y) ∨ P(f(x,y)) </a:t>
            </a:r>
            <a:endParaRPr/>
          </a:p>
          <a:p>
            <a:pPr indent="-228600" lvl="1" marL="685800" rtl="0" algn="l">
              <a:lnSpc>
                <a:spcPct val="90000"/>
              </a:lnSpc>
              <a:spcBef>
                <a:spcPts val="500"/>
              </a:spcBef>
              <a:spcAft>
                <a:spcPts val="0"/>
              </a:spcAft>
              <a:buClr>
                <a:schemeClr val="dk1"/>
              </a:buClr>
              <a:buSzPts val="2400"/>
              <a:buFont typeface="Calibri"/>
              <a:buNone/>
            </a:pPr>
            <a:r>
              <a:rPr lang="en-US"/>
              <a:t>¬P(z) ∨ Q(z,g(z)) </a:t>
            </a:r>
            <a:endParaRPr/>
          </a:p>
          <a:p>
            <a:pPr indent="-228600" lvl="1" marL="685800" rtl="0" algn="l">
              <a:lnSpc>
                <a:spcPct val="90000"/>
              </a:lnSpc>
              <a:spcBef>
                <a:spcPts val="500"/>
              </a:spcBef>
              <a:spcAft>
                <a:spcPts val="0"/>
              </a:spcAft>
              <a:buClr>
                <a:schemeClr val="dk1"/>
              </a:buClr>
              <a:buSzPts val="2400"/>
              <a:buFont typeface="Calibri"/>
              <a:buNone/>
            </a:pPr>
            <a:r>
              <a:rPr lang="en-US"/>
              <a:t>¬P(w) ∨ ¬P(g(w))</a:t>
            </a:r>
            <a:endParaRPr/>
          </a:p>
        </p:txBody>
      </p:sp>
      <p:sp>
        <p:nvSpPr>
          <p:cNvPr id="920" name="Google Shape;920;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85"/>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7" name="Google Shape;927;p85"/>
          <p:cNvSpPr txBox="1"/>
          <p:nvPr>
            <p:ph type="title"/>
          </p:nvPr>
        </p:nvSpPr>
        <p:spPr>
          <a:xfrm>
            <a:off x="1016000" y="-76200"/>
            <a:ext cx="8400955" cy="1143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solidFill>
                  <a:schemeClr val="lt1"/>
                </a:solidFill>
                <a:latin typeface="Calibri"/>
                <a:ea typeface="Calibri"/>
                <a:cs typeface="Calibri"/>
                <a:sym typeface="Calibri"/>
              </a:rPr>
              <a:t>Resolution</a:t>
            </a:r>
            <a:endParaRPr/>
          </a:p>
        </p:txBody>
      </p:sp>
      <p:sp>
        <p:nvSpPr>
          <p:cNvPr id="928" name="Google Shape;928;p85"/>
          <p:cNvSpPr txBox="1"/>
          <p:nvPr>
            <p:ph idx="1" type="body"/>
          </p:nvPr>
        </p:nvSpPr>
        <p:spPr>
          <a:xfrm>
            <a:off x="914400" y="1371600"/>
            <a:ext cx="10363200" cy="50292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800"/>
              <a:buChar char="•"/>
            </a:pPr>
            <a:r>
              <a:rPr lang="en-US"/>
              <a:t>Resolution is a </a:t>
            </a:r>
            <a:r>
              <a:rPr b="1" lang="en-US">
                <a:solidFill>
                  <a:schemeClr val="accent2"/>
                </a:solidFill>
              </a:rPr>
              <a:t>sound</a:t>
            </a:r>
            <a:r>
              <a:rPr lang="en-US"/>
              <a:t> and </a:t>
            </a:r>
            <a:r>
              <a:rPr b="1" lang="en-US">
                <a:solidFill>
                  <a:schemeClr val="accent2"/>
                </a:solidFill>
              </a:rPr>
              <a:t>complete</a:t>
            </a:r>
            <a:r>
              <a:rPr lang="en-US"/>
              <a:t> inference procedure for FOL</a:t>
            </a:r>
            <a:endParaRPr/>
          </a:p>
          <a:p>
            <a:pPr indent="-342900" lvl="0" marL="342900" rtl="0" algn="just">
              <a:lnSpc>
                <a:spcPct val="90000"/>
              </a:lnSpc>
              <a:spcBef>
                <a:spcPts val="1000"/>
              </a:spcBef>
              <a:spcAft>
                <a:spcPts val="0"/>
              </a:spcAft>
              <a:buClr>
                <a:schemeClr val="dk1"/>
              </a:buClr>
              <a:buSzPts val="2800"/>
              <a:buChar char="•"/>
            </a:pPr>
            <a:r>
              <a:rPr lang="en-US"/>
              <a:t>Reminder: Resolution rule for propositional logic:</a:t>
            </a:r>
            <a:endParaRPr/>
          </a:p>
          <a:p>
            <a:pPr indent="-285750" lvl="1" marL="742950" rtl="0" algn="just">
              <a:lnSpc>
                <a:spcPct val="90000"/>
              </a:lnSpc>
              <a:spcBef>
                <a:spcPts val="500"/>
              </a:spcBef>
              <a:spcAft>
                <a:spcPts val="0"/>
              </a:spcAft>
              <a:buClr>
                <a:schemeClr val="dk1"/>
              </a:buClr>
              <a:buSzPts val="2800"/>
              <a:buChar char="•"/>
            </a:pPr>
            <a:r>
              <a:rPr lang="en-US" sz="2800"/>
              <a:t>P</a:t>
            </a:r>
            <a:r>
              <a:rPr baseline="-25000" lang="en-US" sz="2800"/>
              <a:t>1</a:t>
            </a:r>
            <a:r>
              <a:rPr lang="en-US" sz="2800"/>
              <a:t> ∨ P</a:t>
            </a:r>
            <a:r>
              <a:rPr baseline="-25000" lang="en-US" sz="2800"/>
              <a:t>2</a:t>
            </a:r>
            <a:r>
              <a:rPr lang="en-US" sz="2800"/>
              <a:t> ∨ ... ∨ P</a:t>
            </a:r>
            <a:r>
              <a:rPr baseline="-25000" lang="en-US" sz="2800"/>
              <a:t>n</a:t>
            </a:r>
            <a:r>
              <a:rPr lang="en-US" sz="2800"/>
              <a:t> </a:t>
            </a:r>
            <a:endParaRPr/>
          </a:p>
          <a:p>
            <a:pPr indent="-285750" lvl="1" marL="742950" rtl="0" algn="just">
              <a:lnSpc>
                <a:spcPct val="90000"/>
              </a:lnSpc>
              <a:spcBef>
                <a:spcPts val="500"/>
              </a:spcBef>
              <a:spcAft>
                <a:spcPts val="0"/>
              </a:spcAft>
              <a:buClr>
                <a:schemeClr val="dk1"/>
              </a:buClr>
              <a:buSzPts val="2800"/>
              <a:buChar char="•"/>
            </a:pPr>
            <a:r>
              <a:rPr lang="en-US" sz="2800"/>
              <a:t>¬P</a:t>
            </a:r>
            <a:r>
              <a:rPr baseline="-25000" lang="en-US" sz="2800"/>
              <a:t>1</a:t>
            </a:r>
            <a:r>
              <a:rPr lang="en-US" sz="2800"/>
              <a:t> ∨ Q</a:t>
            </a:r>
            <a:r>
              <a:rPr baseline="-25000" lang="en-US" sz="2800"/>
              <a:t>2</a:t>
            </a:r>
            <a:r>
              <a:rPr lang="en-US" sz="2800"/>
              <a:t> ∨ ... ∨ Q</a:t>
            </a:r>
            <a:r>
              <a:rPr baseline="-25000" lang="en-US" sz="2800"/>
              <a:t>m</a:t>
            </a:r>
            <a:r>
              <a:rPr lang="en-US" sz="2800"/>
              <a:t> </a:t>
            </a:r>
            <a:endParaRPr/>
          </a:p>
          <a:p>
            <a:pPr indent="-285750" lvl="1" marL="742950" rtl="0" algn="just">
              <a:lnSpc>
                <a:spcPct val="90000"/>
              </a:lnSpc>
              <a:spcBef>
                <a:spcPts val="500"/>
              </a:spcBef>
              <a:spcAft>
                <a:spcPts val="0"/>
              </a:spcAft>
              <a:buClr>
                <a:schemeClr val="dk1"/>
              </a:buClr>
              <a:buSzPts val="2800"/>
              <a:buChar char="•"/>
            </a:pPr>
            <a:r>
              <a:rPr lang="en-US" sz="2800"/>
              <a:t>Resolvent: P</a:t>
            </a:r>
            <a:r>
              <a:rPr baseline="-25000" lang="en-US" sz="2800"/>
              <a:t>2</a:t>
            </a:r>
            <a:r>
              <a:rPr lang="en-US" sz="2800"/>
              <a:t> ∨ ... ∨ P</a:t>
            </a:r>
            <a:r>
              <a:rPr baseline="-25000" lang="en-US" sz="2800"/>
              <a:t>n</a:t>
            </a:r>
            <a:r>
              <a:rPr lang="en-US" sz="2800"/>
              <a:t> ∨ Q</a:t>
            </a:r>
            <a:r>
              <a:rPr baseline="-25000" lang="en-US" sz="2800"/>
              <a:t>2</a:t>
            </a:r>
            <a:r>
              <a:rPr lang="en-US" sz="2800"/>
              <a:t> ∨ ... ∨ Q</a:t>
            </a:r>
            <a:r>
              <a:rPr baseline="-25000" lang="en-US" sz="2800"/>
              <a:t>m</a:t>
            </a:r>
            <a:r>
              <a:rPr lang="en-US" sz="2800"/>
              <a:t> </a:t>
            </a:r>
            <a:endParaRPr/>
          </a:p>
          <a:p>
            <a:pPr indent="-342900" lvl="0" marL="342900" rtl="0" algn="just">
              <a:lnSpc>
                <a:spcPct val="90000"/>
              </a:lnSpc>
              <a:spcBef>
                <a:spcPts val="1000"/>
              </a:spcBef>
              <a:spcAft>
                <a:spcPts val="0"/>
              </a:spcAft>
              <a:buClr>
                <a:schemeClr val="dk1"/>
              </a:buClr>
              <a:buSzPts val="2800"/>
              <a:buChar char="•"/>
            </a:pPr>
            <a:r>
              <a:rPr lang="en-US"/>
              <a:t>Examples</a:t>
            </a:r>
            <a:endParaRPr/>
          </a:p>
          <a:p>
            <a:pPr indent="-285750" lvl="1" marL="742950" rtl="0" algn="just">
              <a:lnSpc>
                <a:spcPct val="90000"/>
              </a:lnSpc>
              <a:spcBef>
                <a:spcPts val="500"/>
              </a:spcBef>
              <a:spcAft>
                <a:spcPts val="0"/>
              </a:spcAft>
              <a:buClr>
                <a:schemeClr val="dk1"/>
              </a:buClr>
              <a:buSzPts val="2800"/>
              <a:buChar char="•"/>
            </a:pPr>
            <a:r>
              <a:rPr lang="en-US" sz="2800"/>
              <a:t>P and ¬ P ∨ Q : derive Q </a:t>
            </a:r>
            <a:r>
              <a:rPr lang="en-US" sz="2800">
                <a:highlight>
                  <a:srgbClr val="FFFF00"/>
                </a:highlight>
              </a:rPr>
              <a:t>(Modus Ponens)</a:t>
            </a:r>
            <a:endParaRPr/>
          </a:p>
          <a:p>
            <a:pPr indent="-285750" lvl="1" marL="742950" rtl="0" algn="just">
              <a:lnSpc>
                <a:spcPct val="90000"/>
              </a:lnSpc>
              <a:spcBef>
                <a:spcPts val="500"/>
              </a:spcBef>
              <a:spcAft>
                <a:spcPts val="0"/>
              </a:spcAft>
              <a:buClr>
                <a:schemeClr val="dk1"/>
              </a:buClr>
              <a:buSzPts val="2800"/>
              <a:buChar char="•"/>
            </a:pPr>
            <a:r>
              <a:rPr lang="en-US" sz="2800"/>
              <a:t>(¬ P ∨ Q) and (¬ Q ∨ R) : derive ¬ P ∨ R</a:t>
            </a:r>
            <a:endParaRPr/>
          </a:p>
          <a:p>
            <a:pPr indent="-285750" lvl="1" marL="742950" rtl="0" algn="just">
              <a:lnSpc>
                <a:spcPct val="90000"/>
              </a:lnSpc>
              <a:spcBef>
                <a:spcPts val="500"/>
              </a:spcBef>
              <a:spcAft>
                <a:spcPts val="0"/>
              </a:spcAft>
              <a:buClr>
                <a:schemeClr val="dk1"/>
              </a:buClr>
              <a:buSzPts val="2800"/>
              <a:buChar char="•"/>
            </a:pPr>
            <a:r>
              <a:rPr lang="en-US" sz="2800"/>
              <a:t>P and ¬ P : derive False [contradiction!]</a:t>
            </a:r>
            <a:endParaRPr/>
          </a:p>
          <a:p>
            <a:pPr indent="-285750" lvl="1" marL="742950" rtl="0" algn="just">
              <a:lnSpc>
                <a:spcPct val="90000"/>
              </a:lnSpc>
              <a:spcBef>
                <a:spcPts val="500"/>
              </a:spcBef>
              <a:spcAft>
                <a:spcPts val="0"/>
              </a:spcAft>
              <a:buClr>
                <a:schemeClr val="dk1"/>
              </a:buClr>
              <a:buSzPts val="2800"/>
              <a:buChar char="•"/>
            </a:pPr>
            <a:r>
              <a:rPr lang="en-US" sz="2800"/>
              <a:t>(P ∨ Q) and (¬ P ∨ ¬ Q) : derive True </a:t>
            </a:r>
            <a:endParaRPr/>
          </a:p>
        </p:txBody>
      </p:sp>
      <p:sp>
        <p:nvSpPr>
          <p:cNvPr id="929" name="Google Shape;929;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86"/>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6" name="Google Shape;936;p86"/>
          <p:cNvSpPr txBox="1"/>
          <p:nvPr>
            <p:ph type="title"/>
          </p:nvPr>
        </p:nvSpPr>
        <p:spPr>
          <a:xfrm>
            <a:off x="914400" y="-76200"/>
            <a:ext cx="9048466" cy="1143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Resolution in </a:t>
            </a:r>
            <a:r>
              <a:rPr lang="en-US" sz="5400">
                <a:solidFill>
                  <a:schemeClr val="lt1"/>
                </a:solidFill>
                <a:latin typeface="Calibri"/>
                <a:ea typeface="Calibri"/>
                <a:cs typeface="Calibri"/>
                <a:sym typeface="Calibri"/>
              </a:rPr>
              <a:t>first-order</a:t>
            </a:r>
            <a:r>
              <a:rPr lang="en-US">
                <a:solidFill>
                  <a:schemeClr val="lt1"/>
                </a:solidFill>
                <a:latin typeface="Calibri"/>
                <a:ea typeface="Calibri"/>
                <a:cs typeface="Calibri"/>
                <a:sym typeface="Calibri"/>
              </a:rPr>
              <a:t> logic</a:t>
            </a:r>
            <a:endParaRPr/>
          </a:p>
        </p:txBody>
      </p:sp>
      <p:sp>
        <p:nvSpPr>
          <p:cNvPr id="937" name="Google Shape;937;p86"/>
          <p:cNvSpPr txBox="1"/>
          <p:nvPr>
            <p:ph idx="1" type="body"/>
          </p:nvPr>
        </p:nvSpPr>
        <p:spPr>
          <a:xfrm>
            <a:off x="746450" y="1194319"/>
            <a:ext cx="10691046" cy="533711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Given sentences</a:t>
            </a:r>
            <a:endParaRPr/>
          </a:p>
          <a:p>
            <a:pPr indent="-228600" lvl="1" marL="685800" rtl="0" algn="l">
              <a:lnSpc>
                <a:spcPct val="90000"/>
              </a:lnSpc>
              <a:spcBef>
                <a:spcPts val="500"/>
              </a:spcBef>
              <a:spcAft>
                <a:spcPts val="0"/>
              </a:spcAft>
              <a:buClr>
                <a:schemeClr val="dk1"/>
              </a:buClr>
              <a:buSzPts val="2400"/>
              <a:buFont typeface="Calibri"/>
              <a:buNone/>
            </a:pPr>
            <a:r>
              <a:rPr lang="en-US"/>
              <a:t> P</a:t>
            </a:r>
            <a:r>
              <a:rPr baseline="-25000" lang="en-US"/>
              <a:t>1</a:t>
            </a:r>
            <a:r>
              <a:rPr lang="en-US"/>
              <a:t> ∨ ... ∨ P</a:t>
            </a:r>
            <a:r>
              <a:rPr baseline="-25000" lang="en-US"/>
              <a:t>n</a:t>
            </a:r>
            <a:endParaRPr baseline="-25000"/>
          </a:p>
          <a:p>
            <a:pPr indent="-228600" lvl="1" marL="685800" rtl="0" algn="l">
              <a:lnSpc>
                <a:spcPct val="90000"/>
              </a:lnSpc>
              <a:spcBef>
                <a:spcPts val="500"/>
              </a:spcBef>
              <a:spcAft>
                <a:spcPts val="0"/>
              </a:spcAft>
              <a:buClr>
                <a:schemeClr val="dk1"/>
              </a:buClr>
              <a:buSzPts val="2400"/>
              <a:buFont typeface="Calibri"/>
              <a:buNone/>
            </a:pPr>
            <a:r>
              <a:rPr lang="en-US"/>
              <a:t>Q</a:t>
            </a:r>
            <a:r>
              <a:rPr baseline="-25000" lang="en-US"/>
              <a:t>1</a:t>
            </a:r>
            <a:r>
              <a:rPr lang="en-US"/>
              <a:t> ∨ ... ∨ Q</a:t>
            </a:r>
            <a:r>
              <a:rPr baseline="-25000" lang="en-US"/>
              <a:t>m</a:t>
            </a:r>
            <a:r>
              <a:rPr lang="en-US"/>
              <a:t> </a:t>
            </a:r>
            <a:endParaRPr/>
          </a:p>
          <a:p>
            <a:pPr indent="-228600" lvl="0" marL="228600" rtl="0" algn="l">
              <a:lnSpc>
                <a:spcPct val="90000"/>
              </a:lnSpc>
              <a:spcBef>
                <a:spcPts val="1000"/>
              </a:spcBef>
              <a:spcAft>
                <a:spcPts val="0"/>
              </a:spcAft>
              <a:buClr>
                <a:schemeClr val="dk1"/>
              </a:buClr>
              <a:buSzPts val="2400"/>
              <a:buChar char="•"/>
            </a:pPr>
            <a:r>
              <a:rPr lang="en-US" sz="2400"/>
              <a:t>in </a:t>
            </a:r>
            <a:r>
              <a:rPr i="1" lang="en-US" sz="2400"/>
              <a:t>conjunctive normal form:</a:t>
            </a:r>
            <a:endParaRPr sz="2400"/>
          </a:p>
          <a:p>
            <a:pPr indent="-228600" lvl="1" marL="685800" rtl="0" algn="l">
              <a:lnSpc>
                <a:spcPct val="90000"/>
              </a:lnSpc>
              <a:spcBef>
                <a:spcPts val="500"/>
              </a:spcBef>
              <a:spcAft>
                <a:spcPts val="0"/>
              </a:spcAft>
              <a:buClr>
                <a:schemeClr val="dk1"/>
              </a:buClr>
              <a:buSzPts val="2400"/>
              <a:buChar char="•"/>
            </a:pPr>
            <a:r>
              <a:rPr lang="en-US"/>
              <a:t>each P</a:t>
            </a:r>
            <a:r>
              <a:rPr baseline="-25000" lang="en-US"/>
              <a:t>i</a:t>
            </a:r>
            <a:r>
              <a:rPr lang="en-US"/>
              <a:t> and Q</a:t>
            </a:r>
            <a:r>
              <a:rPr baseline="-25000" lang="en-US"/>
              <a:t>i</a:t>
            </a:r>
            <a:r>
              <a:rPr lang="en-US"/>
              <a:t> is a literal, i.e., a positive or negated predicate symbol with its terms, </a:t>
            </a:r>
            <a:endParaRPr/>
          </a:p>
          <a:p>
            <a:pPr indent="-228600" lvl="0" marL="228600" rtl="0" algn="l">
              <a:lnSpc>
                <a:spcPct val="90000"/>
              </a:lnSpc>
              <a:spcBef>
                <a:spcPts val="1000"/>
              </a:spcBef>
              <a:spcAft>
                <a:spcPts val="0"/>
              </a:spcAft>
              <a:buClr>
                <a:schemeClr val="dk1"/>
              </a:buClr>
              <a:buSzPts val="2400"/>
              <a:buChar char="•"/>
            </a:pPr>
            <a:r>
              <a:rPr lang="en-US" sz="2400"/>
              <a:t>if P</a:t>
            </a:r>
            <a:r>
              <a:rPr baseline="-25000" lang="en-US" sz="2400"/>
              <a:t>j</a:t>
            </a:r>
            <a:r>
              <a:rPr lang="en-US" sz="2400"/>
              <a:t> and ¬Q</a:t>
            </a:r>
            <a:r>
              <a:rPr baseline="-25000" lang="en-US" sz="2400"/>
              <a:t>k</a:t>
            </a:r>
            <a:r>
              <a:rPr lang="en-US" sz="2400"/>
              <a:t> </a:t>
            </a:r>
            <a:r>
              <a:rPr b="1" lang="en-US" sz="2400">
                <a:solidFill>
                  <a:schemeClr val="accent2"/>
                </a:solidFill>
              </a:rPr>
              <a:t>unify</a:t>
            </a:r>
            <a:r>
              <a:rPr lang="en-US" sz="2400"/>
              <a:t> with substitution list θ, then derive the resolvent sentence:</a:t>
            </a:r>
            <a:endParaRPr/>
          </a:p>
          <a:p>
            <a:pPr indent="-228600" lvl="1" marL="685800" rtl="0" algn="l">
              <a:lnSpc>
                <a:spcPct val="90000"/>
              </a:lnSpc>
              <a:spcBef>
                <a:spcPts val="500"/>
              </a:spcBef>
              <a:spcAft>
                <a:spcPts val="0"/>
              </a:spcAft>
              <a:buClr>
                <a:schemeClr val="dk1"/>
              </a:buClr>
              <a:buSzPts val="2400"/>
              <a:buFont typeface="Calibri"/>
              <a:buNone/>
            </a:pPr>
            <a:r>
              <a:rPr lang="en-US"/>
              <a:t>subst(θ, P</a:t>
            </a:r>
            <a:r>
              <a:rPr baseline="-25000" lang="en-US"/>
              <a:t>1</a:t>
            </a:r>
            <a:r>
              <a:rPr lang="en-US"/>
              <a:t> ∨... ∨ P</a:t>
            </a:r>
            <a:r>
              <a:rPr baseline="-25000" lang="en-US"/>
              <a:t>j-1</a:t>
            </a:r>
            <a:r>
              <a:rPr lang="en-US"/>
              <a:t> ∨ P</a:t>
            </a:r>
            <a:r>
              <a:rPr baseline="-25000" lang="en-US"/>
              <a:t>j+1</a:t>
            </a:r>
            <a:r>
              <a:rPr lang="en-US"/>
              <a:t> ... P</a:t>
            </a:r>
            <a:r>
              <a:rPr baseline="-25000" lang="en-US"/>
              <a:t>n</a:t>
            </a:r>
            <a:r>
              <a:rPr lang="en-US"/>
              <a:t> ∨ Q</a:t>
            </a:r>
            <a:r>
              <a:rPr baseline="-25000" lang="en-US"/>
              <a:t>1</a:t>
            </a:r>
            <a:r>
              <a:rPr lang="en-US"/>
              <a:t> ∨ …Q</a:t>
            </a:r>
            <a:r>
              <a:rPr baseline="-25000" lang="en-US"/>
              <a:t>k-1</a:t>
            </a:r>
            <a:r>
              <a:rPr lang="en-US"/>
              <a:t> ∨ Q</a:t>
            </a:r>
            <a:r>
              <a:rPr baseline="-25000" lang="en-US"/>
              <a:t>k+1</a:t>
            </a:r>
            <a:r>
              <a:rPr lang="en-US"/>
              <a:t> ∨... ∨ Q</a:t>
            </a:r>
            <a:r>
              <a:rPr baseline="-25000" lang="en-US"/>
              <a:t>m</a:t>
            </a:r>
            <a:r>
              <a:rPr lang="en-US"/>
              <a:t>)</a:t>
            </a:r>
            <a:endParaRPr/>
          </a:p>
          <a:p>
            <a:pPr indent="-228600" lvl="0" marL="228600" rtl="0" algn="l">
              <a:lnSpc>
                <a:spcPct val="90000"/>
              </a:lnSpc>
              <a:spcBef>
                <a:spcPts val="1000"/>
              </a:spcBef>
              <a:spcAft>
                <a:spcPts val="0"/>
              </a:spcAft>
              <a:buClr>
                <a:schemeClr val="dk1"/>
              </a:buClr>
              <a:buSzPts val="2400"/>
              <a:buChar char="•"/>
            </a:pPr>
            <a:r>
              <a:rPr lang="en-US" sz="2400"/>
              <a:t>Example</a:t>
            </a:r>
            <a:endParaRPr/>
          </a:p>
          <a:p>
            <a:pPr indent="-228600" lvl="1" marL="685800" rtl="0" algn="l">
              <a:lnSpc>
                <a:spcPct val="90000"/>
              </a:lnSpc>
              <a:spcBef>
                <a:spcPts val="500"/>
              </a:spcBef>
              <a:spcAft>
                <a:spcPts val="0"/>
              </a:spcAft>
              <a:buClr>
                <a:schemeClr val="dk1"/>
              </a:buClr>
              <a:buSzPts val="2400"/>
              <a:buChar char="•"/>
            </a:pPr>
            <a:r>
              <a:rPr lang="en-US"/>
              <a:t>from clause 		</a:t>
            </a:r>
            <a:r>
              <a:rPr b="1" lang="en-US"/>
              <a:t>P(x, f(a)) ∨ P(x, f(y)) ∨ Q(y) </a:t>
            </a:r>
            <a:endParaRPr/>
          </a:p>
          <a:p>
            <a:pPr indent="-228600" lvl="1" marL="685800" rtl="0" algn="l">
              <a:lnSpc>
                <a:spcPct val="90000"/>
              </a:lnSpc>
              <a:spcBef>
                <a:spcPts val="500"/>
              </a:spcBef>
              <a:spcAft>
                <a:spcPts val="0"/>
              </a:spcAft>
              <a:buClr>
                <a:schemeClr val="dk1"/>
              </a:buClr>
              <a:buSzPts val="2400"/>
              <a:buChar char="•"/>
            </a:pPr>
            <a:r>
              <a:rPr lang="en-US"/>
              <a:t>and clause 		</a:t>
            </a:r>
            <a:r>
              <a:rPr b="1" lang="en-US"/>
              <a:t>¬P(z, f(a)) ∨ ¬Q(z)</a:t>
            </a:r>
            <a:endParaRPr/>
          </a:p>
          <a:p>
            <a:pPr indent="-228600" lvl="1" marL="685800" rtl="0" algn="l">
              <a:lnSpc>
                <a:spcPct val="90000"/>
              </a:lnSpc>
              <a:spcBef>
                <a:spcPts val="500"/>
              </a:spcBef>
              <a:spcAft>
                <a:spcPts val="0"/>
              </a:spcAft>
              <a:buClr>
                <a:schemeClr val="dk1"/>
              </a:buClr>
              <a:buSzPts val="2400"/>
              <a:buChar char="•"/>
            </a:pPr>
            <a:r>
              <a:rPr lang="en-US"/>
              <a:t>derive resolvent 	</a:t>
            </a:r>
            <a:r>
              <a:rPr b="1" lang="en-US"/>
              <a:t>P(z, f(y)) ∨ Q(y) ∨ ¬Q(z)</a:t>
            </a:r>
            <a:r>
              <a:rPr lang="en-US"/>
              <a:t> </a:t>
            </a:r>
            <a:endParaRPr/>
          </a:p>
          <a:p>
            <a:pPr indent="-228600" lvl="1" marL="685800" rtl="0" algn="l">
              <a:lnSpc>
                <a:spcPct val="90000"/>
              </a:lnSpc>
              <a:spcBef>
                <a:spcPts val="500"/>
              </a:spcBef>
              <a:spcAft>
                <a:spcPts val="0"/>
              </a:spcAft>
              <a:buClr>
                <a:schemeClr val="dk1"/>
              </a:buClr>
              <a:buSzPts val="2400"/>
              <a:buChar char="•"/>
            </a:pPr>
            <a:r>
              <a:rPr lang="en-US"/>
              <a:t>using 		</a:t>
            </a:r>
            <a:r>
              <a:rPr b="1" lang="en-US"/>
              <a:t>θ = {x/z} </a:t>
            </a:r>
            <a:endParaRPr/>
          </a:p>
        </p:txBody>
      </p:sp>
      <p:sp>
        <p:nvSpPr>
          <p:cNvPr id="938" name="Google Shape;938;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43" name="Shape 943"/>
        <p:cNvGrpSpPr/>
        <p:nvPr/>
      </p:nvGrpSpPr>
      <p:grpSpPr>
        <a:xfrm>
          <a:off x="0" y="0"/>
          <a:ext cx="0" cy="0"/>
          <a:chOff x="0" y="0"/>
          <a:chExt cx="0" cy="0"/>
        </a:xfrm>
      </p:grpSpPr>
      <p:sp>
        <p:nvSpPr>
          <p:cNvPr id="944" name="Google Shape;944;p87"/>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45" name="Google Shape;945;p87"/>
          <p:cNvSpPr txBox="1"/>
          <p:nvPr>
            <p:ph type="title"/>
          </p:nvPr>
        </p:nvSpPr>
        <p:spPr>
          <a:xfrm>
            <a:off x="838200" y="365125"/>
            <a:ext cx="8960893"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A resolution proof tree</a:t>
            </a:r>
            <a:endParaRPr/>
          </a:p>
        </p:txBody>
      </p:sp>
      <p:pic>
        <p:nvPicPr>
          <p:cNvPr descr="img5" id="946" name="Google Shape;946;p87"/>
          <p:cNvPicPr preferRelativeResize="0"/>
          <p:nvPr/>
        </p:nvPicPr>
        <p:blipFill rotWithShape="1">
          <a:blip r:embed="rId3">
            <a:alphaModFix/>
          </a:blip>
          <a:srcRect b="0" l="0" r="0" t="0"/>
          <a:stretch/>
        </p:blipFill>
        <p:spPr>
          <a:xfrm>
            <a:off x="508000" y="1768839"/>
            <a:ext cx="10871200" cy="4920887"/>
          </a:xfrm>
          <a:prstGeom prst="rect">
            <a:avLst/>
          </a:prstGeom>
          <a:noFill/>
          <a:ln cap="flat" cmpd="sng" w="38100">
            <a:solidFill>
              <a:srgbClr val="FF0000"/>
            </a:solidFill>
            <a:prstDash val="solid"/>
            <a:round/>
            <a:headEnd len="sm" w="sm" type="none"/>
            <a:tailEnd len="sm" w="sm" type="none"/>
          </a:ln>
        </p:spPr>
      </p:pic>
      <p:sp>
        <p:nvSpPr>
          <p:cNvPr id="947" name="Google Shape;947;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88"/>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4" name="Google Shape;954;p88"/>
          <p:cNvSpPr txBox="1"/>
          <p:nvPr>
            <p:ph type="title"/>
          </p:nvPr>
        </p:nvSpPr>
        <p:spPr>
          <a:xfrm>
            <a:off x="1016000" y="304800"/>
            <a:ext cx="8687558" cy="1143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Resolution refutation</a:t>
            </a:r>
            <a:endParaRPr/>
          </a:p>
        </p:txBody>
      </p:sp>
      <p:sp>
        <p:nvSpPr>
          <p:cNvPr id="955" name="Google Shape;955;p88"/>
          <p:cNvSpPr txBox="1"/>
          <p:nvPr>
            <p:ph idx="1" type="body"/>
          </p:nvPr>
        </p:nvSpPr>
        <p:spPr>
          <a:xfrm>
            <a:off x="914400" y="1447800"/>
            <a:ext cx="10769600" cy="48768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Given a consistent set of axioms KB and goal sentence Q, show that KB |= Q</a:t>
            </a:r>
            <a:endParaRPr/>
          </a:p>
          <a:p>
            <a:pPr indent="-228600" lvl="0" marL="228600" rtl="0" algn="l">
              <a:lnSpc>
                <a:spcPct val="90000"/>
              </a:lnSpc>
              <a:spcBef>
                <a:spcPts val="1000"/>
              </a:spcBef>
              <a:spcAft>
                <a:spcPts val="0"/>
              </a:spcAft>
              <a:buClr>
                <a:schemeClr val="accent2"/>
              </a:buClr>
              <a:buSzPts val="2800"/>
              <a:buChar char="•"/>
            </a:pPr>
            <a:r>
              <a:rPr b="1" lang="en-US">
                <a:solidFill>
                  <a:schemeClr val="accent2"/>
                </a:solidFill>
              </a:rPr>
              <a:t>Proof by contradiction:</a:t>
            </a:r>
            <a:r>
              <a:rPr lang="en-US"/>
              <a:t>  Add ¬Q to KB and try to prove false.</a:t>
            </a:r>
            <a:endParaRPr/>
          </a:p>
          <a:p>
            <a:pPr indent="-228600" lvl="1" marL="685800" rtl="0" algn="l">
              <a:lnSpc>
                <a:spcPct val="90000"/>
              </a:lnSpc>
              <a:spcBef>
                <a:spcPts val="500"/>
              </a:spcBef>
              <a:spcAft>
                <a:spcPts val="0"/>
              </a:spcAft>
              <a:buClr>
                <a:schemeClr val="dk1"/>
              </a:buClr>
              <a:buSzPts val="2400"/>
              <a:buFont typeface="Calibri"/>
              <a:buNone/>
            </a:pPr>
            <a:r>
              <a:rPr lang="en-US"/>
              <a:t>i.e., (KB |- Q) ↔ (KB ∨ ¬Q |- False) </a:t>
            </a:r>
            <a:endParaRPr/>
          </a:p>
          <a:p>
            <a:pPr indent="-228600" lvl="0" marL="228600" rtl="0" algn="l">
              <a:lnSpc>
                <a:spcPct val="90000"/>
              </a:lnSpc>
              <a:spcBef>
                <a:spcPts val="1000"/>
              </a:spcBef>
              <a:spcAft>
                <a:spcPts val="0"/>
              </a:spcAft>
              <a:buClr>
                <a:schemeClr val="dk1"/>
              </a:buClr>
              <a:buSzPts val="2800"/>
              <a:buChar char="•"/>
            </a:pPr>
            <a:r>
              <a:rPr lang="en-US"/>
              <a:t>Resolution is </a:t>
            </a:r>
            <a:r>
              <a:rPr b="1" lang="en-US">
                <a:solidFill>
                  <a:schemeClr val="accent2"/>
                </a:solidFill>
              </a:rPr>
              <a:t>refutation complete</a:t>
            </a:r>
            <a:r>
              <a:rPr b="1" lang="en-US"/>
              <a:t>: </a:t>
            </a:r>
            <a:r>
              <a:rPr lang="en-US"/>
              <a:t>it can establish that a given sentence Q is entailed by KB, but can’t (in general) be used to generate all logical consequences of a set of sentences</a:t>
            </a:r>
            <a:endParaRPr/>
          </a:p>
          <a:p>
            <a:pPr indent="-228600" lvl="0" marL="228600" rtl="0" algn="l">
              <a:lnSpc>
                <a:spcPct val="90000"/>
              </a:lnSpc>
              <a:spcBef>
                <a:spcPts val="1000"/>
              </a:spcBef>
              <a:spcAft>
                <a:spcPts val="0"/>
              </a:spcAft>
              <a:buClr>
                <a:schemeClr val="dk1"/>
              </a:buClr>
              <a:buSzPts val="2800"/>
              <a:buChar char="•"/>
            </a:pPr>
            <a:r>
              <a:rPr lang="en-US"/>
              <a:t>Also, it cannot be used to prove that Q is </a:t>
            </a:r>
            <a:r>
              <a:rPr b="1" lang="en-US"/>
              <a:t>not entailed</a:t>
            </a:r>
            <a:r>
              <a:rPr lang="en-US"/>
              <a:t> by KB.</a:t>
            </a:r>
            <a:endParaRPr/>
          </a:p>
          <a:p>
            <a:pPr indent="-228600" lvl="0" marL="228600" rtl="0" algn="l">
              <a:lnSpc>
                <a:spcPct val="90000"/>
              </a:lnSpc>
              <a:spcBef>
                <a:spcPts val="1000"/>
              </a:spcBef>
              <a:spcAft>
                <a:spcPts val="0"/>
              </a:spcAft>
              <a:buClr>
                <a:schemeClr val="dk1"/>
              </a:buClr>
              <a:buSzPts val="2800"/>
              <a:buChar char="•"/>
            </a:pPr>
            <a:r>
              <a:rPr lang="en-US"/>
              <a:t>Resolution </a:t>
            </a:r>
            <a:r>
              <a:rPr b="1" lang="en-US">
                <a:solidFill>
                  <a:schemeClr val="accent2"/>
                </a:solidFill>
              </a:rPr>
              <a:t>won’t always give an answer</a:t>
            </a:r>
            <a:r>
              <a:rPr lang="en-US"/>
              <a:t> since entailment is only semidecidable</a:t>
            </a:r>
            <a:endParaRPr/>
          </a:p>
          <a:p>
            <a:pPr indent="-228600" lvl="1" marL="685800" rtl="0" algn="l">
              <a:lnSpc>
                <a:spcPct val="90000"/>
              </a:lnSpc>
              <a:spcBef>
                <a:spcPts val="500"/>
              </a:spcBef>
              <a:spcAft>
                <a:spcPts val="0"/>
              </a:spcAft>
              <a:buClr>
                <a:schemeClr val="dk1"/>
              </a:buClr>
              <a:buSzPts val="2400"/>
              <a:buChar char="•"/>
            </a:pPr>
            <a:r>
              <a:rPr lang="en-US"/>
              <a:t>And you can’t just run two proofs in parallel, one trying to prove Q and the other trying to prove </a:t>
            </a:r>
            <a:r>
              <a:rPr lang="en-US" sz="2400"/>
              <a:t>¬</a:t>
            </a:r>
            <a:r>
              <a:rPr lang="en-US"/>
              <a:t>Q, since KB might not entail either one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956" name="Google Shape;956;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89"/>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63" name="Google Shape;963;p89"/>
          <p:cNvSpPr txBox="1"/>
          <p:nvPr>
            <p:ph type="title"/>
          </p:nvPr>
        </p:nvSpPr>
        <p:spPr>
          <a:xfrm>
            <a:off x="547974" y="148073"/>
            <a:ext cx="9368852" cy="1143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Refutation resolution proof tree</a:t>
            </a:r>
            <a:endParaRPr/>
          </a:p>
        </p:txBody>
      </p:sp>
      <p:sp>
        <p:nvSpPr>
          <p:cNvPr id="964" name="Google Shape;964;p89"/>
          <p:cNvSpPr txBox="1"/>
          <p:nvPr/>
        </p:nvSpPr>
        <p:spPr>
          <a:xfrm>
            <a:off x="203200" y="1665288"/>
            <a:ext cx="2895344" cy="4247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440"/>
              <a:buFont typeface="Noto Sans Symbols"/>
              <a:buNone/>
            </a:pPr>
            <a:r>
              <a:rPr lang="en-US" sz="2400">
                <a:solidFill>
                  <a:schemeClr val="dk1"/>
                </a:solidFill>
                <a:latin typeface="Calibri"/>
                <a:ea typeface="Calibri"/>
                <a:cs typeface="Calibri"/>
                <a:sym typeface="Calibri"/>
              </a:rPr>
              <a:t>¬</a:t>
            </a:r>
            <a:r>
              <a:rPr lang="en-US" sz="1800">
                <a:solidFill>
                  <a:schemeClr val="dk1"/>
                </a:solidFill>
                <a:latin typeface="Tahoma"/>
                <a:ea typeface="Tahoma"/>
                <a:cs typeface="Tahoma"/>
                <a:sym typeface="Tahoma"/>
              </a:rPr>
              <a:t>allergies(w) v sneeze(w)</a:t>
            </a:r>
            <a:endParaRPr/>
          </a:p>
        </p:txBody>
      </p:sp>
      <p:sp>
        <p:nvSpPr>
          <p:cNvPr id="965" name="Google Shape;965;p89"/>
          <p:cNvSpPr txBox="1"/>
          <p:nvPr/>
        </p:nvSpPr>
        <p:spPr>
          <a:xfrm>
            <a:off x="4593167" y="1665288"/>
            <a:ext cx="4601196" cy="4247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440"/>
              <a:buFont typeface="Noto Sans Symbols"/>
              <a:buNone/>
            </a:pPr>
            <a:r>
              <a:rPr lang="en-US" sz="2400">
                <a:solidFill>
                  <a:schemeClr val="dk1"/>
                </a:solidFill>
                <a:latin typeface="Calibri"/>
                <a:ea typeface="Calibri"/>
                <a:cs typeface="Calibri"/>
                <a:sym typeface="Calibri"/>
              </a:rPr>
              <a:t>¬</a:t>
            </a:r>
            <a:r>
              <a:rPr lang="en-US" sz="1800">
                <a:solidFill>
                  <a:schemeClr val="dk1"/>
                </a:solidFill>
                <a:latin typeface="Tahoma"/>
                <a:ea typeface="Tahoma"/>
                <a:cs typeface="Tahoma"/>
                <a:sym typeface="Tahoma"/>
              </a:rPr>
              <a:t>cat(y) v ¬allergic-to-cats(z) ∨ allergies(z)</a:t>
            </a:r>
            <a:endParaRPr sz="1800">
              <a:solidFill>
                <a:schemeClr val="dk1"/>
              </a:solidFill>
              <a:latin typeface="Calibri"/>
              <a:ea typeface="Calibri"/>
              <a:cs typeface="Calibri"/>
              <a:sym typeface="Calibri"/>
            </a:endParaRPr>
          </a:p>
        </p:txBody>
      </p:sp>
      <p:sp>
        <p:nvSpPr>
          <p:cNvPr id="966" name="Google Shape;966;p89"/>
          <p:cNvSpPr txBox="1"/>
          <p:nvPr/>
        </p:nvSpPr>
        <p:spPr>
          <a:xfrm>
            <a:off x="203201" y="2719389"/>
            <a:ext cx="4461029" cy="4247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440"/>
              <a:buFont typeface="Noto Sans Symbols"/>
              <a:buNone/>
            </a:pPr>
            <a:r>
              <a:rPr lang="en-US" sz="2400">
                <a:solidFill>
                  <a:schemeClr val="dk1"/>
                </a:solidFill>
                <a:latin typeface="Calibri"/>
                <a:ea typeface="Calibri"/>
                <a:cs typeface="Calibri"/>
                <a:sym typeface="Calibri"/>
              </a:rPr>
              <a:t>¬</a:t>
            </a:r>
            <a:r>
              <a:rPr lang="en-US" sz="1800">
                <a:solidFill>
                  <a:schemeClr val="dk1"/>
                </a:solidFill>
                <a:latin typeface="Tahoma"/>
                <a:ea typeface="Tahoma"/>
                <a:cs typeface="Tahoma"/>
                <a:sym typeface="Tahoma"/>
              </a:rPr>
              <a:t>cat(y) v sneeze(z) ∨ ¬allergic-to-cats(z)</a:t>
            </a:r>
            <a:endParaRPr/>
          </a:p>
        </p:txBody>
      </p:sp>
      <p:sp>
        <p:nvSpPr>
          <p:cNvPr id="967" name="Google Shape;967;p89"/>
          <p:cNvSpPr txBox="1"/>
          <p:nvPr/>
        </p:nvSpPr>
        <p:spPr>
          <a:xfrm>
            <a:off x="6762751" y="2784476"/>
            <a:ext cx="1122167" cy="3416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080"/>
              <a:buFont typeface="Noto Sans Symbols"/>
              <a:buNone/>
            </a:pPr>
            <a:r>
              <a:rPr lang="en-US" sz="1800">
                <a:solidFill>
                  <a:schemeClr val="dk1"/>
                </a:solidFill>
                <a:latin typeface="Tahoma"/>
                <a:ea typeface="Tahoma"/>
                <a:cs typeface="Tahoma"/>
                <a:sym typeface="Tahoma"/>
              </a:rPr>
              <a:t>cat(Felix)</a:t>
            </a:r>
            <a:endParaRPr/>
          </a:p>
        </p:txBody>
      </p:sp>
      <p:sp>
        <p:nvSpPr>
          <p:cNvPr id="968" name="Google Shape;968;p89"/>
          <p:cNvSpPr txBox="1"/>
          <p:nvPr/>
        </p:nvSpPr>
        <p:spPr>
          <a:xfrm>
            <a:off x="2844800" y="3733801"/>
            <a:ext cx="3361369" cy="3416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080"/>
              <a:buFont typeface="Noto Sans Symbols"/>
              <a:buNone/>
            </a:pPr>
            <a:r>
              <a:rPr lang="en-US" sz="1800">
                <a:solidFill>
                  <a:schemeClr val="dk1"/>
                </a:solidFill>
                <a:latin typeface="Tahoma"/>
                <a:ea typeface="Tahoma"/>
                <a:cs typeface="Tahoma"/>
                <a:sym typeface="Tahoma"/>
              </a:rPr>
              <a:t>sneeze(z) v ¬allergic-to-cats(z)</a:t>
            </a:r>
            <a:endParaRPr/>
          </a:p>
        </p:txBody>
      </p:sp>
      <p:sp>
        <p:nvSpPr>
          <p:cNvPr id="969" name="Google Shape;969;p89"/>
          <p:cNvSpPr txBox="1"/>
          <p:nvPr/>
        </p:nvSpPr>
        <p:spPr>
          <a:xfrm>
            <a:off x="8331200" y="3733801"/>
            <a:ext cx="2246834" cy="3416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080"/>
              <a:buFont typeface="Noto Sans Symbols"/>
              <a:buNone/>
            </a:pPr>
            <a:r>
              <a:rPr lang="en-US" sz="1800">
                <a:solidFill>
                  <a:schemeClr val="dk1"/>
                </a:solidFill>
                <a:latin typeface="Tahoma"/>
                <a:ea typeface="Tahoma"/>
                <a:cs typeface="Tahoma"/>
                <a:sym typeface="Tahoma"/>
              </a:rPr>
              <a:t>allergic-to-cats(Lise)</a:t>
            </a:r>
            <a:endParaRPr/>
          </a:p>
        </p:txBody>
      </p:sp>
      <p:sp>
        <p:nvSpPr>
          <p:cNvPr id="970" name="Google Shape;970;p89"/>
          <p:cNvSpPr txBox="1"/>
          <p:nvPr/>
        </p:nvSpPr>
        <p:spPr>
          <a:xfrm>
            <a:off x="9144001" y="5527676"/>
            <a:ext cx="654731" cy="3416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080"/>
              <a:buFont typeface="Noto Sans Symbols"/>
              <a:buNone/>
            </a:pPr>
            <a:r>
              <a:rPr lang="en-US" sz="1800">
                <a:solidFill>
                  <a:schemeClr val="dk1"/>
                </a:solidFill>
                <a:latin typeface="Tahoma"/>
                <a:ea typeface="Tahoma"/>
                <a:cs typeface="Tahoma"/>
                <a:sym typeface="Tahoma"/>
              </a:rPr>
              <a:t>false</a:t>
            </a:r>
            <a:endParaRPr/>
          </a:p>
        </p:txBody>
      </p:sp>
      <p:sp>
        <p:nvSpPr>
          <p:cNvPr id="971" name="Google Shape;971;p89"/>
          <p:cNvSpPr txBox="1"/>
          <p:nvPr/>
        </p:nvSpPr>
        <p:spPr>
          <a:xfrm>
            <a:off x="9819217" y="4624389"/>
            <a:ext cx="1671098" cy="4247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440"/>
              <a:buFont typeface="Noto Sans Symbols"/>
              <a:buNone/>
            </a:pPr>
            <a:r>
              <a:rPr lang="en-US" sz="2400">
                <a:solidFill>
                  <a:schemeClr val="dk1"/>
                </a:solidFill>
                <a:latin typeface="Calibri"/>
                <a:ea typeface="Calibri"/>
                <a:cs typeface="Calibri"/>
                <a:sym typeface="Calibri"/>
              </a:rPr>
              <a:t>¬</a:t>
            </a:r>
            <a:r>
              <a:rPr lang="en-US" sz="1800">
                <a:solidFill>
                  <a:schemeClr val="dk1"/>
                </a:solidFill>
                <a:latin typeface="Tahoma"/>
                <a:ea typeface="Tahoma"/>
                <a:cs typeface="Tahoma"/>
                <a:sym typeface="Tahoma"/>
              </a:rPr>
              <a:t>sneeze(Lise)</a:t>
            </a:r>
            <a:endParaRPr/>
          </a:p>
        </p:txBody>
      </p:sp>
      <p:sp>
        <p:nvSpPr>
          <p:cNvPr id="972" name="Google Shape;972;p89"/>
          <p:cNvSpPr txBox="1"/>
          <p:nvPr/>
        </p:nvSpPr>
        <p:spPr>
          <a:xfrm>
            <a:off x="7031568" y="4689476"/>
            <a:ext cx="1451488" cy="3416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080"/>
              <a:buFont typeface="Noto Sans Symbols"/>
              <a:buNone/>
            </a:pPr>
            <a:r>
              <a:rPr lang="en-US" sz="1800">
                <a:solidFill>
                  <a:schemeClr val="dk1"/>
                </a:solidFill>
                <a:latin typeface="Tahoma"/>
                <a:ea typeface="Tahoma"/>
                <a:cs typeface="Tahoma"/>
                <a:sym typeface="Tahoma"/>
              </a:rPr>
              <a:t>sneeze(Lise)</a:t>
            </a:r>
            <a:endParaRPr/>
          </a:p>
        </p:txBody>
      </p:sp>
      <p:cxnSp>
        <p:nvCxnSpPr>
          <p:cNvPr id="973" name="Google Shape;973;p89"/>
          <p:cNvCxnSpPr/>
          <p:nvPr/>
        </p:nvCxnSpPr>
        <p:spPr>
          <a:xfrm>
            <a:off x="2844800" y="2133600"/>
            <a:ext cx="1524000" cy="609600"/>
          </a:xfrm>
          <a:prstGeom prst="straightConnector1">
            <a:avLst/>
          </a:prstGeom>
          <a:noFill/>
          <a:ln cap="flat" cmpd="sng" w="9525">
            <a:solidFill>
              <a:schemeClr val="dk1"/>
            </a:solidFill>
            <a:prstDash val="solid"/>
            <a:round/>
            <a:headEnd len="med" w="med" type="none"/>
            <a:tailEnd len="med" w="med" type="none"/>
          </a:ln>
        </p:spPr>
      </p:cxnSp>
      <p:cxnSp>
        <p:nvCxnSpPr>
          <p:cNvPr id="974" name="Google Shape;974;p89"/>
          <p:cNvCxnSpPr/>
          <p:nvPr/>
        </p:nvCxnSpPr>
        <p:spPr>
          <a:xfrm flipH="1">
            <a:off x="4368800" y="2133600"/>
            <a:ext cx="1727200" cy="609600"/>
          </a:xfrm>
          <a:prstGeom prst="straightConnector1">
            <a:avLst/>
          </a:prstGeom>
          <a:noFill/>
          <a:ln cap="flat" cmpd="sng" w="9525">
            <a:solidFill>
              <a:schemeClr val="dk1"/>
            </a:solidFill>
            <a:prstDash val="solid"/>
            <a:round/>
            <a:headEnd len="med" w="med" type="none"/>
            <a:tailEnd len="med" w="med" type="none"/>
          </a:ln>
        </p:spPr>
      </p:cxnSp>
      <p:cxnSp>
        <p:nvCxnSpPr>
          <p:cNvPr id="975" name="Google Shape;975;p89"/>
          <p:cNvCxnSpPr/>
          <p:nvPr/>
        </p:nvCxnSpPr>
        <p:spPr>
          <a:xfrm>
            <a:off x="4673600" y="3200400"/>
            <a:ext cx="1422400" cy="533400"/>
          </a:xfrm>
          <a:prstGeom prst="straightConnector1">
            <a:avLst/>
          </a:prstGeom>
          <a:noFill/>
          <a:ln cap="flat" cmpd="sng" w="9525">
            <a:solidFill>
              <a:schemeClr val="dk1"/>
            </a:solidFill>
            <a:prstDash val="solid"/>
            <a:round/>
            <a:headEnd len="med" w="med" type="none"/>
            <a:tailEnd len="med" w="med" type="none"/>
          </a:ln>
        </p:spPr>
      </p:cxnSp>
      <p:cxnSp>
        <p:nvCxnSpPr>
          <p:cNvPr id="976" name="Google Shape;976;p89"/>
          <p:cNvCxnSpPr/>
          <p:nvPr/>
        </p:nvCxnSpPr>
        <p:spPr>
          <a:xfrm flipH="1">
            <a:off x="6096000" y="3124200"/>
            <a:ext cx="1828800" cy="609600"/>
          </a:xfrm>
          <a:prstGeom prst="straightConnector1">
            <a:avLst/>
          </a:prstGeom>
          <a:noFill/>
          <a:ln cap="flat" cmpd="sng" w="9525">
            <a:solidFill>
              <a:schemeClr val="dk1"/>
            </a:solidFill>
            <a:prstDash val="solid"/>
            <a:round/>
            <a:headEnd len="med" w="med" type="none"/>
            <a:tailEnd len="med" w="med" type="none"/>
          </a:ln>
        </p:spPr>
      </p:cxnSp>
      <p:cxnSp>
        <p:nvCxnSpPr>
          <p:cNvPr id="977" name="Google Shape;977;p89"/>
          <p:cNvCxnSpPr/>
          <p:nvPr/>
        </p:nvCxnSpPr>
        <p:spPr>
          <a:xfrm>
            <a:off x="6400800" y="4114800"/>
            <a:ext cx="1524000" cy="533400"/>
          </a:xfrm>
          <a:prstGeom prst="straightConnector1">
            <a:avLst/>
          </a:prstGeom>
          <a:noFill/>
          <a:ln cap="flat" cmpd="sng" w="9525">
            <a:solidFill>
              <a:schemeClr val="dk1"/>
            </a:solidFill>
            <a:prstDash val="solid"/>
            <a:round/>
            <a:headEnd len="med" w="med" type="none"/>
            <a:tailEnd len="med" w="med" type="none"/>
          </a:ln>
        </p:spPr>
      </p:cxnSp>
      <p:cxnSp>
        <p:nvCxnSpPr>
          <p:cNvPr id="978" name="Google Shape;978;p89"/>
          <p:cNvCxnSpPr/>
          <p:nvPr/>
        </p:nvCxnSpPr>
        <p:spPr>
          <a:xfrm flipH="1">
            <a:off x="7924800" y="4114800"/>
            <a:ext cx="1625600" cy="533400"/>
          </a:xfrm>
          <a:prstGeom prst="straightConnector1">
            <a:avLst/>
          </a:prstGeom>
          <a:noFill/>
          <a:ln cap="flat" cmpd="sng" w="9525">
            <a:solidFill>
              <a:schemeClr val="dk1"/>
            </a:solidFill>
            <a:prstDash val="solid"/>
            <a:round/>
            <a:headEnd len="med" w="med" type="none"/>
            <a:tailEnd len="med" w="med" type="none"/>
          </a:ln>
        </p:spPr>
      </p:cxnSp>
      <p:cxnSp>
        <p:nvCxnSpPr>
          <p:cNvPr id="979" name="Google Shape;979;p89"/>
          <p:cNvCxnSpPr/>
          <p:nvPr/>
        </p:nvCxnSpPr>
        <p:spPr>
          <a:xfrm>
            <a:off x="8229600" y="5029200"/>
            <a:ext cx="1422400" cy="457200"/>
          </a:xfrm>
          <a:prstGeom prst="straightConnector1">
            <a:avLst/>
          </a:prstGeom>
          <a:noFill/>
          <a:ln cap="flat" cmpd="sng" w="9525">
            <a:solidFill>
              <a:schemeClr val="dk1"/>
            </a:solidFill>
            <a:prstDash val="solid"/>
            <a:round/>
            <a:headEnd len="med" w="med" type="none"/>
            <a:tailEnd len="med" w="med" type="none"/>
          </a:ln>
        </p:spPr>
      </p:cxnSp>
      <p:cxnSp>
        <p:nvCxnSpPr>
          <p:cNvPr id="980" name="Google Shape;980;p89"/>
          <p:cNvCxnSpPr/>
          <p:nvPr/>
        </p:nvCxnSpPr>
        <p:spPr>
          <a:xfrm flipH="1">
            <a:off x="9652000" y="5029200"/>
            <a:ext cx="1422400" cy="457200"/>
          </a:xfrm>
          <a:prstGeom prst="straightConnector1">
            <a:avLst/>
          </a:prstGeom>
          <a:noFill/>
          <a:ln cap="flat" cmpd="sng" w="9525">
            <a:solidFill>
              <a:schemeClr val="dk1"/>
            </a:solidFill>
            <a:prstDash val="solid"/>
            <a:round/>
            <a:headEnd len="med" w="med" type="none"/>
            <a:tailEnd len="med" w="med" type="none"/>
          </a:ln>
        </p:spPr>
      </p:cxnSp>
      <p:sp>
        <p:nvSpPr>
          <p:cNvPr id="981" name="Google Shape;981;p89"/>
          <p:cNvSpPr txBox="1"/>
          <p:nvPr/>
        </p:nvSpPr>
        <p:spPr>
          <a:xfrm>
            <a:off x="3962401" y="2209801"/>
            <a:ext cx="546945" cy="3416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080"/>
              <a:buFont typeface="Noto Sans Symbols"/>
              <a:buNone/>
            </a:pPr>
            <a:r>
              <a:rPr lang="en-US" sz="1800">
                <a:solidFill>
                  <a:schemeClr val="dk1"/>
                </a:solidFill>
                <a:latin typeface="Tahoma"/>
                <a:ea typeface="Tahoma"/>
                <a:cs typeface="Tahoma"/>
                <a:sym typeface="Tahoma"/>
              </a:rPr>
              <a:t>w/z</a:t>
            </a:r>
            <a:endParaRPr/>
          </a:p>
        </p:txBody>
      </p:sp>
      <p:sp>
        <p:nvSpPr>
          <p:cNvPr id="982" name="Google Shape;982;p89"/>
          <p:cNvSpPr txBox="1"/>
          <p:nvPr/>
        </p:nvSpPr>
        <p:spPr>
          <a:xfrm>
            <a:off x="5689601" y="3276601"/>
            <a:ext cx="844847" cy="3416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080"/>
              <a:buFont typeface="Noto Sans Symbols"/>
              <a:buNone/>
            </a:pPr>
            <a:r>
              <a:rPr lang="en-US" sz="1800">
                <a:solidFill>
                  <a:schemeClr val="dk1"/>
                </a:solidFill>
                <a:latin typeface="Tahoma"/>
                <a:ea typeface="Tahoma"/>
                <a:cs typeface="Tahoma"/>
                <a:sym typeface="Tahoma"/>
              </a:rPr>
              <a:t>y/Felix</a:t>
            </a:r>
            <a:endParaRPr/>
          </a:p>
        </p:txBody>
      </p:sp>
      <p:sp>
        <p:nvSpPr>
          <p:cNvPr id="983" name="Google Shape;983;p89"/>
          <p:cNvSpPr txBox="1"/>
          <p:nvPr/>
        </p:nvSpPr>
        <p:spPr>
          <a:xfrm>
            <a:off x="7721600" y="4191001"/>
            <a:ext cx="768159" cy="3416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080"/>
              <a:buFont typeface="Noto Sans Symbols"/>
              <a:buNone/>
            </a:pPr>
            <a:r>
              <a:rPr lang="en-US" sz="1800">
                <a:solidFill>
                  <a:schemeClr val="dk1"/>
                </a:solidFill>
                <a:latin typeface="Tahoma"/>
                <a:ea typeface="Tahoma"/>
                <a:cs typeface="Tahoma"/>
                <a:sym typeface="Tahoma"/>
              </a:rPr>
              <a:t>z/Lise</a:t>
            </a:r>
            <a:endParaRPr/>
          </a:p>
        </p:txBody>
      </p:sp>
      <p:sp>
        <p:nvSpPr>
          <p:cNvPr id="984" name="Google Shape;984;p89"/>
          <p:cNvSpPr txBox="1"/>
          <p:nvPr/>
        </p:nvSpPr>
        <p:spPr>
          <a:xfrm>
            <a:off x="9630833" y="6134101"/>
            <a:ext cx="15379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accent2"/>
                </a:solidFill>
                <a:latin typeface="Calibri"/>
                <a:ea typeface="Calibri"/>
                <a:cs typeface="Calibri"/>
                <a:sym typeface="Calibri"/>
              </a:rPr>
              <a:t>negated query</a:t>
            </a:r>
            <a:endParaRPr/>
          </a:p>
        </p:txBody>
      </p:sp>
      <p:cxnSp>
        <p:nvCxnSpPr>
          <p:cNvPr id="985" name="Google Shape;985;p89"/>
          <p:cNvCxnSpPr/>
          <p:nvPr/>
        </p:nvCxnSpPr>
        <p:spPr>
          <a:xfrm flipH="1" rot="10800000">
            <a:off x="10972800" y="5029200"/>
            <a:ext cx="406400" cy="1066800"/>
          </a:xfrm>
          <a:prstGeom prst="straightConnector1">
            <a:avLst/>
          </a:prstGeom>
          <a:noFill/>
          <a:ln cap="flat" cmpd="sng" w="9525">
            <a:solidFill>
              <a:schemeClr val="accent2"/>
            </a:solidFill>
            <a:prstDash val="solid"/>
            <a:round/>
            <a:headEnd len="med" w="med" type="none"/>
            <a:tailEnd len="med" w="med" type="triangle"/>
          </a:ln>
        </p:spPr>
      </p:cxnSp>
      <p:sp>
        <p:nvSpPr>
          <p:cNvPr id="986" name="Google Shape;986;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nvSpPr>
        <p:spPr>
          <a:xfrm>
            <a:off x="143648" y="152400"/>
            <a:ext cx="9955695"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Approaches to knowledge Representation</a:t>
            </a:r>
            <a:endParaRPr/>
          </a:p>
        </p:txBody>
      </p:sp>
      <p:sp>
        <p:nvSpPr>
          <p:cNvPr id="170" name="Google Shape;170;p9"/>
          <p:cNvSpPr txBox="1"/>
          <p:nvPr/>
        </p:nvSpPr>
        <p:spPr>
          <a:xfrm>
            <a:off x="186813" y="1563329"/>
            <a:ext cx="11927859" cy="5158146"/>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71" name="Google Shape;171;p9"/>
          <p:cNvSpPr txBox="1"/>
          <p:nvPr>
            <p:ph idx="1" type="body"/>
          </p:nvPr>
        </p:nvSpPr>
        <p:spPr>
          <a:xfrm>
            <a:off x="304800" y="1656992"/>
            <a:ext cx="11700387" cy="47438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Representational adequacy the ability to represent all of the kinds of knowledge that are needed in that domain.</a:t>
            </a:r>
            <a:endParaRPr/>
          </a:p>
          <a:p>
            <a:pPr indent="-228600" lvl="0" marL="228600" rtl="0" algn="l">
              <a:lnSpc>
                <a:spcPct val="90000"/>
              </a:lnSpc>
              <a:spcBef>
                <a:spcPts val="1000"/>
              </a:spcBef>
              <a:spcAft>
                <a:spcPts val="0"/>
              </a:spcAft>
              <a:buClr>
                <a:schemeClr val="dk1"/>
              </a:buClr>
              <a:buSzPts val="2800"/>
              <a:buChar char="•"/>
            </a:pPr>
            <a:r>
              <a:rPr lang="en-US"/>
              <a:t>Inferential Adequacy: - the ability to manipulate the representation structures in such a way as to derive new structures corresponding to new knowledge inferred from ol.</a:t>
            </a:r>
            <a:endParaRPr/>
          </a:p>
          <a:p>
            <a:pPr indent="-228600" lvl="0" marL="228600" rtl="0" algn="l">
              <a:lnSpc>
                <a:spcPct val="90000"/>
              </a:lnSpc>
              <a:spcBef>
                <a:spcPts val="1000"/>
              </a:spcBef>
              <a:spcAft>
                <a:spcPts val="0"/>
              </a:spcAft>
              <a:buClr>
                <a:schemeClr val="dk1"/>
              </a:buClr>
              <a:buSzPts val="2800"/>
              <a:buChar char="•"/>
            </a:pPr>
            <a:r>
              <a:rPr lang="en-US"/>
              <a:t>Inferential Efficiency: - the ability to incorporate into the knowledge structure additional information that can be used to focus the attention of the inference mechanism in the most promising directions.</a:t>
            </a:r>
            <a:endParaRPr/>
          </a:p>
          <a:p>
            <a:pPr indent="-228600" lvl="0" marL="228600" rtl="0" algn="l">
              <a:lnSpc>
                <a:spcPct val="90000"/>
              </a:lnSpc>
              <a:spcBef>
                <a:spcPts val="1000"/>
              </a:spcBef>
              <a:spcAft>
                <a:spcPts val="0"/>
              </a:spcAft>
              <a:buClr>
                <a:schemeClr val="dk1"/>
              </a:buClr>
              <a:buSzPts val="2800"/>
              <a:buChar char="•"/>
            </a:pPr>
            <a:r>
              <a:rPr lang="en-US"/>
              <a:t>Acquisitioned Efficiency: - the ability to acquire new information easily. The simplest case involves direct insertion by a person of new knowledge into the database.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72" name="Google Shape;17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3" name="Google Shape;17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90"/>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93" name="Google Shape;993;p90"/>
          <p:cNvSpPr txBox="1"/>
          <p:nvPr>
            <p:ph idx="1" type="body"/>
          </p:nvPr>
        </p:nvSpPr>
        <p:spPr>
          <a:xfrm>
            <a:off x="762000" y="977900"/>
            <a:ext cx="10905067" cy="511810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Font typeface="Calibri"/>
              <a:buNone/>
            </a:pPr>
            <a:r>
              <a:rPr b="1" lang="en-US" sz="3200"/>
              <a:t>We need answers to the following questions</a:t>
            </a:r>
            <a:r>
              <a:rPr lang="en-US" sz="3200"/>
              <a:t> </a:t>
            </a:r>
            <a:endParaRPr/>
          </a:p>
          <a:p>
            <a:pPr indent="-228600" lvl="0" marL="228600" rtl="0" algn="ctr">
              <a:lnSpc>
                <a:spcPct val="90000"/>
              </a:lnSpc>
              <a:spcBef>
                <a:spcPts val="1000"/>
              </a:spcBef>
              <a:spcAft>
                <a:spcPts val="0"/>
              </a:spcAft>
              <a:buClr>
                <a:schemeClr val="dk1"/>
              </a:buClr>
              <a:buSzPts val="1600"/>
              <a:buFont typeface="Calibri"/>
              <a:buNone/>
            </a:pPr>
            <a:r>
              <a:t/>
            </a:r>
            <a:endParaRPr sz="1600"/>
          </a:p>
          <a:p>
            <a:pPr indent="-228600" lvl="0" marL="228600" rtl="0" algn="l">
              <a:lnSpc>
                <a:spcPct val="90000"/>
              </a:lnSpc>
              <a:spcBef>
                <a:spcPts val="1000"/>
              </a:spcBef>
              <a:spcAft>
                <a:spcPts val="0"/>
              </a:spcAft>
              <a:buClr>
                <a:schemeClr val="dk1"/>
              </a:buClr>
              <a:buSzPts val="2800"/>
              <a:buChar char="•"/>
            </a:pPr>
            <a:r>
              <a:rPr lang="en-US"/>
              <a:t>How to convert FOL sentences to conjunctive normal form (a.k.a. CNF, clause form): </a:t>
            </a:r>
            <a:r>
              <a:rPr b="1" lang="en-US">
                <a:solidFill>
                  <a:schemeClr val="accent2"/>
                </a:solidFill>
              </a:rPr>
              <a:t>normalization and skolemization</a:t>
            </a:r>
            <a:endParaRPr b="1"/>
          </a:p>
          <a:p>
            <a:pPr indent="-228600" lvl="0" marL="228600" rtl="0" algn="l">
              <a:lnSpc>
                <a:spcPct val="90000"/>
              </a:lnSpc>
              <a:spcBef>
                <a:spcPts val="1000"/>
              </a:spcBef>
              <a:spcAft>
                <a:spcPts val="0"/>
              </a:spcAft>
              <a:buClr>
                <a:schemeClr val="dk1"/>
              </a:buClr>
              <a:buSzPts val="2800"/>
              <a:buChar char="•"/>
            </a:pPr>
            <a:r>
              <a:rPr lang="en-US"/>
              <a:t>How to unify two argument lists, i.e., how to find their most general unifier (</a:t>
            </a:r>
            <a:r>
              <a:rPr b="1" lang="en-US"/>
              <a:t>mgu</a:t>
            </a:r>
            <a:r>
              <a:rPr lang="en-US"/>
              <a:t>) </a:t>
            </a:r>
            <a:r>
              <a:rPr lang="en-US">
                <a:latin typeface="Noto Sans Symbols"/>
                <a:ea typeface="Noto Sans Symbols"/>
                <a:cs typeface="Noto Sans Symbols"/>
                <a:sym typeface="Noto Sans Symbols"/>
              </a:rPr>
              <a:t>θ: </a:t>
            </a:r>
            <a:r>
              <a:rPr b="1" lang="en-US">
                <a:solidFill>
                  <a:schemeClr val="accent2"/>
                </a:solidFill>
              </a:rPr>
              <a:t>unification</a:t>
            </a:r>
            <a:endParaRPr/>
          </a:p>
          <a:p>
            <a:pPr indent="-228600" lvl="0" marL="228600" rtl="0" algn="l">
              <a:lnSpc>
                <a:spcPct val="90000"/>
              </a:lnSpc>
              <a:spcBef>
                <a:spcPts val="1000"/>
              </a:spcBef>
              <a:spcAft>
                <a:spcPts val="0"/>
              </a:spcAft>
              <a:buClr>
                <a:schemeClr val="dk1"/>
              </a:buClr>
              <a:buSzPts val="2800"/>
              <a:buChar char="•"/>
            </a:pPr>
            <a:r>
              <a:rPr lang="en-US"/>
              <a:t>How to determine which two clauses in KB should be resolved next (among all resolvable pairs of clauses) : </a:t>
            </a:r>
            <a:r>
              <a:rPr b="1" lang="en-US">
                <a:solidFill>
                  <a:schemeClr val="accent2"/>
                </a:solidFill>
              </a:rPr>
              <a:t>resolution (search) strategy</a:t>
            </a:r>
            <a:endParaRPr/>
          </a:p>
        </p:txBody>
      </p:sp>
      <p:sp>
        <p:nvSpPr>
          <p:cNvPr id="994" name="Google Shape;994;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91"/>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1" name="Google Shape;1001;p91"/>
          <p:cNvSpPr txBox="1"/>
          <p:nvPr>
            <p:ph type="title"/>
          </p:nvPr>
        </p:nvSpPr>
        <p:spPr>
          <a:xfrm>
            <a:off x="838201" y="365125"/>
            <a:ext cx="8510516"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Unification</a:t>
            </a:r>
            <a:endParaRPr/>
          </a:p>
        </p:txBody>
      </p:sp>
      <p:sp>
        <p:nvSpPr>
          <p:cNvPr id="1002" name="Google Shape;1002;p91"/>
          <p:cNvSpPr txBox="1"/>
          <p:nvPr>
            <p:ph idx="1" type="body"/>
          </p:nvPr>
        </p:nvSpPr>
        <p:spPr>
          <a:xfrm>
            <a:off x="838200" y="1825625"/>
            <a:ext cx="10515600" cy="435133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Unification is a </a:t>
            </a:r>
            <a:r>
              <a:rPr b="1" lang="en-US">
                <a:solidFill>
                  <a:schemeClr val="accent2"/>
                </a:solidFill>
              </a:rPr>
              <a:t>“pattern-matching”</a:t>
            </a:r>
            <a:r>
              <a:rPr lang="en-US"/>
              <a:t> procedure </a:t>
            </a:r>
            <a:endParaRPr/>
          </a:p>
          <a:p>
            <a:pPr indent="-228600" lvl="1" marL="685800" rtl="0" algn="just">
              <a:lnSpc>
                <a:spcPct val="90000"/>
              </a:lnSpc>
              <a:spcBef>
                <a:spcPts val="500"/>
              </a:spcBef>
              <a:spcAft>
                <a:spcPts val="0"/>
              </a:spcAft>
              <a:buClr>
                <a:schemeClr val="dk1"/>
              </a:buClr>
              <a:buSzPts val="2400"/>
              <a:buChar char="•"/>
            </a:pPr>
            <a:r>
              <a:rPr lang="en-US"/>
              <a:t>Takes two atomic sentences, called literals, as input</a:t>
            </a:r>
            <a:endParaRPr/>
          </a:p>
          <a:p>
            <a:pPr indent="-228600" lvl="1" marL="685800" rtl="0" algn="just">
              <a:lnSpc>
                <a:spcPct val="90000"/>
              </a:lnSpc>
              <a:spcBef>
                <a:spcPts val="500"/>
              </a:spcBef>
              <a:spcAft>
                <a:spcPts val="0"/>
              </a:spcAft>
              <a:buClr>
                <a:schemeClr val="dk1"/>
              </a:buClr>
              <a:buSzPts val="2400"/>
              <a:buChar char="•"/>
            </a:pPr>
            <a:r>
              <a:rPr lang="en-US"/>
              <a:t>Returns “Failure” if they do not match and a substitution list, θ, if they do</a:t>
            </a:r>
            <a:endParaRPr/>
          </a:p>
          <a:p>
            <a:pPr indent="-228600" lvl="0" marL="228600" rtl="0" algn="just">
              <a:lnSpc>
                <a:spcPct val="90000"/>
              </a:lnSpc>
              <a:spcBef>
                <a:spcPts val="1000"/>
              </a:spcBef>
              <a:spcAft>
                <a:spcPts val="0"/>
              </a:spcAft>
              <a:buClr>
                <a:schemeClr val="dk1"/>
              </a:buClr>
              <a:buSzPts val="2800"/>
              <a:buChar char="•"/>
            </a:pPr>
            <a:r>
              <a:rPr lang="en-US"/>
              <a:t>That is, </a:t>
            </a:r>
            <a:r>
              <a:rPr i="1" lang="en-US"/>
              <a:t>unify(p,q) = θ</a:t>
            </a:r>
            <a:r>
              <a:rPr lang="en-US"/>
              <a:t> means </a:t>
            </a:r>
            <a:r>
              <a:rPr i="1" lang="en-US"/>
              <a:t>subst(θ, p) = subst(θ, q)</a:t>
            </a:r>
            <a:r>
              <a:rPr lang="en-US"/>
              <a:t> for two atomic sentences, </a:t>
            </a:r>
            <a:r>
              <a:rPr i="1" lang="en-US"/>
              <a:t>p</a:t>
            </a:r>
            <a:r>
              <a:rPr lang="en-US"/>
              <a:t> and </a:t>
            </a:r>
            <a:r>
              <a:rPr i="1" lang="en-US"/>
              <a:t>q</a:t>
            </a:r>
            <a:endParaRPr/>
          </a:p>
          <a:p>
            <a:pPr indent="-228600" lvl="0" marL="228600" rtl="0" algn="just">
              <a:lnSpc>
                <a:spcPct val="90000"/>
              </a:lnSpc>
              <a:spcBef>
                <a:spcPts val="1000"/>
              </a:spcBef>
              <a:spcAft>
                <a:spcPts val="0"/>
              </a:spcAft>
              <a:buClr>
                <a:schemeClr val="accent2"/>
              </a:buClr>
              <a:buSzPts val="2800"/>
              <a:buChar char="•"/>
            </a:pPr>
            <a:r>
              <a:rPr b="1" lang="en-US">
                <a:solidFill>
                  <a:schemeClr val="accent2"/>
                </a:solidFill>
              </a:rPr>
              <a:t>θ</a:t>
            </a:r>
            <a:r>
              <a:rPr lang="en-US"/>
              <a:t> is called the </a:t>
            </a:r>
            <a:r>
              <a:rPr b="1" lang="en-US">
                <a:solidFill>
                  <a:schemeClr val="accent2"/>
                </a:solidFill>
              </a:rPr>
              <a:t>most general unifier</a:t>
            </a:r>
            <a:r>
              <a:rPr lang="en-US"/>
              <a:t> (mgu) </a:t>
            </a:r>
            <a:endParaRPr/>
          </a:p>
          <a:p>
            <a:pPr indent="-228600" lvl="0" marL="228600" rtl="0" algn="just">
              <a:lnSpc>
                <a:spcPct val="90000"/>
              </a:lnSpc>
              <a:spcBef>
                <a:spcPts val="1000"/>
              </a:spcBef>
              <a:spcAft>
                <a:spcPts val="0"/>
              </a:spcAft>
              <a:buClr>
                <a:schemeClr val="dk1"/>
              </a:buClr>
              <a:buSzPts val="2800"/>
              <a:buChar char="•"/>
            </a:pPr>
            <a:r>
              <a:rPr lang="en-US"/>
              <a:t>All variables in the given two literals are implicitly universally quantified </a:t>
            </a:r>
            <a:endParaRPr/>
          </a:p>
          <a:p>
            <a:pPr indent="-228600" lvl="0" marL="228600" rtl="0" algn="just">
              <a:lnSpc>
                <a:spcPct val="90000"/>
              </a:lnSpc>
              <a:spcBef>
                <a:spcPts val="1000"/>
              </a:spcBef>
              <a:spcAft>
                <a:spcPts val="0"/>
              </a:spcAft>
              <a:buClr>
                <a:schemeClr val="dk1"/>
              </a:buClr>
              <a:buSzPts val="2800"/>
              <a:buChar char="•"/>
            </a:pPr>
            <a:r>
              <a:rPr lang="en-US"/>
              <a:t>To make literals match, replace (universally quantified) variables by terms</a:t>
            </a:r>
            <a:endParaRPr/>
          </a:p>
        </p:txBody>
      </p:sp>
      <p:sp>
        <p:nvSpPr>
          <p:cNvPr id="1003" name="Google Shape;1003;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92"/>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0" name="Google Shape;1010;p92"/>
          <p:cNvSpPr txBox="1"/>
          <p:nvPr>
            <p:ph type="title"/>
          </p:nvPr>
        </p:nvSpPr>
        <p:spPr>
          <a:xfrm>
            <a:off x="914401" y="228600"/>
            <a:ext cx="9253182" cy="1143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Unification algorithm</a:t>
            </a:r>
            <a:endParaRPr/>
          </a:p>
        </p:txBody>
      </p:sp>
      <p:sp>
        <p:nvSpPr>
          <p:cNvPr id="1011" name="Google Shape;1011;p92"/>
          <p:cNvSpPr txBox="1"/>
          <p:nvPr>
            <p:ph idx="1" type="body"/>
          </p:nvPr>
        </p:nvSpPr>
        <p:spPr>
          <a:xfrm>
            <a:off x="914400" y="1447800"/>
            <a:ext cx="10363200" cy="51816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Font typeface="Calibri"/>
              <a:buNone/>
            </a:pPr>
            <a:r>
              <a:rPr lang="en-US" sz="2400"/>
              <a:t>procedure unify(p, q, θ)</a:t>
            </a:r>
            <a:endParaRPr/>
          </a:p>
          <a:p>
            <a:pPr indent="-228600" lvl="0" marL="228600" rtl="0" algn="l">
              <a:lnSpc>
                <a:spcPct val="90000"/>
              </a:lnSpc>
              <a:spcBef>
                <a:spcPts val="1000"/>
              </a:spcBef>
              <a:spcAft>
                <a:spcPts val="0"/>
              </a:spcAft>
              <a:buClr>
                <a:schemeClr val="dk1"/>
              </a:buClr>
              <a:buSzPct val="100000"/>
              <a:buFont typeface="Calibri"/>
              <a:buNone/>
            </a:pPr>
            <a:r>
              <a:rPr lang="en-US" sz="2400"/>
              <a:t>       Scan p and q left-to-right and find the first corresponding</a:t>
            </a:r>
            <a:endParaRPr/>
          </a:p>
          <a:p>
            <a:pPr indent="-228600" lvl="0" marL="228600" rtl="0" algn="l">
              <a:lnSpc>
                <a:spcPct val="90000"/>
              </a:lnSpc>
              <a:spcBef>
                <a:spcPts val="1000"/>
              </a:spcBef>
              <a:spcAft>
                <a:spcPts val="0"/>
              </a:spcAft>
              <a:buClr>
                <a:schemeClr val="dk1"/>
              </a:buClr>
              <a:buSzPct val="100000"/>
              <a:buFont typeface="Calibri"/>
              <a:buNone/>
            </a:pPr>
            <a:r>
              <a:rPr lang="en-US" sz="2400"/>
              <a:t>          terms where p and q “disagree” (i.e., p and q not equal)</a:t>
            </a:r>
            <a:endParaRPr/>
          </a:p>
          <a:p>
            <a:pPr indent="-228600" lvl="0" marL="228600" rtl="0" algn="l">
              <a:lnSpc>
                <a:spcPct val="90000"/>
              </a:lnSpc>
              <a:spcBef>
                <a:spcPts val="1000"/>
              </a:spcBef>
              <a:spcAft>
                <a:spcPts val="0"/>
              </a:spcAft>
              <a:buClr>
                <a:schemeClr val="dk1"/>
              </a:buClr>
              <a:buSzPct val="100000"/>
              <a:buFont typeface="Calibri"/>
              <a:buNone/>
            </a:pPr>
            <a:r>
              <a:rPr lang="en-US" sz="2400"/>
              <a:t>       If there is no disagreement, return θ  (success!)</a:t>
            </a:r>
            <a:endParaRPr/>
          </a:p>
          <a:p>
            <a:pPr indent="-228600" lvl="0" marL="228600" rtl="0" algn="l">
              <a:lnSpc>
                <a:spcPct val="90000"/>
              </a:lnSpc>
              <a:spcBef>
                <a:spcPts val="1000"/>
              </a:spcBef>
              <a:spcAft>
                <a:spcPts val="0"/>
              </a:spcAft>
              <a:buClr>
                <a:schemeClr val="dk1"/>
              </a:buClr>
              <a:buSzPct val="100000"/>
              <a:buFont typeface="Calibri"/>
              <a:buNone/>
            </a:pPr>
            <a:r>
              <a:rPr lang="en-US" sz="2400"/>
              <a:t>       Let r and s be the terms in p and q, respectively,</a:t>
            </a:r>
            <a:endParaRPr/>
          </a:p>
          <a:p>
            <a:pPr indent="-228600" lvl="0" marL="228600" rtl="0" algn="l">
              <a:lnSpc>
                <a:spcPct val="90000"/>
              </a:lnSpc>
              <a:spcBef>
                <a:spcPts val="1000"/>
              </a:spcBef>
              <a:spcAft>
                <a:spcPts val="0"/>
              </a:spcAft>
              <a:buClr>
                <a:schemeClr val="dk1"/>
              </a:buClr>
              <a:buSzPct val="100000"/>
              <a:buFont typeface="Calibri"/>
              <a:buNone/>
            </a:pPr>
            <a:r>
              <a:rPr lang="en-US" sz="2400"/>
              <a:t>          where disagreement first occurs</a:t>
            </a:r>
            <a:endParaRPr/>
          </a:p>
          <a:p>
            <a:pPr indent="-228600" lvl="0" marL="228600" rtl="0" algn="l">
              <a:lnSpc>
                <a:spcPct val="90000"/>
              </a:lnSpc>
              <a:spcBef>
                <a:spcPts val="1000"/>
              </a:spcBef>
              <a:spcAft>
                <a:spcPts val="0"/>
              </a:spcAft>
              <a:buClr>
                <a:schemeClr val="dk1"/>
              </a:buClr>
              <a:buSzPct val="100000"/>
              <a:buFont typeface="Calibri"/>
              <a:buNone/>
            </a:pPr>
            <a:r>
              <a:rPr lang="en-US" sz="2400"/>
              <a:t>       If variable(r) then {</a:t>
            </a:r>
            <a:endParaRPr/>
          </a:p>
          <a:p>
            <a:pPr indent="-228600" lvl="0" marL="228600" rtl="0" algn="l">
              <a:lnSpc>
                <a:spcPct val="90000"/>
              </a:lnSpc>
              <a:spcBef>
                <a:spcPts val="1000"/>
              </a:spcBef>
              <a:spcAft>
                <a:spcPts val="0"/>
              </a:spcAft>
              <a:buClr>
                <a:schemeClr val="dk1"/>
              </a:buClr>
              <a:buSzPct val="100000"/>
              <a:buFont typeface="Calibri"/>
              <a:buNone/>
            </a:pPr>
            <a:r>
              <a:rPr lang="en-US" sz="2400"/>
              <a:t>          Let θ = union(θ, {r/s})</a:t>
            </a:r>
            <a:endParaRPr/>
          </a:p>
          <a:p>
            <a:pPr indent="-228600" lvl="0" marL="228600" rtl="0" algn="l">
              <a:lnSpc>
                <a:spcPct val="90000"/>
              </a:lnSpc>
              <a:spcBef>
                <a:spcPts val="1000"/>
              </a:spcBef>
              <a:spcAft>
                <a:spcPts val="0"/>
              </a:spcAft>
              <a:buClr>
                <a:schemeClr val="dk1"/>
              </a:buClr>
              <a:buSzPct val="100000"/>
              <a:buFont typeface="Calibri"/>
              <a:buNone/>
            </a:pPr>
            <a:r>
              <a:rPr lang="en-US" sz="2400"/>
              <a:t>          Return unify(subst(θ, p), subst(θ, q), θ)</a:t>
            </a:r>
            <a:endParaRPr/>
          </a:p>
          <a:p>
            <a:pPr indent="-228600" lvl="0" marL="228600" rtl="0" algn="l">
              <a:lnSpc>
                <a:spcPct val="90000"/>
              </a:lnSpc>
              <a:spcBef>
                <a:spcPts val="1000"/>
              </a:spcBef>
              <a:spcAft>
                <a:spcPts val="0"/>
              </a:spcAft>
              <a:buClr>
                <a:schemeClr val="dk1"/>
              </a:buClr>
              <a:buSzPct val="100000"/>
              <a:buFont typeface="Calibri"/>
              <a:buNone/>
            </a:pPr>
            <a:r>
              <a:rPr lang="en-US" sz="2400"/>
              <a:t>       } else if variable(s) then {</a:t>
            </a:r>
            <a:endParaRPr/>
          </a:p>
          <a:p>
            <a:pPr indent="-228600" lvl="0" marL="228600" rtl="0" algn="l">
              <a:lnSpc>
                <a:spcPct val="90000"/>
              </a:lnSpc>
              <a:spcBef>
                <a:spcPts val="1000"/>
              </a:spcBef>
              <a:spcAft>
                <a:spcPts val="0"/>
              </a:spcAft>
              <a:buClr>
                <a:schemeClr val="dk1"/>
              </a:buClr>
              <a:buSzPct val="100000"/>
              <a:buFont typeface="Calibri"/>
              <a:buNone/>
            </a:pPr>
            <a:r>
              <a:rPr lang="en-US" sz="2400"/>
              <a:t>          Let θ = union(θ, {s/r})</a:t>
            </a:r>
            <a:endParaRPr/>
          </a:p>
          <a:p>
            <a:pPr indent="-228600" lvl="0" marL="228600" rtl="0" algn="l">
              <a:lnSpc>
                <a:spcPct val="90000"/>
              </a:lnSpc>
              <a:spcBef>
                <a:spcPts val="1000"/>
              </a:spcBef>
              <a:spcAft>
                <a:spcPts val="0"/>
              </a:spcAft>
              <a:buClr>
                <a:schemeClr val="dk1"/>
              </a:buClr>
              <a:buSzPct val="100000"/>
              <a:buFont typeface="Calibri"/>
              <a:buNone/>
            </a:pPr>
            <a:r>
              <a:rPr lang="en-US" sz="2400"/>
              <a:t>          Return unify(subst(θ, p), subst(θ, q), θ)</a:t>
            </a:r>
            <a:endParaRPr/>
          </a:p>
          <a:p>
            <a:pPr indent="-228600" lvl="0" marL="228600" rtl="0" algn="l">
              <a:lnSpc>
                <a:spcPct val="90000"/>
              </a:lnSpc>
              <a:spcBef>
                <a:spcPts val="1000"/>
              </a:spcBef>
              <a:spcAft>
                <a:spcPts val="0"/>
              </a:spcAft>
              <a:buClr>
                <a:schemeClr val="dk1"/>
              </a:buClr>
              <a:buSzPct val="100000"/>
              <a:buFont typeface="Calibri"/>
              <a:buNone/>
            </a:pPr>
            <a:r>
              <a:rPr lang="en-US" sz="2400"/>
              <a:t>       } else return “Failure”</a:t>
            </a:r>
            <a:endParaRPr/>
          </a:p>
          <a:p>
            <a:pPr indent="-228600" lvl="0" marL="228600" rtl="0" algn="l">
              <a:lnSpc>
                <a:spcPct val="90000"/>
              </a:lnSpc>
              <a:spcBef>
                <a:spcPts val="1000"/>
              </a:spcBef>
              <a:spcAft>
                <a:spcPts val="0"/>
              </a:spcAft>
              <a:buClr>
                <a:schemeClr val="dk1"/>
              </a:buClr>
              <a:buSzPct val="100000"/>
              <a:buFont typeface="Calibri"/>
              <a:buNone/>
            </a:pPr>
            <a:r>
              <a:rPr lang="en-US" sz="2400"/>
              <a:t>     end</a:t>
            </a:r>
            <a:endParaRPr/>
          </a:p>
          <a:p>
            <a:pPr indent="-228600" lvl="0" marL="228600" rtl="0" algn="l">
              <a:lnSpc>
                <a:spcPct val="90000"/>
              </a:lnSpc>
              <a:spcBef>
                <a:spcPts val="1000"/>
              </a:spcBef>
              <a:spcAft>
                <a:spcPts val="0"/>
              </a:spcAft>
              <a:buClr>
                <a:schemeClr val="dk1"/>
              </a:buClr>
              <a:buSzPct val="100000"/>
              <a:buFont typeface="Calibri"/>
              <a:buNone/>
            </a:pPr>
            <a:r>
              <a:t/>
            </a:r>
            <a:endParaRPr sz="2000"/>
          </a:p>
        </p:txBody>
      </p:sp>
      <p:sp>
        <p:nvSpPr>
          <p:cNvPr id="1012" name="Google Shape;1012;p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93"/>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9" name="Google Shape;1019;p93"/>
          <p:cNvSpPr txBox="1"/>
          <p:nvPr>
            <p:ph type="title"/>
          </p:nvPr>
        </p:nvSpPr>
        <p:spPr>
          <a:xfrm>
            <a:off x="1016000" y="381000"/>
            <a:ext cx="8783093" cy="1058056"/>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Unification: Remarks</a:t>
            </a:r>
            <a:endParaRPr/>
          </a:p>
        </p:txBody>
      </p:sp>
      <p:sp>
        <p:nvSpPr>
          <p:cNvPr id="1020" name="Google Shape;1020;p93"/>
          <p:cNvSpPr txBox="1"/>
          <p:nvPr>
            <p:ph idx="1" type="body"/>
          </p:nvPr>
        </p:nvSpPr>
        <p:spPr>
          <a:xfrm>
            <a:off x="914400" y="1600200"/>
            <a:ext cx="10363200" cy="52578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3200"/>
              <a:buChar char="•"/>
            </a:pPr>
            <a:r>
              <a:rPr i="1" lang="en-US" sz="3200"/>
              <a:t>Unify</a:t>
            </a:r>
            <a:r>
              <a:rPr lang="en-US" sz="3200"/>
              <a:t> is a linear-time algorithm that returns the most general unifier (mgu), i.e., the shortest-length substitution list that makes the two literals match. </a:t>
            </a:r>
            <a:endParaRPr/>
          </a:p>
          <a:p>
            <a:pPr indent="-228600" lvl="0" marL="228600" rtl="0" algn="just">
              <a:lnSpc>
                <a:spcPct val="90000"/>
              </a:lnSpc>
              <a:spcBef>
                <a:spcPts val="1000"/>
              </a:spcBef>
              <a:spcAft>
                <a:spcPts val="0"/>
              </a:spcAft>
              <a:buClr>
                <a:schemeClr val="dk1"/>
              </a:buClr>
              <a:buSzPts val="3200"/>
              <a:buChar char="•"/>
            </a:pPr>
            <a:r>
              <a:rPr lang="en-US" sz="3200"/>
              <a:t>In general, there is not a </a:t>
            </a:r>
            <a:r>
              <a:rPr b="1" lang="en-US" sz="3200"/>
              <a:t>unique</a:t>
            </a:r>
            <a:r>
              <a:rPr lang="en-US" sz="3200"/>
              <a:t> minimum-length substitution list, but unify returns one of minimum length</a:t>
            </a:r>
            <a:endParaRPr/>
          </a:p>
          <a:p>
            <a:pPr indent="-228600" lvl="0" marL="228600" rtl="0" algn="just">
              <a:lnSpc>
                <a:spcPct val="90000"/>
              </a:lnSpc>
              <a:spcBef>
                <a:spcPts val="1000"/>
              </a:spcBef>
              <a:spcAft>
                <a:spcPts val="0"/>
              </a:spcAft>
              <a:buClr>
                <a:schemeClr val="dk1"/>
              </a:buClr>
              <a:buSzPts val="3200"/>
              <a:buChar char="•"/>
            </a:pPr>
            <a:r>
              <a:rPr lang="en-US" sz="3200"/>
              <a:t>A variable can never be replaced by a term containing that variable</a:t>
            </a:r>
            <a:endParaRPr/>
          </a:p>
          <a:p>
            <a:pPr indent="-228600" lvl="1" marL="685800" rtl="0" algn="just">
              <a:lnSpc>
                <a:spcPct val="90000"/>
              </a:lnSpc>
              <a:spcBef>
                <a:spcPts val="500"/>
              </a:spcBef>
              <a:spcAft>
                <a:spcPts val="0"/>
              </a:spcAft>
              <a:buClr>
                <a:schemeClr val="dk1"/>
              </a:buClr>
              <a:buSzPts val="3200"/>
              <a:buFont typeface="Calibri"/>
              <a:buNone/>
            </a:pPr>
            <a:r>
              <a:rPr lang="en-US" sz="3200"/>
              <a:t>Example: x/f(x) is illegal. </a:t>
            </a:r>
            <a:endParaRPr/>
          </a:p>
          <a:p>
            <a:pPr indent="-228600" lvl="0" marL="228600" rtl="0" algn="just">
              <a:lnSpc>
                <a:spcPct val="90000"/>
              </a:lnSpc>
              <a:spcBef>
                <a:spcPts val="1000"/>
              </a:spcBef>
              <a:spcAft>
                <a:spcPts val="0"/>
              </a:spcAft>
              <a:buClr>
                <a:schemeClr val="dk1"/>
              </a:buClr>
              <a:buSzPts val="3200"/>
              <a:buChar char="•"/>
            </a:pPr>
            <a:r>
              <a:rPr lang="en-US" sz="3200"/>
              <a:t>This “occurs check” should be done in the above pseudo-code before making the recursive calls</a:t>
            </a:r>
            <a:endParaRPr/>
          </a:p>
        </p:txBody>
      </p:sp>
      <p:sp>
        <p:nvSpPr>
          <p:cNvPr id="1021" name="Google Shape;1021;p9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94"/>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8" name="Google Shape;1028;p94"/>
          <p:cNvSpPr txBox="1"/>
          <p:nvPr>
            <p:ph type="title"/>
          </p:nvPr>
        </p:nvSpPr>
        <p:spPr>
          <a:xfrm>
            <a:off x="838200" y="269823"/>
            <a:ext cx="8892654" cy="106430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Unification examples</a:t>
            </a:r>
            <a:endParaRPr/>
          </a:p>
        </p:txBody>
      </p:sp>
      <p:sp>
        <p:nvSpPr>
          <p:cNvPr id="1029" name="Google Shape;1029;p94"/>
          <p:cNvSpPr txBox="1"/>
          <p:nvPr>
            <p:ph idx="1" type="body"/>
          </p:nvPr>
        </p:nvSpPr>
        <p:spPr>
          <a:xfrm>
            <a:off x="914400" y="1676399"/>
            <a:ext cx="10363200" cy="5181601"/>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Example:</a:t>
            </a:r>
            <a:endParaRPr/>
          </a:p>
          <a:p>
            <a:pPr indent="-228600" lvl="1" marL="685800" rtl="0" algn="l">
              <a:lnSpc>
                <a:spcPct val="90000"/>
              </a:lnSpc>
              <a:spcBef>
                <a:spcPts val="500"/>
              </a:spcBef>
              <a:spcAft>
                <a:spcPts val="0"/>
              </a:spcAft>
              <a:buClr>
                <a:schemeClr val="dk1"/>
              </a:buClr>
              <a:buSzPts val="2400"/>
              <a:buChar char="•"/>
            </a:pPr>
            <a:r>
              <a:rPr lang="en-US">
                <a:highlight>
                  <a:srgbClr val="FFFF00"/>
                </a:highlight>
              </a:rPr>
              <a:t>parents(x, </a:t>
            </a:r>
            <a:r>
              <a:rPr lang="en-US">
                <a:solidFill>
                  <a:srgbClr val="FF0000"/>
                </a:solidFill>
                <a:highlight>
                  <a:srgbClr val="FFFF00"/>
                </a:highlight>
              </a:rPr>
              <a:t>father(x)</a:t>
            </a:r>
            <a:r>
              <a:rPr lang="en-US">
                <a:highlight>
                  <a:srgbClr val="FFFF00"/>
                </a:highlight>
              </a:rPr>
              <a:t>, mother(Bill)) </a:t>
            </a:r>
            <a:endParaRPr/>
          </a:p>
          <a:p>
            <a:pPr indent="-228600" lvl="1" marL="685800" rtl="0" algn="l">
              <a:lnSpc>
                <a:spcPct val="90000"/>
              </a:lnSpc>
              <a:spcBef>
                <a:spcPts val="500"/>
              </a:spcBef>
              <a:spcAft>
                <a:spcPts val="0"/>
              </a:spcAft>
              <a:buClr>
                <a:schemeClr val="dk1"/>
              </a:buClr>
              <a:buSzPts val="2400"/>
              <a:buChar char="•"/>
            </a:pPr>
            <a:r>
              <a:rPr lang="en-US">
                <a:highlight>
                  <a:srgbClr val="FFFF00"/>
                </a:highlight>
              </a:rPr>
              <a:t>parents(Bill, </a:t>
            </a:r>
            <a:r>
              <a:rPr lang="en-US">
                <a:solidFill>
                  <a:srgbClr val="FF0000"/>
                </a:solidFill>
                <a:highlight>
                  <a:srgbClr val="FFFF00"/>
                </a:highlight>
              </a:rPr>
              <a:t>father(Bill), </a:t>
            </a:r>
            <a:r>
              <a:rPr lang="en-US">
                <a:highlight>
                  <a:srgbClr val="FFFF00"/>
                </a:highlight>
              </a:rPr>
              <a:t>y)</a:t>
            </a:r>
            <a:endParaRPr/>
          </a:p>
          <a:p>
            <a:pPr indent="-228600" lvl="1" marL="685800" rtl="0" algn="l">
              <a:lnSpc>
                <a:spcPct val="90000"/>
              </a:lnSpc>
              <a:spcBef>
                <a:spcPts val="500"/>
              </a:spcBef>
              <a:spcAft>
                <a:spcPts val="0"/>
              </a:spcAft>
              <a:buClr>
                <a:schemeClr val="dk1"/>
              </a:buClr>
              <a:buSzPts val="2400"/>
              <a:buChar char="•"/>
            </a:pPr>
            <a:r>
              <a:rPr lang="en-US"/>
              <a:t>{</a:t>
            </a:r>
            <a:r>
              <a:rPr lang="en-US">
                <a:solidFill>
                  <a:srgbClr val="FF0000"/>
                </a:solidFill>
              </a:rPr>
              <a:t>x/Bill</a:t>
            </a:r>
            <a:r>
              <a:rPr lang="en-US"/>
              <a:t>, y/mother(Bill)}</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228600" lvl="1" marL="685800" rtl="0" algn="l">
              <a:lnSpc>
                <a:spcPct val="90000"/>
              </a:lnSpc>
              <a:spcBef>
                <a:spcPts val="500"/>
              </a:spcBef>
              <a:spcAft>
                <a:spcPts val="0"/>
              </a:spcAft>
              <a:buClr>
                <a:schemeClr val="dk1"/>
              </a:buClr>
              <a:buSzPts val="2400"/>
              <a:buChar char="•"/>
            </a:pPr>
            <a:r>
              <a:rPr lang="en-US"/>
              <a:t>parents(x, father(x), mother(Bill))</a:t>
            </a:r>
            <a:endParaRPr/>
          </a:p>
          <a:p>
            <a:pPr indent="-228600" lvl="1" marL="685800" rtl="0" algn="l">
              <a:lnSpc>
                <a:spcPct val="90000"/>
              </a:lnSpc>
              <a:spcBef>
                <a:spcPts val="500"/>
              </a:spcBef>
              <a:spcAft>
                <a:spcPts val="0"/>
              </a:spcAft>
              <a:buClr>
                <a:schemeClr val="dk1"/>
              </a:buClr>
              <a:buSzPts val="2400"/>
              <a:buChar char="•"/>
            </a:pPr>
            <a:r>
              <a:rPr lang="en-US"/>
              <a:t>parents(Bill, father(y), z)</a:t>
            </a:r>
            <a:endParaRPr/>
          </a:p>
          <a:p>
            <a:pPr indent="-228600" lvl="1" marL="685800" rtl="0" algn="l">
              <a:lnSpc>
                <a:spcPct val="90000"/>
              </a:lnSpc>
              <a:spcBef>
                <a:spcPts val="500"/>
              </a:spcBef>
              <a:spcAft>
                <a:spcPts val="0"/>
              </a:spcAft>
              <a:buClr>
                <a:schemeClr val="dk1"/>
              </a:buClr>
              <a:buSzPts val="2400"/>
              <a:buChar char="•"/>
            </a:pPr>
            <a:r>
              <a:rPr lang="en-US"/>
              <a:t>{x/Bill, y/Bill, z/mother(Bill)}</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228600" lvl="1" marL="685800" rtl="0" algn="l">
              <a:lnSpc>
                <a:spcPct val="90000"/>
              </a:lnSpc>
              <a:spcBef>
                <a:spcPts val="500"/>
              </a:spcBef>
              <a:spcAft>
                <a:spcPts val="0"/>
              </a:spcAft>
              <a:buClr>
                <a:schemeClr val="dk1"/>
              </a:buClr>
              <a:buSzPts val="2400"/>
              <a:buChar char="•"/>
            </a:pPr>
            <a:r>
              <a:rPr lang="en-US"/>
              <a:t>parents(x, father(x), mother(Jane))</a:t>
            </a:r>
            <a:endParaRPr/>
          </a:p>
          <a:p>
            <a:pPr indent="-228600" lvl="1" marL="685800" rtl="0" algn="l">
              <a:lnSpc>
                <a:spcPct val="90000"/>
              </a:lnSpc>
              <a:spcBef>
                <a:spcPts val="500"/>
              </a:spcBef>
              <a:spcAft>
                <a:spcPts val="0"/>
              </a:spcAft>
              <a:buClr>
                <a:schemeClr val="dk1"/>
              </a:buClr>
              <a:buSzPts val="2400"/>
              <a:buChar char="•"/>
            </a:pPr>
            <a:r>
              <a:rPr lang="en-US"/>
              <a:t>parents(Bill, father(y), mother(y))</a:t>
            </a:r>
            <a:endParaRPr/>
          </a:p>
          <a:p>
            <a:pPr indent="-228600" lvl="1" marL="685800" rtl="0" algn="l">
              <a:lnSpc>
                <a:spcPct val="90000"/>
              </a:lnSpc>
              <a:spcBef>
                <a:spcPts val="500"/>
              </a:spcBef>
              <a:spcAft>
                <a:spcPts val="0"/>
              </a:spcAft>
              <a:buClr>
                <a:schemeClr val="dk1"/>
              </a:buClr>
              <a:buSzPts val="2400"/>
              <a:buChar char="•"/>
            </a:pPr>
            <a:r>
              <a:rPr lang="en-US"/>
              <a:t>Failure</a:t>
            </a:r>
            <a:endParaRPr/>
          </a:p>
        </p:txBody>
      </p:sp>
      <p:sp>
        <p:nvSpPr>
          <p:cNvPr id="1030" name="Google Shape;1030;p9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95"/>
          <p:cNvSpPr txBox="1"/>
          <p:nvPr>
            <p:ph idx="4294967295" type="sldNum"/>
          </p:nvPr>
        </p:nvSpPr>
        <p:spPr>
          <a:xfrm>
            <a:off x="856861" y="652429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37" name="Google Shape;1037;p95"/>
          <p:cNvSpPr txBox="1"/>
          <p:nvPr>
            <p:ph type="title"/>
          </p:nvPr>
        </p:nvSpPr>
        <p:spPr>
          <a:xfrm>
            <a:off x="933061" y="1063687"/>
            <a:ext cx="10363200" cy="8060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Practice example</a:t>
            </a:r>
            <a:r>
              <a:rPr lang="en-US" sz="2800"/>
              <a:t> : </a:t>
            </a:r>
            <a:r>
              <a:rPr i="1" lang="en-US" sz="2800"/>
              <a:t>Did Curiosity kill the cat</a:t>
            </a:r>
            <a:endParaRPr i="1" sz="4400"/>
          </a:p>
        </p:txBody>
      </p:sp>
      <p:sp>
        <p:nvSpPr>
          <p:cNvPr id="1038" name="Google Shape;1038;p95"/>
          <p:cNvSpPr txBox="1"/>
          <p:nvPr>
            <p:ph idx="1" type="body"/>
          </p:nvPr>
        </p:nvSpPr>
        <p:spPr>
          <a:xfrm>
            <a:off x="882261" y="1755449"/>
            <a:ext cx="10464800" cy="45466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800"/>
              <a:buChar char="•"/>
            </a:pPr>
            <a:r>
              <a:rPr lang="en-US">
                <a:highlight>
                  <a:srgbClr val="FFFF00"/>
                </a:highlight>
              </a:rPr>
              <a:t>Jack owns a dog. Every dog owner is an animal lover. No animal lover kills an animal. Either Jack or Curiosity killed the cat, who is named Tuna. Did Curiosity kill the cat?</a:t>
            </a:r>
            <a:endParaRPr/>
          </a:p>
          <a:p>
            <a:pPr indent="-342900" lvl="0" marL="342900" rtl="0" algn="l">
              <a:lnSpc>
                <a:spcPct val="90000"/>
              </a:lnSpc>
              <a:spcBef>
                <a:spcPts val="1000"/>
              </a:spcBef>
              <a:spcAft>
                <a:spcPts val="0"/>
              </a:spcAft>
              <a:buClr>
                <a:schemeClr val="dk1"/>
              </a:buClr>
              <a:buSzPts val="2800"/>
              <a:buChar char="•"/>
            </a:pPr>
            <a:r>
              <a:rPr lang="en-US"/>
              <a:t>These can be represented as follows:</a:t>
            </a:r>
            <a:endParaRPr/>
          </a:p>
          <a:p>
            <a:pPr indent="-285750" lvl="1" marL="742950" rtl="0" algn="l">
              <a:lnSpc>
                <a:spcPct val="90000"/>
              </a:lnSpc>
              <a:spcBef>
                <a:spcPts val="500"/>
              </a:spcBef>
              <a:spcAft>
                <a:spcPts val="0"/>
              </a:spcAft>
              <a:buClr>
                <a:schemeClr val="dk1"/>
              </a:buClr>
              <a:buSzPts val="2400"/>
              <a:buFont typeface="Calibri"/>
              <a:buNone/>
            </a:pPr>
            <a:r>
              <a:rPr lang="en-US"/>
              <a:t>A. (∃x) Dog(x) ∧ Owns(Jack,x)</a:t>
            </a:r>
            <a:endParaRPr/>
          </a:p>
          <a:p>
            <a:pPr indent="-285750" lvl="1" marL="742950" rtl="0" algn="l">
              <a:lnSpc>
                <a:spcPct val="90000"/>
              </a:lnSpc>
              <a:spcBef>
                <a:spcPts val="500"/>
              </a:spcBef>
              <a:spcAft>
                <a:spcPts val="0"/>
              </a:spcAft>
              <a:buClr>
                <a:schemeClr val="dk1"/>
              </a:buClr>
              <a:buSzPts val="2400"/>
              <a:buFont typeface="Calibri"/>
              <a:buNone/>
            </a:pPr>
            <a:r>
              <a:rPr lang="en-US"/>
              <a:t>B. (</a:t>
            </a:r>
            <a:r>
              <a:rPr lang="en-US" sz="1800"/>
              <a:t>∀</a:t>
            </a:r>
            <a:r>
              <a:rPr lang="en-US"/>
              <a:t>x) ((∃y) Dog(y) ∧ Owns(x, y)) → AnimalLover(x)</a:t>
            </a:r>
            <a:endParaRPr/>
          </a:p>
          <a:p>
            <a:pPr indent="-285750" lvl="1" marL="742950" rtl="0" algn="l">
              <a:lnSpc>
                <a:spcPct val="90000"/>
              </a:lnSpc>
              <a:spcBef>
                <a:spcPts val="500"/>
              </a:spcBef>
              <a:spcAft>
                <a:spcPts val="0"/>
              </a:spcAft>
              <a:buClr>
                <a:schemeClr val="dk1"/>
              </a:buClr>
              <a:buSzPts val="2400"/>
              <a:buFont typeface="Calibri"/>
              <a:buNone/>
            </a:pPr>
            <a:r>
              <a:rPr lang="en-US"/>
              <a:t>C. (</a:t>
            </a:r>
            <a:r>
              <a:rPr lang="en-US" sz="1800"/>
              <a:t>∀</a:t>
            </a:r>
            <a:r>
              <a:rPr lang="en-US"/>
              <a:t>x) AnimalLover(x) → ((</a:t>
            </a:r>
            <a:r>
              <a:rPr lang="en-US" sz="1800"/>
              <a:t>∀</a:t>
            </a:r>
            <a:r>
              <a:rPr lang="en-US"/>
              <a:t>y) Animal(y) → ¬Kills(x,y))</a:t>
            </a:r>
            <a:endParaRPr/>
          </a:p>
          <a:p>
            <a:pPr indent="-285750" lvl="1" marL="742950" rtl="0" algn="l">
              <a:lnSpc>
                <a:spcPct val="90000"/>
              </a:lnSpc>
              <a:spcBef>
                <a:spcPts val="500"/>
              </a:spcBef>
              <a:spcAft>
                <a:spcPts val="0"/>
              </a:spcAft>
              <a:buClr>
                <a:schemeClr val="dk1"/>
              </a:buClr>
              <a:buSzPts val="2400"/>
              <a:buFont typeface="Calibri"/>
              <a:buNone/>
            </a:pPr>
            <a:r>
              <a:rPr lang="en-US"/>
              <a:t>D. Kills(Jack,Tuna) ∨ Kills(Curiosity,Tuna)</a:t>
            </a:r>
            <a:endParaRPr/>
          </a:p>
          <a:p>
            <a:pPr indent="-285750" lvl="1" marL="742950" rtl="0" algn="l">
              <a:lnSpc>
                <a:spcPct val="90000"/>
              </a:lnSpc>
              <a:spcBef>
                <a:spcPts val="500"/>
              </a:spcBef>
              <a:spcAft>
                <a:spcPts val="0"/>
              </a:spcAft>
              <a:buClr>
                <a:schemeClr val="dk1"/>
              </a:buClr>
              <a:buSzPts val="2400"/>
              <a:buFont typeface="Calibri"/>
              <a:buNone/>
            </a:pPr>
            <a:r>
              <a:rPr lang="en-US"/>
              <a:t>E. Cat(Tuna)</a:t>
            </a:r>
            <a:endParaRPr/>
          </a:p>
          <a:p>
            <a:pPr indent="-285750" lvl="1" marL="742950" rtl="0" algn="l">
              <a:lnSpc>
                <a:spcPct val="90000"/>
              </a:lnSpc>
              <a:spcBef>
                <a:spcPts val="500"/>
              </a:spcBef>
              <a:spcAft>
                <a:spcPts val="0"/>
              </a:spcAft>
              <a:buClr>
                <a:schemeClr val="dk1"/>
              </a:buClr>
              <a:buSzPts val="2400"/>
              <a:buFont typeface="Calibri"/>
              <a:buNone/>
            </a:pPr>
            <a:r>
              <a:rPr lang="en-US"/>
              <a:t>F. (</a:t>
            </a:r>
            <a:r>
              <a:rPr lang="en-US" sz="1800"/>
              <a:t>∀</a:t>
            </a:r>
            <a:r>
              <a:rPr lang="en-US"/>
              <a:t>x) Cat(x) → Animal(x)</a:t>
            </a:r>
            <a:r>
              <a:rPr lang="en-US" sz="1800"/>
              <a:t> </a:t>
            </a:r>
            <a:endParaRPr/>
          </a:p>
          <a:p>
            <a:pPr indent="-285750" lvl="1" marL="742950" rtl="0" algn="l">
              <a:lnSpc>
                <a:spcPct val="90000"/>
              </a:lnSpc>
              <a:spcBef>
                <a:spcPts val="500"/>
              </a:spcBef>
              <a:spcAft>
                <a:spcPts val="0"/>
              </a:spcAft>
              <a:buClr>
                <a:schemeClr val="dk1"/>
              </a:buClr>
              <a:buSzPts val="1800"/>
              <a:buFont typeface="Calibri"/>
              <a:buNone/>
            </a:pPr>
            <a:r>
              <a:rPr lang="en-US" sz="1800"/>
              <a:t>G. </a:t>
            </a:r>
            <a:r>
              <a:rPr lang="en-US" sz="1800">
                <a:highlight>
                  <a:srgbClr val="FFFF00"/>
                </a:highlight>
              </a:rPr>
              <a:t>Kills(Curiosity, Tuna)</a:t>
            </a:r>
            <a:endParaRPr/>
          </a:p>
        </p:txBody>
      </p:sp>
      <p:cxnSp>
        <p:nvCxnSpPr>
          <p:cNvPr id="1039" name="Google Shape;1039;p95"/>
          <p:cNvCxnSpPr/>
          <p:nvPr/>
        </p:nvCxnSpPr>
        <p:spPr>
          <a:xfrm rot="10800000">
            <a:off x="4219821" y="6025189"/>
            <a:ext cx="2743200" cy="0"/>
          </a:xfrm>
          <a:prstGeom prst="straightConnector1">
            <a:avLst/>
          </a:prstGeom>
          <a:noFill/>
          <a:ln cap="flat" cmpd="sng" w="9525">
            <a:solidFill>
              <a:schemeClr val="dk1"/>
            </a:solidFill>
            <a:prstDash val="solid"/>
            <a:round/>
            <a:headEnd len="med" w="med" type="none"/>
            <a:tailEnd len="med" w="med" type="triangle"/>
          </a:ln>
        </p:spPr>
      </p:cxnSp>
      <p:sp>
        <p:nvSpPr>
          <p:cNvPr id="1040" name="Google Shape;1040;p95"/>
          <p:cNvSpPr txBox="1"/>
          <p:nvPr/>
        </p:nvSpPr>
        <p:spPr>
          <a:xfrm>
            <a:off x="8268515" y="5794313"/>
            <a:ext cx="8865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highlight>
                  <a:srgbClr val="FFFF00"/>
                </a:highlight>
                <a:latin typeface="Calibri"/>
                <a:ea typeface="Calibri"/>
                <a:cs typeface="Calibri"/>
                <a:sym typeface="Calibri"/>
              </a:rPr>
              <a:t>GOAL</a:t>
            </a:r>
            <a:endParaRPr/>
          </a:p>
        </p:txBody>
      </p:sp>
      <p:sp>
        <p:nvSpPr>
          <p:cNvPr id="1041" name="Google Shape;1041;p95"/>
          <p:cNvSpPr txBox="1"/>
          <p:nvPr/>
        </p:nvSpPr>
        <p:spPr>
          <a:xfrm>
            <a:off x="959371" y="149292"/>
            <a:ext cx="8662302" cy="1124872"/>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800"/>
              <a:buFont typeface="Calibri"/>
              <a:buNone/>
            </a:pPr>
            <a:r>
              <a:rPr b="0" i="0" lang="en-US" sz="4800" u="none" cap="none" strike="noStrike">
                <a:solidFill>
                  <a:schemeClr val="lt1"/>
                </a:solidFill>
                <a:latin typeface="Calibri"/>
                <a:ea typeface="Calibri"/>
                <a:cs typeface="Calibri"/>
                <a:sym typeface="Calibri"/>
              </a:rPr>
              <a:t>Resolution example</a:t>
            </a:r>
            <a:endParaRPr/>
          </a:p>
        </p:txBody>
      </p:sp>
      <p:sp>
        <p:nvSpPr>
          <p:cNvPr id="1042" name="Google Shape;1042;p9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96"/>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9" name="Google Shape;1049;p96"/>
          <p:cNvSpPr txBox="1"/>
          <p:nvPr>
            <p:ph idx="1" type="body"/>
          </p:nvPr>
        </p:nvSpPr>
        <p:spPr>
          <a:xfrm>
            <a:off x="914400" y="749300"/>
            <a:ext cx="10363200" cy="55753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b="1" lang="en-US" sz="3200"/>
              <a:t>Convert to clause form CNF</a:t>
            </a:r>
            <a:endParaRPr sz="3200"/>
          </a:p>
          <a:p>
            <a:pPr indent="-228600" lvl="1" marL="685800" rtl="0" algn="l">
              <a:lnSpc>
                <a:spcPct val="90000"/>
              </a:lnSpc>
              <a:spcBef>
                <a:spcPts val="500"/>
              </a:spcBef>
              <a:spcAft>
                <a:spcPts val="0"/>
              </a:spcAft>
              <a:buClr>
                <a:schemeClr val="dk1"/>
              </a:buClr>
              <a:buSzPts val="3200"/>
              <a:buFont typeface="Calibri"/>
              <a:buNone/>
            </a:pPr>
            <a:r>
              <a:rPr lang="en-US" sz="3200"/>
              <a:t>A1. (Dog(D)) </a:t>
            </a:r>
            <a:endParaRPr/>
          </a:p>
          <a:p>
            <a:pPr indent="-228600" lvl="1" marL="685800" rtl="0" algn="l">
              <a:lnSpc>
                <a:spcPct val="90000"/>
              </a:lnSpc>
              <a:spcBef>
                <a:spcPts val="500"/>
              </a:spcBef>
              <a:spcAft>
                <a:spcPts val="0"/>
              </a:spcAft>
              <a:buClr>
                <a:schemeClr val="dk1"/>
              </a:buClr>
              <a:buSzPts val="3200"/>
              <a:buFont typeface="Calibri"/>
              <a:buNone/>
            </a:pPr>
            <a:r>
              <a:rPr lang="en-US" sz="3200"/>
              <a:t>A2. (Owns(Jack,D))</a:t>
            </a:r>
            <a:endParaRPr/>
          </a:p>
          <a:p>
            <a:pPr indent="-228600" lvl="1" marL="685800" rtl="0" algn="l">
              <a:lnSpc>
                <a:spcPct val="90000"/>
              </a:lnSpc>
              <a:spcBef>
                <a:spcPts val="500"/>
              </a:spcBef>
              <a:spcAft>
                <a:spcPts val="0"/>
              </a:spcAft>
              <a:buClr>
                <a:schemeClr val="dk1"/>
              </a:buClr>
              <a:buSzPts val="3200"/>
              <a:buFont typeface="Calibri"/>
              <a:buNone/>
            </a:pPr>
            <a:r>
              <a:rPr lang="en-US" sz="3200"/>
              <a:t>B. (¬Dog(y), ¬Owns(x, y), AnimalLover(x))</a:t>
            </a:r>
            <a:endParaRPr/>
          </a:p>
          <a:p>
            <a:pPr indent="-228600" lvl="1" marL="685800" rtl="0" algn="l">
              <a:lnSpc>
                <a:spcPct val="90000"/>
              </a:lnSpc>
              <a:spcBef>
                <a:spcPts val="500"/>
              </a:spcBef>
              <a:spcAft>
                <a:spcPts val="0"/>
              </a:spcAft>
              <a:buClr>
                <a:schemeClr val="dk1"/>
              </a:buClr>
              <a:buSzPts val="3200"/>
              <a:buFont typeface="Calibri"/>
              <a:buNone/>
            </a:pPr>
            <a:r>
              <a:rPr lang="en-US" sz="3200"/>
              <a:t>C. (¬AnimalLover(a), ¬Animal(b), ¬Kills(a,b))</a:t>
            </a:r>
            <a:endParaRPr/>
          </a:p>
          <a:p>
            <a:pPr indent="-228600" lvl="1" marL="685800" rtl="0" algn="l">
              <a:lnSpc>
                <a:spcPct val="90000"/>
              </a:lnSpc>
              <a:spcBef>
                <a:spcPts val="500"/>
              </a:spcBef>
              <a:spcAft>
                <a:spcPts val="0"/>
              </a:spcAft>
              <a:buClr>
                <a:schemeClr val="dk1"/>
              </a:buClr>
              <a:buSzPts val="3200"/>
              <a:buFont typeface="Calibri"/>
              <a:buNone/>
            </a:pPr>
            <a:r>
              <a:rPr lang="en-US" sz="3200"/>
              <a:t>D. (Kills(Jack,Tuna), Kills(Curiosity,Tuna))</a:t>
            </a:r>
            <a:endParaRPr/>
          </a:p>
          <a:p>
            <a:pPr indent="-228600" lvl="1" marL="685800" rtl="0" algn="l">
              <a:lnSpc>
                <a:spcPct val="90000"/>
              </a:lnSpc>
              <a:spcBef>
                <a:spcPts val="500"/>
              </a:spcBef>
              <a:spcAft>
                <a:spcPts val="0"/>
              </a:spcAft>
              <a:buClr>
                <a:schemeClr val="dk1"/>
              </a:buClr>
              <a:buSzPts val="3200"/>
              <a:buFont typeface="Calibri"/>
              <a:buNone/>
            </a:pPr>
            <a:r>
              <a:rPr lang="en-US" sz="3200"/>
              <a:t>E. Cat(Tuna)</a:t>
            </a:r>
            <a:endParaRPr/>
          </a:p>
          <a:p>
            <a:pPr indent="-228600" lvl="1" marL="685800" rtl="0" algn="l">
              <a:lnSpc>
                <a:spcPct val="90000"/>
              </a:lnSpc>
              <a:spcBef>
                <a:spcPts val="500"/>
              </a:spcBef>
              <a:spcAft>
                <a:spcPts val="0"/>
              </a:spcAft>
              <a:buClr>
                <a:schemeClr val="dk1"/>
              </a:buClr>
              <a:buSzPts val="3200"/>
              <a:buFont typeface="Calibri"/>
              <a:buNone/>
            </a:pPr>
            <a:r>
              <a:rPr lang="en-US" sz="3200"/>
              <a:t>F. (¬Cat(z), Animal(z))</a:t>
            </a:r>
            <a:endParaRPr/>
          </a:p>
          <a:p>
            <a:pPr indent="-228600" lvl="0" marL="228600" rtl="0" algn="l">
              <a:lnSpc>
                <a:spcPct val="90000"/>
              </a:lnSpc>
              <a:spcBef>
                <a:spcPts val="1000"/>
              </a:spcBef>
              <a:spcAft>
                <a:spcPts val="0"/>
              </a:spcAft>
              <a:buClr>
                <a:schemeClr val="dk1"/>
              </a:buClr>
              <a:buSzPts val="3200"/>
              <a:buChar char="•"/>
            </a:pPr>
            <a:r>
              <a:rPr b="1" lang="en-US" sz="3200"/>
              <a:t>Add the negation of query:</a:t>
            </a:r>
            <a:r>
              <a:rPr lang="en-US" sz="3200"/>
              <a:t> </a:t>
            </a:r>
            <a:endParaRPr/>
          </a:p>
          <a:p>
            <a:pPr indent="-228600" lvl="1" marL="685800" rtl="0" algn="l">
              <a:lnSpc>
                <a:spcPct val="90000"/>
              </a:lnSpc>
              <a:spcBef>
                <a:spcPts val="500"/>
              </a:spcBef>
              <a:spcAft>
                <a:spcPts val="0"/>
              </a:spcAft>
              <a:buClr>
                <a:schemeClr val="dk1"/>
              </a:buClr>
              <a:buSzPts val="3200"/>
              <a:buFont typeface="Calibri"/>
              <a:buNone/>
            </a:pPr>
            <a:r>
              <a:rPr lang="en-US" sz="3200"/>
              <a:t>G: (¬Kills(Curiosity, Tuna))</a:t>
            </a:r>
            <a:endParaRPr/>
          </a:p>
        </p:txBody>
      </p:sp>
      <p:cxnSp>
        <p:nvCxnSpPr>
          <p:cNvPr id="1050" name="Google Shape;1050;p96"/>
          <p:cNvCxnSpPr/>
          <p:nvPr/>
        </p:nvCxnSpPr>
        <p:spPr>
          <a:xfrm rot="10800000">
            <a:off x="4470400" y="1371600"/>
            <a:ext cx="2743200" cy="0"/>
          </a:xfrm>
          <a:prstGeom prst="straightConnector1">
            <a:avLst/>
          </a:prstGeom>
          <a:noFill/>
          <a:ln cap="flat" cmpd="sng" w="9525">
            <a:solidFill>
              <a:schemeClr val="dk1"/>
            </a:solidFill>
            <a:prstDash val="solid"/>
            <a:round/>
            <a:headEnd len="med" w="med" type="none"/>
            <a:tailEnd len="med" w="med" type="triangle"/>
          </a:ln>
        </p:spPr>
      </p:cxnSp>
      <p:sp>
        <p:nvSpPr>
          <p:cNvPr id="1051" name="Google Shape;1051;p96"/>
          <p:cNvSpPr txBox="1"/>
          <p:nvPr/>
        </p:nvSpPr>
        <p:spPr>
          <a:xfrm>
            <a:off x="7518400" y="1143000"/>
            <a:ext cx="294439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 is a skolem constant</a:t>
            </a:r>
            <a:endParaRPr/>
          </a:p>
        </p:txBody>
      </p:sp>
      <p:sp>
        <p:nvSpPr>
          <p:cNvPr id="1052" name="Google Shape;1052;p9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97"/>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9" name="Google Shape;1059;p97"/>
          <p:cNvSpPr txBox="1"/>
          <p:nvPr>
            <p:ph idx="1" type="body"/>
          </p:nvPr>
        </p:nvSpPr>
        <p:spPr>
          <a:xfrm>
            <a:off x="914400" y="685800"/>
            <a:ext cx="10363200" cy="5410200"/>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800"/>
              <a:buChar char="•"/>
            </a:pPr>
            <a:r>
              <a:rPr b="1" lang="en-US"/>
              <a:t>The resolution refutation proof</a:t>
            </a:r>
            <a:r>
              <a:rPr lang="en-US" sz="2000"/>
              <a:t> </a:t>
            </a:r>
            <a:endParaRPr/>
          </a:p>
          <a:p>
            <a:pPr indent="-342900" lvl="0" marL="342900" rtl="0" algn="l">
              <a:lnSpc>
                <a:spcPct val="90000"/>
              </a:lnSpc>
              <a:spcBef>
                <a:spcPts val="1000"/>
              </a:spcBef>
              <a:spcAft>
                <a:spcPts val="0"/>
              </a:spcAft>
              <a:buClr>
                <a:schemeClr val="dk1"/>
              </a:buClr>
              <a:buSzPts val="2800"/>
              <a:buFont typeface="Calibri"/>
              <a:buNone/>
            </a:pPr>
            <a:r>
              <a:rPr lang="en-US"/>
              <a:t>R1: ¬G, D, {}			(Kills(Jack, Tuna))</a:t>
            </a:r>
            <a:endParaRPr/>
          </a:p>
          <a:p>
            <a:pPr indent="-342900" lvl="0" marL="342900" rtl="0" algn="l">
              <a:lnSpc>
                <a:spcPct val="90000"/>
              </a:lnSpc>
              <a:spcBef>
                <a:spcPts val="1000"/>
              </a:spcBef>
              <a:spcAft>
                <a:spcPts val="0"/>
              </a:spcAft>
              <a:buClr>
                <a:schemeClr val="dk1"/>
              </a:buClr>
              <a:buSzPts val="2800"/>
              <a:buFont typeface="Calibri"/>
              <a:buNone/>
            </a:pPr>
            <a:r>
              <a:rPr lang="en-US"/>
              <a:t>R2: R1, C, {a/Jack, b/Tuna}	(~AnimalLover(Jack), 					 ~Animal(Tuna))</a:t>
            </a:r>
            <a:endParaRPr/>
          </a:p>
          <a:p>
            <a:pPr indent="-342900" lvl="0" marL="342900" rtl="0" algn="l">
              <a:lnSpc>
                <a:spcPct val="90000"/>
              </a:lnSpc>
              <a:spcBef>
                <a:spcPts val="1000"/>
              </a:spcBef>
              <a:spcAft>
                <a:spcPts val="0"/>
              </a:spcAft>
              <a:buClr>
                <a:schemeClr val="dk1"/>
              </a:buClr>
              <a:buSzPts val="2800"/>
              <a:buFont typeface="Calibri"/>
              <a:buNone/>
            </a:pPr>
            <a:r>
              <a:rPr lang="en-US"/>
              <a:t>R3: R2, B, {x/Jack} 		(~Dog(y), ~Owns(Jack, y), 					 ~Animal(Tuna))</a:t>
            </a:r>
            <a:endParaRPr/>
          </a:p>
          <a:p>
            <a:pPr indent="-342900" lvl="0" marL="342900" rtl="0" algn="l">
              <a:lnSpc>
                <a:spcPct val="90000"/>
              </a:lnSpc>
              <a:spcBef>
                <a:spcPts val="1000"/>
              </a:spcBef>
              <a:spcAft>
                <a:spcPts val="0"/>
              </a:spcAft>
              <a:buClr>
                <a:schemeClr val="dk1"/>
              </a:buClr>
              <a:buSzPts val="2800"/>
              <a:buFont typeface="Calibri"/>
              <a:buNone/>
            </a:pPr>
            <a:r>
              <a:rPr lang="en-US"/>
              <a:t>R4: R3, A1, {y/D}		(~Owns(Jack, D), 						 ~Animal(Tuna))</a:t>
            </a:r>
            <a:endParaRPr/>
          </a:p>
          <a:p>
            <a:pPr indent="-342900" lvl="0" marL="342900" rtl="0" algn="l">
              <a:lnSpc>
                <a:spcPct val="90000"/>
              </a:lnSpc>
              <a:spcBef>
                <a:spcPts val="1000"/>
              </a:spcBef>
              <a:spcAft>
                <a:spcPts val="0"/>
              </a:spcAft>
              <a:buClr>
                <a:schemeClr val="dk1"/>
              </a:buClr>
              <a:buSzPts val="2800"/>
              <a:buFont typeface="Calibri"/>
              <a:buNone/>
            </a:pPr>
            <a:r>
              <a:rPr lang="en-US"/>
              <a:t>R5: R4, A2, {}		(~Animal(Tuna))</a:t>
            </a:r>
            <a:endParaRPr/>
          </a:p>
          <a:p>
            <a:pPr indent="-342900" lvl="0" marL="342900" rtl="0" algn="l">
              <a:lnSpc>
                <a:spcPct val="90000"/>
              </a:lnSpc>
              <a:spcBef>
                <a:spcPts val="1000"/>
              </a:spcBef>
              <a:spcAft>
                <a:spcPts val="0"/>
              </a:spcAft>
              <a:buClr>
                <a:schemeClr val="dk1"/>
              </a:buClr>
              <a:buSzPts val="2800"/>
              <a:buFont typeface="Calibri"/>
              <a:buNone/>
            </a:pPr>
            <a:r>
              <a:rPr lang="en-US"/>
              <a:t>R6: R5, F, {z/Tuna}		(~Cat(Tuna))</a:t>
            </a:r>
            <a:endParaRPr/>
          </a:p>
          <a:p>
            <a:pPr indent="-342900" lvl="0" marL="342900" rtl="0" algn="l">
              <a:lnSpc>
                <a:spcPct val="90000"/>
              </a:lnSpc>
              <a:spcBef>
                <a:spcPts val="1000"/>
              </a:spcBef>
              <a:spcAft>
                <a:spcPts val="0"/>
              </a:spcAft>
              <a:buClr>
                <a:schemeClr val="dk1"/>
              </a:buClr>
              <a:buSzPts val="2800"/>
              <a:buFont typeface="Calibri"/>
              <a:buNone/>
            </a:pPr>
            <a:r>
              <a:rPr lang="en-US"/>
              <a:t>R7: R6, E, {} 			FALSE</a:t>
            </a:r>
            <a:endParaRPr/>
          </a:p>
        </p:txBody>
      </p:sp>
      <p:sp>
        <p:nvSpPr>
          <p:cNvPr id="1060" name="Google Shape;1060;p9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98"/>
          <p:cNvSpPr txBox="1"/>
          <p:nvPr>
            <p:ph idx="4294967295"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7" name="Google Shape;1067;p98"/>
          <p:cNvSpPr txBox="1"/>
          <p:nvPr>
            <p:ph idx="1" type="body"/>
          </p:nvPr>
        </p:nvSpPr>
        <p:spPr>
          <a:xfrm>
            <a:off x="914400" y="304800"/>
            <a:ext cx="10363200" cy="5334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800"/>
              <a:buChar char="•"/>
            </a:pPr>
            <a:r>
              <a:rPr b="1" lang="en-US"/>
              <a:t>The proof tree</a:t>
            </a:r>
            <a:endParaRPr sz="2000"/>
          </a:p>
        </p:txBody>
      </p:sp>
      <p:sp>
        <p:nvSpPr>
          <p:cNvPr id="1068" name="Google Shape;1068;p98"/>
          <p:cNvSpPr txBox="1"/>
          <p:nvPr/>
        </p:nvSpPr>
        <p:spPr>
          <a:xfrm>
            <a:off x="1299634" y="912813"/>
            <a:ext cx="4956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a:t>
            </a:r>
            <a:endParaRPr/>
          </a:p>
        </p:txBody>
      </p:sp>
      <p:sp>
        <p:nvSpPr>
          <p:cNvPr id="1069" name="Google Shape;1069;p98"/>
          <p:cNvSpPr txBox="1"/>
          <p:nvPr/>
        </p:nvSpPr>
        <p:spPr>
          <a:xfrm>
            <a:off x="2925233" y="911226"/>
            <a:ext cx="3273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
            </a:r>
            <a:endParaRPr/>
          </a:p>
        </p:txBody>
      </p:sp>
      <p:sp>
        <p:nvSpPr>
          <p:cNvPr id="1070" name="Google Shape;1070;p98"/>
          <p:cNvSpPr txBox="1"/>
          <p:nvPr/>
        </p:nvSpPr>
        <p:spPr>
          <a:xfrm>
            <a:off x="4347634" y="1690688"/>
            <a:ext cx="3080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a:t>
            </a:r>
            <a:endParaRPr/>
          </a:p>
        </p:txBody>
      </p:sp>
      <p:sp>
        <p:nvSpPr>
          <p:cNvPr id="1071" name="Google Shape;1071;p98"/>
          <p:cNvSpPr txBox="1"/>
          <p:nvPr/>
        </p:nvSpPr>
        <p:spPr>
          <a:xfrm>
            <a:off x="5566834" y="2286001"/>
            <a:ext cx="3097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t>
            </a:r>
            <a:endParaRPr/>
          </a:p>
        </p:txBody>
      </p:sp>
      <p:sp>
        <p:nvSpPr>
          <p:cNvPr id="1072" name="Google Shape;1072;p98"/>
          <p:cNvSpPr txBox="1"/>
          <p:nvPr/>
        </p:nvSpPr>
        <p:spPr>
          <a:xfrm>
            <a:off x="7408333" y="2973388"/>
            <a:ext cx="4347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A1</a:t>
            </a:r>
            <a:endParaRPr/>
          </a:p>
        </p:txBody>
      </p:sp>
      <p:sp>
        <p:nvSpPr>
          <p:cNvPr id="1073" name="Google Shape;1073;p98"/>
          <p:cNvSpPr txBox="1"/>
          <p:nvPr/>
        </p:nvSpPr>
        <p:spPr>
          <a:xfrm>
            <a:off x="8534400" y="3735388"/>
            <a:ext cx="4347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A2</a:t>
            </a:r>
            <a:endParaRPr/>
          </a:p>
        </p:txBody>
      </p:sp>
      <p:sp>
        <p:nvSpPr>
          <p:cNvPr id="1074" name="Google Shape;1074;p98"/>
          <p:cNvSpPr txBox="1"/>
          <p:nvPr/>
        </p:nvSpPr>
        <p:spPr>
          <a:xfrm>
            <a:off x="9753600" y="4486276"/>
            <a:ext cx="2904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a:t>
            </a:r>
            <a:endParaRPr/>
          </a:p>
        </p:txBody>
      </p:sp>
      <p:sp>
        <p:nvSpPr>
          <p:cNvPr id="1075" name="Google Shape;1075;p98"/>
          <p:cNvSpPr txBox="1"/>
          <p:nvPr/>
        </p:nvSpPr>
        <p:spPr>
          <a:xfrm>
            <a:off x="10363200" y="5348288"/>
            <a:ext cx="3177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a:t>
            </a:r>
            <a:endParaRPr/>
          </a:p>
        </p:txBody>
      </p:sp>
      <p:sp>
        <p:nvSpPr>
          <p:cNvPr id="1076" name="Google Shape;1076;p98"/>
          <p:cNvSpPr txBox="1"/>
          <p:nvPr/>
        </p:nvSpPr>
        <p:spPr>
          <a:xfrm>
            <a:off x="1625600" y="1690688"/>
            <a:ext cx="10290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R1: K(J,T)</a:t>
            </a:r>
            <a:endParaRPr/>
          </a:p>
        </p:txBody>
      </p:sp>
      <p:sp>
        <p:nvSpPr>
          <p:cNvPr id="1077" name="Google Shape;1077;p98"/>
          <p:cNvSpPr txBox="1"/>
          <p:nvPr/>
        </p:nvSpPr>
        <p:spPr>
          <a:xfrm>
            <a:off x="2309285" y="2287588"/>
            <a:ext cx="19495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R2: ¬AL(J) ∨ ¬A(T)</a:t>
            </a:r>
            <a:endParaRPr/>
          </a:p>
        </p:txBody>
      </p:sp>
      <p:sp>
        <p:nvSpPr>
          <p:cNvPr id="1078" name="Google Shape;1078;p98"/>
          <p:cNvSpPr txBox="1"/>
          <p:nvPr/>
        </p:nvSpPr>
        <p:spPr>
          <a:xfrm>
            <a:off x="3039534" y="2971801"/>
            <a:ext cx="28282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R3: ¬D(y) ∨ ¬O(J,y) ∨ ¬A(T)</a:t>
            </a:r>
            <a:endParaRPr/>
          </a:p>
        </p:txBody>
      </p:sp>
      <p:sp>
        <p:nvSpPr>
          <p:cNvPr id="1079" name="Google Shape;1079;p98"/>
          <p:cNvSpPr txBox="1"/>
          <p:nvPr/>
        </p:nvSpPr>
        <p:spPr>
          <a:xfrm>
            <a:off x="4461934" y="3733800"/>
            <a:ext cx="19337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R4: ¬O(J,D), ¬A(T)</a:t>
            </a:r>
            <a:endParaRPr/>
          </a:p>
        </p:txBody>
      </p:sp>
      <p:sp>
        <p:nvSpPr>
          <p:cNvPr id="1080" name="Google Shape;1080;p98"/>
          <p:cNvSpPr txBox="1"/>
          <p:nvPr/>
        </p:nvSpPr>
        <p:spPr>
          <a:xfrm>
            <a:off x="6843184" y="4484688"/>
            <a:ext cx="10935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R5: ¬A(T)</a:t>
            </a:r>
            <a:endParaRPr/>
          </a:p>
        </p:txBody>
      </p:sp>
      <p:sp>
        <p:nvSpPr>
          <p:cNvPr id="1081" name="Google Shape;1081;p98"/>
          <p:cNvSpPr txBox="1"/>
          <p:nvPr/>
        </p:nvSpPr>
        <p:spPr>
          <a:xfrm>
            <a:off x="7876117" y="5346701"/>
            <a:ext cx="10839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R6: ¬C(T)</a:t>
            </a:r>
            <a:endParaRPr/>
          </a:p>
        </p:txBody>
      </p:sp>
      <p:sp>
        <p:nvSpPr>
          <p:cNvPr id="1082" name="Google Shape;1082;p98"/>
          <p:cNvSpPr txBox="1"/>
          <p:nvPr/>
        </p:nvSpPr>
        <p:spPr>
          <a:xfrm>
            <a:off x="8974667" y="6134101"/>
            <a:ext cx="10838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R7: FALSE</a:t>
            </a:r>
            <a:endParaRPr/>
          </a:p>
        </p:txBody>
      </p:sp>
      <p:cxnSp>
        <p:nvCxnSpPr>
          <p:cNvPr id="1083" name="Google Shape;1083;p98"/>
          <p:cNvCxnSpPr/>
          <p:nvPr/>
        </p:nvCxnSpPr>
        <p:spPr>
          <a:xfrm>
            <a:off x="1727200" y="1295400"/>
            <a:ext cx="711200" cy="381000"/>
          </a:xfrm>
          <a:prstGeom prst="straightConnector1">
            <a:avLst/>
          </a:prstGeom>
          <a:noFill/>
          <a:ln cap="flat" cmpd="sng" w="9525">
            <a:solidFill>
              <a:schemeClr val="dk1"/>
            </a:solidFill>
            <a:prstDash val="solid"/>
            <a:round/>
            <a:headEnd len="med" w="med" type="none"/>
            <a:tailEnd len="med" w="med" type="none"/>
          </a:ln>
        </p:spPr>
      </p:cxnSp>
      <p:cxnSp>
        <p:nvCxnSpPr>
          <p:cNvPr id="1084" name="Google Shape;1084;p98"/>
          <p:cNvCxnSpPr/>
          <p:nvPr/>
        </p:nvCxnSpPr>
        <p:spPr>
          <a:xfrm flipH="1">
            <a:off x="2641600" y="1295400"/>
            <a:ext cx="508000" cy="381000"/>
          </a:xfrm>
          <a:prstGeom prst="straightConnector1">
            <a:avLst/>
          </a:prstGeom>
          <a:noFill/>
          <a:ln cap="flat" cmpd="sng" w="9525">
            <a:solidFill>
              <a:schemeClr val="dk1"/>
            </a:solidFill>
            <a:prstDash val="solid"/>
            <a:round/>
            <a:headEnd len="med" w="med" type="none"/>
            <a:tailEnd len="med" w="med" type="none"/>
          </a:ln>
        </p:spPr>
      </p:cxnSp>
      <p:cxnSp>
        <p:nvCxnSpPr>
          <p:cNvPr id="1085" name="Google Shape;1085;p98"/>
          <p:cNvCxnSpPr/>
          <p:nvPr/>
        </p:nvCxnSpPr>
        <p:spPr>
          <a:xfrm>
            <a:off x="2844800" y="2057400"/>
            <a:ext cx="711200" cy="304800"/>
          </a:xfrm>
          <a:prstGeom prst="straightConnector1">
            <a:avLst/>
          </a:prstGeom>
          <a:noFill/>
          <a:ln cap="flat" cmpd="sng" w="9525">
            <a:solidFill>
              <a:schemeClr val="dk1"/>
            </a:solidFill>
            <a:prstDash val="solid"/>
            <a:round/>
            <a:headEnd len="med" w="med" type="none"/>
            <a:tailEnd len="med" w="med" type="none"/>
          </a:ln>
        </p:spPr>
      </p:cxnSp>
      <p:cxnSp>
        <p:nvCxnSpPr>
          <p:cNvPr id="1086" name="Google Shape;1086;p98"/>
          <p:cNvCxnSpPr/>
          <p:nvPr/>
        </p:nvCxnSpPr>
        <p:spPr>
          <a:xfrm flipH="1">
            <a:off x="3962400" y="2057400"/>
            <a:ext cx="609600" cy="304800"/>
          </a:xfrm>
          <a:prstGeom prst="straightConnector1">
            <a:avLst/>
          </a:prstGeom>
          <a:noFill/>
          <a:ln cap="flat" cmpd="sng" w="9525">
            <a:solidFill>
              <a:schemeClr val="dk1"/>
            </a:solidFill>
            <a:prstDash val="solid"/>
            <a:round/>
            <a:headEnd len="med" w="med" type="none"/>
            <a:tailEnd len="med" w="med" type="none"/>
          </a:ln>
        </p:spPr>
      </p:cxnSp>
      <p:cxnSp>
        <p:nvCxnSpPr>
          <p:cNvPr id="1087" name="Google Shape;1087;p98"/>
          <p:cNvCxnSpPr/>
          <p:nvPr/>
        </p:nvCxnSpPr>
        <p:spPr>
          <a:xfrm>
            <a:off x="4368800" y="2667000"/>
            <a:ext cx="406400" cy="381000"/>
          </a:xfrm>
          <a:prstGeom prst="straightConnector1">
            <a:avLst/>
          </a:prstGeom>
          <a:noFill/>
          <a:ln cap="flat" cmpd="sng" w="9525">
            <a:solidFill>
              <a:schemeClr val="dk1"/>
            </a:solidFill>
            <a:prstDash val="solid"/>
            <a:round/>
            <a:headEnd len="med" w="med" type="none"/>
            <a:tailEnd len="med" w="med" type="none"/>
          </a:ln>
        </p:spPr>
      </p:cxnSp>
      <p:cxnSp>
        <p:nvCxnSpPr>
          <p:cNvPr id="1088" name="Google Shape;1088;p98"/>
          <p:cNvCxnSpPr/>
          <p:nvPr/>
        </p:nvCxnSpPr>
        <p:spPr>
          <a:xfrm flipH="1">
            <a:off x="5486400" y="2590800"/>
            <a:ext cx="304800" cy="457200"/>
          </a:xfrm>
          <a:prstGeom prst="straightConnector1">
            <a:avLst/>
          </a:prstGeom>
          <a:noFill/>
          <a:ln cap="flat" cmpd="sng" w="9525">
            <a:solidFill>
              <a:schemeClr val="dk1"/>
            </a:solidFill>
            <a:prstDash val="solid"/>
            <a:round/>
            <a:headEnd len="med" w="med" type="none"/>
            <a:tailEnd len="med" w="med" type="none"/>
          </a:ln>
        </p:spPr>
      </p:cxnSp>
      <p:cxnSp>
        <p:nvCxnSpPr>
          <p:cNvPr id="1089" name="Google Shape;1089;p98"/>
          <p:cNvCxnSpPr/>
          <p:nvPr/>
        </p:nvCxnSpPr>
        <p:spPr>
          <a:xfrm>
            <a:off x="5080000" y="3352800"/>
            <a:ext cx="406400" cy="381000"/>
          </a:xfrm>
          <a:prstGeom prst="straightConnector1">
            <a:avLst/>
          </a:prstGeom>
          <a:noFill/>
          <a:ln cap="flat" cmpd="sng" w="9525">
            <a:solidFill>
              <a:schemeClr val="dk1"/>
            </a:solidFill>
            <a:prstDash val="solid"/>
            <a:round/>
            <a:headEnd len="med" w="med" type="none"/>
            <a:tailEnd len="med" w="med" type="none"/>
          </a:ln>
        </p:spPr>
      </p:cxnSp>
      <p:cxnSp>
        <p:nvCxnSpPr>
          <p:cNvPr id="1090" name="Google Shape;1090;p98"/>
          <p:cNvCxnSpPr/>
          <p:nvPr/>
        </p:nvCxnSpPr>
        <p:spPr>
          <a:xfrm flipH="1">
            <a:off x="6299200" y="3276600"/>
            <a:ext cx="1320800" cy="533400"/>
          </a:xfrm>
          <a:prstGeom prst="straightConnector1">
            <a:avLst/>
          </a:prstGeom>
          <a:noFill/>
          <a:ln cap="flat" cmpd="sng" w="9525">
            <a:solidFill>
              <a:schemeClr val="dk1"/>
            </a:solidFill>
            <a:prstDash val="solid"/>
            <a:round/>
            <a:headEnd len="med" w="med" type="none"/>
            <a:tailEnd len="med" w="med" type="none"/>
          </a:ln>
        </p:spPr>
      </p:cxnSp>
      <p:cxnSp>
        <p:nvCxnSpPr>
          <p:cNvPr id="1091" name="Google Shape;1091;p98"/>
          <p:cNvCxnSpPr/>
          <p:nvPr/>
        </p:nvCxnSpPr>
        <p:spPr>
          <a:xfrm>
            <a:off x="6502400" y="4114800"/>
            <a:ext cx="1016000" cy="457200"/>
          </a:xfrm>
          <a:prstGeom prst="straightConnector1">
            <a:avLst/>
          </a:prstGeom>
          <a:noFill/>
          <a:ln cap="flat" cmpd="sng" w="9525">
            <a:solidFill>
              <a:schemeClr val="dk1"/>
            </a:solidFill>
            <a:prstDash val="solid"/>
            <a:round/>
            <a:headEnd len="med" w="med" type="none"/>
            <a:tailEnd len="med" w="med" type="none"/>
          </a:ln>
        </p:spPr>
      </p:cxnSp>
      <p:cxnSp>
        <p:nvCxnSpPr>
          <p:cNvPr id="1092" name="Google Shape;1092;p98"/>
          <p:cNvCxnSpPr/>
          <p:nvPr/>
        </p:nvCxnSpPr>
        <p:spPr>
          <a:xfrm flipH="1">
            <a:off x="7924800" y="4038600"/>
            <a:ext cx="914400" cy="457200"/>
          </a:xfrm>
          <a:prstGeom prst="straightConnector1">
            <a:avLst/>
          </a:prstGeom>
          <a:noFill/>
          <a:ln cap="flat" cmpd="sng" w="9525">
            <a:solidFill>
              <a:schemeClr val="dk1"/>
            </a:solidFill>
            <a:prstDash val="solid"/>
            <a:round/>
            <a:headEnd len="med" w="med" type="none"/>
            <a:tailEnd len="med" w="med" type="none"/>
          </a:ln>
        </p:spPr>
      </p:cxnSp>
      <p:cxnSp>
        <p:nvCxnSpPr>
          <p:cNvPr id="1093" name="Google Shape;1093;p98"/>
          <p:cNvCxnSpPr/>
          <p:nvPr/>
        </p:nvCxnSpPr>
        <p:spPr>
          <a:xfrm>
            <a:off x="7924800" y="4800600"/>
            <a:ext cx="609600" cy="609600"/>
          </a:xfrm>
          <a:prstGeom prst="straightConnector1">
            <a:avLst/>
          </a:prstGeom>
          <a:noFill/>
          <a:ln cap="flat" cmpd="sng" w="9525">
            <a:solidFill>
              <a:schemeClr val="dk1"/>
            </a:solidFill>
            <a:prstDash val="solid"/>
            <a:round/>
            <a:headEnd len="med" w="med" type="none"/>
            <a:tailEnd len="med" w="med" type="none"/>
          </a:ln>
        </p:spPr>
      </p:cxnSp>
      <p:cxnSp>
        <p:nvCxnSpPr>
          <p:cNvPr id="1094" name="Google Shape;1094;p98"/>
          <p:cNvCxnSpPr/>
          <p:nvPr/>
        </p:nvCxnSpPr>
        <p:spPr>
          <a:xfrm flipH="1">
            <a:off x="8839200" y="4876800"/>
            <a:ext cx="1016000" cy="533400"/>
          </a:xfrm>
          <a:prstGeom prst="straightConnector1">
            <a:avLst/>
          </a:prstGeom>
          <a:noFill/>
          <a:ln cap="flat" cmpd="sng" w="9525">
            <a:solidFill>
              <a:schemeClr val="dk1"/>
            </a:solidFill>
            <a:prstDash val="solid"/>
            <a:round/>
            <a:headEnd len="med" w="med" type="none"/>
            <a:tailEnd len="med" w="med" type="none"/>
          </a:ln>
        </p:spPr>
      </p:cxnSp>
      <p:cxnSp>
        <p:nvCxnSpPr>
          <p:cNvPr id="1095" name="Google Shape;1095;p98"/>
          <p:cNvCxnSpPr/>
          <p:nvPr/>
        </p:nvCxnSpPr>
        <p:spPr>
          <a:xfrm>
            <a:off x="8636000" y="5715000"/>
            <a:ext cx="1219200" cy="457200"/>
          </a:xfrm>
          <a:prstGeom prst="straightConnector1">
            <a:avLst/>
          </a:prstGeom>
          <a:noFill/>
          <a:ln cap="flat" cmpd="sng" w="9525">
            <a:solidFill>
              <a:schemeClr val="dk1"/>
            </a:solidFill>
            <a:prstDash val="solid"/>
            <a:round/>
            <a:headEnd len="med" w="med" type="none"/>
            <a:tailEnd len="med" w="med" type="none"/>
          </a:ln>
        </p:spPr>
      </p:cxnSp>
      <p:cxnSp>
        <p:nvCxnSpPr>
          <p:cNvPr id="1096" name="Google Shape;1096;p98"/>
          <p:cNvCxnSpPr/>
          <p:nvPr/>
        </p:nvCxnSpPr>
        <p:spPr>
          <a:xfrm flipH="1">
            <a:off x="10058400" y="5715000"/>
            <a:ext cx="508000" cy="457200"/>
          </a:xfrm>
          <a:prstGeom prst="straightConnector1">
            <a:avLst/>
          </a:prstGeom>
          <a:noFill/>
          <a:ln cap="flat" cmpd="sng" w="9525">
            <a:solidFill>
              <a:schemeClr val="dk1"/>
            </a:solidFill>
            <a:prstDash val="solid"/>
            <a:round/>
            <a:headEnd len="med" w="med" type="none"/>
            <a:tailEnd len="med" w="med" type="none"/>
          </a:ln>
        </p:spPr>
      </p:cxnSp>
      <p:sp>
        <p:nvSpPr>
          <p:cNvPr id="1097" name="Google Shape;1097;p98"/>
          <p:cNvSpPr txBox="1"/>
          <p:nvPr/>
        </p:nvSpPr>
        <p:spPr>
          <a:xfrm>
            <a:off x="2214034" y="1257301"/>
            <a:ext cx="3289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1098" name="Google Shape;1098;p98"/>
          <p:cNvSpPr txBox="1"/>
          <p:nvPr/>
        </p:nvSpPr>
        <p:spPr>
          <a:xfrm>
            <a:off x="3048001" y="1905001"/>
            <a:ext cx="9773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{a/J,b/T}</a:t>
            </a:r>
            <a:endParaRPr/>
          </a:p>
        </p:txBody>
      </p:sp>
      <p:sp>
        <p:nvSpPr>
          <p:cNvPr id="1099" name="Google Shape;1099;p98"/>
          <p:cNvSpPr txBox="1"/>
          <p:nvPr/>
        </p:nvSpPr>
        <p:spPr>
          <a:xfrm>
            <a:off x="4652434" y="2705101"/>
            <a:ext cx="5876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{x/J}</a:t>
            </a:r>
            <a:endParaRPr/>
          </a:p>
        </p:txBody>
      </p:sp>
      <p:sp>
        <p:nvSpPr>
          <p:cNvPr id="1100" name="Google Shape;1100;p98"/>
          <p:cNvSpPr txBox="1"/>
          <p:nvPr/>
        </p:nvSpPr>
        <p:spPr>
          <a:xfrm>
            <a:off x="5566834" y="3390901"/>
            <a:ext cx="6655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{y/D}</a:t>
            </a:r>
            <a:endParaRPr/>
          </a:p>
        </p:txBody>
      </p:sp>
      <p:sp>
        <p:nvSpPr>
          <p:cNvPr id="1101" name="Google Shape;1101;p98"/>
          <p:cNvSpPr txBox="1"/>
          <p:nvPr/>
        </p:nvSpPr>
        <p:spPr>
          <a:xfrm>
            <a:off x="7294034" y="4152901"/>
            <a:ext cx="3289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1102" name="Google Shape;1102;p98"/>
          <p:cNvSpPr txBox="1"/>
          <p:nvPr/>
        </p:nvSpPr>
        <p:spPr>
          <a:xfrm>
            <a:off x="8411634" y="4991101"/>
            <a:ext cx="6222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{z/T}</a:t>
            </a:r>
            <a:endParaRPr/>
          </a:p>
        </p:txBody>
      </p:sp>
      <p:sp>
        <p:nvSpPr>
          <p:cNvPr id="1103" name="Google Shape;1103;p98"/>
          <p:cNvSpPr txBox="1"/>
          <p:nvPr/>
        </p:nvSpPr>
        <p:spPr>
          <a:xfrm>
            <a:off x="9630834" y="5753101"/>
            <a:ext cx="3289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1104" name="Google Shape;1104;p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99"/>
          <p:cNvSpPr txBox="1"/>
          <p:nvPr>
            <p:ph type="title"/>
          </p:nvPr>
        </p:nvSpPr>
        <p:spPr>
          <a:xfrm>
            <a:off x="838201" y="365125"/>
            <a:ext cx="9192904" cy="13255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latin typeface="Calibri"/>
                <a:ea typeface="Calibri"/>
                <a:cs typeface="Calibri"/>
                <a:sym typeface="Calibri"/>
              </a:rPr>
              <a:t>Knowledge and Reasoning </a:t>
            </a:r>
            <a:br>
              <a:rPr b="1" lang="en-US">
                <a:solidFill>
                  <a:schemeClr val="lt1"/>
                </a:solidFill>
                <a:latin typeface="Calibri"/>
                <a:ea typeface="Calibri"/>
                <a:cs typeface="Calibri"/>
                <a:sym typeface="Calibri"/>
              </a:rPr>
            </a:br>
            <a:r>
              <a:rPr b="1" lang="en-US">
                <a:solidFill>
                  <a:schemeClr val="lt1"/>
                </a:solidFill>
                <a:latin typeface="Calibri"/>
                <a:ea typeface="Calibri"/>
                <a:cs typeface="Calibri"/>
                <a:sym typeface="Calibri"/>
              </a:rPr>
              <a:t>Table of Contents</a:t>
            </a:r>
            <a:endParaRPr/>
          </a:p>
        </p:txBody>
      </p:sp>
      <p:sp>
        <p:nvSpPr>
          <p:cNvPr id="1110" name="Google Shape;1110;p99"/>
          <p:cNvSpPr txBox="1"/>
          <p:nvPr>
            <p:ph idx="1" type="body"/>
          </p:nvPr>
        </p:nvSpPr>
        <p:spPr>
          <a:xfrm>
            <a:off x="838200" y="1825624"/>
            <a:ext cx="10515600" cy="4631159"/>
          </a:xfrm>
          <a:prstGeom prst="rect">
            <a:avLst/>
          </a:prstGeom>
          <a:solidFill>
            <a:schemeClr val="lt1"/>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Calibri"/>
                <a:ea typeface="Calibri"/>
                <a:cs typeface="Calibri"/>
                <a:sym typeface="Calibri"/>
              </a:rPr>
              <a:t> </a:t>
            </a:r>
            <a:r>
              <a:rPr lang="en-US" sz="3800">
                <a:solidFill>
                  <a:schemeClr val="dk1"/>
                </a:solidFill>
                <a:latin typeface="Times New Roman"/>
                <a:ea typeface="Times New Roman"/>
                <a:cs typeface="Times New Roman"/>
                <a:sym typeface="Times New Roman"/>
              </a:rPr>
              <a:t>Knowledge and reasoning-Approaches and issues of knowledge reasoning-Knowledge base agents</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Times New Roman"/>
                <a:ea typeface="Times New Roman"/>
                <a:cs typeface="Times New Roman"/>
                <a:sym typeface="Times New Roman"/>
              </a:rPr>
              <a:t>Logic Basics-Logic-Propositional logic-syntax ,semantics and inferences-Propositional logic- Reasoning patterns</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Times New Roman"/>
                <a:ea typeface="Times New Roman"/>
                <a:cs typeface="Times New Roman"/>
                <a:sym typeface="Times New Roman"/>
              </a:rPr>
              <a:t>Unification and Resolution</a:t>
            </a:r>
            <a:endParaRPr/>
          </a:p>
          <a:p>
            <a:pPr indent="-228600" lvl="0" marL="228600" rtl="0" algn="l">
              <a:lnSpc>
                <a:spcPct val="90000"/>
              </a:lnSpc>
              <a:spcBef>
                <a:spcPts val="1000"/>
              </a:spcBef>
              <a:spcAft>
                <a:spcPts val="0"/>
              </a:spcAft>
              <a:buClr>
                <a:srgbClr val="FF0000"/>
              </a:buClr>
              <a:buSzPct val="100000"/>
              <a:buChar char="•"/>
            </a:pPr>
            <a:r>
              <a:rPr lang="en-US" sz="3800">
                <a:solidFill>
                  <a:srgbClr val="FF0000"/>
                </a:solidFill>
                <a:highlight>
                  <a:srgbClr val="FFFF00"/>
                </a:highlight>
                <a:latin typeface="Times New Roman"/>
                <a:ea typeface="Times New Roman"/>
                <a:cs typeface="Times New Roman"/>
                <a:sym typeface="Times New Roman"/>
              </a:rPr>
              <a:t>Knowledge representation using rules</a:t>
            </a:r>
            <a:r>
              <a:rPr lang="en-US" sz="3800">
                <a:solidFill>
                  <a:schemeClr val="dk1"/>
                </a:solidFill>
                <a:latin typeface="Times New Roman"/>
                <a:ea typeface="Times New Roman"/>
                <a:cs typeface="Times New Roman"/>
                <a:sym typeface="Times New Roman"/>
              </a:rPr>
              <a:t>-Knowledge representation using </a:t>
            </a:r>
            <a:r>
              <a:rPr lang="en-US" sz="3800">
                <a:solidFill>
                  <a:schemeClr val="dk1"/>
                </a:solidFill>
                <a:highlight>
                  <a:srgbClr val="FFFF00"/>
                </a:highlight>
                <a:latin typeface="Times New Roman"/>
                <a:ea typeface="Times New Roman"/>
                <a:cs typeface="Times New Roman"/>
                <a:sym typeface="Times New Roman"/>
              </a:rPr>
              <a:t>semantic nets</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Times New Roman"/>
                <a:ea typeface="Times New Roman"/>
                <a:cs typeface="Times New Roman"/>
                <a:sym typeface="Times New Roman"/>
              </a:rPr>
              <a:t>Knowledge representation using </a:t>
            </a:r>
            <a:r>
              <a:rPr lang="en-US" sz="3800">
                <a:solidFill>
                  <a:schemeClr val="dk1"/>
                </a:solidFill>
                <a:highlight>
                  <a:srgbClr val="FFFF00"/>
                </a:highlight>
                <a:latin typeface="Times New Roman"/>
                <a:ea typeface="Times New Roman"/>
                <a:cs typeface="Times New Roman"/>
                <a:sym typeface="Times New Roman"/>
              </a:rPr>
              <a:t>frames</a:t>
            </a:r>
            <a:r>
              <a:rPr lang="en-US" sz="3800">
                <a:solidFill>
                  <a:schemeClr val="dk1"/>
                </a:solidFill>
                <a:latin typeface="Times New Roman"/>
                <a:ea typeface="Times New Roman"/>
                <a:cs typeface="Times New Roman"/>
                <a:sym typeface="Times New Roman"/>
              </a:rPr>
              <a:t>-Inferences-</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Times New Roman"/>
                <a:ea typeface="Times New Roman"/>
                <a:cs typeface="Times New Roman"/>
                <a:sym typeface="Times New Roman"/>
              </a:rPr>
              <a:t>Uncertain Knowledge and </a:t>
            </a:r>
            <a:r>
              <a:rPr lang="en-US" sz="3800">
                <a:solidFill>
                  <a:srgbClr val="FF0000"/>
                </a:solidFill>
                <a:latin typeface="Times New Roman"/>
                <a:ea typeface="Times New Roman"/>
                <a:cs typeface="Times New Roman"/>
                <a:sym typeface="Times New Roman"/>
              </a:rPr>
              <a:t>reasoning-Methods-Bayesian probability and belief network</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Times New Roman"/>
                <a:ea typeface="Times New Roman"/>
                <a:cs typeface="Times New Roman"/>
                <a:sym typeface="Times New Roman"/>
              </a:rPr>
              <a:t>Probabilistic reasoning-Probabilistic reasoning over time-Probabilistic reasoning over time</a:t>
            </a:r>
            <a:endParaRPr/>
          </a:p>
          <a:p>
            <a:pPr indent="-228600" lvl="0" marL="228600" rtl="0" algn="l">
              <a:lnSpc>
                <a:spcPct val="90000"/>
              </a:lnSpc>
              <a:spcBef>
                <a:spcPts val="1000"/>
              </a:spcBef>
              <a:spcAft>
                <a:spcPts val="0"/>
              </a:spcAft>
              <a:buClr>
                <a:schemeClr val="dk1"/>
              </a:buClr>
              <a:buSzPct val="100000"/>
              <a:buChar char="•"/>
            </a:pPr>
            <a:r>
              <a:rPr lang="en-US" sz="3800">
                <a:solidFill>
                  <a:schemeClr val="dk1"/>
                </a:solidFill>
                <a:latin typeface="Times New Roman"/>
                <a:ea typeface="Times New Roman"/>
                <a:cs typeface="Times New Roman"/>
                <a:sym typeface="Times New Roman"/>
              </a:rPr>
              <a:t>Other uncertain techniques-Data mining-Fuzzy logic-Dempster -shafer theory</a:t>
            </a:r>
            <a:endParaRPr/>
          </a:p>
          <a:p>
            <a:pPr indent="-77787" lvl="0" marL="228600" rtl="0" algn="l">
              <a:lnSpc>
                <a:spcPct val="90000"/>
              </a:lnSpc>
              <a:spcBef>
                <a:spcPts val="1000"/>
              </a:spcBef>
              <a:spcAft>
                <a:spcPts val="0"/>
              </a:spcAft>
              <a:buClr>
                <a:schemeClr val="dk1"/>
              </a:buClr>
              <a:buSzPct val="100000"/>
              <a:buNone/>
            </a:pPr>
            <a:r>
              <a:t/>
            </a:r>
            <a:endParaRPr sz="3800">
              <a:latin typeface="Times New Roman"/>
              <a:ea typeface="Times New Roman"/>
              <a:cs typeface="Times New Roman"/>
              <a:sym typeface="Times New Roman"/>
            </a:endParaRPr>
          </a:p>
          <a:p>
            <a:pPr indent="-77787" lvl="0" marL="228600" rtl="0" algn="l">
              <a:lnSpc>
                <a:spcPct val="90000"/>
              </a:lnSpc>
              <a:spcBef>
                <a:spcPts val="1000"/>
              </a:spcBef>
              <a:spcAft>
                <a:spcPts val="0"/>
              </a:spcAft>
              <a:buClr>
                <a:schemeClr val="dk1"/>
              </a:buClr>
              <a:buSzPct val="100000"/>
              <a:buNone/>
            </a:pPr>
            <a:r>
              <a:t/>
            </a:r>
            <a:endParaRPr sz="3800"/>
          </a:p>
          <a:p>
            <a:pPr indent="-228600" lvl="0" marL="228600" rtl="0" algn="l">
              <a:lnSpc>
                <a:spcPct val="90000"/>
              </a:lnSpc>
              <a:spcBef>
                <a:spcPts val="1000"/>
              </a:spcBef>
              <a:spcAft>
                <a:spcPts val="0"/>
              </a:spcAft>
              <a:buClr>
                <a:schemeClr val="dk1"/>
              </a:buClr>
              <a:buSzPct val="100000"/>
              <a:buNone/>
            </a:pPr>
            <a:r>
              <a:t/>
            </a:r>
            <a:endParaRPr sz="3200"/>
          </a:p>
          <a:p>
            <a:pPr indent="-101600" lvl="0" marL="228600" rtl="0" algn="l">
              <a:lnSpc>
                <a:spcPct val="90000"/>
              </a:lnSpc>
              <a:spcBef>
                <a:spcPts val="1000"/>
              </a:spcBef>
              <a:spcAft>
                <a:spcPts val="0"/>
              </a:spcAft>
              <a:buClr>
                <a:schemeClr val="dk1"/>
              </a:buClr>
              <a:buSzPct val="100000"/>
              <a:buFont typeface="Noto Sans Symbols"/>
              <a:buNone/>
            </a:pPr>
            <a:r>
              <a:t/>
            </a:r>
            <a:endParaRPr sz="3200"/>
          </a:p>
          <a:p>
            <a:pPr indent="-117475" lvl="0" marL="228600" rtl="0" algn="l">
              <a:lnSpc>
                <a:spcPct val="90000"/>
              </a:lnSpc>
              <a:spcBef>
                <a:spcPts val="1000"/>
              </a:spcBef>
              <a:spcAft>
                <a:spcPts val="0"/>
              </a:spcAft>
              <a:buClr>
                <a:schemeClr val="dk1"/>
              </a:buClr>
              <a:buSzPct val="100000"/>
              <a:buNone/>
            </a:pPr>
            <a:r>
              <a:t/>
            </a:r>
            <a:endParaRPr/>
          </a:p>
        </p:txBody>
      </p:sp>
      <p:sp>
        <p:nvSpPr>
          <p:cNvPr id="1111" name="Google Shape;1111;p9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112" name="Google Shape;1112;p9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2021-03-05T13:26:00Z</dcterms:created>
  <dc:creator>Ankit Thakur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F5252979D2F741EB996FD359249F9A50</vt:lpwstr>
  </property>
  <property fmtid="{D5CDD505-2E9C-101B-9397-08002B2CF9AE}" pid="3" name="KSOProductBuildVer">
    <vt:lpwstr>1033-11.2.0.11029</vt:lpwstr>
  </property>
</Properties>
</file>