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18"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69" d="100"/>
          <a:sy n="69" d="100"/>
        </p:scale>
        <p:origin x="-196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5AF86E-8BD2-48C6-A0EA-9D172FDE29D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AF86E-8BD2-48C6-A0EA-9D172FDE29D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AF86E-8BD2-48C6-A0EA-9D172FDE29D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AF86E-8BD2-48C6-A0EA-9D172FDE29D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5AF86E-8BD2-48C6-A0EA-9D172FDE29D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5AF86E-8BD2-48C6-A0EA-9D172FDE29DB}"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5AF86E-8BD2-48C6-A0EA-9D172FDE29DB}" type="datetimeFigureOut">
              <a:rPr lang="en-US" smtClean="0"/>
              <a:pPr/>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5AF86E-8BD2-48C6-A0EA-9D172FDE29DB}" type="datetimeFigureOut">
              <a:rPr lang="en-US" smtClean="0"/>
              <a:pPr/>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AF86E-8BD2-48C6-A0EA-9D172FDE29DB}" type="datetimeFigureOut">
              <a:rPr lang="en-US" smtClean="0"/>
              <a:pPr/>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AF86E-8BD2-48C6-A0EA-9D172FDE29DB}"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AF86E-8BD2-48C6-A0EA-9D172FDE29DB}"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46566-2611-4235-8D46-BA8FD07F94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AF86E-8BD2-48C6-A0EA-9D172FDE29DB}" type="datetimeFigureOut">
              <a:rPr lang="en-US" smtClean="0"/>
              <a:pPr/>
              <a:t>2/23/2022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46566-2611-4235-8D46-BA8FD07F94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p:spPr>
        <p:txBody>
          <a:bodyPr/>
          <a:lstStyle/>
          <a:p>
            <a:r>
              <a:rPr lang="en-US" dirty="0" smtClean="0"/>
              <a:t>Unit I</a:t>
            </a:r>
            <a:endParaRPr lang="en-US" dirty="0"/>
          </a:p>
        </p:txBody>
      </p:sp>
      <p:sp>
        <p:nvSpPr>
          <p:cNvPr id="3" name="Subtitle 2"/>
          <p:cNvSpPr>
            <a:spLocks noGrp="1"/>
          </p:cNvSpPr>
          <p:nvPr>
            <p:ph type="subTitle" idx="1"/>
          </p:nvPr>
        </p:nvSpPr>
        <p:spPr>
          <a:xfrm>
            <a:off x="1600200" y="1676400"/>
            <a:ext cx="6400800" cy="1066800"/>
          </a:xfrm>
        </p:spPr>
        <p:txBody>
          <a:bodyPr/>
          <a:lstStyle/>
          <a:p>
            <a:r>
              <a:rPr lang="en-US" dirty="0" smtClean="0">
                <a:solidFill>
                  <a:schemeClr val="tx1"/>
                </a:solidFill>
              </a:rPr>
              <a:t>Journey from Statistics to Machine Learning </a:t>
            </a:r>
            <a:endParaRPr lang="en-US" dirty="0">
              <a:solidFill>
                <a:schemeClr val="tx1"/>
              </a:solidFill>
            </a:endParaRPr>
          </a:p>
        </p:txBody>
      </p:sp>
      <p:pic>
        <p:nvPicPr>
          <p:cNvPr id="3074" name="Picture 2" descr="Otaku Wizard - Pls consider liking the page, thnx bai #statistics # machinelearning #meme #memes #Artificialintelligence #deeplearning  #technology #tech | Facebook"/>
          <p:cNvPicPr>
            <a:picLocks noChangeAspect="1" noChangeArrowheads="1"/>
          </p:cNvPicPr>
          <p:nvPr/>
        </p:nvPicPr>
        <p:blipFill>
          <a:blip r:embed="rId2"/>
          <a:srcRect/>
          <a:stretch>
            <a:fillRect/>
          </a:stretch>
        </p:blipFill>
        <p:spPr bwMode="auto">
          <a:xfrm>
            <a:off x="2057400" y="2971800"/>
            <a:ext cx="5410200" cy="3352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dirty="0" smtClean="0">
                <a:latin typeface="Times New Roman" pitchFamily="18" charset="0"/>
                <a:cs typeface="Times New Roman" pitchFamily="18" charset="0"/>
              </a:rPr>
              <a:t>Mean, Mode and Median </a:t>
            </a:r>
          </a:p>
        </p:txBody>
      </p:sp>
      <p:pic>
        <p:nvPicPr>
          <p:cNvPr id="6146" name="Picture 2"/>
          <p:cNvPicPr>
            <a:picLocks noGrp="1" noChangeAspect="1" noChangeArrowheads="1"/>
          </p:cNvPicPr>
          <p:nvPr>
            <p:ph idx="1"/>
          </p:nvPr>
        </p:nvPicPr>
        <p:blipFill>
          <a:blip r:embed="rId2"/>
          <a:srcRect/>
          <a:stretch>
            <a:fillRect/>
          </a:stretch>
        </p:blipFill>
        <p:spPr bwMode="auto">
          <a:xfrm>
            <a:off x="704850" y="2234406"/>
            <a:ext cx="7734300" cy="32575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dirty="0" smtClean="0">
                <a:latin typeface="Times New Roman" pitchFamily="18" charset="0"/>
                <a:cs typeface="Times New Roman" pitchFamily="18" charset="0"/>
              </a:rPr>
              <a:t>Python code</a:t>
            </a:r>
          </a:p>
        </p:txBody>
      </p:sp>
      <p:sp>
        <p:nvSpPr>
          <p:cNvPr id="3" name="Content Placeholder 2"/>
          <p:cNvSpPr>
            <a:spLocks noGrp="1"/>
          </p:cNvSpPr>
          <p:nvPr>
            <p:ph idx="1"/>
          </p:nvPr>
        </p:nvSpPr>
        <p:spPr/>
        <p:txBody>
          <a:bodyPr>
            <a:normAutofit/>
          </a:bodyPr>
          <a:lstStyle/>
          <a:p>
            <a:pPr algn="just">
              <a:buNone/>
            </a:pPr>
            <a:r>
              <a:rPr lang="en-US" sz="1800" dirty="0" smtClean="0">
                <a:latin typeface="Times New Roman" pitchFamily="18" charset="0"/>
                <a:cs typeface="Times New Roman" pitchFamily="18" charset="0"/>
              </a:rPr>
              <a:t>The Python code for the calculation of mean, median, and mode using a </a:t>
            </a:r>
            <a:r>
              <a:rPr lang="en-US" sz="1800" dirty="0" err="1" smtClean="0">
                <a:latin typeface="Times New Roman" pitchFamily="18" charset="0"/>
                <a:cs typeface="Times New Roman" pitchFamily="18" charset="0"/>
              </a:rPr>
              <a:t>numpy</a:t>
            </a:r>
            <a:r>
              <a:rPr lang="en-US" sz="1800" dirty="0" smtClean="0">
                <a:latin typeface="Times New Roman" pitchFamily="18" charset="0"/>
                <a:cs typeface="Times New Roman" pitchFamily="18" charset="0"/>
              </a:rPr>
              <a:t> array and the stats package is as follows:</a:t>
            </a:r>
          </a:p>
          <a:p>
            <a:pPr>
              <a:buNone/>
            </a:pPr>
            <a:r>
              <a:rPr lang="en-US" sz="1800" b="1" dirty="0" smtClean="0">
                <a:latin typeface="Times New Roman" pitchFamily="18" charset="0"/>
                <a:cs typeface="Times New Roman" pitchFamily="18" charset="0"/>
              </a:rPr>
              <a:t>&gt;&gt;&gt; import </a:t>
            </a:r>
            <a:r>
              <a:rPr lang="en-US" sz="1800" b="1" dirty="0" err="1" smtClean="0">
                <a:latin typeface="Times New Roman" pitchFamily="18" charset="0"/>
                <a:cs typeface="Times New Roman" pitchFamily="18" charset="0"/>
              </a:rPr>
              <a:t>numpy</a:t>
            </a:r>
            <a:r>
              <a:rPr lang="en-US" sz="1800" b="1" dirty="0" smtClean="0">
                <a:latin typeface="Times New Roman" pitchFamily="18" charset="0"/>
                <a:cs typeface="Times New Roman" pitchFamily="18" charset="0"/>
              </a:rPr>
              <a:t> as </a:t>
            </a:r>
            <a:r>
              <a:rPr lang="en-US" sz="1800" b="1" dirty="0" err="1" smtClean="0">
                <a:latin typeface="Times New Roman" pitchFamily="18" charset="0"/>
                <a:cs typeface="Times New Roman" pitchFamily="18" charset="0"/>
              </a:rPr>
              <a:t>np</a:t>
            </a: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&gt;&gt;&gt; from </a:t>
            </a:r>
            <a:r>
              <a:rPr lang="en-US" sz="1800" b="1" dirty="0" err="1" smtClean="0">
                <a:latin typeface="Times New Roman" pitchFamily="18" charset="0"/>
                <a:cs typeface="Times New Roman" pitchFamily="18" charset="0"/>
              </a:rPr>
              <a:t>scipy</a:t>
            </a:r>
            <a:r>
              <a:rPr lang="en-US" sz="1800" b="1" dirty="0" smtClean="0">
                <a:latin typeface="Times New Roman" pitchFamily="18" charset="0"/>
                <a:cs typeface="Times New Roman" pitchFamily="18" charset="0"/>
              </a:rPr>
              <a:t> import stats</a:t>
            </a:r>
          </a:p>
          <a:p>
            <a:pPr>
              <a:buNone/>
            </a:pPr>
            <a:r>
              <a:rPr lang="en-US" sz="1800" b="1" dirty="0" smtClean="0">
                <a:latin typeface="Times New Roman" pitchFamily="18" charset="0"/>
                <a:cs typeface="Times New Roman" pitchFamily="18" charset="0"/>
              </a:rPr>
              <a:t>&gt;&gt;&gt; data = </a:t>
            </a:r>
            <a:r>
              <a:rPr lang="en-US" sz="1800" b="1" dirty="0" err="1" smtClean="0">
                <a:latin typeface="Times New Roman" pitchFamily="18" charset="0"/>
                <a:cs typeface="Times New Roman" pitchFamily="18" charset="0"/>
              </a:rPr>
              <a:t>np.array</a:t>
            </a:r>
            <a:r>
              <a:rPr lang="en-US" sz="1800" b="1" dirty="0" smtClean="0">
                <a:latin typeface="Times New Roman" pitchFamily="18" charset="0"/>
                <a:cs typeface="Times New Roman" pitchFamily="18" charset="0"/>
              </a:rPr>
              <a:t>([4,5,1,2,7,2,6,9,3])</a:t>
            </a:r>
          </a:p>
          <a:p>
            <a:pPr>
              <a:buNone/>
            </a:pPr>
            <a:r>
              <a:rPr lang="en-US" sz="1800" b="1" dirty="0" smtClean="0">
                <a:latin typeface="Times New Roman" pitchFamily="18" charset="0"/>
                <a:cs typeface="Times New Roman" pitchFamily="18" charset="0"/>
              </a:rPr>
              <a:t># Calculate Mean</a:t>
            </a:r>
          </a:p>
          <a:p>
            <a:pPr>
              <a:buNone/>
            </a:pPr>
            <a:r>
              <a:rPr lang="en-US" sz="1800" b="1" dirty="0" smtClean="0">
                <a:latin typeface="Times New Roman" pitchFamily="18" charset="0"/>
                <a:cs typeface="Times New Roman" pitchFamily="18" charset="0"/>
              </a:rPr>
              <a:t>&gt;&gt;&gt; </a:t>
            </a:r>
            <a:r>
              <a:rPr lang="en-US" sz="1800" b="1" dirty="0" err="1" smtClean="0">
                <a:latin typeface="Times New Roman" pitchFamily="18" charset="0"/>
                <a:cs typeface="Times New Roman" pitchFamily="18" charset="0"/>
              </a:rPr>
              <a:t>dt_mean</a:t>
            </a:r>
            <a:r>
              <a:rPr lang="en-US" sz="1800" b="1" dirty="0" smtClean="0">
                <a:latin typeface="Times New Roman" pitchFamily="18" charset="0"/>
                <a:cs typeface="Times New Roman" pitchFamily="18" charset="0"/>
              </a:rPr>
              <a:t> = </a:t>
            </a:r>
            <a:r>
              <a:rPr lang="en-US" sz="1800" b="1" dirty="0" err="1" smtClean="0">
                <a:latin typeface="Times New Roman" pitchFamily="18" charset="0"/>
                <a:cs typeface="Times New Roman" pitchFamily="18" charset="0"/>
              </a:rPr>
              <a:t>np.mean</a:t>
            </a:r>
            <a:r>
              <a:rPr lang="en-US" sz="1800" b="1" dirty="0" smtClean="0">
                <a:latin typeface="Times New Roman" pitchFamily="18" charset="0"/>
                <a:cs typeface="Times New Roman" pitchFamily="18" charset="0"/>
              </a:rPr>
              <a:t>(data) ; </a:t>
            </a:r>
          </a:p>
          <a:p>
            <a:pPr>
              <a:buNone/>
            </a:pPr>
            <a:r>
              <a:rPr lang="en-US" sz="1800" b="1" dirty="0" smtClean="0">
                <a:latin typeface="Times New Roman" pitchFamily="18" charset="0"/>
                <a:cs typeface="Times New Roman" pitchFamily="18" charset="0"/>
              </a:rPr>
              <a:t>print ("Mean :",round(dt_mean,2))</a:t>
            </a:r>
          </a:p>
          <a:p>
            <a:pPr>
              <a:buNone/>
            </a:pPr>
            <a:r>
              <a:rPr lang="en-US" sz="1800" b="1" dirty="0" smtClean="0">
                <a:latin typeface="Times New Roman" pitchFamily="18" charset="0"/>
                <a:cs typeface="Times New Roman" pitchFamily="18" charset="0"/>
              </a:rPr>
              <a:t># Calculate Median</a:t>
            </a:r>
          </a:p>
          <a:p>
            <a:pPr>
              <a:buNone/>
            </a:pPr>
            <a:r>
              <a:rPr lang="nn-NO" sz="1800" b="1" dirty="0" smtClean="0">
                <a:latin typeface="Times New Roman" pitchFamily="18" charset="0"/>
                <a:cs typeface="Times New Roman" pitchFamily="18" charset="0"/>
              </a:rPr>
              <a:t>&gt;&gt;&gt; dt_median = np.median(data) ; print ("Median :",dt_median)</a:t>
            </a:r>
          </a:p>
          <a:p>
            <a:pPr>
              <a:buNone/>
            </a:pPr>
            <a:r>
              <a:rPr lang="en-US" sz="1800" b="1" dirty="0" smtClean="0">
                <a:latin typeface="Times New Roman" pitchFamily="18" charset="0"/>
                <a:cs typeface="Times New Roman" pitchFamily="18" charset="0"/>
              </a:rPr>
              <a:t># Calculate Mode</a:t>
            </a:r>
          </a:p>
          <a:p>
            <a:pPr>
              <a:buNone/>
            </a:pPr>
            <a:r>
              <a:rPr lang="fr-FR" sz="1800" b="1" dirty="0" smtClean="0">
                <a:latin typeface="Times New Roman" pitchFamily="18" charset="0"/>
                <a:cs typeface="Times New Roman" pitchFamily="18" charset="0"/>
              </a:rPr>
              <a:t>&gt;&gt;&gt; </a:t>
            </a:r>
            <a:r>
              <a:rPr lang="fr-FR" sz="1800" b="1" dirty="0" err="1" smtClean="0">
                <a:latin typeface="Times New Roman" pitchFamily="18" charset="0"/>
                <a:cs typeface="Times New Roman" pitchFamily="18" charset="0"/>
              </a:rPr>
              <a:t>dt_mode</a:t>
            </a:r>
            <a:r>
              <a:rPr lang="fr-FR" sz="1800" b="1" dirty="0" smtClean="0">
                <a:latin typeface="Times New Roman" pitchFamily="18" charset="0"/>
                <a:cs typeface="Times New Roman" pitchFamily="18" charset="0"/>
              </a:rPr>
              <a:t> = </a:t>
            </a:r>
            <a:r>
              <a:rPr lang="fr-FR" sz="1800" b="1" dirty="0" err="1" smtClean="0">
                <a:latin typeface="Times New Roman" pitchFamily="18" charset="0"/>
                <a:cs typeface="Times New Roman" pitchFamily="18" charset="0"/>
              </a:rPr>
              <a:t>stats.mode</a:t>
            </a:r>
            <a:r>
              <a:rPr lang="fr-FR" sz="1800" b="1" dirty="0" smtClean="0">
                <a:latin typeface="Times New Roman" pitchFamily="18" charset="0"/>
                <a:cs typeface="Times New Roman" pitchFamily="18" charset="0"/>
              </a:rPr>
              <a:t>(data); </a:t>
            </a:r>
          </a:p>
          <a:p>
            <a:pPr>
              <a:buNone/>
            </a:pPr>
            <a:r>
              <a:rPr lang="fr-FR" sz="1800" b="1" dirty="0" err="1" smtClean="0">
                <a:latin typeface="Times New Roman" pitchFamily="18" charset="0"/>
                <a:cs typeface="Times New Roman" pitchFamily="18" charset="0"/>
              </a:rPr>
              <a:t>print</a:t>
            </a:r>
            <a:r>
              <a:rPr lang="fr-FR" sz="1800" b="1" dirty="0" smtClean="0">
                <a:latin typeface="Times New Roman" pitchFamily="18" charset="0"/>
                <a:cs typeface="Times New Roman" pitchFamily="18" charset="0"/>
              </a:rPr>
              <a:t> ("Mode :",</a:t>
            </a:r>
            <a:r>
              <a:rPr lang="fr-FR" sz="1800" b="1" dirty="0" err="1" smtClean="0">
                <a:latin typeface="Times New Roman" pitchFamily="18" charset="0"/>
                <a:cs typeface="Times New Roman" pitchFamily="18" charset="0"/>
              </a:rPr>
              <a:t>dt_mode</a:t>
            </a:r>
            <a:r>
              <a:rPr lang="fr-FR" sz="1800" b="1" dirty="0" smtClean="0">
                <a:latin typeface="Times New Roman" pitchFamily="18" charset="0"/>
                <a:cs typeface="Times New Roman" pitchFamily="18" charset="0"/>
              </a:rPr>
              <a:t>[0][0])</a:t>
            </a:r>
          </a:p>
        </p:txBody>
      </p:sp>
      <p:sp>
        <p:nvSpPr>
          <p:cNvPr id="4" name="Text Placeholder 3"/>
          <p:cNvSpPr>
            <a:spLocks noGrp="1"/>
          </p:cNvSpPr>
          <p:nvPr>
            <p:ph type="body" sz="half" idx="2"/>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533400" y="2286000"/>
            <a:ext cx="2590800" cy="1447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b="1" dirty="0" smtClean="0">
                <a:latin typeface="Times New Roman" pitchFamily="18" charset="0"/>
                <a:cs typeface="Times New Roman" pitchFamily="18" charset="0"/>
              </a:rPr>
              <a:t>Measure of variation: </a:t>
            </a:r>
            <a:r>
              <a:rPr lang="en-US" dirty="0" smtClean="0">
                <a:latin typeface="Times New Roman" pitchFamily="18" charset="0"/>
                <a:cs typeface="Times New Roman" pitchFamily="18" charset="0"/>
              </a:rPr>
              <a:t>Dispersion is the variation in the data, and measures the inconsistencies in the value of variables in the data. </a:t>
            </a:r>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Range: </a:t>
            </a:r>
            <a:r>
              <a:rPr lang="en-US" dirty="0" smtClean="0">
                <a:latin typeface="Times New Roman" pitchFamily="18" charset="0"/>
                <a:cs typeface="Times New Roman" pitchFamily="18" charset="0"/>
              </a:rPr>
              <a:t>This is the difference between the maximum and minimum of the value.</a:t>
            </a:r>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Variance: </a:t>
            </a:r>
            <a:r>
              <a:rPr lang="en-US" dirty="0" smtClean="0">
                <a:latin typeface="Times New Roman" pitchFamily="18" charset="0"/>
                <a:cs typeface="Times New Roman" pitchFamily="18" charset="0"/>
              </a:rPr>
              <a:t>This is the mean of squared deviations from the mean (xi = data points, µ = mean of the data, N = number of data points).</a:t>
            </a:r>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Standard </a:t>
            </a:r>
            <a:r>
              <a:rPr lang="en-US" b="1" dirty="0" smtClean="0">
                <a:latin typeface="Times New Roman" pitchFamily="18" charset="0"/>
                <a:cs typeface="Times New Roman" pitchFamily="18" charset="0"/>
              </a:rPr>
              <a:t>deviation: </a:t>
            </a:r>
            <a:r>
              <a:rPr lang="en-US" dirty="0" smtClean="0">
                <a:latin typeface="Times New Roman" pitchFamily="18" charset="0"/>
                <a:cs typeface="Times New Roman" pitchFamily="18" charset="0"/>
              </a:rPr>
              <a:t>This is the square root of variance. By applying the square root on variance, we measure the dispersion with respect to the original variable rather than square of the dimension:</a:t>
            </a:r>
            <a:endParaRPr lang="en-US" b="1" dirty="0" smtClean="0">
              <a:latin typeface="Times New Roman" pitchFamily="18" charset="0"/>
              <a:cs typeface="Times New Roman" pitchFamily="18" charset="0"/>
            </a:endParaRPr>
          </a:p>
          <a:p>
            <a:pPr algn="just"/>
            <a:r>
              <a:rPr lang="en-US" b="1" dirty="0" err="1" smtClean="0">
                <a:latin typeface="Times New Roman" pitchFamily="18" charset="0"/>
                <a:cs typeface="Times New Roman" pitchFamily="18" charset="0"/>
              </a:rPr>
              <a:t>Quantiles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These are simply identical fragments of the data. </a:t>
            </a:r>
            <a:r>
              <a:rPr lang="en-US" dirty="0" err="1" smtClean="0">
                <a:latin typeface="Times New Roman" pitchFamily="18" charset="0"/>
                <a:cs typeface="Times New Roman" pitchFamily="18" charset="0"/>
              </a:rPr>
              <a:t>Quantiles</a:t>
            </a:r>
            <a:r>
              <a:rPr lang="en-US" dirty="0" smtClean="0">
                <a:latin typeface="Times New Roman" pitchFamily="18" charset="0"/>
                <a:cs typeface="Times New Roman" pitchFamily="18" charset="0"/>
              </a:rPr>
              <a:t> cover percentiles, deciles, quartiles, and so on</a:t>
            </a:r>
            <a:endParaRPr lang="en-US" b="1" dirty="0" smtClean="0">
              <a:latin typeface="Times New Roman" pitchFamily="18" charset="0"/>
              <a:cs typeface="Times New Roman" pitchFamily="18" charset="0"/>
            </a:endParaRPr>
          </a:p>
          <a:p>
            <a:pPr lvl="1" algn="just"/>
            <a:r>
              <a:rPr lang="en-US" b="1" dirty="0" smtClean="0">
                <a:latin typeface="Times New Roman" pitchFamily="18" charset="0"/>
                <a:cs typeface="Times New Roman" pitchFamily="18" charset="0"/>
              </a:rPr>
              <a:t>Percentile: </a:t>
            </a:r>
            <a:r>
              <a:rPr lang="en-US" dirty="0" smtClean="0">
                <a:latin typeface="Times New Roman" pitchFamily="18" charset="0"/>
                <a:cs typeface="Times New Roman" pitchFamily="18" charset="0"/>
              </a:rPr>
              <a:t>the percentage of data points below the value of the original whole data</a:t>
            </a:r>
            <a:endParaRPr lang="en-US" b="1" dirty="0" smtClean="0">
              <a:latin typeface="Times New Roman" pitchFamily="18" charset="0"/>
              <a:cs typeface="Times New Roman" pitchFamily="18" charset="0"/>
            </a:endParaRPr>
          </a:p>
          <a:p>
            <a:pPr lvl="1" algn="just"/>
            <a:r>
              <a:rPr lang="en-US" b="1" dirty="0" err="1" smtClean="0">
                <a:latin typeface="Times New Roman" pitchFamily="18" charset="0"/>
                <a:cs typeface="Times New Roman" pitchFamily="18" charset="0"/>
              </a:rPr>
              <a:t>Decile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is 10th percentile, which means the number of data points below the </a:t>
            </a:r>
            <a:r>
              <a:rPr lang="en-US" dirty="0" err="1" smtClean="0">
                <a:latin typeface="Times New Roman" pitchFamily="18" charset="0"/>
                <a:cs typeface="Times New Roman" pitchFamily="18" charset="0"/>
              </a:rPr>
              <a:t>decile</a:t>
            </a:r>
            <a:r>
              <a:rPr lang="en-US" dirty="0" smtClean="0">
                <a:latin typeface="Times New Roman" pitchFamily="18" charset="0"/>
                <a:cs typeface="Times New Roman" pitchFamily="18" charset="0"/>
              </a:rPr>
              <a:t> is 10 percent of the whole data.</a:t>
            </a:r>
            <a:endParaRPr lang="en-US" b="1" dirty="0" smtClean="0">
              <a:latin typeface="Times New Roman" pitchFamily="18" charset="0"/>
              <a:cs typeface="Times New Roman" pitchFamily="18" charset="0"/>
            </a:endParaRPr>
          </a:p>
          <a:p>
            <a:pPr lvl="1" algn="just"/>
            <a:r>
              <a:rPr lang="en-US" b="1" dirty="0" smtClean="0">
                <a:latin typeface="Times New Roman" pitchFamily="18" charset="0"/>
                <a:cs typeface="Times New Roman" pitchFamily="18" charset="0"/>
              </a:rPr>
              <a:t>Quartile: </a:t>
            </a:r>
            <a:r>
              <a:rPr lang="en-US" dirty="0" smtClean="0">
                <a:latin typeface="Times New Roman" pitchFamily="18" charset="0"/>
                <a:cs typeface="Times New Roman" pitchFamily="18" charset="0"/>
              </a:rPr>
              <a:t>: This is one-fourth of the data, and also is the 25th percentile. The first quartile is 25 percent of the data, the second quartile is 50 percent of the data, the third quartile is 75 percent of the data. The second quartile is also known as the median or 50th percentile or 5th </a:t>
            </a:r>
            <a:r>
              <a:rPr lang="en-US" dirty="0" err="1" smtClean="0">
                <a:latin typeface="Times New Roman" pitchFamily="18" charset="0"/>
                <a:cs typeface="Times New Roman" pitchFamily="18" charset="0"/>
              </a:rPr>
              <a:t>decile</a:t>
            </a: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lvl="1" algn="just"/>
            <a:r>
              <a:rPr lang="en-US" b="1" dirty="0" err="1" smtClean="0">
                <a:latin typeface="Times New Roman" pitchFamily="18" charset="0"/>
                <a:cs typeface="Times New Roman" pitchFamily="18" charset="0"/>
              </a:rPr>
              <a:t>Interquartile</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range: </a:t>
            </a:r>
            <a:r>
              <a:rPr lang="en-US" dirty="0" smtClean="0">
                <a:latin typeface="Times New Roman" pitchFamily="18" charset="0"/>
                <a:cs typeface="Times New Roman" pitchFamily="18" charset="0"/>
              </a:rPr>
              <a:t>This is the difference between the third quartile and first quartile.</a:t>
            </a:r>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381000" y="1600200"/>
            <a:ext cx="8229600" cy="976807"/>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914399" y="2900363"/>
            <a:ext cx="7620001" cy="10572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2533650" y="1801019"/>
            <a:ext cx="4076700" cy="41243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47500" lnSpcReduction="20000"/>
          </a:bodyPr>
          <a:lstStyle/>
          <a:p>
            <a:pPr>
              <a:buNone/>
            </a:pPr>
            <a:r>
              <a:rPr lang="en-US" b="1" dirty="0" smtClean="0"/>
              <a:t>&gt;&gt;&gt; from statistics import variance, </a:t>
            </a:r>
            <a:r>
              <a:rPr lang="en-US" b="1" dirty="0" err="1" smtClean="0"/>
              <a:t>stdev</a:t>
            </a:r>
            <a:endParaRPr lang="en-US" b="1" dirty="0" smtClean="0"/>
          </a:p>
          <a:p>
            <a:pPr>
              <a:buNone/>
            </a:pPr>
            <a:r>
              <a:rPr lang="en-US" b="1" dirty="0" smtClean="0"/>
              <a:t>&gt;&gt;&gt; </a:t>
            </a:r>
            <a:r>
              <a:rPr lang="en-US" b="1" dirty="0" err="1" smtClean="0"/>
              <a:t>game_points</a:t>
            </a:r>
            <a:r>
              <a:rPr lang="en-US" b="1" dirty="0" smtClean="0"/>
              <a:t> =</a:t>
            </a:r>
          </a:p>
          <a:p>
            <a:pPr>
              <a:buNone/>
            </a:pPr>
            <a:r>
              <a:rPr lang="en-US" b="1" dirty="0" err="1" smtClean="0"/>
              <a:t>np.array</a:t>
            </a:r>
            <a:r>
              <a:rPr lang="en-US" b="1" dirty="0" smtClean="0"/>
              <a:t>([35,56,43,59,63,79,35,41,64,43,93,60,77,24,82])</a:t>
            </a:r>
          </a:p>
          <a:p>
            <a:pPr>
              <a:buNone/>
            </a:pPr>
            <a:r>
              <a:rPr lang="en-US" b="1" dirty="0" smtClean="0"/>
              <a:t># Calculate Variance</a:t>
            </a:r>
          </a:p>
          <a:p>
            <a:pPr>
              <a:buNone/>
            </a:pPr>
            <a:r>
              <a:rPr lang="en-US" b="1" dirty="0" smtClean="0"/>
              <a:t>&gt;&gt;&gt; </a:t>
            </a:r>
            <a:r>
              <a:rPr lang="en-US" b="1" dirty="0" err="1" smtClean="0"/>
              <a:t>dt_var</a:t>
            </a:r>
            <a:r>
              <a:rPr lang="en-US" b="1" dirty="0" smtClean="0"/>
              <a:t> = variance(</a:t>
            </a:r>
            <a:r>
              <a:rPr lang="en-US" b="1" dirty="0" err="1" smtClean="0"/>
              <a:t>game_points</a:t>
            </a:r>
            <a:r>
              <a:rPr lang="en-US" b="1" dirty="0" smtClean="0"/>
              <a:t>) ; print ("Sample variance:",</a:t>
            </a:r>
          </a:p>
          <a:p>
            <a:pPr>
              <a:buNone/>
            </a:pPr>
            <a:r>
              <a:rPr lang="en-US" b="1" dirty="0" smtClean="0"/>
              <a:t>round(dt_var,2))</a:t>
            </a:r>
          </a:p>
          <a:p>
            <a:pPr>
              <a:buNone/>
            </a:pPr>
            <a:r>
              <a:rPr lang="en-US" b="1" dirty="0" smtClean="0"/>
              <a:t># Calculate Standard Deviation</a:t>
            </a:r>
          </a:p>
          <a:p>
            <a:pPr>
              <a:buNone/>
            </a:pPr>
            <a:r>
              <a:rPr lang="en-US" b="1" dirty="0" smtClean="0"/>
              <a:t>&gt;&gt;&gt; </a:t>
            </a:r>
            <a:r>
              <a:rPr lang="en-US" b="1" dirty="0" err="1" smtClean="0"/>
              <a:t>dt_std</a:t>
            </a:r>
            <a:r>
              <a:rPr lang="en-US" b="1" dirty="0" smtClean="0"/>
              <a:t> = </a:t>
            </a:r>
            <a:r>
              <a:rPr lang="en-US" b="1" dirty="0" err="1" smtClean="0"/>
              <a:t>stdev</a:t>
            </a:r>
            <a:r>
              <a:rPr lang="en-US" b="1" dirty="0" smtClean="0"/>
              <a:t>(</a:t>
            </a:r>
            <a:r>
              <a:rPr lang="en-US" b="1" dirty="0" err="1" smtClean="0"/>
              <a:t>game_points</a:t>
            </a:r>
            <a:r>
              <a:rPr lang="en-US" b="1" dirty="0" smtClean="0"/>
              <a:t>) ; print ("Sample std.dev:",</a:t>
            </a:r>
          </a:p>
          <a:p>
            <a:pPr>
              <a:buNone/>
            </a:pPr>
            <a:r>
              <a:rPr lang="en-US" b="1" dirty="0" smtClean="0"/>
              <a:t>round(dt_std,2))</a:t>
            </a:r>
          </a:p>
          <a:p>
            <a:pPr>
              <a:buNone/>
            </a:pPr>
            <a:r>
              <a:rPr lang="en-US" b="1" dirty="0" smtClean="0"/>
              <a:t># Calculate Range</a:t>
            </a:r>
          </a:p>
          <a:p>
            <a:pPr>
              <a:buNone/>
            </a:pPr>
            <a:r>
              <a:rPr lang="en-US" b="1" dirty="0" smtClean="0"/>
              <a:t>&gt;&gt;&gt; </a:t>
            </a:r>
            <a:r>
              <a:rPr lang="en-US" b="1" dirty="0" err="1" smtClean="0"/>
              <a:t>dt_rng</a:t>
            </a:r>
            <a:r>
              <a:rPr lang="en-US" b="1" dirty="0" smtClean="0"/>
              <a:t> = np.max(</a:t>
            </a:r>
            <a:r>
              <a:rPr lang="en-US" b="1" dirty="0" err="1" smtClean="0"/>
              <a:t>game_points,axis</a:t>
            </a:r>
            <a:r>
              <a:rPr lang="en-US" b="1" dirty="0" smtClean="0"/>
              <a:t>=0) -</a:t>
            </a:r>
          </a:p>
          <a:p>
            <a:pPr>
              <a:buNone/>
            </a:pPr>
            <a:r>
              <a:rPr lang="en-US" b="1" dirty="0" smtClean="0"/>
              <a:t>np.min(</a:t>
            </a:r>
            <a:r>
              <a:rPr lang="en-US" b="1" dirty="0" err="1" smtClean="0"/>
              <a:t>game_points,axis</a:t>
            </a:r>
            <a:r>
              <a:rPr lang="en-US" b="1" dirty="0" smtClean="0"/>
              <a:t>=0) ; print ("Range:",</a:t>
            </a:r>
            <a:r>
              <a:rPr lang="en-US" b="1" dirty="0" err="1" smtClean="0"/>
              <a:t>dt_rng</a:t>
            </a:r>
            <a:r>
              <a:rPr lang="en-US" b="1" dirty="0" smtClean="0"/>
              <a:t>)</a:t>
            </a:r>
          </a:p>
          <a:p>
            <a:pPr>
              <a:buNone/>
            </a:pPr>
            <a:r>
              <a:rPr lang="en-US" b="1" dirty="0" smtClean="0"/>
              <a:t>#Calculate percentiles</a:t>
            </a:r>
          </a:p>
          <a:p>
            <a:pPr>
              <a:buNone/>
            </a:pPr>
            <a:r>
              <a:rPr lang="en-US" b="1" dirty="0" smtClean="0"/>
              <a:t>&gt;&gt;&gt; print ("</a:t>
            </a:r>
            <a:r>
              <a:rPr lang="en-US" b="1" dirty="0" err="1" smtClean="0"/>
              <a:t>Quantiles</a:t>
            </a:r>
            <a:r>
              <a:rPr lang="en-US" b="1" dirty="0" smtClean="0"/>
              <a:t>:")</a:t>
            </a:r>
          </a:p>
          <a:p>
            <a:pPr>
              <a:buNone/>
            </a:pPr>
            <a:r>
              <a:rPr lang="en-US" b="1" dirty="0" smtClean="0"/>
              <a:t>&gt;&gt;&gt; for </a:t>
            </a:r>
            <a:r>
              <a:rPr lang="en-US" b="1" dirty="0" err="1" smtClean="0"/>
              <a:t>val</a:t>
            </a:r>
            <a:r>
              <a:rPr lang="en-US" b="1" dirty="0" smtClean="0"/>
              <a:t> in [20,80,100]:</a:t>
            </a:r>
          </a:p>
          <a:p>
            <a:pPr>
              <a:buNone/>
            </a:pPr>
            <a:r>
              <a:rPr lang="en-US" b="1" dirty="0" smtClean="0"/>
              <a:t>&gt;&gt;&gt; </a:t>
            </a:r>
            <a:r>
              <a:rPr lang="en-US" b="1" dirty="0" err="1" smtClean="0"/>
              <a:t>dt_qntls</a:t>
            </a:r>
            <a:r>
              <a:rPr lang="en-US" b="1" dirty="0" smtClean="0"/>
              <a:t> = </a:t>
            </a:r>
            <a:r>
              <a:rPr lang="en-US" b="1" dirty="0" err="1" smtClean="0"/>
              <a:t>np.percentile</a:t>
            </a:r>
            <a:r>
              <a:rPr lang="en-US" b="1" dirty="0" smtClean="0"/>
              <a:t>(</a:t>
            </a:r>
            <a:r>
              <a:rPr lang="en-US" b="1" dirty="0" err="1" smtClean="0"/>
              <a:t>game_points,val</a:t>
            </a:r>
            <a:r>
              <a:rPr lang="en-US" b="1" dirty="0" smtClean="0"/>
              <a:t>)</a:t>
            </a:r>
          </a:p>
          <a:p>
            <a:pPr>
              <a:buNone/>
            </a:pPr>
            <a:r>
              <a:rPr lang="en-US" b="1" dirty="0" smtClean="0"/>
              <a:t>&gt;&gt;&gt; print (</a:t>
            </a:r>
            <a:r>
              <a:rPr lang="en-US" b="1" dirty="0" err="1" smtClean="0"/>
              <a:t>str</a:t>
            </a:r>
            <a:r>
              <a:rPr lang="en-US" b="1" dirty="0" smtClean="0"/>
              <a:t>(</a:t>
            </a:r>
            <a:r>
              <a:rPr lang="en-US" b="1" dirty="0" err="1" smtClean="0"/>
              <a:t>val</a:t>
            </a:r>
            <a:r>
              <a:rPr lang="en-US" b="1" dirty="0" smtClean="0"/>
              <a:t>)+"%" ,</a:t>
            </a:r>
            <a:r>
              <a:rPr lang="en-US" b="1" dirty="0" err="1" smtClean="0"/>
              <a:t>dt_qntls</a:t>
            </a:r>
            <a:r>
              <a:rPr lang="en-US" b="1" dirty="0" smtClean="0"/>
              <a:t>)</a:t>
            </a:r>
          </a:p>
          <a:p>
            <a:pPr>
              <a:buNone/>
            </a:pPr>
            <a:r>
              <a:rPr lang="en-US" b="1" dirty="0" smtClean="0"/>
              <a:t># Calculate IQR</a:t>
            </a:r>
          </a:p>
          <a:p>
            <a:pPr>
              <a:buNone/>
            </a:pPr>
            <a:r>
              <a:rPr lang="fr-FR" b="1" dirty="0" smtClean="0"/>
              <a:t>&gt;&gt;&gt; q75, q25 = </a:t>
            </a:r>
            <a:r>
              <a:rPr lang="fr-FR" b="1" dirty="0" err="1" smtClean="0"/>
              <a:t>np.percentile</a:t>
            </a:r>
            <a:r>
              <a:rPr lang="fr-FR" b="1" dirty="0" smtClean="0"/>
              <a:t>(</a:t>
            </a:r>
            <a:r>
              <a:rPr lang="fr-FR" b="1" dirty="0" err="1" smtClean="0"/>
              <a:t>game_points</a:t>
            </a:r>
            <a:r>
              <a:rPr lang="fr-FR" b="1" dirty="0" smtClean="0"/>
              <a:t>, [75 ,25]);</a:t>
            </a:r>
          </a:p>
          <a:p>
            <a:pPr>
              <a:buNone/>
            </a:pPr>
            <a:r>
              <a:rPr lang="fr-FR" b="1" dirty="0" smtClean="0"/>
              <a:t> </a:t>
            </a:r>
            <a:r>
              <a:rPr lang="fr-FR" b="1" dirty="0" err="1" smtClean="0"/>
              <a:t>print</a:t>
            </a:r>
            <a:r>
              <a:rPr lang="fr-FR" b="1" dirty="0" smtClean="0"/>
              <a:t> ("Inter </a:t>
            </a:r>
            <a:r>
              <a:rPr lang="en-US" b="1" dirty="0" smtClean="0"/>
              <a:t>quartile range:",q75-q25)</a:t>
            </a:r>
            <a:endParaRPr lang="en-US" dirty="0"/>
          </a:p>
        </p:txBody>
      </p:sp>
      <p:sp>
        <p:nvSpPr>
          <p:cNvPr id="6" name="Text Placeholder 5"/>
          <p:cNvSpPr>
            <a:spLocks noGrp="1"/>
          </p:cNvSpPr>
          <p:nvPr>
            <p:ph type="body" sz="half" idx="2"/>
          </p:nvPr>
        </p:nvSpPr>
        <p:spPr/>
        <p:txBody>
          <a:bodyPr/>
          <a:lstStyle/>
          <a:p>
            <a:endParaRPr lang="en-US" dirty="0"/>
          </a:p>
        </p:txBody>
      </p:sp>
      <p:pic>
        <p:nvPicPr>
          <p:cNvPr id="11266" name="Picture 2"/>
          <p:cNvPicPr>
            <a:picLocks noChangeAspect="1" noChangeArrowheads="1"/>
          </p:cNvPicPr>
          <p:nvPr/>
        </p:nvPicPr>
        <p:blipFill>
          <a:blip r:embed="rId2"/>
          <a:srcRect/>
          <a:stretch>
            <a:fillRect/>
          </a:stretch>
        </p:blipFill>
        <p:spPr bwMode="auto">
          <a:xfrm>
            <a:off x="533400" y="1676400"/>
            <a:ext cx="2895600" cy="2209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Contd…</a:t>
            </a:r>
            <a:endParaRPr lang="en-US" dirty="0"/>
          </a:p>
        </p:txBody>
      </p:sp>
      <p:sp>
        <p:nvSpPr>
          <p:cNvPr id="6" name="Content Placeholder 5"/>
          <p:cNvSpPr>
            <a:spLocks noGrp="1"/>
          </p:cNvSpPr>
          <p:nvPr>
            <p:ph idx="1"/>
          </p:nvPr>
        </p:nvSpPr>
        <p:spPr/>
        <p:txBody>
          <a:bodyPr>
            <a:normAutofit fontScale="55000" lnSpcReduction="20000"/>
          </a:bodyPr>
          <a:lstStyle/>
          <a:p>
            <a:pPr algn="just"/>
            <a:r>
              <a:rPr lang="en-US" b="1" dirty="0" smtClean="0">
                <a:latin typeface="Times New Roman" pitchFamily="18" charset="0"/>
                <a:cs typeface="Times New Roman" pitchFamily="18" charset="0"/>
              </a:rPr>
              <a:t>Hypothesis </a:t>
            </a:r>
            <a:r>
              <a:rPr lang="en-US" b="1" dirty="0" smtClean="0">
                <a:latin typeface="Times New Roman" pitchFamily="18" charset="0"/>
                <a:cs typeface="Times New Roman" pitchFamily="18" charset="0"/>
              </a:rPr>
              <a:t>testing: </a:t>
            </a:r>
            <a:r>
              <a:rPr lang="en-US" dirty="0" smtClean="0">
                <a:latin typeface="Times New Roman" pitchFamily="18" charset="0"/>
                <a:cs typeface="Times New Roman" pitchFamily="18" charset="0"/>
              </a:rPr>
              <a:t>This is the process of making inferences about the overall population by conducting some statistical tests on a sample</a:t>
            </a:r>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P-value: </a:t>
            </a:r>
            <a:r>
              <a:rPr lang="en-US" dirty="0" smtClean="0">
                <a:latin typeface="Times New Roman" pitchFamily="18" charset="0"/>
                <a:cs typeface="Times New Roman" pitchFamily="18" charset="0"/>
              </a:rPr>
              <a:t>The probability of obtaining a test statistic result is at least as extreme as the one that was actually observed, assuming that the null hypothesis is true (usually in modeling, against each independent variable, a p-value less than 0.05 is considered significant and greater than 0.05 is considered insignificant; nonetheless, these values and definitions may change with respect to context).</a:t>
            </a:r>
            <a:endParaRPr lang="en-US" b="1"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The steps involved in hypothesis testing are as follows:</a:t>
            </a:r>
          </a:p>
          <a:p>
            <a:pPr algn="just">
              <a:buNone/>
            </a:pPr>
            <a:r>
              <a:rPr lang="en-US" dirty="0" smtClean="0">
                <a:latin typeface="Times New Roman" pitchFamily="18" charset="0"/>
                <a:cs typeface="Times New Roman" pitchFamily="18" charset="0"/>
              </a:rPr>
              <a:t>1. Assume a null hypothesis (usually no difference, no significance, and so on; a null hypothesis always tries to assume that there is no anomaly pattern and is always homogeneous, and so on).</a:t>
            </a:r>
          </a:p>
          <a:p>
            <a:pPr algn="just">
              <a:buNone/>
            </a:pPr>
            <a:r>
              <a:rPr lang="en-US" dirty="0" smtClean="0">
                <a:latin typeface="Times New Roman" pitchFamily="18" charset="0"/>
                <a:cs typeface="Times New Roman" pitchFamily="18" charset="0"/>
              </a:rPr>
              <a:t>2. Collect the sample.</a:t>
            </a:r>
          </a:p>
          <a:p>
            <a:pPr algn="just">
              <a:buNone/>
            </a:pPr>
            <a:r>
              <a:rPr lang="en-US" dirty="0" smtClean="0">
                <a:latin typeface="Times New Roman" pitchFamily="18" charset="0"/>
                <a:cs typeface="Times New Roman" pitchFamily="18" charset="0"/>
              </a:rPr>
              <a:t>3. Calculate test statistics from the sample in order to verify whether the hypothesis is statistically significant or not.</a:t>
            </a:r>
          </a:p>
          <a:p>
            <a:pPr algn="just">
              <a:buNone/>
            </a:pPr>
            <a:r>
              <a:rPr lang="en-US" dirty="0" smtClean="0">
                <a:latin typeface="Times New Roman" pitchFamily="18" charset="0"/>
                <a:cs typeface="Times New Roman" pitchFamily="18" charset="0"/>
              </a:rPr>
              <a:t>4. Decide either to accept or reject the null hypothesis based on the test statistic.</a:t>
            </a:r>
            <a:endParaRPr lang="en-US" b="1"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 of hypothesis testing</a:t>
            </a:r>
            <a:endParaRPr lang="en-US" dirty="0"/>
          </a:p>
        </p:txBody>
      </p:sp>
      <p:sp>
        <p:nvSpPr>
          <p:cNvPr id="3" name="Content Placeholder 2"/>
          <p:cNvSpPr>
            <a:spLocks noGrp="1"/>
          </p:cNvSpPr>
          <p:nvPr>
            <p:ph idx="1"/>
          </p:nvPr>
        </p:nvSpPr>
        <p:spPr/>
        <p:txBody>
          <a:bodyPr>
            <a:noAutofit/>
          </a:bodyPr>
          <a:lstStyle/>
          <a:p>
            <a:pPr algn="just">
              <a:buNone/>
            </a:pPr>
            <a:r>
              <a:rPr lang="en-US" sz="2500" dirty="0" smtClean="0">
                <a:latin typeface="Times New Roman" pitchFamily="18" charset="0"/>
                <a:cs typeface="Times New Roman" pitchFamily="18" charset="0"/>
              </a:rPr>
              <a:t>A chocolate manufacturer who is also your friend claims that all chocolates produced from his factory weigh at least 1,000 g and you have got a funny feeling that it might not be true; you both collected a sample of 30 chocolates and found that the average chocolate weight as 990 g with sample standard deviation as 12.5 g. Given the 0.05 significance level, can we reject the claim made by your friend?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a:buNone/>
            </a:pPr>
            <a:endParaRPr lang="en-US" i="1" dirty="0" smtClean="0"/>
          </a:p>
          <a:p>
            <a:pPr>
              <a:buNone/>
            </a:pPr>
            <a:r>
              <a:rPr lang="en-US" sz="1600" dirty="0" smtClean="0">
                <a:latin typeface="Times New Roman" pitchFamily="18" charset="0"/>
                <a:cs typeface="Times New Roman" pitchFamily="18" charset="0"/>
              </a:rPr>
              <a:t>The null hypothesis is that </a:t>
            </a:r>
            <a:r>
              <a:rPr lang="en-US" sz="1600" i="1" dirty="0" smtClean="0">
                <a:latin typeface="Times New Roman" pitchFamily="18" charset="0"/>
                <a:cs typeface="Times New Roman" pitchFamily="18" charset="0"/>
              </a:rPr>
              <a:t>μ0 ≥ 1000 (all chocolates weigh more than 1,000 g).</a:t>
            </a:r>
          </a:p>
          <a:p>
            <a:pPr>
              <a:buNone/>
            </a:pPr>
            <a:r>
              <a:rPr lang="en-US" sz="1600" dirty="0" smtClean="0">
                <a:latin typeface="Times New Roman" pitchFamily="18" charset="0"/>
                <a:cs typeface="Times New Roman" pitchFamily="18" charset="0"/>
              </a:rPr>
              <a:t>Collected sample: </a:t>
            </a:r>
          </a:p>
          <a:p>
            <a:pPr>
              <a:buNone/>
            </a:pPr>
            <a:r>
              <a:rPr lang="en-US" sz="1600" i="1" dirty="0" smtClean="0">
                <a:latin typeface="Times New Roman" pitchFamily="18" charset="0"/>
                <a:cs typeface="Times New Roman" pitchFamily="18" charset="0"/>
              </a:rPr>
              <a:t>t = (990 - 1000) / (12.5/</a:t>
            </a:r>
            <a:r>
              <a:rPr lang="en-US" sz="1600" i="1" dirty="0" err="1" smtClean="0">
                <a:latin typeface="Times New Roman" pitchFamily="18" charset="0"/>
                <a:cs typeface="Times New Roman" pitchFamily="18" charset="0"/>
              </a:rPr>
              <a:t>sqrt</a:t>
            </a:r>
            <a:r>
              <a:rPr lang="en-US" sz="1600" i="1" dirty="0" smtClean="0">
                <a:latin typeface="Times New Roman" pitchFamily="18" charset="0"/>
                <a:cs typeface="Times New Roman" pitchFamily="18" charset="0"/>
              </a:rPr>
              <a:t>(30)) = - 4.3818</a:t>
            </a:r>
          </a:p>
          <a:p>
            <a:pPr>
              <a:buNone/>
            </a:pPr>
            <a:r>
              <a:rPr lang="fr-FR" sz="1600" i="1" dirty="0" err="1" smtClean="0">
                <a:latin typeface="Times New Roman" pitchFamily="18" charset="0"/>
                <a:cs typeface="Times New Roman" pitchFamily="18" charset="0"/>
              </a:rPr>
              <a:t>Critical</a:t>
            </a:r>
            <a:r>
              <a:rPr lang="fr-FR" sz="1600" i="1" dirty="0" smtClean="0">
                <a:latin typeface="Times New Roman" pitchFamily="18" charset="0"/>
                <a:cs typeface="Times New Roman" pitchFamily="18" charset="0"/>
              </a:rPr>
              <a:t> t value </a:t>
            </a:r>
            <a:r>
              <a:rPr lang="fr-FR" sz="1600" i="1" dirty="0" err="1" smtClean="0">
                <a:latin typeface="Times New Roman" pitchFamily="18" charset="0"/>
                <a:cs typeface="Times New Roman" pitchFamily="18" charset="0"/>
              </a:rPr>
              <a:t>from</a:t>
            </a:r>
            <a:r>
              <a:rPr lang="fr-FR" sz="1600" i="1" dirty="0" smtClean="0">
                <a:latin typeface="Times New Roman" pitchFamily="18" charset="0"/>
                <a:cs typeface="Times New Roman" pitchFamily="18" charset="0"/>
              </a:rPr>
              <a:t> t tables = t0.05, 30 = 1.699 =&gt; - t0.05, 30 = -1.699</a:t>
            </a:r>
          </a:p>
          <a:p>
            <a:pPr>
              <a:buNone/>
            </a:pPr>
            <a:r>
              <a:rPr lang="en-US" sz="1600" i="1" dirty="0" smtClean="0">
                <a:latin typeface="Times New Roman" pitchFamily="18" charset="0"/>
                <a:cs typeface="Times New Roman" pitchFamily="18" charset="0"/>
              </a:rPr>
              <a:t>P-value = 7.03 e-05</a:t>
            </a:r>
            <a:endParaRPr lang="en-US" sz="1600" dirty="0">
              <a:latin typeface="Times New Roman" pitchFamily="18" charset="0"/>
              <a:cs typeface="Times New Roman" pitchFamily="18" charset="0"/>
            </a:endParaRPr>
          </a:p>
        </p:txBody>
      </p:sp>
      <p:sp>
        <p:nvSpPr>
          <p:cNvPr id="7" name="Text Placeholder 6"/>
          <p:cNvSpPr>
            <a:spLocks noGrp="1"/>
          </p:cNvSpPr>
          <p:nvPr>
            <p:ph type="body" sz="half" idx="2"/>
          </p:nvPr>
        </p:nvSpPr>
        <p:spPr/>
        <p:txBody>
          <a:bodyPr/>
          <a:lstStyle/>
          <a:p>
            <a:endParaRPr lang="en-US" dirty="0"/>
          </a:p>
        </p:txBody>
      </p:sp>
      <p:pic>
        <p:nvPicPr>
          <p:cNvPr id="12291" name="Picture 3"/>
          <p:cNvPicPr>
            <a:picLocks noChangeAspect="1" noChangeArrowheads="1"/>
          </p:cNvPicPr>
          <p:nvPr/>
        </p:nvPicPr>
        <p:blipFill>
          <a:blip r:embed="rId2"/>
          <a:srcRect/>
          <a:stretch>
            <a:fillRect/>
          </a:stretch>
        </p:blipFill>
        <p:spPr bwMode="auto">
          <a:xfrm>
            <a:off x="990600" y="1752600"/>
            <a:ext cx="1857375" cy="1343025"/>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a:stretch>
            <a:fillRect/>
          </a:stretch>
        </p:blipFill>
        <p:spPr bwMode="auto">
          <a:xfrm>
            <a:off x="762000" y="3581400"/>
            <a:ext cx="2514600" cy="5143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2176462" y="2696369"/>
            <a:ext cx="4791075" cy="23336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latin typeface="Times New Roman" pitchFamily="18" charset="0"/>
                <a:ea typeface="+mn-ea"/>
                <a:cs typeface="Times New Roman" pitchFamily="18" charset="0"/>
              </a:rPr>
              <a:t>Statistical terminology for model building</a:t>
            </a:r>
            <a:br>
              <a:rPr lang="en-US" sz="1600" b="1" dirty="0" smtClean="0">
                <a:latin typeface="Times New Roman" pitchFamily="18" charset="0"/>
                <a:ea typeface="+mn-ea"/>
                <a:cs typeface="Times New Roman" pitchFamily="18" charset="0"/>
              </a:rPr>
            </a:br>
            <a:r>
              <a:rPr lang="en-US" sz="1600" b="1" dirty="0" smtClean="0">
                <a:latin typeface="Times New Roman" pitchFamily="18" charset="0"/>
                <a:ea typeface="+mn-ea"/>
                <a:cs typeface="Times New Roman" pitchFamily="18" charset="0"/>
              </a:rPr>
              <a:t>and validation</a:t>
            </a:r>
            <a:endParaRPr lang="en-US" sz="1600" b="1" dirty="0">
              <a:latin typeface="Times New Roman" pitchFamily="18" charset="0"/>
              <a:ea typeface="+mn-ea"/>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1600" dirty="0" smtClean="0">
                <a:latin typeface="Times New Roman" pitchFamily="18" charset="0"/>
                <a:cs typeface="Times New Roman" pitchFamily="18" charset="0"/>
              </a:rPr>
              <a:t>Statistics is the branch of mathematics dealing with the collection, analysis, interpretation, presentation, and organization of numerical data.</a:t>
            </a:r>
          </a:p>
          <a:p>
            <a:pPr algn="just">
              <a:buNone/>
            </a:pPr>
            <a:r>
              <a:rPr lang="en-US" sz="1600" dirty="0" smtClean="0">
                <a:latin typeface="Times New Roman" pitchFamily="18" charset="0"/>
                <a:cs typeface="Times New Roman" pitchFamily="18" charset="0"/>
              </a:rPr>
              <a:t>Statistics are mainly classified into two </a:t>
            </a:r>
            <a:r>
              <a:rPr lang="en-US" sz="1600" dirty="0" smtClean="0">
                <a:latin typeface="Times New Roman" pitchFamily="18" charset="0"/>
                <a:cs typeface="Times New Roman" pitchFamily="18" charset="0"/>
              </a:rPr>
              <a:t>sub branches</a:t>
            </a:r>
            <a:r>
              <a:rPr lang="en-US" sz="1600" dirty="0" smtClean="0">
                <a:latin typeface="Times New Roman" pitchFamily="18" charset="0"/>
                <a:cs typeface="Times New Roman" pitchFamily="18" charset="0"/>
              </a:rPr>
              <a:t>:</a:t>
            </a:r>
          </a:p>
          <a:p>
            <a:pPr algn="just">
              <a:buNone/>
            </a:pPr>
            <a:r>
              <a:rPr lang="en-US" sz="1600" b="1" dirty="0" smtClean="0">
                <a:latin typeface="Times New Roman" pitchFamily="18" charset="0"/>
                <a:cs typeface="Times New Roman" pitchFamily="18" charset="0"/>
              </a:rPr>
              <a:t>Descriptive statistics: </a:t>
            </a:r>
            <a:r>
              <a:rPr lang="en-US" sz="1600" dirty="0" smtClean="0">
                <a:latin typeface="Times New Roman" pitchFamily="18" charset="0"/>
                <a:cs typeface="Times New Roman" pitchFamily="18" charset="0"/>
              </a:rPr>
              <a:t>These are used to summarize data, such as the mean, standard deviation for continuous data types (such as age), whereas frequency and percentage are useful for categorical data (such as gender).</a:t>
            </a:r>
          </a:p>
          <a:p>
            <a:pPr algn="just">
              <a:buNone/>
            </a:pPr>
            <a:r>
              <a:rPr lang="en-US" sz="1600" b="1" dirty="0" smtClean="0">
                <a:latin typeface="Times New Roman" pitchFamily="18" charset="0"/>
                <a:cs typeface="Times New Roman" pitchFamily="18" charset="0"/>
              </a:rPr>
              <a:t>Inferential statistics: </a:t>
            </a:r>
            <a:r>
              <a:rPr lang="en-US" sz="1600" dirty="0" smtClean="0">
                <a:latin typeface="Times New Roman" pitchFamily="18" charset="0"/>
                <a:cs typeface="Times New Roman" pitchFamily="18" charset="0"/>
              </a:rPr>
              <a:t>Many times, a collection of the entire data (also known as population in statistical methodology) is impossible, hence a subset of the data points is collected, also called a sample, and conclusions about the entire population will be drawn, which is known as inferential statistics. Inferences are drawn using hypothesis testing, the estimation of numerical characteristics, the correlation of relationships within data, and so on.</a:t>
            </a:r>
            <a:endParaRPr lang="en-US" sz="16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sz="2400" b="1" dirty="0" smtClean="0">
                <a:latin typeface="Times New Roman" pitchFamily="18" charset="0"/>
                <a:cs typeface="Times New Roman" pitchFamily="18" charset="0"/>
              </a:rPr>
              <a:t>Type I and II </a:t>
            </a:r>
            <a:r>
              <a:rPr lang="en-US" sz="2400" b="1" dirty="0" smtClean="0">
                <a:latin typeface="Times New Roman" pitchFamily="18" charset="0"/>
                <a:cs typeface="Times New Roman" pitchFamily="18" charset="0"/>
              </a:rPr>
              <a:t>error: </a:t>
            </a:r>
            <a:r>
              <a:rPr lang="en-US" sz="2400" dirty="0" smtClean="0">
                <a:latin typeface="Times New Roman" pitchFamily="18" charset="0"/>
                <a:cs typeface="Times New Roman" pitchFamily="18" charset="0"/>
              </a:rPr>
              <a:t>Hypothesis testing is usually done on the samples rather than the entire population, due to the practical constraints of available resources to collect all the available data. </a:t>
            </a: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Type I error: Rejecting a null hypothesis when it is </a:t>
            </a:r>
            <a:r>
              <a:rPr lang="en-US" sz="2400" dirty="0" smtClean="0">
                <a:latin typeface="Times New Roman" pitchFamily="18" charset="0"/>
                <a:cs typeface="Times New Roman" pitchFamily="18" charset="0"/>
              </a:rPr>
              <a:t>true</a:t>
            </a:r>
          </a:p>
          <a:p>
            <a:pPr lvl="1" algn="just"/>
            <a:r>
              <a:rPr lang="en-US" sz="2400" dirty="0" smtClean="0">
                <a:latin typeface="Times New Roman" pitchFamily="18" charset="0"/>
                <a:cs typeface="Times New Roman" pitchFamily="18" charset="0"/>
              </a:rPr>
              <a:t>Type </a:t>
            </a:r>
            <a:r>
              <a:rPr lang="en-US" sz="2400" dirty="0" smtClean="0">
                <a:latin typeface="Times New Roman" pitchFamily="18" charset="0"/>
                <a:cs typeface="Times New Roman" pitchFamily="18" charset="0"/>
              </a:rPr>
              <a:t>II error: Accepting a null hypothesis when it is false </a:t>
            </a: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Normal </a:t>
            </a:r>
            <a:r>
              <a:rPr lang="en-US" sz="2400" b="1" dirty="0" smtClean="0">
                <a:latin typeface="Times New Roman" pitchFamily="18" charset="0"/>
                <a:cs typeface="Times New Roman" pitchFamily="18" charset="0"/>
              </a:rPr>
              <a:t>distribution: </a:t>
            </a:r>
            <a:r>
              <a:rPr lang="en-US" sz="2400" dirty="0" smtClean="0">
                <a:latin typeface="Times New Roman" pitchFamily="18" charset="0"/>
                <a:cs typeface="Times New Roman" pitchFamily="18" charset="0"/>
              </a:rPr>
              <a:t>This is very important in statistics because of the central limit theorem, which states that the population of all possible samples of size n from a population with mean μ and variance σ2 approaches a normal </a:t>
            </a:r>
            <a:r>
              <a:rPr lang="en-US" sz="2400" dirty="0" smtClean="0">
                <a:latin typeface="Times New Roman" pitchFamily="18" charset="0"/>
                <a:cs typeface="Times New Roman" pitchFamily="18" charset="0"/>
              </a:rPr>
              <a:t>distribution</a:t>
            </a: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Chi-square: </a:t>
            </a:r>
            <a:r>
              <a:rPr lang="en-US" sz="2400" dirty="0" smtClean="0">
                <a:latin typeface="Times New Roman" pitchFamily="18" charset="0"/>
                <a:cs typeface="Times New Roman" pitchFamily="18" charset="0"/>
              </a:rPr>
              <a:t>This test of independence is one of the most basic and common hypothesis tests in the statistical analysis of categorical data.</a:t>
            </a: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ANOVA: </a:t>
            </a:r>
            <a:r>
              <a:rPr lang="en-US" sz="2400" dirty="0" smtClean="0">
                <a:latin typeface="Times New Roman" pitchFamily="18" charset="0"/>
                <a:cs typeface="Times New Roman" pitchFamily="18" charset="0"/>
              </a:rPr>
              <a:t>Analyzing variance tests the hypothesis that the means of two or more populations are equal. ANOVAs assess the importance of one or more factors by comparing the response variable means at the different factor levels</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762000" y="1524001"/>
            <a:ext cx="7696200" cy="402034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2505075" y="2910681"/>
            <a:ext cx="4133850" cy="1905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The Python code is as follows:</a:t>
            </a:r>
          </a:p>
          <a:p>
            <a:pPr>
              <a:buNone/>
            </a:pPr>
            <a:r>
              <a:rPr lang="en-US" sz="2000" b="1" dirty="0" smtClean="0">
                <a:latin typeface="Times New Roman" pitchFamily="18" charset="0"/>
                <a:cs typeface="Times New Roman" pitchFamily="18" charset="0"/>
              </a:rPr>
              <a:t>&gt;&gt;&gt; from </a:t>
            </a:r>
            <a:r>
              <a:rPr lang="en-US" sz="2000" b="1" dirty="0" err="1" smtClean="0">
                <a:latin typeface="Times New Roman" pitchFamily="18" charset="0"/>
                <a:cs typeface="Times New Roman" pitchFamily="18" charset="0"/>
              </a:rPr>
              <a:t>scipy</a:t>
            </a:r>
            <a:r>
              <a:rPr lang="en-US" sz="2000" b="1" dirty="0" smtClean="0">
                <a:latin typeface="Times New Roman" pitchFamily="18" charset="0"/>
                <a:cs typeface="Times New Roman" pitchFamily="18" charset="0"/>
              </a:rPr>
              <a:t> import stats</a:t>
            </a:r>
          </a:p>
          <a:p>
            <a:pPr>
              <a:buNone/>
            </a:pPr>
            <a:r>
              <a:rPr lang="en-US" sz="2000" b="1" dirty="0" smtClean="0">
                <a:latin typeface="Times New Roman" pitchFamily="18" charset="0"/>
                <a:cs typeface="Times New Roman" pitchFamily="18" charset="0"/>
              </a:rPr>
              <a:t>&gt;&gt;&gt; </a:t>
            </a:r>
            <a:r>
              <a:rPr lang="en-US" sz="2000" b="1" dirty="0" err="1" smtClean="0">
                <a:latin typeface="Times New Roman" pitchFamily="18" charset="0"/>
                <a:cs typeface="Times New Roman" pitchFamily="18" charset="0"/>
              </a:rPr>
              <a:t>xbar</a:t>
            </a:r>
            <a:r>
              <a:rPr lang="en-US" sz="2000" b="1" dirty="0" smtClean="0">
                <a:latin typeface="Times New Roman" pitchFamily="18" charset="0"/>
                <a:cs typeface="Times New Roman" pitchFamily="18" charset="0"/>
              </a:rPr>
              <a:t> = 67; mu0 = 52; s = 16.3</a:t>
            </a:r>
          </a:p>
          <a:p>
            <a:pPr>
              <a:buNone/>
            </a:pPr>
            <a:r>
              <a:rPr lang="en-US" sz="2000" b="1" dirty="0" smtClean="0">
                <a:latin typeface="Times New Roman" pitchFamily="18" charset="0"/>
                <a:cs typeface="Times New Roman" pitchFamily="18" charset="0"/>
              </a:rPr>
              <a:t># Calculating z-score</a:t>
            </a:r>
          </a:p>
          <a:p>
            <a:pPr>
              <a:buNone/>
            </a:pPr>
            <a:r>
              <a:rPr lang="en-US" sz="2000" b="1" dirty="0" smtClean="0">
                <a:latin typeface="Times New Roman" pitchFamily="18" charset="0"/>
                <a:cs typeface="Times New Roman" pitchFamily="18" charset="0"/>
              </a:rPr>
              <a:t>&gt;&gt;&gt; z = (67-52)/16.3</a:t>
            </a:r>
          </a:p>
          <a:p>
            <a:pPr>
              <a:buNone/>
            </a:pPr>
            <a:r>
              <a:rPr lang="en-US" sz="2000" b="1" dirty="0" smtClean="0">
                <a:latin typeface="Times New Roman" pitchFamily="18" charset="0"/>
                <a:cs typeface="Times New Roman" pitchFamily="18" charset="0"/>
              </a:rPr>
              <a:t># Calculating probability under the curve</a:t>
            </a:r>
          </a:p>
          <a:p>
            <a:pPr>
              <a:buNone/>
            </a:pPr>
            <a:r>
              <a:rPr lang="en-US" sz="2000" b="1" dirty="0" smtClean="0">
                <a:latin typeface="Times New Roman" pitchFamily="18" charset="0"/>
                <a:cs typeface="Times New Roman" pitchFamily="18" charset="0"/>
              </a:rPr>
              <a:t>&gt;&gt;&gt; </a:t>
            </a:r>
            <a:r>
              <a:rPr lang="en-US" sz="2000" b="1" dirty="0" err="1" smtClean="0">
                <a:latin typeface="Times New Roman" pitchFamily="18" charset="0"/>
                <a:cs typeface="Times New Roman" pitchFamily="18" charset="0"/>
              </a:rPr>
              <a:t>p_val</a:t>
            </a:r>
            <a:r>
              <a:rPr lang="en-US" sz="2000" b="1" dirty="0" smtClean="0">
                <a:latin typeface="Times New Roman" pitchFamily="18" charset="0"/>
                <a:cs typeface="Times New Roman" pitchFamily="18" charset="0"/>
              </a:rPr>
              <a:t> = 1- </a:t>
            </a:r>
            <a:r>
              <a:rPr lang="en-US" sz="2000" b="1" dirty="0" err="1" smtClean="0">
                <a:latin typeface="Times New Roman" pitchFamily="18" charset="0"/>
                <a:cs typeface="Times New Roman" pitchFamily="18" charset="0"/>
              </a:rPr>
              <a:t>stats.norm.cdf</a:t>
            </a:r>
            <a:r>
              <a:rPr lang="en-US" sz="2000" b="1" dirty="0" smtClean="0">
                <a:latin typeface="Times New Roman" pitchFamily="18" charset="0"/>
                <a:cs typeface="Times New Roman" pitchFamily="18" charset="0"/>
              </a:rPr>
              <a:t>(z)</a:t>
            </a:r>
          </a:p>
          <a:p>
            <a:pPr>
              <a:buNone/>
            </a:pPr>
            <a:r>
              <a:rPr lang="en-US" sz="2000" b="1" dirty="0" smtClean="0">
                <a:latin typeface="Times New Roman" pitchFamily="18" charset="0"/>
                <a:cs typeface="Times New Roman" pitchFamily="18" charset="0"/>
              </a:rPr>
              <a:t>&gt;&gt;&gt; print ("Prob. to score more than 67 is</a:t>
            </a:r>
          </a:p>
          <a:p>
            <a:pPr>
              <a:buNone/>
            </a:pPr>
            <a:r>
              <a:rPr lang="en-US" sz="2000" b="1" dirty="0" smtClean="0">
                <a:latin typeface="Times New Roman" pitchFamily="18" charset="0"/>
                <a:cs typeface="Times New Roman" pitchFamily="18" charset="0"/>
              </a:rPr>
              <a:t>",round(</a:t>
            </a:r>
            <a:r>
              <a:rPr lang="en-US" sz="2000" b="1" dirty="0" err="1" smtClean="0">
                <a:latin typeface="Times New Roman" pitchFamily="18" charset="0"/>
                <a:cs typeface="Times New Roman" pitchFamily="18" charset="0"/>
              </a:rPr>
              <a:t>p_val</a:t>
            </a:r>
            <a:r>
              <a:rPr lang="en-US" sz="2000" b="1" dirty="0" smtClean="0">
                <a:latin typeface="Times New Roman" pitchFamily="18" charset="0"/>
                <a:cs typeface="Times New Roman" pitchFamily="18" charset="0"/>
              </a:rPr>
              <a:t>*100,2),"%")</a:t>
            </a:r>
            <a:endParaRPr lang="en-US" sz="2000" dirty="0">
              <a:latin typeface="Times New Roman" pitchFamily="18" charset="0"/>
              <a:cs typeface="Times New Roman" pitchFamily="18" charset="0"/>
            </a:endParaRPr>
          </a:p>
        </p:txBody>
      </p:sp>
      <p:sp>
        <p:nvSpPr>
          <p:cNvPr id="6" name="Text Placeholder 5"/>
          <p:cNvSpPr>
            <a:spLocks noGrp="1"/>
          </p:cNvSpPr>
          <p:nvPr>
            <p:ph type="body" sz="half" idx="2"/>
          </p:nvPr>
        </p:nvSpPr>
        <p:spPr/>
        <p:txBody>
          <a:bodyPr/>
          <a:lstStyle/>
          <a:p>
            <a:endParaRPr lang="en-US" dirty="0"/>
          </a:p>
        </p:txBody>
      </p:sp>
      <p:pic>
        <p:nvPicPr>
          <p:cNvPr id="16386" name="Picture 2"/>
          <p:cNvPicPr>
            <a:picLocks noChangeAspect="1" noChangeArrowheads="1"/>
          </p:cNvPicPr>
          <p:nvPr/>
        </p:nvPicPr>
        <p:blipFill>
          <a:blip r:embed="rId2"/>
          <a:srcRect/>
          <a:stretch>
            <a:fillRect/>
          </a:stretch>
        </p:blipFill>
        <p:spPr bwMode="auto">
          <a:xfrm>
            <a:off x="457200" y="2133600"/>
            <a:ext cx="3019425" cy="1066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err="1" smtClean="0"/>
              <a:t>Chisquare</a:t>
            </a:r>
            <a:r>
              <a:rPr lang="en-US" dirty="0" smtClean="0"/>
              <a:t> equation and ANOVA example</a:t>
            </a:r>
            <a:endParaRPr lang="en-US" dirty="0"/>
          </a:p>
        </p:txBody>
      </p:sp>
      <p:pic>
        <p:nvPicPr>
          <p:cNvPr id="17410" name="Picture 2"/>
          <p:cNvPicPr>
            <a:picLocks noChangeAspect="1" noChangeArrowheads="1"/>
          </p:cNvPicPr>
          <p:nvPr/>
        </p:nvPicPr>
        <p:blipFill>
          <a:blip r:embed="rId2"/>
          <a:srcRect/>
          <a:stretch>
            <a:fillRect/>
          </a:stretch>
        </p:blipFill>
        <p:spPr bwMode="auto">
          <a:xfrm>
            <a:off x="1676400" y="1828800"/>
            <a:ext cx="4648200" cy="11430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990600" y="2590800"/>
            <a:ext cx="6715125" cy="1905000"/>
          </a:xfrm>
          <a:prstGeom prst="rect">
            <a:avLst/>
          </a:prstGeom>
          <a:noFill/>
          <a:ln w="9525">
            <a:noFill/>
            <a:miter lim="800000"/>
            <a:headEnd/>
            <a:tailEnd/>
          </a:ln>
          <a:effectLst/>
        </p:spPr>
      </p:pic>
      <p:pic>
        <p:nvPicPr>
          <p:cNvPr id="17412" name="Picture 4"/>
          <p:cNvPicPr>
            <a:picLocks noGrp="1" noChangeAspect="1" noChangeArrowheads="1"/>
          </p:cNvPicPr>
          <p:nvPr>
            <p:ph idx="1"/>
          </p:nvPr>
        </p:nvPicPr>
        <p:blipFill>
          <a:blip r:embed="rId4"/>
          <a:srcRect/>
          <a:stretch>
            <a:fillRect/>
          </a:stretch>
        </p:blipFill>
        <p:spPr bwMode="auto">
          <a:xfrm>
            <a:off x="1219200" y="4419600"/>
            <a:ext cx="2676525" cy="12573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1100137" y="2748756"/>
            <a:ext cx="6943725" cy="22288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1743075" y="1786731"/>
            <a:ext cx="5657850" cy="41529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1724025" y="2577306"/>
            <a:ext cx="5695950" cy="25717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Area under curve (ROC)</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1447800" y="1600201"/>
            <a:ext cx="6172200" cy="352504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latin typeface="Times New Roman" pitchFamily="18" charset="0"/>
                <a:cs typeface="Times New Roman" pitchFamily="18" charset="0"/>
              </a:rPr>
              <a:t>Observation and performance </a:t>
            </a:r>
            <a:r>
              <a:rPr lang="en-US" b="1" dirty="0" smtClean="0">
                <a:latin typeface="Times New Roman" pitchFamily="18" charset="0"/>
                <a:cs typeface="Times New Roman" pitchFamily="18" charset="0"/>
              </a:rPr>
              <a:t>window:  </a:t>
            </a:r>
            <a:r>
              <a:rPr lang="en-US" dirty="0" smtClean="0">
                <a:latin typeface="Times New Roman" pitchFamily="18" charset="0"/>
                <a:cs typeface="Times New Roman" pitchFamily="18" charset="0"/>
              </a:rPr>
              <a:t>: In statistical modeling, the model tries to predict the event in advance rather than at the moment, so that some buffer time will exist to work on corrective actions. </a:t>
            </a:r>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In-time and out-of-time </a:t>
            </a:r>
            <a:r>
              <a:rPr lang="en-US" b="1" dirty="0" smtClean="0">
                <a:latin typeface="Times New Roman" pitchFamily="18" charset="0"/>
                <a:cs typeface="Times New Roman" pitchFamily="18" charset="0"/>
              </a:rPr>
              <a:t>validation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In-time validation implies obtaining both a training and testing dataset from the same period of time, whereas out-of-time validation implies training and testing datasets drawn from different time periods. </a:t>
            </a:r>
            <a:endParaRPr lang="en-US" b="1"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Machine learning</a:t>
            </a:r>
            <a:endParaRPr lang="en-US" dirty="0">
              <a:latin typeface="Times New Roman" pitchFamily="18" charset="0"/>
              <a:cs typeface="Times New Roman" pitchFamily="18" charset="0"/>
            </a:endParaRPr>
          </a:p>
        </p:txBody>
      </p:sp>
      <p:sp>
        <p:nvSpPr>
          <p:cNvPr id="6" name="Text Placeholder 5"/>
          <p:cNvSpPr>
            <a:spLocks noGrp="1"/>
          </p:cNvSpPr>
          <p:nvPr>
            <p:ph type="body" sz="half" idx="2"/>
          </p:nvPr>
        </p:nvSpPr>
        <p:spPr/>
        <p:txBody>
          <a:bodyPr/>
          <a:lstStyle/>
          <a:p>
            <a:pPr algn="just"/>
            <a:r>
              <a:rPr lang="en-US" dirty="0" smtClean="0">
                <a:latin typeface="Times New Roman" pitchFamily="18" charset="0"/>
                <a:cs typeface="Times New Roman" pitchFamily="18" charset="0"/>
              </a:rPr>
              <a:t>Machine learning is the branch of computer science that utilizes past experience to learn from and use its knowledge to make future decisions. Machine learning is at the intersection of computer science, engineering, and statistics. The goal of machine learning is to generalize a detectable pattern or to create an unknown rule from given examples.</a:t>
            </a:r>
          </a:p>
        </p:txBody>
      </p:sp>
      <p:pic>
        <p:nvPicPr>
          <p:cNvPr id="1028" name="Picture 4"/>
          <p:cNvPicPr>
            <a:picLocks noGrp="1" noChangeAspect="1" noChangeArrowheads="1"/>
          </p:cNvPicPr>
          <p:nvPr>
            <p:ph idx="1"/>
          </p:nvPr>
        </p:nvPicPr>
        <p:blipFill>
          <a:blip r:embed="rId2"/>
          <a:srcRect/>
          <a:stretch>
            <a:fillRect/>
          </a:stretch>
        </p:blipFill>
        <p:spPr bwMode="auto">
          <a:xfrm>
            <a:off x="4427537" y="1483519"/>
            <a:ext cx="3419475" cy="334327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1066800" y="1828800"/>
            <a:ext cx="5743575" cy="292020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R-squared (coefficient of determination)</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457200" y="3449290"/>
            <a:ext cx="8229600" cy="827782"/>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3581400" y="4343400"/>
            <a:ext cx="2286000" cy="101917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Adjusted R-squared</a:t>
            </a:r>
            <a:endParaRPr lang="en-US" dirty="0"/>
          </a:p>
        </p:txBody>
      </p:sp>
      <p:pic>
        <p:nvPicPr>
          <p:cNvPr id="25602" name="Picture 2"/>
          <p:cNvPicPr>
            <a:picLocks noGrp="1" noChangeAspect="1" noChangeArrowheads="1"/>
          </p:cNvPicPr>
          <p:nvPr>
            <p:ph idx="1"/>
          </p:nvPr>
        </p:nvPicPr>
        <p:blipFill>
          <a:blip r:embed="rId2"/>
          <a:srcRect/>
          <a:stretch>
            <a:fillRect/>
          </a:stretch>
        </p:blipFill>
        <p:spPr bwMode="auto">
          <a:xfrm>
            <a:off x="2209800" y="1447800"/>
            <a:ext cx="4410075" cy="1057275"/>
          </a:xfrm>
          <a:prstGeom prst="rect">
            <a:avLst/>
          </a:prstGeom>
          <a:noFill/>
          <a:ln w="9525">
            <a:noFill/>
            <a:miter lim="800000"/>
            <a:headEnd/>
            <a:tailEnd/>
          </a:ln>
          <a:effectLst/>
        </p:spPr>
      </p:pic>
      <p:pic>
        <p:nvPicPr>
          <p:cNvPr id="25604" name="Picture 4"/>
          <p:cNvPicPr>
            <a:picLocks noChangeAspect="1" noChangeArrowheads="1"/>
          </p:cNvPicPr>
          <p:nvPr/>
        </p:nvPicPr>
        <p:blipFill>
          <a:blip r:embed="rId3"/>
          <a:srcRect/>
          <a:stretch>
            <a:fillRect/>
          </a:stretch>
        </p:blipFill>
        <p:spPr bwMode="auto">
          <a:xfrm>
            <a:off x="1752600" y="2667000"/>
            <a:ext cx="5610225" cy="2286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sz="2400" b="1" dirty="0" smtClean="0">
                <a:latin typeface="Times New Roman" pitchFamily="18" charset="0"/>
                <a:cs typeface="Times New Roman" pitchFamily="18" charset="0"/>
              </a:rPr>
              <a:t>Maximum likelihood estimate (MLE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is estimating the parameter values of a statistical model (logistic regression, to be precise) by finding the parameter values that maximize the likelihood of making the observations.</a:t>
            </a:r>
            <a:endParaRPr lang="en-US" sz="2400" b="1" dirty="0" smtClean="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Akaike</a:t>
            </a:r>
            <a:r>
              <a:rPr lang="en-US" sz="2400" b="1" dirty="0" smtClean="0">
                <a:latin typeface="Times New Roman" pitchFamily="18" charset="0"/>
                <a:cs typeface="Times New Roman" pitchFamily="18" charset="0"/>
              </a:rPr>
              <a:t> information criteria (AIC</a:t>
            </a:r>
            <a:r>
              <a:rPr lang="en-US" sz="2400" b="1"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This is used in logistic regression, which is similar to the principle of adjusted R-square for linear regression</a:t>
            </a: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Entropy : </a:t>
            </a:r>
            <a:r>
              <a:rPr lang="en-US" sz="2400" dirty="0" smtClean="0">
                <a:latin typeface="Times New Roman" pitchFamily="18" charset="0"/>
                <a:cs typeface="Times New Roman" pitchFamily="18" charset="0"/>
              </a:rPr>
              <a:t>This comes from information theory and is the measure of impurity in the data. If the sample is completely homogeneous, the entropy is zero and if the sample is equally divided, it has an entropy of 1. </a:t>
            </a: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Information </a:t>
            </a:r>
            <a:r>
              <a:rPr lang="en-US" sz="2400" b="1" dirty="0" smtClean="0">
                <a:latin typeface="Times New Roman" pitchFamily="18" charset="0"/>
                <a:cs typeface="Times New Roman" pitchFamily="18" charset="0"/>
              </a:rPr>
              <a:t>gain : </a:t>
            </a:r>
            <a:r>
              <a:rPr lang="en-US" sz="2400" dirty="0" smtClean="0">
                <a:latin typeface="Times New Roman" pitchFamily="18" charset="0"/>
                <a:cs typeface="Times New Roman" pitchFamily="18" charset="0"/>
              </a:rPr>
              <a:t>This is the expected reduction in entropy caused by partitioning the examples according to a given attribute. The idea is to start with mixed classes and to keep partitioning until each node reaches its observations of the purest class. </a:t>
            </a:r>
            <a:endParaRPr lang="en-US" sz="2400" b="1" dirty="0" smtClean="0">
              <a:latin typeface="Times New Roman" pitchFamily="18" charset="0"/>
              <a:cs typeface="Times New Roman"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2133600" y="2057400"/>
            <a:ext cx="3590925" cy="55245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1347788" y="3090863"/>
            <a:ext cx="6448425" cy="6762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1547812" y="2005806"/>
            <a:ext cx="6048375" cy="37147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srcRect/>
          <a:stretch>
            <a:fillRect/>
          </a:stretch>
        </p:blipFill>
        <p:spPr bwMode="auto">
          <a:xfrm>
            <a:off x="1481137" y="2415381"/>
            <a:ext cx="6181725" cy="28956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Information gain = Entropy of parent - sum (weighted % * Entropy of child)</a:t>
            </a:r>
          </a:p>
          <a:p>
            <a:pPr algn="just"/>
            <a:r>
              <a:rPr lang="en-US" sz="2400" dirty="0" smtClean="0">
                <a:latin typeface="Times New Roman" pitchFamily="18" charset="0"/>
                <a:cs typeface="Times New Roman" pitchFamily="18" charset="0"/>
              </a:rPr>
              <a:t>Weighted % = Number of observations in particular child / sum (observations in all child nodes)</a:t>
            </a:r>
          </a:p>
          <a:p>
            <a:pPr>
              <a:buNone/>
            </a:pPr>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Gini</a:t>
            </a:r>
            <a:endParaRPr lang="en-US" dirty="0"/>
          </a:p>
        </p:txBody>
      </p:sp>
      <p:sp>
        <p:nvSpPr>
          <p:cNvPr id="3" name="Content Placeholder 2"/>
          <p:cNvSpPr>
            <a:spLocks noGrp="1"/>
          </p:cNvSpPr>
          <p:nvPr>
            <p:ph idx="1"/>
          </p:nvPr>
        </p:nvSpPr>
        <p:spPr/>
        <p:txBody>
          <a:bodyPr/>
          <a:lstStyle/>
          <a:p>
            <a:endParaRPr lang="en-US"/>
          </a:p>
        </p:txBody>
      </p:sp>
      <p:pic>
        <p:nvPicPr>
          <p:cNvPr id="30722" name="Picture 2"/>
          <p:cNvPicPr>
            <a:picLocks noChangeAspect="1" noChangeArrowheads="1"/>
          </p:cNvPicPr>
          <p:nvPr/>
        </p:nvPicPr>
        <p:blipFill>
          <a:blip r:embed="rId2"/>
          <a:srcRect/>
          <a:stretch>
            <a:fillRect/>
          </a:stretch>
        </p:blipFill>
        <p:spPr bwMode="auto">
          <a:xfrm>
            <a:off x="3343275" y="2962275"/>
            <a:ext cx="2457450" cy="9334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1931096" y="1600200"/>
            <a:ext cx="5281808" cy="45259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Machine learning types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latin typeface="Times New Roman" pitchFamily="18" charset="0"/>
                <a:cs typeface="Times New Roman" pitchFamily="18" charset="0"/>
              </a:rPr>
              <a:t>Machine learning is broadly classified into three categories but nonetheless, based on the situation, these categories can be combined to achieve the desired results for particular applications:</a:t>
            </a:r>
          </a:p>
          <a:p>
            <a:pPr algn="just"/>
            <a:r>
              <a:rPr lang="en-US" dirty="0" smtClean="0">
                <a:latin typeface="Times New Roman" pitchFamily="18" charset="0"/>
                <a:cs typeface="Times New Roman" pitchFamily="18" charset="0"/>
              </a:rPr>
              <a:t>Supervised </a:t>
            </a:r>
            <a:r>
              <a:rPr lang="en-US" dirty="0" smtClean="0">
                <a:latin typeface="Times New Roman" pitchFamily="18" charset="0"/>
                <a:cs typeface="Times New Roman" pitchFamily="18" charset="0"/>
              </a:rPr>
              <a:t>learning</a:t>
            </a:r>
          </a:p>
          <a:p>
            <a:pPr lvl="1" algn="just"/>
            <a:r>
              <a:rPr lang="en-US" dirty="0" smtClean="0">
                <a:latin typeface="Times New Roman" pitchFamily="18" charset="0"/>
                <a:cs typeface="Times New Roman" pitchFamily="18" charset="0"/>
              </a:rPr>
              <a:t>Supervised learning (SL) is the machine learning task of learning a function that maps an input to an output based on example input-output pairs.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Unsupervised </a:t>
            </a:r>
            <a:r>
              <a:rPr lang="en-US" dirty="0" smtClean="0">
                <a:latin typeface="Times New Roman" pitchFamily="18" charset="0"/>
                <a:cs typeface="Times New Roman" pitchFamily="18" charset="0"/>
              </a:rPr>
              <a:t>learning</a:t>
            </a:r>
          </a:p>
          <a:p>
            <a:pPr lvl="1" algn="just"/>
            <a:r>
              <a:rPr lang="en-US" dirty="0" smtClean="0">
                <a:latin typeface="Times New Roman" pitchFamily="18" charset="0"/>
                <a:cs typeface="Times New Roman" pitchFamily="18" charset="0"/>
              </a:rPr>
              <a:t>Unsupervised learning is a type of algorithm that learns patterns from untagged data.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Reinforcement </a:t>
            </a:r>
            <a:r>
              <a:rPr lang="en-US" dirty="0" smtClean="0">
                <a:latin typeface="Times New Roman" pitchFamily="18" charset="0"/>
                <a:cs typeface="Times New Roman" pitchFamily="18" charset="0"/>
              </a:rPr>
              <a:t>learning</a:t>
            </a:r>
            <a:endParaRPr lang="en-US" dirty="0" smtClean="0">
              <a:latin typeface="Times New Roman" pitchFamily="18" charset="0"/>
              <a:cs typeface="Times New Roman" pitchFamily="18" charset="0"/>
            </a:endParaRPr>
          </a:p>
          <a:p>
            <a:pPr lvl="1" algn="just"/>
            <a:r>
              <a:rPr lang="en-US" sz="2900" dirty="0" smtClean="0">
                <a:latin typeface="Times New Roman" pitchFamily="18" charset="0"/>
                <a:cs typeface="Times New Roman" pitchFamily="18" charset="0"/>
              </a:rPr>
              <a:t>Reinforcement learning ( RL) is an area of machine learning concerned with how software agents ought to take actions in an environment so as to maximize some notion of cumulative reward. </a:t>
            </a:r>
            <a:endParaRPr lang="en-US" sz="29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Bias versus variance trade-off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575050" y="273051"/>
            <a:ext cx="5111750" cy="4375150"/>
          </a:xfrm>
        </p:spPr>
        <p:txBody>
          <a:bodyPr>
            <a:normAutofit/>
          </a:bodyPr>
          <a:lstStyle/>
          <a:p>
            <a:pPr algn="just"/>
            <a:r>
              <a:rPr lang="en-US" sz="1800" dirty="0" smtClean="0">
                <a:latin typeface="Times New Roman" pitchFamily="18" charset="0"/>
                <a:cs typeface="Times New Roman" pitchFamily="18" charset="0"/>
              </a:rPr>
              <a:t>Every model has both bias and variance error components in addition to white noise. Bias and variance are inversely related to each other; while trying to reduce one component, the other component of the model will increase. </a:t>
            </a:r>
          </a:p>
          <a:p>
            <a:pPr algn="just"/>
            <a:r>
              <a:rPr lang="en-US" sz="1800" dirty="0" smtClean="0">
                <a:latin typeface="Times New Roman" pitchFamily="18" charset="0"/>
                <a:cs typeface="Times New Roman" pitchFamily="18" charset="0"/>
              </a:rPr>
              <a:t>The true art lies in creating a good fit by balancing both. The ideal model will have both low bias and low </a:t>
            </a:r>
            <a:r>
              <a:rPr lang="en-US" sz="1800" dirty="0" smtClean="0">
                <a:latin typeface="Times New Roman" pitchFamily="18" charset="0"/>
                <a:cs typeface="Times New Roman" pitchFamily="18" charset="0"/>
              </a:rPr>
              <a:t>variance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4191000" y="3276600"/>
            <a:ext cx="4752975" cy="5715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Contd…</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633537" y="2043906"/>
            <a:ext cx="5876925" cy="36385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Train and test data</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Data usually will be split randomly 70-30 or 80-20 into train and test datasets respectively in statistical modeling, in which training data utilized for building the model and its effectiveness will be checked on test data:</a:t>
            </a:r>
            <a:endParaRPr lang="en-US" sz="24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605087" y="2886869"/>
            <a:ext cx="3933825" cy="19526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sz="1600" b="1" dirty="0" smtClean="0">
                <a:latin typeface="Times New Roman" pitchFamily="18" charset="0"/>
                <a:cs typeface="Times New Roman" pitchFamily="18" charset="0"/>
              </a:rPr>
              <a:t># Train &amp; Test split</a:t>
            </a:r>
          </a:p>
          <a:p>
            <a:r>
              <a:rPr lang="en-US" sz="1600" b="1" dirty="0" smtClean="0">
                <a:latin typeface="Times New Roman" pitchFamily="18" charset="0"/>
                <a:cs typeface="Times New Roman" pitchFamily="18" charset="0"/>
              </a:rPr>
              <a:t>&gt;&gt;&gt; import pandas as pd</a:t>
            </a:r>
          </a:p>
          <a:p>
            <a:r>
              <a:rPr lang="en-US" sz="1600" b="1" dirty="0" smtClean="0">
                <a:latin typeface="Times New Roman" pitchFamily="18" charset="0"/>
                <a:cs typeface="Times New Roman" pitchFamily="18" charset="0"/>
              </a:rPr>
              <a:t>&gt;&gt;&gt; from </a:t>
            </a:r>
            <a:r>
              <a:rPr lang="en-US" sz="1600" b="1" dirty="0" err="1" smtClean="0">
                <a:latin typeface="Times New Roman" pitchFamily="18" charset="0"/>
                <a:cs typeface="Times New Roman" pitchFamily="18" charset="0"/>
              </a:rPr>
              <a:t>sklearn.model_selection</a:t>
            </a:r>
            <a:r>
              <a:rPr lang="en-US" sz="1600" b="1" dirty="0" smtClean="0">
                <a:latin typeface="Times New Roman" pitchFamily="18" charset="0"/>
                <a:cs typeface="Times New Roman" pitchFamily="18" charset="0"/>
              </a:rPr>
              <a:t> import </a:t>
            </a:r>
            <a:r>
              <a:rPr lang="en-US" sz="1600" b="1" dirty="0" err="1" smtClean="0">
                <a:latin typeface="Times New Roman" pitchFamily="18" charset="0"/>
                <a:cs typeface="Times New Roman" pitchFamily="18" charset="0"/>
              </a:rPr>
              <a:t>train_test_split</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&gt;&gt;&gt; </a:t>
            </a:r>
            <a:r>
              <a:rPr lang="en-US" sz="1600" b="1" dirty="0" err="1" smtClean="0">
                <a:latin typeface="Times New Roman" pitchFamily="18" charset="0"/>
                <a:cs typeface="Times New Roman" pitchFamily="18" charset="0"/>
              </a:rPr>
              <a:t>original_data</a:t>
            </a:r>
            <a:r>
              <a:rPr lang="en-US" sz="1600" b="1" dirty="0" smtClean="0">
                <a:latin typeface="Times New Roman" pitchFamily="18" charset="0"/>
                <a:cs typeface="Times New Roman" pitchFamily="18" charset="0"/>
              </a:rPr>
              <a:t> = </a:t>
            </a:r>
            <a:r>
              <a:rPr lang="en-US" sz="1600" b="1" dirty="0" err="1" smtClean="0">
                <a:latin typeface="Times New Roman" pitchFamily="18" charset="0"/>
                <a:cs typeface="Times New Roman" pitchFamily="18" charset="0"/>
              </a:rPr>
              <a:t>pd.read_csv</a:t>
            </a:r>
            <a:r>
              <a:rPr lang="en-US" sz="1600" b="1" dirty="0" smtClean="0">
                <a:latin typeface="Times New Roman" pitchFamily="18" charset="0"/>
                <a:cs typeface="Times New Roman" pitchFamily="18" charset="0"/>
              </a:rPr>
              <a:t>("mtcars.csv")</a:t>
            </a:r>
          </a:p>
          <a:p>
            <a:r>
              <a:rPr lang="en-US" sz="1600" b="1" dirty="0" smtClean="0">
                <a:latin typeface="Times New Roman" pitchFamily="18" charset="0"/>
                <a:cs typeface="Times New Roman" pitchFamily="18" charset="0"/>
              </a:rPr>
              <a:t>&gt;&gt;&gt; </a:t>
            </a:r>
            <a:r>
              <a:rPr lang="en-US" sz="1600" b="1" dirty="0" err="1" smtClean="0">
                <a:latin typeface="Times New Roman" pitchFamily="18" charset="0"/>
                <a:cs typeface="Times New Roman" pitchFamily="18" charset="0"/>
              </a:rPr>
              <a:t>train_data,test_data</a:t>
            </a:r>
            <a:r>
              <a:rPr lang="en-US" sz="1600" b="1" dirty="0" smtClean="0">
                <a:latin typeface="Times New Roman" pitchFamily="18" charset="0"/>
                <a:cs typeface="Times New Roman" pitchFamily="18" charset="0"/>
              </a:rPr>
              <a:t> = </a:t>
            </a:r>
            <a:r>
              <a:rPr lang="en-US" sz="1600" b="1" dirty="0" err="1" smtClean="0">
                <a:latin typeface="Times New Roman" pitchFamily="18" charset="0"/>
                <a:cs typeface="Times New Roman" pitchFamily="18" charset="0"/>
              </a:rPr>
              <a:t>train_test_split</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original_data,train_size</a:t>
            </a:r>
            <a:r>
              <a:rPr lang="en-US" sz="1600" b="1" dirty="0" smtClean="0">
                <a:latin typeface="Times New Roman" pitchFamily="18" charset="0"/>
                <a:cs typeface="Times New Roman" pitchFamily="18" charset="0"/>
              </a:rPr>
              <a:t> = 0.7,random_state=42)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Machine learning terminology for model building and validation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rPr>
              <a:t>quick view has been provided as follows: in statistical modeling, linear regression with two independent variables is trying to fit the best plane with the least </a:t>
            </a:r>
            <a:r>
              <a:rPr lang="en-US" sz="2400" dirty="0" smtClean="0">
                <a:latin typeface="Times New Roman" pitchFamily="18" charset="0"/>
                <a:cs typeface="Times New Roman" pitchFamily="18" charset="0"/>
              </a:rPr>
              <a:t>errors.</a:t>
            </a:r>
          </a:p>
          <a:p>
            <a:pPr algn="just"/>
            <a:r>
              <a:rPr lang="en-US" sz="2400" dirty="0" smtClean="0">
                <a:latin typeface="Times New Roman" pitchFamily="18" charset="0"/>
                <a:cs typeface="Times New Roman" pitchFamily="18" charset="0"/>
              </a:rPr>
              <a:t>Whereas </a:t>
            </a:r>
            <a:r>
              <a:rPr lang="en-US" sz="2400" dirty="0" smtClean="0">
                <a:latin typeface="Times New Roman" pitchFamily="18" charset="0"/>
                <a:cs typeface="Times New Roman" pitchFamily="18" charset="0"/>
              </a:rPr>
              <a:t>in machine learning independent variables have been converted into the square of error terms (squaring ensures the function will become convex, which enhances faster convergence and also ensures a global optimum) and optimized based on coefficient values rather than independent </a:t>
            </a:r>
            <a:r>
              <a:rPr lang="en-US" sz="2400" dirty="0" smtClean="0">
                <a:latin typeface="Times New Roman" pitchFamily="18" charset="0"/>
                <a:cs typeface="Times New Roman" pitchFamily="18" charset="0"/>
              </a:rPr>
              <a:t>variables.</a:t>
            </a:r>
            <a:endParaRPr lang="en-US" sz="24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1676400"/>
            <a:ext cx="7010400" cy="38862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90600" y="1905000"/>
            <a:ext cx="7162799" cy="40386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b="1" dirty="0" smtClean="0">
                <a:latin typeface="Times New Roman" pitchFamily="18" charset="0"/>
                <a:cs typeface="Times New Roman" pitchFamily="18" charset="0"/>
              </a:rPr>
              <a:t>Gradient descent: </a:t>
            </a:r>
            <a:r>
              <a:rPr lang="en-US" dirty="0" smtClean="0">
                <a:latin typeface="Times New Roman" pitchFamily="18" charset="0"/>
                <a:cs typeface="Times New Roman" pitchFamily="18" charset="0"/>
              </a:rPr>
              <a:t>This is a way to minimize the objective function J(Θ) parameterized by the model's parameter Θ ε Rd by updating the parameters in the opposite direction to the gradient of the objective function with respect to the parameters. </a:t>
            </a: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Full </a:t>
            </a:r>
            <a:r>
              <a:rPr lang="en-US" b="1" dirty="0" smtClean="0">
                <a:latin typeface="Times New Roman" pitchFamily="18" charset="0"/>
                <a:cs typeface="Times New Roman" pitchFamily="18" charset="0"/>
              </a:rPr>
              <a:t>batch gradient </a:t>
            </a:r>
            <a:r>
              <a:rPr lang="en-US" b="1" dirty="0" smtClean="0">
                <a:latin typeface="Times New Roman" pitchFamily="18" charset="0"/>
                <a:cs typeface="Times New Roman" pitchFamily="18" charset="0"/>
              </a:rPr>
              <a:t>descent: </a:t>
            </a:r>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full batch gradient descent, all the observations are considered for each and every iteration; this methodology takes a lot of memory and will be slow as well. </a:t>
            </a: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Stochastic </a:t>
            </a:r>
            <a:r>
              <a:rPr lang="en-US" b="1" dirty="0" smtClean="0">
                <a:latin typeface="Times New Roman" pitchFamily="18" charset="0"/>
                <a:cs typeface="Times New Roman" pitchFamily="18" charset="0"/>
              </a:rPr>
              <a:t>gradient </a:t>
            </a:r>
            <a:r>
              <a:rPr lang="en-US" b="1" dirty="0" smtClean="0">
                <a:latin typeface="Times New Roman" pitchFamily="18" charset="0"/>
                <a:cs typeface="Times New Roman" pitchFamily="18" charset="0"/>
              </a:rPr>
              <a:t>descent: </a:t>
            </a:r>
            <a:r>
              <a:rPr lang="en-US" dirty="0" smtClean="0">
                <a:latin typeface="Times New Roman" pitchFamily="18" charset="0"/>
                <a:cs typeface="Times New Roman" pitchFamily="18" charset="0"/>
              </a:rPr>
              <a:t>This method updates weights by taking one observation at each stage of iteration. This method provides the quickest way of traversing weights; however, a lot of noise is involved while converging. </a:t>
            </a:r>
            <a:endParaRPr lang="en-US" dirty="0" smtClean="0">
              <a:latin typeface="Times New Roman" pitchFamily="18" charset="0"/>
              <a:cs typeface="Times New Roman" pitchFamily="18" charset="0"/>
            </a:endParaRPr>
          </a:p>
          <a:p>
            <a:pPr algn="just"/>
            <a:r>
              <a:rPr lang="en-US" sz="3100" b="1" dirty="0" smtClean="0">
                <a:latin typeface="Times New Roman" pitchFamily="18" charset="0"/>
                <a:cs typeface="Times New Roman" pitchFamily="18" charset="0"/>
              </a:rPr>
              <a:t>Mini batch gradient descent (about 30 training observations or more for each and every iteration): </a:t>
            </a:r>
            <a:r>
              <a:rPr lang="en-US" sz="3100" dirty="0" smtClean="0">
                <a:latin typeface="Times New Roman" pitchFamily="18" charset="0"/>
                <a:cs typeface="Times New Roman" pitchFamily="18" charset="0"/>
              </a:rPr>
              <a:t>This is a trade-off between huge computational costs and a quick method of updating weights. </a:t>
            </a:r>
            <a:endParaRPr lang="en-US"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843087" y="2586831"/>
            <a:ext cx="5457825" cy="25527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latin typeface="Times New Roman" pitchFamily="18" charset="0"/>
                <a:cs typeface="Times New Roman" pitchFamily="18" charset="0"/>
              </a:rPr>
              <a:t>Major differences between statistical modeling</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and machine learning</a:t>
            </a:r>
            <a:endParaRPr lang="en-US"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304925" y="1720056"/>
            <a:ext cx="6534150" cy="428625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err="1" smtClean="0">
                <a:latin typeface="Times New Roman" pitchFamily="18" charset="0"/>
                <a:cs typeface="Times New Roman" pitchFamily="18" charset="0"/>
              </a:rPr>
              <a:t>Linear</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regression</a:t>
            </a:r>
            <a:r>
              <a:rPr lang="fr-FR" b="1" dirty="0" smtClean="0">
                <a:latin typeface="Times New Roman" pitchFamily="18" charset="0"/>
                <a:cs typeface="Times New Roman" pitchFamily="18" charset="0"/>
              </a:rPr>
              <a:t> versus gradient </a:t>
            </a:r>
            <a:r>
              <a:rPr lang="fr-FR" b="1" dirty="0" err="1" smtClean="0">
                <a:latin typeface="Times New Roman" pitchFamily="18" charset="0"/>
                <a:cs typeface="Times New Roman" pitchFamily="18" charset="0"/>
              </a:rPr>
              <a:t>descent</a:t>
            </a:r>
            <a:r>
              <a:rPr lang="fr-FR"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Defining the gradient descent function </a:t>
            </a:r>
            <a:r>
              <a:rPr lang="en-US" dirty="0" err="1" smtClean="0">
                <a:latin typeface="Times New Roman" pitchFamily="18" charset="0"/>
                <a:cs typeface="Times New Roman" pitchFamily="18" charset="0"/>
              </a:rPr>
              <a:t>gradient_descent</a:t>
            </a:r>
            <a:r>
              <a:rPr lang="en-US" dirty="0" smtClean="0">
                <a:latin typeface="Times New Roman" pitchFamily="18" charset="0"/>
                <a:cs typeface="Times New Roman" pitchFamily="18" charset="0"/>
              </a:rPr>
              <a:t> with the following: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Independent variable.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Dependent variable. </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learn_rate</a:t>
            </a:r>
            <a:r>
              <a:rPr lang="en-US" dirty="0" smtClean="0">
                <a:latin typeface="Times New Roman" pitchFamily="18" charset="0"/>
                <a:cs typeface="Times New Roman" pitchFamily="18" charset="0"/>
              </a:rPr>
              <a:t>: Learning rate with which gradients are updated; too low causes slower convergence and too high causes overshooting of gradients. </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batch_size</a:t>
            </a:r>
            <a:r>
              <a:rPr lang="en-US" dirty="0" smtClean="0">
                <a:latin typeface="Times New Roman" pitchFamily="18" charset="0"/>
                <a:cs typeface="Times New Roman" pitchFamily="18" charset="0"/>
              </a:rPr>
              <a:t>: Number of observations considered at each iteration for updating gradients; a high number causes a lower number of iterations and a lower number causes an erratic decrease in errors. Ideally, the batch size should be a minimum value of 30 due to statistical significance. </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max_iter</a:t>
            </a:r>
            <a:r>
              <a:rPr lang="en-US" dirty="0" smtClean="0">
                <a:latin typeface="Times New Roman" pitchFamily="18" charset="0"/>
                <a:cs typeface="Times New Roman" pitchFamily="18" charset="0"/>
              </a:rPr>
              <a:t>: Maximum number of iteration, beyond which the algorithm will get auto-terminated: </a:t>
            </a:r>
            <a:endParaRPr lang="en-US"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Machine learning losses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The loss function or cost function in machine learning is a function that maps the values of variables onto a real number intuitively representing some cost associated with the variable values. Optimization methods are applied to minimize the loss function by changing the parameter values, which is the central theme of machine learning. </a:t>
            </a:r>
          </a:p>
          <a:p>
            <a:pPr algn="just"/>
            <a:r>
              <a:rPr lang="en-US" dirty="0" smtClean="0">
                <a:latin typeface="Times New Roman" pitchFamily="18" charset="0"/>
                <a:cs typeface="Times New Roman" pitchFamily="18" charset="0"/>
              </a:rPr>
              <a:t>Zero-one loss is L0-1 = 1 (m &lt;= 0); in zero-one loss, value of loss is 0 for m &gt;= 0 whereas 1 for m &lt; 0. The difficult part with this loss is it is not differentiable, non-convex, and also NP hard.</a:t>
            </a:r>
          </a:p>
          <a:p>
            <a:pPr algn="just"/>
            <a:r>
              <a:rPr lang="en-US" dirty="0" smtClean="0">
                <a:latin typeface="Times New Roman" pitchFamily="18" charset="0"/>
                <a:cs typeface="Times New Roman" pitchFamily="18" charset="0"/>
              </a:rPr>
              <a:t>Surrogate losses used for machine learning in place of zero-one loss are given as follows. The zero-one loss is not differentiable, hence approximated losses are being used instead: </a:t>
            </a:r>
          </a:p>
          <a:p>
            <a:pPr lvl="1" algn="just"/>
            <a:r>
              <a:rPr lang="en-US" dirty="0" smtClean="0">
                <a:latin typeface="Times New Roman" pitchFamily="18" charset="0"/>
                <a:cs typeface="Times New Roman" pitchFamily="18" charset="0"/>
              </a:rPr>
              <a:t>Squared loss (for regression) </a:t>
            </a:r>
          </a:p>
          <a:p>
            <a:pPr lvl="1" algn="just"/>
            <a:r>
              <a:rPr lang="en-US" dirty="0" smtClean="0">
                <a:latin typeface="Times New Roman" pitchFamily="18" charset="0"/>
                <a:cs typeface="Times New Roman" pitchFamily="18" charset="0"/>
              </a:rPr>
              <a:t>Hinge loss (SVM) </a:t>
            </a:r>
          </a:p>
          <a:p>
            <a:pPr lvl="1" algn="just"/>
            <a:r>
              <a:rPr lang="en-US" dirty="0" smtClean="0">
                <a:latin typeface="Times New Roman" pitchFamily="18" charset="0"/>
                <a:cs typeface="Times New Roman" pitchFamily="18" charset="0"/>
              </a:rPr>
              <a:t>Logistic/log loss (logistic regression).</a:t>
            </a:r>
            <a:endParaRPr lang="en-US" dirty="0" smtClean="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2014537" y="2182019"/>
            <a:ext cx="5114925" cy="33623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024062" y="2253456"/>
            <a:ext cx="5095875" cy="321945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When to stop tuning machine learning models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When to stop tuning the </a:t>
            </a:r>
            <a:r>
              <a:rPr lang="en-US" sz="2000" dirty="0" err="1" smtClean="0">
                <a:latin typeface="Times New Roman" pitchFamily="18" charset="0"/>
                <a:cs typeface="Times New Roman" pitchFamily="18" charset="0"/>
              </a:rPr>
              <a:t>hyperparameters</a:t>
            </a:r>
            <a:r>
              <a:rPr lang="en-US" sz="2000" dirty="0" smtClean="0">
                <a:latin typeface="Times New Roman" pitchFamily="18" charset="0"/>
                <a:cs typeface="Times New Roman" pitchFamily="18" charset="0"/>
              </a:rPr>
              <a:t> in a machine learning model is a million-dollar question. This problem can be mostly solved by keeping tabs on training and testing errors. While increasing the complexity of a model, the following stages occur: </a:t>
            </a:r>
            <a:endParaRPr lang="en-US" sz="2000" dirty="0" smtClean="0">
              <a:latin typeface="Times New Roman" pitchFamily="18" charset="0"/>
              <a:cs typeface="Times New Roman" pitchFamily="18" charset="0"/>
            </a:endParaRPr>
          </a:p>
          <a:p>
            <a:pPr lvl="1" algn="just"/>
            <a:r>
              <a:rPr lang="en-US" sz="1600" dirty="0" smtClean="0">
                <a:latin typeface="Times New Roman" pitchFamily="18" charset="0"/>
                <a:cs typeface="Times New Roman" pitchFamily="18" charset="0"/>
              </a:rPr>
              <a:t>Stage </a:t>
            </a: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Underfitting</a:t>
            </a:r>
            <a:r>
              <a:rPr lang="en-US" sz="1600" dirty="0" smtClean="0">
                <a:latin typeface="Times New Roman" pitchFamily="18" charset="0"/>
                <a:cs typeface="Times New Roman" pitchFamily="18" charset="0"/>
              </a:rPr>
              <a:t> stage - high train and high test errors (or low train and low test accuracy) </a:t>
            </a:r>
            <a:endParaRPr lang="en-US" sz="1600" dirty="0" smtClean="0">
              <a:latin typeface="Times New Roman" pitchFamily="18" charset="0"/>
              <a:cs typeface="Times New Roman" pitchFamily="18" charset="0"/>
            </a:endParaRPr>
          </a:p>
          <a:p>
            <a:pPr lvl="1" algn="just"/>
            <a:r>
              <a:rPr lang="en-US" sz="1600" dirty="0" smtClean="0">
                <a:latin typeface="Times New Roman" pitchFamily="18" charset="0"/>
                <a:cs typeface="Times New Roman" pitchFamily="18" charset="0"/>
              </a:rPr>
              <a:t>Stage </a:t>
            </a:r>
            <a:r>
              <a:rPr lang="en-US" sz="1600" dirty="0" smtClean="0">
                <a:latin typeface="Times New Roman" pitchFamily="18" charset="0"/>
                <a:cs typeface="Times New Roman" pitchFamily="18" charset="0"/>
              </a:rPr>
              <a:t>2: Good fit stage (ideal scenario) - low train and low test errors (or high train and high test </a:t>
            </a:r>
            <a:r>
              <a:rPr lang="en-US" sz="1600" dirty="0" smtClean="0">
                <a:latin typeface="Times New Roman" pitchFamily="18" charset="0"/>
                <a:cs typeface="Times New Roman" pitchFamily="18" charset="0"/>
              </a:rPr>
              <a:t>accuracy)</a:t>
            </a:r>
          </a:p>
          <a:p>
            <a:pPr lvl="1" algn="just"/>
            <a:r>
              <a:rPr lang="en-US" sz="1600" dirty="0" smtClean="0">
                <a:latin typeface="Times New Roman" pitchFamily="18" charset="0"/>
                <a:cs typeface="Times New Roman" pitchFamily="18" charset="0"/>
              </a:rPr>
              <a:t>Stage 3: </a:t>
            </a:r>
            <a:r>
              <a:rPr lang="en-US" sz="1600" dirty="0" err="1" smtClean="0">
                <a:latin typeface="Times New Roman" pitchFamily="18" charset="0"/>
                <a:cs typeface="Times New Roman" pitchFamily="18" charset="0"/>
              </a:rPr>
              <a:t>Overfitting</a:t>
            </a:r>
            <a:r>
              <a:rPr lang="en-US" sz="1600" dirty="0" smtClean="0">
                <a:latin typeface="Times New Roman" pitchFamily="18" charset="0"/>
                <a:cs typeface="Times New Roman" pitchFamily="18" charset="0"/>
              </a:rPr>
              <a:t> stage - low train and high test errors (or high train and low test accuracy</a:t>
            </a:r>
            <a:r>
              <a:rPr lang="en-US" sz="1600" dirty="0" smtClean="0">
                <a:latin typeface="Times New Roman" pitchFamily="18" charset="0"/>
                <a:cs typeface="Times New Roman" pitchFamily="18" charset="0"/>
              </a:rPr>
              <a:t>).</a:t>
            </a:r>
          </a:p>
          <a:p>
            <a:pPr lvl="1"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2252662" y="2510631"/>
            <a:ext cx="4638675" cy="27051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Train, validation, and test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Cross-validation is not popular in the statistical modeling world for many reasons; statistical models are linear in nature and robust, and do not have a high variance/</a:t>
            </a:r>
            <a:r>
              <a:rPr lang="en-US" sz="2400" dirty="0" err="1" smtClean="0">
                <a:latin typeface="Times New Roman" pitchFamily="18" charset="0"/>
                <a:cs typeface="Times New Roman" pitchFamily="18" charset="0"/>
              </a:rPr>
              <a:t>overfitting</a:t>
            </a:r>
            <a:r>
              <a:rPr lang="en-US" sz="2400" dirty="0" smtClean="0">
                <a:latin typeface="Times New Roman" pitchFamily="18" charset="0"/>
                <a:cs typeface="Times New Roman" pitchFamily="18" charset="0"/>
              </a:rPr>
              <a:t> problem.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Hence</a:t>
            </a:r>
            <a:r>
              <a:rPr lang="en-US" sz="2400" dirty="0" smtClean="0">
                <a:latin typeface="Times New Roman" pitchFamily="18" charset="0"/>
                <a:cs typeface="Times New Roman" pitchFamily="18" charset="0"/>
              </a:rPr>
              <a:t>, the model fit will remain the same either on train or test data, which does not hold true in the machine learning world</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Also</a:t>
            </a:r>
            <a:r>
              <a:rPr lang="en-US" sz="2400" dirty="0" smtClean="0">
                <a:latin typeface="Times New Roman" pitchFamily="18" charset="0"/>
                <a:cs typeface="Times New Roman" pitchFamily="18" charset="0"/>
              </a:rPr>
              <a:t>, in statistical modeling, lots of tests are performed at the individual parameter level apart from aggregated metrics, whereas in machine learning we do not have visibility at the individual parameter </a:t>
            </a:r>
            <a:r>
              <a:rPr lang="en-US" sz="2400" dirty="0" smtClean="0">
                <a:latin typeface="Times New Roman" pitchFamily="18" charset="0"/>
                <a:cs typeface="Times New Roman" pitchFamily="18" charset="0"/>
              </a:rPr>
              <a:t>level. </a:t>
            </a:r>
            <a:endParaRPr lang="en-US" sz="24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828800" y="1981201"/>
            <a:ext cx="5562600" cy="2705894"/>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Cross-validation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Cross-validation is another way of ensuring robustness in the model at the expense of computation. In the ordinary modeling methodology, a model is developed on train data and evaluated on test data.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some extreme cases, train and test might not have been homogeneously selected and some unseen extreme cases might appear in the test data, which will drag down the performance of the model</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Example: In five-fold cross-validation, data will be divided into five parts, subsequently trained on four parts of the data, and tested on the one part of the data. This process will run five times, in order to cover all points in the data. Finally, the error calculated will be the average of all the errors: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2819400" y="2401094"/>
            <a:ext cx="3505200" cy="29241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390650" y="1828800"/>
            <a:ext cx="6362700" cy="2996406"/>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Grid search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Grid search in machine learning is a popular way to tune the </a:t>
            </a:r>
            <a:r>
              <a:rPr lang="en-US" dirty="0" err="1" smtClean="0">
                <a:latin typeface="Times New Roman" pitchFamily="18" charset="0"/>
                <a:cs typeface="Times New Roman" pitchFamily="18" charset="0"/>
              </a:rPr>
              <a:t>hyperparameters</a:t>
            </a:r>
            <a:r>
              <a:rPr lang="en-US" dirty="0" smtClean="0">
                <a:latin typeface="Times New Roman" pitchFamily="18" charset="0"/>
                <a:cs typeface="Times New Roman" pitchFamily="18" charset="0"/>
              </a:rPr>
              <a:t> of the model in order to find the best combination for determining the best </a:t>
            </a:r>
            <a:r>
              <a:rPr lang="en-US" dirty="0" smtClean="0">
                <a:latin typeface="Times New Roman" pitchFamily="18" charset="0"/>
                <a:cs typeface="Times New Roman" pitchFamily="18" charset="0"/>
              </a:rPr>
              <a:t>fit.</a:t>
            </a:r>
          </a:p>
          <a:p>
            <a:pPr algn="just"/>
            <a:r>
              <a:rPr lang="en-US" dirty="0" smtClean="0">
                <a:latin typeface="Times New Roman" pitchFamily="18" charset="0"/>
                <a:cs typeface="Times New Roman" pitchFamily="18" charset="0"/>
              </a:rPr>
              <a:t>Grid search has been implemented using a decision tree classifier for classification purposes.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Tuning </a:t>
            </a:r>
            <a:r>
              <a:rPr lang="en-US" dirty="0" smtClean="0">
                <a:latin typeface="Times New Roman" pitchFamily="18" charset="0"/>
                <a:cs typeface="Times New Roman" pitchFamily="18" charset="0"/>
              </a:rPr>
              <a:t>parameters are the depth of the tree, the minimum number of observations in terminal node, and the minimum number of observations required to perform the node </a:t>
            </a:r>
            <a:r>
              <a:rPr lang="en-US" dirty="0" smtClean="0">
                <a:latin typeface="Times New Roman" pitchFamily="18" charset="0"/>
                <a:cs typeface="Times New Roman" pitchFamily="18" charset="0"/>
              </a:rPr>
              <a:t>split.</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995487" y="2320131"/>
            <a:ext cx="5153025" cy="30861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Machine learning model overview</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pPr algn="just">
              <a:buNone/>
            </a:pPr>
            <a:r>
              <a:rPr lang="en-US" dirty="0" smtClean="0">
                <a:latin typeface="Times New Roman" pitchFamily="18" charset="0"/>
                <a:cs typeface="Times New Roman" pitchFamily="18" charset="0"/>
              </a:rPr>
              <a:t>Machine learning models are classified mainly into supervised, unsupervised, and reinforcement learning methods. We will be covering detailed discussions about each technique in later chapters; here is a very basic summary of them: </a:t>
            </a: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Supervised </a:t>
            </a:r>
            <a:r>
              <a:rPr lang="en-US" b="1" dirty="0" smtClean="0">
                <a:latin typeface="Times New Roman" pitchFamily="18" charset="0"/>
                <a:cs typeface="Times New Roman" pitchFamily="18" charset="0"/>
              </a:rPr>
              <a:t>learning</a:t>
            </a:r>
            <a:r>
              <a:rPr lang="en-US" dirty="0" smtClean="0">
                <a:latin typeface="Times New Roman" pitchFamily="18" charset="0"/>
                <a:cs typeface="Times New Roman" pitchFamily="18" charset="0"/>
              </a:rPr>
              <a:t>: This is where an instructor provides feedback to a student on whether they have performed well in an examination or not. In which target variable do present and models do get tune to achieve it. Many machine learning methods fall in to this category: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Classification </a:t>
            </a:r>
            <a:r>
              <a:rPr lang="en-US" dirty="0" smtClean="0">
                <a:latin typeface="Times New Roman" pitchFamily="18" charset="0"/>
                <a:cs typeface="Times New Roman" pitchFamily="18" charset="0"/>
              </a:rPr>
              <a:t>problems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Logistic </a:t>
            </a:r>
            <a:r>
              <a:rPr lang="en-US" dirty="0" smtClean="0">
                <a:latin typeface="Times New Roman" pitchFamily="18" charset="0"/>
                <a:cs typeface="Times New Roman" pitchFamily="18" charset="0"/>
              </a:rPr>
              <a:t>regression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Lasso </a:t>
            </a:r>
            <a:r>
              <a:rPr lang="en-US" dirty="0" smtClean="0">
                <a:latin typeface="Times New Roman" pitchFamily="18" charset="0"/>
                <a:cs typeface="Times New Roman" pitchFamily="18" charset="0"/>
              </a:rPr>
              <a:t>and ridge regression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Decision </a:t>
            </a:r>
            <a:r>
              <a:rPr lang="en-US" dirty="0" smtClean="0">
                <a:latin typeface="Times New Roman" pitchFamily="18" charset="0"/>
                <a:cs typeface="Times New Roman" pitchFamily="18" charset="0"/>
              </a:rPr>
              <a:t>trees (classification trees)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Bagging </a:t>
            </a:r>
            <a:r>
              <a:rPr lang="en-US" dirty="0" smtClean="0">
                <a:latin typeface="Times New Roman" pitchFamily="18" charset="0"/>
                <a:cs typeface="Times New Roman" pitchFamily="18" charset="0"/>
              </a:rPr>
              <a:t>classifier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Random </a:t>
            </a:r>
            <a:r>
              <a:rPr lang="en-US" dirty="0" smtClean="0">
                <a:latin typeface="Times New Roman" pitchFamily="18" charset="0"/>
                <a:cs typeface="Times New Roman" pitchFamily="18" charset="0"/>
              </a:rPr>
              <a:t>forest classifier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Boosting </a:t>
            </a:r>
            <a:r>
              <a:rPr lang="en-US" dirty="0" smtClean="0">
                <a:latin typeface="Times New Roman" pitchFamily="18" charset="0"/>
                <a:cs typeface="Times New Roman" pitchFamily="18" charset="0"/>
              </a:rPr>
              <a:t>classifier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gradient boost, and </a:t>
            </a: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SVM </a:t>
            </a:r>
            <a:r>
              <a:rPr lang="en-US" dirty="0" smtClean="0">
                <a:latin typeface="Times New Roman" pitchFamily="18" charset="0"/>
                <a:cs typeface="Times New Roman" pitchFamily="18" charset="0"/>
              </a:rPr>
              <a:t>classifier </a:t>
            </a:r>
            <a:endParaRPr lang="en-US" dirty="0" smtClean="0">
              <a:latin typeface="Times New Roman" pitchFamily="18" charset="0"/>
              <a:cs typeface="Times New Roman" pitchFamily="18" charset="0"/>
            </a:endParaRPr>
          </a:p>
          <a:p>
            <a:pPr lvl="1" algn="just"/>
            <a:r>
              <a:rPr lang="en-US" sz="2700" dirty="0" smtClean="0">
                <a:latin typeface="Times New Roman" pitchFamily="18" charset="0"/>
                <a:cs typeface="Times New Roman" pitchFamily="18" charset="0"/>
              </a:rPr>
              <a:t>Recommendation engine </a:t>
            </a:r>
            <a:endParaRPr lang="en-US" sz="2700" dirty="0" smtClean="0">
              <a:latin typeface="Times New Roman" pitchFamily="18" charset="0"/>
              <a:cs typeface="Times New Roman" pitchFamily="18" charset="0"/>
            </a:endParaRPr>
          </a:p>
          <a:p>
            <a:pPr lvl="1" algn="just"/>
            <a:r>
              <a:rPr lang="en-US" sz="2700" dirty="0" smtClean="0">
                <a:latin typeface="Times New Roman" pitchFamily="18" charset="0"/>
                <a:cs typeface="Times New Roman" pitchFamily="18" charset="0"/>
              </a:rPr>
              <a:t>Regression </a:t>
            </a:r>
            <a:r>
              <a:rPr lang="en-US" sz="2700" dirty="0" smtClean="0">
                <a:latin typeface="Times New Roman" pitchFamily="18" charset="0"/>
                <a:cs typeface="Times New Roman" pitchFamily="18" charset="0"/>
              </a:rPr>
              <a:t>problems </a:t>
            </a:r>
            <a:endParaRPr lang="en-US" sz="2700" dirty="0" smtClean="0">
              <a:latin typeface="Times New Roman" pitchFamily="18" charset="0"/>
              <a:cs typeface="Times New Roman" pitchFamily="18" charset="0"/>
            </a:endParaRPr>
          </a:p>
          <a:p>
            <a:pPr lvl="1" algn="just"/>
            <a:r>
              <a:rPr lang="en-US" sz="2700" dirty="0" smtClean="0">
                <a:latin typeface="Times New Roman" pitchFamily="18" charset="0"/>
                <a:cs typeface="Times New Roman" pitchFamily="18" charset="0"/>
              </a:rPr>
              <a:t>Linear </a:t>
            </a:r>
            <a:r>
              <a:rPr lang="en-US" sz="2700" dirty="0" smtClean="0">
                <a:latin typeface="Times New Roman" pitchFamily="18" charset="0"/>
                <a:cs typeface="Times New Roman" pitchFamily="18" charset="0"/>
              </a:rPr>
              <a:t>regression (lasso and ridge regression) </a:t>
            </a:r>
            <a:endParaRPr lang="en-US" sz="2700" dirty="0" smtClean="0">
              <a:latin typeface="Times New Roman" pitchFamily="18" charset="0"/>
              <a:cs typeface="Times New Roman" pitchFamily="18" charset="0"/>
            </a:endParaRPr>
          </a:p>
          <a:p>
            <a:pPr lvl="1" algn="just"/>
            <a:r>
              <a:rPr lang="en-US" sz="2700" dirty="0" smtClean="0">
                <a:latin typeface="Times New Roman" pitchFamily="18" charset="0"/>
                <a:cs typeface="Times New Roman" pitchFamily="18" charset="0"/>
              </a:rPr>
              <a:t>Decision </a:t>
            </a:r>
            <a:r>
              <a:rPr lang="en-US" sz="2700" dirty="0" smtClean="0">
                <a:latin typeface="Times New Roman" pitchFamily="18" charset="0"/>
                <a:cs typeface="Times New Roman" pitchFamily="18" charset="0"/>
              </a:rPr>
              <a:t>trees (regression trees) </a:t>
            </a:r>
            <a:endParaRPr lang="en-US" sz="2700" dirty="0" smtClean="0">
              <a:latin typeface="Times New Roman" pitchFamily="18" charset="0"/>
              <a:cs typeface="Times New Roman" pitchFamily="18" charset="0"/>
            </a:endParaRPr>
          </a:p>
          <a:p>
            <a:pPr lvl="1" algn="just"/>
            <a:r>
              <a:rPr lang="en-US" sz="2700" dirty="0" smtClean="0">
                <a:latin typeface="Times New Roman" pitchFamily="18" charset="0"/>
                <a:cs typeface="Times New Roman" pitchFamily="18" charset="0"/>
              </a:rPr>
              <a:t>Bagging </a:t>
            </a:r>
            <a:r>
              <a:rPr lang="en-US" sz="2700" dirty="0" err="1" smtClean="0">
                <a:latin typeface="Times New Roman" pitchFamily="18" charset="0"/>
                <a:cs typeface="Times New Roman" pitchFamily="18" charset="0"/>
              </a:rPr>
              <a:t>regressor</a:t>
            </a:r>
            <a:r>
              <a:rPr lang="en-US" sz="2700" dirty="0" smtClean="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pPr lvl="1" algn="just"/>
            <a:r>
              <a:rPr lang="en-US" sz="2700" dirty="0" smtClean="0">
                <a:latin typeface="Times New Roman" pitchFamily="18" charset="0"/>
                <a:cs typeface="Times New Roman" pitchFamily="18" charset="0"/>
              </a:rPr>
              <a:t>Random </a:t>
            </a:r>
            <a:r>
              <a:rPr lang="en-US" sz="2700" dirty="0" smtClean="0">
                <a:latin typeface="Times New Roman" pitchFamily="18" charset="0"/>
                <a:cs typeface="Times New Roman" pitchFamily="18" charset="0"/>
              </a:rPr>
              <a:t>forest </a:t>
            </a:r>
            <a:r>
              <a:rPr lang="en-US" sz="2700" dirty="0" err="1" smtClean="0">
                <a:latin typeface="Times New Roman" pitchFamily="18" charset="0"/>
                <a:cs typeface="Times New Roman" pitchFamily="18" charset="0"/>
              </a:rPr>
              <a:t>regressor</a:t>
            </a:r>
            <a:r>
              <a:rPr lang="en-US" sz="2700" dirty="0" smtClean="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pPr lvl="1" algn="just"/>
            <a:r>
              <a:rPr lang="en-US" sz="2700" dirty="0" smtClean="0">
                <a:latin typeface="Times New Roman" pitchFamily="18" charset="0"/>
                <a:cs typeface="Times New Roman" pitchFamily="18" charset="0"/>
              </a:rPr>
              <a:t>Boosting </a:t>
            </a:r>
            <a:r>
              <a:rPr lang="en-US" sz="2700" dirty="0" err="1" smtClean="0">
                <a:latin typeface="Times New Roman" pitchFamily="18" charset="0"/>
                <a:cs typeface="Times New Roman" pitchFamily="18" charset="0"/>
              </a:rPr>
              <a:t>regressor</a:t>
            </a:r>
            <a:r>
              <a:rPr lang="en-US" sz="2700" dirty="0" smtClean="0">
                <a:latin typeface="Times New Roman" pitchFamily="18" charset="0"/>
                <a:cs typeface="Times New Roman" pitchFamily="18" charset="0"/>
              </a:rPr>
              <a:t> - (</a:t>
            </a:r>
            <a:r>
              <a:rPr lang="en-US" sz="2700" dirty="0" err="1" smtClean="0">
                <a:latin typeface="Times New Roman" pitchFamily="18" charset="0"/>
                <a:cs typeface="Times New Roman" pitchFamily="18" charset="0"/>
              </a:rPr>
              <a:t>adaboost</a:t>
            </a:r>
            <a:r>
              <a:rPr lang="en-US" sz="2700" dirty="0" smtClean="0">
                <a:latin typeface="Times New Roman" pitchFamily="18" charset="0"/>
                <a:cs typeface="Times New Roman" pitchFamily="18" charset="0"/>
              </a:rPr>
              <a:t>, gradient boost, and </a:t>
            </a:r>
            <a:r>
              <a:rPr lang="en-US" sz="2700" dirty="0" err="1" smtClean="0">
                <a:latin typeface="Times New Roman" pitchFamily="18" charset="0"/>
                <a:cs typeface="Times New Roman" pitchFamily="18" charset="0"/>
              </a:rPr>
              <a:t>xgboost</a:t>
            </a:r>
            <a:r>
              <a:rPr lang="en-US" sz="2700" dirty="0" smtClean="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pPr lvl="1" algn="just"/>
            <a:r>
              <a:rPr lang="en-US" sz="2700" dirty="0" smtClean="0">
                <a:latin typeface="Times New Roman" pitchFamily="18" charset="0"/>
                <a:cs typeface="Times New Roman" pitchFamily="18" charset="0"/>
              </a:rPr>
              <a:t>SVM </a:t>
            </a:r>
            <a:r>
              <a:rPr lang="en-US" sz="2700" dirty="0" err="1" smtClean="0">
                <a:latin typeface="Times New Roman" pitchFamily="18" charset="0"/>
                <a:cs typeface="Times New Roman" pitchFamily="18" charset="0"/>
              </a:rPr>
              <a:t>regressor</a:t>
            </a:r>
            <a:endParaRPr lang="en-US" sz="2700" dirty="0" smtClean="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smtClean="0">
                <a:latin typeface="Times New Roman" pitchFamily="18" charset="0"/>
                <a:cs typeface="Times New Roman" pitchFamily="18" charset="0"/>
              </a:rPr>
              <a:t>Unsupervised learning: </a:t>
            </a:r>
            <a:r>
              <a:rPr lang="en-US" dirty="0" smtClean="0">
                <a:latin typeface="Times New Roman" pitchFamily="18" charset="0"/>
                <a:cs typeface="Times New Roman" pitchFamily="18" charset="0"/>
              </a:rPr>
              <a:t>Similar to the teacher-student analogy, in which the instructor does not present and provide feedback to the student and who needs to prepare on his/her own. Unsupervised learning does not have as many are in supervised learning: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Principal </a:t>
            </a:r>
            <a:r>
              <a:rPr lang="en-US" dirty="0" smtClean="0">
                <a:latin typeface="Times New Roman" pitchFamily="18" charset="0"/>
                <a:cs typeface="Times New Roman" pitchFamily="18" charset="0"/>
              </a:rPr>
              <a:t>component analysis (PCA)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K-means </a:t>
            </a:r>
            <a:r>
              <a:rPr lang="en-US" dirty="0" smtClean="0">
                <a:latin typeface="Times New Roman" pitchFamily="18" charset="0"/>
                <a:cs typeface="Times New Roman" pitchFamily="18" charset="0"/>
              </a:rPr>
              <a:t>clustering </a:t>
            </a:r>
          </a:p>
          <a:p>
            <a:pPr lvl="1" algn="just">
              <a:buNone/>
            </a:pPr>
            <a:r>
              <a:rPr lang="en-US" sz="3200" b="1" dirty="0" smtClean="0">
                <a:latin typeface="Times New Roman" pitchFamily="18" charset="0"/>
                <a:cs typeface="Times New Roman" pitchFamily="18" charset="0"/>
              </a:rPr>
              <a:t>Reinforcement learning: </a:t>
            </a:r>
            <a:r>
              <a:rPr lang="en-US" sz="3200" dirty="0" smtClean="0">
                <a:latin typeface="Times New Roman" pitchFamily="18" charset="0"/>
                <a:cs typeface="Times New Roman" pitchFamily="18" charset="0"/>
              </a:rPr>
              <a:t>This is the scenario in which multiple decisions need to be taken by an agent prior to reaching the target and it provides a reward, either +1 or -1, rather than notifying how well or how badly the agent performed across </a:t>
            </a:r>
            <a:r>
              <a:rPr lang="en-US" dirty="0" smtClean="0">
                <a:latin typeface="Times New Roman" pitchFamily="18" charset="0"/>
                <a:cs typeface="Times New Roman" pitchFamily="18" charset="0"/>
              </a:rPr>
              <a:t>the path: </a:t>
            </a:r>
            <a:endParaRPr lang="en-US" dirty="0" smtClean="0">
              <a:latin typeface="Times New Roman" pitchFamily="18" charset="0"/>
              <a:cs typeface="Times New Roman" pitchFamily="18" charset="0"/>
            </a:endParaRPr>
          </a:p>
          <a:p>
            <a:pPr lvl="1" algn="just">
              <a:buNone/>
            </a:pPr>
            <a:r>
              <a:rPr lang="en-US" dirty="0" smtClean="0">
                <a:latin typeface="Times New Roman" pitchFamily="18" charset="0"/>
                <a:cs typeface="Times New Roman" pitchFamily="18" charset="0"/>
              </a:rPr>
              <a:t>-	Markov </a:t>
            </a:r>
            <a:r>
              <a:rPr lang="en-US" dirty="0" smtClean="0">
                <a:latin typeface="Times New Roman" pitchFamily="18" charset="0"/>
                <a:cs typeface="Times New Roman" pitchFamily="18" charset="0"/>
              </a:rPr>
              <a:t>decision process </a:t>
            </a:r>
            <a:endParaRPr lang="en-US" dirty="0" smtClean="0">
              <a:latin typeface="Times New Roman" pitchFamily="18" charset="0"/>
              <a:cs typeface="Times New Roman" pitchFamily="18" charset="0"/>
            </a:endParaRPr>
          </a:p>
          <a:p>
            <a:pPr lvl="1" algn="just">
              <a:buNone/>
            </a:pPr>
            <a:r>
              <a:rPr lang="en-US" dirty="0" smtClean="0">
                <a:latin typeface="Times New Roman" pitchFamily="18" charset="0"/>
                <a:cs typeface="Times New Roman" pitchFamily="18" charset="0"/>
              </a:rPr>
              <a:t>- 	Monte </a:t>
            </a:r>
            <a:r>
              <a:rPr lang="en-US" dirty="0" smtClean="0">
                <a:latin typeface="Times New Roman" pitchFamily="18" charset="0"/>
                <a:cs typeface="Times New Roman" pitchFamily="18" charset="0"/>
              </a:rPr>
              <a:t>Carlo methods </a:t>
            </a:r>
            <a:endParaRPr lang="en-US" dirty="0" smtClean="0">
              <a:latin typeface="Times New Roman" pitchFamily="18" charset="0"/>
              <a:cs typeface="Times New Roman" pitchFamily="18" charset="0"/>
            </a:endParaRPr>
          </a:p>
          <a:p>
            <a:pPr lvl="1" algn="just">
              <a:buNone/>
            </a:pPr>
            <a:r>
              <a:rPr lang="en-US" dirty="0" smtClean="0">
                <a:latin typeface="Times New Roman" pitchFamily="18" charset="0"/>
                <a:cs typeface="Times New Roman" pitchFamily="18" charset="0"/>
              </a:rPr>
              <a:t>- 	Temporal </a:t>
            </a:r>
            <a:r>
              <a:rPr lang="en-US" dirty="0" smtClean="0">
                <a:latin typeface="Times New Roman" pitchFamily="18" charset="0"/>
                <a:cs typeface="Times New Roman" pitchFamily="18" charset="0"/>
              </a:rPr>
              <a:t>difference learning</a:t>
            </a:r>
            <a:endParaRPr lang="en-US"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229600" cy="1143000"/>
          </a:xfrm>
        </p:spPr>
        <p:txBody>
          <a:bodyPr>
            <a:noAutofit/>
          </a:bodyPr>
          <a:lstStyle/>
          <a:p>
            <a:r>
              <a:rPr lang="en-US" sz="8000" dirty="0" smtClean="0"/>
              <a:t>Thank You </a:t>
            </a:r>
            <a:endParaRPr lang="en-US" sz="8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dirty="0" smtClean="0">
                <a:latin typeface="Times New Roman" pitchFamily="18" charset="0"/>
                <a:cs typeface="Times New Roman" pitchFamily="18" charset="0"/>
              </a:rPr>
              <a:t>Steps in machine learning model development</a:t>
            </a:r>
            <a:br>
              <a:rPr lang="en-US" sz="2900" b="1" dirty="0" smtClean="0">
                <a:latin typeface="Times New Roman" pitchFamily="18" charset="0"/>
                <a:cs typeface="Times New Roman" pitchFamily="18" charset="0"/>
              </a:rPr>
            </a:br>
            <a:r>
              <a:rPr lang="en-US" sz="2900" b="1" dirty="0" smtClean="0">
                <a:latin typeface="Times New Roman" pitchFamily="18" charset="0"/>
                <a:cs typeface="Times New Roman" pitchFamily="18" charset="0"/>
              </a:rPr>
              <a:t>and deployment</a:t>
            </a:r>
          </a:p>
        </p:txBody>
      </p:sp>
      <p:sp>
        <p:nvSpPr>
          <p:cNvPr id="3" name="Content Placeholder 2"/>
          <p:cNvSpPr>
            <a:spLocks noGrp="1"/>
          </p:cNvSpPr>
          <p:nvPr>
            <p:ph idx="1"/>
          </p:nvPr>
        </p:nvSpPr>
        <p:spPr/>
        <p:txBody>
          <a:bodyPr>
            <a:noAutofit/>
          </a:bodyPr>
          <a:lstStyle/>
          <a:p>
            <a:pPr marL="514350" indent="-514350" algn="just">
              <a:buAutoNum type="arabicPeriod"/>
            </a:pPr>
            <a:r>
              <a:rPr lang="en-US" sz="1600" b="1" dirty="0" smtClean="0">
                <a:latin typeface="Times New Roman" pitchFamily="18" charset="0"/>
                <a:cs typeface="Times New Roman" pitchFamily="18" charset="0"/>
              </a:rPr>
              <a:t>Collection of data: </a:t>
            </a:r>
            <a:r>
              <a:rPr lang="en-US" sz="1600" dirty="0" smtClean="0">
                <a:latin typeface="Times New Roman" pitchFamily="18" charset="0"/>
                <a:cs typeface="Times New Roman" pitchFamily="18" charset="0"/>
              </a:rPr>
              <a:t>Data for machine learning is collected directly from structured source data, web scrapping, API, chat interaction, and so on, as machine learning can work on both structured and unstructured data (voice, image, and text).</a:t>
            </a:r>
          </a:p>
          <a:p>
            <a:pPr marL="514350" indent="-514350" algn="just">
              <a:buAutoNum type="arabicPeriod"/>
            </a:pPr>
            <a:r>
              <a:rPr lang="en-US" sz="1600" b="1" dirty="0" smtClean="0">
                <a:latin typeface="Times New Roman" pitchFamily="18" charset="0"/>
                <a:cs typeface="Times New Roman" pitchFamily="18" charset="0"/>
              </a:rPr>
              <a:t>Data preparation and missing/outlier treatment: </a:t>
            </a:r>
            <a:r>
              <a:rPr lang="en-US" sz="1600" dirty="0" smtClean="0">
                <a:latin typeface="Times New Roman" pitchFamily="18" charset="0"/>
                <a:cs typeface="Times New Roman" pitchFamily="18" charset="0"/>
              </a:rPr>
              <a:t>Data is to be formatted as per the chosen machine learning algorithm; also, missing value treatment needs to be performed by replacing missing and outlier values with the mean/median, and so on. </a:t>
            </a:r>
          </a:p>
          <a:p>
            <a:pPr marL="514350" indent="-514350" algn="just">
              <a:buAutoNum type="arabicPeriod"/>
            </a:pPr>
            <a:r>
              <a:rPr lang="en-US" sz="1600" b="1" dirty="0" smtClean="0">
                <a:latin typeface="Times New Roman" pitchFamily="18" charset="0"/>
                <a:cs typeface="Times New Roman" pitchFamily="18" charset="0"/>
              </a:rPr>
              <a:t>Data analysis and feature engineering: </a:t>
            </a:r>
            <a:r>
              <a:rPr lang="en-US" sz="1600" dirty="0" smtClean="0">
                <a:latin typeface="Times New Roman" pitchFamily="18" charset="0"/>
                <a:cs typeface="Times New Roman" pitchFamily="18" charset="0"/>
              </a:rPr>
              <a:t>Data needs to be analyzed in order to find any hidden patterns and relations between variables, and so on. Correct feature engineering with appropriate business knowledge will solve 70 percent of the problems</a:t>
            </a:r>
          </a:p>
          <a:p>
            <a:pPr marL="514350" indent="-514350" algn="just">
              <a:buAutoNum type="arabicPeriod"/>
            </a:pPr>
            <a:r>
              <a:rPr lang="en-US" sz="1600" b="1" dirty="0" smtClean="0">
                <a:latin typeface="Times New Roman" pitchFamily="18" charset="0"/>
                <a:cs typeface="Times New Roman" pitchFamily="18" charset="0"/>
              </a:rPr>
              <a:t>Train algorithm on training and  validation data: </a:t>
            </a:r>
            <a:r>
              <a:rPr lang="en-US" sz="1600" dirty="0" smtClean="0">
                <a:latin typeface="Times New Roman" pitchFamily="18" charset="0"/>
                <a:cs typeface="Times New Roman" pitchFamily="18" charset="0"/>
              </a:rPr>
              <a:t>Post feature engineering, data will be divided into three chunks (train, validation, and test data) rather than two (train and test) in statistical modeling. </a:t>
            </a:r>
          </a:p>
          <a:p>
            <a:pPr marL="514350" indent="-514350" algn="just">
              <a:buAutoNum type="arabicPeriod"/>
            </a:pPr>
            <a:r>
              <a:rPr lang="en-US" sz="1600" b="1" dirty="0" smtClean="0">
                <a:latin typeface="Times New Roman" pitchFamily="18" charset="0"/>
                <a:cs typeface="Times New Roman" pitchFamily="18" charset="0"/>
              </a:rPr>
              <a:t>Test the algorithm on test data: </a:t>
            </a:r>
            <a:r>
              <a:rPr lang="en-US" sz="1600" dirty="0" smtClean="0">
                <a:latin typeface="Times New Roman" pitchFamily="18" charset="0"/>
                <a:cs typeface="Times New Roman" pitchFamily="18" charset="0"/>
              </a:rPr>
              <a:t>Once the model has shown a good enough performance on train and validation data, its performance will be checked against unseen test data. If the performance is still good enough, we can proceed to the next and final step.</a:t>
            </a:r>
          </a:p>
          <a:p>
            <a:pPr marL="514350" indent="-514350" algn="just">
              <a:buAutoNum type="arabicPeriod"/>
            </a:pPr>
            <a:r>
              <a:rPr lang="en-US" sz="1600" b="1" dirty="0" smtClean="0">
                <a:latin typeface="Times New Roman" pitchFamily="18" charset="0"/>
                <a:cs typeface="Times New Roman" pitchFamily="18" charset="0"/>
              </a:rPr>
              <a:t>Deploy the algorithm:  </a:t>
            </a:r>
            <a:r>
              <a:rPr lang="en-US" sz="1600" dirty="0" smtClean="0">
                <a:latin typeface="Times New Roman" pitchFamily="18" charset="0"/>
                <a:cs typeface="Times New Roman" pitchFamily="18" charset="0"/>
              </a:rPr>
              <a:t>Trained machine learning algorithms will be deployed on live streaming data to classify the outcomes. One example could be recommender systems implemented by e-commerce websites.</a:t>
            </a: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dirty="0" smtClean="0">
                <a:latin typeface="Times New Roman" pitchFamily="18" charset="0"/>
                <a:cs typeface="Times New Roman" pitchFamily="18" charset="0"/>
              </a:rPr>
              <a:t>Statistical fundamentals and terminology for</a:t>
            </a:r>
            <a:br>
              <a:rPr lang="en-US" sz="2900" b="1" dirty="0" smtClean="0">
                <a:latin typeface="Times New Roman" pitchFamily="18" charset="0"/>
                <a:cs typeface="Times New Roman" pitchFamily="18" charset="0"/>
              </a:rPr>
            </a:br>
            <a:r>
              <a:rPr lang="en-US" sz="2900" b="1" dirty="0" smtClean="0">
                <a:latin typeface="Times New Roman" pitchFamily="18" charset="0"/>
                <a:cs typeface="Times New Roman" pitchFamily="18" charset="0"/>
              </a:rPr>
              <a:t>model building and validation</a:t>
            </a:r>
          </a:p>
        </p:txBody>
      </p:sp>
      <p:sp>
        <p:nvSpPr>
          <p:cNvPr id="3" name="Content Placeholder 2"/>
          <p:cNvSpPr>
            <a:spLocks noGrp="1"/>
          </p:cNvSpPr>
          <p:nvPr>
            <p:ph idx="1"/>
          </p:nvPr>
        </p:nvSpPr>
        <p:spPr/>
        <p:txBody>
          <a:bodyPr>
            <a:normAutofit/>
          </a:bodyPr>
          <a:lstStyle/>
          <a:p>
            <a:pPr algn="just"/>
            <a:r>
              <a:rPr lang="en-US" sz="1600" b="1" dirty="0" smtClean="0">
                <a:latin typeface="Times New Roman" pitchFamily="18" charset="0"/>
                <a:cs typeface="Times New Roman" pitchFamily="18" charset="0"/>
              </a:rPr>
              <a:t>Population: </a:t>
            </a:r>
            <a:r>
              <a:rPr lang="en-US" sz="1600" dirty="0" smtClean="0">
                <a:latin typeface="Times New Roman" pitchFamily="18" charset="0"/>
                <a:cs typeface="Times New Roman" pitchFamily="18" charset="0"/>
              </a:rPr>
              <a:t>This is the totality, the complete list of observations, or all the data points about the subject under study</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Sample: </a:t>
            </a:r>
            <a:r>
              <a:rPr lang="en-US" sz="1600" dirty="0" smtClean="0">
                <a:latin typeface="Times New Roman" pitchFamily="18" charset="0"/>
                <a:cs typeface="Times New Roman" pitchFamily="18" charset="0"/>
              </a:rPr>
              <a:t>A sample is a subset of a population, usually a small portion of the population that is being analyzed.</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Parameter versus </a:t>
            </a:r>
            <a:r>
              <a:rPr lang="en-US" sz="1600" b="1" dirty="0" smtClean="0">
                <a:latin typeface="Times New Roman" pitchFamily="18" charset="0"/>
                <a:cs typeface="Times New Roman" pitchFamily="18" charset="0"/>
              </a:rPr>
              <a:t>statistic: </a:t>
            </a:r>
            <a:r>
              <a:rPr lang="en-US" sz="1600" dirty="0" smtClean="0">
                <a:latin typeface="Times New Roman" pitchFamily="18" charset="0"/>
                <a:cs typeface="Times New Roman" pitchFamily="18" charset="0"/>
              </a:rPr>
              <a:t>Any measure that is calculated on the population is a parameter, whereas on a sample it is called a statistic. </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Mean: </a:t>
            </a:r>
            <a:r>
              <a:rPr lang="en-US" sz="1600" dirty="0" smtClean="0">
                <a:latin typeface="Times New Roman" pitchFamily="18" charset="0"/>
                <a:cs typeface="Times New Roman" pitchFamily="18" charset="0"/>
              </a:rPr>
              <a:t>This is a simple arithmetic average, which is computed by taking the aggregated sum of values divided by a count of those values.</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Median: </a:t>
            </a:r>
            <a:r>
              <a:rPr lang="en-US" sz="1600" dirty="0" smtClean="0">
                <a:latin typeface="Times New Roman" pitchFamily="18" charset="0"/>
                <a:cs typeface="Times New Roman" pitchFamily="18" charset="0"/>
              </a:rPr>
              <a:t>This is the midpoint of the data, and is calculated by either arranging it in ascending or descending order. If there are N observations.</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Mode</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This is the most repetitive data point in the data</a:t>
            </a:r>
            <a:endParaRPr lang="en-US" sz="1600" b="1"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dirty="0" smtClean="0">
                <a:latin typeface="Times New Roman" pitchFamily="18" charset="0"/>
                <a:cs typeface="Times New Roman" pitchFamily="18" charset="0"/>
              </a:rPr>
              <a:t>Population and Sampling</a:t>
            </a:r>
          </a:p>
        </p:txBody>
      </p:sp>
      <p:pic>
        <p:nvPicPr>
          <p:cNvPr id="5122" name="Picture 2"/>
          <p:cNvPicPr>
            <a:picLocks noGrp="1" noChangeAspect="1" noChangeArrowheads="1"/>
          </p:cNvPicPr>
          <p:nvPr>
            <p:ph idx="1"/>
          </p:nvPr>
        </p:nvPicPr>
        <p:blipFill>
          <a:blip r:embed="rId2"/>
          <a:srcRect/>
          <a:stretch>
            <a:fillRect/>
          </a:stretch>
        </p:blipFill>
        <p:spPr bwMode="auto">
          <a:xfrm>
            <a:off x="2195512" y="2362201"/>
            <a:ext cx="4752975" cy="251539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3358</Words>
  <Application>Microsoft Office PowerPoint</Application>
  <PresentationFormat>On-screen Show (4:3)</PresentationFormat>
  <Paragraphs>207</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Unit I</vt:lpstr>
      <vt:lpstr>Statistical terminology for model building and validation</vt:lpstr>
      <vt:lpstr>Machine learning</vt:lpstr>
      <vt:lpstr>Machine learning types</vt:lpstr>
      <vt:lpstr>Major differences between statistical modeling and machine learning</vt:lpstr>
      <vt:lpstr>Slide 6</vt:lpstr>
      <vt:lpstr>Steps in machine learning model development and deployment</vt:lpstr>
      <vt:lpstr>Statistical fundamentals and terminology for model building and validation</vt:lpstr>
      <vt:lpstr>Population and Sampling</vt:lpstr>
      <vt:lpstr>Mean, Mode and Median </vt:lpstr>
      <vt:lpstr>Python code</vt:lpstr>
      <vt:lpstr>Contd…</vt:lpstr>
      <vt:lpstr>Contd…</vt:lpstr>
      <vt:lpstr>Contd…</vt:lpstr>
      <vt:lpstr>Slide 15</vt:lpstr>
      <vt:lpstr>Contd…</vt:lpstr>
      <vt:lpstr>Example of hypothesis testing</vt:lpstr>
      <vt:lpstr>Slide 18</vt:lpstr>
      <vt:lpstr>Slide 19</vt:lpstr>
      <vt:lpstr>(Contd…)</vt:lpstr>
      <vt:lpstr>Slide 21</vt:lpstr>
      <vt:lpstr>Slide 22</vt:lpstr>
      <vt:lpstr>Slide 23</vt:lpstr>
      <vt:lpstr>Chisquare equation and ANOVA example</vt:lpstr>
      <vt:lpstr>Confusion matrix</vt:lpstr>
      <vt:lpstr>Slide 26</vt:lpstr>
      <vt:lpstr>Slide 27</vt:lpstr>
      <vt:lpstr>Area under curve (ROC)</vt:lpstr>
      <vt:lpstr>(Contd…)</vt:lpstr>
      <vt:lpstr>Slide 30</vt:lpstr>
      <vt:lpstr>R-squared (coefficient of determination)</vt:lpstr>
      <vt:lpstr>Adjusted R-squared</vt:lpstr>
      <vt:lpstr>Slide 33</vt:lpstr>
      <vt:lpstr>Slide 34</vt:lpstr>
      <vt:lpstr>Slide 35</vt:lpstr>
      <vt:lpstr>Slide 36</vt:lpstr>
      <vt:lpstr>Slide 37</vt:lpstr>
      <vt:lpstr>Gini</vt:lpstr>
      <vt:lpstr>Slide 39</vt:lpstr>
      <vt:lpstr>Bias versus variance trade-off</vt:lpstr>
      <vt:lpstr>Contd…</vt:lpstr>
      <vt:lpstr>Train and test data</vt:lpstr>
      <vt:lpstr>Contd…</vt:lpstr>
      <vt:lpstr>Contd…</vt:lpstr>
      <vt:lpstr>Machine learning terminology for model building and validation</vt:lpstr>
      <vt:lpstr>Slide 46</vt:lpstr>
      <vt:lpstr>Slide 47</vt:lpstr>
      <vt:lpstr>(Contd…)</vt:lpstr>
      <vt:lpstr>Slide 49</vt:lpstr>
      <vt:lpstr>Linear regression versus gradient descent </vt:lpstr>
      <vt:lpstr>Machine learning losses</vt:lpstr>
      <vt:lpstr>Slide 52</vt:lpstr>
      <vt:lpstr>Contd…</vt:lpstr>
      <vt:lpstr>When to stop tuning machine learning models</vt:lpstr>
      <vt:lpstr>Slide 55</vt:lpstr>
      <vt:lpstr>Train, validation, and test data</vt:lpstr>
      <vt:lpstr>Slide 57</vt:lpstr>
      <vt:lpstr>Cross-validation</vt:lpstr>
      <vt:lpstr>Slide 59</vt:lpstr>
      <vt:lpstr>Grid search </vt:lpstr>
      <vt:lpstr>Contd…</vt:lpstr>
      <vt:lpstr>Machine learning model overview</vt:lpstr>
      <vt:lpstr>Slide 63</vt:lpstr>
      <vt:lpstr>Thank You </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dc:title>
  <dc:creator>User</dc:creator>
  <cp:lastModifiedBy>User</cp:lastModifiedBy>
  <cp:revision>34</cp:revision>
  <dcterms:created xsi:type="dcterms:W3CDTF">2022-01-07T03:11:41Z</dcterms:created>
  <dcterms:modified xsi:type="dcterms:W3CDTF">2022-02-23T08:13:32Z</dcterms:modified>
</cp:coreProperties>
</file>