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0" r:id="rId3"/>
    <p:sldId id="262" r:id="rId4"/>
    <p:sldId id="263" r:id="rId5"/>
    <p:sldId id="264" r:id="rId6"/>
    <p:sldId id="265" r:id="rId7"/>
    <p:sldId id="266" r:id="rId8"/>
    <p:sldId id="267" r:id="rId9"/>
    <p:sldId id="268" r:id="rId10"/>
    <p:sldId id="257" r:id="rId11"/>
    <p:sldId id="258" r:id="rId12"/>
    <p:sldId id="259" r:id="rId13"/>
    <p:sldId id="274"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9" r:id="rId30"/>
    <p:sldId id="286" r:id="rId31"/>
    <p:sldId id="287" r:id="rId32"/>
    <p:sldId id="28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6" r:id="rId48"/>
    <p:sldId id="305" r:id="rId49"/>
    <p:sldId id="307" r:id="rId50"/>
    <p:sldId id="308" r:id="rId51"/>
    <p:sldId id="309" r:id="rId52"/>
    <p:sldId id="310" r:id="rId53"/>
    <p:sldId id="311" r:id="rId54"/>
    <p:sldId id="312" r:id="rId55"/>
    <p:sldId id="31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701DD-3978-462A-A755-F64DBCD9F811}" type="datetimeFigureOut">
              <a:rPr lang="en-US" smtClean="0"/>
              <a:t>3/6/2022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11BDF4-70DF-464A-82C6-E6A0F38FB1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5ED87779-489C-4388-9C81-5DE3F9661A1E}" type="slidenum">
              <a:rPr lang="en-US" altLang="en-US"/>
              <a:pPr/>
              <a:t>30</a:t>
            </a:fld>
            <a:endParaRPr lang="en-US" altLang="en-US"/>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miter lim="800000"/>
            <a:headEnd/>
            <a:tailEnd/>
          </a:ln>
        </p:spPr>
        <p:txBody>
          <a:bodyPr/>
          <a:lstStyle/>
          <a:p>
            <a:fld id="{1F9CBCEE-29A0-48F7-8C61-BBB6BAA981DB}" type="slidenum">
              <a:rPr lang="en-US" altLang="en-US"/>
              <a:pPr/>
              <a:t>31</a:t>
            </a:fld>
            <a:endParaRPr lang="en-US" altLang="en-US"/>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248D62FB-5841-42D1-B05A-9CC966798ED7}" type="slidenum">
              <a:rPr lang="en-US" altLang="en-US"/>
              <a:pPr/>
              <a:t>32</a:t>
            </a:fld>
            <a:endParaRPr lang="en-US" altLang="en-US"/>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60A5D28F-9691-497A-A37E-06A32E03C7A8}" type="slidenum">
              <a:rPr lang="en-US" altLang="en-US"/>
              <a:pPr/>
              <a:t>33</a:t>
            </a:fld>
            <a:endParaRPr lang="en-US" alt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94AF763C-B538-4E3E-8E18-5DA25C1E48F4}" type="slidenum">
              <a:rPr lang="en-US" altLang="en-US"/>
              <a:pPr/>
              <a:t>34</a:t>
            </a:fld>
            <a:endParaRPr lang="en-US" alt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122E91C1-4620-415D-93E9-E4778B13EA87}" type="slidenum">
              <a:rPr lang="en-US" altLang="en-US"/>
              <a:pPr/>
              <a:t>35</a:t>
            </a:fld>
            <a:endParaRPr lang="en-US" alt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0E5F3E-6ACB-4482-9460-0F44AEFDE43C}"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E5F3E-6ACB-4482-9460-0F44AEFDE43C}"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E5F3E-6ACB-4482-9460-0F44AEFDE43C}"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E5F3E-6ACB-4482-9460-0F44AEFDE43C}"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E5F3E-6ACB-4482-9460-0F44AEFDE43C}"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0E5F3E-6ACB-4482-9460-0F44AEFDE43C}"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0E5F3E-6ACB-4482-9460-0F44AEFDE43C}"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0E5F3E-6ACB-4482-9460-0F44AEFDE43C}"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E5F3E-6ACB-4482-9460-0F44AEFDE43C}"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E5F3E-6ACB-4482-9460-0F44AEFDE43C}"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E5F3E-6ACB-4482-9460-0F44AEFDE43C}"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0FBCB-A7CE-4C26-B791-7A9CAE5A7E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E5F3E-6ACB-4482-9460-0F44AEFDE43C}" type="datetimeFigureOut">
              <a:rPr lang="en-US" smtClean="0"/>
              <a:t>3/6/2022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0FBCB-A7CE-4C26-B791-7A9CAE5A7E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III</a:t>
            </a:r>
            <a:endParaRPr lang="en-US" dirty="0"/>
          </a:p>
        </p:txBody>
      </p:sp>
      <p:sp>
        <p:nvSpPr>
          <p:cNvPr id="3" name="Subtitle 2"/>
          <p:cNvSpPr>
            <a:spLocks noGrp="1"/>
          </p:cNvSpPr>
          <p:nvPr>
            <p:ph type="subTitle" idx="1"/>
          </p:nvPr>
        </p:nvSpPr>
        <p:spPr/>
        <p:txBody>
          <a:bodyPr>
            <a:normAutofit/>
          </a:bodyPr>
          <a:lstStyle/>
          <a:p>
            <a:r>
              <a:rPr lang="en-US" sz="2800" dirty="0" smtClean="0">
                <a:solidFill>
                  <a:schemeClr val="tx1"/>
                </a:solidFill>
                <a:latin typeface="Times New Roman" pitchFamily="18" charset="0"/>
                <a:cs typeface="Times New Roman" pitchFamily="18" charset="0"/>
              </a:rPr>
              <a:t>K-Nearest Neighbors and Naive Bayes</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K-nearest neighbors is a non-parametric machine learning model in which the model memorizes the training observation for classifying the unseen test data. It can also be called instance-based learning. </a:t>
            </a:r>
          </a:p>
          <a:p>
            <a:pPr algn="just"/>
            <a:r>
              <a:rPr lang="en-US" dirty="0" smtClean="0">
                <a:latin typeface="Times New Roman" pitchFamily="18" charset="0"/>
                <a:cs typeface="Times New Roman" pitchFamily="18" charset="0"/>
              </a:rPr>
              <a:t>This model is often termed as lazy learning, as it does not learn anything during the training phase like regression, random forest, and so on. </a:t>
            </a:r>
          </a:p>
          <a:p>
            <a:pPr algn="just"/>
            <a:r>
              <a:rPr lang="en-US" dirty="0" smtClean="0">
                <a:latin typeface="Times New Roman" pitchFamily="18" charset="0"/>
                <a:cs typeface="Times New Roman" pitchFamily="18" charset="0"/>
              </a:rPr>
              <a:t>Instead it starts working only during the testing/evaluation phase to compare the given test observations with nearest training observations, which will take significant time in comparing each test data point. </a:t>
            </a:r>
          </a:p>
          <a:p>
            <a:pPr algn="just"/>
            <a:r>
              <a:rPr lang="en-US" dirty="0" smtClean="0">
                <a:latin typeface="Times New Roman" pitchFamily="18" charset="0"/>
                <a:cs typeface="Times New Roman" pitchFamily="18" charset="0"/>
              </a:rPr>
              <a:t>Hence, this technique is not efficient on big data; also, performance does deteriorate when the number of variables is high due to the curse of dimensionality.</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voter example</a:t>
            </a:r>
            <a:endParaRPr lang="en-US" dirty="0"/>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KNN is explained better with the following short example. Objective is to predict the party for which voter will vote based on their neighborhood, precisely geolocation (latitude and longitude). </a:t>
            </a:r>
          </a:p>
          <a:p>
            <a:pPr algn="just"/>
            <a:r>
              <a:rPr lang="en-US" sz="2200" dirty="0">
                <a:latin typeface="Times New Roman" pitchFamily="18" charset="0"/>
                <a:cs typeface="Times New Roman" pitchFamily="18" charset="0"/>
              </a:rPr>
              <a:t>Here we assume that we can identify the potential voter to which political party they would be voting based on majority voters did voted for that particular party in that vicinity, so that they have high probability to vote for the majority party.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09800" y="1600200"/>
            <a:ext cx="3952875" cy="349646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In the preceding diagram, we can see that the voter of the study will vote for Party 2. </a:t>
            </a:r>
          </a:p>
          <a:p>
            <a:pPr algn="just"/>
            <a:r>
              <a:rPr lang="en-US" dirty="0" smtClean="0"/>
              <a:t>As within the vicinity, one neighbor has voted for Party 1 and the other voter voted for Party 3. But three voters voted for Party 2. In fact, by this way KNN solves any given classification problem. </a:t>
            </a:r>
          </a:p>
          <a:p>
            <a:pPr algn="just"/>
            <a:r>
              <a:rPr lang="en-US" dirty="0" smtClean="0"/>
              <a:t>Regression problems are solved by taking mean of its neighbors within the given circle or vicinity or k-value.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Distance-Weighted Nearest Neighbor Algorithm</a:t>
            </a:r>
          </a:p>
        </p:txBody>
      </p:sp>
      <p:sp>
        <p:nvSpPr>
          <p:cNvPr id="15363" name="Rectangle 3"/>
          <p:cNvSpPr>
            <a:spLocks noGrp="1" noChangeArrowheads="1"/>
          </p:cNvSpPr>
          <p:nvPr>
            <p:ph type="body" idx="1"/>
          </p:nvPr>
        </p:nvSpPr>
        <p:spPr/>
        <p:txBody>
          <a:bodyPr/>
          <a:lstStyle/>
          <a:p>
            <a:r>
              <a:rPr lang="en-US"/>
              <a:t>Assign weights to the neighbors based on their ‘distance’ from the query point</a:t>
            </a:r>
          </a:p>
          <a:p>
            <a:pPr lvl="1"/>
            <a:r>
              <a:rPr lang="en-US"/>
              <a:t>Weight ‘may’ be inverse square of the distances</a:t>
            </a:r>
          </a:p>
          <a:p>
            <a:pPr>
              <a:buFont typeface="Wingdings" pitchFamily="2" charset="2"/>
              <a:buChar char="è"/>
            </a:pPr>
            <a:r>
              <a:rPr lang="en-US"/>
              <a:t>All training points may influence a particular instance</a:t>
            </a:r>
          </a:p>
          <a:p>
            <a:pPr lvl="1">
              <a:buFont typeface="Wingdings" pitchFamily="2" charset="2"/>
              <a:buChar char="§"/>
            </a:pPr>
            <a:r>
              <a:rPr lang="en-US"/>
              <a:t>Shepard’s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1538" y="862013"/>
            <a:ext cx="8162925" cy="762000"/>
          </a:xfrm>
        </p:spPr>
        <p:txBody>
          <a:bodyPr/>
          <a:lstStyle/>
          <a:p>
            <a:r>
              <a:rPr lang="en-US"/>
              <a:t>Remarks</a:t>
            </a:r>
          </a:p>
        </p:txBody>
      </p:sp>
      <p:sp>
        <p:nvSpPr>
          <p:cNvPr id="16387" name="Rectangle 3"/>
          <p:cNvSpPr>
            <a:spLocks noGrp="1" noChangeArrowheads="1"/>
          </p:cNvSpPr>
          <p:nvPr>
            <p:ph type="body" idx="1"/>
          </p:nvPr>
        </p:nvSpPr>
        <p:spPr/>
        <p:txBody>
          <a:bodyPr/>
          <a:lstStyle/>
          <a:p>
            <a:pPr>
              <a:lnSpc>
                <a:spcPct val="90000"/>
              </a:lnSpc>
              <a:buFont typeface="Wingdings" pitchFamily="2" charset="2"/>
              <a:buNone/>
            </a:pPr>
            <a:r>
              <a:rPr lang="en-US"/>
              <a:t>+Highly effective inductive inference method for noisy training data and complex target functions</a:t>
            </a:r>
          </a:p>
          <a:p>
            <a:pPr>
              <a:lnSpc>
                <a:spcPct val="90000"/>
              </a:lnSpc>
              <a:buFont typeface="Wingdings" pitchFamily="2" charset="2"/>
              <a:buNone/>
            </a:pPr>
            <a:r>
              <a:rPr lang="en-US"/>
              <a:t>+Target function for a whole space may be described as a combination of less complex local approximations</a:t>
            </a:r>
          </a:p>
          <a:p>
            <a:pPr>
              <a:lnSpc>
                <a:spcPct val="90000"/>
              </a:lnSpc>
              <a:buFont typeface="Wingdings" pitchFamily="2" charset="2"/>
              <a:buNone/>
            </a:pPr>
            <a:r>
              <a:rPr lang="en-US"/>
              <a:t>+Learning is very simple</a:t>
            </a:r>
          </a:p>
          <a:p>
            <a:pPr>
              <a:lnSpc>
                <a:spcPct val="90000"/>
              </a:lnSpc>
              <a:buFont typeface="Wingdings" pitchFamily="2" charset="2"/>
              <a:buNone/>
            </a:pPr>
            <a:r>
              <a:rPr lang="en-US"/>
              <a:t>- Classification is time consuming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71538" y="862013"/>
            <a:ext cx="8162925" cy="762000"/>
          </a:xfrm>
        </p:spPr>
        <p:txBody>
          <a:bodyPr/>
          <a:lstStyle/>
          <a:p>
            <a:r>
              <a:rPr lang="en-US"/>
              <a:t>Remarks</a:t>
            </a:r>
          </a:p>
        </p:txBody>
      </p:sp>
      <p:sp>
        <p:nvSpPr>
          <p:cNvPr id="17411" name="Rectangle 3"/>
          <p:cNvSpPr>
            <a:spLocks noGrp="1" noChangeArrowheads="1"/>
          </p:cNvSpPr>
          <p:nvPr>
            <p:ph type="body" idx="1"/>
          </p:nvPr>
        </p:nvSpPr>
        <p:spPr/>
        <p:txBody>
          <a:bodyPr/>
          <a:lstStyle/>
          <a:p>
            <a:pPr>
              <a:buFont typeface="Wingdings" pitchFamily="2" charset="2"/>
              <a:buNone/>
            </a:pPr>
            <a:r>
              <a:rPr lang="en-US"/>
              <a:t>- Curse of Dimensionality</a:t>
            </a:r>
          </a:p>
        </p:txBody>
      </p:sp>
      <p:sp>
        <p:nvSpPr>
          <p:cNvPr id="17412" name="Line 4"/>
          <p:cNvSpPr>
            <a:spLocks noChangeShapeType="1"/>
          </p:cNvSpPr>
          <p:nvPr/>
        </p:nvSpPr>
        <p:spPr bwMode="auto">
          <a:xfrm>
            <a:off x="3124200" y="2895600"/>
            <a:ext cx="0" cy="2362200"/>
          </a:xfrm>
          <a:prstGeom prst="line">
            <a:avLst/>
          </a:prstGeom>
          <a:noFill/>
          <a:ln w="9525">
            <a:solidFill>
              <a:schemeClr val="tx1"/>
            </a:solidFill>
            <a:miter lim="800000"/>
            <a:headEnd/>
            <a:tailEnd/>
          </a:ln>
          <a:effectLst/>
        </p:spPr>
        <p:txBody>
          <a:bodyPr wrap="none"/>
          <a:lstStyle/>
          <a:p>
            <a:endParaRPr lang="en-US"/>
          </a:p>
        </p:txBody>
      </p:sp>
      <p:sp>
        <p:nvSpPr>
          <p:cNvPr id="17413" name="Line 5"/>
          <p:cNvSpPr>
            <a:spLocks noChangeShapeType="1"/>
          </p:cNvSpPr>
          <p:nvPr/>
        </p:nvSpPr>
        <p:spPr bwMode="auto">
          <a:xfrm>
            <a:off x="3124200" y="5257800"/>
            <a:ext cx="2895600" cy="0"/>
          </a:xfrm>
          <a:prstGeom prst="line">
            <a:avLst/>
          </a:prstGeom>
          <a:noFill/>
          <a:ln w="9525">
            <a:solidFill>
              <a:schemeClr val="tx1"/>
            </a:solidFill>
            <a:miter lim="800000"/>
            <a:headEnd/>
            <a:tailEnd/>
          </a:ln>
          <a:effectLst/>
        </p:spPr>
        <p:txBody>
          <a:bodyPr wrap="none"/>
          <a:lstStyle/>
          <a:p>
            <a:endParaRPr lang="en-US"/>
          </a:p>
        </p:txBody>
      </p:sp>
      <p:sp>
        <p:nvSpPr>
          <p:cNvPr id="17414" name="Oval 6"/>
          <p:cNvSpPr>
            <a:spLocks noChangeArrowheads="1"/>
          </p:cNvSpPr>
          <p:nvPr/>
        </p:nvSpPr>
        <p:spPr bwMode="auto">
          <a:xfrm>
            <a:off x="3962400" y="3962400"/>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415" name="Oval 7"/>
          <p:cNvSpPr>
            <a:spLocks noChangeArrowheads="1"/>
          </p:cNvSpPr>
          <p:nvPr/>
        </p:nvSpPr>
        <p:spPr bwMode="auto">
          <a:xfrm>
            <a:off x="4648200" y="3810000"/>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416" name="Line 8"/>
          <p:cNvSpPr>
            <a:spLocks noChangeShapeType="1"/>
          </p:cNvSpPr>
          <p:nvPr/>
        </p:nvSpPr>
        <p:spPr bwMode="auto">
          <a:xfrm flipH="1">
            <a:off x="2133600" y="5257800"/>
            <a:ext cx="990600" cy="1219200"/>
          </a:xfrm>
          <a:prstGeom prst="line">
            <a:avLst/>
          </a:prstGeom>
          <a:noFill/>
          <a:ln w="9525">
            <a:solidFill>
              <a:schemeClr val="tx1"/>
            </a:solidFill>
            <a:miter lim="800000"/>
            <a:headEnd/>
            <a:tailEnd/>
          </a:ln>
          <a:effectLst/>
        </p:spPr>
        <p:txBody>
          <a:bodyPr wrap="none"/>
          <a:lstStyle/>
          <a:p>
            <a:endParaRPr lang="en-US"/>
          </a:p>
        </p:txBody>
      </p:sp>
      <p:sp>
        <p:nvSpPr>
          <p:cNvPr id="17417" name="Line 9"/>
          <p:cNvSpPr>
            <a:spLocks noChangeShapeType="1"/>
          </p:cNvSpPr>
          <p:nvPr/>
        </p:nvSpPr>
        <p:spPr bwMode="auto">
          <a:xfrm flipV="1">
            <a:off x="3124200" y="4267200"/>
            <a:ext cx="3124200" cy="990600"/>
          </a:xfrm>
          <a:prstGeom prst="line">
            <a:avLst/>
          </a:prstGeom>
          <a:noFill/>
          <a:ln w="9525">
            <a:solidFill>
              <a:schemeClr val="tx1"/>
            </a:solidFill>
            <a:miter lim="800000"/>
            <a:headEnd/>
            <a:tailEnd/>
          </a:ln>
          <a:effectLst/>
        </p:spPr>
        <p:txBody>
          <a:bodyPr wrap="none"/>
          <a:lstStyle/>
          <a:p>
            <a:endParaRPr lang="en-US"/>
          </a:p>
        </p:txBody>
      </p:sp>
      <p:sp>
        <p:nvSpPr>
          <p:cNvPr id="17418" name="Line 10"/>
          <p:cNvSpPr>
            <a:spLocks noChangeShapeType="1"/>
          </p:cNvSpPr>
          <p:nvPr/>
        </p:nvSpPr>
        <p:spPr bwMode="auto">
          <a:xfrm flipH="1" flipV="1">
            <a:off x="990600" y="4191000"/>
            <a:ext cx="2133600" cy="1066800"/>
          </a:xfrm>
          <a:prstGeom prst="line">
            <a:avLst/>
          </a:prstGeom>
          <a:noFill/>
          <a:ln w="9525">
            <a:solidFill>
              <a:schemeClr val="tx1"/>
            </a:solidFill>
            <a:miter lim="800000"/>
            <a:headEnd/>
            <a:tailEnd/>
          </a:ln>
          <a:effectLst/>
        </p:spPr>
        <p:txBody>
          <a:bodyPr wrap="none"/>
          <a:lstStyle/>
          <a:p>
            <a:endParaRPr lang="en-US"/>
          </a:p>
        </p:txBody>
      </p:sp>
      <p:sp>
        <p:nvSpPr>
          <p:cNvPr id="17419" name="Line 11"/>
          <p:cNvSpPr>
            <a:spLocks noChangeShapeType="1"/>
          </p:cNvSpPr>
          <p:nvPr/>
        </p:nvSpPr>
        <p:spPr bwMode="auto">
          <a:xfrm flipV="1">
            <a:off x="3124200" y="3048000"/>
            <a:ext cx="609600" cy="22098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74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741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16" grpId="0" animBg="1"/>
      <p:bldP spid="17417" grpId="0" animBg="1"/>
      <p:bldP spid="17418" grpId="0" animBg="1"/>
      <p:bldP spid="174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1538" y="862013"/>
            <a:ext cx="8162925" cy="762000"/>
          </a:xfrm>
        </p:spPr>
        <p:txBody>
          <a:bodyPr/>
          <a:lstStyle/>
          <a:p>
            <a:r>
              <a:rPr lang="en-US"/>
              <a:t>Remarks</a:t>
            </a:r>
          </a:p>
        </p:txBody>
      </p:sp>
      <p:sp>
        <p:nvSpPr>
          <p:cNvPr id="20483" name="Rectangle 3"/>
          <p:cNvSpPr>
            <a:spLocks noGrp="1" noChangeArrowheads="1"/>
          </p:cNvSpPr>
          <p:nvPr>
            <p:ph type="body" idx="1"/>
          </p:nvPr>
        </p:nvSpPr>
        <p:spPr/>
        <p:txBody>
          <a:bodyPr/>
          <a:lstStyle/>
          <a:p>
            <a:r>
              <a:rPr lang="en-US"/>
              <a:t>Efficient memory indexing </a:t>
            </a:r>
          </a:p>
          <a:p>
            <a:pPr lvl="1"/>
            <a:r>
              <a:rPr lang="en-US"/>
              <a:t>To retrieve the stored training examples (kd-tree)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Curse of dimensionality</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KNN completely depends on distance. Hence, it is worth studying about the curse of dimensionality to understand when KNN deteriorates its predictive power with the increase in number of variables required for prediction. </a:t>
            </a:r>
          </a:p>
          <a:p>
            <a:pPr algn="just"/>
            <a:r>
              <a:rPr lang="en-US" dirty="0" smtClean="0"/>
              <a:t>This is an obvious fact that </a:t>
            </a:r>
            <a:r>
              <a:rPr lang="en-US" dirty="0" err="1" smtClean="0"/>
              <a:t>highdimensional</a:t>
            </a:r>
            <a:r>
              <a:rPr lang="en-US" dirty="0" smtClean="0"/>
              <a:t> spaces are vast. </a:t>
            </a:r>
          </a:p>
          <a:p>
            <a:pPr algn="just"/>
            <a:r>
              <a:rPr lang="en-US" dirty="0" smtClean="0"/>
              <a:t>Points in high-dimensional spaces tend to be dispersing from each other more compared with the points in low-dimensional space. </a:t>
            </a:r>
          </a:p>
          <a:p>
            <a:pPr algn="just"/>
            <a:r>
              <a:rPr lang="en-US" dirty="0" smtClean="0"/>
              <a:t>Though there are many ways to check the curve of dimensionality, here we are using uniform random values between zero and one generated for 1D, 2D, and 3D space to validate this hypothesis.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In the following lines of codes, mean distance between 1,000 observations have been calculated with the change in dimensions. </a:t>
            </a:r>
          </a:p>
          <a:p>
            <a:pPr algn="just"/>
            <a:r>
              <a:rPr lang="en-US" dirty="0" smtClean="0"/>
              <a:t>It is apparent that with the increase in dimensions, distance between points increases logarithmically, which gives us the hint that we need to have exponential increase in data points with increase in dimensions in order to make machine learning algorithms work correctly: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Learning Methods</a:t>
            </a:r>
            <a:endParaRPr lang="en-US" dirty="0"/>
          </a:p>
        </p:txBody>
      </p:sp>
      <p:sp>
        <p:nvSpPr>
          <p:cNvPr id="3" name="Content Placeholder 2"/>
          <p:cNvSpPr>
            <a:spLocks noGrp="1"/>
          </p:cNvSpPr>
          <p:nvPr>
            <p:ph idx="1"/>
          </p:nvPr>
        </p:nvSpPr>
        <p:spPr/>
        <p:txBody>
          <a:bodyPr/>
          <a:lstStyle/>
          <a:p>
            <a:r>
              <a:rPr lang="en-US" dirty="0" smtClean="0"/>
              <a:t>Eager Learning</a:t>
            </a:r>
          </a:p>
          <a:p>
            <a:pPr lvl="1"/>
            <a:r>
              <a:rPr lang="en-US" dirty="0" smtClean="0"/>
              <a:t>Explicit description of target function on the whole training set</a:t>
            </a:r>
          </a:p>
          <a:p>
            <a:r>
              <a:rPr lang="en-US" dirty="0" smtClean="0"/>
              <a:t>Instance-based Learning</a:t>
            </a:r>
          </a:p>
          <a:p>
            <a:pPr lvl="1"/>
            <a:r>
              <a:rPr lang="en-US" dirty="0" smtClean="0"/>
              <a:t>Learning=storing all training instances</a:t>
            </a:r>
          </a:p>
          <a:p>
            <a:pPr lvl="1"/>
            <a:r>
              <a:rPr lang="en-US" dirty="0" smtClean="0"/>
              <a:t>Classification=assigning target function to a new instance</a:t>
            </a:r>
          </a:p>
          <a:p>
            <a:pPr lvl="1"/>
            <a:r>
              <a:rPr lang="en-US" dirty="0" smtClean="0"/>
              <a:t>Referred to as “Lazy” learning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828800"/>
            <a:ext cx="8229600" cy="3810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62000" y="1752600"/>
            <a:ext cx="7772400" cy="368696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85800" y="1858169"/>
            <a:ext cx="7315200" cy="40100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Curse of dimensionality with 1D example</a:t>
            </a:r>
            <a:endParaRPr lang="en-US" dirty="0"/>
          </a:p>
        </p:txBody>
      </p:sp>
      <p:pic>
        <p:nvPicPr>
          <p:cNvPr id="5123" name="Picture 3"/>
          <p:cNvPicPr>
            <a:picLocks noGrp="1" noChangeAspect="1" noChangeArrowheads="1"/>
          </p:cNvPicPr>
          <p:nvPr>
            <p:ph idx="1"/>
          </p:nvPr>
        </p:nvPicPr>
        <p:blipFill>
          <a:blip r:embed="rId2"/>
          <a:srcRect/>
          <a:stretch>
            <a:fillRect/>
          </a:stretch>
        </p:blipFill>
        <p:spPr bwMode="auto">
          <a:xfrm>
            <a:off x="762000" y="1752600"/>
            <a:ext cx="5114925" cy="21431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410200" y="1600200"/>
            <a:ext cx="3514725" cy="32575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Curse of dimensionality with 2D example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143000" y="1447800"/>
            <a:ext cx="4981575" cy="13811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295400" y="2895600"/>
            <a:ext cx="4400550" cy="3752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Curse of dimensionality with 3D example</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676400"/>
            <a:ext cx="5505450" cy="16954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752600" y="3124200"/>
            <a:ext cx="3638550" cy="3505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KNN classifier with breast cancer Wisconsin data example</a:t>
            </a:r>
            <a:endParaRPr lang="en-US" dirty="0"/>
          </a:p>
        </p:txBody>
      </p:sp>
      <p:sp>
        <p:nvSpPr>
          <p:cNvPr id="3" name="Content Placeholder 2"/>
          <p:cNvSpPr>
            <a:spLocks noGrp="1"/>
          </p:cNvSpPr>
          <p:nvPr>
            <p:ph idx="1"/>
          </p:nvPr>
        </p:nvSpPr>
        <p:spPr>
          <a:xfrm>
            <a:off x="457200" y="1600201"/>
            <a:ext cx="8229600" cy="2514600"/>
          </a:xfrm>
        </p:spPr>
        <p:txBody>
          <a:bodyPr>
            <a:normAutofit fontScale="85000" lnSpcReduction="20000"/>
          </a:bodyPr>
          <a:lstStyle/>
          <a:p>
            <a:r>
              <a:rPr lang="en-US" dirty="0" smtClean="0"/>
              <a:t>Breast cancer data has been utilized from the UCI machine learning repository http://archive.ics.uci.edu/ml/datasets/Breast+Cancer+Wisconsin+%28Diagnostic%29 for illustration purposes. Here the task is to find whether the cancer is malignant or benign based on various collected features such as clump thickness and so on using the KNN classifier: </a:t>
            </a:r>
          </a:p>
          <a:p>
            <a:endParaRPr lang="en-US" dirty="0"/>
          </a:p>
        </p:txBody>
      </p:sp>
      <p:pic>
        <p:nvPicPr>
          <p:cNvPr id="8195" name="Picture 3"/>
          <p:cNvPicPr>
            <a:picLocks noChangeAspect="1" noChangeArrowheads="1"/>
          </p:cNvPicPr>
          <p:nvPr/>
        </p:nvPicPr>
        <p:blipFill>
          <a:blip r:embed="rId2"/>
          <a:srcRect/>
          <a:stretch>
            <a:fillRect/>
          </a:stretch>
        </p:blipFill>
        <p:spPr bwMode="auto">
          <a:xfrm>
            <a:off x="685800" y="4191000"/>
            <a:ext cx="4924425" cy="7143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09600" y="1447800"/>
            <a:ext cx="7848600" cy="429656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838200" y="1600200"/>
            <a:ext cx="6553200" cy="45259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Naïve Bayes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871538" y="862013"/>
            <a:ext cx="8162925" cy="762000"/>
          </a:xfrm>
        </p:spPr>
        <p:txBody>
          <a:bodyPr/>
          <a:lstStyle/>
          <a:p>
            <a:r>
              <a:rPr lang="en-US"/>
              <a:t>Different Learning Methods</a:t>
            </a:r>
          </a:p>
        </p:txBody>
      </p:sp>
      <p:sp>
        <p:nvSpPr>
          <p:cNvPr id="1027" name="Rectangle 3"/>
          <p:cNvSpPr>
            <a:spLocks noGrp="1" noChangeArrowheads="1"/>
          </p:cNvSpPr>
          <p:nvPr>
            <p:ph type="body" idx="1"/>
          </p:nvPr>
        </p:nvSpPr>
        <p:spPr/>
        <p:txBody>
          <a:bodyPr/>
          <a:lstStyle/>
          <a:p>
            <a:r>
              <a:rPr lang="en-US" dirty="0"/>
              <a:t>Eager Learning</a:t>
            </a:r>
          </a:p>
          <a:p>
            <a:pPr>
              <a:buFont typeface="Wingdings" pitchFamily="2" charset="2"/>
              <a:buNone/>
            </a:pPr>
            <a:endParaRPr lang="en-US" dirty="0"/>
          </a:p>
        </p:txBody>
      </p:sp>
      <p:pic>
        <p:nvPicPr>
          <p:cNvPr id="1034" name="Picture 10"/>
          <p:cNvPicPr>
            <a:picLocks noChangeAspect="1" noChangeArrowheads="1"/>
          </p:cNvPicPr>
          <p:nvPr/>
        </p:nvPicPr>
        <p:blipFill>
          <a:blip r:embed="rId2"/>
          <a:srcRect/>
          <a:stretch>
            <a:fillRect/>
          </a:stretch>
        </p:blipFill>
        <p:spPr bwMode="gray">
          <a:xfrm>
            <a:off x="1600200" y="3352800"/>
            <a:ext cx="1444625" cy="2514600"/>
          </a:xfrm>
          <a:prstGeom prst="rect">
            <a:avLst/>
          </a:prstGeom>
          <a:noFill/>
          <a:ln w="9525">
            <a:noFill/>
            <a:miter lim="800000"/>
            <a:headEnd/>
            <a:tailEnd/>
          </a:ln>
          <a:effectLst/>
        </p:spPr>
      </p:pic>
      <p:sp>
        <p:nvSpPr>
          <p:cNvPr id="1037" name="Oval 13"/>
          <p:cNvSpPr>
            <a:spLocks noChangeArrowheads="1"/>
          </p:cNvSpPr>
          <p:nvPr/>
        </p:nvSpPr>
        <p:spPr bwMode="auto">
          <a:xfrm>
            <a:off x="2895600" y="2590800"/>
            <a:ext cx="4267200" cy="1143000"/>
          </a:xfrm>
          <a:prstGeom prst="ellipse">
            <a:avLst/>
          </a:prstGeom>
          <a:solidFill>
            <a:schemeClr val="accent1"/>
          </a:solidFill>
          <a:ln w="9525">
            <a:solidFill>
              <a:schemeClr val="tx1"/>
            </a:solidFill>
            <a:miter lim="800000"/>
            <a:headEnd/>
            <a:tailEnd/>
          </a:ln>
          <a:effectLst/>
        </p:spPr>
        <p:txBody>
          <a:bodyPr wrap="none" anchor="ctr"/>
          <a:lstStyle/>
          <a:p>
            <a:pPr algn="ctr"/>
            <a:r>
              <a:rPr lang="en-US" sz="2000" dirty="0"/>
              <a:t>Any random movement</a:t>
            </a:r>
          </a:p>
          <a:p>
            <a:pPr algn="ctr"/>
            <a:r>
              <a:rPr lang="en-US" sz="2000" dirty="0"/>
              <a:t>=&gt;It’s a mouse</a:t>
            </a:r>
          </a:p>
        </p:txBody>
      </p:sp>
      <p:sp>
        <p:nvSpPr>
          <p:cNvPr id="1038" name="Freeform 14"/>
          <p:cNvSpPr>
            <a:spLocks/>
          </p:cNvSpPr>
          <p:nvPr/>
        </p:nvSpPr>
        <p:spPr bwMode="auto">
          <a:xfrm>
            <a:off x="2133600" y="3276600"/>
            <a:ext cx="762000" cy="685800"/>
          </a:xfrm>
          <a:custGeom>
            <a:avLst/>
            <a:gdLst/>
            <a:ahLst/>
            <a:cxnLst>
              <a:cxn ang="0">
                <a:pos x="0" y="288"/>
              </a:cxn>
              <a:cxn ang="0">
                <a:pos x="528" y="192"/>
              </a:cxn>
              <a:cxn ang="0">
                <a:pos x="288" y="144"/>
              </a:cxn>
              <a:cxn ang="0">
                <a:pos x="720" y="0"/>
              </a:cxn>
            </a:cxnLst>
            <a:rect l="0" t="0" r="r" b="b"/>
            <a:pathLst>
              <a:path w="720" h="288">
                <a:moveTo>
                  <a:pt x="0" y="288"/>
                </a:moveTo>
                <a:cubicBezTo>
                  <a:pt x="240" y="252"/>
                  <a:pt x="480" y="216"/>
                  <a:pt x="528" y="192"/>
                </a:cubicBezTo>
                <a:cubicBezTo>
                  <a:pt x="576" y="168"/>
                  <a:pt x="256" y="176"/>
                  <a:pt x="288" y="144"/>
                </a:cubicBezTo>
                <a:cubicBezTo>
                  <a:pt x="320" y="112"/>
                  <a:pt x="648" y="24"/>
                  <a:pt x="720" y="0"/>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040" name="Oval 16"/>
          <p:cNvSpPr>
            <a:spLocks noChangeArrowheads="1"/>
          </p:cNvSpPr>
          <p:nvPr/>
        </p:nvSpPr>
        <p:spPr bwMode="auto">
          <a:xfrm>
            <a:off x="3429000" y="4648200"/>
            <a:ext cx="838200" cy="533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41" name="Oval 17"/>
          <p:cNvSpPr>
            <a:spLocks noChangeArrowheads="1"/>
          </p:cNvSpPr>
          <p:nvPr/>
        </p:nvSpPr>
        <p:spPr bwMode="auto">
          <a:xfrm>
            <a:off x="4495800" y="4267200"/>
            <a:ext cx="2590800" cy="685800"/>
          </a:xfrm>
          <a:prstGeom prst="ellipse">
            <a:avLst/>
          </a:prstGeom>
          <a:solidFill>
            <a:schemeClr val="accent1"/>
          </a:solidFill>
          <a:ln w="9525">
            <a:solidFill>
              <a:schemeClr val="tx1"/>
            </a:solidFill>
            <a:miter lim="800000"/>
            <a:headEnd/>
            <a:tailEnd/>
          </a:ln>
          <a:effectLst/>
        </p:spPr>
        <p:txBody>
          <a:bodyPr wrap="none" anchor="ctr"/>
          <a:lstStyle/>
          <a:p>
            <a:pPr algn="ctr"/>
            <a:r>
              <a:rPr lang="en-US" sz="2000"/>
              <a:t>I saw a mouse!</a:t>
            </a:r>
          </a:p>
        </p:txBody>
      </p:sp>
      <p:sp>
        <p:nvSpPr>
          <p:cNvPr id="1042" name="Line 18"/>
          <p:cNvSpPr>
            <a:spLocks noChangeShapeType="1"/>
          </p:cNvSpPr>
          <p:nvPr/>
        </p:nvSpPr>
        <p:spPr bwMode="auto">
          <a:xfrm>
            <a:off x="2590800" y="3962400"/>
            <a:ext cx="2362200" cy="3810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03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040"/>
                                        </p:tgtEl>
                                        <p:attrNameLst>
                                          <p:attrName>style.visibility</p:attrName>
                                        </p:attrNameLst>
                                      </p:cBhvr>
                                      <p:to>
                                        <p:strVal val="visible"/>
                                      </p:to>
                                    </p:set>
                                    <p:anim calcmode="lin" valueType="num">
                                      <p:cBhvr>
                                        <p:cTn id="18" dur="1000" fill="hold"/>
                                        <p:tgtEl>
                                          <p:spTgt spid="1040"/>
                                        </p:tgtEl>
                                        <p:attrNameLst>
                                          <p:attrName>ppt_w</p:attrName>
                                        </p:attrNameLst>
                                      </p:cBhvr>
                                      <p:tavLst>
                                        <p:tav tm="0">
                                          <p:val>
                                            <p:fltVal val="0"/>
                                          </p:val>
                                        </p:tav>
                                        <p:tav tm="100000">
                                          <p:val>
                                            <p:strVal val="#ppt_w"/>
                                          </p:val>
                                        </p:tav>
                                      </p:tavLst>
                                    </p:anim>
                                    <p:anim calcmode="lin" valueType="num">
                                      <p:cBhvr>
                                        <p:cTn id="19" dur="1000" fill="hold"/>
                                        <p:tgtEl>
                                          <p:spTgt spid="1040"/>
                                        </p:tgtEl>
                                        <p:attrNameLst>
                                          <p:attrName>ppt_h</p:attrName>
                                        </p:attrNameLst>
                                      </p:cBhvr>
                                      <p:tavLst>
                                        <p:tav tm="0">
                                          <p:val>
                                            <p:fltVal val="0"/>
                                          </p:val>
                                        </p:tav>
                                        <p:tav tm="100000">
                                          <p:val>
                                            <p:strVal val="#ppt_h"/>
                                          </p:val>
                                        </p:tav>
                                      </p:tavLst>
                                    </p:anim>
                                    <p:anim calcmode="lin" valueType="num">
                                      <p:cBhvr>
                                        <p:cTn id="20" dur="1000" fill="hold"/>
                                        <p:tgtEl>
                                          <p:spTgt spid="104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040"/>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04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42"/>
                                        </p:tgtEl>
                                        <p:attrNameLst>
                                          <p:attrName>style.visibility</p:attrName>
                                        </p:attrNameLst>
                                      </p:cBhvr>
                                      <p:to>
                                        <p:strVal val="visible"/>
                                      </p:to>
                                    </p:se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41"/>
                                        </p:tgtEl>
                                        <p:attrNameLst>
                                          <p:attrName>style.visibility</p:attrName>
                                        </p:attrNameLst>
                                      </p:cBhvr>
                                      <p:to>
                                        <p:strVal val="visible"/>
                                      </p:to>
                                    </p:set>
                                    <p:animEffect transition="in" filter="blinds(horizontal)">
                                      <p:cBhvr>
                                        <p:cTn id="29" dur="500"/>
                                        <p:tgtEl>
                                          <p:spTgt spid="1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autoUpdateAnimBg="0"/>
      <p:bldP spid="1038" grpId="0" animBg="1"/>
      <p:bldP spid="1040" grpId="0" animBg="1"/>
      <p:bldP spid="1041" grpId="0" animBg="1" autoUpdateAnimBg="0"/>
      <p:bldP spid="10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Things We’d Like to Do</a:t>
            </a:r>
          </a:p>
        </p:txBody>
      </p:sp>
      <p:sp>
        <p:nvSpPr>
          <p:cNvPr id="7171" name="Rectangle 3"/>
          <p:cNvSpPr>
            <a:spLocks noGrp="1" noChangeArrowheads="1"/>
          </p:cNvSpPr>
          <p:nvPr>
            <p:ph idx="1"/>
          </p:nvPr>
        </p:nvSpPr>
        <p:spPr/>
        <p:txBody>
          <a:bodyPr/>
          <a:lstStyle/>
          <a:p>
            <a:pPr eaLnBrk="1" hangingPunct="1">
              <a:lnSpc>
                <a:spcPct val="90000"/>
              </a:lnSpc>
            </a:pPr>
            <a:r>
              <a:rPr lang="en-US" altLang="en-US" sz="2400" smtClean="0"/>
              <a:t>Spam Classification</a:t>
            </a:r>
          </a:p>
          <a:p>
            <a:pPr lvl="1" eaLnBrk="1" hangingPunct="1">
              <a:lnSpc>
                <a:spcPct val="90000"/>
              </a:lnSpc>
            </a:pPr>
            <a:r>
              <a:rPr lang="en-US" altLang="en-US" sz="2400" smtClean="0"/>
              <a:t>Given an email, predict whether it is spam or not</a:t>
            </a:r>
          </a:p>
          <a:p>
            <a:pPr lvl="1" eaLnBrk="1" hangingPunct="1">
              <a:lnSpc>
                <a:spcPct val="90000"/>
              </a:lnSpc>
            </a:pPr>
            <a:endParaRPr lang="en-US" altLang="en-US" sz="2400" smtClean="0"/>
          </a:p>
          <a:p>
            <a:pPr eaLnBrk="1" hangingPunct="1">
              <a:lnSpc>
                <a:spcPct val="90000"/>
              </a:lnSpc>
            </a:pPr>
            <a:r>
              <a:rPr lang="en-US" altLang="en-US" sz="2400" smtClean="0"/>
              <a:t>Medical Diagnosis</a:t>
            </a:r>
          </a:p>
          <a:p>
            <a:pPr lvl="1" eaLnBrk="1" hangingPunct="1">
              <a:lnSpc>
                <a:spcPct val="90000"/>
              </a:lnSpc>
            </a:pPr>
            <a:r>
              <a:rPr lang="en-US" altLang="en-US" sz="2400" smtClean="0"/>
              <a:t>Given a list of symptoms, predict whether a patient has disease X or not</a:t>
            </a:r>
          </a:p>
          <a:p>
            <a:pPr lvl="1" eaLnBrk="1" hangingPunct="1">
              <a:lnSpc>
                <a:spcPct val="90000"/>
              </a:lnSpc>
            </a:pPr>
            <a:endParaRPr lang="en-US" altLang="en-US" sz="2400" smtClean="0"/>
          </a:p>
          <a:p>
            <a:pPr eaLnBrk="1" hangingPunct="1">
              <a:lnSpc>
                <a:spcPct val="90000"/>
              </a:lnSpc>
            </a:pPr>
            <a:r>
              <a:rPr lang="en-US" altLang="en-US" sz="2400" smtClean="0"/>
              <a:t>Weather</a:t>
            </a:r>
          </a:p>
          <a:p>
            <a:pPr lvl="1" eaLnBrk="1" hangingPunct="1">
              <a:lnSpc>
                <a:spcPct val="90000"/>
              </a:lnSpc>
            </a:pPr>
            <a:r>
              <a:rPr lang="en-US" altLang="en-US" sz="2400" smtClean="0"/>
              <a:t>Based on temperature, humidity, etc… predict if it will rain tomorrow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Bayesian Classification</a:t>
            </a:r>
          </a:p>
        </p:txBody>
      </p:sp>
      <p:sp>
        <p:nvSpPr>
          <p:cNvPr id="9219" name="Rectangle 3"/>
          <p:cNvSpPr>
            <a:spLocks noGrp="1" noChangeArrowheads="1"/>
          </p:cNvSpPr>
          <p:nvPr>
            <p:ph idx="1"/>
          </p:nvPr>
        </p:nvSpPr>
        <p:spPr/>
        <p:txBody>
          <a:bodyPr/>
          <a:lstStyle/>
          <a:p>
            <a:pPr eaLnBrk="1" hangingPunct="1"/>
            <a:r>
              <a:rPr lang="en-US" altLang="en-US" smtClean="0"/>
              <a:t>Problem statement:</a:t>
            </a:r>
          </a:p>
          <a:p>
            <a:pPr lvl="1" eaLnBrk="1" hangingPunct="1"/>
            <a:r>
              <a:rPr lang="en-US" altLang="en-US" smtClean="0"/>
              <a:t>Given features X</a:t>
            </a:r>
            <a:r>
              <a:rPr lang="en-US" altLang="en-US" baseline="-25000" smtClean="0"/>
              <a:t>1</a:t>
            </a:r>
            <a:r>
              <a:rPr lang="en-US" altLang="en-US" smtClean="0"/>
              <a:t>,X</a:t>
            </a:r>
            <a:r>
              <a:rPr lang="en-US" altLang="en-US" baseline="-25000" smtClean="0"/>
              <a:t>2</a:t>
            </a:r>
            <a:r>
              <a:rPr lang="en-US" altLang="en-US" smtClean="0"/>
              <a:t>,…,X</a:t>
            </a:r>
            <a:r>
              <a:rPr lang="en-US" altLang="en-US" baseline="-25000" smtClean="0"/>
              <a:t>n</a:t>
            </a:r>
            <a:endParaRPr lang="en-US" altLang="en-US" smtClean="0"/>
          </a:p>
          <a:p>
            <a:pPr lvl="1" eaLnBrk="1" hangingPunct="1"/>
            <a:r>
              <a:rPr lang="en-US" altLang="en-US" smtClean="0"/>
              <a:t>Predict a label 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Another Application</a:t>
            </a:r>
          </a:p>
        </p:txBody>
      </p:sp>
      <p:sp>
        <p:nvSpPr>
          <p:cNvPr id="11267" name="Rectangle 3"/>
          <p:cNvSpPr>
            <a:spLocks noGrp="1" noChangeArrowheads="1"/>
          </p:cNvSpPr>
          <p:nvPr>
            <p:ph idx="1"/>
          </p:nvPr>
        </p:nvSpPr>
        <p:spPr/>
        <p:txBody>
          <a:bodyPr/>
          <a:lstStyle/>
          <a:p>
            <a:pPr eaLnBrk="1" hangingPunct="1"/>
            <a:r>
              <a:rPr lang="en-US" altLang="en-US" b="1" smtClean="0"/>
              <a:t>Digit Recognition</a:t>
            </a:r>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sz="2000" b="1" smtClean="0"/>
          </a:p>
          <a:p>
            <a:pPr eaLnBrk="1" hangingPunct="1"/>
            <a:r>
              <a:rPr lang="en-US" altLang="en-US" sz="2000" b="1" smtClean="0"/>
              <a:t>X</a:t>
            </a:r>
            <a:r>
              <a:rPr lang="en-US" altLang="en-US" sz="2000" b="1" baseline="-25000" smtClean="0"/>
              <a:t>1</a:t>
            </a:r>
            <a:r>
              <a:rPr lang="en-US" altLang="en-US" sz="2000" b="1" smtClean="0"/>
              <a:t>,…,X</a:t>
            </a:r>
            <a:r>
              <a:rPr lang="en-US" altLang="en-US" sz="2000" b="1" baseline="-25000" smtClean="0"/>
              <a:t>n</a:t>
            </a:r>
            <a:r>
              <a:rPr lang="en-US" altLang="en-US" sz="2000" b="1" smtClean="0"/>
              <a:t> </a:t>
            </a:r>
            <a:r>
              <a:rPr lang="en-US" altLang="en-US" sz="2000" b="1" smtClean="0">
                <a:latin typeface="Symbol" pitchFamily="18" charset="2"/>
                <a:sym typeface="Symbol" pitchFamily="18" charset="2"/>
              </a:rPr>
              <a:t></a:t>
            </a:r>
            <a:r>
              <a:rPr lang="en-US" altLang="en-US" sz="2000" b="1" smtClean="0"/>
              <a:t> {0,1} (Black vs. White pixels)</a:t>
            </a:r>
          </a:p>
          <a:p>
            <a:pPr eaLnBrk="1" hangingPunct="1"/>
            <a:r>
              <a:rPr lang="en-US" altLang="en-US" sz="2000" b="1" smtClean="0"/>
              <a:t>Y </a:t>
            </a:r>
            <a:r>
              <a:rPr lang="en-US" altLang="en-US" sz="2000" b="1" smtClean="0">
                <a:latin typeface="Symbol" pitchFamily="18" charset="2"/>
                <a:sym typeface="Symbol" pitchFamily="18" charset="2"/>
              </a:rPr>
              <a:t></a:t>
            </a:r>
            <a:r>
              <a:rPr lang="en-US" altLang="en-US" sz="2000" b="1" smtClean="0"/>
              <a:t> {5,6} (predict whether a digit is a 5 or a 6)</a:t>
            </a:r>
          </a:p>
          <a:p>
            <a:pPr eaLnBrk="1" hangingPunct="1"/>
            <a:endParaRPr lang="en-US" altLang="en-US" b="1" smtClean="0"/>
          </a:p>
        </p:txBody>
      </p:sp>
      <p:sp>
        <p:nvSpPr>
          <p:cNvPr id="11268" name="Rectangle 8"/>
          <p:cNvSpPr>
            <a:spLocks noChangeArrowheads="1"/>
          </p:cNvSpPr>
          <p:nvPr/>
        </p:nvSpPr>
        <p:spPr bwMode="auto">
          <a:xfrm>
            <a:off x="4648200" y="3276600"/>
            <a:ext cx="2286000" cy="12192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en-US" sz="2400"/>
              <a:t>Classifier</a:t>
            </a:r>
          </a:p>
        </p:txBody>
      </p:sp>
      <p:sp>
        <p:nvSpPr>
          <p:cNvPr id="11269" name="Text Box 9"/>
          <p:cNvSpPr txBox="1">
            <a:spLocks noChangeArrowheads="1"/>
          </p:cNvSpPr>
          <p:nvPr/>
        </p:nvSpPr>
        <p:spPr bwMode="auto">
          <a:xfrm>
            <a:off x="8001000" y="3505200"/>
            <a:ext cx="685800" cy="762000"/>
          </a:xfrm>
          <a:prstGeom prst="rect">
            <a:avLst/>
          </a:prstGeom>
          <a:noFill/>
          <a:ln w="9525">
            <a:noFill/>
            <a:miter lim="800000"/>
            <a:headEnd/>
            <a:tailEnd/>
          </a:ln>
        </p:spPr>
        <p:txBody>
          <a:bodyPr>
            <a:spAutoFit/>
          </a:bodyPr>
          <a:lstStyle/>
          <a:p>
            <a:pPr eaLnBrk="1" hangingPunct="1">
              <a:spcBef>
                <a:spcPct val="50000"/>
              </a:spcBef>
            </a:pPr>
            <a:r>
              <a:rPr lang="en-US" altLang="en-US" sz="4400"/>
              <a:t>5</a:t>
            </a:r>
          </a:p>
        </p:txBody>
      </p:sp>
      <p:sp>
        <p:nvSpPr>
          <p:cNvPr id="11270" name="AutoShape 10"/>
          <p:cNvSpPr>
            <a:spLocks noChangeArrowheads="1"/>
          </p:cNvSpPr>
          <p:nvPr/>
        </p:nvSpPr>
        <p:spPr bwMode="auto">
          <a:xfrm>
            <a:off x="3810000" y="3733800"/>
            <a:ext cx="762000" cy="304800"/>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p>
            <a:endParaRPr lang="en-US" altLang="en-US"/>
          </a:p>
        </p:txBody>
      </p:sp>
      <p:sp>
        <p:nvSpPr>
          <p:cNvPr id="11271" name="AutoShape 11"/>
          <p:cNvSpPr>
            <a:spLocks noChangeArrowheads="1"/>
          </p:cNvSpPr>
          <p:nvPr/>
        </p:nvSpPr>
        <p:spPr bwMode="auto">
          <a:xfrm>
            <a:off x="7010400" y="3733800"/>
            <a:ext cx="762000" cy="304800"/>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p>
            <a:endParaRPr lang="en-US" altLang="en-US"/>
          </a:p>
        </p:txBody>
      </p:sp>
      <p:pic>
        <p:nvPicPr>
          <p:cNvPr id="11272" name="Picture 12" descr="fiv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2590800"/>
            <a:ext cx="34290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8229600" cy="1143000"/>
          </a:xfrm>
        </p:spPr>
        <p:txBody>
          <a:bodyPr/>
          <a:lstStyle/>
          <a:p>
            <a:pPr eaLnBrk="1" hangingPunct="1"/>
            <a:r>
              <a:rPr lang="en-US" altLang="en-US" smtClean="0"/>
              <a:t>The Bayes Classifier</a:t>
            </a:r>
          </a:p>
        </p:txBody>
      </p:sp>
      <p:sp>
        <p:nvSpPr>
          <p:cNvPr id="13315" name="Rectangle 3"/>
          <p:cNvSpPr>
            <a:spLocks noGrp="1" noChangeArrowheads="1"/>
          </p:cNvSpPr>
          <p:nvPr>
            <p:ph idx="1"/>
          </p:nvPr>
        </p:nvSpPr>
        <p:spPr/>
        <p:txBody>
          <a:bodyPr/>
          <a:lstStyle/>
          <a:p>
            <a:pPr eaLnBrk="1" hangingPunct="1"/>
            <a:r>
              <a:rPr lang="en-US" altLang="en-US" sz="2400" smtClean="0"/>
              <a:t>A good strategy is to predict:</a:t>
            </a:r>
          </a:p>
          <a:p>
            <a:pPr lvl="1" eaLnBrk="1" hangingPunct="1"/>
            <a:endParaRPr lang="en-US" altLang="en-US" sz="2400" smtClean="0"/>
          </a:p>
          <a:p>
            <a:pPr lvl="1" eaLnBrk="1" hangingPunct="1"/>
            <a:endParaRPr lang="en-US" altLang="en-US" sz="2400" smtClean="0"/>
          </a:p>
          <a:p>
            <a:pPr lvl="1" eaLnBrk="1" hangingPunct="1"/>
            <a:endParaRPr lang="en-US" altLang="en-US" sz="2400" smtClean="0"/>
          </a:p>
          <a:p>
            <a:pPr lvl="1" eaLnBrk="1" hangingPunct="1"/>
            <a:r>
              <a:rPr lang="en-US" altLang="en-US" sz="2400" smtClean="0"/>
              <a:t>(for example: what is the probability that the image represents a 5 given its pixels?)</a:t>
            </a:r>
          </a:p>
          <a:p>
            <a:pPr lvl="1" eaLnBrk="1" hangingPunct="1"/>
            <a:endParaRPr lang="en-US" altLang="en-US" sz="2400" smtClean="0"/>
          </a:p>
          <a:p>
            <a:pPr lvl="1" eaLnBrk="1" hangingPunct="1"/>
            <a:endParaRPr lang="en-US" altLang="en-US" sz="2400" smtClean="0"/>
          </a:p>
          <a:p>
            <a:pPr lvl="1" eaLnBrk="1" hangingPunct="1"/>
            <a:endParaRPr lang="en-US" altLang="en-US" sz="2400" smtClean="0"/>
          </a:p>
          <a:p>
            <a:pPr eaLnBrk="1" hangingPunct="1"/>
            <a:r>
              <a:rPr lang="en-US" altLang="en-US" sz="2400" smtClean="0"/>
              <a:t>So … How do we compute that?</a:t>
            </a:r>
          </a:p>
        </p:txBody>
      </p:sp>
      <p:pic>
        <p:nvPicPr>
          <p:cNvPr id="1331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95600" y="2514600"/>
            <a:ext cx="3810000" cy="73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The Bayes Classifier</a:t>
            </a:r>
          </a:p>
        </p:txBody>
      </p:sp>
      <p:sp>
        <p:nvSpPr>
          <p:cNvPr id="15363" name="Rectangle 3"/>
          <p:cNvSpPr>
            <a:spLocks noGrp="1" noChangeArrowheads="1"/>
          </p:cNvSpPr>
          <p:nvPr>
            <p:ph idx="1"/>
          </p:nvPr>
        </p:nvSpPr>
        <p:spPr/>
        <p:txBody>
          <a:bodyPr/>
          <a:lstStyle/>
          <a:p>
            <a:pPr eaLnBrk="1" hangingPunct="1">
              <a:lnSpc>
                <a:spcPct val="90000"/>
              </a:lnSpc>
            </a:pPr>
            <a:r>
              <a:rPr lang="en-US" altLang="en-US" sz="2400" smtClean="0"/>
              <a:t>Use Bayes Rule!</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Why did this help?  Well, we think that we might be able to specify how features are “generated” by the class label</a:t>
            </a:r>
          </a:p>
          <a:p>
            <a:pPr eaLnBrk="1" hangingPunct="1">
              <a:lnSpc>
                <a:spcPct val="90000"/>
              </a:lnSpc>
            </a:pPr>
            <a:endParaRPr lang="en-US" altLang="en-US" sz="2400" smtClean="0"/>
          </a:p>
        </p:txBody>
      </p:sp>
      <p:pic>
        <p:nvPicPr>
          <p:cNvPr id="15364" name="Picture 5"/>
          <p:cNvPicPr>
            <a:picLocks noChangeAspect="1" noChangeArrowheads="1"/>
          </p:cNvPicPr>
          <p:nvPr/>
        </p:nvPicPr>
        <p:blipFill>
          <a:blip r:embed="rId3"/>
          <a:srcRect/>
          <a:stretch>
            <a:fillRect/>
          </a:stretch>
        </p:blipFill>
        <p:spPr bwMode="auto">
          <a:xfrm>
            <a:off x="1600200" y="2711450"/>
            <a:ext cx="6781800" cy="1339850"/>
          </a:xfrm>
          <a:prstGeom prst="rect">
            <a:avLst/>
          </a:prstGeom>
          <a:noFill/>
          <a:ln w="9525">
            <a:noFill/>
            <a:miter lim="800000"/>
            <a:headEnd/>
            <a:tailEnd/>
          </a:ln>
        </p:spPr>
      </p:pic>
      <p:sp>
        <p:nvSpPr>
          <p:cNvPr id="15365" name="Text Box 6"/>
          <p:cNvSpPr txBox="1">
            <a:spLocks noChangeArrowheads="1"/>
          </p:cNvSpPr>
          <p:nvPr/>
        </p:nvSpPr>
        <p:spPr bwMode="auto">
          <a:xfrm>
            <a:off x="5029200" y="4159250"/>
            <a:ext cx="2438400" cy="336550"/>
          </a:xfrm>
          <a:prstGeom prst="rect">
            <a:avLst/>
          </a:prstGeom>
          <a:noFill/>
          <a:ln w="9525">
            <a:noFill/>
            <a:miter lim="800000"/>
            <a:headEnd/>
            <a:tailEnd/>
          </a:ln>
        </p:spPr>
        <p:txBody>
          <a:bodyPr>
            <a:spAutoFit/>
          </a:bodyPr>
          <a:lstStyle/>
          <a:p>
            <a:pPr eaLnBrk="1" hangingPunct="1">
              <a:spcBef>
                <a:spcPct val="50000"/>
              </a:spcBef>
            </a:pPr>
            <a:r>
              <a:rPr lang="en-US" altLang="en-US" sz="1600">
                <a:solidFill>
                  <a:schemeClr val="hlink"/>
                </a:solidFill>
              </a:rPr>
              <a:t>Normalization Constant</a:t>
            </a:r>
          </a:p>
        </p:txBody>
      </p:sp>
      <p:sp>
        <p:nvSpPr>
          <p:cNvPr id="15366" name="Text Box 7"/>
          <p:cNvSpPr txBox="1">
            <a:spLocks noChangeArrowheads="1"/>
          </p:cNvSpPr>
          <p:nvPr/>
        </p:nvSpPr>
        <p:spPr bwMode="auto">
          <a:xfrm>
            <a:off x="4495800" y="2406650"/>
            <a:ext cx="2438400" cy="336550"/>
          </a:xfrm>
          <a:prstGeom prst="rect">
            <a:avLst/>
          </a:prstGeom>
          <a:noFill/>
          <a:ln w="9525">
            <a:noFill/>
            <a:miter lim="800000"/>
            <a:headEnd/>
            <a:tailEnd/>
          </a:ln>
        </p:spPr>
        <p:txBody>
          <a:bodyPr>
            <a:spAutoFit/>
          </a:bodyPr>
          <a:lstStyle/>
          <a:p>
            <a:pPr eaLnBrk="1" hangingPunct="1">
              <a:spcBef>
                <a:spcPct val="50000"/>
              </a:spcBef>
            </a:pPr>
            <a:r>
              <a:rPr lang="en-US" altLang="en-US" sz="1600">
                <a:solidFill>
                  <a:srgbClr val="0000FF"/>
                </a:solidFill>
              </a:rPr>
              <a:t>Likelihood</a:t>
            </a:r>
          </a:p>
        </p:txBody>
      </p:sp>
      <p:sp>
        <p:nvSpPr>
          <p:cNvPr id="15367" name="Text Box 8"/>
          <p:cNvSpPr txBox="1">
            <a:spLocks noChangeArrowheads="1"/>
          </p:cNvSpPr>
          <p:nvPr/>
        </p:nvSpPr>
        <p:spPr bwMode="auto">
          <a:xfrm>
            <a:off x="7696200" y="2406650"/>
            <a:ext cx="1447800" cy="336550"/>
          </a:xfrm>
          <a:prstGeom prst="rect">
            <a:avLst/>
          </a:prstGeom>
          <a:noFill/>
          <a:ln w="9525">
            <a:noFill/>
            <a:miter lim="800000"/>
            <a:headEnd/>
            <a:tailEnd/>
          </a:ln>
        </p:spPr>
        <p:txBody>
          <a:bodyPr>
            <a:spAutoFit/>
          </a:bodyPr>
          <a:lstStyle/>
          <a:p>
            <a:pPr eaLnBrk="1" hangingPunct="1">
              <a:spcBef>
                <a:spcPct val="50000"/>
              </a:spcBef>
            </a:pPr>
            <a:r>
              <a:rPr lang="en-US" altLang="en-US" sz="1600">
                <a:solidFill>
                  <a:srgbClr val="800080"/>
                </a:solidFill>
              </a:rPr>
              <a:t>Prior</a:t>
            </a:r>
          </a:p>
        </p:txBody>
      </p:sp>
      <p:sp>
        <p:nvSpPr>
          <p:cNvPr id="15368" name="Line 9"/>
          <p:cNvSpPr>
            <a:spLocks noChangeShapeType="1"/>
          </p:cNvSpPr>
          <p:nvPr/>
        </p:nvSpPr>
        <p:spPr bwMode="auto">
          <a:xfrm flipH="1">
            <a:off x="7924800" y="2711450"/>
            <a:ext cx="76200" cy="304800"/>
          </a:xfrm>
          <a:prstGeom prst="line">
            <a:avLst/>
          </a:prstGeom>
          <a:noFill/>
          <a:ln w="9525">
            <a:solidFill>
              <a:schemeClr val="tx1"/>
            </a:solidFill>
            <a:round/>
            <a:headEnd/>
            <a:tailEnd type="triangle" w="med" len="med"/>
          </a:ln>
        </p:spPr>
        <p:txBody>
          <a:bodyPr/>
          <a:lstStyle/>
          <a:p>
            <a:endParaRPr lang="en-US"/>
          </a:p>
        </p:txBody>
      </p:sp>
      <p:sp>
        <p:nvSpPr>
          <p:cNvPr id="15369" name="Line 10"/>
          <p:cNvSpPr>
            <a:spLocks noChangeShapeType="1"/>
          </p:cNvSpPr>
          <p:nvPr/>
        </p:nvSpPr>
        <p:spPr bwMode="auto">
          <a:xfrm>
            <a:off x="5029200" y="2711450"/>
            <a:ext cx="152400" cy="304800"/>
          </a:xfrm>
          <a:prstGeom prst="line">
            <a:avLst/>
          </a:prstGeom>
          <a:noFill/>
          <a:ln w="9525">
            <a:solidFill>
              <a:schemeClr val="tx1"/>
            </a:solidFill>
            <a:round/>
            <a:headEnd/>
            <a:tailEnd type="triangle" w="med" len="med"/>
          </a:ln>
        </p:spPr>
        <p:txBody>
          <a:bodyPr/>
          <a:lstStyle/>
          <a:p>
            <a:endParaRPr lang="en-US"/>
          </a:p>
        </p:txBody>
      </p:sp>
      <p:sp>
        <p:nvSpPr>
          <p:cNvPr id="15370" name="Line 12"/>
          <p:cNvSpPr>
            <a:spLocks noChangeShapeType="1"/>
          </p:cNvSpPr>
          <p:nvPr/>
        </p:nvSpPr>
        <p:spPr bwMode="auto">
          <a:xfrm flipV="1">
            <a:off x="6172200" y="4006850"/>
            <a:ext cx="22860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The Bayes Classifier</a:t>
            </a:r>
          </a:p>
        </p:txBody>
      </p:sp>
      <p:sp>
        <p:nvSpPr>
          <p:cNvPr id="17411" name="Rectangle 3"/>
          <p:cNvSpPr>
            <a:spLocks noGrp="1" noChangeArrowheads="1"/>
          </p:cNvSpPr>
          <p:nvPr>
            <p:ph idx="1"/>
          </p:nvPr>
        </p:nvSpPr>
        <p:spPr/>
        <p:txBody>
          <a:bodyPr/>
          <a:lstStyle/>
          <a:p>
            <a:pPr eaLnBrk="1" hangingPunct="1"/>
            <a:r>
              <a:rPr lang="en-US" altLang="en-US" sz="2000" smtClean="0"/>
              <a:t>Let’s expand this for our digit recognition task:</a:t>
            </a:r>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r>
              <a:rPr lang="en-US" altLang="en-US" sz="2000" smtClean="0"/>
              <a:t>To classify, we’ll simply compute these two probabilities and predict based on which one is greater</a:t>
            </a:r>
          </a:p>
          <a:p>
            <a:pPr eaLnBrk="1" hangingPunct="1"/>
            <a:endParaRPr lang="en-US" altLang="en-US" sz="2000" smtClean="0"/>
          </a:p>
        </p:txBody>
      </p:sp>
      <p:pic>
        <p:nvPicPr>
          <p:cNvPr id="17412" name="Picture 6"/>
          <p:cNvPicPr>
            <a:picLocks noChangeAspect="1" noChangeArrowheads="1"/>
          </p:cNvPicPr>
          <p:nvPr/>
        </p:nvPicPr>
        <p:blipFill>
          <a:blip r:embed="rId3"/>
          <a:srcRect/>
          <a:stretch>
            <a:fillRect/>
          </a:stretch>
        </p:blipFill>
        <p:spPr bwMode="auto">
          <a:xfrm>
            <a:off x="152400" y="2743200"/>
            <a:ext cx="8991600" cy="144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fundamentals</a:t>
            </a:r>
            <a:endParaRPr lang="en-US" b="1" dirty="0"/>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Times New Roman" pitchFamily="18" charset="0"/>
                <a:cs typeface="Times New Roman" pitchFamily="18" charset="0"/>
              </a:rPr>
              <a:t>Before diving into Naive Bayes, it would be good to reiterate the fundamentals. Probability of an event can be estimated from observed data by dividing the number of trails in which an event occurred with total number of trails. For instance, if a bag contains red and blue balls and randomly picked 10 balls one by one with replacement and out of 10, 3 red balls appeared in trails we can say that probability of red is 0.3, </a:t>
            </a:r>
            <a:r>
              <a:rPr lang="en-US" dirty="0" err="1" smtClean="0">
                <a:latin typeface="Times New Roman" pitchFamily="18" charset="0"/>
                <a:cs typeface="Times New Roman" pitchFamily="18" charset="0"/>
              </a:rPr>
              <a:t>pred</a:t>
            </a:r>
            <a:r>
              <a:rPr lang="en-US" dirty="0" smtClean="0">
                <a:latin typeface="Times New Roman" pitchFamily="18" charset="0"/>
                <a:cs typeface="Times New Roman" pitchFamily="18" charset="0"/>
              </a:rPr>
              <a:t> = 3/10 = 0.3. </a:t>
            </a:r>
          </a:p>
          <a:p>
            <a:pPr algn="just"/>
            <a:r>
              <a:rPr lang="en-US" dirty="0" smtClean="0">
                <a:latin typeface="Times New Roman" pitchFamily="18" charset="0"/>
                <a:cs typeface="Times New Roman" pitchFamily="18" charset="0"/>
              </a:rPr>
              <a:t>Total probability of all possible outcomes must be 100 percent. If a trail has two outcomes such as email classification either it is spam or ham and both cannot occur simultaneously, these events are considered as mutually exclusive with each other. </a:t>
            </a:r>
          </a:p>
          <a:p>
            <a:pPr algn="just"/>
            <a:r>
              <a:rPr lang="en-US" dirty="0" smtClean="0">
                <a:latin typeface="Times New Roman" pitchFamily="18" charset="0"/>
                <a:cs typeface="Times New Roman" pitchFamily="18" charset="0"/>
              </a:rPr>
              <a:t>In addition, if those outcomes cover all possible events, it would be called as exhaustive events. For example, in email classification if P (spam) = 0.1, we will be able to calculate P (ham) = 1- 0.1 = 0.9, these two events are mutually exclusive. In the following Venn diagram, all the email possible classes are represented (the entire universe) with type of outcomes:</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1676400" y="1600200"/>
            <a:ext cx="4300537" cy="324881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Though mutually exclusive cases are simple to work upon, most of the actual problems do fall under the category of non-mutually exclusive events. By using the joint appearance, we can predict the event outcome. For example, if emails messages present the word like lottery, which is very highly likely of being spam rather than ham. </a:t>
            </a:r>
          </a:p>
          <a:p>
            <a:pPr algn="just"/>
            <a:r>
              <a:rPr lang="en-US" dirty="0" smtClean="0"/>
              <a:t>The following Venn diagram indicates the joint probability of spam with lottery. However, if you notice in detail, lottery circle is not contained completely within the spam circle. This implies that not all spam messages contain the word lottery and not every email with the word lottery is spam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3086100" y="2772569"/>
            <a:ext cx="2971800" cy="2181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8" y="862013"/>
            <a:ext cx="8162925" cy="762000"/>
          </a:xfrm>
        </p:spPr>
        <p:txBody>
          <a:bodyPr/>
          <a:lstStyle/>
          <a:p>
            <a:r>
              <a:rPr lang="en-US"/>
              <a:t>Instance-based Learning</a:t>
            </a:r>
          </a:p>
        </p:txBody>
      </p:sp>
      <p:pic>
        <p:nvPicPr>
          <p:cNvPr id="8196" name="Picture 4"/>
          <p:cNvPicPr>
            <a:picLocks noChangeAspect="1" noChangeArrowheads="1"/>
          </p:cNvPicPr>
          <p:nvPr>
            <p:ph type="body" idx="1"/>
          </p:nvPr>
        </p:nvPicPr>
        <p:blipFill>
          <a:blip r:embed="rId2"/>
          <a:srcRect/>
          <a:stretch>
            <a:fillRect/>
          </a:stretch>
        </p:blipFill>
        <p:spPr bwMode="gray">
          <a:xfrm>
            <a:off x="1143000" y="3962400"/>
            <a:ext cx="1341438" cy="1905000"/>
          </a:xfrm>
          <a:noFill/>
          <a:ln/>
        </p:spPr>
      </p:pic>
      <p:pic>
        <p:nvPicPr>
          <p:cNvPr id="8205" name="Picture 13" descr="graphic_prodserv_palmv"/>
          <p:cNvPicPr>
            <a:picLocks noChangeAspect="1" noChangeArrowheads="1"/>
          </p:cNvPicPr>
          <p:nvPr/>
        </p:nvPicPr>
        <p:blipFill>
          <a:blip r:embed="rId3"/>
          <a:srcRect/>
          <a:stretch>
            <a:fillRect/>
          </a:stretch>
        </p:blipFill>
        <p:spPr bwMode="auto">
          <a:xfrm>
            <a:off x="1295400" y="2362200"/>
            <a:ext cx="685800" cy="914400"/>
          </a:xfrm>
          <a:prstGeom prst="rect">
            <a:avLst/>
          </a:prstGeom>
          <a:noFill/>
        </p:spPr>
      </p:pic>
      <p:pic>
        <p:nvPicPr>
          <p:cNvPr id="8206" name="Picture 14" descr="dim_b_series"/>
          <p:cNvPicPr>
            <a:picLocks noChangeAspect="1" noChangeArrowheads="1"/>
          </p:cNvPicPr>
          <p:nvPr/>
        </p:nvPicPr>
        <p:blipFill>
          <a:blip r:embed="rId4"/>
          <a:srcRect/>
          <a:stretch>
            <a:fillRect/>
          </a:stretch>
        </p:blipFill>
        <p:spPr bwMode="auto">
          <a:xfrm>
            <a:off x="3733800" y="2514600"/>
            <a:ext cx="1143000" cy="865188"/>
          </a:xfrm>
          <a:prstGeom prst="rect">
            <a:avLst/>
          </a:prstGeom>
          <a:noFill/>
        </p:spPr>
      </p:pic>
      <p:pic>
        <p:nvPicPr>
          <p:cNvPr id="8207" name="Picture 15"/>
          <p:cNvPicPr>
            <a:picLocks noChangeAspect="1" noChangeArrowheads="1"/>
          </p:cNvPicPr>
          <p:nvPr/>
        </p:nvPicPr>
        <p:blipFill>
          <a:blip r:embed="rId5"/>
          <a:srcRect/>
          <a:stretch>
            <a:fillRect/>
          </a:stretch>
        </p:blipFill>
        <p:spPr bwMode="gray">
          <a:xfrm>
            <a:off x="2667000" y="2743200"/>
            <a:ext cx="495300" cy="685800"/>
          </a:xfrm>
          <a:prstGeom prst="rect">
            <a:avLst/>
          </a:prstGeom>
          <a:noFill/>
          <a:ln w="9525">
            <a:noFill/>
            <a:miter lim="800000"/>
            <a:headEnd/>
            <a:tailEnd/>
          </a:ln>
          <a:effectLst/>
        </p:spPr>
      </p:pic>
      <p:pic>
        <p:nvPicPr>
          <p:cNvPr id="8208" name="Picture 16"/>
          <p:cNvPicPr>
            <a:picLocks noChangeAspect="1" noChangeArrowheads="1"/>
          </p:cNvPicPr>
          <p:nvPr/>
        </p:nvPicPr>
        <p:blipFill>
          <a:blip r:embed="rId6"/>
          <a:srcRect/>
          <a:stretch>
            <a:fillRect/>
          </a:stretch>
        </p:blipFill>
        <p:spPr bwMode="gray">
          <a:xfrm>
            <a:off x="4953000" y="5029200"/>
            <a:ext cx="1066800" cy="817563"/>
          </a:xfrm>
          <a:prstGeom prst="rect">
            <a:avLst/>
          </a:prstGeom>
          <a:noFill/>
          <a:ln w="9525">
            <a:noFill/>
            <a:miter lim="800000"/>
            <a:headEnd/>
            <a:tailEnd/>
          </a:ln>
          <a:effectLst/>
        </p:spPr>
      </p:pic>
      <p:pic>
        <p:nvPicPr>
          <p:cNvPr id="8210" name="Picture 18"/>
          <p:cNvPicPr>
            <a:picLocks noChangeAspect="1" noChangeArrowheads="1"/>
          </p:cNvPicPr>
          <p:nvPr/>
        </p:nvPicPr>
        <p:blipFill>
          <a:blip r:embed="rId7"/>
          <a:srcRect/>
          <a:stretch>
            <a:fillRect/>
          </a:stretch>
        </p:blipFill>
        <p:spPr bwMode="gray">
          <a:xfrm>
            <a:off x="5486400" y="2971800"/>
            <a:ext cx="914400" cy="571500"/>
          </a:xfrm>
          <a:prstGeom prst="rect">
            <a:avLst/>
          </a:prstGeom>
          <a:noFill/>
          <a:ln w="9525">
            <a:noFill/>
            <a:miter lim="800000"/>
            <a:headEnd/>
            <a:tailEnd/>
          </a:ln>
          <a:effectLst/>
        </p:spPr>
      </p:pic>
      <p:sp>
        <p:nvSpPr>
          <p:cNvPr id="8212" name="Oval 20"/>
          <p:cNvSpPr>
            <a:spLocks noChangeArrowheads="1"/>
          </p:cNvSpPr>
          <p:nvPr/>
        </p:nvSpPr>
        <p:spPr bwMode="auto">
          <a:xfrm>
            <a:off x="2819400" y="3733800"/>
            <a:ext cx="3048000" cy="990600"/>
          </a:xfrm>
          <a:prstGeom prst="ellipse">
            <a:avLst/>
          </a:prstGeom>
          <a:solidFill>
            <a:schemeClr val="accent1"/>
          </a:solidFill>
          <a:ln w="9525">
            <a:solidFill>
              <a:schemeClr val="tx1"/>
            </a:solidFill>
            <a:miter lim="800000"/>
            <a:headEnd/>
            <a:tailEnd/>
          </a:ln>
          <a:effectLst/>
        </p:spPr>
        <p:txBody>
          <a:bodyPr wrap="none" anchor="ctr"/>
          <a:lstStyle/>
          <a:p>
            <a:pPr algn="ctr"/>
            <a:r>
              <a:rPr lang="en-US" sz="2000"/>
              <a:t>Its very similar to a</a:t>
            </a:r>
          </a:p>
          <a:p>
            <a:pPr algn="ctr"/>
            <a:r>
              <a:rPr lang="en-US" sz="2000"/>
              <a:t>Desktop!!</a:t>
            </a:r>
          </a:p>
        </p:txBody>
      </p:sp>
      <p:sp>
        <p:nvSpPr>
          <p:cNvPr id="8213" name="Line 21"/>
          <p:cNvSpPr>
            <a:spLocks noChangeShapeType="1"/>
          </p:cNvSpPr>
          <p:nvPr/>
        </p:nvSpPr>
        <p:spPr bwMode="auto">
          <a:xfrm flipV="1">
            <a:off x="1981200" y="4267200"/>
            <a:ext cx="838200" cy="2286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20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8206"/>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8207"/>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82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82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212"/>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8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 grpId="0" animBg="1" autoUpdateAnimBg="0"/>
      <p:bldP spid="82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2371725" y="2743994"/>
            <a:ext cx="4400550" cy="22383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We have seen that 10 percent of all the emails are spam and 4 percent of emails have the word lottery and our task is to quantify the degree of overlap between these two proportions. In other words, we need to identify the joint probability of both p(spam) and p(lottery) occurring, which can be written as p(spam ∩ lottery). </a:t>
            </a:r>
          </a:p>
          <a:p>
            <a:pPr algn="just"/>
            <a:r>
              <a:rPr lang="en-US" dirty="0" smtClean="0"/>
              <a:t>In case if both the events are totally unrelated, they are called independent events and their respective value is p(spam ∩ lottery) = p(spam) * p(lottery) = 0.1 * 0.04 = 0.004, which is 0.4 percent of all messages are spam containing the word Lottery. In general, for independent events P(A∩ B) = P(A) * P(B).</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Bayes theorem with conditional probability</a:t>
            </a:r>
            <a:endParaRPr lang="en-US" dirty="0"/>
          </a:p>
        </p:txBody>
      </p:sp>
      <p:sp>
        <p:nvSpPr>
          <p:cNvPr id="3" name="Content Placeholder 2"/>
          <p:cNvSpPr>
            <a:spLocks noGrp="1"/>
          </p:cNvSpPr>
          <p:nvPr>
            <p:ph idx="1"/>
          </p:nvPr>
        </p:nvSpPr>
        <p:spPr>
          <a:xfrm>
            <a:off x="457200" y="1600201"/>
            <a:ext cx="8229600" cy="2971800"/>
          </a:xfrm>
        </p:spPr>
        <p:txBody>
          <a:bodyPr>
            <a:normAutofit fontScale="85000" lnSpcReduction="20000"/>
          </a:bodyPr>
          <a:lstStyle/>
          <a:p>
            <a:pPr algn="just"/>
            <a:r>
              <a:rPr lang="en-US" dirty="0" smtClean="0">
                <a:latin typeface="Times New Roman" pitchFamily="18" charset="0"/>
                <a:cs typeface="Times New Roman" pitchFamily="18" charset="0"/>
              </a:rPr>
              <a:t>Conditional probability provides a way of calculating relationships between dependent events using Bayes theorem. </a:t>
            </a:r>
          </a:p>
          <a:p>
            <a:pPr algn="just"/>
            <a:r>
              <a:rPr lang="en-US" dirty="0" smtClean="0">
                <a:latin typeface="Times New Roman" pitchFamily="18" charset="0"/>
                <a:cs typeface="Times New Roman" pitchFamily="18" charset="0"/>
              </a:rPr>
              <a:t>For example, A and B are two events and we would like to calculate P(A\B) can be read as the probability of event occurring A given the fact that event B already occurred, in fact this is known as conditional probability, the equation can be written as follows:</a:t>
            </a:r>
            <a:endParaRPr lang="en-US"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2286000" y="4724400"/>
            <a:ext cx="4419600" cy="9906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To understand better, we will now talk about the email classification example. Our objective is to predict whether email is spam given the word lottery and some other clues. In this case we already knew the overall probability of spam, which is 10 percent also known as prior probability. </a:t>
            </a:r>
          </a:p>
          <a:p>
            <a:pPr algn="just"/>
            <a:r>
              <a:rPr lang="en-US" dirty="0" smtClean="0">
                <a:latin typeface="Times New Roman" pitchFamily="18" charset="0"/>
                <a:cs typeface="Times New Roman" pitchFamily="18" charset="0"/>
              </a:rPr>
              <a:t>Now suppose you have obtained an additional piece of information that probability of word lottery in all messages, which is 4 percent, also known as marginal likelihood. Now, we know the probability that lottery was used in previous spam messages and is called the likelihood.</a:t>
            </a:r>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685800" y="1600200"/>
            <a:ext cx="7924800" cy="416321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In the previous table, the sample frequency table that records the number of times Lottery appeared in spam and ham messages and its respective likelihood has been shown. Likelihood table reveals that P(Lottery\Spam)= 3/22 = 0.13, indicating that probability is 13 percent that a spam message contains the term Lottery. </a:t>
            </a:r>
          </a:p>
          <a:p>
            <a:pPr algn="just"/>
            <a:r>
              <a:rPr lang="en-US" dirty="0" smtClean="0">
                <a:latin typeface="Times New Roman" pitchFamily="18" charset="0"/>
                <a:cs typeface="Times New Roman" pitchFamily="18" charset="0"/>
              </a:rPr>
              <a:t>Subsequently we can calculate the P(Spam ∩ Lottery) = P(Lottery\Spam) * P(Spam) = (3/22) * (22/100) = 0.03. In order to calculate the posterior probability, we divide P(Spam ∩ Lottery) with P(Lottery), which means (3/22)*(22/100) / (4/100) = 0.75. Therefore, the probability is 75 percent that a message is spam, given that message contains the word Lottery.</a:t>
            </a: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 classification</a:t>
            </a:r>
            <a:endParaRPr lang="en-US" dirty="0"/>
          </a:p>
        </p:txBody>
      </p:sp>
      <p:sp>
        <p:nvSpPr>
          <p:cNvPr id="3" name="Content Placeholder 2"/>
          <p:cNvSpPr>
            <a:spLocks noGrp="1"/>
          </p:cNvSpPr>
          <p:nvPr>
            <p:ph idx="1"/>
          </p:nvPr>
        </p:nvSpPr>
        <p:spPr>
          <a:xfrm>
            <a:off x="457200" y="1600201"/>
            <a:ext cx="8229600" cy="2438400"/>
          </a:xfrm>
        </p:spPr>
        <p:txBody>
          <a:bodyPr>
            <a:normAutofit fontScale="85000" lnSpcReduction="20000"/>
          </a:bodyPr>
          <a:lstStyle/>
          <a:p>
            <a:r>
              <a:rPr lang="en-US" dirty="0" smtClean="0"/>
              <a:t>In the past example, we have seen with single word called lottery, however, in this case we will be discussing with a few more additional words such as Million and Unsubscribe to show how actual classifiers do work. Let us construct the likelihood table for the appearance of the three words (W1, W2, and W3), as shown in the following table for 100 emails:</a:t>
            </a:r>
            <a:endParaRPr lang="en-US" dirty="0"/>
          </a:p>
        </p:txBody>
      </p:sp>
      <p:pic>
        <p:nvPicPr>
          <p:cNvPr id="16386" name="Picture 2"/>
          <p:cNvPicPr>
            <a:picLocks noChangeAspect="1" noChangeArrowheads="1"/>
          </p:cNvPicPr>
          <p:nvPr/>
        </p:nvPicPr>
        <p:blipFill>
          <a:blip r:embed="rId2"/>
          <a:srcRect/>
          <a:stretch>
            <a:fillRect/>
          </a:stretch>
        </p:blipFill>
        <p:spPr bwMode="auto">
          <a:xfrm>
            <a:off x="1676400" y="4114800"/>
            <a:ext cx="4838700" cy="11620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533400" y="1600200"/>
            <a:ext cx="7924800" cy="406796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533400" y="1834356"/>
            <a:ext cx="7924800" cy="40576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Laplace estimator</a:t>
            </a:r>
            <a:endParaRPr lang="en-US" dirty="0"/>
          </a:p>
        </p:txBody>
      </p:sp>
      <p:sp>
        <p:nvSpPr>
          <p:cNvPr id="3" name="Content Placeholder 2"/>
          <p:cNvSpPr>
            <a:spLocks noGrp="1"/>
          </p:cNvSpPr>
          <p:nvPr>
            <p:ph idx="1"/>
          </p:nvPr>
        </p:nvSpPr>
        <p:spPr>
          <a:xfrm>
            <a:off x="457200" y="1600201"/>
            <a:ext cx="8229600" cy="2743200"/>
          </a:xfrm>
        </p:spPr>
        <p:txBody>
          <a:bodyPr>
            <a:normAutofit fontScale="85000" lnSpcReduction="10000"/>
          </a:bodyPr>
          <a:lstStyle/>
          <a:p>
            <a:r>
              <a:rPr lang="en-US" dirty="0" smtClean="0"/>
              <a:t>In the previous calculation, all the values are </a:t>
            </a:r>
            <a:r>
              <a:rPr lang="en-US" dirty="0" err="1" smtClean="0"/>
              <a:t>nonzeros</a:t>
            </a:r>
            <a:r>
              <a:rPr lang="en-US" dirty="0" smtClean="0"/>
              <a:t>, which makes calculations well. Whereas in practice some words never appear in past for specific category and suddenly appear at later stages, which makes entire calculations as zeros. For example, in the previous equation W3 did have a 0 value instead of 13, and it will convert entire equations to 0 altogether:</a:t>
            </a:r>
            <a:endParaRPr lang="en-US" dirty="0"/>
          </a:p>
        </p:txBody>
      </p:sp>
      <p:pic>
        <p:nvPicPr>
          <p:cNvPr id="19458" name="Picture 2"/>
          <p:cNvPicPr>
            <a:picLocks noChangeAspect="1" noChangeArrowheads="1"/>
          </p:cNvPicPr>
          <p:nvPr/>
        </p:nvPicPr>
        <p:blipFill>
          <a:blip r:embed="rId2"/>
          <a:srcRect/>
          <a:stretch>
            <a:fillRect/>
          </a:stretch>
        </p:blipFill>
        <p:spPr bwMode="auto">
          <a:xfrm>
            <a:off x="2286000" y="4648200"/>
            <a:ext cx="4019550" cy="5810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71538" y="862013"/>
            <a:ext cx="8162925" cy="762000"/>
          </a:xfrm>
        </p:spPr>
        <p:txBody>
          <a:bodyPr/>
          <a:lstStyle/>
          <a:p>
            <a:r>
              <a:rPr lang="en-US"/>
              <a:t>Instance-based Learning</a:t>
            </a:r>
          </a:p>
        </p:txBody>
      </p:sp>
      <p:sp>
        <p:nvSpPr>
          <p:cNvPr id="9219" name="Rectangle 3"/>
          <p:cNvSpPr>
            <a:spLocks noGrp="1" noChangeArrowheads="1"/>
          </p:cNvSpPr>
          <p:nvPr>
            <p:ph type="body" idx="1"/>
          </p:nvPr>
        </p:nvSpPr>
        <p:spPr/>
        <p:txBody>
          <a:bodyPr/>
          <a:lstStyle/>
          <a:p>
            <a:r>
              <a:rPr lang="en-US"/>
              <a:t>K-Nearest Neighbor Algorithm</a:t>
            </a:r>
          </a:p>
          <a:p>
            <a:r>
              <a:rPr lang="en-US"/>
              <a:t>Weighted Regression</a:t>
            </a:r>
          </a:p>
          <a:p>
            <a:r>
              <a:rPr lang="en-US"/>
              <a:t>Case-based reasoning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762000" y="1905000"/>
            <a:ext cx="7391400" cy="258127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Naive Bayes SMS spam classification example</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719262" y="2334419"/>
            <a:ext cx="5705475" cy="30575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548392" y="1600200"/>
            <a:ext cx="6047216" cy="45259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Using NLP techniques, we have preprocessed the data for obtaining finalized word vectors to map with final outcomes spam or ham. Major preprocessing stages involved are: </a:t>
            </a:r>
          </a:p>
          <a:p>
            <a:pPr lvl="1" algn="just"/>
            <a:r>
              <a:rPr lang="en-US" dirty="0" smtClean="0">
                <a:latin typeface="Times New Roman" pitchFamily="18" charset="0"/>
                <a:cs typeface="Times New Roman" pitchFamily="18" charset="0"/>
              </a:rPr>
              <a:t>Removal of punctuations: Punctuations needs to be removed before applying any further processing. Punctuations from the string library are !"#$%&amp;\'()*+,- ./:;&lt;=&gt;?@[\\]^_`{|}~, which are removed from all the messages. </a:t>
            </a:r>
          </a:p>
          <a:p>
            <a:pPr lvl="1" algn="just"/>
            <a:r>
              <a:rPr lang="en-US" dirty="0" smtClean="0">
                <a:latin typeface="Times New Roman" pitchFamily="18" charset="0"/>
                <a:cs typeface="Times New Roman" pitchFamily="18" charset="0"/>
              </a:rPr>
              <a:t>Word tokenization: Words are chunked from sentences based on white space for further processing.</a:t>
            </a:r>
            <a:endParaRPr lang="en-US"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Converting words into lower case: Converting to all lower case provides removal of duplicates, such as Run and run, where the first one comes at start of the sentence and the later one comes in the middle of the sentence, and so on, which all needs to be unified to remove duplicates as we are working on bag of words technique. </a:t>
            </a:r>
          </a:p>
          <a:p>
            <a:pPr algn="just"/>
            <a:r>
              <a:rPr lang="en-US" dirty="0" smtClean="0">
                <a:latin typeface="Times New Roman" pitchFamily="18" charset="0"/>
                <a:cs typeface="Times New Roman" pitchFamily="18" charset="0"/>
              </a:rPr>
              <a:t>Stop word removal: Stop words are the words that repeat so many times in literature and yet are not much differentiator in explanatory power of sentences. For example: I, me, you, this, that, and so on, which needs to be removed before further processing. </a:t>
            </a:r>
          </a:p>
          <a:p>
            <a:pPr algn="just"/>
            <a:r>
              <a:rPr lang="en-US" dirty="0" smtClean="0">
                <a:latin typeface="Times New Roman" pitchFamily="18" charset="0"/>
                <a:cs typeface="Times New Roman" pitchFamily="18" charset="0"/>
              </a:rPr>
              <a:t>of length at least three: Here we have removed words with length less than three.</a:t>
            </a:r>
            <a:endParaRPr lang="en-US"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Times New Roman" pitchFamily="18" charset="0"/>
                <a:cs typeface="Times New Roman" pitchFamily="18" charset="0"/>
              </a:rPr>
              <a:t>Keeping words of length at least three: Here we have removed words with length less than three. Stemming of words: Stemming process stems the words to its respective root words. Example of stemming is bringing down running to run or runs to run. By doing stemming we reduce duplicates and improve the accuracy of the model. </a:t>
            </a:r>
          </a:p>
          <a:p>
            <a:pPr algn="just"/>
            <a:r>
              <a:rPr lang="en-US" dirty="0" smtClean="0">
                <a:latin typeface="Times New Roman" pitchFamily="18" charset="0"/>
                <a:cs typeface="Times New Roman" pitchFamily="18" charset="0"/>
              </a:rPr>
              <a:t>Part-of-speech (POS) tagging: This applies the speech tags to words, such as noun, verb, adjective, and so on. For example, POS tagging for running is verb, whereas for run is noun. In some situation running is noun and lemmatization will not bring down the word to root word run, instead it just keeps the running as it is. Hence, POS tagging is a very crucial step necessary for performing prior to applying the lemmatization operation to bring down the word to its root word. </a:t>
            </a:r>
          </a:p>
          <a:p>
            <a:pPr algn="just"/>
            <a:r>
              <a:rPr lang="en-US" dirty="0" smtClean="0">
                <a:latin typeface="Times New Roman" pitchFamily="18" charset="0"/>
                <a:cs typeface="Times New Roman" pitchFamily="18" charset="0"/>
              </a:rPr>
              <a:t>Lemmatization of words: Lemmatization is another different process to reduce the dimensionality. In lemmatization process, it brings down the word to root word rather than just truncating the words. For example, bring ate to its root word as eat when we pass the ate word into </a:t>
            </a:r>
            <a:r>
              <a:rPr lang="en-US" dirty="0" err="1" smtClean="0">
                <a:latin typeface="Times New Roman" pitchFamily="18" charset="0"/>
                <a:cs typeface="Times New Roman" pitchFamily="18" charset="0"/>
              </a:rPr>
              <a:t>lemmatizer</a:t>
            </a:r>
            <a:r>
              <a:rPr lang="en-US" dirty="0" smtClean="0">
                <a:latin typeface="Times New Roman" pitchFamily="18" charset="0"/>
                <a:cs typeface="Times New Roman" pitchFamily="18" charset="0"/>
              </a:rPr>
              <a:t> with the POS tag as verb</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71538" y="862013"/>
            <a:ext cx="8162925" cy="762000"/>
          </a:xfrm>
        </p:spPr>
        <p:txBody>
          <a:bodyPr/>
          <a:lstStyle/>
          <a:p>
            <a:r>
              <a:rPr lang="en-US"/>
              <a:t>K-Nearest Neighbor</a:t>
            </a:r>
          </a:p>
        </p:txBody>
      </p:sp>
      <p:sp>
        <p:nvSpPr>
          <p:cNvPr id="10243" name="Rectangle 3"/>
          <p:cNvSpPr>
            <a:spLocks noGrp="1" noChangeArrowheads="1"/>
          </p:cNvSpPr>
          <p:nvPr>
            <p:ph type="body" idx="1"/>
          </p:nvPr>
        </p:nvSpPr>
        <p:spPr/>
        <p:txBody>
          <a:bodyPr/>
          <a:lstStyle/>
          <a:p>
            <a:pPr>
              <a:lnSpc>
                <a:spcPct val="90000"/>
              </a:lnSpc>
            </a:pPr>
            <a:r>
              <a:rPr lang="en-US"/>
              <a:t>Features</a:t>
            </a:r>
          </a:p>
          <a:p>
            <a:pPr lvl="1">
              <a:lnSpc>
                <a:spcPct val="90000"/>
              </a:lnSpc>
            </a:pPr>
            <a:r>
              <a:rPr lang="en-US"/>
              <a:t>All instances correspond to points in an n-dimensional Euclidean space</a:t>
            </a:r>
          </a:p>
          <a:p>
            <a:pPr lvl="1">
              <a:lnSpc>
                <a:spcPct val="90000"/>
              </a:lnSpc>
            </a:pPr>
            <a:r>
              <a:rPr lang="en-US"/>
              <a:t>Classification is delayed till a new instance arrives</a:t>
            </a:r>
          </a:p>
          <a:p>
            <a:pPr lvl="1">
              <a:lnSpc>
                <a:spcPct val="90000"/>
              </a:lnSpc>
            </a:pPr>
            <a:r>
              <a:rPr lang="en-US"/>
              <a:t>Classification done by comparing feature vectors of the different points</a:t>
            </a:r>
          </a:p>
          <a:p>
            <a:pPr lvl="1">
              <a:lnSpc>
                <a:spcPct val="90000"/>
              </a:lnSpc>
            </a:pPr>
            <a:r>
              <a:rPr lang="en-US"/>
              <a:t>Target function may be discrete or real-valued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1538" y="862013"/>
            <a:ext cx="8162925" cy="762000"/>
          </a:xfrm>
        </p:spPr>
        <p:txBody>
          <a:bodyPr/>
          <a:lstStyle/>
          <a:p>
            <a:r>
              <a:rPr lang="en-US"/>
              <a:t>1-Nearest Neighbor</a:t>
            </a:r>
          </a:p>
        </p:txBody>
      </p:sp>
      <p:sp>
        <p:nvSpPr>
          <p:cNvPr id="11276" name="Oval 12"/>
          <p:cNvSpPr>
            <a:spLocks noChangeArrowheads="1"/>
          </p:cNvSpPr>
          <p:nvPr/>
        </p:nvSpPr>
        <p:spPr bwMode="auto">
          <a:xfrm>
            <a:off x="3657600" y="4953000"/>
            <a:ext cx="3048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79" name="Oval 15"/>
          <p:cNvSpPr>
            <a:spLocks noChangeArrowheads="1"/>
          </p:cNvSpPr>
          <p:nvPr/>
        </p:nvSpPr>
        <p:spPr bwMode="auto">
          <a:xfrm>
            <a:off x="4343400" y="2819400"/>
            <a:ext cx="1295400" cy="1295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71" name="Oval 7"/>
          <p:cNvSpPr>
            <a:spLocks noChangeArrowheads="1"/>
          </p:cNvSpPr>
          <p:nvPr/>
        </p:nvSpPr>
        <p:spPr bwMode="auto">
          <a:xfrm>
            <a:off x="3124200" y="3581400"/>
            <a:ext cx="228600" cy="1524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1272" name="Oval 8"/>
          <p:cNvSpPr>
            <a:spLocks noChangeArrowheads="1"/>
          </p:cNvSpPr>
          <p:nvPr/>
        </p:nvSpPr>
        <p:spPr bwMode="auto">
          <a:xfrm>
            <a:off x="4724400" y="3581400"/>
            <a:ext cx="3048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73" name="Oval 9"/>
          <p:cNvSpPr>
            <a:spLocks noChangeArrowheads="1"/>
          </p:cNvSpPr>
          <p:nvPr/>
        </p:nvSpPr>
        <p:spPr bwMode="auto">
          <a:xfrm>
            <a:off x="5943600" y="39624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74" name="Oval 10"/>
          <p:cNvSpPr>
            <a:spLocks noChangeArrowheads="1"/>
          </p:cNvSpPr>
          <p:nvPr/>
        </p:nvSpPr>
        <p:spPr bwMode="auto">
          <a:xfrm>
            <a:off x="3505200" y="2743200"/>
            <a:ext cx="228600" cy="1524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1275" name="Oval 11"/>
          <p:cNvSpPr>
            <a:spLocks noChangeArrowheads="1"/>
          </p:cNvSpPr>
          <p:nvPr/>
        </p:nvSpPr>
        <p:spPr bwMode="auto">
          <a:xfrm>
            <a:off x="4876800" y="2971800"/>
            <a:ext cx="228600" cy="2286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1277" name="Oval 13"/>
          <p:cNvSpPr>
            <a:spLocks noChangeArrowheads="1"/>
          </p:cNvSpPr>
          <p:nvPr/>
        </p:nvSpPr>
        <p:spPr bwMode="auto">
          <a:xfrm>
            <a:off x="2133600" y="44958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78" name="Oval 14"/>
          <p:cNvSpPr>
            <a:spLocks noChangeArrowheads="1"/>
          </p:cNvSpPr>
          <p:nvPr/>
        </p:nvSpPr>
        <p:spPr bwMode="auto">
          <a:xfrm>
            <a:off x="4953000" y="50292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282" name="Oval 18"/>
          <p:cNvSpPr>
            <a:spLocks noChangeArrowheads="1"/>
          </p:cNvSpPr>
          <p:nvPr/>
        </p:nvSpPr>
        <p:spPr bwMode="auto">
          <a:xfrm flipV="1">
            <a:off x="4724400" y="3581400"/>
            <a:ext cx="304800" cy="1524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27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27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127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127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127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12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272"/>
                                        </p:tgtEl>
                                        <p:attrNameLst>
                                          <p:attrName>style.visibility</p:attrName>
                                        </p:attrNameLst>
                                      </p:cBhvr>
                                      <p:to>
                                        <p:strVal val="visible"/>
                                      </p:to>
                                    </p:set>
                                  </p:childTnLst>
                                  <p:subTnLst>
                                    <p:animClr>
                                      <p:cBhvr override="childStyle">
                                        <p:cTn dur="1" fill="hold" display="0" masterRel="nextClick" afterEffect="1"/>
                                        <p:tgtEl>
                                          <p:spTgt spid="11272"/>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2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animBg="1"/>
      <p:bldP spid="11279" grpId="0" animBg="1"/>
      <p:bldP spid="11271" grpId="0" animBg="1"/>
      <p:bldP spid="11272" grpId="0" animBg="1"/>
      <p:bldP spid="11273" grpId="0" animBg="1"/>
      <p:bldP spid="11274" grpId="0" animBg="1"/>
      <p:bldP spid="11275" grpId="0" animBg="1"/>
      <p:bldP spid="11277" grpId="0" animBg="1"/>
      <p:bldP spid="11278" grpId="0" animBg="1"/>
      <p:bldP spid="112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Oval 15"/>
          <p:cNvSpPr>
            <a:spLocks noChangeArrowheads="1"/>
          </p:cNvSpPr>
          <p:nvPr/>
        </p:nvSpPr>
        <p:spPr bwMode="auto">
          <a:xfrm>
            <a:off x="3962400" y="2743200"/>
            <a:ext cx="2209800" cy="21336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290" name="Rectangle 2"/>
          <p:cNvSpPr>
            <a:spLocks noGrp="1" noChangeArrowheads="1"/>
          </p:cNvSpPr>
          <p:nvPr>
            <p:ph type="title"/>
          </p:nvPr>
        </p:nvSpPr>
        <p:spPr>
          <a:xfrm>
            <a:off x="871538" y="862013"/>
            <a:ext cx="8162925" cy="762000"/>
          </a:xfrm>
        </p:spPr>
        <p:txBody>
          <a:bodyPr/>
          <a:lstStyle/>
          <a:p>
            <a:r>
              <a:rPr lang="en-US"/>
              <a:t>3-Nearest Neighbor</a:t>
            </a:r>
          </a:p>
        </p:txBody>
      </p:sp>
      <p:sp>
        <p:nvSpPr>
          <p:cNvPr id="12291" name="Rectangle 3"/>
          <p:cNvSpPr>
            <a:spLocks noGrp="1" noChangeArrowheads="1"/>
          </p:cNvSpPr>
          <p:nvPr>
            <p:ph type="body" idx="1"/>
          </p:nvPr>
        </p:nvSpPr>
        <p:spPr/>
        <p:txBody>
          <a:bodyPr/>
          <a:lstStyle/>
          <a:p>
            <a:endParaRPr lang="en-US"/>
          </a:p>
        </p:txBody>
      </p:sp>
      <p:sp>
        <p:nvSpPr>
          <p:cNvPr id="12294" name="Oval 6"/>
          <p:cNvSpPr>
            <a:spLocks noChangeArrowheads="1"/>
          </p:cNvSpPr>
          <p:nvPr/>
        </p:nvSpPr>
        <p:spPr bwMode="auto">
          <a:xfrm>
            <a:off x="3124200" y="3581400"/>
            <a:ext cx="228600" cy="1524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2295" name="Oval 7"/>
          <p:cNvSpPr>
            <a:spLocks noChangeArrowheads="1"/>
          </p:cNvSpPr>
          <p:nvPr/>
        </p:nvSpPr>
        <p:spPr bwMode="auto">
          <a:xfrm>
            <a:off x="4724400" y="3581400"/>
            <a:ext cx="3048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296" name="Oval 8"/>
          <p:cNvSpPr>
            <a:spLocks noChangeArrowheads="1"/>
          </p:cNvSpPr>
          <p:nvPr/>
        </p:nvSpPr>
        <p:spPr bwMode="auto">
          <a:xfrm>
            <a:off x="5943600" y="39624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297" name="Oval 9"/>
          <p:cNvSpPr>
            <a:spLocks noChangeArrowheads="1"/>
          </p:cNvSpPr>
          <p:nvPr/>
        </p:nvSpPr>
        <p:spPr bwMode="auto">
          <a:xfrm>
            <a:off x="3505200" y="2743200"/>
            <a:ext cx="228600" cy="1524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2298" name="Oval 10"/>
          <p:cNvSpPr>
            <a:spLocks noChangeArrowheads="1"/>
          </p:cNvSpPr>
          <p:nvPr/>
        </p:nvSpPr>
        <p:spPr bwMode="auto">
          <a:xfrm>
            <a:off x="4876800" y="2971800"/>
            <a:ext cx="228600" cy="2286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2299" name="Oval 11"/>
          <p:cNvSpPr>
            <a:spLocks noChangeArrowheads="1"/>
          </p:cNvSpPr>
          <p:nvPr/>
        </p:nvSpPr>
        <p:spPr bwMode="auto">
          <a:xfrm>
            <a:off x="2133600" y="44958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300" name="Oval 12"/>
          <p:cNvSpPr>
            <a:spLocks noChangeArrowheads="1"/>
          </p:cNvSpPr>
          <p:nvPr/>
        </p:nvSpPr>
        <p:spPr bwMode="auto">
          <a:xfrm>
            <a:off x="4953000" y="5029200"/>
            <a:ext cx="2286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301" name="Oval 13"/>
          <p:cNvSpPr>
            <a:spLocks noChangeArrowheads="1"/>
          </p:cNvSpPr>
          <p:nvPr/>
        </p:nvSpPr>
        <p:spPr bwMode="auto">
          <a:xfrm>
            <a:off x="3657600" y="4648200"/>
            <a:ext cx="3048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302" name="Oval 14"/>
          <p:cNvSpPr>
            <a:spLocks noChangeArrowheads="1"/>
          </p:cNvSpPr>
          <p:nvPr/>
        </p:nvSpPr>
        <p:spPr bwMode="auto">
          <a:xfrm>
            <a:off x="4038600" y="3886200"/>
            <a:ext cx="304800" cy="1524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29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229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2298"/>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2299"/>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2300"/>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230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230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29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2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animBg="1"/>
      <p:bldP spid="12294" grpId="0" animBg="1"/>
      <p:bldP spid="12295" grpId="0" animBg="1"/>
      <p:bldP spid="12296" grpId="0" animBg="1"/>
      <p:bldP spid="12297" grpId="0" animBg="1"/>
      <p:bldP spid="12298" grpId="0" animBg="1"/>
      <p:bldP spid="12299" grpId="0" animBg="1"/>
      <p:bldP spid="12300" grpId="0" animBg="1"/>
      <p:bldP spid="12301" grpId="0" animBg="1"/>
      <p:bldP spid="123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1538" y="862013"/>
            <a:ext cx="8162925" cy="762000"/>
          </a:xfrm>
        </p:spPr>
        <p:txBody>
          <a:bodyPr/>
          <a:lstStyle/>
          <a:p>
            <a:r>
              <a:rPr lang="en-US"/>
              <a:t>K-Nearest Neighbor</a:t>
            </a:r>
          </a:p>
        </p:txBody>
      </p:sp>
      <p:sp>
        <p:nvSpPr>
          <p:cNvPr id="13315" name="Rectangle 3"/>
          <p:cNvSpPr>
            <a:spLocks noGrp="1" noChangeArrowheads="1"/>
          </p:cNvSpPr>
          <p:nvPr>
            <p:ph type="body" idx="1"/>
          </p:nvPr>
        </p:nvSpPr>
        <p:spPr/>
        <p:txBody>
          <a:bodyPr/>
          <a:lstStyle/>
          <a:p>
            <a:r>
              <a:rPr lang="en-US" sz="2800"/>
              <a:t>An arbitrary instance is represented by	(a</a:t>
            </a:r>
            <a:r>
              <a:rPr lang="en-US" sz="2800" baseline="-25000"/>
              <a:t>1</a:t>
            </a:r>
            <a:r>
              <a:rPr lang="en-US" sz="2800"/>
              <a:t>(x), a</a:t>
            </a:r>
            <a:r>
              <a:rPr lang="en-US" sz="2800" baseline="-25000"/>
              <a:t>2</a:t>
            </a:r>
            <a:r>
              <a:rPr lang="en-US" sz="2800"/>
              <a:t>(x), a</a:t>
            </a:r>
            <a:r>
              <a:rPr lang="en-US" sz="2800" baseline="-25000"/>
              <a:t>3</a:t>
            </a:r>
            <a:r>
              <a:rPr lang="en-US" sz="2800"/>
              <a:t>(x),.., a</a:t>
            </a:r>
            <a:r>
              <a:rPr lang="en-US" sz="2800" baseline="-25000"/>
              <a:t>n</a:t>
            </a:r>
            <a:r>
              <a:rPr lang="en-US" sz="2800"/>
              <a:t>(x))</a:t>
            </a:r>
          </a:p>
          <a:p>
            <a:pPr lvl="1"/>
            <a:r>
              <a:rPr lang="en-US" sz="2400"/>
              <a:t>a</a:t>
            </a:r>
            <a:r>
              <a:rPr lang="en-US" sz="2400" baseline="-25000"/>
              <a:t>i</a:t>
            </a:r>
            <a:r>
              <a:rPr lang="en-US" sz="2400"/>
              <a:t>(x) denotes features</a:t>
            </a:r>
          </a:p>
          <a:p>
            <a:r>
              <a:rPr lang="en-US" sz="2800"/>
              <a:t>Euclidean distance between two instances</a:t>
            </a:r>
          </a:p>
          <a:p>
            <a:pPr>
              <a:buFont typeface="Wingdings" pitchFamily="2" charset="2"/>
              <a:buNone/>
            </a:pPr>
            <a:r>
              <a:rPr lang="en-US" sz="2800"/>
              <a:t>	d(x</a:t>
            </a:r>
            <a:r>
              <a:rPr lang="en-US" sz="2800" baseline="-25000"/>
              <a:t>i</a:t>
            </a:r>
            <a:r>
              <a:rPr lang="en-US" sz="2800"/>
              <a:t>, x</a:t>
            </a:r>
            <a:r>
              <a:rPr lang="en-US" sz="2800" baseline="-25000"/>
              <a:t>j</a:t>
            </a:r>
            <a:r>
              <a:rPr lang="en-US" sz="2800"/>
              <a:t>)=sqrt (sum for r=1 to n (a</a:t>
            </a:r>
            <a:r>
              <a:rPr lang="en-US" sz="2800" baseline="-25000"/>
              <a:t>r</a:t>
            </a:r>
            <a:r>
              <a:rPr lang="en-US" sz="2800"/>
              <a:t>(x</a:t>
            </a:r>
            <a:r>
              <a:rPr lang="en-US" sz="2800" baseline="-25000"/>
              <a:t>i</a:t>
            </a:r>
            <a:r>
              <a:rPr lang="en-US" sz="2800"/>
              <a:t>) - a</a:t>
            </a:r>
            <a:r>
              <a:rPr lang="en-US" sz="2800" baseline="-25000"/>
              <a:t>r</a:t>
            </a:r>
            <a:r>
              <a:rPr lang="en-US" sz="2800"/>
              <a:t>(x</a:t>
            </a:r>
            <a:r>
              <a:rPr lang="en-US" sz="2800" baseline="-25000"/>
              <a:t>j</a:t>
            </a:r>
            <a:r>
              <a:rPr lang="en-US" sz="2800"/>
              <a:t>))</a:t>
            </a:r>
            <a:r>
              <a:rPr lang="en-US" sz="2800" baseline="30000"/>
              <a:t>2</a:t>
            </a:r>
            <a:r>
              <a:rPr lang="en-US" sz="2800"/>
              <a:t>)</a:t>
            </a:r>
          </a:p>
          <a:p>
            <a:r>
              <a:rPr lang="en-US" sz="2800"/>
              <a:t>Continuous valued target function</a:t>
            </a:r>
          </a:p>
          <a:p>
            <a:pPr lvl="1"/>
            <a:r>
              <a:rPr lang="en-US" sz="2400"/>
              <a:t> mean value of the k nearest training examples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2338</Words>
  <Application>Microsoft Office PowerPoint</Application>
  <PresentationFormat>On-screen Show (4:3)</PresentationFormat>
  <Paragraphs>167</Paragraphs>
  <Slides>55</Slides>
  <Notes>6</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Unit - III</vt:lpstr>
      <vt:lpstr>Different Learning Methods</vt:lpstr>
      <vt:lpstr>Different Learning Methods</vt:lpstr>
      <vt:lpstr>Instance-based Learning</vt:lpstr>
      <vt:lpstr>Instance-based Learning</vt:lpstr>
      <vt:lpstr>K-Nearest Neighbor</vt:lpstr>
      <vt:lpstr>1-Nearest Neighbor</vt:lpstr>
      <vt:lpstr>3-Nearest Neighbor</vt:lpstr>
      <vt:lpstr>K-Nearest Neighbor</vt:lpstr>
      <vt:lpstr>K-nearest neighbors</vt:lpstr>
      <vt:lpstr>KNN voter example</vt:lpstr>
      <vt:lpstr>Slide 12</vt:lpstr>
      <vt:lpstr>Slide 13</vt:lpstr>
      <vt:lpstr>Distance-Weighted Nearest Neighbor Algorithm</vt:lpstr>
      <vt:lpstr>Remarks</vt:lpstr>
      <vt:lpstr>Remarks</vt:lpstr>
      <vt:lpstr>Remarks</vt:lpstr>
      <vt:lpstr>Curse of dimensionality</vt:lpstr>
      <vt:lpstr>Slide 19</vt:lpstr>
      <vt:lpstr>Slide 20</vt:lpstr>
      <vt:lpstr>Slide 21</vt:lpstr>
      <vt:lpstr>Slide 22</vt:lpstr>
      <vt:lpstr>Curse of dimensionality with 1D example</vt:lpstr>
      <vt:lpstr>Curse of dimensionality with 2D example</vt:lpstr>
      <vt:lpstr>Curse of dimensionality with 3D example</vt:lpstr>
      <vt:lpstr>KNN classifier with breast cancer Wisconsin data example</vt:lpstr>
      <vt:lpstr>Slide 27</vt:lpstr>
      <vt:lpstr>Slide 28</vt:lpstr>
      <vt:lpstr>Naïve Bayes</vt:lpstr>
      <vt:lpstr>Things We’d Like to Do</vt:lpstr>
      <vt:lpstr>Bayesian Classification</vt:lpstr>
      <vt:lpstr>Another Application</vt:lpstr>
      <vt:lpstr>The Bayes Classifier</vt:lpstr>
      <vt:lpstr>The Bayes Classifier</vt:lpstr>
      <vt:lpstr>The Bayes Classifier</vt:lpstr>
      <vt:lpstr>Probability fundamentals</vt:lpstr>
      <vt:lpstr>Slide 37</vt:lpstr>
      <vt:lpstr>Joint probability</vt:lpstr>
      <vt:lpstr>Slide 39</vt:lpstr>
      <vt:lpstr>Slide 40</vt:lpstr>
      <vt:lpstr>Slide 41</vt:lpstr>
      <vt:lpstr>Understanding Bayes theorem with conditional probability</vt:lpstr>
      <vt:lpstr>Slide 43</vt:lpstr>
      <vt:lpstr>Slide 44</vt:lpstr>
      <vt:lpstr>Slide 45</vt:lpstr>
      <vt:lpstr>Naive Bayes classification</vt:lpstr>
      <vt:lpstr>Slide 47</vt:lpstr>
      <vt:lpstr>Slide 48</vt:lpstr>
      <vt:lpstr>Laplace estimator</vt:lpstr>
      <vt:lpstr>Slide 50</vt:lpstr>
      <vt:lpstr>Naive Bayes SMS spam classification example</vt:lpstr>
      <vt:lpstr>Slide 52</vt:lpstr>
      <vt:lpstr>Slide 53</vt:lpstr>
      <vt:lpstr>Slide 54</vt:lpstr>
      <vt:lpstr>Slide 55</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User</dc:creator>
  <cp:lastModifiedBy>User</cp:lastModifiedBy>
  <cp:revision>10</cp:revision>
  <dcterms:created xsi:type="dcterms:W3CDTF">2022-03-06T16:47:21Z</dcterms:created>
  <dcterms:modified xsi:type="dcterms:W3CDTF">2022-03-06T17:45:27Z</dcterms:modified>
</cp:coreProperties>
</file>