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6858000" cx="9144000"/>
  <p:notesSz cx="6858000" cy="9144000"/>
  <p:embeddedFontLst>
    <p:embeddedFont>
      <p:font typeface="Palatino Linotype"/>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4" roundtripDataSignature="AMtx7mgnlPc8oFnPN/S2de5dZmuyfvVL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customschemas.google.com/relationships/presentationmetadata" Target="metadata"/><Relationship Id="rId83" Type="http://schemas.openxmlformats.org/officeDocument/2006/relationships/font" Target="fonts/PalatinoLinotype-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PalatinoLinotype-regular.fntdata"/><Relationship Id="rId82" Type="http://schemas.openxmlformats.org/officeDocument/2006/relationships/font" Target="fonts/PalatinoLinotype-italic.fntdata"/><Relationship Id="rId81" Type="http://schemas.openxmlformats.org/officeDocument/2006/relationships/font" Target="fonts/PalatinoLinotyp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RM INSTITUTE OF SCIENCE AND TECHNOLOGY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f94fb0466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0f94fb0466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f94fb0466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0f94fb0466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f94fb0466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0f94fb0466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f94fb0466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0f94fb0466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f94fb0466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0f94fb0466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f94fb0466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0f94fb0466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f94fb0466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0f94fb0466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f94fb0466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0f94fb0466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f94fb0466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0f94fb0466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f94fb0466_0_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0f94fb0466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f94fb0466_0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0f94fb0466_0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f94fb0466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10f94fb0466_0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f94fb0466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0f94fb0466_0_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f94fb0466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0f94fb0466_0_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94fb0466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10f94fb0466_0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f94fb0466_0_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0f94fb0466_0_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14136f60d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1114136f60d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f94fb0466_0_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0f94fb0466_0_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1a3db33de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111a3db33de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f94fb0466_0_2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10f94fb0466_0_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f94fb0466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0f94fb046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f94fb0466_0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10f94fb0466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2e274459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112e274459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2e274459d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112e274459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2e274459d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112e274459d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f94fb0466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10f94fb0466_0_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1a3db33de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111a3db33de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1a3db33de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111a3db33de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2e274459d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112e274459d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2e274459d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112e274459d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2e274459d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112e274459d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f94fb0466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10f94fb0466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38276bc4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g1138276bc48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4d6a474e7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114d6a474e7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14d6a474e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114d6a474e7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14d6a474e7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114d6a474e7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4d6a474e7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g114d6a474e7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14d6a474e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114d6a474e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14d6a474e7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g114d6a474e7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4d6a474e7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g114d6a474e7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4d6a474e7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114d6a474e7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14d6a474e7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114d6a474e7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f94fb0466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0f94fb0466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14d6a474e7_0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g114d6a474e7_0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14d6a474e7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g114d6a474e7_0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14d6a474e7_0_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114d6a474e7_0_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14d6a474e7_0_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g114d6a474e7_0_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14d6a474e7_0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114d6a474e7_0_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14d6a474e7_0_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g114d6a474e7_0_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145e4bf0c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g1145e4bf0c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145e4bf0cb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1145e4bf0cb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14d6a474e7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g114d6a474e7_0_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14d6a474e7_0_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g114d6a474e7_0_2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f94fb0466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0f94fb0466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14d6a474e7_0_2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g114d6a474e7_0_2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14d6a474e7_0_2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g114d6a474e7_0_2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14d6a474e7_0_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g114d6a474e7_0_2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14d6a474e7_0_2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g114d6a474e7_0_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14d6a474e7_0_2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g114d6a474e7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14d6a474e7_0_2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g114d6a474e7_0_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14d6a474e7_0_2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g114d6a474e7_0_2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14d6a474e7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g114d6a474e7_0_3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0e2b55a6a3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g10e2b55a6a3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0e2b55a6a3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g10e2b55a6a3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f94fb0466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0f94fb0466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0e2b55a6a3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g10e2b55a6a3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0e2b55a6a3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g10e2b55a6a3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0e2b55a6a3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g10e2b55a6a3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14d6a474e7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g114d6a474e7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138276bc48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g1138276bc48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f94fb0466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0f94fb0466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f94fb0466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0f94fb0466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Georgia"/>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5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3"/>
          <p:cNvSpPr/>
          <p:nvPr>
            <p:ph idx="2" type="pic"/>
          </p:nvPr>
        </p:nvSpPr>
        <p:spPr>
          <a:xfrm>
            <a:off x="1792288" y="612775"/>
            <a:ext cx="5486400" cy="4114800"/>
          </a:xfrm>
          <a:prstGeom prst="rect">
            <a:avLst/>
          </a:prstGeom>
          <a:noFill/>
          <a:ln>
            <a:noFill/>
          </a:ln>
        </p:spPr>
      </p:sp>
      <p:sp>
        <p:nvSpPr>
          <p:cNvPr id="68" name="Google Shape;68;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Georgia"/>
              <a:buNone/>
              <a:defRPr b="0" i="0" sz="44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Georgia"/>
                <a:ea typeface="Georgia"/>
                <a:cs typeface="Georgia"/>
                <a:sym typeface="Georg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Georgia"/>
                <a:ea typeface="Georgia"/>
                <a:cs typeface="Georgia"/>
                <a:sym typeface="Georg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9pPr>
          </a:lstStyle>
          <a:p/>
        </p:txBody>
      </p:sp>
      <p:sp>
        <p:nvSpPr>
          <p:cNvPr id="12" name="Google Shape;12;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3" name="Google Shape;1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4" name="Google Shape;1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eorgia"/>
                <a:ea typeface="Georgia"/>
                <a:cs typeface="Georgia"/>
                <a:sym typeface="Georgia"/>
              </a:defRPr>
            </a:lvl1pPr>
            <a:lvl2pPr indent="0" lvl="1" marL="0" marR="0" rtl="0" algn="r">
              <a:spcBef>
                <a:spcPts val="0"/>
              </a:spcBef>
              <a:buNone/>
              <a:defRPr b="0" i="0" sz="1200" u="none" cap="none" strike="noStrike">
                <a:solidFill>
                  <a:srgbClr val="888888"/>
                </a:solidFill>
                <a:latin typeface="Georgia"/>
                <a:ea typeface="Georgia"/>
                <a:cs typeface="Georgia"/>
                <a:sym typeface="Georgia"/>
              </a:defRPr>
            </a:lvl2pPr>
            <a:lvl3pPr indent="0" lvl="2" marL="0" marR="0" rtl="0" algn="r">
              <a:spcBef>
                <a:spcPts val="0"/>
              </a:spcBef>
              <a:buNone/>
              <a:defRPr b="0" i="0" sz="1200" u="none" cap="none" strike="noStrike">
                <a:solidFill>
                  <a:srgbClr val="888888"/>
                </a:solidFill>
                <a:latin typeface="Georgia"/>
                <a:ea typeface="Georgia"/>
                <a:cs typeface="Georgia"/>
                <a:sym typeface="Georgia"/>
              </a:defRPr>
            </a:lvl3pPr>
            <a:lvl4pPr indent="0" lvl="3" marL="0" marR="0" rtl="0" algn="r">
              <a:spcBef>
                <a:spcPts val="0"/>
              </a:spcBef>
              <a:buNone/>
              <a:defRPr b="0" i="0" sz="1200" u="none" cap="none" strike="noStrike">
                <a:solidFill>
                  <a:srgbClr val="888888"/>
                </a:solidFill>
                <a:latin typeface="Georgia"/>
                <a:ea typeface="Georgia"/>
                <a:cs typeface="Georgia"/>
                <a:sym typeface="Georgia"/>
              </a:defRPr>
            </a:lvl4pPr>
            <a:lvl5pPr indent="0" lvl="4" marL="0" marR="0" rtl="0" algn="r">
              <a:spcBef>
                <a:spcPts val="0"/>
              </a:spcBef>
              <a:buNone/>
              <a:defRPr b="0" i="0" sz="1200" u="none" cap="none" strike="noStrike">
                <a:solidFill>
                  <a:srgbClr val="888888"/>
                </a:solidFill>
                <a:latin typeface="Georgia"/>
                <a:ea typeface="Georgia"/>
                <a:cs typeface="Georgia"/>
                <a:sym typeface="Georgia"/>
              </a:defRPr>
            </a:lvl5pPr>
            <a:lvl6pPr indent="0" lvl="5" marL="0" marR="0" rtl="0" algn="r">
              <a:spcBef>
                <a:spcPts val="0"/>
              </a:spcBef>
              <a:buNone/>
              <a:defRPr b="0" i="0" sz="1200" u="none" cap="none" strike="noStrike">
                <a:solidFill>
                  <a:srgbClr val="888888"/>
                </a:solidFill>
                <a:latin typeface="Georgia"/>
                <a:ea typeface="Georgia"/>
                <a:cs typeface="Georgia"/>
                <a:sym typeface="Georgia"/>
              </a:defRPr>
            </a:lvl6pPr>
            <a:lvl7pPr indent="0" lvl="6" marL="0" marR="0" rtl="0" algn="r">
              <a:spcBef>
                <a:spcPts val="0"/>
              </a:spcBef>
              <a:buNone/>
              <a:defRPr b="0" i="0" sz="1200" u="none" cap="none" strike="noStrike">
                <a:solidFill>
                  <a:srgbClr val="888888"/>
                </a:solidFill>
                <a:latin typeface="Georgia"/>
                <a:ea typeface="Georgia"/>
                <a:cs typeface="Georgia"/>
                <a:sym typeface="Georgia"/>
              </a:defRPr>
            </a:lvl7pPr>
            <a:lvl8pPr indent="0" lvl="7" marL="0" marR="0" rtl="0" algn="r">
              <a:spcBef>
                <a:spcPts val="0"/>
              </a:spcBef>
              <a:buNone/>
              <a:defRPr b="0" i="0" sz="1200" u="none" cap="none" strike="noStrike">
                <a:solidFill>
                  <a:srgbClr val="888888"/>
                </a:solidFill>
                <a:latin typeface="Georgia"/>
                <a:ea typeface="Georgia"/>
                <a:cs typeface="Georgia"/>
                <a:sym typeface="Georgia"/>
              </a:defRPr>
            </a:lvl8pPr>
            <a:lvl9pPr indent="0" lvl="8" marL="0" marR="0" rtl="0" algn="r">
              <a:spcBef>
                <a:spcPts val="0"/>
              </a:spcBef>
              <a:buNone/>
              <a:defRPr b="0" i="0" sz="1200" u="none" cap="none" strike="noStrike">
                <a:solidFill>
                  <a:srgbClr val="888888"/>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d"/>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archive.ics.uci.edu/ml/datasets/Wine%2BQuality" TargetMode="External"/><Relationship Id="rId4" Type="http://schemas.openxmlformats.org/officeDocument/2006/relationships/hyperlink" Target="https://archive.ics.uci.edu/ml/datasets/Wine+Quality"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mygreatlearning.com/blog/what-is-regression/" TargetMode="Externa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26.png"/><Relationship Id="rId5"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2.png"/><Relationship Id="rId5"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40.png"/><Relationship Id="rId5"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6.png"/><Relationship Id="rId5"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42.png"/><Relationship Id="rId5" Type="http://schemas.openxmlformats.org/officeDocument/2006/relationships/image" Target="../media/image41.png"/><Relationship Id="rId6"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50.png"/><Relationship Id="rId5"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5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5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60.png"/><Relationship Id="rId5" Type="http://schemas.openxmlformats.org/officeDocument/2006/relationships/image" Target="../media/image5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52.png"/><Relationship Id="rId5" Type="http://schemas.openxmlformats.org/officeDocument/2006/relationships/image" Target="../media/image6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5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6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6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png"/><Relationship Id="rId4" Type="http://schemas.openxmlformats.org/officeDocument/2006/relationships/image" Target="../media/image62.png"/><Relationship Id="rId5" Type="http://schemas.openxmlformats.org/officeDocument/2006/relationships/image" Target="../media/image6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png"/><Relationship Id="rId4" Type="http://schemas.openxmlformats.org/officeDocument/2006/relationships/image" Target="../media/image6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s://www.youtube.com/watch?v=75e1RjrxSI4" TargetMode="External"/><Relationship Id="rId4" Type="http://schemas.openxmlformats.org/officeDocument/2006/relationships/hyperlink" Target="https://www.youtube.com/watch?v=emHDSX6R6eg" TargetMode="External"/><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022BA"/>
              </a:buClr>
              <a:buSzPct val="100000"/>
              <a:buFont typeface="Georgia"/>
              <a:buNone/>
            </a:pPr>
            <a:r>
              <a:rPr b="1" lang="en-US">
                <a:solidFill>
                  <a:srgbClr val="F022BA"/>
                </a:solidFill>
              </a:rPr>
              <a:t>Unit II</a:t>
            </a:r>
            <a:endParaRPr b="1">
              <a:solidFill>
                <a:srgbClr val="F022BA"/>
              </a:solidFill>
            </a:endParaRPr>
          </a:p>
          <a:p>
            <a:pPr indent="0" lvl="0" marL="0" rtl="0" algn="ctr">
              <a:spcBef>
                <a:spcPts val="0"/>
              </a:spcBef>
              <a:spcAft>
                <a:spcPts val="0"/>
              </a:spcAft>
              <a:buClr>
                <a:srgbClr val="F022BA"/>
              </a:buClr>
              <a:buSzPct val="160324"/>
              <a:buFont typeface="Georgia"/>
              <a:buNone/>
            </a:pPr>
            <a:br>
              <a:rPr b="1" lang="en-US">
                <a:solidFill>
                  <a:srgbClr val="F022BA"/>
                </a:solidFill>
              </a:rPr>
            </a:br>
            <a:r>
              <a:rPr b="1" lang="en-US" sz="2744">
                <a:solidFill>
                  <a:srgbClr val="F022BA"/>
                </a:solidFill>
              </a:rPr>
              <a:t>Parallelism of Statistics and Machine Learning</a:t>
            </a:r>
            <a:endParaRPr b="1" sz="2744">
              <a:solidFill>
                <a:srgbClr val="F022BA"/>
              </a:solidFill>
            </a:endParaRPr>
          </a:p>
          <a:p>
            <a:pPr indent="0" lvl="0" marL="0" rtl="0" algn="ctr">
              <a:spcBef>
                <a:spcPts val="0"/>
              </a:spcBef>
              <a:spcAft>
                <a:spcPts val="0"/>
              </a:spcAft>
              <a:buClr>
                <a:srgbClr val="F022BA"/>
              </a:buClr>
              <a:buSzPct val="160324"/>
              <a:buFont typeface="Georgia"/>
              <a:buNone/>
            </a:pPr>
            <a:r>
              <a:rPr b="1" lang="en-US" sz="2744">
                <a:solidFill>
                  <a:srgbClr val="F022BA"/>
                </a:solidFill>
              </a:rPr>
              <a:t>&amp;</a:t>
            </a:r>
            <a:endParaRPr b="1" sz="2744">
              <a:solidFill>
                <a:srgbClr val="F022BA"/>
              </a:solidFill>
            </a:endParaRPr>
          </a:p>
          <a:p>
            <a:pPr indent="0" lvl="0" marL="0" rtl="0" algn="ctr">
              <a:spcBef>
                <a:spcPts val="0"/>
              </a:spcBef>
              <a:spcAft>
                <a:spcPts val="0"/>
              </a:spcAft>
              <a:buClr>
                <a:srgbClr val="F022BA"/>
              </a:buClr>
              <a:buSzPct val="144291"/>
              <a:buFont typeface="Georgia"/>
              <a:buNone/>
            </a:pPr>
            <a:r>
              <a:rPr b="1" lang="en-US" sz="2744">
                <a:solidFill>
                  <a:srgbClr val="F022BA"/>
                </a:solidFill>
              </a:rPr>
              <a:t>Logistic Regression Versus Random Forest</a:t>
            </a:r>
            <a:endParaRPr b="1" sz="2744"/>
          </a:p>
          <a:p>
            <a:pPr indent="0" lvl="0" marL="0" rtl="0" algn="ctr">
              <a:spcBef>
                <a:spcPts val="0"/>
              </a:spcBef>
              <a:spcAft>
                <a:spcPts val="0"/>
              </a:spcAft>
              <a:buClr>
                <a:srgbClr val="F022BA"/>
              </a:buClr>
              <a:buSzPct val="100000"/>
              <a:buFont typeface="Georgia"/>
              <a:buNone/>
            </a:pPr>
            <a:br>
              <a:rPr lang="en-US">
                <a:solidFill>
                  <a:srgbClr val="F022BA"/>
                </a:solidFill>
              </a:rPr>
            </a:br>
            <a:endParaRPr>
              <a:solidFill>
                <a:srgbClr val="0000FF"/>
              </a:solidFill>
            </a:endParaRPr>
          </a:p>
        </p:txBody>
      </p:sp>
      <p:sp>
        <p:nvSpPr>
          <p:cNvPr id="91" name="Google Shape;91;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92" name="Google Shape;92;p1"/>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
        <p:nvSpPr>
          <p:cNvPr id="93" name="Google Shape;93;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6.googleusercontent.com/8IDk-vXquORl23XI8uMY5WAf9Bl5t7GXQsBQ-ENsWcEoPsO8R23UM6jcXSOE0T2hOtxIkLZ0TRBb9Ypxf0JCJcsw5nDXaAgPGNw3wJKxlISJ2dCuDBX9x4t8OoA6gAMVZM6JaBw=s0" id="94" name="Google Shape;94;p1"/>
          <p:cNvPicPr preferRelativeResize="0"/>
          <p:nvPr/>
        </p:nvPicPr>
        <p:blipFill rotWithShape="1">
          <a:blip r:embed="rId3">
            <a:alphaModFix/>
          </a:blip>
          <a:srcRect b="0" l="0" r="0" t="0"/>
          <a:stretch/>
        </p:blipFill>
        <p:spPr>
          <a:xfrm>
            <a:off x="155575" y="0"/>
            <a:ext cx="1009650" cy="714375"/>
          </a:xfrm>
          <a:prstGeom prst="rect">
            <a:avLst/>
          </a:prstGeom>
          <a:noFill/>
          <a:ln>
            <a:noFill/>
          </a:ln>
        </p:spPr>
      </p:pic>
      <p:sp>
        <p:nvSpPr>
          <p:cNvPr id="95" name="Google Shape;95;p1"/>
          <p:cNvSpPr txBox="1"/>
          <p:nvPr/>
        </p:nvSpPr>
        <p:spPr>
          <a:xfrm>
            <a:off x="1475656" y="69631"/>
            <a:ext cx="7200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FF0000"/>
                </a:solidFill>
                <a:latin typeface="Georgia"/>
                <a:ea typeface="Georgia"/>
                <a:cs typeface="Georgia"/>
                <a:sym typeface="Georgia"/>
              </a:rPr>
              <a:t>SRM INSTITUTE OF SCIENCE AND TECHNOLOGY,</a:t>
            </a:r>
            <a:endParaRPr/>
          </a:p>
          <a:p>
            <a:pPr indent="0" lvl="0" marL="0" marR="0" rtl="0" algn="ctr">
              <a:spcBef>
                <a:spcPts val="0"/>
              </a:spcBef>
              <a:spcAft>
                <a:spcPts val="0"/>
              </a:spcAft>
              <a:buNone/>
            </a:pPr>
            <a:r>
              <a:rPr b="1" i="0" lang="en-US" sz="1800" u="none" cap="none" strike="noStrike">
                <a:solidFill>
                  <a:srgbClr val="FF0000"/>
                </a:solidFill>
                <a:latin typeface="Georgia"/>
                <a:ea typeface="Georgia"/>
                <a:cs typeface="Georgia"/>
                <a:sym typeface="Georgia"/>
              </a:rPr>
              <a:t>RAMAPURAM CAMPUS</a:t>
            </a:r>
            <a:endParaRPr b="0" i="0" sz="1800" u="none" cap="none" strike="noStrike">
              <a:solidFill>
                <a:srgbClr val="FF0000"/>
              </a:solidFill>
              <a:latin typeface="Georgia"/>
              <a:ea typeface="Georgia"/>
              <a:cs typeface="Georgia"/>
              <a:sym typeface="Georgia"/>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0f94fb0466_0_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g10f94fb0466_0_7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71755" rtl="0" algn="ctr">
              <a:spcBef>
                <a:spcPts val="0"/>
              </a:spcBef>
              <a:spcAft>
                <a:spcPts val="0"/>
              </a:spcAft>
              <a:buClr>
                <a:schemeClr val="dk1"/>
              </a:buClr>
              <a:buSzPts val="1100"/>
              <a:buFont typeface="Arial"/>
              <a:buNone/>
            </a:pPr>
            <a:r>
              <a:rPr b="1" lang="en-US" sz="2400">
                <a:solidFill>
                  <a:srgbClr val="F022BA"/>
                </a:solidFill>
                <a:highlight>
                  <a:srgbClr val="FDF9D7"/>
                </a:highlight>
                <a:latin typeface="Arial"/>
                <a:ea typeface="Arial"/>
                <a:cs typeface="Arial"/>
                <a:sym typeface="Arial"/>
              </a:rPr>
              <a:t>Assumptions of linear regression</a:t>
            </a:r>
            <a:endParaRPr sz="2560"/>
          </a:p>
        </p:txBody>
      </p:sp>
      <p:sp>
        <p:nvSpPr>
          <p:cNvPr id="178" name="Google Shape;178;g10f94fb0466_0_7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marR="212725" rtl="0" algn="l">
              <a:lnSpc>
                <a:spcPct val="88750"/>
              </a:lnSpc>
              <a:spcBef>
                <a:spcPts val="880"/>
              </a:spcBef>
              <a:spcAft>
                <a:spcPts val="0"/>
              </a:spcAft>
              <a:buNone/>
            </a:pPr>
            <a:r>
              <a:rPr b="1" lang="en-US" sz="2400">
                <a:latin typeface="Palatino Linotype"/>
                <a:ea typeface="Palatino Linotype"/>
                <a:cs typeface="Palatino Linotype"/>
                <a:sym typeface="Palatino Linotype"/>
              </a:rPr>
              <a:t>The dependent variable should be a linear combination of independent variables</a:t>
            </a:r>
            <a:r>
              <a:rPr lang="en-US" sz="2400">
                <a:latin typeface="Palatino Linotype"/>
                <a:ea typeface="Palatino Linotype"/>
                <a:cs typeface="Palatino Linotype"/>
                <a:sym typeface="Palatino Linotype"/>
              </a:rPr>
              <a:t>: </a:t>
            </a:r>
            <a:endParaRPr sz="2400">
              <a:latin typeface="Palatino Linotype"/>
              <a:ea typeface="Palatino Linotype"/>
              <a:cs typeface="Palatino Linotype"/>
              <a:sym typeface="Palatino Linotype"/>
            </a:endParaRPr>
          </a:p>
          <a:p>
            <a:pPr indent="-381000" lvl="0" marL="342900" marR="212725" rtl="0" algn="l">
              <a:lnSpc>
                <a:spcPct val="88750"/>
              </a:lnSpc>
              <a:spcBef>
                <a:spcPts val="880"/>
              </a:spcBef>
              <a:spcAft>
                <a:spcPts val="0"/>
              </a:spcAft>
              <a:buSzPts val="2400"/>
              <a:buChar char="•"/>
            </a:pPr>
            <a:r>
              <a:rPr i="1" lang="en-US" sz="2400">
                <a:latin typeface="Palatino Linotype"/>
                <a:ea typeface="Palatino Linotype"/>
                <a:cs typeface="Palatino Linotype"/>
                <a:sym typeface="Palatino Linotype"/>
              </a:rPr>
              <a:t>Y </a:t>
            </a:r>
            <a:r>
              <a:rPr lang="en-US" sz="2400">
                <a:latin typeface="Palatino Linotype"/>
                <a:ea typeface="Palatino Linotype"/>
                <a:cs typeface="Palatino Linotype"/>
                <a:sym typeface="Palatino Linotype"/>
              </a:rPr>
              <a:t>should be a linear combination of </a:t>
            </a:r>
            <a:r>
              <a:rPr i="1" lang="en-US" sz="2400">
                <a:latin typeface="Palatino Linotype"/>
                <a:ea typeface="Palatino Linotype"/>
                <a:cs typeface="Palatino Linotype"/>
                <a:sym typeface="Palatino Linotype"/>
              </a:rPr>
              <a:t>X </a:t>
            </a:r>
            <a:r>
              <a:rPr lang="en-US" sz="2400">
                <a:latin typeface="Palatino Linotype"/>
                <a:ea typeface="Palatino Linotype"/>
                <a:cs typeface="Palatino Linotype"/>
                <a:sym typeface="Palatino Linotype"/>
              </a:rPr>
              <a:t>variables. Please note, in the following equation, </a:t>
            </a:r>
            <a:r>
              <a:rPr i="1" lang="en-US" sz="2400">
                <a:latin typeface="Palatino Linotype"/>
                <a:ea typeface="Palatino Linotype"/>
                <a:cs typeface="Palatino Linotype"/>
                <a:sym typeface="Palatino Linotype"/>
              </a:rPr>
              <a:t>X2 </a:t>
            </a:r>
            <a:r>
              <a:rPr lang="en-US" sz="2400">
                <a:latin typeface="Palatino Linotype"/>
                <a:ea typeface="Palatino Linotype"/>
                <a:cs typeface="Palatino Linotype"/>
                <a:sym typeface="Palatino Linotype"/>
              </a:rPr>
              <a:t>has raised to the power of </a:t>
            </a:r>
            <a:r>
              <a:rPr i="1" lang="en-US" sz="2400">
                <a:latin typeface="Palatino Linotype"/>
                <a:ea typeface="Palatino Linotype"/>
                <a:cs typeface="Palatino Linotype"/>
                <a:sym typeface="Palatino Linotype"/>
              </a:rPr>
              <a:t>2</a:t>
            </a:r>
            <a:r>
              <a:rPr lang="en-US" sz="2400">
                <a:latin typeface="Palatino Linotype"/>
                <a:ea typeface="Palatino Linotype"/>
                <a:cs typeface="Palatino Linotype"/>
                <a:sym typeface="Palatino Linotype"/>
              </a:rPr>
              <a:t>, the equation is still holding the assumption of a linear combination of variables:</a:t>
            </a:r>
            <a:endParaRPr sz="2400">
              <a:latin typeface="Palatino Linotype"/>
              <a:ea typeface="Palatino Linotype"/>
              <a:cs typeface="Palatino Linotype"/>
              <a:sym typeface="Palatino Linotype"/>
            </a:endParaRPr>
          </a:p>
          <a:p>
            <a:pPr indent="-381000" lvl="0" marL="342900" marR="212725" rtl="0" algn="l">
              <a:lnSpc>
                <a:spcPct val="88750"/>
              </a:lnSpc>
              <a:spcBef>
                <a:spcPts val="880"/>
              </a:spcBef>
              <a:spcAft>
                <a:spcPts val="0"/>
              </a:spcAft>
              <a:buSzPts val="2400"/>
              <a:buFont typeface="Palatino Linotype"/>
              <a:buChar char="•"/>
            </a:pPr>
            <a:r>
              <a:t/>
            </a:r>
            <a:endParaRPr sz="2400">
              <a:latin typeface="Palatino Linotype"/>
              <a:ea typeface="Palatino Linotype"/>
              <a:cs typeface="Palatino Linotype"/>
              <a:sym typeface="Palatino Linotype"/>
            </a:endParaRPr>
          </a:p>
          <a:p>
            <a:pPr indent="-342900" lvl="0" marL="342900" rtl="0" algn="just">
              <a:spcBef>
                <a:spcPts val="480"/>
              </a:spcBef>
              <a:spcAft>
                <a:spcPts val="0"/>
              </a:spcAft>
              <a:buSzPts val="2400"/>
              <a:buChar char="•"/>
            </a:pPr>
            <a:r>
              <a:t/>
            </a:r>
            <a:endParaRPr sz="2400"/>
          </a:p>
        </p:txBody>
      </p:sp>
      <p:sp>
        <p:nvSpPr>
          <p:cNvPr id="179" name="Google Shape;179;g10f94fb0466_0_7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180" name="Google Shape;180;g10f94fb0466_0_7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181" name="Google Shape;181;g10f94fb0466_0_70"/>
          <p:cNvPicPr preferRelativeResize="0"/>
          <p:nvPr/>
        </p:nvPicPr>
        <p:blipFill>
          <a:blip r:embed="rId4">
            <a:alphaModFix/>
          </a:blip>
          <a:stretch>
            <a:fillRect/>
          </a:stretch>
        </p:blipFill>
        <p:spPr>
          <a:xfrm>
            <a:off x="937400" y="3996550"/>
            <a:ext cx="7312250" cy="2410100"/>
          </a:xfrm>
          <a:prstGeom prst="rect">
            <a:avLst/>
          </a:prstGeom>
          <a:noFill/>
          <a:ln>
            <a:noFill/>
          </a:ln>
        </p:spPr>
      </p:pic>
      <p:pic>
        <p:nvPicPr>
          <p:cNvPr id="182" name="Google Shape;182;g10f94fb0466_0_70"/>
          <p:cNvPicPr preferRelativeResize="0"/>
          <p:nvPr/>
        </p:nvPicPr>
        <p:blipFill>
          <a:blip r:embed="rId5">
            <a:alphaModFix/>
          </a:blip>
          <a:stretch>
            <a:fillRect/>
          </a:stretch>
        </p:blipFill>
        <p:spPr>
          <a:xfrm>
            <a:off x="5757475" y="3374600"/>
            <a:ext cx="2647950" cy="4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0f94fb0466_0_7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g10f94fb0466_0_7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71755" rtl="0" algn="ctr">
              <a:spcBef>
                <a:spcPts val="0"/>
              </a:spcBef>
              <a:spcAft>
                <a:spcPts val="0"/>
              </a:spcAft>
              <a:buClr>
                <a:schemeClr val="dk1"/>
              </a:buClr>
              <a:buSzPts val="1100"/>
              <a:buFont typeface="Arial"/>
              <a:buNone/>
            </a:pPr>
            <a:r>
              <a:rPr b="1" lang="en-US" sz="2400">
                <a:solidFill>
                  <a:srgbClr val="F022BA"/>
                </a:solidFill>
                <a:highlight>
                  <a:srgbClr val="FDF9D7"/>
                </a:highlight>
                <a:latin typeface="Arial"/>
                <a:ea typeface="Arial"/>
                <a:cs typeface="Arial"/>
                <a:sym typeface="Arial"/>
              </a:rPr>
              <a:t>Assumptions of linear regression</a:t>
            </a:r>
            <a:endParaRPr sz="2560"/>
          </a:p>
        </p:txBody>
      </p:sp>
      <p:sp>
        <p:nvSpPr>
          <p:cNvPr id="189" name="Google Shape;189;g10f94fb0466_0_7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04800" lvl="0" marL="342900" rtl="0" algn="just">
              <a:lnSpc>
                <a:spcPct val="80000"/>
              </a:lnSpc>
              <a:spcBef>
                <a:spcPts val="480"/>
              </a:spcBef>
              <a:spcAft>
                <a:spcPts val="0"/>
              </a:spcAft>
              <a:buSzPts val="1800"/>
              <a:buChar char="•"/>
            </a:pPr>
            <a:r>
              <a:rPr lang="en-US" sz="2600"/>
              <a:t>In the preceding sample graph, initially, linear regression was applied and the errors seem to have a pattern rather than being pure white noise;  in this case, it is simply showing the presence of non-linearity. </a:t>
            </a:r>
            <a:endParaRPr sz="2600"/>
          </a:p>
          <a:p>
            <a:pPr indent="-304800" lvl="0" marL="342900" rtl="0" algn="just">
              <a:lnSpc>
                <a:spcPct val="80000"/>
              </a:lnSpc>
              <a:spcBef>
                <a:spcPts val="480"/>
              </a:spcBef>
              <a:spcAft>
                <a:spcPts val="0"/>
              </a:spcAft>
              <a:buSzPts val="1800"/>
              <a:buChar char="•"/>
            </a:pPr>
            <a:r>
              <a:rPr lang="en-US" sz="2600"/>
              <a:t>After increasing the power of the polynomial value, now the errors simply look like white noise.</a:t>
            </a:r>
            <a:endParaRPr sz="2600"/>
          </a:p>
        </p:txBody>
      </p:sp>
      <p:sp>
        <p:nvSpPr>
          <p:cNvPr id="190" name="Google Shape;190;g10f94fb0466_0_7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191" name="Google Shape;191;g10f94fb0466_0_7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192" name="Google Shape;192;g10f94fb0466_0_78"/>
          <p:cNvPicPr preferRelativeResize="0"/>
          <p:nvPr/>
        </p:nvPicPr>
        <p:blipFill>
          <a:blip r:embed="rId4">
            <a:alphaModFix/>
          </a:blip>
          <a:stretch>
            <a:fillRect/>
          </a:stretch>
        </p:blipFill>
        <p:spPr>
          <a:xfrm>
            <a:off x="937400" y="3996550"/>
            <a:ext cx="7312250" cy="241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0f94fb0466_0_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8" name="Google Shape;198;g10f94fb0466_0_86"/>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71755" rtl="0" algn="ctr">
              <a:spcBef>
                <a:spcPts val="0"/>
              </a:spcBef>
              <a:spcAft>
                <a:spcPts val="0"/>
              </a:spcAft>
              <a:buClr>
                <a:schemeClr val="dk1"/>
              </a:buClr>
              <a:buSzPts val="1100"/>
              <a:buFont typeface="Arial"/>
              <a:buNone/>
            </a:pPr>
            <a:r>
              <a:rPr b="1" lang="en-US" sz="2400">
                <a:solidFill>
                  <a:srgbClr val="F022BA"/>
                </a:solidFill>
                <a:highlight>
                  <a:srgbClr val="FDF9D7"/>
                </a:highlight>
                <a:latin typeface="Arial"/>
                <a:ea typeface="Arial"/>
                <a:cs typeface="Arial"/>
                <a:sym typeface="Arial"/>
              </a:rPr>
              <a:t>Assumptions of linear regression</a:t>
            </a:r>
            <a:endParaRPr sz="2560"/>
          </a:p>
        </p:txBody>
      </p:sp>
      <p:sp>
        <p:nvSpPr>
          <p:cNvPr id="199" name="Google Shape;199;g10f94fb0466_0_8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480"/>
              </a:spcBef>
              <a:spcAft>
                <a:spcPts val="0"/>
              </a:spcAft>
              <a:buNone/>
            </a:pPr>
            <a:r>
              <a:rPr b="1" lang="en-US">
                <a:solidFill>
                  <a:srgbClr val="F022BA"/>
                </a:solidFill>
              </a:rPr>
              <a:t>No autocorrelation in error terms: </a:t>
            </a:r>
            <a:endParaRPr b="1">
              <a:solidFill>
                <a:srgbClr val="F022BA"/>
              </a:solidFill>
            </a:endParaRPr>
          </a:p>
          <a:p>
            <a:pPr indent="-331470" lvl="0" marL="342900" rtl="0" algn="just">
              <a:spcBef>
                <a:spcPts val="480"/>
              </a:spcBef>
              <a:spcAft>
                <a:spcPts val="0"/>
              </a:spcAft>
              <a:buSzPct val="75000"/>
              <a:buChar char="•"/>
            </a:pPr>
            <a:r>
              <a:rPr lang="en-US"/>
              <a:t>Presence of correlation in error terms penalized model accuracy.</a:t>
            </a:r>
            <a:endParaRPr/>
          </a:p>
          <a:p>
            <a:pPr indent="-296227" lvl="0" marL="342900" rtl="0" algn="just">
              <a:spcBef>
                <a:spcPts val="480"/>
              </a:spcBef>
              <a:spcAft>
                <a:spcPts val="0"/>
              </a:spcAft>
              <a:buSzPct val="56250"/>
              <a:buChar char="•"/>
            </a:pPr>
            <a:r>
              <a:rPr lang="en-US"/>
              <a:t>How to diagnose: </a:t>
            </a:r>
            <a:endParaRPr/>
          </a:p>
          <a:p>
            <a:pPr indent="-277177" lvl="1" marL="742950" rtl="0" algn="just">
              <a:spcBef>
                <a:spcPts val="480"/>
              </a:spcBef>
              <a:spcAft>
                <a:spcPts val="0"/>
              </a:spcAft>
              <a:buSzPct val="64285"/>
              <a:buChar char="–"/>
            </a:pPr>
            <a:r>
              <a:rPr lang="en-US"/>
              <a:t>Durbin-Watson's d tests the null hypothesis that the residuals are not linearly auto correlated. </a:t>
            </a:r>
            <a:endParaRPr/>
          </a:p>
          <a:p>
            <a:pPr indent="-277177" lvl="1" marL="742950" rtl="0" algn="just">
              <a:spcBef>
                <a:spcPts val="480"/>
              </a:spcBef>
              <a:spcAft>
                <a:spcPts val="0"/>
              </a:spcAft>
              <a:buSzPct val="64285"/>
              <a:buChar char="–"/>
            </a:pPr>
            <a:r>
              <a:rPr lang="en-US"/>
              <a:t>While d can lie between 0 and 4, </a:t>
            </a:r>
            <a:endParaRPr/>
          </a:p>
          <a:p>
            <a:pPr indent="-220027" lvl="2" marL="1143000" rtl="0" algn="just">
              <a:spcBef>
                <a:spcPts val="480"/>
              </a:spcBef>
              <a:spcAft>
                <a:spcPts val="0"/>
              </a:spcAft>
              <a:buSzPct val="75000"/>
              <a:buChar char="•"/>
            </a:pPr>
            <a:r>
              <a:rPr lang="en-US"/>
              <a:t>if d ≈ 2 indicates no autocorrelation, </a:t>
            </a:r>
            <a:endParaRPr/>
          </a:p>
          <a:p>
            <a:pPr indent="-220027" lvl="2" marL="1143000" rtl="0" algn="just">
              <a:spcBef>
                <a:spcPts val="480"/>
              </a:spcBef>
              <a:spcAft>
                <a:spcPts val="0"/>
              </a:spcAft>
              <a:buSzPct val="75000"/>
              <a:buChar char="•"/>
            </a:pPr>
            <a:r>
              <a:rPr lang="en-US"/>
              <a:t>0&lt;d&lt;2 implies positive autocorrelation</a:t>
            </a:r>
            <a:endParaRPr/>
          </a:p>
          <a:p>
            <a:pPr indent="-220027" lvl="2" marL="1143000" rtl="0" algn="just">
              <a:spcBef>
                <a:spcPts val="480"/>
              </a:spcBef>
              <a:spcAft>
                <a:spcPts val="0"/>
              </a:spcAft>
              <a:buSzPct val="75000"/>
              <a:buChar char="•"/>
            </a:pPr>
            <a:r>
              <a:rPr lang="en-US"/>
              <a:t>2&lt;d&lt;4 indicates negative autocorrelation.</a:t>
            </a:r>
            <a:endParaRPr/>
          </a:p>
          <a:p>
            <a:pPr indent="-296227" lvl="0" marL="342900" rtl="0" algn="just">
              <a:spcBef>
                <a:spcPts val="480"/>
              </a:spcBef>
              <a:spcAft>
                <a:spcPts val="0"/>
              </a:spcAft>
              <a:buSzPct val="56250"/>
              <a:buChar char="•"/>
            </a:pPr>
            <a:r>
              <a:t/>
            </a:r>
            <a:endParaRPr/>
          </a:p>
        </p:txBody>
      </p:sp>
      <p:sp>
        <p:nvSpPr>
          <p:cNvPr id="200" name="Google Shape;200;g10f94fb0466_0_8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01" name="Google Shape;201;g10f94fb0466_0_86"/>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f94fb0466_0_9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g10f94fb0466_0_94"/>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71755" rtl="0" algn="ctr">
              <a:spcBef>
                <a:spcPts val="0"/>
              </a:spcBef>
              <a:spcAft>
                <a:spcPts val="0"/>
              </a:spcAft>
              <a:buClr>
                <a:schemeClr val="dk1"/>
              </a:buClr>
              <a:buSzPts val="1100"/>
              <a:buFont typeface="Arial"/>
              <a:buNone/>
            </a:pPr>
            <a:r>
              <a:rPr b="1" lang="en-US" sz="2400">
                <a:solidFill>
                  <a:srgbClr val="F022BA"/>
                </a:solidFill>
                <a:highlight>
                  <a:srgbClr val="FDF9D7"/>
                </a:highlight>
                <a:latin typeface="Arial"/>
                <a:ea typeface="Arial"/>
                <a:cs typeface="Arial"/>
                <a:sym typeface="Arial"/>
              </a:rPr>
              <a:t>Assumptions of linear regression</a:t>
            </a:r>
            <a:endParaRPr sz="2560"/>
          </a:p>
        </p:txBody>
      </p:sp>
      <p:sp>
        <p:nvSpPr>
          <p:cNvPr id="208" name="Google Shape;208;g10f94fb0466_0_9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rPr lang="en-US"/>
              <a:t>E</a:t>
            </a:r>
            <a:r>
              <a:rPr lang="en-US" sz="1858"/>
              <a:t>rror should have zero mean and be normally distributed: </a:t>
            </a:r>
            <a:endParaRPr sz="1858"/>
          </a:p>
          <a:p>
            <a:pPr indent="-295784" lvl="0" marL="342900" rtl="0" algn="just">
              <a:spcBef>
                <a:spcPts val="480"/>
              </a:spcBef>
              <a:spcAft>
                <a:spcPts val="0"/>
              </a:spcAft>
              <a:buSzPts val="1058"/>
              <a:buChar char="•"/>
            </a:pPr>
            <a:r>
              <a:rPr lang="en-US" sz="1858"/>
              <a:t>Errors should have </a:t>
            </a:r>
            <a:r>
              <a:rPr lang="en-US" sz="1858"/>
              <a:t>zero mean for the model to create an unbiased estimate. </a:t>
            </a:r>
            <a:endParaRPr sz="1858"/>
          </a:p>
          <a:p>
            <a:pPr indent="-295784" lvl="0" marL="342900" rtl="0" algn="just">
              <a:spcBef>
                <a:spcPts val="480"/>
              </a:spcBef>
              <a:spcAft>
                <a:spcPts val="0"/>
              </a:spcAft>
              <a:buSzPts val="1058"/>
              <a:buChar char="•"/>
            </a:pPr>
            <a:r>
              <a:rPr lang="en-US" sz="1858"/>
              <a:t>Plotting the errors will show the distribution of errors. </a:t>
            </a:r>
            <a:endParaRPr sz="1858"/>
          </a:p>
          <a:p>
            <a:pPr indent="-295784" lvl="0" marL="342900" rtl="0" algn="just">
              <a:spcBef>
                <a:spcPts val="480"/>
              </a:spcBef>
              <a:spcAft>
                <a:spcPts val="0"/>
              </a:spcAft>
              <a:buSzPts val="1058"/>
              <a:buChar char="•"/>
            </a:pPr>
            <a:r>
              <a:rPr lang="en-US" sz="1858"/>
              <a:t>If error terms are not normally distributed, it implies confidence intervals will become too wide or narrow, which leads to difficulty in estimating coefficients based on minimization of least squares:</a:t>
            </a:r>
            <a:endParaRPr sz="1858"/>
          </a:p>
          <a:p>
            <a:pPr indent="-219584" lvl="0" marL="342900" rtl="0" algn="just">
              <a:spcBef>
                <a:spcPts val="480"/>
              </a:spcBef>
              <a:spcAft>
                <a:spcPts val="0"/>
              </a:spcAft>
              <a:buSzPts val="458"/>
              <a:buChar char="•"/>
            </a:pPr>
            <a:r>
              <a:t/>
            </a:r>
            <a:endParaRPr sz="1858"/>
          </a:p>
        </p:txBody>
      </p:sp>
      <p:sp>
        <p:nvSpPr>
          <p:cNvPr id="209" name="Google Shape;209;g10f94fb0466_0_9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10" name="Google Shape;210;g10f94fb0466_0_94"/>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211" name="Google Shape;211;g10f94fb0466_0_94"/>
          <p:cNvPicPr preferRelativeResize="0"/>
          <p:nvPr/>
        </p:nvPicPr>
        <p:blipFill>
          <a:blip r:embed="rId4">
            <a:alphaModFix/>
          </a:blip>
          <a:stretch>
            <a:fillRect/>
          </a:stretch>
        </p:blipFill>
        <p:spPr>
          <a:xfrm>
            <a:off x="1482225" y="4099750"/>
            <a:ext cx="6505575" cy="225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0f94fb0466_0_10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g10f94fb0466_0_102"/>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71755" rtl="0" algn="ctr">
              <a:spcBef>
                <a:spcPts val="0"/>
              </a:spcBef>
              <a:spcAft>
                <a:spcPts val="0"/>
              </a:spcAft>
              <a:buClr>
                <a:schemeClr val="dk1"/>
              </a:buClr>
              <a:buSzPts val="1100"/>
              <a:buFont typeface="Arial"/>
              <a:buNone/>
            </a:pPr>
            <a:r>
              <a:rPr b="1" lang="en-US" sz="2400">
                <a:solidFill>
                  <a:srgbClr val="F022BA"/>
                </a:solidFill>
                <a:highlight>
                  <a:srgbClr val="FDF9D7"/>
                </a:highlight>
                <a:latin typeface="Arial"/>
                <a:ea typeface="Arial"/>
                <a:cs typeface="Arial"/>
                <a:sym typeface="Arial"/>
              </a:rPr>
              <a:t>Assumptions of linear regression</a:t>
            </a:r>
            <a:endParaRPr sz="2560"/>
          </a:p>
        </p:txBody>
      </p:sp>
      <p:sp>
        <p:nvSpPr>
          <p:cNvPr id="218" name="Google Shape;218;g10f94fb0466_0_10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480"/>
              </a:spcBef>
              <a:spcAft>
                <a:spcPts val="0"/>
              </a:spcAft>
              <a:buNone/>
            </a:pPr>
            <a:r>
              <a:rPr lang="en-US" sz="1840"/>
              <a:t>How to diagnose: </a:t>
            </a:r>
            <a:endParaRPr sz="1840"/>
          </a:p>
          <a:p>
            <a:pPr indent="-271780" lvl="0" marL="342900" rtl="0" algn="just">
              <a:lnSpc>
                <a:spcPct val="90000"/>
              </a:lnSpc>
              <a:spcBef>
                <a:spcPts val="480"/>
              </a:spcBef>
              <a:spcAft>
                <a:spcPts val="0"/>
              </a:spcAft>
              <a:buSzPts val="1280"/>
              <a:buChar char="•"/>
            </a:pPr>
            <a:r>
              <a:rPr lang="en-US" sz="1840"/>
              <a:t>Q-Q plot and Kolmogorov-Smirnov tests will be helpful. </a:t>
            </a:r>
            <a:endParaRPr sz="1840"/>
          </a:p>
          <a:p>
            <a:pPr indent="-271780" lvl="0" marL="342900" rtl="0" algn="just">
              <a:lnSpc>
                <a:spcPct val="90000"/>
              </a:lnSpc>
              <a:spcBef>
                <a:spcPts val="480"/>
              </a:spcBef>
              <a:spcAft>
                <a:spcPts val="0"/>
              </a:spcAft>
              <a:buSzPts val="1280"/>
              <a:buChar char="•"/>
            </a:pPr>
            <a:r>
              <a:rPr lang="en-US" sz="1840"/>
              <a:t>By looking into the above Q-Q plot, it is evidentthat the first chart shows errors are normally distributed, as the residuals do not seem to be deviating much compared with the diagonal-like line,</a:t>
            </a:r>
            <a:endParaRPr sz="1840"/>
          </a:p>
          <a:p>
            <a:pPr indent="-271780" lvl="0" marL="342900" rtl="0" algn="just">
              <a:lnSpc>
                <a:spcPct val="90000"/>
              </a:lnSpc>
              <a:spcBef>
                <a:spcPts val="480"/>
              </a:spcBef>
              <a:spcAft>
                <a:spcPts val="0"/>
              </a:spcAft>
              <a:buSzPts val="1280"/>
              <a:buChar char="•"/>
            </a:pPr>
            <a:r>
              <a:rPr lang="en-US" sz="1840"/>
              <a:t>In the right-hand chart, it is clearly showing that errors are not normally distributed; </a:t>
            </a:r>
            <a:endParaRPr sz="1840"/>
          </a:p>
          <a:p>
            <a:pPr indent="-271780" lvl="0" marL="342900" rtl="0" algn="just">
              <a:lnSpc>
                <a:spcPct val="90000"/>
              </a:lnSpc>
              <a:spcBef>
                <a:spcPts val="480"/>
              </a:spcBef>
              <a:spcAft>
                <a:spcPts val="0"/>
              </a:spcAft>
              <a:buSzPts val="1280"/>
              <a:buChar char="•"/>
            </a:pPr>
            <a:r>
              <a:rPr lang="en-US" sz="1840"/>
              <a:t>In these scenarios, we need to reevaluate the variables by taking log transformations and so on to make residuals look as they do on the left-hand chart.</a:t>
            </a:r>
            <a:endParaRPr sz="1840"/>
          </a:p>
          <a:p>
            <a:pPr indent="-245109" lvl="0" marL="342900" rtl="0" algn="just">
              <a:lnSpc>
                <a:spcPct val="90000"/>
              </a:lnSpc>
              <a:spcBef>
                <a:spcPts val="480"/>
              </a:spcBef>
              <a:spcAft>
                <a:spcPts val="0"/>
              </a:spcAft>
              <a:buSzPts val="860"/>
              <a:buChar char="•"/>
            </a:pPr>
            <a:r>
              <a:t/>
            </a:r>
            <a:endParaRPr sz="1840"/>
          </a:p>
        </p:txBody>
      </p:sp>
      <p:sp>
        <p:nvSpPr>
          <p:cNvPr id="219" name="Google Shape;219;g10f94fb0466_0_10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20" name="Google Shape;220;g10f94fb0466_0_102"/>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221" name="Google Shape;221;g10f94fb0466_0_102"/>
          <p:cNvPicPr preferRelativeResize="0"/>
          <p:nvPr/>
        </p:nvPicPr>
        <p:blipFill>
          <a:blip r:embed="rId4">
            <a:alphaModFix/>
          </a:blip>
          <a:stretch>
            <a:fillRect/>
          </a:stretch>
        </p:blipFill>
        <p:spPr>
          <a:xfrm>
            <a:off x="1482225" y="4538575"/>
            <a:ext cx="6505575" cy="186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0f94fb0466_0_1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 name="Google Shape;227;g10f94fb0466_0_11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71755" rtl="0" algn="ctr">
              <a:spcBef>
                <a:spcPts val="0"/>
              </a:spcBef>
              <a:spcAft>
                <a:spcPts val="0"/>
              </a:spcAft>
              <a:buClr>
                <a:schemeClr val="dk1"/>
              </a:buClr>
              <a:buSzPts val="1100"/>
              <a:buFont typeface="Arial"/>
              <a:buNone/>
            </a:pPr>
            <a:r>
              <a:rPr b="1" lang="en-US" sz="2400">
                <a:solidFill>
                  <a:srgbClr val="F022BA"/>
                </a:solidFill>
                <a:highlight>
                  <a:srgbClr val="FDF9D7"/>
                </a:highlight>
                <a:latin typeface="Arial"/>
                <a:ea typeface="Arial"/>
                <a:cs typeface="Arial"/>
                <a:sym typeface="Arial"/>
              </a:rPr>
              <a:t>Assumptions of linear regression</a:t>
            </a:r>
            <a:endParaRPr sz="2560"/>
          </a:p>
        </p:txBody>
      </p:sp>
      <p:sp>
        <p:nvSpPr>
          <p:cNvPr id="228" name="Google Shape;228;g10f94fb0466_0_1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rPr b="1" lang="en-US">
                <a:solidFill>
                  <a:srgbClr val="F022BA"/>
                </a:solidFill>
              </a:rPr>
              <a:t>No or little multi-collinearity: </a:t>
            </a:r>
            <a:endParaRPr b="1">
              <a:solidFill>
                <a:srgbClr val="F022BA"/>
              </a:solidFill>
            </a:endParaRPr>
          </a:p>
          <a:p>
            <a:pPr indent="-260464" lvl="0" marL="342900" rtl="0" algn="just">
              <a:spcBef>
                <a:spcPts val="480"/>
              </a:spcBef>
              <a:spcAft>
                <a:spcPts val="0"/>
              </a:spcAft>
              <a:buSzPts val="1102"/>
              <a:buChar char="•"/>
            </a:pPr>
            <a:r>
              <a:rPr lang="en-US" sz="1901"/>
              <a:t>Multi-collinearity is the case in which independent variables are correlated with each other and this situation creates unstable models by inflating the magnitude of coefficients/estimates. </a:t>
            </a:r>
            <a:endParaRPr sz="1901"/>
          </a:p>
          <a:p>
            <a:pPr indent="-260464" lvl="0" marL="342900" rtl="0" algn="just">
              <a:spcBef>
                <a:spcPts val="480"/>
              </a:spcBef>
              <a:spcAft>
                <a:spcPts val="0"/>
              </a:spcAft>
              <a:buSzPts val="1102"/>
              <a:buChar char="•"/>
            </a:pPr>
            <a:r>
              <a:rPr lang="en-US" sz="1901"/>
              <a:t>It also becomes difficult to determine which variable is contributing to predict the response variable. </a:t>
            </a:r>
            <a:endParaRPr sz="1901"/>
          </a:p>
          <a:p>
            <a:pPr indent="-260464" lvl="0" marL="342900" rtl="0" algn="just">
              <a:spcBef>
                <a:spcPts val="480"/>
              </a:spcBef>
              <a:spcAft>
                <a:spcPts val="0"/>
              </a:spcAft>
              <a:buSzPts val="1102"/>
              <a:buChar char="•"/>
            </a:pPr>
            <a:r>
              <a:rPr lang="en-US" sz="1901"/>
              <a:t>VIF is calculated for each independent variable by calculating the R-squared value with respect to all the other independent variables and tries to eliminate which variable has the highest VIF value one by one:</a:t>
            </a:r>
            <a:endParaRPr sz="1901"/>
          </a:p>
          <a:p>
            <a:pPr indent="-222364" lvl="0" marL="342900" rtl="0" algn="just">
              <a:spcBef>
                <a:spcPts val="480"/>
              </a:spcBef>
              <a:spcAft>
                <a:spcPts val="0"/>
              </a:spcAft>
              <a:buSzPts val="502"/>
              <a:buChar char="•"/>
            </a:pPr>
            <a:r>
              <a:rPr lang="en-US" sz="1901"/>
              <a:t>Variance inflation factor (VIF). If VIF &lt;= 4 suggests no multi-collinearity, in banking scenarios, people use VIF &lt;= 2</a:t>
            </a:r>
            <a:endParaRPr sz="1901"/>
          </a:p>
          <a:p>
            <a:pPr indent="-311264" lvl="0" marL="342900" rtl="0" algn="just">
              <a:spcBef>
                <a:spcPts val="480"/>
              </a:spcBef>
              <a:spcAft>
                <a:spcPts val="0"/>
              </a:spcAft>
              <a:buSzPts val="1902"/>
              <a:buChar char="•"/>
            </a:pPr>
            <a:r>
              <a:t/>
            </a:r>
            <a:endParaRPr sz="1901"/>
          </a:p>
        </p:txBody>
      </p:sp>
      <p:sp>
        <p:nvSpPr>
          <p:cNvPr id="229" name="Google Shape;229;g10f94fb0466_0_1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30" name="Google Shape;230;g10f94fb0466_0_11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231" name="Google Shape;231;g10f94fb0466_0_110"/>
          <p:cNvPicPr preferRelativeResize="0"/>
          <p:nvPr/>
        </p:nvPicPr>
        <p:blipFill>
          <a:blip r:embed="rId4">
            <a:alphaModFix/>
          </a:blip>
          <a:stretch>
            <a:fillRect/>
          </a:stretch>
        </p:blipFill>
        <p:spPr>
          <a:xfrm>
            <a:off x="3299325" y="5354775"/>
            <a:ext cx="3496000" cy="77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0f94fb0466_0_1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g10f94fb0466_0_11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71755" rtl="0" algn="ctr">
              <a:spcBef>
                <a:spcPts val="0"/>
              </a:spcBef>
              <a:spcAft>
                <a:spcPts val="0"/>
              </a:spcAft>
              <a:buClr>
                <a:schemeClr val="dk1"/>
              </a:buClr>
              <a:buSzPts val="1100"/>
              <a:buFont typeface="Arial"/>
              <a:buNone/>
            </a:pPr>
            <a:r>
              <a:rPr b="1" lang="en-US" sz="2400">
                <a:solidFill>
                  <a:srgbClr val="F022BA"/>
                </a:solidFill>
                <a:highlight>
                  <a:srgbClr val="FDF9D7"/>
                </a:highlight>
                <a:latin typeface="Arial"/>
                <a:ea typeface="Arial"/>
                <a:cs typeface="Arial"/>
                <a:sym typeface="Arial"/>
              </a:rPr>
              <a:t>Assumptions of linear regression</a:t>
            </a:r>
            <a:endParaRPr sz="2560"/>
          </a:p>
        </p:txBody>
      </p:sp>
      <p:sp>
        <p:nvSpPr>
          <p:cNvPr id="238" name="Google Shape;238;g10f94fb0466_0_1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480"/>
              </a:spcBef>
              <a:spcAft>
                <a:spcPts val="0"/>
              </a:spcAft>
              <a:buNone/>
            </a:pPr>
            <a:r>
              <a:rPr b="1" lang="en-US">
                <a:solidFill>
                  <a:srgbClr val="F022BA"/>
                </a:solidFill>
              </a:rPr>
              <a:t>Errors should be homoscedastic: </a:t>
            </a:r>
            <a:endParaRPr b="1">
              <a:solidFill>
                <a:srgbClr val="F022BA"/>
              </a:solidFill>
            </a:endParaRPr>
          </a:p>
          <a:p>
            <a:pPr indent="-331470" lvl="0" marL="342900" rtl="0" algn="just">
              <a:spcBef>
                <a:spcPts val="480"/>
              </a:spcBef>
              <a:spcAft>
                <a:spcPts val="0"/>
              </a:spcAft>
              <a:buSzPct val="75000"/>
              <a:buChar char="•"/>
            </a:pPr>
            <a:r>
              <a:rPr lang="en-US"/>
              <a:t>Errors should have constant variance with respect to the independent variable, which leads to impractically wide or narrow confidence intervals for estimates, which degrades the model's performance. </a:t>
            </a:r>
            <a:endParaRPr/>
          </a:p>
          <a:p>
            <a:pPr indent="-331470" lvl="0" marL="342900" rtl="0" algn="just">
              <a:spcBef>
                <a:spcPts val="480"/>
              </a:spcBef>
              <a:spcAft>
                <a:spcPts val="0"/>
              </a:spcAft>
              <a:buSzPct val="75000"/>
              <a:buChar char="•"/>
            </a:pPr>
            <a:r>
              <a:rPr lang="en-US"/>
              <a:t>One reason for not holding homoscedasticity is due to the presence of outliers in the data, which drags the model fit toward them with higher weights</a:t>
            </a:r>
            <a:endParaRPr/>
          </a:p>
          <a:p>
            <a:pPr indent="0" lvl="0" marL="342900" rtl="0" algn="just">
              <a:spcBef>
                <a:spcPts val="480"/>
              </a:spcBef>
              <a:spcAft>
                <a:spcPts val="0"/>
              </a:spcAft>
              <a:buNone/>
            </a:pPr>
            <a:r>
              <a:t/>
            </a:r>
            <a:endParaRPr/>
          </a:p>
        </p:txBody>
      </p:sp>
      <p:sp>
        <p:nvSpPr>
          <p:cNvPr id="239" name="Google Shape;239;g10f94fb0466_0_1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40" name="Google Shape;240;g10f94fb0466_0_11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0f94fb0466_0_1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g10f94fb0466_0_126"/>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71755" rtl="0" algn="ctr">
              <a:spcBef>
                <a:spcPts val="0"/>
              </a:spcBef>
              <a:spcAft>
                <a:spcPts val="0"/>
              </a:spcAft>
              <a:buClr>
                <a:schemeClr val="dk1"/>
              </a:buClr>
              <a:buSzPts val="1100"/>
              <a:buFont typeface="Arial"/>
              <a:buNone/>
            </a:pPr>
            <a:r>
              <a:rPr b="1" lang="en-US" sz="2400">
                <a:solidFill>
                  <a:srgbClr val="F022BA"/>
                </a:solidFill>
                <a:highlight>
                  <a:srgbClr val="FDF9D7"/>
                </a:highlight>
                <a:latin typeface="Arial"/>
                <a:ea typeface="Arial"/>
                <a:cs typeface="Arial"/>
                <a:sym typeface="Arial"/>
              </a:rPr>
              <a:t>Assumptions of linear regression</a:t>
            </a:r>
            <a:endParaRPr sz="2560"/>
          </a:p>
        </p:txBody>
      </p:sp>
      <p:sp>
        <p:nvSpPr>
          <p:cNvPr id="247" name="Google Shape;247;g10f94fb0466_0_1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rPr lang="en-US" sz="2300"/>
              <a:t>How to diagnose: </a:t>
            </a:r>
            <a:endParaRPr sz="2300"/>
          </a:p>
          <a:p>
            <a:pPr indent="-285750" lvl="0" marL="342900" rtl="0" algn="just">
              <a:spcBef>
                <a:spcPts val="480"/>
              </a:spcBef>
              <a:spcAft>
                <a:spcPts val="0"/>
              </a:spcAft>
              <a:buSzPts val="1500"/>
              <a:buChar char="•"/>
            </a:pPr>
            <a:r>
              <a:rPr lang="en-US" sz="2300"/>
              <a:t>Look into the residual versus dependent variables plot; </a:t>
            </a:r>
            <a:endParaRPr sz="2300"/>
          </a:p>
          <a:p>
            <a:pPr indent="-285750" lvl="0" marL="342900" rtl="0" algn="just">
              <a:spcBef>
                <a:spcPts val="480"/>
              </a:spcBef>
              <a:spcAft>
                <a:spcPts val="0"/>
              </a:spcAft>
              <a:buSzPts val="1500"/>
              <a:buChar char="•"/>
            </a:pPr>
            <a:r>
              <a:rPr lang="en-US" sz="2300"/>
              <a:t>if any pattern of cone or divergence does exist, it indicates the errors do not have constant variance, which impacts its predictions.</a:t>
            </a:r>
            <a:endParaRPr sz="2300"/>
          </a:p>
          <a:p>
            <a:pPr indent="0" lvl="0" marL="342900" rtl="0" algn="just">
              <a:spcBef>
                <a:spcPts val="480"/>
              </a:spcBef>
              <a:spcAft>
                <a:spcPts val="0"/>
              </a:spcAft>
              <a:buNone/>
            </a:pPr>
            <a:r>
              <a:t/>
            </a:r>
            <a:endParaRPr sz="2300"/>
          </a:p>
        </p:txBody>
      </p:sp>
      <p:sp>
        <p:nvSpPr>
          <p:cNvPr id="248" name="Google Shape;248;g10f94fb0466_0_1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49" name="Google Shape;249;g10f94fb0466_0_126"/>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250" name="Google Shape;250;g10f94fb0466_0_126"/>
          <p:cNvPicPr preferRelativeResize="0"/>
          <p:nvPr/>
        </p:nvPicPr>
        <p:blipFill>
          <a:blip r:embed="rId4">
            <a:alphaModFix/>
          </a:blip>
          <a:stretch>
            <a:fillRect/>
          </a:stretch>
        </p:blipFill>
        <p:spPr>
          <a:xfrm>
            <a:off x="2038600" y="3686024"/>
            <a:ext cx="4838700" cy="249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0f94fb0466_0_1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g10f94fb0466_0_134"/>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76200" lvl="0" marL="0" rtl="0" algn="l">
              <a:lnSpc>
                <a:spcPct val="115000"/>
              </a:lnSpc>
              <a:spcBef>
                <a:spcPts val="1400"/>
              </a:spcBef>
              <a:spcAft>
                <a:spcPts val="0"/>
              </a:spcAft>
              <a:buClr>
                <a:schemeClr val="dk1"/>
              </a:buClr>
              <a:buSzPts val="1100"/>
              <a:buFont typeface="Arial"/>
              <a:buNone/>
            </a:pPr>
            <a:r>
              <a:rPr b="1" lang="en-US" sz="1300">
                <a:highlight>
                  <a:srgbClr val="FDF9D7"/>
                </a:highlight>
                <a:latin typeface="Arial"/>
                <a:ea typeface="Arial"/>
                <a:cs typeface="Arial"/>
                <a:sym typeface="Arial"/>
              </a:rPr>
              <a:t>Steps applied in linear regression modeling</a:t>
            </a:r>
            <a:endParaRPr b="1" sz="1300">
              <a:highlight>
                <a:srgbClr val="FDF9D7"/>
              </a:highlight>
              <a:latin typeface="Arial"/>
              <a:ea typeface="Arial"/>
              <a:cs typeface="Arial"/>
              <a:sym typeface="Arial"/>
            </a:endParaRPr>
          </a:p>
          <a:p>
            <a:pPr indent="76200" lvl="0" marL="0" rtl="0" algn="ctr">
              <a:lnSpc>
                <a:spcPct val="115000"/>
              </a:lnSpc>
              <a:spcBef>
                <a:spcPts val="1400"/>
              </a:spcBef>
              <a:spcAft>
                <a:spcPts val="0"/>
              </a:spcAft>
              <a:buClr>
                <a:schemeClr val="dk1"/>
              </a:buClr>
              <a:buSzPts val="1100"/>
              <a:buFont typeface="Arial"/>
              <a:buNone/>
            </a:pPr>
            <a:r>
              <a:rPr b="1" lang="en-US" sz="2000">
                <a:highlight>
                  <a:srgbClr val="FDF9D7"/>
                </a:highlight>
                <a:latin typeface="Arial"/>
                <a:ea typeface="Arial"/>
                <a:cs typeface="Arial"/>
                <a:sym typeface="Arial"/>
              </a:rPr>
              <a:t>Steps applied in linear regression modeling</a:t>
            </a:r>
            <a:endParaRPr b="1" sz="2000">
              <a:highlight>
                <a:srgbClr val="FDF9D7"/>
              </a:highlight>
              <a:latin typeface="Arial"/>
              <a:ea typeface="Arial"/>
              <a:cs typeface="Arial"/>
              <a:sym typeface="Arial"/>
            </a:endParaRPr>
          </a:p>
          <a:p>
            <a:pPr indent="0" lvl="0" marL="0" rtl="0" algn="ctr">
              <a:spcBef>
                <a:spcPts val="400"/>
              </a:spcBef>
              <a:spcAft>
                <a:spcPts val="0"/>
              </a:spcAft>
              <a:buClr>
                <a:srgbClr val="F022BA"/>
              </a:buClr>
              <a:buSzPts val="3960"/>
              <a:buFont typeface="Georgia"/>
              <a:buNone/>
            </a:pPr>
            <a:r>
              <a:t/>
            </a:r>
            <a:endParaRPr sz="2560"/>
          </a:p>
        </p:txBody>
      </p:sp>
      <p:sp>
        <p:nvSpPr>
          <p:cNvPr id="257" name="Google Shape;257;g10f94fb0466_0_13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342900" rtl="0" algn="l">
              <a:lnSpc>
                <a:spcPct val="115000"/>
              </a:lnSpc>
              <a:spcBef>
                <a:spcPts val="300"/>
              </a:spcBef>
              <a:spcAft>
                <a:spcPts val="0"/>
              </a:spcAft>
              <a:buNone/>
            </a:pPr>
            <a:r>
              <a:rPr lang="en-US" sz="1750">
                <a:latin typeface="Arial"/>
                <a:ea typeface="Arial"/>
                <a:cs typeface="Arial"/>
                <a:sym typeface="Arial"/>
              </a:rPr>
              <a:t>The following steps are applied in linear regression modeling in industry:</a:t>
            </a:r>
            <a:endParaRPr sz="1750">
              <a:latin typeface="Arial"/>
              <a:ea typeface="Arial"/>
              <a:cs typeface="Arial"/>
              <a:sym typeface="Arial"/>
            </a:endParaRPr>
          </a:p>
          <a:p>
            <a:pPr indent="0" lvl="0" marL="342900" rtl="0" algn="l">
              <a:lnSpc>
                <a:spcPct val="115000"/>
              </a:lnSpc>
              <a:spcBef>
                <a:spcPts val="200"/>
              </a:spcBef>
              <a:spcAft>
                <a:spcPts val="0"/>
              </a:spcAft>
              <a:buNone/>
            </a:pPr>
            <a:r>
              <a:rPr lang="en-US" sz="1750">
                <a:latin typeface="Arial"/>
                <a:ea typeface="Arial"/>
                <a:cs typeface="Arial"/>
                <a:sym typeface="Arial"/>
              </a:rPr>
              <a:t>1.</a:t>
            </a:r>
            <a:r>
              <a:rPr lang="en-US" sz="1400">
                <a:latin typeface="Arial"/>
                <a:ea typeface="Arial"/>
                <a:cs typeface="Arial"/>
                <a:sym typeface="Arial"/>
              </a:rPr>
              <a:t>    </a:t>
            </a:r>
            <a:r>
              <a:rPr lang="en-US" sz="1750">
                <a:latin typeface="Arial"/>
                <a:ea typeface="Arial"/>
                <a:cs typeface="Arial"/>
                <a:sym typeface="Arial"/>
              </a:rPr>
              <a:t>Missing value and outlier treatment</a:t>
            </a:r>
            <a:endParaRPr sz="1750">
              <a:latin typeface="Arial"/>
              <a:ea typeface="Arial"/>
              <a:cs typeface="Arial"/>
              <a:sym typeface="Arial"/>
            </a:endParaRPr>
          </a:p>
          <a:p>
            <a:pPr indent="0" lvl="0" marL="342900" rtl="0" algn="l">
              <a:lnSpc>
                <a:spcPct val="115000"/>
              </a:lnSpc>
              <a:spcBef>
                <a:spcPts val="100"/>
              </a:spcBef>
              <a:spcAft>
                <a:spcPts val="0"/>
              </a:spcAft>
              <a:buNone/>
            </a:pPr>
            <a:r>
              <a:rPr lang="en-US" sz="1750">
                <a:latin typeface="Arial"/>
                <a:ea typeface="Arial"/>
                <a:cs typeface="Arial"/>
                <a:sym typeface="Arial"/>
              </a:rPr>
              <a:t>2.</a:t>
            </a:r>
            <a:r>
              <a:rPr lang="en-US" sz="1400">
                <a:latin typeface="Arial"/>
                <a:ea typeface="Arial"/>
                <a:cs typeface="Arial"/>
                <a:sym typeface="Arial"/>
              </a:rPr>
              <a:t>    </a:t>
            </a:r>
            <a:r>
              <a:rPr lang="en-US" sz="1750">
                <a:latin typeface="Arial"/>
                <a:ea typeface="Arial"/>
                <a:cs typeface="Arial"/>
                <a:sym typeface="Arial"/>
              </a:rPr>
              <a:t>Correlation check of independent variables</a:t>
            </a:r>
            <a:endParaRPr sz="1750">
              <a:latin typeface="Arial"/>
              <a:ea typeface="Arial"/>
              <a:cs typeface="Arial"/>
              <a:sym typeface="Arial"/>
            </a:endParaRPr>
          </a:p>
          <a:p>
            <a:pPr indent="0" lvl="0" marL="342900" rtl="0" algn="l">
              <a:lnSpc>
                <a:spcPct val="115000"/>
              </a:lnSpc>
              <a:spcBef>
                <a:spcPts val="100"/>
              </a:spcBef>
              <a:spcAft>
                <a:spcPts val="0"/>
              </a:spcAft>
              <a:buNone/>
            </a:pPr>
            <a:r>
              <a:rPr lang="en-US" sz="1750">
                <a:latin typeface="Arial"/>
                <a:ea typeface="Arial"/>
                <a:cs typeface="Arial"/>
                <a:sym typeface="Arial"/>
              </a:rPr>
              <a:t>3.</a:t>
            </a:r>
            <a:r>
              <a:rPr lang="en-US" sz="1400">
                <a:latin typeface="Arial"/>
                <a:ea typeface="Arial"/>
                <a:cs typeface="Arial"/>
                <a:sym typeface="Arial"/>
              </a:rPr>
              <a:t>    </a:t>
            </a:r>
            <a:r>
              <a:rPr lang="en-US" sz="1750">
                <a:latin typeface="Arial"/>
                <a:ea typeface="Arial"/>
                <a:cs typeface="Arial"/>
                <a:sym typeface="Arial"/>
              </a:rPr>
              <a:t>Train and test random classification</a:t>
            </a:r>
            <a:endParaRPr sz="1750">
              <a:latin typeface="Arial"/>
              <a:ea typeface="Arial"/>
              <a:cs typeface="Arial"/>
              <a:sym typeface="Arial"/>
            </a:endParaRPr>
          </a:p>
          <a:p>
            <a:pPr indent="0" lvl="0" marL="342900" rtl="0" algn="l">
              <a:lnSpc>
                <a:spcPct val="115000"/>
              </a:lnSpc>
              <a:spcBef>
                <a:spcPts val="100"/>
              </a:spcBef>
              <a:spcAft>
                <a:spcPts val="0"/>
              </a:spcAft>
              <a:buNone/>
            </a:pPr>
            <a:r>
              <a:rPr lang="en-US" sz="1750">
                <a:latin typeface="Arial"/>
                <a:ea typeface="Arial"/>
                <a:cs typeface="Arial"/>
                <a:sym typeface="Arial"/>
              </a:rPr>
              <a:t>4.</a:t>
            </a:r>
            <a:r>
              <a:rPr lang="en-US" sz="1400">
                <a:latin typeface="Arial"/>
                <a:ea typeface="Arial"/>
                <a:cs typeface="Arial"/>
                <a:sym typeface="Arial"/>
              </a:rPr>
              <a:t>    </a:t>
            </a:r>
            <a:r>
              <a:rPr lang="en-US" sz="1750">
                <a:latin typeface="Arial"/>
                <a:ea typeface="Arial"/>
                <a:cs typeface="Arial"/>
                <a:sym typeface="Arial"/>
              </a:rPr>
              <a:t>Fit the model on train data</a:t>
            </a:r>
            <a:endParaRPr sz="1750">
              <a:latin typeface="Arial"/>
              <a:ea typeface="Arial"/>
              <a:cs typeface="Arial"/>
              <a:sym typeface="Arial"/>
            </a:endParaRPr>
          </a:p>
          <a:p>
            <a:pPr indent="0" lvl="0" marL="342900" rtl="0" algn="l">
              <a:lnSpc>
                <a:spcPct val="115000"/>
              </a:lnSpc>
              <a:spcBef>
                <a:spcPts val="100"/>
              </a:spcBef>
              <a:spcAft>
                <a:spcPts val="0"/>
              </a:spcAft>
              <a:buNone/>
            </a:pPr>
            <a:r>
              <a:rPr lang="en-US" sz="1750">
                <a:latin typeface="Arial"/>
                <a:ea typeface="Arial"/>
                <a:cs typeface="Arial"/>
                <a:sym typeface="Arial"/>
              </a:rPr>
              <a:t>5.</a:t>
            </a:r>
            <a:r>
              <a:rPr lang="en-US" sz="1400">
                <a:latin typeface="Arial"/>
                <a:ea typeface="Arial"/>
                <a:cs typeface="Arial"/>
                <a:sym typeface="Arial"/>
              </a:rPr>
              <a:t>    </a:t>
            </a:r>
            <a:r>
              <a:rPr lang="en-US" sz="1750">
                <a:latin typeface="Arial"/>
                <a:ea typeface="Arial"/>
                <a:cs typeface="Arial"/>
                <a:sym typeface="Arial"/>
              </a:rPr>
              <a:t>Evaluate model on test data</a:t>
            </a:r>
            <a:endParaRPr sz="1750">
              <a:latin typeface="Arial"/>
              <a:ea typeface="Arial"/>
              <a:cs typeface="Arial"/>
              <a:sym typeface="Arial"/>
            </a:endParaRPr>
          </a:p>
          <a:p>
            <a:pPr indent="0" lvl="0" marL="342900" rtl="0" algn="just">
              <a:spcBef>
                <a:spcPts val="480"/>
              </a:spcBef>
              <a:spcAft>
                <a:spcPts val="0"/>
              </a:spcAft>
              <a:buNone/>
            </a:pPr>
            <a:r>
              <a:t/>
            </a:r>
            <a:endParaRPr sz="3900"/>
          </a:p>
        </p:txBody>
      </p:sp>
      <p:sp>
        <p:nvSpPr>
          <p:cNvPr id="258" name="Google Shape;258;g10f94fb0466_0_1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59" name="Google Shape;259;g10f94fb0466_0_134"/>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0f94fb0466_0_1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g10f94fb0466_0_142"/>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022BA"/>
              </a:buClr>
              <a:buSzPts val="3960"/>
              <a:buFont typeface="Georgia"/>
              <a:buNone/>
            </a:pPr>
            <a:r>
              <a:rPr lang="en-US" sz="2500">
                <a:solidFill>
                  <a:srgbClr val="F022BA"/>
                </a:solidFill>
              </a:rPr>
              <a:t>E</a:t>
            </a:r>
            <a:r>
              <a:rPr b="1" lang="en-US" sz="2100">
                <a:solidFill>
                  <a:srgbClr val="F022BA"/>
                </a:solidFill>
              </a:rPr>
              <a:t>xample of simple linear regression from first principles</a:t>
            </a:r>
            <a:endParaRPr b="1" sz="2100">
              <a:solidFill>
                <a:srgbClr val="F022BA"/>
              </a:solidFill>
            </a:endParaRPr>
          </a:p>
        </p:txBody>
      </p:sp>
      <p:sp>
        <p:nvSpPr>
          <p:cNvPr id="266" name="Google Shape;266;g10f94fb0466_0_14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317500" lvl="0" marL="342900" rtl="0" algn="just">
              <a:spcBef>
                <a:spcPts val="480"/>
              </a:spcBef>
              <a:spcAft>
                <a:spcPts val="0"/>
              </a:spcAft>
              <a:buClr>
                <a:schemeClr val="dk1"/>
              </a:buClr>
              <a:buSzPts val="2000"/>
              <a:buChar char="•"/>
            </a:pPr>
            <a:r>
              <a:rPr lang="en-US" sz="2000">
                <a:latin typeface="Palatino Linotype"/>
                <a:ea typeface="Palatino Linotype"/>
                <a:cs typeface="Palatino Linotype"/>
                <a:sym typeface="Palatino Linotype"/>
              </a:rPr>
              <a:t>UCI machine learning repository at</a:t>
            </a:r>
            <a:r>
              <a:rPr lang="en-US" sz="2000">
                <a:uFill>
                  <a:noFill/>
                </a:uFill>
                <a:latin typeface="Palatino Linotype"/>
                <a:ea typeface="Palatino Linotype"/>
                <a:cs typeface="Palatino Linotype"/>
                <a:sym typeface="Palatino Linotype"/>
                <a:hlinkClick r:id="rId3"/>
              </a:rPr>
              <a:t> </a:t>
            </a:r>
            <a:r>
              <a:rPr lang="en-US" sz="2000">
                <a:solidFill>
                  <a:schemeClr val="hlink"/>
                </a:solidFill>
                <a:uFill>
                  <a:noFill/>
                </a:uFill>
                <a:latin typeface="Palatino Linotype"/>
                <a:ea typeface="Palatino Linotype"/>
                <a:cs typeface="Palatino Linotype"/>
                <a:sym typeface="Palatino Linotype"/>
                <a:hlinkClick r:id="rId4"/>
              </a:rPr>
              <a:t>https://archive.ics.uci.edu/ml/datasets/Wine+Quality</a:t>
            </a:r>
            <a:r>
              <a:rPr lang="en-US" sz="2000">
                <a:latin typeface="Palatino Linotype"/>
                <a:ea typeface="Palatino Linotype"/>
                <a:cs typeface="Palatino Linotype"/>
                <a:sym typeface="Palatino Linotype"/>
              </a:rPr>
              <a:t>.</a:t>
            </a:r>
            <a:endParaRPr sz="2000">
              <a:latin typeface="Palatino Linotype"/>
              <a:ea typeface="Palatino Linotype"/>
              <a:cs typeface="Palatino Linotype"/>
              <a:sym typeface="Palatino Linotype"/>
            </a:endParaRPr>
          </a:p>
          <a:p>
            <a:pPr indent="-317500" lvl="0" marL="342900" rtl="0" algn="just">
              <a:spcBef>
                <a:spcPts val="480"/>
              </a:spcBef>
              <a:spcAft>
                <a:spcPts val="0"/>
              </a:spcAft>
              <a:buSzPts val="2000"/>
              <a:buFont typeface="Palatino Linotype"/>
              <a:buChar char="•"/>
            </a:pPr>
            <a:r>
              <a:rPr lang="en-US" sz="2000">
                <a:latin typeface="Palatino Linotype"/>
                <a:ea typeface="Palatino Linotype"/>
                <a:cs typeface="Palatino Linotype"/>
                <a:sym typeface="Palatino Linotype"/>
              </a:rPr>
              <a:t>Simple linear regression is a straightforward approach for predicting the dependent/response variable </a:t>
            </a:r>
            <a:r>
              <a:rPr i="1" lang="en-US" sz="2000">
                <a:latin typeface="Palatino Linotype"/>
                <a:ea typeface="Palatino Linotype"/>
                <a:cs typeface="Palatino Linotype"/>
                <a:sym typeface="Palatino Linotype"/>
              </a:rPr>
              <a:t>Y </a:t>
            </a:r>
            <a:r>
              <a:rPr lang="en-US" sz="2000">
                <a:latin typeface="Palatino Linotype"/>
                <a:ea typeface="Palatino Linotype"/>
                <a:cs typeface="Palatino Linotype"/>
                <a:sym typeface="Palatino Linotype"/>
              </a:rPr>
              <a:t>given the independent/predictor variable </a:t>
            </a:r>
            <a:r>
              <a:rPr i="1" lang="en-US" sz="2000">
                <a:latin typeface="Palatino Linotype"/>
                <a:ea typeface="Palatino Linotype"/>
                <a:cs typeface="Palatino Linotype"/>
                <a:sym typeface="Palatino Linotype"/>
              </a:rPr>
              <a:t>X</a:t>
            </a:r>
            <a:r>
              <a:rPr lang="en-US" sz="2000">
                <a:latin typeface="Palatino Linotype"/>
                <a:ea typeface="Palatino Linotype"/>
                <a:cs typeface="Palatino Linotype"/>
                <a:sym typeface="Palatino Linotype"/>
              </a:rPr>
              <a:t>. It assumes a linear relationship between </a:t>
            </a:r>
            <a:r>
              <a:rPr i="1" lang="en-US" sz="2000">
                <a:latin typeface="Palatino Linotype"/>
                <a:ea typeface="Palatino Linotype"/>
                <a:cs typeface="Palatino Linotype"/>
                <a:sym typeface="Palatino Linotype"/>
              </a:rPr>
              <a:t>X </a:t>
            </a:r>
            <a:r>
              <a:rPr lang="en-US" sz="2000">
                <a:latin typeface="Palatino Linotype"/>
                <a:ea typeface="Palatino Linotype"/>
                <a:cs typeface="Palatino Linotype"/>
                <a:sym typeface="Palatino Linotype"/>
              </a:rPr>
              <a:t>and </a:t>
            </a:r>
            <a:r>
              <a:rPr i="1" lang="en-US" sz="2000">
                <a:latin typeface="Palatino Linotype"/>
                <a:ea typeface="Palatino Linotype"/>
                <a:cs typeface="Palatino Linotype"/>
                <a:sym typeface="Palatino Linotype"/>
              </a:rPr>
              <a:t>Y</a:t>
            </a:r>
            <a:endParaRPr i="1" sz="2000">
              <a:latin typeface="Palatino Linotype"/>
              <a:ea typeface="Palatino Linotype"/>
              <a:cs typeface="Palatino Linotype"/>
              <a:sym typeface="Palatino Linotype"/>
            </a:endParaRPr>
          </a:p>
          <a:p>
            <a:pPr indent="-317500" lvl="0" marL="342900" rtl="0" algn="just">
              <a:spcBef>
                <a:spcPts val="480"/>
              </a:spcBef>
              <a:spcAft>
                <a:spcPts val="0"/>
              </a:spcAft>
              <a:buSzPts val="2000"/>
              <a:buFont typeface="Palatino Linotype"/>
              <a:buChar char="•"/>
            </a:pPr>
            <a:r>
              <a:rPr i="1" lang="en-US" sz="2000">
                <a:latin typeface="Palatino Linotype"/>
                <a:ea typeface="Palatino Linotype"/>
                <a:cs typeface="Palatino Linotype"/>
                <a:sym typeface="Palatino Linotype"/>
              </a:rPr>
              <a:t>β0 </a:t>
            </a:r>
            <a:r>
              <a:rPr lang="en-US" sz="2000">
                <a:latin typeface="Palatino Linotype"/>
                <a:ea typeface="Palatino Linotype"/>
                <a:cs typeface="Palatino Linotype"/>
                <a:sym typeface="Palatino Linotype"/>
              </a:rPr>
              <a:t>and </a:t>
            </a:r>
            <a:r>
              <a:rPr i="1" lang="en-US" sz="2000">
                <a:latin typeface="Palatino Linotype"/>
                <a:ea typeface="Palatino Linotype"/>
                <a:cs typeface="Palatino Linotype"/>
                <a:sym typeface="Palatino Linotype"/>
              </a:rPr>
              <a:t>β1 </a:t>
            </a:r>
            <a:r>
              <a:rPr lang="en-US" sz="2000">
                <a:latin typeface="Palatino Linotype"/>
                <a:ea typeface="Palatino Linotype"/>
                <a:cs typeface="Palatino Linotype"/>
                <a:sym typeface="Palatino Linotype"/>
              </a:rPr>
              <a:t>are two unknown constants which are intercept and slope parameters respectively. Once we determine the constants, we can utilize them for the prediction of the dependent variable</a:t>
            </a:r>
            <a:endParaRPr sz="2000">
              <a:latin typeface="Palatino Linotype"/>
              <a:ea typeface="Palatino Linotype"/>
              <a:cs typeface="Palatino Linotype"/>
              <a:sym typeface="Palatino Linotype"/>
            </a:endParaRPr>
          </a:p>
          <a:p>
            <a:pPr indent="-355600" lvl="0" marL="342900" rtl="0" algn="just">
              <a:spcBef>
                <a:spcPts val="480"/>
              </a:spcBef>
              <a:spcAft>
                <a:spcPts val="0"/>
              </a:spcAft>
              <a:buSzPts val="2000"/>
              <a:buChar char="•"/>
            </a:pPr>
            <a:r>
              <a:rPr lang="en-US" sz="2000">
                <a:latin typeface="Palatino Linotype"/>
                <a:ea typeface="Palatino Linotype"/>
                <a:cs typeface="Palatino Linotype"/>
                <a:sym typeface="Palatino Linotype"/>
              </a:rPr>
              <a:t>Residuals are the differences between the </a:t>
            </a:r>
            <a:r>
              <a:rPr i="1" lang="en-US" sz="2000">
                <a:latin typeface="Palatino Linotype"/>
                <a:ea typeface="Palatino Linotype"/>
                <a:cs typeface="Palatino Linotype"/>
                <a:sym typeface="Palatino Linotype"/>
              </a:rPr>
              <a:t>i</a:t>
            </a:r>
            <a:r>
              <a:rPr lang="en-US" sz="2000">
                <a:latin typeface="Palatino Linotype"/>
                <a:ea typeface="Palatino Linotype"/>
                <a:cs typeface="Palatino Linotype"/>
                <a:sym typeface="Palatino Linotype"/>
              </a:rPr>
              <a:t>th observed response value and the </a:t>
            </a:r>
            <a:r>
              <a:rPr i="1" lang="en-US" sz="2000">
                <a:latin typeface="Palatino Linotype"/>
                <a:ea typeface="Palatino Linotype"/>
                <a:cs typeface="Palatino Linotype"/>
                <a:sym typeface="Palatino Linotype"/>
              </a:rPr>
              <a:t>i</a:t>
            </a:r>
            <a:r>
              <a:rPr lang="en-US" sz="2000">
                <a:latin typeface="Palatino Linotype"/>
                <a:ea typeface="Palatino Linotype"/>
                <a:cs typeface="Palatino Linotype"/>
                <a:sym typeface="Palatino Linotype"/>
              </a:rPr>
              <a:t>th response value that is predicted from the model. Residual sum of squares is shown. The least squares approach chooses estimates by minimizing errors</a:t>
            </a:r>
            <a:endParaRPr sz="2000">
              <a:latin typeface="Palatino Linotype"/>
              <a:ea typeface="Palatino Linotype"/>
              <a:cs typeface="Palatino Linotype"/>
              <a:sym typeface="Palatino Linotype"/>
            </a:endParaRPr>
          </a:p>
          <a:p>
            <a:pPr indent="0" lvl="0" marL="342900" rtl="0" algn="just">
              <a:spcBef>
                <a:spcPts val="480"/>
              </a:spcBef>
              <a:spcAft>
                <a:spcPts val="0"/>
              </a:spcAft>
              <a:buNone/>
            </a:pPr>
            <a:r>
              <a:t/>
            </a:r>
            <a:endParaRPr sz="2000">
              <a:latin typeface="Palatino Linotype"/>
              <a:ea typeface="Palatino Linotype"/>
              <a:cs typeface="Palatino Linotype"/>
              <a:sym typeface="Palatino Linotype"/>
            </a:endParaRPr>
          </a:p>
        </p:txBody>
      </p:sp>
      <p:sp>
        <p:nvSpPr>
          <p:cNvPr id="267" name="Google Shape;267;g10f94fb0466_0_14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68" name="Google Shape;268;g10f94fb0466_0_142"/>
          <p:cNvPicPr preferRelativeResize="0"/>
          <p:nvPr/>
        </p:nvPicPr>
        <p:blipFill rotWithShape="1">
          <a:blip r:embed="rId5">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2"/>
          <p:cNvSpPr txBox="1"/>
          <p:nvPr>
            <p:ph type="title"/>
          </p:nvPr>
        </p:nvSpPr>
        <p:spPr>
          <a:xfrm>
            <a:off x="457200" y="620688"/>
            <a:ext cx="8229600" cy="7969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022BA"/>
              </a:buClr>
              <a:buSzPts val="3960"/>
              <a:buFont typeface="Georgia"/>
              <a:buNone/>
            </a:pPr>
            <a:r>
              <a:rPr b="1" lang="en-US" sz="2560">
                <a:solidFill>
                  <a:srgbClr val="F022BA"/>
                </a:solidFill>
              </a:rPr>
              <a:t>P</a:t>
            </a:r>
            <a:r>
              <a:rPr b="1" lang="en-US" sz="2560">
                <a:solidFill>
                  <a:srgbClr val="F022BA"/>
                </a:solidFill>
              </a:rPr>
              <a:t>arallelism of Statistics and Machine Learning</a:t>
            </a:r>
            <a:endParaRPr sz="2560"/>
          </a:p>
        </p:txBody>
      </p:sp>
      <p:sp>
        <p:nvSpPr>
          <p:cNvPr id="102" name="Google Shape;102;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480"/>
              </a:spcBef>
              <a:spcAft>
                <a:spcPts val="0"/>
              </a:spcAft>
              <a:buClr>
                <a:schemeClr val="dk1"/>
              </a:buClr>
              <a:buSzPts val="2400"/>
              <a:buChar char="•"/>
            </a:pPr>
            <a:r>
              <a:t/>
            </a:r>
            <a:endParaRPr/>
          </a:p>
        </p:txBody>
      </p:sp>
      <p:pic>
        <p:nvPicPr>
          <p:cNvPr id="103" name="Google Shape;103;p2"/>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104" name="Google Shape;104;p2"/>
          <p:cNvPicPr preferRelativeResize="0"/>
          <p:nvPr/>
        </p:nvPicPr>
        <p:blipFill>
          <a:blip r:embed="rId4">
            <a:alphaModFix/>
          </a:blip>
          <a:stretch>
            <a:fillRect/>
          </a:stretch>
        </p:blipFill>
        <p:spPr>
          <a:xfrm>
            <a:off x="659800" y="1705275"/>
            <a:ext cx="7860550" cy="3835125"/>
          </a:xfrm>
          <a:prstGeom prst="rect">
            <a:avLst/>
          </a:prstGeom>
          <a:noFill/>
          <a:ln>
            <a:noFill/>
          </a:ln>
        </p:spPr>
      </p:pic>
      <p:sp>
        <p:nvSpPr>
          <p:cNvPr id="105" name="Google Shape;105;p2"/>
          <p:cNvSpPr txBox="1"/>
          <p:nvPr>
            <p:ph idx="11" type="ftr"/>
          </p:nvPr>
        </p:nvSpPr>
        <p:spPr>
          <a:xfrm>
            <a:off x="3276600" y="65087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0f94fb0466_0_15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g10f94fb0466_0_15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022BA"/>
              </a:buClr>
              <a:buSzPts val="3960"/>
              <a:buFont typeface="Georgia"/>
              <a:buNone/>
            </a:pPr>
            <a:r>
              <a:rPr lang="en-US" sz="2500">
                <a:solidFill>
                  <a:srgbClr val="F022BA"/>
                </a:solidFill>
              </a:rPr>
              <a:t>E</a:t>
            </a:r>
            <a:r>
              <a:rPr b="1" lang="en-US" sz="2100">
                <a:solidFill>
                  <a:srgbClr val="F022BA"/>
                </a:solidFill>
              </a:rPr>
              <a:t>xample of simple linear regression from first principles</a:t>
            </a:r>
            <a:endParaRPr sz="2560"/>
          </a:p>
        </p:txBody>
      </p:sp>
      <p:sp>
        <p:nvSpPr>
          <p:cNvPr id="275" name="Google Shape;275;g10f94fb0466_0_15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480"/>
              </a:spcBef>
              <a:spcAft>
                <a:spcPts val="0"/>
              </a:spcAft>
              <a:buClr>
                <a:schemeClr val="dk1"/>
              </a:buClr>
              <a:buSzPts val="2400"/>
              <a:buChar char="•"/>
            </a:pPr>
            <a:r>
              <a:t/>
            </a:r>
            <a:endParaRPr/>
          </a:p>
        </p:txBody>
      </p:sp>
      <p:sp>
        <p:nvSpPr>
          <p:cNvPr id="276" name="Google Shape;276;g10f94fb0466_0_15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77" name="Google Shape;277;g10f94fb0466_0_15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278" name="Google Shape;278;g10f94fb0466_0_150"/>
          <p:cNvPicPr preferRelativeResize="0"/>
          <p:nvPr/>
        </p:nvPicPr>
        <p:blipFill>
          <a:blip r:embed="rId4">
            <a:alphaModFix/>
          </a:blip>
          <a:stretch>
            <a:fillRect/>
          </a:stretch>
        </p:blipFill>
        <p:spPr>
          <a:xfrm>
            <a:off x="457200" y="1830475"/>
            <a:ext cx="8381725" cy="4626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0f94fb0466_0_1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4" name="Google Shape;284;g10f94fb0466_0_15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022BA"/>
              </a:buClr>
              <a:buSzPts val="3960"/>
              <a:buFont typeface="Georgia"/>
              <a:buNone/>
            </a:pPr>
            <a:r>
              <a:rPr lang="en-US" sz="2500">
                <a:solidFill>
                  <a:srgbClr val="F022BA"/>
                </a:solidFill>
              </a:rPr>
              <a:t>E</a:t>
            </a:r>
            <a:r>
              <a:rPr b="1" lang="en-US" sz="2100">
                <a:solidFill>
                  <a:srgbClr val="F022BA"/>
                </a:solidFill>
              </a:rPr>
              <a:t>xample of simple linear regression from first principles</a:t>
            </a:r>
            <a:endParaRPr sz="2560"/>
          </a:p>
        </p:txBody>
      </p:sp>
      <p:sp>
        <p:nvSpPr>
          <p:cNvPr id="285" name="Google Shape;285;g10f94fb0466_0_15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480"/>
              </a:spcBef>
              <a:spcAft>
                <a:spcPts val="0"/>
              </a:spcAft>
              <a:buClr>
                <a:schemeClr val="dk1"/>
              </a:buClr>
              <a:buSzPts val="2400"/>
              <a:buChar char="•"/>
            </a:pPr>
            <a:r>
              <a:t/>
            </a:r>
            <a:endParaRPr/>
          </a:p>
        </p:txBody>
      </p:sp>
      <p:sp>
        <p:nvSpPr>
          <p:cNvPr id="286" name="Google Shape;286;g10f94fb0466_0_15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87" name="Google Shape;287;g10f94fb0466_0_15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288" name="Google Shape;288;g10f94fb0466_0_158"/>
          <p:cNvPicPr preferRelativeResize="0"/>
          <p:nvPr/>
        </p:nvPicPr>
        <p:blipFill>
          <a:blip r:embed="rId4">
            <a:alphaModFix/>
          </a:blip>
          <a:stretch>
            <a:fillRect/>
          </a:stretch>
        </p:blipFill>
        <p:spPr>
          <a:xfrm>
            <a:off x="1458700" y="3612913"/>
            <a:ext cx="5524500" cy="1743075"/>
          </a:xfrm>
          <a:prstGeom prst="rect">
            <a:avLst/>
          </a:prstGeom>
          <a:noFill/>
          <a:ln>
            <a:noFill/>
          </a:ln>
        </p:spPr>
      </p:pic>
      <p:pic>
        <p:nvPicPr>
          <p:cNvPr id="289" name="Google Shape;289;g10f94fb0466_0_158"/>
          <p:cNvPicPr preferRelativeResize="0"/>
          <p:nvPr/>
        </p:nvPicPr>
        <p:blipFill>
          <a:blip r:embed="rId5">
            <a:alphaModFix/>
          </a:blip>
          <a:stretch>
            <a:fillRect/>
          </a:stretch>
        </p:blipFill>
        <p:spPr>
          <a:xfrm>
            <a:off x="905113" y="1600200"/>
            <a:ext cx="7105650" cy="1830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0f94fb0466_0_16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g10f94fb0466_0_166"/>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022BA"/>
              </a:buClr>
              <a:buSzPts val="3960"/>
              <a:buFont typeface="Georgia"/>
              <a:buNone/>
            </a:pPr>
            <a:r>
              <a:rPr lang="en-US" sz="2500">
                <a:solidFill>
                  <a:srgbClr val="F022BA"/>
                </a:solidFill>
              </a:rPr>
              <a:t>E</a:t>
            </a:r>
            <a:r>
              <a:rPr b="1" lang="en-US" sz="2100">
                <a:solidFill>
                  <a:srgbClr val="F022BA"/>
                </a:solidFill>
              </a:rPr>
              <a:t>xample of simple linear regression from first principles</a:t>
            </a:r>
            <a:endParaRPr sz="2560"/>
          </a:p>
        </p:txBody>
      </p:sp>
      <p:sp>
        <p:nvSpPr>
          <p:cNvPr id="296" name="Google Shape;296;g10f94fb0466_0_16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292100" lvl="0" marL="342900" rtl="0" algn="just">
              <a:spcBef>
                <a:spcPts val="480"/>
              </a:spcBef>
              <a:spcAft>
                <a:spcPts val="0"/>
              </a:spcAft>
              <a:buSzPts val="1600"/>
              <a:buFont typeface="Palatino Linotype"/>
              <a:buChar char="•"/>
            </a:pPr>
            <a:r>
              <a:rPr lang="en-US" sz="1600">
                <a:latin typeface="Palatino Linotype"/>
                <a:ea typeface="Palatino Linotype"/>
                <a:cs typeface="Palatino Linotype"/>
                <a:sym typeface="Palatino Linotype"/>
              </a:rPr>
              <a:t>In order to prove statistically that linear regression is significant, we have to perform hypothesis testing. </a:t>
            </a:r>
            <a:endParaRPr sz="1600">
              <a:latin typeface="Palatino Linotype"/>
              <a:ea typeface="Palatino Linotype"/>
              <a:cs typeface="Palatino Linotype"/>
              <a:sym typeface="Palatino Linotype"/>
            </a:endParaRPr>
          </a:p>
          <a:p>
            <a:pPr indent="-292100" lvl="0" marL="342900" rtl="0" algn="just">
              <a:spcBef>
                <a:spcPts val="480"/>
              </a:spcBef>
              <a:spcAft>
                <a:spcPts val="0"/>
              </a:spcAft>
              <a:buSzPts val="1600"/>
              <a:buFont typeface="Palatino Linotype"/>
              <a:buChar char="•"/>
            </a:pPr>
            <a:r>
              <a:rPr lang="en-US" sz="1600">
                <a:latin typeface="Palatino Linotype"/>
                <a:ea typeface="Palatino Linotype"/>
                <a:cs typeface="Palatino Linotype"/>
                <a:sym typeface="Palatino Linotype"/>
              </a:rPr>
              <a:t>Let's assume we start with the null hypothesis that there is no significant relationship between </a:t>
            </a:r>
            <a:r>
              <a:rPr i="1" lang="en-US" sz="1600">
                <a:latin typeface="Palatino Linotype"/>
                <a:ea typeface="Palatino Linotype"/>
                <a:cs typeface="Palatino Linotype"/>
                <a:sym typeface="Palatino Linotype"/>
              </a:rPr>
              <a:t>X </a:t>
            </a:r>
            <a:r>
              <a:rPr lang="en-US" sz="1600">
                <a:latin typeface="Palatino Linotype"/>
                <a:ea typeface="Palatino Linotype"/>
                <a:cs typeface="Palatino Linotype"/>
                <a:sym typeface="Palatino Linotype"/>
              </a:rPr>
              <a:t>and </a:t>
            </a:r>
            <a:r>
              <a:rPr i="1" lang="en-US" sz="1600">
                <a:latin typeface="Palatino Linotype"/>
                <a:ea typeface="Palatino Linotype"/>
                <a:cs typeface="Palatino Linotype"/>
                <a:sym typeface="Palatino Linotype"/>
              </a:rPr>
              <a:t>Y</a:t>
            </a:r>
            <a:endParaRPr i="1" sz="1600">
              <a:latin typeface="Palatino Linotype"/>
              <a:ea typeface="Palatino Linotype"/>
              <a:cs typeface="Palatino Linotype"/>
              <a:sym typeface="Palatino Linotype"/>
            </a:endParaRPr>
          </a:p>
          <a:p>
            <a:pPr indent="-292100" lvl="0" marL="342900" rtl="0" algn="just">
              <a:spcBef>
                <a:spcPts val="480"/>
              </a:spcBef>
              <a:spcAft>
                <a:spcPts val="0"/>
              </a:spcAft>
              <a:buSzPts val="1600"/>
              <a:buFont typeface="Palatino Linotype"/>
              <a:buChar char="•"/>
            </a:pPr>
            <a:r>
              <a:rPr lang="en-US" sz="1600">
                <a:latin typeface="Palatino Linotype"/>
                <a:ea typeface="Palatino Linotype"/>
                <a:cs typeface="Palatino Linotype"/>
                <a:sym typeface="Palatino Linotype"/>
              </a:rPr>
              <a:t>Since, if </a:t>
            </a:r>
            <a:r>
              <a:rPr i="1" lang="en-US" sz="1600">
                <a:latin typeface="Palatino Linotype"/>
                <a:ea typeface="Palatino Linotype"/>
                <a:cs typeface="Palatino Linotype"/>
                <a:sym typeface="Palatino Linotype"/>
              </a:rPr>
              <a:t>β1 = 0</a:t>
            </a:r>
            <a:r>
              <a:rPr lang="en-US" sz="1600">
                <a:latin typeface="Palatino Linotype"/>
                <a:ea typeface="Palatino Linotype"/>
                <a:cs typeface="Palatino Linotype"/>
                <a:sym typeface="Palatino Linotype"/>
              </a:rPr>
              <a:t>, then the model shows no association between both variables (</a:t>
            </a:r>
            <a:r>
              <a:rPr i="1" lang="en-US" sz="1600">
                <a:latin typeface="Palatino Linotype"/>
                <a:ea typeface="Palatino Linotype"/>
                <a:cs typeface="Palatino Linotype"/>
                <a:sym typeface="Palatino Linotype"/>
              </a:rPr>
              <a:t>Y = β0 + ε</a:t>
            </a:r>
            <a:r>
              <a:rPr lang="en-US" sz="1600">
                <a:latin typeface="Palatino Linotype"/>
                <a:ea typeface="Palatino Linotype"/>
                <a:cs typeface="Palatino Linotype"/>
                <a:sym typeface="Palatino Linotype"/>
              </a:rPr>
              <a:t>), these are the null hypothesis assumptions; </a:t>
            </a:r>
            <a:endParaRPr sz="1600">
              <a:latin typeface="Palatino Linotype"/>
              <a:ea typeface="Palatino Linotype"/>
              <a:cs typeface="Palatino Linotype"/>
              <a:sym typeface="Palatino Linotype"/>
            </a:endParaRPr>
          </a:p>
          <a:p>
            <a:pPr indent="-292100" lvl="0" marL="342900" rtl="0" algn="just">
              <a:spcBef>
                <a:spcPts val="480"/>
              </a:spcBef>
              <a:spcAft>
                <a:spcPts val="0"/>
              </a:spcAft>
              <a:buSzPts val="1600"/>
              <a:buFont typeface="Palatino Linotype"/>
              <a:buChar char="•"/>
            </a:pPr>
            <a:r>
              <a:rPr lang="en-US" sz="1600">
                <a:latin typeface="Palatino Linotype"/>
                <a:ea typeface="Palatino Linotype"/>
                <a:cs typeface="Palatino Linotype"/>
                <a:sym typeface="Palatino Linotype"/>
              </a:rPr>
              <a:t>In order to prove this assumption right or wrong, we need to determine </a:t>
            </a:r>
            <a:r>
              <a:rPr i="1" lang="en-US" sz="1600">
                <a:latin typeface="Palatino Linotype"/>
                <a:ea typeface="Palatino Linotype"/>
                <a:cs typeface="Palatino Linotype"/>
                <a:sym typeface="Palatino Linotype"/>
              </a:rPr>
              <a:t>β1 </a:t>
            </a:r>
            <a:r>
              <a:rPr lang="en-US" sz="1600">
                <a:latin typeface="Palatino Linotype"/>
                <a:ea typeface="Palatino Linotype"/>
                <a:cs typeface="Palatino Linotype"/>
                <a:sym typeface="Palatino Linotype"/>
              </a:rPr>
              <a:t>is sufficiently far from </a:t>
            </a:r>
            <a:r>
              <a:rPr i="1" lang="en-US" sz="1600">
                <a:latin typeface="Palatino Linotype"/>
                <a:ea typeface="Palatino Linotype"/>
                <a:cs typeface="Palatino Linotype"/>
                <a:sym typeface="Palatino Linotype"/>
              </a:rPr>
              <a:t>0 so </a:t>
            </a:r>
            <a:r>
              <a:rPr lang="en-US" sz="1600">
                <a:latin typeface="Palatino Linotype"/>
                <a:ea typeface="Palatino Linotype"/>
                <a:cs typeface="Palatino Linotype"/>
                <a:sym typeface="Palatino Linotype"/>
              </a:rPr>
              <a:t>that we can be confident that </a:t>
            </a:r>
            <a:r>
              <a:rPr i="1" lang="en-US" sz="1600">
                <a:latin typeface="Palatino Linotype"/>
                <a:ea typeface="Palatino Linotype"/>
                <a:cs typeface="Palatino Linotype"/>
                <a:sym typeface="Palatino Linotype"/>
              </a:rPr>
              <a:t>β1 </a:t>
            </a:r>
            <a:r>
              <a:rPr lang="en-US" sz="1600">
                <a:latin typeface="Palatino Linotype"/>
                <a:ea typeface="Palatino Linotype"/>
                <a:cs typeface="Palatino Linotype"/>
                <a:sym typeface="Palatino Linotype"/>
              </a:rPr>
              <a:t>is nonzero and have a significant relationship between both variables</a:t>
            </a:r>
            <a:endParaRPr i="1" sz="1600">
              <a:latin typeface="Palatino Linotype"/>
              <a:ea typeface="Palatino Linotype"/>
              <a:cs typeface="Palatino Linotype"/>
              <a:sym typeface="Palatino Linotype"/>
            </a:endParaRPr>
          </a:p>
        </p:txBody>
      </p:sp>
      <p:sp>
        <p:nvSpPr>
          <p:cNvPr id="297" name="Google Shape;297;g10f94fb0466_0_16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298" name="Google Shape;298;g10f94fb0466_0_166"/>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299" name="Google Shape;299;g10f94fb0466_0_166"/>
          <p:cNvPicPr preferRelativeResize="0"/>
          <p:nvPr/>
        </p:nvPicPr>
        <p:blipFill>
          <a:blip r:embed="rId4">
            <a:alphaModFix/>
          </a:blip>
          <a:stretch>
            <a:fillRect/>
          </a:stretch>
        </p:blipFill>
        <p:spPr>
          <a:xfrm>
            <a:off x="1638300" y="4312700"/>
            <a:ext cx="5867400" cy="174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0f94fb0466_0_17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g10f94fb0466_0_174"/>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022BA"/>
              </a:buClr>
              <a:buSzPts val="3960"/>
              <a:buFont typeface="Georgia"/>
              <a:buNone/>
            </a:pPr>
            <a:r>
              <a:rPr lang="en-US" sz="2500">
                <a:solidFill>
                  <a:srgbClr val="F022BA"/>
                </a:solidFill>
              </a:rPr>
              <a:t>E</a:t>
            </a:r>
            <a:r>
              <a:rPr b="1" lang="en-US" sz="2100">
                <a:solidFill>
                  <a:srgbClr val="F022BA"/>
                </a:solidFill>
              </a:rPr>
              <a:t>xample of simple linear regression from first principles</a:t>
            </a:r>
            <a:endParaRPr sz="2560"/>
          </a:p>
        </p:txBody>
      </p:sp>
      <p:sp>
        <p:nvSpPr>
          <p:cNvPr id="306" name="Google Shape;306;g10f94fb0466_0_17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55600" lvl="0" marL="342900" marR="114300" rtl="0" algn="l">
              <a:lnSpc>
                <a:spcPct val="87000"/>
              </a:lnSpc>
              <a:spcBef>
                <a:spcPts val="0"/>
              </a:spcBef>
              <a:spcAft>
                <a:spcPts val="0"/>
              </a:spcAft>
              <a:buSzPts val="2000"/>
              <a:buChar char="•"/>
            </a:pPr>
            <a:r>
              <a:rPr lang="en-US" sz="2000">
                <a:latin typeface="Arial"/>
                <a:ea typeface="Arial"/>
                <a:cs typeface="Arial"/>
                <a:sym typeface="Arial"/>
              </a:rPr>
              <a:t>It depends on the distribution of </a:t>
            </a:r>
            <a:r>
              <a:rPr i="1" lang="en-US" sz="2000">
                <a:latin typeface="Arial"/>
                <a:ea typeface="Arial"/>
                <a:cs typeface="Arial"/>
                <a:sym typeface="Arial"/>
              </a:rPr>
              <a:t>β1</a:t>
            </a:r>
            <a:r>
              <a:rPr lang="en-US" sz="2000">
                <a:latin typeface="Arial"/>
                <a:ea typeface="Arial"/>
                <a:cs typeface="Arial"/>
                <a:sym typeface="Arial"/>
              </a:rPr>
              <a:t>, which is its mean and standard error (similar to standard deviation). </a:t>
            </a:r>
            <a:endParaRPr sz="2000">
              <a:latin typeface="Arial"/>
              <a:ea typeface="Arial"/>
              <a:cs typeface="Arial"/>
              <a:sym typeface="Arial"/>
            </a:endParaRPr>
          </a:p>
          <a:p>
            <a:pPr indent="-355600" lvl="0" marL="342900" marR="114300" rtl="0" algn="l">
              <a:lnSpc>
                <a:spcPct val="87000"/>
              </a:lnSpc>
              <a:spcBef>
                <a:spcPts val="0"/>
              </a:spcBef>
              <a:spcAft>
                <a:spcPts val="0"/>
              </a:spcAft>
              <a:buSzPts val="2000"/>
              <a:buChar char="•"/>
            </a:pPr>
            <a:r>
              <a:rPr lang="en-US" sz="2000">
                <a:latin typeface="Arial"/>
                <a:ea typeface="Arial"/>
                <a:cs typeface="Arial"/>
                <a:sym typeface="Arial"/>
              </a:rPr>
              <a:t>In some cases, if the </a:t>
            </a:r>
            <a:r>
              <a:rPr b="1" lang="en-US" sz="2000">
                <a:latin typeface="Arial"/>
                <a:ea typeface="Arial"/>
                <a:cs typeface="Arial"/>
                <a:sym typeface="Arial"/>
              </a:rPr>
              <a:t>standard error is small,</a:t>
            </a:r>
            <a:r>
              <a:rPr lang="en-US" sz="2000">
                <a:latin typeface="Arial"/>
                <a:ea typeface="Arial"/>
                <a:cs typeface="Arial"/>
                <a:sym typeface="Arial"/>
              </a:rPr>
              <a:t> even relatively small values may provide strong evidence that </a:t>
            </a:r>
            <a:r>
              <a:rPr b="1" i="1" lang="en-US" sz="2000">
                <a:latin typeface="Arial"/>
                <a:ea typeface="Arial"/>
                <a:cs typeface="Arial"/>
                <a:sym typeface="Arial"/>
              </a:rPr>
              <a:t>β1 ≠ 0</a:t>
            </a:r>
            <a:r>
              <a:rPr b="1" lang="en-US" sz="2000">
                <a:latin typeface="Arial"/>
                <a:ea typeface="Arial"/>
                <a:cs typeface="Arial"/>
                <a:sym typeface="Arial"/>
              </a:rPr>
              <a:t>, hence there is a relationship between </a:t>
            </a:r>
            <a:r>
              <a:rPr b="1" i="1" lang="en-US" sz="2000">
                <a:latin typeface="Arial"/>
                <a:ea typeface="Arial"/>
                <a:cs typeface="Arial"/>
                <a:sym typeface="Arial"/>
              </a:rPr>
              <a:t>X </a:t>
            </a:r>
            <a:r>
              <a:rPr b="1" lang="en-US" sz="2000">
                <a:latin typeface="Arial"/>
                <a:ea typeface="Arial"/>
                <a:cs typeface="Arial"/>
                <a:sym typeface="Arial"/>
              </a:rPr>
              <a:t>and </a:t>
            </a:r>
            <a:r>
              <a:rPr b="1" i="1" lang="en-US" sz="2000">
                <a:latin typeface="Arial"/>
                <a:ea typeface="Arial"/>
                <a:cs typeface="Arial"/>
                <a:sym typeface="Arial"/>
              </a:rPr>
              <a:t>Y</a:t>
            </a:r>
            <a:r>
              <a:rPr b="1" lang="en-US" sz="2000">
                <a:latin typeface="Arial"/>
                <a:ea typeface="Arial"/>
                <a:cs typeface="Arial"/>
                <a:sym typeface="Arial"/>
              </a:rPr>
              <a:t>. </a:t>
            </a:r>
            <a:endParaRPr b="1" sz="2000">
              <a:latin typeface="Arial"/>
              <a:ea typeface="Arial"/>
              <a:cs typeface="Arial"/>
              <a:sym typeface="Arial"/>
            </a:endParaRPr>
          </a:p>
          <a:p>
            <a:pPr indent="-355600" lvl="0" marL="342900" marR="114300" rtl="0" algn="l">
              <a:lnSpc>
                <a:spcPct val="87000"/>
              </a:lnSpc>
              <a:spcBef>
                <a:spcPts val="0"/>
              </a:spcBef>
              <a:spcAft>
                <a:spcPts val="0"/>
              </a:spcAft>
              <a:buSzPts val="2000"/>
              <a:buChar char="•"/>
            </a:pPr>
            <a:r>
              <a:rPr lang="en-US" sz="2000">
                <a:latin typeface="Arial"/>
                <a:ea typeface="Arial"/>
                <a:cs typeface="Arial"/>
                <a:sym typeface="Arial"/>
              </a:rPr>
              <a:t>In contrast, if </a:t>
            </a:r>
            <a:r>
              <a:rPr b="1" i="1" lang="en-US" sz="2000">
                <a:latin typeface="Arial"/>
                <a:ea typeface="Arial"/>
                <a:cs typeface="Arial"/>
                <a:sym typeface="Arial"/>
              </a:rPr>
              <a:t>SE(β1) </a:t>
            </a:r>
            <a:r>
              <a:rPr b="1" lang="en-US" sz="2000">
                <a:latin typeface="Arial"/>
                <a:ea typeface="Arial"/>
                <a:cs typeface="Arial"/>
                <a:sym typeface="Arial"/>
              </a:rPr>
              <a:t>is large</a:t>
            </a:r>
            <a:r>
              <a:rPr lang="en-US" sz="2000">
                <a:latin typeface="Arial"/>
                <a:ea typeface="Arial"/>
                <a:cs typeface="Arial"/>
                <a:sym typeface="Arial"/>
              </a:rPr>
              <a:t>, then </a:t>
            </a:r>
            <a:r>
              <a:rPr i="1" lang="en-US" sz="2000">
                <a:latin typeface="Arial"/>
                <a:ea typeface="Arial"/>
                <a:cs typeface="Arial"/>
                <a:sym typeface="Arial"/>
              </a:rPr>
              <a:t>β1 </a:t>
            </a:r>
            <a:r>
              <a:rPr lang="en-US" sz="2000">
                <a:latin typeface="Arial"/>
                <a:ea typeface="Arial"/>
                <a:cs typeface="Arial"/>
                <a:sym typeface="Arial"/>
              </a:rPr>
              <a:t>must be large in absolute value in order for us to </a:t>
            </a:r>
            <a:r>
              <a:rPr b="1" lang="en-US" sz="2000">
                <a:latin typeface="Arial"/>
                <a:ea typeface="Arial"/>
                <a:cs typeface="Arial"/>
                <a:sym typeface="Arial"/>
              </a:rPr>
              <a:t>reject the null hypothesis</a:t>
            </a:r>
            <a:r>
              <a:rPr lang="en-US" sz="2000">
                <a:latin typeface="Arial"/>
                <a:ea typeface="Arial"/>
                <a:cs typeface="Arial"/>
                <a:sym typeface="Arial"/>
              </a:rPr>
              <a:t>. </a:t>
            </a:r>
            <a:endParaRPr sz="2000">
              <a:latin typeface="Arial"/>
              <a:ea typeface="Arial"/>
              <a:cs typeface="Arial"/>
              <a:sym typeface="Arial"/>
            </a:endParaRPr>
          </a:p>
          <a:p>
            <a:pPr indent="0" lvl="0" marL="342900" rtl="0" algn="just">
              <a:spcBef>
                <a:spcPts val="480"/>
              </a:spcBef>
              <a:spcAft>
                <a:spcPts val="0"/>
              </a:spcAft>
              <a:buNone/>
            </a:pPr>
            <a:r>
              <a:t/>
            </a:r>
            <a:endParaRPr sz="2000"/>
          </a:p>
        </p:txBody>
      </p:sp>
      <p:sp>
        <p:nvSpPr>
          <p:cNvPr id="307" name="Google Shape;307;g10f94fb0466_0_17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308" name="Google Shape;308;g10f94fb0466_0_174"/>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f94fb0466_0_1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g10f94fb0466_0_182"/>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022BA"/>
              </a:buClr>
              <a:buSzPts val="3960"/>
              <a:buFont typeface="Georgia"/>
              <a:buNone/>
            </a:pPr>
            <a:r>
              <a:rPr lang="en-US" sz="2500">
                <a:solidFill>
                  <a:srgbClr val="F022BA"/>
                </a:solidFill>
              </a:rPr>
              <a:t>E</a:t>
            </a:r>
            <a:r>
              <a:rPr b="1" lang="en-US" sz="2100">
                <a:solidFill>
                  <a:srgbClr val="F022BA"/>
                </a:solidFill>
              </a:rPr>
              <a:t>xample of simple linear regression from first principles</a:t>
            </a:r>
            <a:endParaRPr sz="2560"/>
          </a:p>
        </p:txBody>
      </p:sp>
      <p:sp>
        <p:nvSpPr>
          <p:cNvPr id="315" name="Google Shape;315;g10f94fb0466_0_18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480"/>
              </a:spcBef>
              <a:spcAft>
                <a:spcPts val="0"/>
              </a:spcAft>
              <a:buNone/>
            </a:pPr>
            <a:r>
              <a:t/>
            </a:r>
            <a:endParaRPr/>
          </a:p>
          <a:p>
            <a:pPr indent="0" lvl="0" marL="0" rtl="0" algn="just">
              <a:spcBef>
                <a:spcPts val="480"/>
              </a:spcBef>
              <a:spcAft>
                <a:spcPts val="0"/>
              </a:spcAft>
              <a:buNone/>
            </a:pPr>
            <a:r>
              <a:t/>
            </a:r>
            <a:endParaRPr/>
          </a:p>
          <a:p>
            <a:pPr indent="0" lvl="0" marL="0" rtl="0" algn="just">
              <a:spcBef>
                <a:spcPts val="480"/>
              </a:spcBef>
              <a:spcAft>
                <a:spcPts val="0"/>
              </a:spcAft>
              <a:buNone/>
            </a:pPr>
            <a:r>
              <a:t/>
            </a:r>
            <a:endParaRPr/>
          </a:p>
          <a:p>
            <a:pPr indent="-355600" lvl="0" marL="457200" marR="114300" rtl="0" algn="l">
              <a:lnSpc>
                <a:spcPct val="87000"/>
              </a:lnSpc>
              <a:spcBef>
                <a:spcPts val="0"/>
              </a:spcBef>
              <a:spcAft>
                <a:spcPts val="0"/>
              </a:spcAft>
              <a:buSzPts val="2000"/>
              <a:buChar char="•"/>
            </a:pPr>
            <a:r>
              <a:rPr lang="en-US" sz="2000">
                <a:latin typeface="Arial"/>
                <a:ea typeface="Arial"/>
                <a:cs typeface="Arial"/>
                <a:sym typeface="Arial"/>
              </a:rPr>
              <a:t>We usually perform the t test to check how many standard deviations </a:t>
            </a:r>
            <a:r>
              <a:rPr i="1" lang="en-US" sz="2000">
                <a:latin typeface="Arial"/>
                <a:ea typeface="Arial"/>
                <a:cs typeface="Arial"/>
                <a:sym typeface="Arial"/>
              </a:rPr>
              <a:t>β1 </a:t>
            </a:r>
            <a:r>
              <a:rPr lang="en-US" sz="2000">
                <a:latin typeface="Arial"/>
                <a:ea typeface="Arial"/>
                <a:cs typeface="Arial"/>
                <a:sym typeface="Arial"/>
              </a:rPr>
              <a:t>is away from the value </a:t>
            </a:r>
            <a:r>
              <a:rPr i="1" lang="en-US" sz="2000">
                <a:latin typeface="Arial"/>
                <a:ea typeface="Arial"/>
                <a:cs typeface="Arial"/>
                <a:sym typeface="Arial"/>
              </a:rPr>
              <a:t>0</a:t>
            </a:r>
            <a:r>
              <a:rPr lang="en-US" sz="2000">
                <a:latin typeface="Arial"/>
                <a:ea typeface="Arial"/>
                <a:cs typeface="Arial"/>
                <a:sym typeface="Arial"/>
              </a:rPr>
              <a:t>:</a:t>
            </a:r>
            <a:endParaRPr sz="2000">
              <a:latin typeface="Arial"/>
              <a:ea typeface="Arial"/>
              <a:cs typeface="Arial"/>
              <a:sym typeface="Arial"/>
            </a:endParaRPr>
          </a:p>
          <a:p>
            <a:pPr indent="-355600" lvl="0" marL="457200" rtl="0" algn="just">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With this </a:t>
            </a:r>
            <a:r>
              <a:rPr i="1" lang="en-US" sz="2000">
                <a:latin typeface="Palatino Linotype"/>
                <a:ea typeface="Palatino Linotype"/>
                <a:cs typeface="Palatino Linotype"/>
                <a:sym typeface="Palatino Linotype"/>
              </a:rPr>
              <a:t>t </a:t>
            </a:r>
            <a:r>
              <a:rPr lang="en-US" sz="2000">
                <a:latin typeface="Palatino Linotype"/>
                <a:ea typeface="Palatino Linotype"/>
                <a:cs typeface="Palatino Linotype"/>
                <a:sym typeface="Palatino Linotype"/>
              </a:rPr>
              <a:t>value, we calculate the probability of observing any value equal to </a:t>
            </a:r>
            <a:r>
              <a:rPr i="1" lang="en-US" sz="2000">
                <a:latin typeface="Palatino Linotype"/>
                <a:ea typeface="Palatino Linotype"/>
                <a:cs typeface="Palatino Linotype"/>
                <a:sym typeface="Palatino Linotype"/>
              </a:rPr>
              <a:t>|t| </a:t>
            </a:r>
            <a:r>
              <a:rPr lang="en-US" sz="2000">
                <a:latin typeface="Palatino Linotype"/>
                <a:ea typeface="Palatino Linotype"/>
                <a:cs typeface="Palatino Linotype"/>
                <a:sym typeface="Palatino Linotype"/>
              </a:rPr>
              <a:t>or larger, assuming </a:t>
            </a:r>
            <a:r>
              <a:rPr i="1" lang="en-US" sz="2000">
                <a:latin typeface="Palatino Linotype"/>
                <a:ea typeface="Palatino Linotype"/>
                <a:cs typeface="Palatino Linotype"/>
                <a:sym typeface="Palatino Linotype"/>
              </a:rPr>
              <a:t>β1 = 0</a:t>
            </a:r>
            <a:r>
              <a:rPr lang="en-US" sz="2000">
                <a:latin typeface="Palatino Linotype"/>
                <a:ea typeface="Palatino Linotype"/>
                <a:cs typeface="Palatino Linotype"/>
                <a:sym typeface="Palatino Linotype"/>
              </a:rPr>
              <a:t>; this probability is also known as the p-value. </a:t>
            </a:r>
            <a:endParaRPr sz="2000">
              <a:latin typeface="Palatino Linotype"/>
              <a:ea typeface="Palatino Linotype"/>
              <a:cs typeface="Palatino Linotype"/>
              <a:sym typeface="Palatino Linotype"/>
            </a:endParaRPr>
          </a:p>
          <a:p>
            <a:pPr indent="-355600" lvl="0" marL="457200" rtl="0" algn="just">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If</a:t>
            </a:r>
            <a:r>
              <a:rPr b="1" lang="en-US" sz="2000">
                <a:latin typeface="Palatino Linotype"/>
                <a:ea typeface="Palatino Linotype"/>
                <a:cs typeface="Palatino Linotype"/>
                <a:sym typeface="Palatino Linotype"/>
              </a:rPr>
              <a:t> </a:t>
            </a:r>
            <a:r>
              <a:rPr b="1" i="1" lang="en-US" sz="2000">
                <a:latin typeface="Palatino Linotype"/>
                <a:ea typeface="Palatino Linotype"/>
                <a:cs typeface="Palatino Linotype"/>
                <a:sym typeface="Palatino Linotype"/>
              </a:rPr>
              <a:t>p-value &lt; 0.05</a:t>
            </a:r>
            <a:r>
              <a:rPr b="1" lang="en-US" sz="2000">
                <a:latin typeface="Palatino Linotype"/>
                <a:ea typeface="Palatino Linotype"/>
                <a:cs typeface="Palatino Linotype"/>
                <a:sym typeface="Palatino Linotype"/>
              </a:rPr>
              <a:t>, it signifies that </a:t>
            </a:r>
            <a:r>
              <a:rPr b="1" i="1" lang="en-US" sz="2000">
                <a:latin typeface="Palatino Linotype"/>
                <a:ea typeface="Palatino Linotype"/>
                <a:cs typeface="Palatino Linotype"/>
                <a:sym typeface="Palatino Linotype"/>
              </a:rPr>
              <a:t>β1 </a:t>
            </a:r>
            <a:r>
              <a:rPr b="1" lang="en-US" sz="2000">
                <a:latin typeface="Palatino Linotype"/>
                <a:ea typeface="Palatino Linotype"/>
                <a:cs typeface="Palatino Linotype"/>
                <a:sym typeface="Palatino Linotype"/>
              </a:rPr>
              <a:t>is significantly far from </a:t>
            </a:r>
            <a:r>
              <a:rPr b="1" i="1" lang="en-US" sz="2000">
                <a:latin typeface="Palatino Linotype"/>
                <a:ea typeface="Palatino Linotype"/>
                <a:cs typeface="Palatino Linotype"/>
                <a:sym typeface="Palatino Linotype"/>
              </a:rPr>
              <a:t>0</a:t>
            </a:r>
            <a:r>
              <a:rPr b="1" lang="en-US" sz="2000">
                <a:latin typeface="Palatino Linotype"/>
                <a:ea typeface="Palatino Linotype"/>
                <a:cs typeface="Palatino Linotype"/>
                <a:sym typeface="Palatino Linotype"/>
              </a:rPr>
              <a:t>,</a:t>
            </a:r>
            <a:r>
              <a:rPr lang="en-US" sz="2000">
                <a:latin typeface="Palatino Linotype"/>
                <a:ea typeface="Palatino Linotype"/>
                <a:cs typeface="Palatino Linotype"/>
                <a:sym typeface="Palatino Linotype"/>
              </a:rPr>
              <a:t> hence we can </a:t>
            </a:r>
            <a:r>
              <a:rPr b="1" lang="en-US" sz="2000">
                <a:latin typeface="Palatino Linotype"/>
                <a:ea typeface="Palatino Linotype"/>
                <a:cs typeface="Palatino Linotype"/>
                <a:sym typeface="Palatino Linotype"/>
              </a:rPr>
              <a:t>reject the null hypothesis </a:t>
            </a:r>
            <a:r>
              <a:rPr lang="en-US" sz="2000">
                <a:latin typeface="Palatino Linotype"/>
                <a:ea typeface="Palatino Linotype"/>
                <a:cs typeface="Palatino Linotype"/>
                <a:sym typeface="Palatino Linotype"/>
              </a:rPr>
              <a:t>and agree that </a:t>
            </a:r>
            <a:r>
              <a:rPr b="1" lang="en-US" sz="2000">
                <a:latin typeface="Palatino Linotype"/>
                <a:ea typeface="Palatino Linotype"/>
                <a:cs typeface="Palatino Linotype"/>
                <a:sym typeface="Palatino Linotype"/>
              </a:rPr>
              <a:t>there exists a strong relationship</a:t>
            </a:r>
            <a:endParaRPr b="1" sz="2000">
              <a:latin typeface="Palatino Linotype"/>
              <a:ea typeface="Palatino Linotype"/>
              <a:cs typeface="Palatino Linotype"/>
              <a:sym typeface="Palatino Linotype"/>
            </a:endParaRPr>
          </a:p>
          <a:p>
            <a:pPr indent="-355600" lvl="0" marL="457200" rtl="0" algn="just">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if </a:t>
            </a:r>
            <a:r>
              <a:rPr b="1" i="1" lang="en-US" sz="2000">
                <a:latin typeface="Palatino Linotype"/>
                <a:ea typeface="Palatino Linotype"/>
                <a:cs typeface="Palatino Linotype"/>
                <a:sym typeface="Palatino Linotype"/>
              </a:rPr>
              <a:t>p-value &gt; 0.05</a:t>
            </a:r>
            <a:r>
              <a:rPr lang="en-US" sz="2000">
                <a:latin typeface="Palatino Linotype"/>
                <a:ea typeface="Palatino Linotype"/>
                <a:cs typeface="Palatino Linotype"/>
                <a:sym typeface="Palatino Linotype"/>
              </a:rPr>
              <a:t>, we </a:t>
            </a:r>
            <a:r>
              <a:rPr b="1" lang="en-US" sz="2000">
                <a:latin typeface="Palatino Linotype"/>
                <a:ea typeface="Palatino Linotype"/>
                <a:cs typeface="Palatino Linotype"/>
                <a:sym typeface="Palatino Linotype"/>
              </a:rPr>
              <a:t>accept the null hypothesis</a:t>
            </a:r>
            <a:r>
              <a:rPr lang="en-US" sz="2000">
                <a:latin typeface="Palatino Linotype"/>
                <a:ea typeface="Palatino Linotype"/>
                <a:cs typeface="Palatino Linotype"/>
                <a:sym typeface="Palatino Linotype"/>
              </a:rPr>
              <a:t> and conclude that there is </a:t>
            </a:r>
            <a:r>
              <a:rPr b="1" lang="en-US" sz="2000">
                <a:latin typeface="Palatino Linotype"/>
                <a:ea typeface="Palatino Linotype"/>
                <a:cs typeface="Palatino Linotype"/>
                <a:sym typeface="Palatino Linotype"/>
              </a:rPr>
              <a:t>no significant relationship between both variables</a:t>
            </a:r>
            <a:endParaRPr b="1" sz="2000"/>
          </a:p>
        </p:txBody>
      </p:sp>
      <p:sp>
        <p:nvSpPr>
          <p:cNvPr id="316" name="Google Shape;316;g10f94fb0466_0_1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317" name="Google Shape;317;g10f94fb0466_0_182"/>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318" name="Google Shape;318;g10f94fb0466_0_182"/>
          <p:cNvPicPr preferRelativeResize="0"/>
          <p:nvPr/>
        </p:nvPicPr>
        <p:blipFill>
          <a:blip r:embed="rId4">
            <a:alphaModFix/>
          </a:blip>
          <a:stretch>
            <a:fillRect/>
          </a:stretch>
        </p:blipFill>
        <p:spPr>
          <a:xfrm>
            <a:off x="2948100" y="1958688"/>
            <a:ext cx="1771725" cy="1005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0f94fb0466_0_19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g10f94fb0466_0_19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022BA"/>
              </a:buClr>
              <a:buSzPts val="3960"/>
              <a:buFont typeface="Georgia"/>
              <a:buNone/>
            </a:pPr>
            <a:r>
              <a:rPr lang="en-US" sz="2500">
                <a:solidFill>
                  <a:srgbClr val="F022BA"/>
                </a:solidFill>
              </a:rPr>
              <a:t>E</a:t>
            </a:r>
            <a:r>
              <a:rPr b="1" lang="en-US" sz="2100">
                <a:solidFill>
                  <a:srgbClr val="F022BA"/>
                </a:solidFill>
              </a:rPr>
              <a:t>xample of simple linear regression from first principles</a:t>
            </a:r>
            <a:endParaRPr sz="2560"/>
          </a:p>
        </p:txBody>
      </p:sp>
      <p:sp>
        <p:nvSpPr>
          <p:cNvPr id="325" name="Google Shape;325;g10f94fb0466_0_19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17500" lvl="0" marL="342900" rtl="0" algn="just">
              <a:spcBef>
                <a:spcPts val="480"/>
              </a:spcBef>
              <a:spcAft>
                <a:spcPts val="0"/>
              </a:spcAft>
              <a:buClr>
                <a:schemeClr val="dk1"/>
              </a:buClr>
              <a:buSzPts val="2000"/>
              <a:buChar char="•"/>
            </a:pPr>
            <a:r>
              <a:rPr lang="en-US" sz="2000">
                <a:latin typeface="Palatino Linotype"/>
                <a:ea typeface="Palatino Linotype"/>
                <a:cs typeface="Palatino Linotype"/>
                <a:sym typeface="Palatino Linotype"/>
              </a:rPr>
              <a:t>To predict the dependent value and check for the R-squared value; </a:t>
            </a:r>
            <a:endParaRPr sz="2000">
              <a:latin typeface="Palatino Linotype"/>
              <a:ea typeface="Palatino Linotype"/>
              <a:cs typeface="Palatino Linotype"/>
              <a:sym typeface="Palatino Linotype"/>
            </a:endParaRPr>
          </a:p>
          <a:p>
            <a:pPr indent="-317500" lvl="0" marL="342900" rtl="0" algn="just">
              <a:spcBef>
                <a:spcPts val="480"/>
              </a:spcBef>
              <a:spcAft>
                <a:spcPts val="0"/>
              </a:spcAft>
              <a:buClr>
                <a:schemeClr val="dk1"/>
              </a:buClr>
              <a:buSzPts val="2000"/>
              <a:buChar char="•"/>
            </a:pPr>
            <a:r>
              <a:rPr lang="en-US" sz="2000">
                <a:latin typeface="Palatino Linotype"/>
                <a:ea typeface="Palatino Linotype"/>
                <a:cs typeface="Palatino Linotype"/>
                <a:sym typeface="Palatino Linotype"/>
              </a:rPr>
              <a:t>if the value is </a:t>
            </a:r>
            <a:r>
              <a:rPr i="1" lang="en-US" sz="2000">
                <a:latin typeface="Palatino Linotype"/>
                <a:ea typeface="Palatino Linotype"/>
                <a:cs typeface="Palatino Linotype"/>
                <a:sym typeface="Palatino Linotype"/>
              </a:rPr>
              <a:t>&gt;= 0.7</a:t>
            </a:r>
            <a:r>
              <a:rPr lang="en-US" sz="2000">
                <a:latin typeface="Palatino Linotype"/>
                <a:ea typeface="Palatino Linotype"/>
                <a:cs typeface="Palatino Linotype"/>
                <a:sym typeface="Palatino Linotype"/>
              </a:rPr>
              <a:t>, it means the model is good enough to deploy on unseen data</a:t>
            </a:r>
            <a:endParaRPr sz="2000">
              <a:latin typeface="Palatino Linotype"/>
              <a:ea typeface="Palatino Linotype"/>
              <a:cs typeface="Palatino Linotype"/>
              <a:sym typeface="Palatino Linotype"/>
            </a:endParaRPr>
          </a:p>
          <a:p>
            <a:pPr indent="-317500" lvl="0" marL="342900" rtl="0" algn="just">
              <a:spcBef>
                <a:spcPts val="480"/>
              </a:spcBef>
              <a:spcAft>
                <a:spcPts val="0"/>
              </a:spcAft>
              <a:buClr>
                <a:schemeClr val="dk1"/>
              </a:buClr>
              <a:buSzPts val="2000"/>
              <a:buChar char="•"/>
            </a:pPr>
            <a:r>
              <a:rPr lang="en-US" sz="2000">
                <a:latin typeface="Palatino Linotype"/>
                <a:ea typeface="Palatino Linotype"/>
                <a:cs typeface="Palatino Linotype"/>
                <a:sym typeface="Palatino Linotype"/>
              </a:rPr>
              <a:t>if it is not such a good value (</a:t>
            </a:r>
            <a:r>
              <a:rPr i="1" lang="en-US" sz="2000">
                <a:latin typeface="Palatino Linotype"/>
                <a:ea typeface="Palatino Linotype"/>
                <a:cs typeface="Palatino Linotype"/>
                <a:sym typeface="Palatino Linotype"/>
              </a:rPr>
              <a:t>&lt;0.6</a:t>
            </a:r>
            <a:r>
              <a:rPr lang="en-US" sz="2000">
                <a:latin typeface="Palatino Linotype"/>
                <a:ea typeface="Palatino Linotype"/>
                <a:cs typeface="Palatino Linotype"/>
                <a:sym typeface="Palatino Linotype"/>
              </a:rPr>
              <a:t>), we can conclude that this model is not good enough to deploy</a:t>
            </a:r>
            <a:endParaRPr sz="2000"/>
          </a:p>
        </p:txBody>
      </p:sp>
      <p:sp>
        <p:nvSpPr>
          <p:cNvPr id="326" name="Google Shape;326;g10f94fb0466_0_19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327" name="Google Shape;327;g10f94fb0466_0_19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328" name="Google Shape;328;g10f94fb0466_0_190"/>
          <p:cNvPicPr preferRelativeResize="0"/>
          <p:nvPr/>
        </p:nvPicPr>
        <p:blipFill>
          <a:blip r:embed="rId4">
            <a:alphaModFix/>
          </a:blip>
          <a:stretch>
            <a:fillRect/>
          </a:stretch>
        </p:blipFill>
        <p:spPr>
          <a:xfrm>
            <a:off x="557450" y="3772563"/>
            <a:ext cx="7800975" cy="771525"/>
          </a:xfrm>
          <a:prstGeom prst="rect">
            <a:avLst/>
          </a:prstGeom>
          <a:noFill/>
          <a:ln>
            <a:noFill/>
          </a:ln>
        </p:spPr>
      </p:pic>
      <p:pic>
        <p:nvPicPr>
          <p:cNvPr id="329" name="Google Shape;329;g10f94fb0466_0_190"/>
          <p:cNvPicPr preferRelativeResize="0"/>
          <p:nvPr/>
        </p:nvPicPr>
        <p:blipFill>
          <a:blip r:embed="rId5">
            <a:alphaModFix/>
          </a:blip>
          <a:stretch>
            <a:fillRect/>
          </a:stretch>
        </p:blipFill>
        <p:spPr>
          <a:xfrm>
            <a:off x="2746475" y="4987775"/>
            <a:ext cx="2457200" cy="618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114136f60d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5" name="Google Shape;335;g1114136f60d_0_45"/>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Machine learning models - ridge and lasso regression</a:t>
            </a:r>
            <a:endParaRPr sz="2560"/>
          </a:p>
        </p:txBody>
      </p:sp>
      <p:sp>
        <p:nvSpPr>
          <p:cNvPr id="336" name="Google Shape;336;g1114136f60d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17500" lvl="0" marL="342900" rtl="0" algn="just">
              <a:spcBef>
                <a:spcPts val="480"/>
              </a:spcBef>
              <a:spcAft>
                <a:spcPts val="0"/>
              </a:spcAft>
              <a:buClr>
                <a:schemeClr val="dk1"/>
              </a:buClr>
              <a:buSzPts val="2000"/>
              <a:buChar char="•"/>
            </a:pPr>
            <a:r>
              <a:rPr lang="en-US" sz="2000">
                <a:latin typeface="Palatino Linotype"/>
                <a:ea typeface="Palatino Linotype"/>
                <a:cs typeface="Palatino Linotype"/>
                <a:sym typeface="Palatino Linotype"/>
              </a:rPr>
              <a:t>In linear regression, only the </a:t>
            </a:r>
            <a:r>
              <a:rPr b="1" lang="en-US" sz="2000">
                <a:latin typeface="Palatino Linotype"/>
                <a:ea typeface="Palatino Linotype"/>
                <a:cs typeface="Palatino Linotype"/>
                <a:sym typeface="Palatino Linotype"/>
              </a:rPr>
              <a:t>residual sum of squares </a:t>
            </a:r>
            <a:r>
              <a:rPr lang="en-US" sz="2000">
                <a:latin typeface="Palatino Linotype"/>
                <a:ea typeface="Palatino Linotype"/>
                <a:cs typeface="Palatino Linotype"/>
                <a:sym typeface="Palatino Linotype"/>
              </a:rPr>
              <a:t>(</a:t>
            </a:r>
            <a:r>
              <a:rPr b="1" lang="en-US" sz="2000">
                <a:latin typeface="Palatino Linotype"/>
                <a:ea typeface="Palatino Linotype"/>
                <a:cs typeface="Palatino Linotype"/>
                <a:sym typeface="Palatino Linotype"/>
              </a:rPr>
              <a:t>RSS</a:t>
            </a:r>
            <a:r>
              <a:rPr lang="en-US" sz="2000">
                <a:latin typeface="Palatino Linotype"/>
                <a:ea typeface="Palatino Linotype"/>
                <a:cs typeface="Palatino Linotype"/>
                <a:sym typeface="Palatino Linotype"/>
              </a:rPr>
              <a:t>) is minimized</a:t>
            </a:r>
            <a:endParaRPr sz="2000">
              <a:latin typeface="Palatino Linotype"/>
              <a:ea typeface="Palatino Linotype"/>
              <a:cs typeface="Palatino Linotype"/>
              <a:sym typeface="Palatino Linotype"/>
            </a:endParaRPr>
          </a:p>
          <a:p>
            <a:pPr indent="-317500" lvl="0" marL="342900" rtl="0" algn="just">
              <a:spcBef>
                <a:spcPts val="480"/>
              </a:spcBef>
              <a:spcAft>
                <a:spcPts val="0"/>
              </a:spcAft>
              <a:buClr>
                <a:schemeClr val="dk1"/>
              </a:buClr>
              <a:buSzPts val="2000"/>
              <a:buChar char="•"/>
            </a:pPr>
            <a:r>
              <a:rPr lang="en-US" sz="2000">
                <a:latin typeface="Palatino Linotype"/>
                <a:ea typeface="Palatino Linotype"/>
                <a:cs typeface="Palatino Linotype"/>
                <a:sym typeface="Palatino Linotype"/>
              </a:rPr>
              <a:t>In ridge and lasso regression, a penalty is applied (also known as </a:t>
            </a:r>
            <a:r>
              <a:rPr b="1" lang="en-US" sz="2000">
                <a:latin typeface="Palatino Linotype"/>
                <a:ea typeface="Palatino Linotype"/>
                <a:cs typeface="Palatino Linotype"/>
                <a:sym typeface="Palatino Linotype"/>
              </a:rPr>
              <a:t>shrinkage penalty</a:t>
            </a:r>
            <a:r>
              <a:rPr lang="en-US" sz="2000">
                <a:latin typeface="Palatino Linotype"/>
                <a:ea typeface="Palatino Linotype"/>
                <a:cs typeface="Palatino Linotype"/>
                <a:sym typeface="Palatino Linotype"/>
              </a:rPr>
              <a:t>) on coefficient values to regularize the coefficients with the tuning parameter </a:t>
            </a:r>
            <a:r>
              <a:rPr i="1" lang="en-US" sz="2000">
                <a:latin typeface="Palatino Linotype"/>
                <a:ea typeface="Palatino Linotype"/>
                <a:cs typeface="Palatino Linotype"/>
                <a:sym typeface="Palatino Linotype"/>
              </a:rPr>
              <a:t>λ</a:t>
            </a:r>
            <a:endParaRPr i="1" sz="2000">
              <a:latin typeface="Palatino Linotype"/>
              <a:ea typeface="Palatino Linotype"/>
              <a:cs typeface="Palatino Linotype"/>
              <a:sym typeface="Palatino Linotype"/>
            </a:endParaRPr>
          </a:p>
          <a:p>
            <a:pPr indent="-317500" lvl="0" marL="342900" rtl="0" algn="just">
              <a:spcBef>
                <a:spcPts val="480"/>
              </a:spcBef>
              <a:spcAft>
                <a:spcPts val="0"/>
              </a:spcAft>
              <a:buSzPts val="2000"/>
              <a:buFont typeface="Palatino Linotype"/>
              <a:buChar char="•"/>
            </a:pPr>
            <a:r>
              <a:rPr lang="en-US" sz="2000">
                <a:latin typeface="Palatino Linotype"/>
                <a:ea typeface="Palatino Linotype"/>
                <a:cs typeface="Palatino Linotype"/>
                <a:sym typeface="Palatino Linotype"/>
              </a:rPr>
              <a:t>When </a:t>
            </a:r>
            <a:r>
              <a:rPr i="1" lang="en-US" sz="2000">
                <a:latin typeface="Palatino Linotype"/>
                <a:ea typeface="Palatino Linotype"/>
                <a:cs typeface="Palatino Linotype"/>
                <a:sym typeface="Palatino Linotype"/>
              </a:rPr>
              <a:t>λ=0</a:t>
            </a:r>
            <a:r>
              <a:rPr lang="en-US" sz="2000">
                <a:latin typeface="Palatino Linotype"/>
                <a:ea typeface="Palatino Linotype"/>
                <a:cs typeface="Palatino Linotype"/>
                <a:sym typeface="Palatino Linotype"/>
              </a:rPr>
              <a:t>, the penalty has no impact, ridge/lasso produces the same result as linear regression, whereas </a:t>
            </a:r>
            <a:r>
              <a:rPr i="1" lang="en-US" sz="2000">
                <a:latin typeface="Palatino Linotype"/>
                <a:ea typeface="Palatino Linotype"/>
                <a:cs typeface="Palatino Linotype"/>
                <a:sym typeface="Palatino Linotype"/>
              </a:rPr>
              <a:t>λ -&gt; ∞ </a:t>
            </a:r>
            <a:r>
              <a:rPr lang="en-US" sz="2000">
                <a:latin typeface="Palatino Linotype"/>
                <a:ea typeface="Palatino Linotype"/>
                <a:cs typeface="Palatino Linotype"/>
                <a:sym typeface="Palatino Linotype"/>
              </a:rPr>
              <a:t>will bring coefficients to zero</a:t>
            </a:r>
            <a:endParaRPr i="1" sz="2000">
              <a:latin typeface="Palatino Linotype"/>
              <a:ea typeface="Palatino Linotype"/>
              <a:cs typeface="Palatino Linotype"/>
              <a:sym typeface="Palatino Linotype"/>
            </a:endParaRPr>
          </a:p>
        </p:txBody>
      </p:sp>
      <p:sp>
        <p:nvSpPr>
          <p:cNvPr id="337" name="Google Shape;337;g1114136f60d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338" name="Google Shape;338;g1114136f60d_0_45"/>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339" name="Google Shape;339;g1114136f60d_0_45"/>
          <p:cNvPicPr preferRelativeResize="0"/>
          <p:nvPr/>
        </p:nvPicPr>
        <p:blipFill>
          <a:blip r:embed="rId4">
            <a:alphaModFix/>
          </a:blip>
          <a:stretch>
            <a:fillRect/>
          </a:stretch>
        </p:blipFill>
        <p:spPr>
          <a:xfrm>
            <a:off x="2603938" y="4365688"/>
            <a:ext cx="3133725" cy="809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0f94fb0466_0_19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5" name="Google Shape;345;g10f94fb0466_0_19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Machine learning models - ridge and lasso regression</a:t>
            </a:r>
            <a:endParaRPr b="1" sz="460">
              <a:solidFill>
                <a:srgbClr val="F022BA"/>
              </a:solidFill>
            </a:endParaRPr>
          </a:p>
        </p:txBody>
      </p:sp>
      <p:sp>
        <p:nvSpPr>
          <p:cNvPr id="346" name="Google Shape;346;g10f94fb0466_0_198"/>
          <p:cNvSpPr txBox="1"/>
          <p:nvPr>
            <p:ph idx="1" type="body"/>
          </p:nvPr>
        </p:nvSpPr>
        <p:spPr>
          <a:xfrm>
            <a:off x="457200" y="1154625"/>
            <a:ext cx="8229600" cy="4971600"/>
          </a:xfrm>
          <a:prstGeom prst="rect">
            <a:avLst/>
          </a:prstGeom>
          <a:noFill/>
          <a:ln>
            <a:noFill/>
          </a:ln>
        </p:spPr>
        <p:txBody>
          <a:bodyPr anchorCtr="0" anchor="t" bIns="45700" lIns="91425" spcFirstLastPara="1" rIns="91425" wrap="square" tIns="45700">
            <a:normAutofit lnSpcReduction="20000"/>
          </a:bodyPr>
          <a:lstStyle/>
          <a:p>
            <a:pPr indent="0" lvl="0" marL="0" rtl="0" algn="just">
              <a:spcBef>
                <a:spcPts val="480"/>
              </a:spcBef>
              <a:spcAft>
                <a:spcPts val="0"/>
              </a:spcAft>
              <a:buNone/>
            </a:pPr>
            <a:r>
              <a:rPr b="1" lang="en-US" sz="3100">
                <a:latin typeface="Palatino Linotype"/>
                <a:ea typeface="Palatino Linotype"/>
                <a:cs typeface="Palatino Linotype"/>
                <a:sym typeface="Palatino Linotype"/>
              </a:rPr>
              <a:t>Lagrangian multipliers</a:t>
            </a:r>
            <a:endParaRPr b="1" sz="3100">
              <a:latin typeface="Palatino Linotype"/>
              <a:ea typeface="Palatino Linotype"/>
              <a:cs typeface="Palatino Linotype"/>
              <a:sym typeface="Palatino Linotype"/>
            </a:endParaRPr>
          </a:p>
          <a:p>
            <a:pPr indent="-381000" lvl="0" marL="457200" rtl="0" algn="just">
              <a:spcBef>
                <a:spcPts val="360"/>
              </a:spcBef>
              <a:spcAft>
                <a:spcPts val="0"/>
              </a:spcAft>
              <a:buSzPts val="2400"/>
              <a:buChar char="●"/>
            </a:pPr>
            <a:r>
              <a:rPr b="1" lang="en-US" sz="2400"/>
              <a:t>Defintion of Lagrangian </a:t>
            </a:r>
            <a:r>
              <a:rPr lang="en-US" sz="2400"/>
              <a:t>: a function that describes the state of a dynamic system in terms of position coordinates and their time derivatives</a:t>
            </a:r>
            <a:endParaRPr sz="2400"/>
          </a:p>
          <a:p>
            <a:pPr indent="-381000" lvl="0" marL="457200" rtl="0" algn="just">
              <a:spcBef>
                <a:spcPts val="360"/>
              </a:spcBef>
              <a:spcAft>
                <a:spcPts val="0"/>
              </a:spcAft>
              <a:buSzPts val="2400"/>
              <a:buChar char="●"/>
            </a:pPr>
            <a:r>
              <a:rPr lang="en-US" sz="2400"/>
              <a:t>The Lagrange multiplier, λ, measures the increase in the objective function (f(x, y) that is obtained through a marginal relaxation in the constraint (an increase in k). For this reason, the Lagrange multiplier is often termed a shadow price.</a:t>
            </a:r>
            <a:endParaRPr sz="2400"/>
          </a:p>
          <a:p>
            <a:pPr indent="-381000" lvl="0" marL="342900" rtl="0" algn="just">
              <a:spcBef>
                <a:spcPts val="360"/>
              </a:spcBef>
              <a:spcAft>
                <a:spcPts val="0"/>
              </a:spcAft>
              <a:buSzPts val="2400"/>
              <a:buChar char="•"/>
            </a:pPr>
            <a:r>
              <a:rPr lang="en-US" sz="2400"/>
              <a:t>The method of Lagrange multipliers in Machine learning is a simple and elegant method of finding the local minima or local maxima of a function subject to equality or inequality constraints. Lagrange multipliers are also called undetermined multipliers.</a:t>
            </a:r>
            <a:endParaRPr sz="2400"/>
          </a:p>
          <a:p>
            <a:pPr indent="0" lvl="0" marL="0" rtl="0" algn="l">
              <a:spcBef>
                <a:spcPts val="360"/>
              </a:spcBef>
              <a:spcAft>
                <a:spcPts val="0"/>
              </a:spcAft>
              <a:buNone/>
            </a:pPr>
            <a:r>
              <a:t/>
            </a:r>
            <a:endParaRPr sz="2400"/>
          </a:p>
        </p:txBody>
      </p:sp>
      <p:sp>
        <p:nvSpPr>
          <p:cNvPr id="347" name="Google Shape;347;g10f94fb0466_0_19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348" name="Google Shape;348;g10f94fb0466_0_19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11a3db33de_0_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4" name="Google Shape;354;g111a3db33de_0_3"/>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Machine learning models - ridge and lasso regression</a:t>
            </a:r>
            <a:endParaRPr b="1" sz="460">
              <a:solidFill>
                <a:srgbClr val="F022BA"/>
              </a:solidFill>
            </a:endParaRPr>
          </a:p>
        </p:txBody>
      </p:sp>
      <p:sp>
        <p:nvSpPr>
          <p:cNvPr id="355" name="Google Shape;355;g111a3db33de_0_3"/>
          <p:cNvSpPr txBox="1"/>
          <p:nvPr>
            <p:ph idx="1" type="body"/>
          </p:nvPr>
        </p:nvSpPr>
        <p:spPr>
          <a:xfrm>
            <a:off x="457200" y="1154625"/>
            <a:ext cx="8229600" cy="49716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rPr lang="en-US" sz="2000">
                <a:latin typeface="Palatino Linotype"/>
                <a:ea typeface="Palatino Linotype"/>
                <a:cs typeface="Palatino Linotype"/>
                <a:sym typeface="Palatino Linotype"/>
              </a:rPr>
              <a:t>Lagrangian multipliers</a:t>
            </a:r>
            <a:endParaRPr sz="2000">
              <a:latin typeface="Palatino Linotype"/>
              <a:ea typeface="Palatino Linotype"/>
              <a:cs typeface="Palatino Linotype"/>
              <a:sym typeface="Palatino Linotype"/>
            </a:endParaRPr>
          </a:p>
          <a:p>
            <a:pPr indent="-355600" lvl="0" marL="342900" rtl="0" algn="just">
              <a:spcBef>
                <a:spcPts val="480"/>
              </a:spcBef>
              <a:spcAft>
                <a:spcPts val="0"/>
              </a:spcAft>
              <a:buSzPts val="2000"/>
              <a:buChar char="•"/>
            </a:pPr>
            <a:r>
              <a:rPr lang="en-US" sz="2000">
                <a:latin typeface="Palatino Linotype"/>
                <a:ea typeface="Palatino Linotype"/>
                <a:cs typeface="Palatino Linotype"/>
                <a:sym typeface="Palatino Linotype"/>
              </a:rPr>
              <a:t>The objective is RSS subjected to cost constraint (</a:t>
            </a:r>
            <a:r>
              <a:rPr i="1" lang="en-US" sz="2000">
                <a:latin typeface="Palatino Linotype"/>
                <a:ea typeface="Palatino Linotype"/>
                <a:cs typeface="Palatino Linotype"/>
                <a:sym typeface="Palatino Linotype"/>
              </a:rPr>
              <a:t>s</a:t>
            </a:r>
            <a:r>
              <a:rPr lang="en-US" sz="2000">
                <a:latin typeface="Palatino Linotype"/>
                <a:ea typeface="Palatino Linotype"/>
                <a:cs typeface="Palatino Linotype"/>
                <a:sym typeface="Palatino Linotype"/>
              </a:rPr>
              <a:t>) of budget. </a:t>
            </a:r>
            <a:endParaRPr sz="2000">
              <a:latin typeface="Palatino Linotype"/>
              <a:ea typeface="Palatino Linotype"/>
              <a:cs typeface="Palatino Linotype"/>
              <a:sym typeface="Palatino Linotype"/>
            </a:endParaRPr>
          </a:p>
          <a:p>
            <a:pPr indent="-355600" lvl="0" marL="342900" rtl="0" algn="just">
              <a:spcBef>
                <a:spcPts val="480"/>
              </a:spcBef>
              <a:spcAft>
                <a:spcPts val="0"/>
              </a:spcAft>
              <a:buSzPts val="2000"/>
              <a:buChar char="•"/>
            </a:pPr>
            <a:r>
              <a:rPr lang="en-US" sz="2000">
                <a:latin typeface="Palatino Linotype"/>
                <a:ea typeface="Palatino Linotype"/>
                <a:cs typeface="Palatino Linotype"/>
                <a:sym typeface="Palatino Linotype"/>
              </a:rPr>
              <a:t>For every value of </a:t>
            </a:r>
            <a:r>
              <a:rPr i="1" lang="en-US" sz="2000">
                <a:latin typeface="Palatino Linotype"/>
                <a:ea typeface="Palatino Linotype"/>
                <a:cs typeface="Palatino Linotype"/>
                <a:sym typeface="Palatino Linotype"/>
              </a:rPr>
              <a:t>λ</a:t>
            </a:r>
            <a:r>
              <a:rPr lang="en-US" sz="2000">
                <a:latin typeface="Palatino Linotype"/>
                <a:ea typeface="Palatino Linotype"/>
                <a:cs typeface="Palatino Linotype"/>
                <a:sym typeface="Palatino Linotype"/>
              </a:rPr>
              <a:t>, there is an </a:t>
            </a:r>
            <a:r>
              <a:rPr i="1" lang="en-US" sz="2000">
                <a:latin typeface="Palatino Linotype"/>
                <a:ea typeface="Palatino Linotype"/>
                <a:cs typeface="Palatino Linotype"/>
                <a:sym typeface="Palatino Linotype"/>
              </a:rPr>
              <a:t>s </a:t>
            </a:r>
            <a:r>
              <a:rPr lang="en-US" sz="2000">
                <a:latin typeface="Palatino Linotype"/>
                <a:ea typeface="Palatino Linotype"/>
                <a:cs typeface="Palatino Linotype"/>
                <a:sym typeface="Palatino Linotype"/>
              </a:rPr>
              <a:t>such that will provide the equivalent equations, as shown for the overall objective function with a penalty factor</a:t>
            </a:r>
            <a:endParaRPr sz="2000">
              <a:latin typeface="Palatino Linotype"/>
              <a:ea typeface="Palatino Linotype"/>
              <a:cs typeface="Palatino Linotype"/>
              <a:sym typeface="Palatino Linotype"/>
            </a:endParaRPr>
          </a:p>
          <a:p>
            <a:pPr indent="0" lvl="0" marL="342900" rtl="0" algn="just">
              <a:spcBef>
                <a:spcPts val="480"/>
              </a:spcBef>
              <a:spcAft>
                <a:spcPts val="0"/>
              </a:spcAft>
              <a:buNone/>
            </a:pPr>
            <a:r>
              <a:t/>
            </a:r>
            <a:endParaRPr sz="2000">
              <a:latin typeface="Palatino Linotype"/>
              <a:ea typeface="Palatino Linotype"/>
              <a:cs typeface="Palatino Linotype"/>
              <a:sym typeface="Palatino Linotype"/>
            </a:endParaRPr>
          </a:p>
          <a:p>
            <a:pPr indent="0" lvl="0" marL="0" rtl="0" algn="just">
              <a:spcBef>
                <a:spcPts val="480"/>
              </a:spcBef>
              <a:spcAft>
                <a:spcPts val="0"/>
              </a:spcAft>
              <a:buNone/>
            </a:pPr>
            <a:r>
              <a:t/>
            </a:r>
            <a:endParaRPr sz="2000">
              <a:latin typeface="Palatino Linotype"/>
              <a:ea typeface="Palatino Linotype"/>
              <a:cs typeface="Palatino Linotype"/>
              <a:sym typeface="Palatino Linotype"/>
            </a:endParaRPr>
          </a:p>
        </p:txBody>
      </p:sp>
      <p:sp>
        <p:nvSpPr>
          <p:cNvPr id="356" name="Google Shape;356;g111a3db33de_0_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357" name="Google Shape;357;g111a3db33de_0_3"/>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358" name="Google Shape;358;g111a3db33de_0_3"/>
          <p:cNvPicPr preferRelativeResize="0"/>
          <p:nvPr/>
        </p:nvPicPr>
        <p:blipFill>
          <a:blip r:embed="rId4">
            <a:alphaModFix/>
          </a:blip>
          <a:stretch>
            <a:fillRect/>
          </a:stretch>
        </p:blipFill>
        <p:spPr>
          <a:xfrm>
            <a:off x="1322538" y="3439400"/>
            <a:ext cx="6772275" cy="895350"/>
          </a:xfrm>
          <a:prstGeom prst="rect">
            <a:avLst/>
          </a:prstGeom>
          <a:noFill/>
          <a:ln>
            <a:noFill/>
          </a:ln>
        </p:spPr>
      </p:pic>
      <p:pic>
        <p:nvPicPr>
          <p:cNvPr id="359" name="Google Shape;359;g111a3db33de_0_3"/>
          <p:cNvPicPr preferRelativeResize="0"/>
          <p:nvPr/>
        </p:nvPicPr>
        <p:blipFill>
          <a:blip r:embed="rId5">
            <a:alphaModFix/>
          </a:blip>
          <a:stretch>
            <a:fillRect/>
          </a:stretch>
        </p:blipFill>
        <p:spPr>
          <a:xfrm>
            <a:off x="1079650" y="4706225"/>
            <a:ext cx="7258050" cy="847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0f94fb0466_0_20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5" name="Google Shape;365;g10f94fb0466_0_206"/>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Machine learning models - ridge and lasso regression</a:t>
            </a:r>
            <a:endParaRPr sz="2560"/>
          </a:p>
        </p:txBody>
      </p:sp>
      <p:sp>
        <p:nvSpPr>
          <p:cNvPr id="366" name="Google Shape;366;g10f94fb0466_0_20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480"/>
              </a:spcBef>
              <a:spcAft>
                <a:spcPts val="0"/>
              </a:spcAft>
              <a:buClr>
                <a:schemeClr val="dk1"/>
              </a:buClr>
              <a:buSzPts val="2400"/>
              <a:buChar char="•"/>
            </a:pPr>
            <a:r>
              <a:t/>
            </a:r>
            <a:endParaRPr/>
          </a:p>
        </p:txBody>
      </p:sp>
      <p:sp>
        <p:nvSpPr>
          <p:cNvPr id="367" name="Google Shape;367;g10f94fb0466_0_20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368" name="Google Shape;368;g10f94fb0466_0_206"/>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369" name="Google Shape;369;g10f94fb0466_0_206"/>
          <p:cNvPicPr preferRelativeResize="0"/>
          <p:nvPr/>
        </p:nvPicPr>
        <p:blipFill>
          <a:blip r:embed="rId4">
            <a:alphaModFix/>
          </a:blip>
          <a:stretch>
            <a:fillRect/>
          </a:stretch>
        </p:blipFill>
        <p:spPr>
          <a:xfrm>
            <a:off x="838200" y="2028825"/>
            <a:ext cx="7772400" cy="3105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0f94fb0466_0_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g10f94fb0466_0_1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022BA"/>
              </a:buClr>
              <a:buSzPts val="3960"/>
              <a:buFont typeface="Georgia"/>
              <a:buNone/>
            </a:pPr>
            <a:r>
              <a:rPr b="1" lang="en-US" sz="2560">
                <a:solidFill>
                  <a:srgbClr val="F022BA"/>
                </a:solidFill>
              </a:rPr>
              <a:t>Logistic Regression Versus Random Forest</a:t>
            </a:r>
            <a:endParaRPr sz="2560"/>
          </a:p>
        </p:txBody>
      </p:sp>
      <p:sp>
        <p:nvSpPr>
          <p:cNvPr id="112" name="Google Shape;112;g10f94fb0466_0_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480"/>
              </a:spcBef>
              <a:spcAft>
                <a:spcPts val="0"/>
              </a:spcAft>
              <a:buClr>
                <a:schemeClr val="dk1"/>
              </a:buClr>
              <a:buSzPts val="2400"/>
              <a:buChar char="•"/>
            </a:pPr>
            <a:r>
              <a:t/>
            </a:r>
            <a:endParaRPr/>
          </a:p>
        </p:txBody>
      </p:sp>
      <p:pic>
        <p:nvPicPr>
          <p:cNvPr id="113" name="Google Shape;113;g10f94fb0466_0_1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114" name="Google Shape;114;g10f94fb0466_0_10"/>
          <p:cNvPicPr preferRelativeResize="0"/>
          <p:nvPr/>
        </p:nvPicPr>
        <p:blipFill>
          <a:blip r:embed="rId4">
            <a:alphaModFix/>
          </a:blip>
          <a:stretch>
            <a:fillRect/>
          </a:stretch>
        </p:blipFill>
        <p:spPr>
          <a:xfrm>
            <a:off x="952850" y="1893150"/>
            <a:ext cx="7567500" cy="3698575"/>
          </a:xfrm>
          <a:prstGeom prst="rect">
            <a:avLst/>
          </a:prstGeom>
          <a:noFill/>
          <a:ln>
            <a:noFill/>
          </a:ln>
        </p:spPr>
      </p:pic>
      <p:sp>
        <p:nvSpPr>
          <p:cNvPr id="115" name="Google Shape;115;g10f94fb0466_0_10"/>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0f94fb0466_0_2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5" name="Google Shape;375;g10f94fb0466_0_214"/>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Machine learning models - ridge and lasso regression</a:t>
            </a:r>
            <a:endParaRPr sz="2560"/>
          </a:p>
        </p:txBody>
      </p:sp>
      <p:sp>
        <p:nvSpPr>
          <p:cNvPr id="376" name="Google Shape;376;g10f94fb0466_0_2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87350" lvl="0" marL="342900" rtl="0" algn="just">
              <a:spcBef>
                <a:spcPts val="480"/>
              </a:spcBef>
              <a:spcAft>
                <a:spcPts val="0"/>
              </a:spcAft>
              <a:buClr>
                <a:schemeClr val="dk1"/>
              </a:buClr>
              <a:buSzPts val="3100"/>
              <a:buChar char="•"/>
            </a:pPr>
            <a:r>
              <a:rPr lang="en-US" sz="1750">
                <a:latin typeface="Palatino Linotype"/>
                <a:ea typeface="Palatino Linotype"/>
                <a:cs typeface="Palatino Linotype"/>
                <a:sym typeface="Palatino Linotype"/>
              </a:rPr>
              <a:t>For any fixed value of λ, ridge regression only fits a single model and the model-fitting procedure can be performed very quickly</a:t>
            </a:r>
            <a:endParaRPr sz="1750">
              <a:latin typeface="Palatino Linotype"/>
              <a:ea typeface="Palatino Linotype"/>
              <a:cs typeface="Palatino Linotype"/>
              <a:sym typeface="Palatino Linotype"/>
            </a:endParaRPr>
          </a:p>
          <a:p>
            <a:pPr indent="-301625" lvl="0" marL="342900" rtl="0" algn="just">
              <a:spcBef>
                <a:spcPts val="480"/>
              </a:spcBef>
              <a:spcAft>
                <a:spcPts val="0"/>
              </a:spcAft>
              <a:buSzPts val="1750"/>
              <a:buFont typeface="Palatino Linotype"/>
              <a:buChar char="•"/>
            </a:pPr>
            <a:r>
              <a:rPr lang="en-US" sz="1750">
                <a:latin typeface="Palatino Linotype"/>
                <a:ea typeface="Palatino Linotype"/>
                <a:cs typeface="Palatino Linotype"/>
                <a:sym typeface="Palatino Linotype"/>
              </a:rPr>
              <a:t>One disadvantage of ridge regression </a:t>
            </a:r>
            <a:endParaRPr sz="1750">
              <a:latin typeface="Palatino Linotype"/>
              <a:ea typeface="Palatino Linotype"/>
              <a:cs typeface="Palatino Linotype"/>
              <a:sym typeface="Palatino Linotype"/>
            </a:endParaRPr>
          </a:p>
          <a:p>
            <a:pPr indent="-282575" lvl="1" marL="742950" rtl="0" algn="just">
              <a:spcBef>
                <a:spcPts val="480"/>
              </a:spcBef>
              <a:spcAft>
                <a:spcPts val="0"/>
              </a:spcAft>
              <a:buSzPts val="1750"/>
              <a:buFont typeface="Palatino Linotype"/>
              <a:buChar char="–"/>
            </a:pPr>
            <a:r>
              <a:rPr lang="en-US" sz="1750">
                <a:latin typeface="Palatino Linotype"/>
                <a:ea typeface="Palatino Linotype"/>
                <a:cs typeface="Palatino Linotype"/>
                <a:sym typeface="Palatino Linotype"/>
              </a:rPr>
              <a:t>Given a situation where the number of predictors is significantly large, using ridge may provide accuracy, but it includes all the variables, which is not desired in a compact representation of the model; </a:t>
            </a:r>
            <a:endParaRPr sz="1750">
              <a:latin typeface="Palatino Linotype"/>
              <a:ea typeface="Palatino Linotype"/>
              <a:cs typeface="Palatino Linotype"/>
              <a:sym typeface="Palatino Linotype"/>
            </a:endParaRPr>
          </a:p>
          <a:p>
            <a:pPr indent="-301625" lvl="0" marL="342900" rtl="0" algn="just">
              <a:spcBef>
                <a:spcPts val="480"/>
              </a:spcBef>
              <a:spcAft>
                <a:spcPts val="0"/>
              </a:spcAft>
              <a:buSzPts val="1750"/>
              <a:buFont typeface="Palatino Linotype"/>
              <a:buChar char="•"/>
            </a:pPr>
            <a:r>
              <a:rPr lang="en-US" sz="1750">
                <a:latin typeface="Palatino Linotype"/>
                <a:ea typeface="Palatino Linotype"/>
                <a:cs typeface="Palatino Linotype"/>
                <a:sym typeface="Palatino Linotype"/>
              </a:rPr>
              <a:t>But in lasso, it will set the weights of unnecessary variables to zero</a:t>
            </a:r>
            <a:endParaRPr sz="1750">
              <a:latin typeface="Palatino Linotype"/>
              <a:ea typeface="Palatino Linotype"/>
              <a:cs typeface="Palatino Linotype"/>
              <a:sym typeface="Palatino Linotype"/>
            </a:endParaRPr>
          </a:p>
        </p:txBody>
      </p:sp>
      <p:sp>
        <p:nvSpPr>
          <p:cNvPr id="377" name="Google Shape;377;g10f94fb0466_0_2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378" name="Google Shape;378;g10f94fb0466_0_214"/>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12e274459d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4" name="Google Shape;384;g112e274459d_0_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Machine learning models - ridge and lasso regression</a:t>
            </a:r>
            <a:endParaRPr sz="2560"/>
          </a:p>
        </p:txBody>
      </p:sp>
      <p:sp>
        <p:nvSpPr>
          <p:cNvPr id="385" name="Google Shape;385;g112e274459d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360"/>
              </a:spcBef>
              <a:spcAft>
                <a:spcPts val="0"/>
              </a:spcAft>
              <a:buNone/>
            </a:pPr>
            <a:r>
              <a:rPr b="1" lang="en-US"/>
              <a:t>What is Ridge Regression?</a:t>
            </a:r>
            <a:endParaRPr b="1"/>
          </a:p>
          <a:p>
            <a:pPr indent="-300037" lvl="0" marL="342900" rtl="0" algn="l">
              <a:spcBef>
                <a:spcPts val="360"/>
              </a:spcBef>
              <a:spcAft>
                <a:spcPts val="0"/>
              </a:spcAft>
              <a:buSzPct val="56250"/>
              <a:buChar char="•"/>
            </a:pPr>
            <a:r>
              <a:rPr lang="en-US"/>
              <a:t>Ridge </a:t>
            </a:r>
            <a:r>
              <a:rPr lang="en-US" u="sng">
                <a:solidFill>
                  <a:schemeClr val="hlink"/>
                </a:solidFill>
                <a:hlinkClick r:id="rId3"/>
              </a:rPr>
              <a:t>regression</a:t>
            </a:r>
            <a:r>
              <a:rPr lang="en-US"/>
              <a:t> is a model tuning method that is used to analyse any data that suffers from multicollinearity. This method performs L2 regularization. When the issue of multicollinearity occurs, least-squares are unbiased, and variances are large, this results in predicted values being far away from the actual values. </a:t>
            </a:r>
            <a:endParaRPr/>
          </a:p>
          <a:p>
            <a:pPr indent="-300037" lvl="0" marL="342900" rtl="0" algn="l">
              <a:spcBef>
                <a:spcPts val="360"/>
              </a:spcBef>
              <a:spcAft>
                <a:spcPts val="0"/>
              </a:spcAft>
              <a:buSzPct val="56250"/>
              <a:buChar char="•"/>
            </a:pPr>
            <a:r>
              <a:rPr lang="en-US"/>
              <a:t>The cost function for ridge regression:</a:t>
            </a:r>
            <a:endParaRPr/>
          </a:p>
          <a:p>
            <a:pPr indent="457200" lvl="0" marL="457200" rtl="0" algn="l">
              <a:spcBef>
                <a:spcPts val="360"/>
              </a:spcBef>
              <a:spcAft>
                <a:spcPts val="0"/>
              </a:spcAft>
              <a:buNone/>
            </a:pPr>
            <a:r>
              <a:rPr lang="en-US"/>
              <a:t>Min(||Y – X(theta)||^2 + </a:t>
            </a:r>
            <a:r>
              <a:rPr lang="en-US">
                <a:solidFill>
                  <a:srgbClr val="F022BA"/>
                </a:solidFill>
              </a:rPr>
              <a:t>λ</a:t>
            </a:r>
            <a:r>
              <a:rPr lang="en-US"/>
              <a:t>||theta||^2)</a:t>
            </a:r>
            <a:endParaRPr/>
          </a:p>
          <a:p>
            <a:pPr indent="0" lvl="0" marL="457200" rtl="0" algn="l">
              <a:spcBef>
                <a:spcPts val="360"/>
              </a:spcBef>
              <a:spcAft>
                <a:spcPts val="0"/>
              </a:spcAft>
              <a:buNone/>
            </a:pPr>
            <a:r>
              <a:rPr lang="en-US">
                <a:solidFill>
                  <a:srgbClr val="F022BA"/>
                </a:solidFill>
              </a:rPr>
              <a:t>Lambda</a:t>
            </a:r>
            <a:r>
              <a:rPr lang="en-US"/>
              <a:t> is the penalty term. λ given here is denoted by an alpha parameter in the ridge function. So, by changing the values of alpha, we are controlling the penalty term. The higher the values of alpha, the bigger is the penalty and therefore the magnitude of coefficients is reduced.</a:t>
            </a:r>
            <a:endParaRPr/>
          </a:p>
          <a:p>
            <a:pPr indent="-300037" lvl="0" marL="457200" rtl="0" algn="l">
              <a:spcBef>
                <a:spcPts val="360"/>
              </a:spcBef>
              <a:spcAft>
                <a:spcPts val="0"/>
              </a:spcAft>
              <a:buSzPct val="56250"/>
              <a:buChar char="●"/>
            </a:pPr>
            <a:r>
              <a:rPr lang="en-US"/>
              <a:t>It shrinks the parameters. Therefore, it is used to prevent multicollinearity</a:t>
            </a:r>
            <a:endParaRPr/>
          </a:p>
          <a:p>
            <a:pPr indent="-300037" lvl="0" marL="457200" rtl="0" algn="l">
              <a:spcBef>
                <a:spcPts val="360"/>
              </a:spcBef>
              <a:spcAft>
                <a:spcPts val="0"/>
              </a:spcAft>
              <a:buSzPct val="56250"/>
              <a:buChar char="●"/>
            </a:pPr>
            <a:r>
              <a:rPr lang="en-US"/>
              <a:t>It reduces the model complexity by coefficient shrinkage</a:t>
            </a:r>
            <a:endParaRPr/>
          </a:p>
          <a:p>
            <a:pPr indent="0" lvl="0" marL="0" rtl="0" algn="just">
              <a:spcBef>
                <a:spcPts val="480"/>
              </a:spcBef>
              <a:spcAft>
                <a:spcPts val="0"/>
              </a:spcAft>
              <a:buNone/>
            </a:pPr>
            <a:r>
              <a:t/>
            </a:r>
            <a:endParaRPr sz="1750">
              <a:latin typeface="Palatino Linotype"/>
              <a:ea typeface="Palatino Linotype"/>
              <a:cs typeface="Palatino Linotype"/>
              <a:sym typeface="Palatino Linotype"/>
            </a:endParaRPr>
          </a:p>
        </p:txBody>
      </p:sp>
      <p:sp>
        <p:nvSpPr>
          <p:cNvPr id="386" name="Google Shape;386;g112e274459d_0_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387" name="Google Shape;387;g112e274459d_0_0"/>
          <p:cNvPicPr preferRelativeResize="0"/>
          <p:nvPr/>
        </p:nvPicPr>
        <p:blipFill rotWithShape="1">
          <a:blip r:embed="rId4">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12e274459d_0_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3" name="Google Shape;393;g112e274459d_0_1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Machine learning models - ridge and lasso regression</a:t>
            </a:r>
            <a:endParaRPr sz="2560"/>
          </a:p>
        </p:txBody>
      </p:sp>
      <p:sp>
        <p:nvSpPr>
          <p:cNvPr id="394" name="Google Shape;394;g112e274459d_0_10"/>
          <p:cNvSpPr txBox="1"/>
          <p:nvPr>
            <p:ph idx="1" type="body"/>
          </p:nvPr>
        </p:nvSpPr>
        <p:spPr>
          <a:xfrm>
            <a:off x="457200" y="1266275"/>
            <a:ext cx="8229600" cy="48600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360"/>
              </a:spcBef>
              <a:spcAft>
                <a:spcPts val="0"/>
              </a:spcAft>
              <a:buClr>
                <a:schemeClr val="dk1"/>
              </a:buClr>
              <a:buSzPts val="770"/>
              <a:buFont typeface="Arial"/>
              <a:buNone/>
            </a:pPr>
            <a:r>
              <a:rPr lang="en-US" sz="1440"/>
              <a:t>Lasso Meaning</a:t>
            </a:r>
            <a:endParaRPr sz="1440"/>
          </a:p>
          <a:p>
            <a:pPr indent="-320040" lvl="0" marL="457200" rtl="0" algn="l">
              <a:lnSpc>
                <a:spcPct val="80000"/>
              </a:lnSpc>
              <a:spcBef>
                <a:spcPts val="360"/>
              </a:spcBef>
              <a:spcAft>
                <a:spcPts val="0"/>
              </a:spcAft>
              <a:buSzPts val="1440"/>
              <a:buChar char="•"/>
            </a:pPr>
            <a:r>
              <a:rPr lang="en-US" sz="1440"/>
              <a:t>The word “LASSO” stands for Least Absolute Shrinkage and Selection Operator. It is a statistical formula for the regularisation of data models and feature selection.</a:t>
            </a:r>
            <a:endParaRPr sz="1440"/>
          </a:p>
          <a:p>
            <a:pPr indent="0" lvl="0" marL="0" rtl="0" algn="l">
              <a:lnSpc>
                <a:spcPct val="80000"/>
              </a:lnSpc>
              <a:spcBef>
                <a:spcPts val="360"/>
              </a:spcBef>
              <a:spcAft>
                <a:spcPts val="0"/>
              </a:spcAft>
              <a:buNone/>
            </a:pPr>
            <a:r>
              <a:rPr lang="en-US" sz="1440"/>
              <a:t>Regularization</a:t>
            </a:r>
            <a:endParaRPr sz="1440"/>
          </a:p>
          <a:p>
            <a:pPr indent="-320040" lvl="0" marL="457200" rtl="0" algn="l">
              <a:lnSpc>
                <a:spcPct val="80000"/>
              </a:lnSpc>
              <a:spcBef>
                <a:spcPts val="360"/>
              </a:spcBef>
              <a:spcAft>
                <a:spcPts val="0"/>
              </a:spcAft>
              <a:buSzPts val="1440"/>
              <a:buChar char="•"/>
            </a:pPr>
            <a:r>
              <a:rPr lang="en-US" sz="1440"/>
              <a:t>Regularization is an important concept that is used to avoid overfitting of the data, especially when the trained and test data are much varying.</a:t>
            </a:r>
            <a:endParaRPr sz="1440"/>
          </a:p>
          <a:p>
            <a:pPr indent="-320040" lvl="0" marL="457200" rtl="0" algn="l">
              <a:lnSpc>
                <a:spcPct val="80000"/>
              </a:lnSpc>
              <a:spcBef>
                <a:spcPts val="0"/>
              </a:spcBef>
              <a:spcAft>
                <a:spcPts val="0"/>
              </a:spcAft>
              <a:buSzPts val="1440"/>
              <a:buChar char="•"/>
            </a:pPr>
            <a:r>
              <a:rPr lang="en-US" sz="1440"/>
              <a:t>Regularization is implemented by adding a “penalty” term to the best fit derived from the trained data, to achieve a lesser variance with the tested data and also restricts the influence of predictor variables over the output variable by compressing their coefficients.</a:t>
            </a:r>
            <a:endParaRPr sz="1440"/>
          </a:p>
          <a:p>
            <a:pPr indent="0" lvl="0" marL="0" rtl="0" algn="l">
              <a:lnSpc>
                <a:spcPct val="80000"/>
              </a:lnSpc>
              <a:spcBef>
                <a:spcPts val="360"/>
              </a:spcBef>
              <a:spcAft>
                <a:spcPts val="0"/>
              </a:spcAft>
              <a:buNone/>
            </a:pPr>
            <a:r>
              <a:t/>
            </a:r>
            <a:endParaRPr sz="1440"/>
          </a:p>
        </p:txBody>
      </p:sp>
      <p:sp>
        <p:nvSpPr>
          <p:cNvPr id="395" name="Google Shape;395;g112e274459d_0_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396" name="Google Shape;396;g112e274459d_0_1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397" name="Google Shape;397;g112e274459d_0_10"/>
          <p:cNvPicPr preferRelativeResize="0"/>
          <p:nvPr/>
        </p:nvPicPr>
        <p:blipFill>
          <a:blip r:embed="rId4">
            <a:alphaModFix/>
          </a:blip>
          <a:stretch>
            <a:fillRect/>
          </a:stretch>
        </p:blipFill>
        <p:spPr>
          <a:xfrm>
            <a:off x="500950" y="3162125"/>
            <a:ext cx="8124825" cy="3559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12e274459d_0_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g112e274459d_0_2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Machine learning models - ridge and lasso regression</a:t>
            </a:r>
            <a:endParaRPr sz="2560"/>
          </a:p>
        </p:txBody>
      </p:sp>
      <p:sp>
        <p:nvSpPr>
          <p:cNvPr id="404" name="Google Shape;404;g112e274459d_0_20"/>
          <p:cNvSpPr txBox="1"/>
          <p:nvPr>
            <p:ph idx="1" type="body"/>
          </p:nvPr>
        </p:nvSpPr>
        <p:spPr>
          <a:xfrm>
            <a:off x="457200" y="1266275"/>
            <a:ext cx="8229600" cy="4860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360"/>
              </a:spcBef>
              <a:spcAft>
                <a:spcPts val="0"/>
              </a:spcAft>
              <a:buClr>
                <a:schemeClr val="dk1"/>
              </a:buClr>
              <a:buSzPct val="34375"/>
              <a:buFont typeface="Arial"/>
              <a:buNone/>
            </a:pPr>
            <a:r>
              <a:rPr lang="en-US"/>
              <a:t>The key difference is in how they assign penalty to the coefficients:</a:t>
            </a:r>
            <a:endParaRPr/>
          </a:p>
          <a:p>
            <a:pPr indent="-325755" lvl="0" marL="457200" rtl="0" algn="l">
              <a:spcBef>
                <a:spcPts val="360"/>
              </a:spcBef>
              <a:spcAft>
                <a:spcPts val="0"/>
              </a:spcAft>
              <a:buSzPct val="56250"/>
              <a:buAutoNum type="arabicPeriod"/>
            </a:pPr>
            <a:r>
              <a:rPr lang="en-US"/>
              <a:t>Ridge Regression:</a:t>
            </a:r>
            <a:endParaRPr/>
          </a:p>
          <a:p>
            <a:pPr indent="-325755" lvl="1" marL="914400" rtl="0" algn="l">
              <a:spcBef>
                <a:spcPts val="360"/>
              </a:spcBef>
              <a:spcAft>
                <a:spcPts val="0"/>
              </a:spcAft>
              <a:buSzPct val="64285"/>
              <a:buChar char="○"/>
            </a:pPr>
            <a:r>
              <a:rPr lang="en-US"/>
              <a:t>Performs L2 regularization, i.e. adds penalty equivalent to square of the magnitude of coefficients</a:t>
            </a:r>
            <a:endParaRPr/>
          </a:p>
          <a:p>
            <a:pPr indent="-325755" lvl="1" marL="914400" rtl="0" algn="l">
              <a:spcBef>
                <a:spcPts val="360"/>
              </a:spcBef>
              <a:spcAft>
                <a:spcPts val="0"/>
              </a:spcAft>
              <a:buSzPct val="64285"/>
              <a:buChar char="○"/>
            </a:pPr>
            <a:r>
              <a:rPr lang="en-US"/>
              <a:t>Minimization objective = LS Obj + α * (sum of square of coefficients)</a:t>
            </a:r>
            <a:endParaRPr/>
          </a:p>
          <a:p>
            <a:pPr indent="-325755" lvl="0" marL="457200" rtl="0" algn="l">
              <a:spcBef>
                <a:spcPts val="360"/>
              </a:spcBef>
              <a:spcAft>
                <a:spcPts val="0"/>
              </a:spcAft>
              <a:buSzPct val="56250"/>
              <a:buAutoNum type="arabicPeriod"/>
            </a:pPr>
            <a:r>
              <a:rPr lang="en-US"/>
              <a:t>Lasso Regression:</a:t>
            </a:r>
            <a:endParaRPr/>
          </a:p>
          <a:p>
            <a:pPr indent="-325755" lvl="1" marL="914400" rtl="0" algn="l">
              <a:spcBef>
                <a:spcPts val="360"/>
              </a:spcBef>
              <a:spcAft>
                <a:spcPts val="0"/>
              </a:spcAft>
              <a:buSzPct val="64285"/>
              <a:buChar char="○"/>
            </a:pPr>
            <a:r>
              <a:rPr lang="en-US"/>
              <a:t>Performs L1 regularization, i.e. adds penalty equivalent to absolute value of the magnitude of coefficients</a:t>
            </a:r>
            <a:endParaRPr/>
          </a:p>
          <a:p>
            <a:pPr indent="-325755" lvl="1" marL="914400" rtl="0" algn="l">
              <a:spcBef>
                <a:spcPts val="360"/>
              </a:spcBef>
              <a:spcAft>
                <a:spcPts val="0"/>
              </a:spcAft>
              <a:buSzPct val="64285"/>
              <a:buChar char="○"/>
            </a:pPr>
            <a:r>
              <a:rPr lang="en-US"/>
              <a:t>Minimization objective = LS Obj + α * (sum of absolute value of coefficients)</a:t>
            </a:r>
            <a:endParaRPr/>
          </a:p>
          <a:p>
            <a:pPr indent="0" lvl="0" marL="0" rtl="0" algn="l">
              <a:lnSpc>
                <a:spcPct val="80000"/>
              </a:lnSpc>
              <a:spcBef>
                <a:spcPts val="360"/>
              </a:spcBef>
              <a:spcAft>
                <a:spcPts val="0"/>
              </a:spcAft>
              <a:buNone/>
            </a:pPr>
            <a:r>
              <a:t/>
            </a:r>
            <a:endParaRPr sz="1440"/>
          </a:p>
        </p:txBody>
      </p:sp>
      <p:sp>
        <p:nvSpPr>
          <p:cNvPr id="405" name="Google Shape;405;g112e274459d_0_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406" name="Google Shape;406;g112e274459d_0_2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0f94fb0466_0_2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2" name="Google Shape;412;g10f94fb0466_0_222"/>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Example of ridge regression machine learning</a:t>
            </a:r>
            <a:endParaRPr b="1" sz="2500">
              <a:solidFill>
                <a:srgbClr val="F022BA"/>
              </a:solidFill>
            </a:endParaRPr>
          </a:p>
        </p:txBody>
      </p:sp>
      <p:sp>
        <p:nvSpPr>
          <p:cNvPr id="413" name="Google Shape;413;g10f94fb0466_0_2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480"/>
              </a:spcBef>
              <a:spcAft>
                <a:spcPts val="0"/>
              </a:spcAft>
              <a:buClr>
                <a:schemeClr val="dk1"/>
              </a:buClr>
              <a:buSzPts val="2400"/>
              <a:buChar char="●"/>
            </a:pPr>
            <a:r>
              <a:rPr lang="en-US" sz="1550">
                <a:latin typeface="Palatino Linotype"/>
                <a:ea typeface="Palatino Linotype"/>
                <a:cs typeface="Palatino Linotype"/>
                <a:sym typeface="Palatino Linotype"/>
              </a:rPr>
              <a:t>Ridge regression is a machine learning model in which we do not perform any statistical diagnostics on the independent variables and just utilize the model to fit on test data and check the accuracy of the fit. Here, we have used the </a:t>
            </a:r>
            <a:r>
              <a:rPr lang="en-US" sz="1500">
                <a:latin typeface="Arial"/>
                <a:ea typeface="Arial"/>
                <a:cs typeface="Arial"/>
                <a:sym typeface="Arial"/>
              </a:rPr>
              <a:t>scikit-learn </a:t>
            </a:r>
            <a:r>
              <a:rPr lang="en-US" sz="1550">
                <a:latin typeface="Palatino Linotype"/>
                <a:ea typeface="Palatino Linotype"/>
                <a:cs typeface="Palatino Linotype"/>
                <a:sym typeface="Palatino Linotype"/>
              </a:rPr>
              <a:t>package</a:t>
            </a:r>
            <a:endParaRPr sz="1550">
              <a:latin typeface="Palatino Linotype"/>
              <a:ea typeface="Palatino Linotype"/>
              <a:cs typeface="Palatino Linotype"/>
              <a:sym typeface="Palatino Linotype"/>
            </a:endParaRPr>
          </a:p>
          <a:p>
            <a:pPr indent="0" lvl="0" marL="342900" rtl="0" algn="just">
              <a:spcBef>
                <a:spcPts val="480"/>
              </a:spcBef>
              <a:spcAft>
                <a:spcPts val="0"/>
              </a:spcAft>
              <a:buNone/>
            </a:pPr>
            <a:r>
              <a:t/>
            </a:r>
            <a:endParaRPr b="1" sz="900">
              <a:latin typeface="Courier New"/>
              <a:ea typeface="Courier New"/>
              <a:cs typeface="Courier New"/>
              <a:sym typeface="Courier New"/>
            </a:endParaRPr>
          </a:p>
          <a:p>
            <a:pPr indent="0" lvl="0" marL="342900" rtl="0" algn="just">
              <a:spcBef>
                <a:spcPts val="480"/>
              </a:spcBef>
              <a:spcAft>
                <a:spcPts val="0"/>
              </a:spcAft>
              <a:buNone/>
            </a:pPr>
            <a:r>
              <a:t/>
            </a:r>
            <a:endParaRPr b="1" sz="900">
              <a:latin typeface="Courier New"/>
              <a:ea typeface="Courier New"/>
              <a:cs typeface="Courier New"/>
              <a:sym typeface="Courier New"/>
            </a:endParaRPr>
          </a:p>
        </p:txBody>
      </p:sp>
      <p:sp>
        <p:nvSpPr>
          <p:cNvPr id="414" name="Google Shape;414;g10f94fb0466_0_2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415" name="Google Shape;415;g10f94fb0466_0_222"/>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416" name="Google Shape;416;g10f94fb0466_0_222"/>
          <p:cNvPicPr preferRelativeResize="0"/>
          <p:nvPr/>
        </p:nvPicPr>
        <p:blipFill>
          <a:blip r:embed="rId4">
            <a:alphaModFix/>
          </a:blip>
          <a:stretch>
            <a:fillRect/>
          </a:stretch>
        </p:blipFill>
        <p:spPr>
          <a:xfrm>
            <a:off x="1188128" y="2600725"/>
            <a:ext cx="6911076" cy="1104900"/>
          </a:xfrm>
          <a:prstGeom prst="rect">
            <a:avLst/>
          </a:prstGeom>
          <a:noFill/>
          <a:ln>
            <a:noFill/>
          </a:ln>
        </p:spPr>
      </p:pic>
      <p:pic>
        <p:nvPicPr>
          <p:cNvPr id="417" name="Google Shape;417;g10f94fb0466_0_222"/>
          <p:cNvPicPr preferRelativeResize="0"/>
          <p:nvPr/>
        </p:nvPicPr>
        <p:blipFill>
          <a:blip r:embed="rId5">
            <a:alphaModFix/>
          </a:blip>
          <a:stretch>
            <a:fillRect/>
          </a:stretch>
        </p:blipFill>
        <p:spPr>
          <a:xfrm>
            <a:off x="1188125" y="3921725"/>
            <a:ext cx="6343650" cy="1676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11a3db33de_0_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3" name="Google Shape;423;g111a3db33de_0_1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Example of ridge regression machine learning</a:t>
            </a:r>
            <a:endParaRPr b="1" sz="2500">
              <a:solidFill>
                <a:srgbClr val="F022BA"/>
              </a:solidFill>
            </a:endParaRPr>
          </a:p>
        </p:txBody>
      </p:sp>
      <p:sp>
        <p:nvSpPr>
          <p:cNvPr id="424" name="Google Shape;424;g111a3db33de_0_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342900" rtl="0" algn="just">
              <a:spcBef>
                <a:spcPts val="480"/>
              </a:spcBef>
              <a:spcAft>
                <a:spcPts val="0"/>
              </a:spcAft>
              <a:buNone/>
            </a:pPr>
            <a:r>
              <a:t/>
            </a:r>
            <a:endParaRPr b="1" sz="900">
              <a:latin typeface="Courier New"/>
              <a:ea typeface="Courier New"/>
              <a:cs typeface="Courier New"/>
              <a:sym typeface="Courier New"/>
            </a:endParaRPr>
          </a:p>
        </p:txBody>
      </p:sp>
      <p:sp>
        <p:nvSpPr>
          <p:cNvPr id="425" name="Google Shape;425;g111a3db33de_0_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426" name="Google Shape;426;g111a3db33de_0_1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427" name="Google Shape;427;g111a3db33de_0_18"/>
          <p:cNvPicPr preferRelativeResize="0"/>
          <p:nvPr/>
        </p:nvPicPr>
        <p:blipFill>
          <a:blip r:embed="rId4">
            <a:alphaModFix/>
          </a:blip>
          <a:stretch>
            <a:fillRect/>
          </a:stretch>
        </p:blipFill>
        <p:spPr>
          <a:xfrm>
            <a:off x="752250" y="1893150"/>
            <a:ext cx="7572624" cy="3159449"/>
          </a:xfrm>
          <a:prstGeom prst="rect">
            <a:avLst/>
          </a:prstGeom>
          <a:noFill/>
          <a:ln>
            <a:noFill/>
          </a:ln>
        </p:spPr>
      </p:pic>
      <p:pic>
        <p:nvPicPr>
          <p:cNvPr id="428" name="Google Shape;428;g111a3db33de_0_18"/>
          <p:cNvPicPr preferRelativeResize="0"/>
          <p:nvPr/>
        </p:nvPicPr>
        <p:blipFill>
          <a:blip r:embed="rId5">
            <a:alphaModFix/>
          </a:blip>
          <a:stretch>
            <a:fillRect/>
          </a:stretch>
        </p:blipFill>
        <p:spPr>
          <a:xfrm>
            <a:off x="752250" y="5052600"/>
            <a:ext cx="7572625" cy="1047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11a3db33de_0_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4" name="Google Shape;434;g111a3db33de_0_3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Example of ridge regression machine learning</a:t>
            </a:r>
            <a:endParaRPr b="1" sz="2500">
              <a:solidFill>
                <a:srgbClr val="F022BA"/>
              </a:solidFill>
            </a:endParaRPr>
          </a:p>
        </p:txBody>
      </p:sp>
      <p:sp>
        <p:nvSpPr>
          <p:cNvPr id="435" name="Google Shape;435;g111a3db33de_0_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480"/>
              </a:spcBef>
              <a:spcAft>
                <a:spcPts val="0"/>
              </a:spcAft>
              <a:buClr>
                <a:schemeClr val="dk1"/>
              </a:buClr>
              <a:buSzPts val="2400"/>
              <a:buChar char="●"/>
            </a:pPr>
            <a:r>
              <a:rPr lang="en-US" sz="1550">
                <a:latin typeface="Palatino Linotype"/>
                <a:ea typeface="Palatino Linotype"/>
                <a:cs typeface="Palatino Linotype"/>
                <a:sym typeface="Palatino Linotype"/>
              </a:rPr>
              <a:t>Ridge regression is a machine learning model in which we do not perform any statistical diagnostics on the independent variables and just utilize the model to fit on test data and check the accuracy of the fit. Here, we have used the </a:t>
            </a:r>
            <a:r>
              <a:rPr lang="en-US" sz="1500">
                <a:latin typeface="Arial"/>
                <a:ea typeface="Arial"/>
                <a:cs typeface="Arial"/>
                <a:sym typeface="Arial"/>
              </a:rPr>
              <a:t>scikit-learn </a:t>
            </a:r>
            <a:r>
              <a:rPr lang="en-US" sz="1550">
                <a:latin typeface="Palatino Linotype"/>
                <a:ea typeface="Palatino Linotype"/>
                <a:cs typeface="Palatino Linotype"/>
                <a:sym typeface="Palatino Linotype"/>
              </a:rPr>
              <a:t>package</a:t>
            </a:r>
            <a:endParaRPr sz="1550">
              <a:latin typeface="Palatino Linotype"/>
              <a:ea typeface="Palatino Linotype"/>
              <a:cs typeface="Palatino Linotype"/>
              <a:sym typeface="Palatino Linotype"/>
            </a:endParaRPr>
          </a:p>
          <a:p>
            <a:pPr indent="0" lvl="0" marL="342900" rtl="0" algn="just">
              <a:spcBef>
                <a:spcPts val="480"/>
              </a:spcBef>
              <a:spcAft>
                <a:spcPts val="0"/>
              </a:spcAft>
              <a:buNone/>
            </a:pPr>
            <a:r>
              <a:t/>
            </a:r>
            <a:endParaRPr b="1" sz="900">
              <a:latin typeface="Courier New"/>
              <a:ea typeface="Courier New"/>
              <a:cs typeface="Courier New"/>
              <a:sym typeface="Courier New"/>
            </a:endParaRPr>
          </a:p>
          <a:p>
            <a:pPr indent="0" lvl="0" marL="342900" rtl="0" algn="just">
              <a:spcBef>
                <a:spcPts val="480"/>
              </a:spcBef>
              <a:spcAft>
                <a:spcPts val="0"/>
              </a:spcAft>
              <a:buNone/>
            </a:pPr>
            <a:r>
              <a:t/>
            </a:r>
            <a:endParaRPr b="1" sz="900">
              <a:latin typeface="Courier New"/>
              <a:ea typeface="Courier New"/>
              <a:cs typeface="Courier New"/>
              <a:sym typeface="Courier New"/>
            </a:endParaRPr>
          </a:p>
        </p:txBody>
      </p:sp>
      <p:sp>
        <p:nvSpPr>
          <p:cNvPr id="436" name="Google Shape;436;g111a3db33de_0_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437" name="Google Shape;437;g111a3db33de_0_3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438" name="Google Shape;438;g111a3db33de_0_38"/>
          <p:cNvPicPr preferRelativeResize="0"/>
          <p:nvPr/>
        </p:nvPicPr>
        <p:blipFill>
          <a:blip r:embed="rId4">
            <a:alphaModFix/>
          </a:blip>
          <a:stretch>
            <a:fillRect/>
          </a:stretch>
        </p:blipFill>
        <p:spPr>
          <a:xfrm>
            <a:off x="1188128" y="2600725"/>
            <a:ext cx="6911076" cy="1104900"/>
          </a:xfrm>
          <a:prstGeom prst="rect">
            <a:avLst/>
          </a:prstGeom>
          <a:noFill/>
          <a:ln>
            <a:noFill/>
          </a:ln>
        </p:spPr>
      </p:pic>
      <p:pic>
        <p:nvPicPr>
          <p:cNvPr id="439" name="Google Shape;439;g111a3db33de_0_38"/>
          <p:cNvPicPr preferRelativeResize="0"/>
          <p:nvPr/>
        </p:nvPicPr>
        <p:blipFill>
          <a:blip r:embed="rId5">
            <a:alphaModFix/>
          </a:blip>
          <a:stretch>
            <a:fillRect/>
          </a:stretch>
        </p:blipFill>
        <p:spPr>
          <a:xfrm>
            <a:off x="1188125" y="3921725"/>
            <a:ext cx="6343650" cy="167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12e274459d_0_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5" name="Google Shape;445;g112e274459d_0_3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Example of Lasso regression machine learning</a:t>
            </a:r>
            <a:endParaRPr b="1" sz="2500">
              <a:solidFill>
                <a:srgbClr val="F022BA"/>
              </a:solidFill>
            </a:endParaRPr>
          </a:p>
        </p:txBody>
      </p:sp>
      <p:sp>
        <p:nvSpPr>
          <p:cNvPr id="446" name="Google Shape;446;g112e274459d_0_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342900" rtl="0" algn="just">
              <a:spcBef>
                <a:spcPts val="480"/>
              </a:spcBef>
              <a:spcAft>
                <a:spcPts val="0"/>
              </a:spcAft>
              <a:buNone/>
            </a:pPr>
            <a:r>
              <a:rPr lang="en-US" sz="1050">
                <a:latin typeface="Palatino Linotype"/>
                <a:ea typeface="Palatino Linotype"/>
                <a:cs typeface="Palatino Linotype"/>
                <a:sym typeface="Palatino Linotype"/>
              </a:rPr>
              <a:t>Lasso regression is a close cousin of ridge regression, in which absolute values of coefficients are minimized rather than the square of values</a:t>
            </a:r>
            <a:endParaRPr sz="1050">
              <a:latin typeface="Palatino Linotype"/>
              <a:ea typeface="Palatino Linotype"/>
              <a:cs typeface="Palatino Linotype"/>
              <a:sym typeface="Palatino Linotype"/>
            </a:endParaRPr>
          </a:p>
          <a:p>
            <a:pPr indent="0" lvl="0" marL="342900" rtl="0" algn="just">
              <a:spcBef>
                <a:spcPts val="480"/>
              </a:spcBef>
              <a:spcAft>
                <a:spcPts val="0"/>
              </a:spcAft>
              <a:buNone/>
            </a:pPr>
            <a:r>
              <a:t/>
            </a:r>
            <a:endParaRPr sz="1050">
              <a:latin typeface="Palatino Linotype"/>
              <a:ea typeface="Palatino Linotype"/>
              <a:cs typeface="Palatino Linotype"/>
              <a:sym typeface="Palatino Linotype"/>
            </a:endParaRPr>
          </a:p>
          <a:p>
            <a:pPr indent="0" lvl="0" marL="342900" rtl="0" algn="just">
              <a:spcBef>
                <a:spcPts val="480"/>
              </a:spcBef>
              <a:spcAft>
                <a:spcPts val="0"/>
              </a:spcAft>
              <a:buNone/>
            </a:pPr>
            <a:r>
              <a:t/>
            </a:r>
            <a:endParaRPr b="1" sz="900">
              <a:latin typeface="Courier New"/>
              <a:ea typeface="Courier New"/>
              <a:cs typeface="Courier New"/>
              <a:sym typeface="Courier New"/>
            </a:endParaRPr>
          </a:p>
        </p:txBody>
      </p:sp>
      <p:sp>
        <p:nvSpPr>
          <p:cNvPr id="447" name="Google Shape;447;g112e274459d_0_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448" name="Google Shape;448;g112e274459d_0_3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449" name="Google Shape;449;g112e274459d_0_30"/>
          <p:cNvPicPr preferRelativeResize="0"/>
          <p:nvPr/>
        </p:nvPicPr>
        <p:blipFill>
          <a:blip r:embed="rId4">
            <a:alphaModFix/>
          </a:blip>
          <a:stretch>
            <a:fillRect/>
          </a:stretch>
        </p:blipFill>
        <p:spPr>
          <a:xfrm>
            <a:off x="526575" y="2131375"/>
            <a:ext cx="7628850" cy="3994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12e274459d_0_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5" name="Google Shape;455;g112e274459d_0_53"/>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Example of Lasso regression machine learning</a:t>
            </a:r>
            <a:endParaRPr b="1" sz="2500">
              <a:solidFill>
                <a:srgbClr val="F022BA"/>
              </a:solidFill>
            </a:endParaRPr>
          </a:p>
        </p:txBody>
      </p:sp>
      <p:sp>
        <p:nvSpPr>
          <p:cNvPr id="456" name="Google Shape;456;g112e274459d_0_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342900" rtl="0" algn="just">
              <a:spcBef>
                <a:spcPts val="480"/>
              </a:spcBef>
              <a:spcAft>
                <a:spcPts val="0"/>
              </a:spcAft>
              <a:buNone/>
            </a:pPr>
            <a:r>
              <a:t/>
            </a:r>
            <a:endParaRPr sz="1050">
              <a:latin typeface="Palatino Linotype"/>
              <a:ea typeface="Palatino Linotype"/>
              <a:cs typeface="Palatino Linotype"/>
              <a:sym typeface="Palatino Linotype"/>
            </a:endParaRPr>
          </a:p>
          <a:p>
            <a:pPr indent="0" lvl="0" marL="342900" rtl="0" algn="just">
              <a:spcBef>
                <a:spcPts val="480"/>
              </a:spcBef>
              <a:spcAft>
                <a:spcPts val="0"/>
              </a:spcAft>
              <a:buNone/>
            </a:pPr>
            <a:r>
              <a:t/>
            </a:r>
            <a:endParaRPr b="1" sz="900">
              <a:latin typeface="Courier New"/>
              <a:ea typeface="Courier New"/>
              <a:cs typeface="Courier New"/>
              <a:sym typeface="Courier New"/>
            </a:endParaRPr>
          </a:p>
        </p:txBody>
      </p:sp>
      <p:sp>
        <p:nvSpPr>
          <p:cNvPr id="457" name="Google Shape;457;g112e274459d_0_5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458" name="Google Shape;458;g112e274459d_0_53"/>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459" name="Google Shape;459;g112e274459d_0_53"/>
          <p:cNvPicPr preferRelativeResize="0"/>
          <p:nvPr/>
        </p:nvPicPr>
        <p:blipFill>
          <a:blip r:embed="rId4">
            <a:alphaModFix/>
          </a:blip>
          <a:stretch>
            <a:fillRect/>
          </a:stretch>
        </p:blipFill>
        <p:spPr>
          <a:xfrm>
            <a:off x="457200" y="1417800"/>
            <a:ext cx="8293950" cy="4302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12e274459d_0_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5" name="Google Shape;465;g112e274459d_0_42"/>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Example of Lasso regression machine learning</a:t>
            </a:r>
            <a:endParaRPr b="1" sz="2500">
              <a:solidFill>
                <a:srgbClr val="F022BA"/>
              </a:solidFill>
            </a:endParaRPr>
          </a:p>
        </p:txBody>
      </p:sp>
      <p:sp>
        <p:nvSpPr>
          <p:cNvPr id="466" name="Google Shape;466;g112e274459d_0_4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76200" marR="127000" rtl="0" algn="l">
              <a:lnSpc>
                <a:spcPct val="90000"/>
              </a:lnSpc>
              <a:spcBef>
                <a:spcPts val="300"/>
              </a:spcBef>
              <a:spcAft>
                <a:spcPts val="0"/>
              </a:spcAft>
              <a:buClr>
                <a:schemeClr val="dk1"/>
              </a:buClr>
              <a:buSzPts val="1100"/>
              <a:buFont typeface="Arial"/>
              <a:buNone/>
            </a:pPr>
            <a:r>
              <a:rPr lang="en-US" sz="1450">
                <a:latin typeface="Arial"/>
                <a:ea typeface="Arial"/>
                <a:cs typeface="Arial"/>
                <a:sym typeface="Arial"/>
              </a:rPr>
              <a:t>The following results show the coefficient values of both methods; the coefficient of density has been set to </a:t>
            </a:r>
            <a:r>
              <a:rPr lang="en-US" sz="1400">
                <a:latin typeface="Arial"/>
                <a:ea typeface="Arial"/>
                <a:cs typeface="Arial"/>
                <a:sym typeface="Arial"/>
              </a:rPr>
              <a:t>0 </a:t>
            </a:r>
            <a:r>
              <a:rPr lang="en-US" sz="1450">
                <a:latin typeface="Arial"/>
                <a:ea typeface="Arial"/>
                <a:cs typeface="Arial"/>
                <a:sym typeface="Arial"/>
              </a:rPr>
              <a:t>in lasso regression, whereas the density value is </a:t>
            </a:r>
            <a:r>
              <a:rPr lang="en-US" sz="1400">
                <a:latin typeface="Arial"/>
                <a:ea typeface="Arial"/>
                <a:cs typeface="Arial"/>
                <a:sym typeface="Arial"/>
              </a:rPr>
              <a:t>-5.5672 </a:t>
            </a:r>
            <a:r>
              <a:rPr lang="en-US" sz="1450">
                <a:latin typeface="Arial"/>
                <a:ea typeface="Arial"/>
                <a:cs typeface="Arial"/>
                <a:sym typeface="Arial"/>
              </a:rPr>
              <a:t>in ridge regression; also, none of the coefficients in ridge regression are zero values:</a:t>
            </a:r>
            <a:endParaRPr sz="1450">
              <a:latin typeface="Arial"/>
              <a:ea typeface="Arial"/>
              <a:cs typeface="Arial"/>
              <a:sym typeface="Arial"/>
            </a:endParaRPr>
          </a:p>
          <a:p>
            <a:pPr indent="0" lvl="0" marL="0" rtl="0" algn="just">
              <a:spcBef>
                <a:spcPts val="480"/>
              </a:spcBef>
              <a:spcAft>
                <a:spcPts val="0"/>
              </a:spcAft>
              <a:buNone/>
            </a:pPr>
            <a:r>
              <a:t/>
            </a:r>
            <a:endParaRPr sz="1450">
              <a:latin typeface="Palatino Linotype"/>
              <a:ea typeface="Palatino Linotype"/>
              <a:cs typeface="Palatino Linotype"/>
              <a:sym typeface="Palatino Linotype"/>
            </a:endParaRPr>
          </a:p>
        </p:txBody>
      </p:sp>
      <p:sp>
        <p:nvSpPr>
          <p:cNvPr id="467" name="Google Shape;467;g112e274459d_0_4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468" name="Google Shape;468;g112e274459d_0_42"/>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469" name="Google Shape;469;g112e274459d_0_42"/>
          <p:cNvPicPr preferRelativeResize="0"/>
          <p:nvPr/>
        </p:nvPicPr>
        <p:blipFill>
          <a:blip r:embed="rId4">
            <a:alphaModFix/>
          </a:blip>
          <a:stretch>
            <a:fillRect/>
          </a:stretch>
        </p:blipFill>
        <p:spPr>
          <a:xfrm>
            <a:off x="281000" y="2457350"/>
            <a:ext cx="8582025" cy="347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0f94fb0466_0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g10f94fb0466_0_21"/>
          <p:cNvSpPr txBox="1"/>
          <p:nvPr>
            <p:ph type="title"/>
          </p:nvPr>
        </p:nvSpPr>
        <p:spPr>
          <a:xfrm>
            <a:off x="457200" y="858913"/>
            <a:ext cx="8229600" cy="797100"/>
          </a:xfrm>
          <a:prstGeom prst="rect">
            <a:avLst/>
          </a:prstGeom>
          <a:noFill/>
          <a:ln>
            <a:noFill/>
          </a:ln>
        </p:spPr>
        <p:txBody>
          <a:bodyPr anchorCtr="0" anchor="ctr" bIns="45700" lIns="91425" spcFirstLastPara="1" rIns="91425" wrap="square" tIns="45700">
            <a:noAutofit/>
          </a:bodyPr>
          <a:lstStyle/>
          <a:p>
            <a:pPr indent="0" lvl="0" marL="71755" marR="1049655" rtl="0" algn="ctr">
              <a:lnSpc>
                <a:spcPct val="103750"/>
              </a:lnSpc>
              <a:spcBef>
                <a:spcPts val="435"/>
              </a:spcBef>
              <a:spcAft>
                <a:spcPts val="0"/>
              </a:spcAft>
              <a:buClr>
                <a:schemeClr val="dk1"/>
              </a:buClr>
              <a:buSzPts val="1100"/>
              <a:buFont typeface="Arial"/>
              <a:buNone/>
            </a:pPr>
            <a:r>
              <a:rPr b="1" lang="en-US" sz="2100">
                <a:solidFill>
                  <a:srgbClr val="F022BA"/>
                </a:solidFill>
                <a:highlight>
                  <a:srgbClr val="FDF9D7"/>
                </a:highlight>
                <a:latin typeface="Arial"/>
                <a:ea typeface="Arial"/>
                <a:cs typeface="Arial"/>
                <a:sym typeface="Arial"/>
              </a:rPr>
              <a:t>Comparison between regression and</a:t>
            </a:r>
            <a:r>
              <a:rPr b="1" lang="en-US" sz="2100">
                <a:solidFill>
                  <a:srgbClr val="F022BA"/>
                </a:solidFill>
                <a:latin typeface="Arial"/>
                <a:ea typeface="Arial"/>
                <a:cs typeface="Arial"/>
                <a:sym typeface="Arial"/>
              </a:rPr>
              <a:t> </a:t>
            </a:r>
            <a:endParaRPr b="1" sz="2100">
              <a:solidFill>
                <a:srgbClr val="F022BA"/>
              </a:solidFill>
              <a:latin typeface="Arial"/>
              <a:ea typeface="Arial"/>
              <a:cs typeface="Arial"/>
              <a:sym typeface="Arial"/>
            </a:endParaRPr>
          </a:p>
          <a:p>
            <a:pPr indent="0" lvl="0" marL="71755" marR="1049655" rtl="0" algn="ctr">
              <a:lnSpc>
                <a:spcPct val="103750"/>
              </a:lnSpc>
              <a:spcBef>
                <a:spcPts val="435"/>
              </a:spcBef>
              <a:spcAft>
                <a:spcPts val="0"/>
              </a:spcAft>
              <a:buClr>
                <a:schemeClr val="dk1"/>
              </a:buClr>
              <a:buSzPts val="1100"/>
              <a:buFont typeface="Arial"/>
              <a:buNone/>
            </a:pPr>
            <a:r>
              <a:rPr b="1" lang="en-US" sz="2100">
                <a:solidFill>
                  <a:srgbClr val="F022BA"/>
                </a:solidFill>
                <a:highlight>
                  <a:srgbClr val="FDF9D7"/>
                </a:highlight>
                <a:latin typeface="Arial"/>
                <a:ea typeface="Arial"/>
                <a:cs typeface="Arial"/>
                <a:sym typeface="Arial"/>
              </a:rPr>
              <a:t>Machine Learning models</a:t>
            </a:r>
            <a:endParaRPr sz="2660">
              <a:solidFill>
                <a:srgbClr val="F022BA"/>
              </a:solidFill>
            </a:endParaRPr>
          </a:p>
        </p:txBody>
      </p:sp>
      <p:sp>
        <p:nvSpPr>
          <p:cNvPr id="122" name="Google Shape;122;g10f94fb0466_0_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74650" lvl="0" marL="342900" marR="157480" rtl="0" algn="just">
              <a:lnSpc>
                <a:spcPct val="88750"/>
              </a:lnSpc>
              <a:spcBef>
                <a:spcPts val="335"/>
              </a:spcBef>
              <a:spcAft>
                <a:spcPts val="0"/>
              </a:spcAft>
              <a:buSzPts val="2300"/>
              <a:buChar char="•"/>
            </a:pPr>
            <a:r>
              <a:rPr lang="en-US" sz="2300">
                <a:latin typeface="Palatino Linotype"/>
                <a:ea typeface="Palatino Linotype"/>
                <a:cs typeface="Palatino Linotype"/>
                <a:sym typeface="Palatino Linotype"/>
              </a:rPr>
              <a:t>Linear regression and machine learning models both try to solve the same problem in different ways. </a:t>
            </a:r>
            <a:endParaRPr sz="2300">
              <a:latin typeface="Palatino Linotype"/>
              <a:ea typeface="Palatino Linotype"/>
              <a:cs typeface="Palatino Linotype"/>
              <a:sym typeface="Palatino Linotype"/>
            </a:endParaRPr>
          </a:p>
          <a:p>
            <a:pPr indent="0" lvl="0" marL="342900" marR="157480" rtl="0" algn="just">
              <a:lnSpc>
                <a:spcPct val="88750"/>
              </a:lnSpc>
              <a:spcBef>
                <a:spcPts val="335"/>
              </a:spcBef>
              <a:spcAft>
                <a:spcPts val="0"/>
              </a:spcAft>
              <a:buNone/>
            </a:pPr>
            <a:r>
              <a:t/>
            </a:r>
            <a:endParaRPr sz="2300">
              <a:latin typeface="Palatino Linotype"/>
              <a:ea typeface="Palatino Linotype"/>
              <a:cs typeface="Palatino Linotype"/>
              <a:sym typeface="Palatino Linotype"/>
            </a:endParaRPr>
          </a:p>
          <a:p>
            <a:pPr indent="-374650" lvl="0" marL="342900" marR="157480" rtl="0" algn="just">
              <a:lnSpc>
                <a:spcPct val="88750"/>
              </a:lnSpc>
              <a:spcBef>
                <a:spcPts val="335"/>
              </a:spcBef>
              <a:spcAft>
                <a:spcPts val="0"/>
              </a:spcAft>
              <a:buSzPts val="2300"/>
              <a:buChar char="•"/>
            </a:pPr>
            <a:r>
              <a:rPr lang="en-US" sz="2300">
                <a:latin typeface="Palatino Linotype"/>
                <a:ea typeface="Palatino Linotype"/>
                <a:cs typeface="Palatino Linotype"/>
                <a:sym typeface="Palatino Linotype"/>
              </a:rPr>
              <a:t>Consider a simple example of a two-variable equation fitting the best possible plane, </a:t>
            </a:r>
            <a:endParaRPr sz="2300">
              <a:latin typeface="Palatino Linotype"/>
              <a:ea typeface="Palatino Linotype"/>
              <a:cs typeface="Palatino Linotype"/>
              <a:sym typeface="Palatino Linotype"/>
            </a:endParaRPr>
          </a:p>
          <a:p>
            <a:pPr indent="-317500" lvl="1" marL="742950" marR="157480" rtl="0" algn="just">
              <a:lnSpc>
                <a:spcPct val="88750"/>
              </a:lnSpc>
              <a:spcBef>
                <a:spcPts val="335"/>
              </a:spcBef>
              <a:spcAft>
                <a:spcPts val="0"/>
              </a:spcAft>
              <a:buSzPts val="2300"/>
              <a:buChar char="–"/>
            </a:pPr>
            <a:r>
              <a:rPr lang="en-US" sz="2300">
                <a:latin typeface="Palatino Linotype"/>
                <a:ea typeface="Palatino Linotype"/>
                <a:cs typeface="Palatino Linotype"/>
                <a:sym typeface="Palatino Linotype"/>
              </a:rPr>
              <a:t>Regression models - It tries to fit the best possible hyperplane by minimizing the errors between the hyperplane and actual observations. </a:t>
            </a:r>
            <a:endParaRPr sz="2300">
              <a:latin typeface="Palatino Linotype"/>
              <a:ea typeface="Palatino Linotype"/>
              <a:cs typeface="Palatino Linotype"/>
              <a:sym typeface="Palatino Linotype"/>
            </a:endParaRPr>
          </a:p>
          <a:p>
            <a:pPr indent="-317500" lvl="1" marL="742950" marR="157480" rtl="0" algn="just">
              <a:lnSpc>
                <a:spcPct val="88750"/>
              </a:lnSpc>
              <a:spcBef>
                <a:spcPts val="335"/>
              </a:spcBef>
              <a:spcAft>
                <a:spcPts val="0"/>
              </a:spcAft>
              <a:buSzPts val="2300"/>
              <a:buChar char="–"/>
            </a:pPr>
            <a:r>
              <a:rPr lang="en-US" sz="2300">
                <a:latin typeface="Palatino Linotype"/>
                <a:ea typeface="Palatino Linotype"/>
                <a:cs typeface="Palatino Linotype"/>
                <a:sym typeface="Palatino Linotype"/>
              </a:rPr>
              <a:t>Machine learning, - The same problem has been converted into an optimization problem in which errors are modeled in squared form to minimize errors by altering the weights.</a:t>
            </a:r>
            <a:endParaRPr sz="2300">
              <a:latin typeface="Palatino Linotype"/>
              <a:ea typeface="Palatino Linotype"/>
              <a:cs typeface="Palatino Linotype"/>
              <a:sym typeface="Palatino Linotype"/>
            </a:endParaRPr>
          </a:p>
          <a:p>
            <a:pPr indent="0" lvl="0" marL="342900" marR="125729" rtl="0" algn="just">
              <a:lnSpc>
                <a:spcPct val="88750"/>
              </a:lnSpc>
              <a:spcBef>
                <a:spcPts val="290"/>
              </a:spcBef>
              <a:spcAft>
                <a:spcPts val="0"/>
              </a:spcAft>
              <a:buNone/>
            </a:pPr>
            <a:r>
              <a:t/>
            </a:r>
            <a:endParaRPr sz="2300">
              <a:latin typeface="Palatino Linotype"/>
              <a:ea typeface="Palatino Linotype"/>
              <a:cs typeface="Palatino Linotype"/>
              <a:sym typeface="Palatino Linotype"/>
            </a:endParaRPr>
          </a:p>
        </p:txBody>
      </p:sp>
      <p:pic>
        <p:nvPicPr>
          <p:cNvPr id="123" name="Google Shape;123;g10f94fb0466_0_21"/>
          <p:cNvPicPr preferRelativeResize="0"/>
          <p:nvPr/>
        </p:nvPicPr>
        <p:blipFill rotWithShape="1">
          <a:blip r:embed="rId3">
            <a:alphaModFix/>
          </a:blip>
          <a:srcRect b="0" l="0" r="0" t="0"/>
          <a:stretch/>
        </p:blipFill>
        <p:spPr>
          <a:xfrm>
            <a:off x="509599" y="7"/>
            <a:ext cx="8124825" cy="771525"/>
          </a:xfrm>
          <a:prstGeom prst="rect">
            <a:avLst/>
          </a:prstGeom>
          <a:noFill/>
          <a:ln>
            <a:noFill/>
          </a:ln>
        </p:spPr>
      </p:pic>
      <p:sp>
        <p:nvSpPr>
          <p:cNvPr id="124" name="Google Shape;124;g10f94fb0466_0_21"/>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1138276bc48_0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5" name="Google Shape;475;g1138276bc48_0_13"/>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Logistic Regression</a:t>
            </a:r>
            <a:endParaRPr b="1" sz="2500">
              <a:solidFill>
                <a:srgbClr val="F022BA"/>
              </a:solidFill>
            </a:endParaRPr>
          </a:p>
        </p:txBody>
      </p:sp>
      <p:sp>
        <p:nvSpPr>
          <p:cNvPr id="476" name="Google Shape;476;g1138276bc48_0_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30200" lvl="0" marL="457200" rtl="0" algn="just">
              <a:lnSpc>
                <a:spcPct val="80000"/>
              </a:lnSpc>
              <a:spcBef>
                <a:spcPts val="360"/>
              </a:spcBef>
              <a:spcAft>
                <a:spcPts val="0"/>
              </a:spcAft>
              <a:buSzPts val="1600"/>
              <a:buChar char="●"/>
            </a:pPr>
            <a:r>
              <a:rPr lang="en-US" sz="1600"/>
              <a:t>Logistic regression is a process of modeling the probability of a discrete outcome given an input variable.</a:t>
            </a:r>
            <a:endParaRPr sz="1600"/>
          </a:p>
          <a:p>
            <a:pPr indent="-330200" lvl="0" marL="457200" rtl="0" algn="just">
              <a:lnSpc>
                <a:spcPct val="80000"/>
              </a:lnSpc>
              <a:spcBef>
                <a:spcPts val="0"/>
              </a:spcBef>
              <a:spcAft>
                <a:spcPts val="0"/>
              </a:spcAft>
              <a:buSzPts val="1600"/>
              <a:buChar char="●"/>
            </a:pPr>
            <a:r>
              <a:rPr lang="en-US" sz="1600"/>
              <a:t>It is used in statistical software to understand the relationship between the dependent variable and one or more independent variables by estimating probabilities using a logistic regression equation. This type of analysis can help you predict the likelihood of an event happening or a choice being made.</a:t>
            </a:r>
            <a:endParaRPr sz="1600"/>
          </a:p>
        </p:txBody>
      </p:sp>
      <p:sp>
        <p:nvSpPr>
          <p:cNvPr id="477" name="Google Shape;477;g1138276bc48_0_13"/>
          <p:cNvSpPr txBox="1"/>
          <p:nvPr>
            <p:ph idx="11" type="ftr"/>
          </p:nvPr>
        </p:nvSpPr>
        <p:spPr>
          <a:xfrm>
            <a:off x="3124200" y="6356350"/>
            <a:ext cx="3270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p:txBody>
      </p:sp>
      <p:pic>
        <p:nvPicPr>
          <p:cNvPr id="478" name="Google Shape;478;g1138276bc48_0_13"/>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479" name="Google Shape;479;g1138276bc48_0_13"/>
          <p:cNvPicPr preferRelativeResize="0"/>
          <p:nvPr/>
        </p:nvPicPr>
        <p:blipFill>
          <a:blip r:embed="rId4">
            <a:alphaModFix/>
          </a:blip>
          <a:stretch>
            <a:fillRect/>
          </a:stretch>
        </p:blipFill>
        <p:spPr>
          <a:xfrm>
            <a:off x="1238250" y="3141175"/>
            <a:ext cx="6667500" cy="2857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14d6a474e7_0_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5" name="Google Shape;485;g114d6a474e7_0_11"/>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Maximum Likelihood </a:t>
            </a:r>
            <a:endParaRPr b="1" sz="2500">
              <a:solidFill>
                <a:srgbClr val="F022BA"/>
              </a:solidFill>
            </a:endParaRPr>
          </a:p>
        </p:txBody>
      </p:sp>
      <p:sp>
        <p:nvSpPr>
          <p:cNvPr id="486" name="Google Shape;486;g114d6a474e7_0_1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81000" lvl="0" marL="457200" rtl="0" algn="just">
              <a:lnSpc>
                <a:spcPct val="80000"/>
              </a:lnSpc>
              <a:spcBef>
                <a:spcPts val="360"/>
              </a:spcBef>
              <a:spcAft>
                <a:spcPts val="0"/>
              </a:spcAft>
              <a:buSzPts val="2400"/>
              <a:buChar char="●"/>
            </a:pPr>
            <a:r>
              <a:rPr lang="en-US" sz="1850">
                <a:latin typeface="Palatino Linotype"/>
                <a:ea typeface="Palatino Linotype"/>
                <a:cs typeface="Palatino Linotype"/>
                <a:sym typeface="Palatino Linotype"/>
              </a:rPr>
              <a:t>Maximum likelihood estimation is a method of estimating the parameters of a model given observations, by finding the parameter values that maximize the likelihood of making the observations, this means finding parameters that maximize the probability </a:t>
            </a:r>
            <a:r>
              <a:rPr i="1" lang="en-US" sz="1850">
                <a:latin typeface="Palatino Linotype"/>
                <a:ea typeface="Palatino Linotype"/>
                <a:cs typeface="Palatino Linotype"/>
                <a:sym typeface="Palatino Linotype"/>
              </a:rPr>
              <a:t>p </a:t>
            </a:r>
            <a:r>
              <a:rPr lang="en-US" sz="1850">
                <a:latin typeface="Palatino Linotype"/>
                <a:ea typeface="Palatino Linotype"/>
                <a:cs typeface="Palatino Linotype"/>
                <a:sym typeface="Palatino Linotype"/>
              </a:rPr>
              <a:t>of event </a:t>
            </a:r>
            <a:r>
              <a:rPr i="1" lang="en-US" sz="1850">
                <a:latin typeface="Palatino Linotype"/>
                <a:ea typeface="Palatino Linotype"/>
                <a:cs typeface="Palatino Linotype"/>
                <a:sym typeface="Palatino Linotype"/>
              </a:rPr>
              <a:t>1 </a:t>
            </a:r>
            <a:r>
              <a:rPr lang="en-US" sz="1850">
                <a:latin typeface="Palatino Linotype"/>
                <a:ea typeface="Palatino Linotype"/>
                <a:cs typeface="Palatino Linotype"/>
                <a:sym typeface="Palatino Linotype"/>
              </a:rPr>
              <a:t>and </a:t>
            </a:r>
            <a:r>
              <a:rPr i="1" lang="en-US" sz="1850">
                <a:latin typeface="Palatino Linotype"/>
                <a:ea typeface="Palatino Linotype"/>
                <a:cs typeface="Palatino Linotype"/>
                <a:sym typeface="Palatino Linotype"/>
              </a:rPr>
              <a:t>(1-p) </a:t>
            </a:r>
            <a:r>
              <a:rPr lang="en-US" sz="1850">
                <a:latin typeface="Palatino Linotype"/>
                <a:ea typeface="Palatino Linotype"/>
                <a:cs typeface="Palatino Linotype"/>
                <a:sym typeface="Palatino Linotype"/>
              </a:rPr>
              <a:t>of non-event </a:t>
            </a:r>
            <a:r>
              <a:rPr i="1" lang="en-US" sz="1850">
                <a:latin typeface="Palatino Linotype"/>
                <a:ea typeface="Palatino Linotype"/>
                <a:cs typeface="Palatino Linotype"/>
                <a:sym typeface="Palatino Linotype"/>
              </a:rPr>
              <a:t>0</a:t>
            </a:r>
            <a:endParaRPr sz="1850">
              <a:latin typeface="Palatino Linotype"/>
              <a:ea typeface="Palatino Linotype"/>
              <a:cs typeface="Palatino Linotype"/>
              <a:sym typeface="Palatino Linotype"/>
            </a:endParaRPr>
          </a:p>
          <a:p>
            <a:pPr indent="0" lvl="0" marL="457200" marR="901700" rtl="0" algn="ctr">
              <a:lnSpc>
                <a:spcPct val="115000"/>
              </a:lnSpc>
              <a:spcBef>
                <a:spcPts val="0"/>
              </a:spcBef>
              <a:spcAft>
                <a:spcPts val="0"/>
              </a:spcAft>
              <a:buNone/>
            </a:pPr>
            <a:r>
              <a:t/>
            </a:r>
            <a:endParaRPr i="1" sz="1850">
              <a:latin typeface="Arial"/>
              <a:ea typeface="Arial"/>
              <a:cs typeface="Arial"/>
              <a:sym typeface="Arial"/>
            </a:endParaRPr>
          </a:p>
          <a:p>
            <a:pPr indent="0" lvl="0" marL="457200" marR="901700" rtl="0" algn="ctr">
              <a:lnSpc>
                <a:spcPct val="115000"/>
              </a:lnSpc>
              <a:spcBef>
                <a:spcPts val="0"/>
              </a:spcBef>
              <a:spcAft>
                <a:spcPts val="0"/>
              </a:spcAft>
              <a:buNone/>
            </a:pPr>
            <a:r>
              <a:rPr i="1" lang="en-US" sz="1850">
                <a:latin typeface="Arial"/>
                <a:ea typeface="Arial"/>
                <a:cs typeface="Arial"/>
                <a:sym typeface="Arial"/>
              </a:rPr>
              <a:t>probability (event + non-event) = 1</a:t>
            </a:r>
            <a:endParaRPr i="1" sz="1850">
              <a:latin typeface="Arial"/>
              <a:ea typeface="Arial"/>
              <a:cs typeface="Arial"/>
              <a:sym typeface="Arial"/>
            </a:endParaRPr>
          </a:p>
          <a:p>
            <a:pPr indent="0" lvl="0" marL="0" rtl="0" algn="l">
              <a:lnSpc>
                <a:spcPct val="115000"/>
              </a:lnSpc>
              <a:spcBef>
                <a:spcPts val="0"/>
              </a:spcBef>
              <a:spcAft>
                <a:spcPts val="0"/>
              </a:spcAft>
              <a:buNone/>
            </a:pPr>
            <a:r>
              <a:t/>
            </a:r>
            <a:endParaRPr i="1" sz="1850">
              <a:latin typeface="Palatino Linotype"/>
              <a:ea typeface="Palatino Linotype"/>
              <a:cs typeface="Palatino Linotype"/>
              <a:sym typeface="Palatino Linotype"/>
            </a:endParaRPr>
          </a:p>
          <a:p>
            <a:pPr indent="0" lvl="0" marL="457200" rtl="0" algn="just">
              <a:lnSpc>
                <a:spcPct val="80000"/>
              </a:lnSpc>
              <a:spcBef>
                <a:spcPts val="360"/>
              </a:spcBef>
              <a:spcAft>
                <a:spcPts val="0"/>
              </a:spcAft>
              <a:buNone/>
            </a:pPr>
            <a:r>
              <a:t/>
            </a:r>
            <a:endParaRPr sz="1850">
              <a:latin typeface="Palatino Linotype"/>
              <a:ea typeface="Palatino Linotype"/>
              <a:cs typeface="Palatino Linotype"/>
              <a:sym typeface="Palatino Linotype"/>
            </a:endParaRPr>
          </a:p>
        </p:txBody>
      </p:sp>
      <p:sp>
        <p:nvSpPr>
          <p:cNvPr id="487" name="Google Shape;487;g114d6a474e7_0_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488" name="Google Shape;488;g114d6a474e7_0_11"/>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14d6a474e7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4" name="Google Shape;494;g114d6a474e7_0_23"/>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Maximum Likelihood </a:t>
            </a:r>
            <a:endParaRPr b="1" sz="2500">
              <a:solidFill>
                <a:srgbClr val="F022BA"/>
              </a:solidFill>
            </a:endParaRPr>
          </a:p>
        </p:txBody>
      </p:sp>
      <p:sp>
        <p:nvSpPr>
          <p:cNvPr id="495" name="Google Shape;495;g114d6a474e7_0_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20000"/>
          </a:bodyPr>
          <a:lstStyle/>
          <a:p>
            <a:pPr indent="0" lvl="0" marL="76200" marR="88900" rtl="0" algn="l">
              <a:lnSpc>
                <a:spcPct val="88000"/>
              </a:lnSpc>
              <a:spcBef>
                <a:spcPts val="300"/>
              </a:spcBef>
              <a:spcAft>
                <a:spcPts val="0"/>
              </a:spcAft>
              <a:buClr>
                <a:schemeClr val="dk1"/>
              </a:buClr>
              <a:buSzPts val="1100"/>
              <a:buFont typeface="Arial"/>
              <a:buNone/>
            </a:pPr>
            <a:r>
              <a:rPr b="1" lang="en-US" sz="1550">
                <a:latin typeface="Arial"/>
                <a:ea typeface="Arial"/>
                <a:cs typeface="Arial"/>
                <a:sym typeface="Arial"/>
              </a:rPr>
              <a:t>Example</a:t>
            </a:r>
            <a:r>
              <a:rPr lang="en-US" sz="1550">
                <a:latin typeface="Arial"/>
                <a:ea typeface="Arial"/>
                <a:cs typeface="Arial"/>
                <a:sym typeface="Arial"/>
              </a:rPr>
              <a:t>: Sample </a:t>
            </a:r>
            <a:r>
              <a:rPr i="1" lang="en-US" sz="1550">
                <a:latin typeface="Arial"/>
                <a:ea typeface="Arial"/>
                <a:cs typeface="Arial"/>
                <a:sym typeface="Arial"/>
              </a:rPr>
              <a:t>(0, 1, 0, 0, 1, 0) </a:t>
            </a:r>
            <a:r>
              <a:rPr lang="en-US" sz="1550">
                <a:latin typeface="Arial"/>
                <a:ea typeface="Arial"/>
                <a:cs typeface="Arial"/>
                <a:sym typeface="Arial"/>
              </a:rPr>
              <a:t>is drawn from binomial distribution. What is the maximum likelihood estimate of µ?</a:t>
            </a:r>
            <a:endParaRPr sz="1550">
              <a:latin typeface="Arial"/>
              <a:ea typeface="Arial"/>
              <a:cs typeface="Arial"/>
              <a:sym typeface="Arial"/>
            </a:endParaRPr>
          </a:p>
          <a:p>
            <a:pPr indent="0" lvl="0" marL="76200" rtl="0" algn="l">
              <a:lnSpc>
                <a:spcPct val="111000"/>
              </a:lnSpc>
              <a:spcBef>
                <a:spcPts val="800"/>
              </a:spcBef>
              <a:spcAft>
                <a:spcPts val="0"/>
              </a:spcAft>
              <a:buNone/>
            </a:pPr>
            <a:r>
              <a:rPr lang="en-US" sz="1550">
                <a:latin typeface="Arial"/>
                <a:ea typeface="Arial"/>
                <a:cs typeface="Arial"/>
                <a:sym typeface="Arial"/>
              </a:rPr>
              <a:t>For binomial distribution </a:t>
            </a:r>
            <a:r>
              <a:rPr i="1" lang="en-US" sz="1550">
                <a:latin typeface="Arial"/>
                <a:ea typeface="Arial"/>
                <a:cs typeface="Arial"/>
                <a:sym typeface="Arial"/>
              </a:rPr>
              <a:t>P(X=1) = µ </a:t>
            </a:r>
            <a:r>
              <a:rPr lang="en-US" sz="1550">
                <a:latin typeface="Arial"/>
                <a:ea typeface="Arial"/>
                <a:cs typeface="Arial"/>
                <a:sym typeface="Arial"/>
              </a:rPr>
              <a:t>and </a:t>
            </a:r>
            <a:r>
              <a:rPr i="1" lang="en-US" sz="1550">
                <a:latin typeface="Arial"/>
                <a:ea typeface="Arial"/>
                <a:cs typeface="Arial"/>
                <a:sym typeface="Arial"/>
              </a:rPr>
              <a:t>P(X=0) = 1- µ </a:t>
            </a:r>
            <a:r>
              <a:rPr lang="en-US" sz="1550">
                <a:latin typeface="Arial"/>
                <a:ea typeface="Arial"/>
                <a:cs typeface="Arial"/>
                <a:sym typeface="Arial"/>
              </a:rPr>
              <a:t>where </a:t>
            </a:r>
            <a:r>
              <a:rPr i="1" lang="en-US" sz="1550">
                <a:latin typeface="Arial"/>
                <a:ea typeface="Arial"/>
                <a:cs typeface="Arial"/>
                <a:sym typeface="Arial"/>
              </a:rPr>
              <a:t>µ </a:t>
            </a:r>
            <a:r>
              <a:rPr lang="en-US" sz="1550">
                <a:latin typeface="Arial"/>
                <a:ea typeface="Arial"/>
                <a:cs typeface="Arial"/>
                <a:sym typeface="Arial"/>
              </a:rPr>
              <a:t>is the parameter:</a:t>
            </a:r>
            <a:endParaRPr sz="1550">
              <a:latin typeface="Arial"/>
              <a:ea typeface="Arial"/>
              <a:cs typeface="Arial"/>
              <a:sym typeface="Arial"/>
            </a:endParaRPr>
          </a:p>
          <a:p>
            <a:pPr indent="0" lvl="0" marL="76200" rtl="0" algn="l">
              <a:lnSpc>
                <a:spcPct val="111000"/>
              </a:lnSpc>
              <a:spcBef>
                <a:spcPts val="800"/>
              </a:spcBef>
              <a:spcAft>
                <a:spcPts val="0"/>
              </a:spcAft>
              <a:buNone/>
            </a:pPr>
            <a:r>
              <a:t/>
            </a:r>
            <a:endParaRPr sz="1550">
              <a:latin typeface="Arial"/>
              <a:ea typeface="Arial"/>
              <a:cs typeface="Arial"/>
              <a:sym typeface="Arial"/>
            </a:endParaRPr>
          </a:p>
          <a:p>
            <a:pPr indent="0" lvl="0" marL="76200" rtl="0" algn="l">
              <a:lnSpc>
                <a:spcPct val="111000"/>
              </a:lnSpc>
              <a:spcBef>
                <a:spcPts val="800"/>
              </a:spcBef>
              <a:spcAft>
                <a:spcPts val="0"/>
              </a:spcAft>
              <a:buNone/>
            </a:pPr>
            <a:r>
              <a:t/>
            </a:r>
            <a:endParaRPr sz="1550">
              <a:latin typeface="Arial"/>
              <a:ea typeface="Arial"/>
              <a:cs typeface="Arial"/>
              <a:sym typeface="Arial"/>
            </a:endParaRPr>
          </a:p>
          <a:p>
            <a:pPr indent="0" lvl="0" marL="76200" rtl="0" algn="l">
              <a:lnSpc>
                <a:spcPct val="111000"/>
              </a:lnSpc>
              <a:spcBef>
                <a:spcPts val="800"/>
              </a:spcBef>
              <a:spcAft>
                <a:spcPts val="0"/>
              </a:spcAft>
              <a:buNone/>
            </a:pPr>
            <a:r>
              <a:t/>
            </a:r>
            <a:endParaRPr sz="1550">
              <a:latin typeface="Arial"/>
              <a:ea typeface="Arial"/>
              <a:cs typeface="Arial"/>
              <a:sym typeface="Arial"/>
            </a:endParaRPr>
          </a:p>
          <a:p>
            <a:pPr indent="0" lvl="0" marL="76200" rtl="0" algn="l">
              <a:lnSpc>
                <a:spcPct val="111000"/>
              </a:lnSpc>
              <a:spcBef>
                <a:spcPts val="800"/>
              </a:spcBef>
              <a:spcAft>
                <a:spcPts val="0"/>
              </a:spcAft>
              <a:buNone/>
            </a:pPr>
            <a:r>
              <a:t/>
            </a:r>
            <a:endParaRPr sz="1550">
              <a:latin typeface="Arial"/>
              <a:ea typeface="Arial"/>
              <a:cs typeface="Arial"/>
              <a:sym typeface="Arial"/>
            </a:endParaRPr>
          </a:p>
          <a:p>
            <a:pPr indent="0" lvl="0" marL="76200" rtl="0" algn="l">
              <a:lnSpc>
                <a:spcPct val="111000"/>
              </a:lnSpc>
              <a:spcBef>
                <a:spcPts val="800"/>
              </a:spcBef>
              <a:spcAft>
                <a:spcPts val="0"/>
              </a:spcAft>
              <a:buNone/>
            </a:pPr>
            <a:r>
              <a:t/>
            </a:r>
            <a:endParaRPr sz="1550">
              <a:latin typeface="Arial"/>
              <a:ea typeface="Arial"/>
              <a:cs typeface="Arial"/>
              <a:sym typeface="Arial"/>
            </a:endParaRPr>
          </a:p>
          <a:p>
            <a:pPr indent="0" lvl="0" marL="76200" rtl="0" algn="l">
              <a:lnSpc>
                <a:spcPct val="111000"/>
              </a:lnSpc>
              <a:spcBef>
                <a:spcPts val="800"/>
              </a:spcBef>
              <a:spcAft>
                <a:spcPts val="0"/>
              </a:spcAft>
              <a:buNone/>
            </a:pPr>
            <a:r>
              <a:rPr i="1" lang="en-US" sz="1550">
                <a:latin typeface="Palatino Linotype"/>
                <a:ea typeface="Palatino Linotype"/>
                <a:cs typeface="Palatino Linotype"/>
                <a:sym typeface="Palatino Linotype"/>
              </a:rPr>
              <a:t>log </a:t>
            </a:r>
            <a:r>
              <a:rPr lang="en-US" sz="1550">
                <a:latin typeface="Palatino Linotype"/>
                <a:ea typeface="Palatino Linotype"/>
                <a:cs typeface="Palatino Linotype"/>
                <a:sym typeface="Palatino Linotype"/>
              </a:rPr>
              <a:t>is applied to both sides of the equation for mathematical convenience; also, maximizing likelihood is the same as the maximizing log of likelihood</a:t>
            </a:r>
            <a:endParaRPr sz="1550">
              <a:latin typeface="Palatino Linotype"/>
              <a:ea typeface="Palatino Linotype"/>
              <a:cs typeface="Palatino Linotype"/>
              <a:sym typeface="Palatino Linotype"/>
            </a:endParaRPr>
          </a:p>
          <a:p>
            <a:pPr indent="0" lvl="0" marL="76200" rtl="0" algn="l">
              <a:lnSpc>
                <a:spcPct val="111000"/>
              </a:lnSpc>
              <a:spcBef>
                <a:spcPts val="800"/>
              </a:spcBef>
              <a:spcAft>
                <a:spcPts val="0"/>
              </a:spcAft>
              <a:buNone/>
            </a:pPr>
            <a:r>
              <a:t/>
            </a:r>
            <a:endParaRPr sz="1550">
              <a:latin typeface="Palatino Linotype"/>
              <a:ea typeface="Palatino Linotype"/>
              <a:cs typeface="Palatino Linotype"/>
              <a:sym typeface="Palatino Linotype"/>
            </a:endParaRPr>
          </a:p>
          <a:p>
            <a:pPr indent="0" lvl="0" marL="76200" rtl="0" algn="l">
              <a:lnSpc>
                <a:spcPct val="111000"/>
              </a:lnSpc>
              <a:spcBef>
                <a:spcPts val="800"/>
              </a:spcBef>
              <a:spcAft>
                <a:spcPts val="0"/>
              </a:spcAft>
              <a:buNone/>
            </a:pPr>
            <a:r>
              <a:t/>
            </a:r>
            <a:endParaRPr sz="1550">
              <a:latin typeface="Palatino Linotype"/>
              <a:ea typeface="Palatino Linotype"/>
              <a:cs typeface="Palatino Linotype"/>
              <a:sym typeface="Palatino Linotype"/>
            </a:endParaRPr>
          </a:p>
          <a:p>
            <a:pPr indent="0" lvl="0" marL="76200" rtl="0" algn="l">
              <a:lnSpc>
                <a:spcPct val="111000"/>
              </a:lnSpc>
              <a:spcBef>
                <a:spcPts val="800"/>
              </a:spcBef>
              <a:spcAft>
                <a:spcPts val="0"/>
              </a:spcAft>
              <a:buClr>
                <a:schemeClr val="dk1"/>
              </a:buClr>
              <a:buSzPts val="1100"/>
              <a:buFont typeface="Arial"/>
              <a:buNone/>
            </a:pPr>
            <a:r>
              <a:t/>
            </a:r>
            <a:endParaRPr sz="1550">
              <a:latin typeface="Arial"/>
              <a:ea typeface="Arial"/>
              <a:cs typeface="Arial"/>
              <a:sym typeface="Arial"/>
            </a:endParaRPr>
          </a:p>
          <a:p>
            <a:pPr indent="0" lvl="0" marL="0" rtl="0" algn="l">
              <a:lnSpc>
                <a:spcPct val="115000"/>
              </a:lnSpc>
              <a:spcBef>
                <a:spcPts val="0"/>
              </a:spcBef>
              <a:spcAft>
                <a:spcPts val="0"/>
              </a:spcAft>
              <a:buNone/>
            </a:pPr>
            <a:r>
              <a:t/>
            </a:r>
            <a:endParaRPr sz="1850">
              <a:latin typeface="Palatino Linotype"/>
              <a:ea typeface="Palatino Linotype"/>
              <a:cs typeface="Palatino Linotype"/>
              <a:sym typeface="Palatino Linotype"/>
            </a:endParaRPr>
          </a:p>
          <a:p>
            <a:pPr indent="0" lvl="0" marL="457200" rtl="0" algn="just">
              <a:lnSpc>
                <a:spcPct val="80000"/>
              </a:lnSpc>
              <a:spcBef>
                <a:spcPts val="360"/>
              </a:spcBef>
              <a:spcAft>
                <a:spcPts val="0"/>
              </a:spcAft>
              <a:buNone/>
            </a:pPr>
            <a:r>
              <a:t/>
            </a:r>
            <a:endParaRPr sz="1850">
              <a:latin typeface="Palatino Linotype"/>
              <a:ea typeface="Palatino Linotype"/>
              <a:cs typeface="Palatino Linotype"/>
              <a:sym typeface="Palatino Linotype"/>
            </a:endParaRPr>
          </a:p>
        </p:txBody>
      </p:sp>
      <p:sp>
        <p:nvSpPr>
          <p:cNvPr id="496" name="Google Shape;496;g114d6a474e7_0_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497" name="Google Shape;497;g114d6a474e7_0_23"/>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498" name="Google Shape;498;g114d6a474e7_0_23"/>
          <p:cNvPicPr preferRelativeResize="0"/>
          <p:nvPr/>
        </p:nvPicPr>
        <p:blipFill>
          <a:blip r:embed="rId4">
            <a:alphaModFix/>
          </a:blip>
          <a:stretch>
            <a:fillRect/>
          </a:stretch>
        </p:blipFill>
        <p:spPr>
          <a:xfrm>
            <a:off x="1205913" y="2575825"/>
            <a:ext cx="6629400" cy="1009650"/>
          </a:xfrm>
          <a:prstGeom prst="rect">
            <a:avLst/>
          </a:prstGeom>
          <a:noFill/>
          <a:ln>
            <a:noFill/>
          </a:ln>
        </p:spPr>
      </p:pic>
      <p:pic>
        <p:nvPicPr>
          <p:cNvPr id="499" name="Google Shape;499;g114d6a474e7_0_23"/>
          <p:cNvPicPr preferRelativeResize="0"/>
          <p:nvPr/>
        </p:nvPicPr>
        <p:blipFill>
          <a:blip r:embed="rId5">
            <a:alphaModFix/>
          </a:blip>
          <a:stretch>
            <a:fillRect/>
          </a:stretch>
        </p:blipFill>
        <p:spPr>
          <a:xfrm>
            <a:off x="2867275" y="4743488"/>
            <a:ext cx="3181350" cy="552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114d6a474e7_0_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5" name="Google Shape;505;g114d6a474e7_0_36"/>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Maximum Likelihood </a:t>
            </a:r>
            <a:endParaRPr b="1" sz="2500">
              <a:solidFill>
                <a:srgbClr val="F022BA"/>
              </a:solidFill>
            </a:endParaRPr>
          </a:p>
        </p:txBody>
      </p:sp>
      <p:sp>
        <p:nvSpPr>
          <p:cNvPr id="506" name="Google Shape;506;g114d6a474e7_0_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352230" lvl="0" marL="457200" rtl="0" algn="just">
              <a:lnSpc>
                <a:spcPct val="80000"/>
              </a:lnSpc>
              <a:spcBef>
                <a:spcPts val="360"/>
              </a:spcBef>
              <a:spcAft>
                <a:spcPts val="0"/>
              </a:spcAft>
              <a:buSzPct val="100000"/>
              <a:buFont typeface="Palatino Linotype"/>
              <a:buChar char="•"/>
            </a:pPr>
            <a:r>
              <a:rPr lang="en-US" sz="2104">
                <a:latin typeface="Palatino Linotype"/>
                <a:ea typeface="Palatino Linotype"/>
                <a:cs typeface="Palatino Linotype"/>
                <a:sym typeface="Palatino Linotype"/>
              </a:rPr>
              <a:t>Determining the maximum value of µ by equating derivative to zero</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rPr lang="en-US" sz="2104">
                <a:latin typeface="Palatino Linotype"/>
                <a:ea typeface="Palatino Linotype"/>
                <a:cs typeface="Palatino Linotype"/>
                <a:sym typeface="Palatino Linotype"/>
              </a:rPr>
              <a:t>Do double differentiation to determine the saddle point obtained from equating derivative to zero is maximum or minimum.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rPr lang="en-US" sz="2104">
                <a:latin typeface="Palatino Linotype"/>
                <a:ea typeface="Palatino Linotype"/>
                <a:cs typeface="Palatino Linotype"/>
                <a:sym typeface="Palatino Linotype"/>
              </a:rPr>
              <a:t>If the </a:t>
            </a:r>
            <a:r>
              <a:rPr i="1" lang="en-US" sz="2104">
                <a:latin typeface="Palatino Linotype"/>
                <a:ea typeface="Palatino Linotype"/>
                <a:cs typeface="Palatino Linotype"/>
                <a:sym typeface="Palatino Linotype"/>
              </a:rPr>
              <a:t>µ </a:t>
            </a:r>
            <a:r>
              <a:rPr lang="en-US" sz="2104">
                <a:latin typeface="Palatino Linotype"/>
                <a:ea typeface="Palatino Linotype"/>
                <a:cs typeface="Palatino Linotype"/>
                <a:sym typeface="Palatino Linotype"/>
              </a:rPr>
              <a:t>value is maximum; double differentiation of </a:t>
            </a:r>
            <a:r>
              <a:rPr i="1" lang="en-US" sz="2104">
                <a:latin typeface="Palatino Linotype"/>
                <a:ea typeface="Palatino Linotype"/>
                <a:cs typeface="Palatino Linotype"/>
                <a:sym typeface="Palatino Linotype"/>
              </a:rPr>
              <a:t>log(L(µ)) </a:t>
            </a:r>
            <a:r>
              <a:rPr lang="en-US" sz="2104">
                <a:latin typeface="Palatino Linotype"/>
                <a:ea typeface="Palatino Linotype"/>
                <a:cs typeface="Palatino Linotype"/>
                <a:sym typeface="Palatino Linotype"/>
              </a:rPr>
              <a:t>should be a negative value</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0" rtl="0" algn="just">
              <a:lnSpc>
                <a:spcPct val="80000"/>
              </a:lnSpc>
              <a:spcBef>
                <a:spcPts val="360"/>
              </a:spcBef>
              <a:spcAft>
                <a:spcPts val="0"/>
              </a:spcAft>
              <a:buNone/>
            </a:pPr>
            <a:r>
              <a:t/>
            </a:r>
            <a:endParaRPr sz="2104">
              <a:latin typeface="Palatino Linotype"/>
              <a:ea typeface="Palatino Linotype"/>
              <a:cs typeface="Palatino Linotype"/>
              <a:sym typeface="Palatino Linotype"/>
            </a:endParaRPr>
          </a:p>
          <a:p>
            <a:pPr indent="0" lvl="0" marL="457200" rtl="0" algn="just">
              <a:lnSpc>
                <a:spcPct val="80000"/>
              </a:lnSpc>
              <a:spcBef>
                <a:spcPts val="360"/>
              </a:spcBef>
              <a:spcAft>
                <a:spcPts val="0"/>
              </a:spcAft>
              <a:buNone/>
            </a:pPr>
            <a:r>
              <a:t/>
            </a:r>
            <a:endParaRPr sz="1858">
              <a:latin typeface="Palatino Linotype"/>
              <a:ea typeface="Palatino Linotype"/>
              <a:cs typeface="Palatino Linotype"/>
              <a:sym typeface="Palatino Linotype"/>
            </a:endParaRPr>
          </a:p>
          <a:p>
            <a:pPr indent="0" lvl="0" marL="457200" rtl="0" algn="just">
              <a:lnSpc>
                <a:spcPct val="80000"/>
              </a:lnSpc>
              <a:spcBef>
                <a:spcPts val="360"/>
              </a:spcBef>
              <a:spcAft>
                <a:spcPts val="0"/>
              </a:spcAft>
              <a:buNone/>
            </a:pPr>
            <a:r>
              <a:t/>
            </a:r>
            <a:endParaRPr sz="1858">
              <a:latin typeface="Palatino Linotype"/>
              <a:ea typeface="Palatino Linotype"/>
              <a:cs typeface="Palatino Linotype"/>
              <a:sym typeface="Palatino Linotype"/>
            </a:endParaRPr>
          </a:p>
          <a:p>
            <a:pPr indent="0" lvl="0" marL="457200" rtl="0" algn="just">
              <a:lnSpc>
                <a:spcPct val="80000"/>
              </a:lnSpc>
              <a:spcBef>
                <a:spcPts val="360"/>
              </a:spcBef>
              <a:spcAft>
                <a:spcPts val="0"/>
              </a:spcAft>
              <a:buNone/>
            </a:pPr>
            <a:r>
              <a:t/>
            </a:r>
            <a:endParaRPr sz="1050">
              <a:latin typeface="Palatino Linotype"/>
              <a:ea typeface="Palatino Linotype"/>
              <a:cs typeface="Palatino Linotype"/>
              <a:sym typeface="Palatino Linotype"/>
            </a:endParaRPr>
          </a:p>
          <a:p>
            <a:pPr indent="0" lvl="0" marL="457200" rtl="0" algn="just">
              <a:lnSpc>
                <a:spcPct val="80000"/>
              </a:lnSpc>
              <a:spcBef>
                <a:spcPts val="360"/>
              </a:spcBef>
              <a:spcAft>
                <a:spcPts val="0"/>
              </a:spcAft>
              <a:buNone/>
            </a:pPr>
            <a:r>
              <a:t/>
            </a:r>
            <a:endParaRPr sz="1050">
              <a:latin typeface="Palatino Linotype"/>
              <a:ea typeface="Palatino Linotype"/>
              <a:cs typeface="Palatino Linotype"/>
              <a:sym typeface="Palatino Linotype"/>
            </a:endParaRPr>
          </a:p>
        </p:txBody>
      </p:sp>
      <p:sp>
        <p:nvSpPr>
          <p:cNvPr id="507" name="Google Shape;507;g114d6a474e7_0_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508" name="Google Shape;508;g114d6a474e7_0_36"/>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509" name="Google Shape;509;g114d6a474e7_0_36"/>
          <p:cNvPicPr preferRelativeResize="0"/>
          <p:nvPr/>
        </p:nvPicPr>
        <p:blipFill>
          <a:blip r:embed="rId4">
            <a:alphaModFix/>
          </a:blip>
          <a:stretch>
            <a:fillRect/>
          </a:stretch>
        </p:blipFill>
        <p:spPr>
          <a:xfrm>
            <a:off x="3552825" y="2022928"/>
            <a:ext cx="2466975" cy="1224275"/>
          </a:xfrm>
          <a:prstGeom prst="rect">
            <a:avLst/>
          </a:prstGeom>
          <a:noFill/>
          <a:ln>
            <a:noFill/>
          </a:ln>
        </p:spPr>
      </p:pic>
      <p:pic>
        <p:nvPicPr>
          <p:cNvPr id="510" name="Google Shape;510;g114d6a474e7_0_36"/>
          <p:cNvPicPr preferRelativeResize="0"/>
          <p:nvPr/>
        </p:nvPicPr>
        <p:blipFill>
          <a:blip r:embed="rId5">
            <a:alphaModFix/>
          </a:blip>
          <a:stretch>
            <a:fillRect/>
          </a:stretch>
        </p:blipFill>
        <p:spPr>
          <a:xfrm>
            <a:off x="330875" y="4856051"/>
            <a:ext cx="2389000" cy="771525"/>
          </a:xfrm>
          <a:prstGeom prst="rect">
            <a:avLst/>
          </a:prstGeom>
          <a:noFill/>
          <a:ln>
            <a:noFill/>
          </a:ln>
        </p:spPr>
      </p:pic>
      <p:pic>
        <p:nvPicPr>
          <p:cNvPr id="511" name="Google Shape;511;g114d6a474e7_0_36"/>
          <p:cNvPicPr preferRelativeResize="0"/>
          <p:nvPr/>
        </p:nvPicPr>
        <p:blipFill>
          <a:blip r:embed="rId6">
            <a:alphaModFix/>
          </a:blip>
          <a:stretch>
            <a:fillRect/>
          </a:stretch>
        </p:blipFill>
        <p:spPr>
          <a:xfrm>
            <a:off x="3222125" y="4300350"/>
            <a:ext cx="5704550" cy="20559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14d6a474e7_0_5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7" name="Google Shape;517;g114d6a474e7_0_52"/>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Maximum Likelihood </a:t>
            </a:r>
            <a:endParaRPr b="1" sz="2500">
              <a:solidFill>
                <a:srgbClr val="F022BA"/>
              </a:solidFill>
            </a:endParaRPr>
          </a:p>
        </p:txBody>
      </p:sp>
      <p:sp>
        <p:nvSpPr>
          <p:cNvPr id="518" name="Google Shape;518;g114d6a474e7_0_5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1350">
                <a:latin typeface="Palatino Linotype"/>
                <a:ea typeface="Palatino Linotype"/>
                <a:cs typeface="Palatino Linotype"/>
                <a:sym typeface="Palatino Linotype"/>
              </a:rPr>
              <a:t>Even without substitution of µ value in double differentiation, we can determine that it is a negative value, as denominator values are squared and it has a negative sign against both terms. Nonetheless, we are substituting and the value is</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rPr lang="en-US" sz="1350">
                <a:latin typeface="Palatino Linotype"/>
                <a:ea typeface="Palatino Linotype"/>
                <a:cs typeface="Palatino Linotype"/>
                <a:sym typeface="Palatino Linotype"/>
              </a:rPr>
              <a:t>it has been proven that at value </a:t>
            </a:r>
            <a:r>
              <a:rPr i="1" lang="en-US" sz="1350">
                <a:latin typeface="Palatino Linotype"/>
                <a:ea typeface="Palatino Linotype"/>
                <a:cs typeface="Palatino Linotype"/>
                <a:sym typeface="Palatino Linotype"/>
              </a:rPr>
              <a:t>µ = 1/3</a:t>
            </a:r>
            <a:r>
              <a:rPr lang="en-US" sz="1350">
                <a:latin typeface="Palatino Linotype"/>
                <a:ea typeface="Palatino Linotype"/>
                <a:cs typeface="Palatino Linotype"/>
                <a:sym typeface="Palatino Linotype"/>
              </a:rPr>
              <a:t>, it is maximizing the likelihood. If we substitute the value in the log likelihood function, we will obtain:</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rPr lang="en-US" sz="1350">
                <a:latin typeface="Palatino Linotype"/>
                <a:ea typeface="Palatino Linotype"/>
                <a:cs typeface="Palatino Linotype"/>
                <a:sym typeface="Palatino Linotype"/>
              </a:rPr>
              <a:t>So, logistic regression tries to find the parameters by maximizing the likelihood with respect to individual parameters</a:t>
            </a:r>
            <a:endParaRPr sz="1350">
              <a:latin typeface="Palatino Linotype"/>
              <a:ea typeface="Palatino Linotype"/>
              <a:cs typeface="Palatino Linotype"/>
              <a:sym typeface="Palatino Linotype"/>
            </a:endParaRPr>
          </a:p>
        </p:txBody>
      </p:sp>
      <p:sp>
        <p:nvSpPr>
          <p:cNvPr id="519" name="Google Shape;519;g114d6a474e7_0_5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520" name="Google Shape;520;g114d6a474e7_0_52"/>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521" name="Google Shape;521;g114d6a474e7_0_52"/>
          <p:cNvPicPr preferRelativeResize="0"/>
          <p:nvPr/>
        </p:nvPicPr>
        <p:blipFill>
          <a:blip r:embed="rId4">
            <a:alphaModFix/>
          </a:blip>
          <a:stretch>
            <a:fillRect/>
          </a:stretch>
        </p:blipFill>
        <p:spPr>
          <a:xfrm>
            <a:off x="2474263" y="2539213"/>
            <a:ext cx="4295775" cy="676275"/>
          </a:xfrm>
          <a:prstGeom prst="rect">
            <a:avLst/>
          </a:prstGeom>
          <a:noFill/>
          <a:ln>
            <a:noFill/>
          </a:ln>
        </p:spPr>
      </p:pic>
      <p:pic>
        <p:nvPicPr>
          <p:cNvPr id="522" name="Google Shape;522;g114d6a474e7_0_52"/>
          <p:cNvPicPr preferRelativeResize="0"/>
          <p:nvPr/>
        </p:nvPicPr>
        <p:blipFill>
          <a:blip r:embed="rId5">
            <a:alphaModFix/>
          </a:blip>
          <a:stretch>
            <a:fillRect/>
          </a:stretch>
        </p:blipFill>
        <p:spPr>
          <a:xfrm>
            <a:off x="2898525" y="4123775"/>
            <a:ext cx="2895600" cy="1143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114d6a474e7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8" name="Google Shape;528;g114d6a474e7_0_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529" name="Google Shape;529;g114d6a474e7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rPr b="1" lang="en-US" sz="1550">
                <a:latin typeface="Palatino Linotype"/>
                <a:ea typeface="Palatino Linotype"/>
                <a:cs typeface="Palatino Linotype"/>
                <a:sym typeface="Palatino Linotype"/>
              </a:rPr>
              <a:t>Information value (IV)</a:t>
            </a:r>
            <a:endParaRPr sz="1550">
              <a:latin typeface="Palatino Linotype"/>
              <a:ea typeface="Palatino Linotype"/>
              <a:cs typeface="Palatino Linotype"/>
              <a:sym typeface="Palatino Linotype"/>
            </a:endParaRPr>
          </a:p>
          <a:p>
            <a:pPr indent="-327025" lvl="0" marL="457200" rtl="0" algn="just">
              <a:spcBef>
                <a:spcPts val="480"/>
              </a:spcBef>
              <a:spcAft>
                <a:spcPts val="0"/>
              </a:spcAft>
              <a:buSzPts val="1550"/>
              <a:buFont typeface="Palatino Linotype"/>
              <a:buChar char="•"/>
            </a:pPr>
            <a:r>
              <a:rPr lang="en-US" sz="1550">
                <a:latin typeface="Palatino Linotype"/>
                <a:ea typeface="Palatino Linotype"/>
                <a:cs typeface="Palatino Linotype"/>
                <a:sym typeface="Palatino Linotype"/>
              </a:rPr>
              <a:t>This is very useful in the preliminary filtering of variables prior to including them in the model. </a:t>
            </a:r>
            <a:endParaRPr sz="1550">
              <a:latin typeface="Palatino Linotype"/>
              <a:ea typeface="Palatino Linotype"/>
              <a:cs typeface="Palatino Linotype"/>
              <a:sym typeface="Palatino Linotype"/>
            </a:endParaRPr>
          </a:p>
          <a:p>
            <a:pPr indent="-327025" lvl="0" marL="457200" rtl="0" algn="just">
              <a:spcBef>
                <a:spcPts val="0"/>
              </a:spcBef>
              <a:spcAft>
                <a:spcPts val="0"/>
              </a:spcAft>
              <a:buSzPts val="1550"/>
              <a:buFont typeface="Palatino Linotype"/>
              <a:buChar char="•"/>
            </a:pPr>
            <a:r>
              <a:rPr lang="en-US" sz="1550">
                <a:latin typeface="Palatino Linotype"/>
                <a:ea typeface="Palatino Linotype"/>
                <a:cs typeface="Palatino Linotype"/>
                <a:sym typeface="Palatino Linotype"/>
              </a:rPr>
              <a:t>IV is mainly used by industry for eliminating major variables in the first step prior to fitting the model, as the number of variables present in the final model would be about 10. </a:t>
            </a:r>
            <a:endParaRPr sz="1550">
              <a:latin typeface="Palatino Linotype"/>
              <a:ea typeface="Palatino Linotype"/>
              <a:cs typeface="Palatino Linotype"/>
              <a:sym typeface="Palatino Linotype"/>
            </a:endParaRPr>
          </a:p>
          <a:p>
            <a:pPr indent="-327025" lvl="0" marL="457200" rtl="0" algn="just">
              <a:spcBef>
                <a:spcPts val="0"/>
              </a:spcBef>
              <a:spcAft>
                <a:spcPts val="0"/>
              </a:spcAft>
              <a:buSzPts val="1550"/>
              <a:buFont typeface="Palatino Linotype"/>
              <a:buChar char="•"/>
            </a:pPr>
            <a:r>
              <a:rPr lang="en-US" sz="1550">
                <a:latin typeface="Palatino Linotype"/>
                <a:ea typeface="Palatino Linotype"/>
                <a:cs typeface="Palatino Linotype"/>
                <a:sym typeface="Palatino Linotype"/>
              </a:rPr>
              <a:t>Hence, initial processing is needed to reduce variables from 400+ in number or so</a:t>
            </a:r>
            <a:endParaRPr sz="1950">
              <a:latin typeface="Arial"/>
              <a:ea typeface="Arial"/>
              <a:cs typeface="Arial"/>
              <a:sym typeface="Arial"/>
            </a:endParaRPr>
          </a:p>
        </p:txBody>
      </p:sp>
      <p:sp>
        <p:nvSpPr>
          <p:cNvPr id="530" name="Google Shape;530;g114d6a474e7_0_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531" name="Google Shape;531;g114d6a474e7_0_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532" name="Google Shape;532;g114d6a474e7_0_0"/>
          <p:cNvPicPr preferRelativeResize="0"/>
          <p:nvPr/>
        </p:nvPicPr>
        <p:blipFill>
          <a:blip r:embed="rId4">
            <a:alphaModFix/>
          </a:blip>
          <a:stretch>
            <a:fillRect/>
          </a:stretch>
        </p:blipFill>
        <p:spPr>
          <a:xfrm>
            <a:off x="395513" y="3731363"/>
            <a:ext cx="4400550" cy="1000125"/>
          </a:xfrm>
          <a:prstGeom prst="rect">
            <a:avLst/>
          </a:prstGeom>
          <a:noFill/>
          <a:ln>
            <a:noFill/>
          </a:ln>
        </p:spPr>
      </p:pic>
      <p:pic>
        <p:nvPicPr>
          <p:cNvPr id="533" name="Google Shape;533;g114d6a474e7_0_0"/>
          <p:cNvPicPr preferRelativeResize="0"/>
          <p:nvPr/>
        </p:nvPicPr>
        <p:blipFill>
          <a:blip r:embed="rId5">
            <a:alphaModFix/>
          </a:blip>
          <a:stretch>
            <a:fillRect/>
          </a:stretch>
        </p:blipFill>
        <p:spPr>
          <a:xfrm>
            <a:off x="4913300" y="3618538"/>
            <a:ext cx="4029075" cy="2238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114d6a474e7_0_7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9" name="Google Shape;539;g114d6a474e7_0_7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540" name="Google Shape;540;g114d6a474e7_0_7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541" name="Google Shape;541;g114d6a474e7_0_7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
        <p:nvSpPr>
          <p:cNvPr id="542" name="Google Shape;542;g114d6a474e7_0_78"/>
          <p:cNvSpPr txBox="1"/>
          <p:nvPr/>
        </p:nvSpPr>
        <p:spPr>
          <a:xfrm>
            <a:off x="677025" y="1354050"/>
            <a:ext cx="79488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50">
                <a:solidFill>
                  <a:schemeClr val="dk1"/>
                </a:solidFill>
                <a:latin typeface="Palatino Linotype"/>
                <a:ea typeface="Palatino Linotype"/>
                <a:cs typeface="Palatino Linotype"/>
                <a:sym typeface="Palatino Linotype"/>
              </a:rPr>
              <a:t>Example</a:t>
            </a:r>
            <a:r>
              <a:rPr lang="en-US" sz="1650">
                <a:solidFill>
                  <a:schemeClr val="dk1"/>
                </a:solidFill>
                <a:latin typeface="Palatino Linotype"/>
                <a:ea typeface="Palatino Linotype"/>
                <a:cs typeface="Palatino Linotype"/>
                <a:sym typeface="Palatino Linotype"/>
              </a:rPr>
              <a:t>: In the following table, continuous variable (price) has been broken down into deciles (10 bins) based on price range and the counted number of events and non-events in that bin, and the information value has been calculated for all the segments and added together. We got the total value as </a:t>
            </a:r>
            <a:r>
              <a:rPr i="1" lang="en-US" sz="1650">
                <a:solidFill>
                  <a:schemeClr val="dk1"/>
                </a:solidFill>
                <a:latin typeface="Palatino Linotype"/>
                <a:ea typeface="Palatino Linotype"/>
                <a:cs typeface="Palatino Linotype"/>
                <a:sym typeface="Palatino Linotype"/>
              </a:rPr>
              <a:t>0.0356</a:t>
            </a:r>
            <a:r>
              <a:rPr lang="en-US" sz="1650">
                <a:solidFill>
                  <a:schemeClr val="dk1"/>
                </a:solidFill>
                <a:latin typeface="Palatino Linotype"/>
                <a:ea typeface="Palatino Linotype"/>
                <a:cs typeface="Palatino Linotype"/>
                <a:sym typeface="Palatino Linotype"/>
              </a:rPr>
              <a:t>, meaning it is a weak predictor to classify events.</a:t>
            </a:r>
            <a:endParaRPr sz="2000"/>
          </a:p>
        </p:txBody>
      </p:sp>
      <p:pic>
        <p:nvPicPr>
          <p:cNvPr id="543" name="Google Shape;543;g114d6a474e7_0_78"/>
          <p:cNvPicPr preferRelativeResize="0"/>
          <p:nvPr/>
        </p:nvPicPr>
        <p:blipFill>
          <a:blip r:embed="rId4">
            <a:alphaModFix/>
          </a:blip>
          <a:stretch>
            <a:fillRect/>
          </a:stretch>
        </p:blipFill>
        <p:spPr>
          <a:xfrm>
            <a:off x="514025" y="2808750"/>
            <a:ext cx="8124825" cy="3547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114d6a474e7_0_8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9" name="Google Shape;549;g114d6a474e7_0_87"/>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550" name="Google Shape;550;g114d6a474e7_0_8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rPr b="1" lang="en-US" sz="1650">
                <a:latin typeface="Palatino Linotype"/>
                <a:ea typeface="Palatino Linotype"/>
                <a:cs typeface="Palatino Linotype"/>
                <a:sym typeface="Palatino Linotype"/>
              </a:rPr>
              <a:t>Akaike information criteria (AIC)</a:t>
            </a:r>
            <a:r>
              <a:rPr lang="en-US" sz="1650">
                <a:latin typeface="Palatino Linotype"/>
                <a:ea typeface="Palatino Linotype"/>
                <a:cs typeface="Palatino Linotype"/>
                <a:sym typeface="Palatino Linotype"/>
              </a:rPr>
              <a:t>: </a:t>
            </a:r>
            <a:endParaRPr sz="1650">
              <a:latin typeface="Palatino Linotype"/>
              <a:ea typeface="Palatino Linotype"/>
              <a:cs typeface="Palatino Linotype"/>
              <a:sym typeface="Palatino Linotype"/>
            </a:endParaRPr>
          </a:p>
          <a:p>
            <a:pPr indent="-234950" lvl="0" marL="457200" rtl="0" algn="l">
              <a:spcBef>
                <a:spcPts val="360"/>
              </a:spcBef>
              <a:spcAft>
                <a:spcPts val="0"/>
              </a:spcAft>
              <a:buSzPts val="100"/>
              <a:buChar char="•"/>
            </a:pPr>
            <a:r>
              <a:rPr lang="en-US" sz="1500"/>
              <a:t>The Akaike information criterion (AIC) is a mathematical method for evaluating how well a model fits the data it was generated from. In statistics, AIC is used to compare different possible models and determine which one is the best fit for the data.</a:t>
            </a:r>
            <a:endParaRPr sz="1500"/>
          </a:p>
          <a:p>
            <a:pPr indent="-365125" lvl="0" marL="457200" rtl="0" algn="just">
              <a:spcBef>
                <a:spcPts val="0"/>
              </a:spcBef>
              <a:spcAft>
                <a:spcPts val="0"/>
              </a:spcAft>
              <a:buSzPts val="2150"/>
              <a:buFont typeface="Palatino Linotype"/>
              <a:buChar char="•"/>
            </a:pPr>
            <a:r>
              <a:rPr lang="en-US" sz="1650">
                <a:latin typeface="Palatino Linotype"/>
                <a:ea typeface="Palatino Linotype"/>
                <a:cs typeface="Palatino Linotype"/>
                <a:sym typeface="Palatino Linotype"/>
              </a:rPr>
              <a:t>This measures the relative quality of a statistical model for a given set of data. </a:t>
            </a:r>
            <a:endParaRPr sz="1650">
              <a:latin typeface="Palatino Linotype"/>
              <a:ea typeface="Palatino Linotype"/>
              <a:cs typeface="Palatino Linotype"/>
              <a:sym typeface="Palatino Linotype"/>
            </a:endParaRPr>
          </a:p>
          <a:p>
            <a:pPr indent="-365125" lvl="0" marL="457200" rtl="0" algn="just">
              <a:spcBef>
                <a:spcPts val="0"/>
              </a:spcBef>
              <a:spcAft>
                <a:spcPts val="0"/>
              </a:spcAft>
              <a:buSzPts val="2150"/>
              <a:buFont typeface="Palatino Linotype"/>
              <a:buChar char="•"/>
            </a:pPr>
            <a:r>
              <a:rPr lang="en-US" sz="1650">
                <a:latin typeface="Palatino Linotype"/>
                <a:ea typeface="Palatino Linotype"/>
                <a:cs typeface="Palatino Linotype"/>
                <a:sym typeface="Palatino Linotype"/>
              </a:rPr>
              <a:t>During a comparison between two models, the model with less AIC is preferred over higher value</a:t>
            </a:r>
            <a:endParaRPr sz="1650">
              <a:latin typeface="Palatino Linotype"/>
              <a:ea typeface="Palatino Linotype"/>
              <a:cs typeface="Palatino Linotype"/>
              <a:sym typeface="Palatino Linotype"/>
            </a:endParaRPr>
          </a:p>
        </p:txBody>
      </p:sp>
      <p:sp>
        <p:nvSpPr>
          <p:cNvPr id="551" name="Google Shape;551;g114d6a474e7_0_8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552" name="Google Shape;552;g114d6a474e7_0_87"/>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553" name="Google Shape;553;g114d6a474e7_0_87"/>
          <p:cNvPicPr preferRelativeResize="0"/>
          <p:nvPr/>
        </p:nvPicPr>
        <p:blipFill>
          <a:blip r:embed="rId4">
            <a:alphaModFix/>
          </a:blip>
          <a:stretch>
            <a:fillRect/>
          </a:stretch>
        </p:blipFill>
        <p:spPr>
          <a:xfrm>
            <a:off x="1552813" y="4037075"/>
            <a:ext cx="5810250" cy="1537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14d6a474e7_0_9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9" name="Google Shape;559;g114d6a474e7_0_96"/>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560" name="Google Shape;560;g114d6a474e7_0_96"/>
          <p:cNvSpPr txBox="1"/>
          <p:nvPr>
            <p:ph idx="1" type="body"/>
          </p:nvPr>
        </p:nvSpPr>
        <p:spPr>
          <a:xfrm>
            <a:off x="457200" y="1167163"/>
            <a:ext cx="8229600" cy="49590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rPr b="1" lang="en-US" sz="1150">
                <a:latin typeface="Palatino Linotype"/>
                <a:ea typeface="Palatino Linotype"/>
                <a:cs typeface="Palatino Linotype"/>
                <a:sym typeface="Palatino Linotype"/>
              </a:rPr>
              <a:t>R</a:t>
            </a:r>
            <a:r>
              <a:rPr b="1" lang="en-US" sz="1650">
                <a:latin typeface="Times New Roman"/>
                <a:ea typeface="Times New Roman"/>
                <a:cs typeface="Times New Roman"/>
                <a:sym typeface="Times New Roman"/>
              </a:rPr>
              <a:t>e</a:t>
            </a:r>
            <a:r>
              <a:rPr b="1" lang="en-US" sz="1550">
                <a:latin typeface="Times New Roman"/>
                <a:ea typeface="Times New Roman"/>
                <a:cs typeface="Times New Roman"/>
                <a:sym typeface="Times New Roman"/>
              </a:rPr>
              <a:t>ceiver operating characteristic (ROC) curve</a:t>
            </a:r>
            <a:r>
              <a:rPr lang="en-US"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358775" lvl="0" marL="457200" rtl="0" algn="just">
              <a:spcBef>
                <a:spcPts val="480"/>
              </a:spcBef>
              <a:spcAft>
                <a:spcPts val="0"/>
              </a:spcAft>
              <a:buSzPts val="2050"/>
              <a:buFont typeface="Times New Roman"/>
              <a:buChar char="•"/>
            </a:pPr>
            <a:r>
              <a:rPr lang="en-US" sz="1550">
                <a:latin typeface="Times New Roman"/>
                <a:ea typeface="Times New Roman"/>
                <a:cs typeface="Times New Roman"/>
                <a:sym typeface="Times New Roman"/>
              </a:rPr>
              <a:t>This is a graphical plot that illustrates the performance of a binary classifier as its discriminant threshold is varied. </a:t>
            </a:r>
            <a:endParaRPr sz="1550">
              <a:latin typeface="Times New Roman"/>
              <a:ea typeface="Times New Roman"/>
              <a:cs typeface="Times New Roman"/>
              <a:sym typeface="Times New Roman"/>
            </a:endParaRPr>
          </a:p>
          <a:p>
            <a:pPr indent="-358775" lvl="0" marL="457200" rtl="0" algn="just">
              <a:spcBef>
                <a:spcPts val="0"/>
              </a:spcBef>
              <a:spcAft>
                <a:spcPts val="0"/>
              </a:spcAft>
              <a:buSzPts val="2050"/>
              <a:buFont typeface="Palatino Linotype"/>
              <a:buChar char="•"/>
            </a:pPr>
            <a:r>
              <a:rPr lang="en-US" sz="1550">
                <a:latin typeface="Times New Roman"/>
                <a:ea typeface="Times New Roman"/>
                <a:cs typeface="Times New Roman"/>
                <a:sym typeface="Times New Roman"/>
              </a:rPr>
              <a:t>The curve is created by plotting </a:t>
            </a:r>
            <a:r>
              <a:rPr b="1" lang="en-US" sz="1550">
                <a:latin typeface="Times New Roman"/>
                <a:ea typeface="Times New Roman"/>
                <a:cs typeface="Times New Roman"/>
                <a:sym typeface="Times New Roman"/>
              </a:rPr>
              <a:t>true positive rate </a:t>
            </a:r>
            <a:r>
              <a:rPr lang="en-US" sz="1550">
                <a:latin typeface="Times New Roman"/>
                <a:ea typeface="Times New Roman"/>
                <a:cs typeface="Times New Roman"/>
                <a:sym typeface="Times New Roman"/>
              </a:rPr>
              <a:t>(</a:t>
            </a:r>
            <a:r>
              <a:rPr b="1" lang="en-US" sz="1550">
                <a:latin typeface="Times New Roman"/>
                <a:ea typeface="Times New Roman"/>
                <a:cs typeface="Times New Roman"/>
                <a:sym typeface="Times New Roman"/>
              </a:rPr>
              <a:t>TPR</a:t>
            </a:r>
            <a:r>
              <a:rPr lang="en-US" sz="1550">
                <a:latin typeface="Times New Roman"/>
                <a:ea typeface="Times New Roman"/>
                <a:cs typeface="Times New Roman"/>
                <a:sym typeface="Times New Roman"/>
              </a:rPr>
              <a:t>) against </a:t>
            </a:r>
            <a:r>
              <a:rPr b="1" lang="en-US" sz="1550">
                <a:latin typeface="Times New Roman"/>
                <a:ea typeface="Times New Roman"/>
                <a:cs typeface="Times New Roman"/>
                <a:sym typeface="Times New Roman"/>
              </a:rPr>
              <a:t>false positive rate </a:t>
            </a:r>
            <a:r>
              <a:rPr lang="en-US" sz="1550">
                <a:latin typeface="Times New Roman"/>
                <a:ea typeface="Times New Roman"/>
                <a:cs typeface="Times New Roman"/>
                <a:sym typeface="Times New Roman"/>
              </a:rPr>
              <a:t>(</a:t>
            </a:r>
            <a:r>
              <a:rPr b="1" lang="en-US" sz="1550">
                <a:latin typeface="Times New Roman"/>
                <a:ea typeface="Times New Roman"/>
                <a:cs typeface="Times New Roman"/>
                <a:sym typeface="Times New Roman"/>
              </a:rPr>
              <a:t>FPR</a:t>
            </a:r>
            <a:r>
              <a:rPr lang="en-US" sz="1550">
                <a:latin typeface="Times New Roman"/>
                <a:ea typeface="Times New Roman"/>
                <a:cs typeface="Times New Roman"/>
                <a:sym typeface="Times New Roman"/>
              </a:rPr>
              <a:t>) at various threshold values.</a:t>
            </a:r>
            <a:endParaRPr sz="1550">
              <a:latin typeface="Times New Roman"/>
              <a:ea typeface="Times New Roman"/>
              <a:cs typeface="Times New Roman"/>
              <a:sym typeface="Times New Roman"/>
            </a:endParaRPr>
          </a:p>
          <a:p>
            <a:pPr indent="-327025" lvl="0" marL="457200" rtl="0" algn="just">
              <a:spcBef>
                <a:spcPts val="0"/>
              </a:spcBef>
              <a:spcAft>
                <a:spcPts val="0"/>
              </a:spcAft>
              <a:buSzPts val="1550"/>
              <a:buFont typeface="Times New Roman"/>
              <a:buChar char="•"/>
            </a:pPr>
            <a:r>
              <a:rPr lang="en-US" sz="1550">
                <a:latin typeface="Times New Roman"/>
                <a:ea typeface="Times New Roman"/>
                <a:cs typeface="Times New Roman"/>
                <a:sym typeface="Times New Roman"/>
              </a:rPr>
              <a:t>A threshold is a real value between </a:t>
            </a:r>
            <a:r>
              <a:rPr i="1" lang="en-US" sz="1550">
                <a:latin typeface="Times New Roman"/>
                <a:ea typeface="Times New Roman"/>
                <a:cs typeface="Times New Roman"/>
                <a:sym typeface="Times New Roman"/>
              </a:rPr>
              <a:t>0 </a:t>
            </a:r>
            <a:r>
              <a:rPr lang="en-US" sz="1550">
                <a:latin typeface="Times New Roman"/>
                <a:ea typeface="Times New Roman"/>
                <a:cs typeface="Times New Roman"/>
                <a:sym typeface="Times New Roman"/>
              </a:rPr>
              <a:t>and </a:t>
            </a:r>
            <a:r>
              <a:rPr i="1" lang="en-US" sz="1550">
                <a:latin typeface="Times New Roman"/>
                <a:ea typeface="Times New Roman"/>
                <a:cs typeface="Times New Roman"/>
                <a:sym typeface="Times New Roman"/>
              </a:rPr>
              <a:t>1</a:t>
            </a:r>
            <a:r>
              <a:rPr lang="en-US" sz="1550">
                <a:latin typeface="Times New Roman"/>
                <a:ea typeface="Times New Roman"/>
                <a:cs typeface="Times New Roman"/>
                <a:sym typeface="Times New Roman"/>
              </a:rPr>
              <a:t>, used to convert the predicted probability of output into class.</a:t>
            </a:r>
            <a:endParaRPr sz="1550">
              <a:latin typeface="Times New Roman"/>
              <a:ea typeface="Times New Roman"/>
              <a:cs typeface="Times New Roman"/>
              <a:sym typeface="Times New Roman"/>
            </a:endParaRPr>
          </a:p>
          <a:p>
            <a:pPr indent="-327025" lvl="0" marL="457200" rtl="0" algn="just">
              <a:spcBef>
                <a:spcPts val="0"/>
              </a:spcBef>
              <a:spcAft>
                <a:spcPts val="0"/>
              </a:spcAft>
              <a:buSzPts val="1550"/>
              <a:buFont typeface="Times New Roman"/>
              <a:buChar char="•"/>
            </a:pPr>
            <a:r>
              <a:rPr lang="en-US" sz="1550">
                <a:latin typeface="Times New Roman"/>
                <a:ea typeface="Times New Roman"/>
                <a:cs typeface="Times New Roman"/>
                <a:sym typeface="Times New Roman"/>
              </a:rPr>
              <a:t>Ideally, the threshold should be set in a way that trade-offs value between both categories and produces higher overall accuracy</a:t>
            </a:r>
            <a:endParaRPr sz="1550">
              <a:latin typeface="Times New Roman"/>
              <a:ea typeface="Times New Roman"/>
              <a:cs typeface="Times New Roman"/>
              <a:sym typeface="Times New Roman"/>
            </a:endParaRPr>
          </a:p>
          <a:p>
            <a:pPr indent="-327025" lvl="0" marL="457200" rtl="0" algn="just">
              <a:spcBef>
                <a:spcPts val="0"/>
              </a:spcBef>
              <a:spcAft>
                <a:spcPts val="0"/>
              </a:spcAft>
              <a:buSzPts val="1550"/>
              <a:buFont typeface="Times New Roman"/>
              <a:buChar char="•"/>
            </a:pPr>
            <a:r>
              <a:rPr i="1" lang="en-US" sz="1400">
                <a:latin typeface="Times New Roman"/>
                <a:ea typeface="Times New Roman"/>
                <a:cs typeface="Times New Roman"/>
                <a:sym typeface="Times New Roman"/>
              </a:rPr>
              <a:t>Optimum threshold = Threshold where maximum (sensitivity + speciﬁcity) is possible</a:t>
            </a:r>
            <a:endParaRPr i="1" sz="1400">
              <a:latin typeface="Times New Roman"/>
              <a:ea typeface="Times New Roman"/>
              <a:cs typeface="Times New Roman"/>
              <a:sym typeface="Times New Roman"/>
            </a:endParaRPr>
          </a:p>
          <a:p>
            <a:pPr indent="0" lvl="0" marL="0" rtl="0" algn="just">
              <a:spcBef>
                <a:spcPts val="480"/>
              </a:spcBef>
              <a:spcAft>
                <a:spcPts val="0"/>
              </a:spcAft>
              <a:buNone/>
            </a:pPr>
            <a:r>
              <a:rPr b="1" i="1" lang="en-US" sz="1400">
                <a:latin typeface="Times New Roman"/>
                <a:ea typeface="Times New Roman"/>
                <a:cs typeface="Times New Roman"/>
                <a:sym typeface="Times New Roman"/>
              </a:rPr>
              <a:t>Confuion Matrix</a:t>
            </a:r>
            <a:endParaRPr b="1" i="1" sz="1400">
              <a:latin typeface="Times New Roman"/>
              <a:ea typeface="Times New Roman"/>
              <a:cs typeface="Times New Roman"/>
              <a:sym typeface="Times New Roman"/>
            </a:endParaRPr>
          </a:p>
          <a:p>
            <a:pPr indent="0" lvl="0" marL="0" rtl="0" algn="just">
              <a:spcBef>
                <a:spcPts val="480"/>
              </a:spcBef>
              <a:spcAft>
                <a:spcPts val="0"/>
              </a:spcAft>
              <a:buNone/>
            </a:pPr>
            <a:r>
              <a:t/>
            </a:r>
            <a:endParaRPr i="1" sz="1400">
              <a:latin typeface="Times New Roman"/>
              <a:ea typeface="Times New Roman"/>
              <a:cs typeface="Times New Roman"/>
              <a:sym typeface="Times New Roman"/>
            </a:endParaRPr>
          </a:p>
        </p:txBody>
      </p:sp>
      <p:sp>
        <p:nvSpPr>
          <p:cNvPr id="561" name="Google Shape;561;g114d6a474e7_0_9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562" name="Google Shape;562;g114d6a474e7_0_96"/>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563" name="Google Shape;563;g114d6a474e7_0_96"/>
          <p:cNvPicPr preferRelativeResize="0"/>
          <p:nvPr/>
        </p:nvPicPr>
        <p:blipFill>
          <a:blip r:embed="rId4">
            <a:alphaModFix/>
          </a:blip>
          <a:stretch>
            <a:fillRect/>
          </a:stretch>
        </p:blipFill>
        <p:spPr>
          <a:xfrm>
            <a:off x="1943350" y="4230200"/>
            <a:ext cx="5029200" cy="21261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114d6a474e7_0_10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9" name="Google Shape;569;g114d6a474e7_0_105"/>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570" name="Google Shape;570;g114d6a474e7_0_10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t/>
            </a:r>
            <a:endParaRPr sz="1950">
              <a:latin typeface="Arial"/>
              <a:ea typeface="Arial"/>
              <a:cs typeface="Arial"/>
              <a:sym typeface="Arial"/>
            </a:endParaRPr>
          </a:p>
        </p:txBody>
      </p:sp>
      <p:sp>
        <p:nvSpPr>
          <p:cNvPr id="571" name="Google Shape;571;g114d6a474e7_0_10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572" name="Google Shape;572;g114d6a474e7_0_105"/>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573" name="Google Shape;573;g114d6a474e7_0_105"/>
          <p:cNvPicPr preferRelativeResize="0"/>
          <p:nvPr/>
        </p:nvPicPr>
        <p:blipFill>
          <a:blip r:embed="rId4">
            <a:alphaModFix/>
          </a:blip>
          <a:stretch>
            <a:fillRect/>
          </a:stretch>
        </p:blipFill>
        <p:spPr>
          <a:xfrm>
            <a:off x="715450" y="1901150"/>
            <a:ext cx="2647950" cy="1200150"/>
          </a:xfrm>
          <a:prstGeom prst="rect">
            <a:avLst/>
          </a:prstGeom>
          <a:noFill/>
          <a:ln>
            <a:noFill/>
          </a:ln>
        </p:spPr>
      </p:pic>
      <p:pic>
        <p:nvPicPr>
          <p:cNvPr id="574" name="Google Shape;574;g114d6a474e7_0_105"/>
          <p:cNvPicPr preferRelativeResize="0"/>
          <p:nvPr/>
        </p:nvPicPr>
        <p:blipFill>
          <a:blip r:embed="rId5">
            <a:alphaModFix/>
          </a:blip>
          <a:stretch>
            <a:fillRect/>
          </a:stretch>
        </p:blipFill>
        <p:spPr>
          <a:xfrm>
            <a:off x="715438" y="3428988"/>
            <a:ext cx="3257550" cy="2124075"/>
          </a:xfrm>
          <a:prstGeom prst="rect">
            <a:avLst/>
          </a:prstGeom>
          <a:noFill/>
          <a:ln>
            <a:noFill/>
          </a:ln>
        </p:spPr>
      </p:pic>
      <p:pic>
        <p:nvPicPr>
          <p:cNvPr id="575" name="Google Shape;575;g114d6a474e7_0_105"/>
          <p:cNvPicPr preferRelativeResize="0"/>
          <p:nvPr/>
        </p:nvPicPr>
        <p:blipFill>
          <a:blip r:embed="rId6">
            <a:alphaModFix/>
          </a:blip>
          <a:stretch>
            <a:fillRect/>
          </a:stretch>
        </p:blipFill>
        <p:spPr>
          <a:xfrm>
            <a:off x="4362213" y="2108050"/>
            <a:ext cx="3762375" cy="327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0f94fb0466_0_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0" name="Google Shape;130;g10f94fb0466_0_30"/>
          <p:cNvSpPr txBox="1"/>
          <p:nvPr>
            <p:ph type="title"/>
          </p:nvPr>
        </p:nvSpPr>
        <p:spPr>
          <a:xfrm>
            <a:off x="457200" y="888152"/>
            <a:ext cx="8229600" cy="712200"/>
          </a:xfrm>
          <a:prstGeom prst="rect">
            <a:avLst/>
          </a:prstGeom>
          <a:noFill/>
          <a:ln>
            <a:noFill/>
          </a:ln>
        </p:spPr>
        <p:txBody>
          <a:bodyPr anchorCtr="0" anchor="ctr" bIns="45700" lIns="91425" spcFirstLastPara="1" rIns="91425" wrap="square" tIns="45700">
            <a:noAutofit/>
          </a:bodyPr>
          <a:lstStyle/>
          <a:p>
            <a:pPr indent="0" lvl="0" marL="71755" marR="1049655" rtl="0" algn="ctr">
              <a:lnSpc>
                <a:spcPct val="103750"/>
              </a:lnSpc>
              <a:spcBef>
                <a:spcPts val="435"/>
              </a:spcBef>
              <a:spcAft>
                <a:spcPts val="0"/>
              </a:spcAft>
              <a:buClr>
                <a:schemeClr val="dk1"/>
              </a:buClr>
              <a:buSzPts val="1100"/>
              <a:buFont typeface="Arial"/>
              <a:buNone/>
            </a:pPr>
            <a:r>
              <a:rPr b="1" lang="en-US" sz="2100">
                <a:solidFill>
                  <a:srgbClr val="F022BA"/>
                </a:solidFill>
                <a:highlight>
                  <a:srgbClr val="FDF9D7"/>
                </a:highlight>
                <a:latin typeface="Arial"/>
                <a:ea typeface="Arial"/>
                <a:cs typeface="Arial"/>
                <a:sym typeface="Arial"/>
              </a:rPr>
              <a:t>Comparison between Regression and</a:t>
            </a:r>
            <a:r>
              <a:rPr b="1" lang="en-US" sz="2100">
                <a:solidFill>
                  <a:srgbClr val="F022BA"/>
                </a:solidFill>
                <a:latin typeface="Arial"/>
                <a:ea typeface="Arial"/>
                <a:cs typeface="Arial"/>
                <a:sym typeface="Arial"/>
              </a:rPr>
              <a:t> </a:t>
            </a:r>
            <a:endParaRPr b="1" sz="2100">
              <a:solidFill>
                <a:srgbClr val="F022BA"/>
              </a:solidFill>
              <a:latin typeface="Arial"/>
              <a:ea typeface="Arial"/>
              <a:cs typeface="Arial"/>
              <a:sym typeface="Arial"/>
            </a:endParaRPr>
          </a:p>
          <a:p>
            <a:pPr indent="0" lvl="0" marL="71755" marR="1049655" rtl="0" algn="ctr">
              <a:lnSpc>
                <a:spcPct val="103750"/>
              </a:lnSpc>
              <a:spcBef>
                <a:spcPts val="435"/>
              </a:spcBef>
              <a:spcAft>
                <a:spcPts val="0"/>
              </a:spcAft>
              <a:buClr>
                <a:schemeClr val="dk1"/>
              </a:buClr>
              <a:buSzPts val="1100"/>
              <a:buFont typeface="Arial"/>
              <a:buNone/>
            </a:pPr>
            <a:r>
              <a:rPr b="1" lang="en-US" sz="2100">
                <a:solidFill>
                  <a:srgbClr val="F022BA"/>
                </a:solidFill>
                <a:highlight>
                  <a:srgbClr val="FDF9D7"/>
                </a:highlight>
                <a:latin typeface="Arial"/>
                <a:ea typeface="Arial"/>
                <a:cs typeface="Arial"/>
                <a:sym typeface="Arial"/>
              </a:rPr>
              <a:t>Machine Learning models</a:t>
            </a:r>
            <a:endParaRPr sz="2560"/>
          </a:p>
        </p:txBody>
      </p:sp>
      <p:sp>
        <p:nvSpPr>
          <p:cNvPr id="131" name="Google Shape;131;g10f94fb0466_0_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t/>
            </a:r>
            <a:endParaRPr/>
          </a:p>
          <a:p>
            <a:pPr indent="0" lvl="0" marL="0" rtl="0" algn="just">
              <a:spcBef>
                <a:spcPts val="480"/>
              </a:spcBef>
              <a:spcAft>
                <a:spcPts val="0"/>
              </a:spcAft>
              <a:buNone/>
            </a:pPr>
            <a:r>
              <a:t/>
            </a:r>
            <a:endParaRPr/>
          </a:p>
          <a:p>
            <a:pPr indent="0" lvl="0" marL="0" rtl="0" algn="just">
              <a:spcBef>
                <a:spcPts val="480"/>
              </a:spcBef>
              <a:spcAft>
                <a:spcPts val="0"/>
              </a:spcAft>
              <a:buNone/>
            </a:pPr>
            <a:r>
              <a:t/>
            </a:r>
            <a:endParaRPr/>
          </a:p>
          <a:p>
            <a:pPr indent="0" lvl="0" marL="0" rtl="0" algn="just">
              <a:spcBef>
                <a:spcPts val="480"/>
              </a:spcBef>
              <a:spcAft>
                <a:spcPts val="0"/>
              </a:spcAft>
              <a:buNone/>
            </a:pPr>
            <a:r>
              <a:t/>
            </a:r>
            <a:endParaRPr/>
          </a:p>
          <a:p>
            <a:pPr indent="0" lvl="0" marL="342900" marR="125729" rtl="0" algn="just">
              <a:lnSpc>
                <a:spcPct val="88750"/>
              </a:lnSpc>
              <a:spcBef>
                <a:spcPts val="290"/>
              </a:spcBef>
              <a:spcAft>
                <a:spcPts val="0"/>
              </a:spcAft>
              <a:buNone/>
            </a:pPr>
            <a:r>
              <a:t/>
            </a:r>
            <a:endParaRPr sz="1800">
              <a:latin typeface="Palatino Linotype"/>
              <a:ea typeface="Palatino Linotype"/>
              <a:cs typeface="Palatino Linotype"/>
              <a:sym typeface="Palatino Linotype"/>
            </a:endParaRPr>
          </a:p>
          <a:p>
            <a:pPr indent="-342900" lvl="0" marL="342900" marR="125729" rtl="0" algn="just">
              <a:lnSpc>
                <a:spcPct val="88750"/>
              </a:lnSpc>
              <a:spcBef>
                <a:spcPts val="290"/>
              </a:spcBef>
              <a:spcAft>
                <a:spcPts val="0"/>
              </a:spcAft>
              <a:buSzPts val="1800"/>
              <a:buFont typeface="Palatino Linotype"/>
              <a:buChar char="•"/>
            </a:pPr>
            <a:r>
              <a:rPr lang="en-US" sz="1800">
                <a:latin typeface="Palatino Linotype"/>
                <a:ea typeface="Palatino Linotype"/>
                <a:cs typeface="Palatino Linotype"/>
                <a:sym typeface="Palatino Linotype"/>
              </a:rPr>
              <a:t>In statistical modeling, samples are drawn from the population and the model will be fitted on sampled data. </a:t>
            </a:r>
            <a:endParaRPr sz="1800">
              <a:latin typeface="Palatino Linotype"/>
              <a:ea typeface="Palatino Linotype"/>
              <a:cs typeface="Palatino Linotype"/>
              <a:sym typeface="Palatino Linotype"/>
            </a:endParaRPr>
          </a:p>
          <a:p>
            <a:pPr indent="-342900" lvl="0" marL="342900" marR="125729" rtl="0" algn="just">
              <a:lnSpc>
                <a:spcPct val="88750"/>
              </a:lnSpc>
              <a:spcBef>
                <a:spcPts val="290"/>
              </a:spcBef>
              <a:spcAft>
                <a:spcPts val="0"/>
              </a:spcAft>
              <a:buSzPts val="1800"/>
              <a:buFont typeface="Palatino Linotype"/>
              <a:buChar char="•"/>
            </a:pPr>
            <a:r>
              <a:rPr lang="en-US" sz="1800">
                <a:latin typeface="Palatino Linotype"/>
                <a:ea typeface="Palatino Linotype"/>
                <a:cs typeface="Palatino Linotype"/>
                <a:sym typeface="Palatino Linotype"/>
              </a:rPr>
              <a:t>However, in machine learning, even small numbers such as 30 observations would be good enough to update the weights at the end of each iteration</a:t>
            </a:r>
            <a:endParaRPr sz="1800">
              <a:latin typeface="Palatino Linotype"/>
              <a:ea typeface="Palatino Linotype"/>
              <a:cs typeface="Palatino Linotype"/>
              <a:sym typeface="Palatino Linotype"/>
            </a:endParaRPr>
          </a:p>
          <a:p>
            <a:pPr indent="0" lvl="0" marL="0" rtl="0" algn="just">
              <a:spcBef>
                <a:spcPts val="480"/>
              </a:spcBef>
              <a:spcAft>
                <a:spcPts val="0"/>
              </a:spcAft>
              <a:buNone/>
            </a:pPr>
            <a:r>
              <a:t/>
            </a:r>
            <a:endParaRPr/>
          </a:p>
        </p:txBody>
      </p:sp>
      <p:sp>
        <p:nvSpPr>
          <p:cNvPr id="132" name="Google Shape;132;g10f94fb0466_0_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133" name="Google Shape;133;g10f94fb0466_0_3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134" name="Google Shape;134;g10f94fb0466_0_30"/>
          <p:cNvPicPr preferRelativeResize="0"/>
          <p:nvPr/>
        </p:nvPicPr>
        <p:blipFill>
          <a:blip r:embed="rId4">
            <a:alphaModFix/>
          </a:blip>
          <a:stretch>
            <a:fillRect/>
          </a:stretch>
        </p:blipFill>
        <p:spPr>
          <a:xfrm>
            <a:off x="1053150" y="1730175"/>
            <a:ext cx="7409649" cy="22567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114d6a474e7_0_1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1" name="Google Shape;581;g114d6a474e7_0_12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582" name="Google Shape;582;g114d6a474e7_0_1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rPr b="1" lang="en-US" sz="2000">
                <a:latin typeface="Palatino Linotype"/>
                <a:ea typeface="Palatino Linotype"/>
                <a:cs typeface="Palatino Linotype"/>
                <a:sym typeface="Palatino Linotype"/>
              </a:rPr>
              <a:t>Rank ordering</a:t>
            </a:r>
            <a:r>
              <a:rPr lang="en-US" sz="2000">
                <a:latin typeface="Palatino Linotype"/>
                <a:ea typeface="Palatino Linotype"/>
                <a:cs typeface="Palatino Linotype"/>
                <a:sym typeface="Palatino Linotype"/>
              </a:rPr>
              <a:t>: After sorting observations in descending order by predicted probabilities, deciles are created (10 equal bins with 10 percent of total observations in each bin). By adding up the number of events in each decile, we will get aggregated events for each decile and this number should be in decreasing order, else it will be in serious violation of logistic regression methodology</a:t>
            </a:r>
            <a:endParaRPr sz="2000">
              <a:latin typeface="Palatino Linotype"/>
              <a:ea typeface="Palatino Linotype"/>
              <a:cs typeface="Palatino Linotype"/>
              <a:sym typeface="Palatino Linotype"/>
            </a:endParaRPr>
          </a:p>
          <a:p>
            <a:pPr indent="0" lvl="0" marL="0" rtl="0" algn="just">
              <a:spcBef>
                <a:spcPts val="480"/>
              </a:spcBef>
              <a:spcAft>
                <a:spcPts val="0"/>
              </a:spcAft>
              <a:buNone/>
            </a:pPr>
            <a:r>
              <a:t/>
            </a:r>
            <a:endParaRPr sz="2000">
              <a:latin typeface="Palatino Linotype"/>
              <a:ea typeface="Palatino Linotype"/>
              <a:cs typeface="Palatino Linotype"/>
              <a:sym typeface="Palatino Linotype"/>
            </a:endParaRPr>
          </a:p>
          <a:p>
            <a:pPr indent="0" lvl="0" marL="0" rtl="0" algn="just">
              <a:spcBef>
                <a:spcPts val="480"/>
              </a:spcBef>
              <a:spcAft>
                <a:spcPts val="0"/>
              </a:spcAft>
              <a:buNone/>
            </a:pPr>
            <a:r>
              <a:rPr b="1" lang="en-US" sz="2000">
                <a:latin typeface="Palatino Linotype"/>
                <a:ea typeface="Palatino Linotype"/>
                <a:cs typeface="Palatino Linotype"/>
                <a:sym typeface="Palatino Linotype"/>
              </a:rPr>
              <a:t>Concordance/c-statistic</a:t>
            </a:r>
            <a:r>
              <a:rPr lang="en-US" sz="2000">
                <a:latin typeface="Palatino Linotype"/>
                <a:ea typeface="Palatino Linotype"/>
                <a:cs typeface="Palatino Linotype"/>
                <a:sym typeface="Palatino Linotype"/>
              </a:rPr>
              <a:t>:</a:t>
            </a:r>
            <a:r>
              <a:rPr lang="en-US" sz="1791"/>
              <a:t> The C-statistic (sometimes called the “concordance” statistic or C-index) is a measure of goodness of fit for binary outcomes in a logistic regression mode</a:t>
            </a:r>
            <a:r>
              <a:rPr lang="en-US" sz="1800"/>
              <a:t>l.</a:t>
            </a:r>
            <a:r>
              <a:rPr lang="en-US" sz="2000">
                <a:latin typeface="Palatino Linotype"/>
                <a:ea typeface="Palatino Linotype"/>
                <a:cs typeface="Palatino Linotype"/>
                <a:sym typeface="Palatino Linotype"/>
              </a:rPr>
              <a:t>This is a measure of quality of fit for a binary outcome in a logistic regression model. It is a proportion of pairs in which the predicted event probability is higher for the actual event than non-event</a:t>
            </a:r>
            <a:endParaRPr sz="2000">
              <a:latin typeface="Palatino Linotype"/>
              <a:ea typeface="Palatino Linotype"/>
              <a:cs typeface="Palatino Linotype"/>
              <a:sym typeface="Palatino Linotype"/>
            </a:endParaRPr>
          </a:p>
        </p:txBody>
      </p:sp>
      <p:sp>
        <p:nvSpPr>
          <p:cNvPr id="583" name="Google Shape;583;g114d6a474e7_0_1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584" name="Google Shape;584;g114d6a474e7_0_12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114d6a474e7_0_1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0" name="Google Shape;590;g114d6a474e7_0_13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591" name="Google Shape;591;g114d6a474e7_0_1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rPr lang="en-US" sz="2000">
                <a:latin typeface="Palatino Linotype"/>
                <a:ea typeface="Palatino Linotype"/>
                <a:cs typeface="Palatino Linotype"/>
                <a:sym typeface="Palatino Linotype"/>
              </a:rPr>
              <a:t>In the following table, both actual and predicted values are shown with a sample of seven rows. Actual is the true category, either default or not; whereas predicted is predicted probabilities from the logistic regression model. Calculate the concordance value</a:t>
            </a:r>
            <a:endParaRPr sz="2000">
              <a:latin typeface="Palatino Linotype"/>
              <a:ea typeface="Palatino Linotype"/>
              <a:cs typeface="Palatino Linotype"/>
              <a:sym typeface="Palatino Linotype"/>
            </a:endParaRPr>
          </a:p>
          <a:p>
            <a:pPr indent="0" lvl="0" marL="0" rtl="0" algn="just">
              <a:spcBef>
                <a:spcPts val="480"/>
              </a:spcBef>
              <a:spcAft>
                <a:spcPts val="0"/>
              </a:spcAft>
              <a:buNone/>
            </a:pPr>
            <a:r>
              <a:rPr lang="en-US" sz="2000">
                <a:latin typeface="Palatino Linotype"/>
                <a:ea typeface="Palatino Linotype"/>
                <a:cs typeface="Palatino Linotype"/>
                <a:sym typeface="Palatino Linotype"/>
              </a:rPr>
              <a:t>For calculating concordance, we need to split the table into two (each table with actual values as </a:t>
            </a:r>
            <a:r>
              <a:rPr i="1" lang="en-US" sz="2000">
                <a:latin typeface="Palatino Linotype"/>
                <a:ea typeface="Palatino Linotype"/>
                <a:cs typeface="Palatino Linotype"/>
                <a:sym typeface="Palatino Linotype"/>
              </a:rPr>
              <a:t>1 </a:t>
            </a:r>
            <a:r>
              <a:rPr lang="en-US" sz="2000">
                <a:latin typeface="Palatino Linotype"/>
                <a:ea typeface="Palatino Linotype"/>
                <a:cs typeface="Palatino Linotype"/>
                <a:sym typeface="Palatino Linotype"/>
              </a:rPr>
              <a:t>and </a:t>
            </a:r>
            <a:r>
              <a:rPr i="1" lang="en-US" sz="2000">
                <a:latin typeface="Palatino Linotype"/>
                <a:ea typeface="Palatino Linotype"/>
                <a:cs typeface="Palatino Linotype"/>
                <a:sym typeface="Palatino Linotype"/>
              </a:rPr>
              <a:t>0</a:t>
            </a:r>
            <a:r>
              <a:rPr lang="en-US" sz="2000">
                <a:latin typeface="Palatino Linotype"/>
                <a:ea typeface="Palatino Linotype"/>
                <a:cs typeface="Palatino Linotype"/>
                <a:sym typeface="Palatino Linotype"/>
              </a:rPr>
              <a:t>) and apply the Cartesian product of each row from both tables to form pairs</a:t>
            </a:r>
            <a:endParaRPr sz="2000">
              <a:latin typeface="Palatino Linotype"/>
              <a:ea typeface="Palatino Linotype"/>
              <a:cs typeface="Palatino Linotype"/>
              <a:sym typeface="Palatino Linotype"/>
            </a:endParaRPr>
          </a:p>
          <a:p>
            <a:pPr indent="0" lvl="0" marL="0" rtl="0" algn="just">
              <a:spcBef>
                <a:spcPts val="480"/>
              </a:spcBef>
              <a:spcAft>
                <a:spcPts val="0"/>
              </a:spcAft>
              <a:buNone/>
            </a:pPr>
            <a:r>
              <a:t/>
            </a:r>
            <a:endParaRPr sz="1050">
              <a:latin typeface="Palatino Linotype"/>
              <a:ea typeface="Palatino Linotype"/>
              <a:cs typeface="Palatino Linotype"/>
              <a:sym typeface="Palatino Linotype"/>
            </a:endParaRPr>
          </a:p>
        </p:txBody>
      </p:sp>
      <p:sp>
        <p:nvSpPr>
          <p:cNvPr id="592" name="Google Shape;592;g114d6a474e7_0_1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593" name="Google Shape;593;g114d6a474e7_0_13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594" name="Google Shape;594;g114d6a474e7_0_138"/>
          <p:cNvPicPr preferRelativeResize="0"/>
          <p:nvPr/>
        </p:nvPicPr>
        <p:blipFill>
          <a:blip r:embed="rId4">
            <a:alphaModFix/>
          </a:blip>
          <a:stretch>
            <a:fillRect/>
          </a:stretch>
        </p:blipFill>
        <p:spPr>
          <a:xfrm>
            <a:off x="201150" y="3848997"/>
            <a:ext cx="2447925" cy="2277300"/>
          </a:xfrm>
          <a:prstGeom prst="rect">
            <a:avLst/>
          </a:prstGeom>
          <a:noFill/>
          <a:ln>
            <a:noFill/>
          </a:ln>
        </p:spPr>
      </p:pic>
      <p:pic>
        <p:nvPicPr>
          <p:cNvPr id="595" name="Google Shape;595;g114d6a474e7_0_138"/>
          <p:cNvPicPr preferRelativeResize="0"/>
          <p:nvPr/>
        </p:nvPicPr>
        <p:blipFill>
          <a:blip r:embed="rId5">
            <a:alphaModFix/>
          </a:blip>
          <a:stretch>
            <a:fillRect/>
          </a:stretch>
        </p:blipFill>
        <p:spPr>
          <a:xfrm>
            <a:off x="3614963" y="4287963"/>
            <a:ext cx="4905375" cy="18383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114d6a474e7_0_1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1" name="Google Shape;601;g114d6a474e7_0_159"/>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602" name="Google Shape;602;g114d6a474e7_0_15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rPr lang="en-US" sz="2000">
                <a:latin typeface="Palatino Linotype"/>
                <a:ea typeface="Palatino Linotype"/>
                <a:cs typeface="Palatino Linotype"/>
                <a:sym typeface="Palatino Linotype"/>
              </a:rPr>
              <a:t>The complete Cartesian product has been calculated and has classified the pair as a concordant pair whenever the predicted probability for </a:t>
            </a:r>
            <a:r>
              <a:rPr i="1" lang="en-US" sz="2000">
                <a:latin typeface="Palatino Linotype"/>
                <a:ea typeface="Palatino Linotype"/>
                <a:cs typeface="Palatino Linotype"/>
                <a:sym typeface="Palatino Linotype"/>
              </a:rPr>
              <a:t>1 </a:t>
            </a:r>
            <a:r>
              <a:rPr lang="en-US" sz="2000">
                <a:latin typeface="Palatino Linotype"/>
                <a:ea typeface="Palatino Linotype"/>
                <a:cs typeface="Palatino Linotype"/>
                <a:sym typeface="Palatino Linotype"/>
              </a:rPr>
              <a:t>category is higher than the predicted probability for </a:t>
            </a:r>
            <a:r>
              <a:rPr i="1" lang="en-US" sz="2000">
                <a:latin typeface="Palatino Linotype"/>
                <a:ea typeface="Palatino Linotype"/>
                <a:cs typeface="Palatino Linotype"/>
                <a:sym typeface="Palatino Linotype"/>
              </a:rPr>
              <a:t>0 </a:t>
            </a:r>
            <a:r>
              <a:rPr lang="en-US" sz="2000">
                <a:latin typeface="Palatino Linotype"/>
                <a:ea typeface="Palatino Linotype"/>
                <a:cs typeface="Palatino Linotype"/>
                <a:sym typeface="Palatino Linotype"/>
              </a:rPr>
              <a:t>category</a:t>
            </a:r>
            <a:endParaRPr sz="2000">
              <a:latin typeface="Palatino Linotype"/>
              <a:ea typeface="Palatino Linotype"/>
              <a:cs typeface="Palatino Linotype"/>
              <a:sym typeface="Palatino Linotype"/>
            </a:endParaRPr>
          </a:p>
        </p:txBody>
      </p:sp>
      <p:sp>
        <p:nvSpPr>
          <p:cNvPr id="603" name="Google Shape;603;g114d6a474e7_0_15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604" name="Google Shape;604;g114d6a474e7_0_159"/>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605" name="Google Shape;605;g114d6a474e7_0_159"/>
          <p:cNvPicPr preferRelativeResize="0"/>
          <p:nvPr/>
        </p:nvPicPr>
        <p:blipFill>
          <a:blip r:embed="rId4">
            <a:alphaModFix/>
          </a:blip>
          <a:stretch>
            <a:fillRect/>
          </a:stretch>
        </p:blipFill>
        <p:spPr>
          <a:xfrm>
            <a:off x="814925" y="2670475"/>
            <a:ext cx="7705424" cy="3685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114d6a474e7_0_17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1" name="Google Shape;611;g114d6a474e7_0_171"/>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612" name="Google Shape;612;g114d6a474e7_0_17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t/>
            </a:r>
            <a:endParaRPr sz="2000">
              <a:latin typeface="Palatino Linotype"/>
              <a:ea typeface="Palatino Linotype"/>
              <a:cs typeface="Palatino Linotype"/>
              <a:sym typeface="Palatino Linotype"/>
            </a:endParaRPr>
          </a:p>
        </p:txBody>
      </p:sp>
      <p:sp>
        <p:nvSpPr>
          <p:cNvPr id="613" name="Google Shape;613;g114d6a474e7_0_17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614" name="Google Shape;614;g114d6a474e7_0_171"/>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615" name="Google Shape;615;g114d6a474e7_0_171"/>
          <p:cNvPicPr preferRelativeResize="0"/>
          <p:nvPr/>
        </p:nvPicPr>
        <p:blipFill>
          <a:blip r:embed="rId4">
            <a:alphaModFix/>
          </a:blip>
          <a:stretch>
            <a:fillRect/>
          </a:stretch>
        </p:blipFill>
        <p:spPr>
          <a:xfrm>
            <a:off x="902700" y="1633550"/>
            <a:ext cx="7246650" cy="40835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114d6a474e7_0_18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1" name="Google Shape;621;g114d6a474e7_0_181"/>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622" name="Google Shape;622;g114d6a474e7_0_18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lnSpc>
                <a:spcPct val="111000"/>
              </a:lnSpc>
              <a:spcBef>
                <a:spcPts val="200"/>
              </a:spcBef>
              <a:spcAft>
                <a:spcPts val="0"/>
              </a:spcAft>
              <a:buNone/>
            </a:pPr>
            <a:r>
              <a:rPr b="1" lang="en-US" sz="2000">
                <a:solidFill>
                  <a:srgbClr val="000000"/>
                </a:solidFill>
                <a:latin typeface="Times New Roman"/>
                <a:ea typeface="Times New Roman"/>
                <a:cs typeface="Times New Roman"/>
                <a:sym typeface="Times New Roman"/>
              </a:rPr>
              <a:t>C-statistic</a:t>
            </a:r>
            <a:r>
              <a:rPr lang="en-US" sz="2000">
                <a:solidFill>
                  <a:srgbClr val="000000"/>
                </a:solidFill>
                <a:latin typeface="Times New Roman"/>
                <a:ea typeface="Times New Roman"/>
                <a:cs typeface="Times New Roman"/>
                <a:sym typeface="Times New Roman"/>
              </a:rPr>
              <a:t>: This is 0.83315 percent or 83.315 percent, and any value greater than 0.7 percent or 70 percent is considered a good model to use for practical purposes</a:t>
            </a:r>
            <a:endParaRPr sz="2000">
              <a:solidFill>
                <a:srgbClr val="000000"/>
              </a:solidFill>
              <a:latin typeface="Times New Roman"/>
              <a:ea typeface="Times New Roman"/>
              <a:cs typeface="Times New Roman"/>
              <a:sym typeface="Times New Roman"/>
            </a:endParaRPr>
          </a:p>
          <a:p>
            <a:pPr indent="0" lvl="0" marL="0" rtl="0" algn="just">
              <a:lnSpc>
                <a:spcPct val="111000"/>
              </a:lnSpc>
              <a:spcBef>
                <a:spcPts val="20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just">
              <a:lnSpc>
                <a:spcPct val="111000"/>
              </a:lnSpc>
              <a:spcBef>
                <a:spcPts val="200"/>
              </a:spcBef>
              <a:spcAft>
                <a:spcPts val="0"/>
              </a:spcAft>
              <a:buNone/>
            </a:pPr>
            <a:r>
              <a:rPr b="1" lang="en-US" sz="2000">
                <a:latin typeface="Times New Roman"/>
                <a:ea typeface="Times New Roman"/>
                <a:cs typeface="Times New Roman"/>
                <a:sym typeface="Times New Roman"/>
              </a:rPr>
              <a:t>Divergence</a:t>
            </a:r>
            <a:r>
              <a:rPr lang="en-US" sz="2000">
                <a:latin typeface="Times New Roman"/>
                <a:ea typeface="Times New Roman"/>
                <a:cs typeface="Times New Roman"/>
                <a:sym typeface="Times New Roman"/>
              </a:rPr>
              <a:t>: The distance between the average score of default accounts and the average score of non-default accounts. The greater the distance, the more effective the scoring system is at segregating good and bad observations.</a:t>
            </a:r>
            <a:endParaRPr sz="2000">
              <a:latin typeface="Times New Roman"/>
              <a:ea typeface="Times New Roman"/>
              <a:cs typeface="Times New Roman"/>
              <a:sym typeface="Times New Roman"/>
            </a:endParaRPr>
          </a:p>
          <a:p>
            <a:pPr indent="0" lvl="0" marL="0" rtl="0" algn="just">
              <a:lnSpc>
                <a:spcPct val="111000"/>
              </a:lnSpc>
              <a:spcBef>
                <a:spcPts val="200"/>
              </a:spcBef>
              <a:spcAft>
                <a:spcPts val="0"/>
              </a:spcAft>
              <a:buNone/>
            </a:pPr>
            <a:r>
              <a:t/>
            </a:r>
            <a:endParaRPr sz="2000">
              <a:latin typeface="Times New Roman"/>
              <a:ea typeface="Times New Roman"/>
              <a:cs typeface="Times New Roman"/>
              <a:sym typeface="Times New Roman"/>
            </a:endParaRPr>
          </a:p>
          <a:p>
            <a:pPr indent="0" lvl="0" marL="0" rtl="0" algn="just">
              <a:lnSpc>
                <a:spcPct val="111000"/>
              </a:lnSpc>
              <a:spcBef>
                <a:spcPts val="200"/>
              </a:spcBef>
              <a:spcAft>
                <a:spcPts val="0"/>
              </a:spcAft>
              <a:buNone/>
            </a:pPr>
            <a:r>
              <a:rPr b="1" lang="en-US" sz="2000">
                <a:latin typeface="Times New Roman"/>
                <a:ea typeface="Times New Roman"/>
                <a:cs typeface="Times New Roman"/>
                <a:sym typeface="Times New Roman"/>
              </a:rPr>
              <a:t>K-S statistic</a:t>
            </a:r>
            <a:r>
              <a:rPr lang="en-US" sz="2000">
                <a:latin typeface="Times New Roman"/>
                <a:ea typeface="Times New Roman"/>
                <a:cs typeface="Times New Roman"/>
                <a:sym typeface="Times New Roman"/>
              </a:rPr>
              <a:t>: This is the maximum distance between two population distributions. It helps with discriminating default accounts from non-default accounts</a:t>
            </a:r>
            <a:endParaRPr sz="2000">
              <a:latin typeface="Times New Roman"/>
              <a:ea typeface="Times New Roman"/>
              <a:cs typeface="Times New Roman"/>
              <a:sym typeface="Times New Roman"/>
            </a:endParaRPr>
          </a:p>
          <a:p>
            <a:pPr indent="0" lvl="0" marL="0" rtl="0" algn="just">
              <a:spcBef>
                <a:spcPts val="480"/>
              </a:spcBef>
              <a:spcAft>
                <a:spcPts val="0"/>
              </a:spcAft>
              <a:buNone/>
            </a:pPr>
            <a:r>
              <a:t/>
            </a:r>
            <a:endParaRPr sz="2000">
              <a:latin typeface="Palatino Linotype"/>
              <a:ea typeface="Palatino Linotype"/>
              <a:cs typeface="Palatino Linotype"/>
              <a:sym typeface="Palatino Linotype"/>
            </a:endParaRPr>
          </a:p>
        </p:txBody>
      </p:sp>
      <p:sp>
        <p:nvSpPr>
          <p:cNvPr id="623" name="Google Shape;623;g114d6a474e7_0_18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624" name="Google Shape;624;g114d6a474e7_0_181"/>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114d6a474e7_0_19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0" name="Google Shape;630;g114d6a474e7_0_197"/>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631" name="Google Shape;631;g114d6a474e7_0_19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marR="152400" rtl="0" algn="just">
              <a:lnSpc>
                <a:spcPct val="88000"/>
              </a:lnSpc>
              <a:spcBef>
                <a:spcPts val="300"/>
              </a:spcBef>
              <a:spcAft>
                <a:spcPts val="0"/>
              </a:spcAft>
              <a:buNone/>
            </a:pPr>
            <a:r>
              <a:rPr b="1" lang="en-US" sz="2000">
                <a:solidFill>
                  <a:srgbClr val="000000"/>
                </a:solidFill>
                <a:latin typeface="Arial"/>
                <a:ea typeface="Arial"/>
                <a:cs typeface="Arial"/>
                <a:sym typeface="Arial"/>
              </a:rPr>
              <a:t>Population stability index (PSI)</a:t>
            </a:r>
            <a:r>
              <a:rPr lang="en-US" sz="2000">
                <a:solidFill>
                  <a:srgbClr val="000000"/>
                </a:solidFill>
                <a:latin typeface="Arial"/>
                <a:ea typeface="Arial"/>
                <a:cs typeface="Arial"/>
                <a:sym typeface="Arial"/>
              </a:rPr>
              <a:t>: This is the metric used to check that drift in the current population on which the credit scoring model will be used is the same as the population with respective to development time:</a:t>
            </a:r>
            <a:endParaRPr sz="2000">
              <a:solidFill>
                <a:srgbClr val="000000"/>
              </a:solidFill>
              <a:latin typeface="Arial"/>
              <a:ea typeface="Arial"/>
              <a:cs typeface="Arial"/>
              <a:sym typeface="Arial"/>
            </a:endParaRPr>
          </a:p>
          <a:p>
            <a:pPr indent="-355600" lvl="0" marL="457200" marR="317500" rtl="0" algn="l">
              <a:lnSpc>
                <a:spcPct val="88000"/>
              </a:lnSpc>
              <a:spcBef>
                <a:spcPts val="0"/>
              </a:spcBef>
              <a:spcAft>
                <a:spcPts val="0"/>
              </a:spcAft>
              <a:buClr>
                <a:srgbClr val="000000"/>
              </a:buClr>
              <a:buSzPts val="2000"/>
              <a:buFont typeface="Arial"/>
              <a:buChar char="●"/>
            </a:pPr>
            <a:r>
              <a:rPr i="1" lang="en-US" sz="2000">
                <a:solidFill>
                  <a:srgbClr val="000000"/>
                </a:solidFill>
                <a:latin typeface="Arial"/>
                <a:ea typeface="Arial"/>
                <a:cs typeface="Arial"/>
                <a:sym typeface="Arial"/>
              </a:rPr>
              <a:t>PSI &lt;= 0.1</a:t>
            </a:r>
            <a:r>
              <a:rPr lang="en-US" sz="2000">
                <a:solidFill>
                  <a:srgbClr val="000000"/>
                </a:solidFill>
                <a:latin typeface="Arial"/>
                <a:ea typeface="Arial"/>
                <a:cs typeface="Arial"/>
                <a:sym typeface="Arial"/>
              </a:rPr>
              <a:t>: This states no change in characteristics of the current population with respect to the development population</a:t>
            </a:r>
            <a:endParaRPr sz="2000">
              <a:solidFill>
                <a:srgbClr val="000000"/>
              </a:solidFill>
              <a:latin typeface="Arial"/>
              <a:ea typeface="Arial"/>
              <a:cs typeface="Arial"/>
              <a:sym typeface="Arial"/>
            </a:endParaRPr>
          </a:p>
          <a:p>
            <a:pPr indent="-355600" lvl="0" marL="457200" marR="292100" rtl="0" algn="l">
              <a:lnSpc>
                <a:spcPct val="88000"/>
              </a:lnSpc>
              <a:spcBef>
                <a:spcPts val="0"/>
              </a:spcBef>
              <a:spcAft>
                <a:spcPts val="0"/>
              </a:spcAft>
              <a:buClr>
                <a:srgbClr val="000000"/>
              </a:buClr>
              <a:buSzPts val="2000"/>
              <a:buFont typeface="Arial"/>
              <a:buChar char="●"/>
            </a:pPr>
            <a:r>
              <a:rPr i="1" lang="en-US" sz="2000">
                <a:solidFill>
                  <a:srgbClr val="000000"/>
                </a:solidFill>
                <a:latin typeface="Arial"/>
                <a:ea typeface="Arial"/>
                <a:cs typeface="Arial"/>
                <a:sym typeface="Arial"/>
              </a:rPr>
              <a:t>0.1 &lt; PSI &lt;= 0.25</a:t>
            </a:r>
            <a:r>
              <a:rPr lang="en-US" sz="2000">
                <a:solidFill>
                  <a:srgbClr val="000000"/>
                </a:solidFill>
                <a:latin typeface="Arial"/>
                <a:ea typeface="Arial"/>
                <a:cs typeface="Arial"/>
                <a:sym typeface="Arial"/>
              </a:rPr>
              <a:t>: This signifies some change has taken place and warns for attention, but can still be used</a:t>
            </a:r>
            <a:endParaRPr sz="2000">
              <a:solidFill>
                <a:srgbClr val="000000"/>
              </a:solidFill>
              <a:latin typeface="Arial"/>
              <a:ea typeface="Arial"/>
              <a:cs typeface="Arial"/>
              <a:sym typeface="Arial"/>
            </a:endParaRPr>
          </a:p>
          <a:p>
            <a:pPr indent="-355600" lvl="0" marL="457200" marR="292100" rtl="0" algn="l">
              <a:lnSpc>
                <a:spcPct val="88000"/>
              </a:lnSpc>
              <a:spcBef>
                <a:spcPts val="0"/>
              </a:spcBef>
              <a:spcAft>
                <a:spcPts val="0"/>
              </a:spcAft>
              <a:buClr>
                <a:srgbClr val="000000"/>
              </a:buClr>
              <a:buSzPts val="2000"/>
              <a:buFont typeface="Palatino Linotype"/>
              <a:buChar char="●"/>
            </a:pPr>
            <a:r>
              <a:rPr i="1" lang="en-US" sz="2000">
                <a:solidFill>
                  <a:srgbClr val="000000"/>
                </a:solidFill>
                <a:latin typeface="Palatino Linotype"/>
                <a:ea typeface="Palatino Linotype"/>
                <a:cs typeface="Palatino Linotype"/>
                <a:sym typeface="Palatino Linotype"/>
              </a:rPr>
              <a:t>PSI &gt;0.25</a:t>
            </a:r>
            <a:r>
              <a:rPr lang="en-US" sz="2000">
                <a:solidFill>
                  <a:srgbClr val="000000"/>
                </a:solidFill>
                <a:latin typeface="Palatino Linotype"/>
                <a:ea typeface="Palatino Linotype"/>
                <a:cs typeface="Palatino Linotype"/>
                <a:sym typeface="Palatino Linotype"/>
              </a:rPr>
              <a:t>: This indicates a large shift in the score distribution of the current population compared with development time</a:t>
            </a:r>
            <a:endParaRPr sz="2000">
              <a:solidFill>
                <a:srgbClr val="000000"/>
              </a:solidFill>
              <a:latin typeface="Arial"/>
              <a:ea typeface="Arial"/>
              <a:cs typeface="Arial"/>
              <a:sym typeface="Arial"/>
            </a:endParaRPr>
          </a:p>
          <a:p>
            <a:pPr indent="0" lvl="0" marL="457200" rtl="0" algn="just">
              <a:spcBef>
                <a:spcPts val="480"/>
              </a:spcBef>
              <a:spcAft>
                <a:spcPts val="0"/>
              </a:spcAft>
              <a:buNone/>
            </a:pPr>
            <a:r>
              <a:t/>
            </a:r>
            <a:endParaRPr sz="2000">
              <a:latin typeface="Palatino Linotype"/>
              <a:ea typeface="Palatino Linotype"/>
              <a:cs typeface="Palatino Linotype"/>
              <a:sym typeface="Palatino Linotype"/>
            </a:endParaRPr>
          </a:p>
        </p:txBody>
      </p:sp>
      <p:sp>
        <p:nvSpPr>
          <p:cNvPr id="632" name="Google Shape;632;g114d6a474e7_0_19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633" name="Google Shape;633;g114d6a474e7_0_197"/>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1145e4bf0cb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9" name="Google Shape;639;g1145e4bf0cb_0_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640" name="Google Shape;640;g1145e4bf0cb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350">
                <a:solidFill>
                  <a:srgbClr val="404040"/>
                </a:solidFill>
                <a:highlight>
                  <a:srgbClr val="FFFFFF"/>
                </a:highlight>
                <a:latin typeface="Arial"/>
                <a:ea typeface="Arial"/>
                <a:cs typeface="Arial"/>
                <a:sym typeface="Arial"/>
              </a:rPr>
              <a:t>To calculate the PSI we first divide the initial population range into 10 buckets (an arbitrary number I chose), and count the number of values in each of those buckets for the initial and new populations, and then divide those by the total values in each population to get the percents in each bucket. As expected, plotting the percents ends up looking like a discretized version of the original chart:</a:t>
            </a:r>
            <a:endParaRPr sz="1350">
              <a:solidFill>
                <a:srgbClr val="404040"/>
              </a:solidFill>
              <a:highlight>
                <a:srgbClr val="FFFFFF"/>
              </a:highlight>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t/>
            </a:r>
            <a:endParaRPr sz="1100">
              <a:latin typeface="Arial"/>
              <a:ea typeface="Arial"/>
              <a:cs typeface="Arial"/>
              <a:sym typeface="Arial"/>
            </a:endParaRPr>
          </a:p>
          <a:p>
            <a:pPr indent="0" lvl="0" marL="457200" rtl="0" algn="just">
              <a:spcBef>
                <a:spcPts val="480"/>
              </a:spcBef>
              <a:spcAft>
                <a:spcPts val="0"/>
              </a:spcAft>
              <a:buNone/>
            </a:pPr>
            <a:r>
              <a:t/>
            </a:r>
            <a:endParaRPr b="1" sz="2000">
              <a:solidFill>
                <a:srgbClr val="000000"/>
              </a:solidFill>
              <a:latin typeface="Arial"/>
              <a:ea typeface="Arial"/>
              <a:cs typeface="Arial"/>
              <a:sym typeface="Arial"/>
            </a:endParaRPr>
          </a:p>
        </p:txBody>
      </p:sp>
      <p:sp>
        <p:nvSpPr>
          <p:cNvPr id="641" name="Google Shape;641;g1145e4bf0cb_0_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642" name="Google Shape;642;g1145e4bf0cb_0_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643" name="Google Shape;643;g1145e4bf0cb_0_0"/>
          <p:cNvPicPr preferRelativeResize="0"/>
          <p:nvPr/>
        </p:nvPicPr>
        <p:blipFill>
          <a:blip r:embed="rId4">
            <a:alphaModFix/>
          </a:blip>
          <a:stretch>
            <a:fillRect/>
          </a:stretch>
        </p:blipFill>
        <p:spPr>
          <a:xfrm>
            <a:off x="815100" y="2721700"/>
            <a:ext cx="7547000" cy="37244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1145e4bf0cb_0_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9" name="Google Shape;649;g1145e4bf0cb_0_1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400">
                <a:solidFill>
                  <a:srgbClr val="F022BA"/>
                </a:solidFill>
                <a:latin typeface="Times New Roman"/>
                <a:ea typeface="Times New Roman"/>
                <a:cs typeface="Times New Roman"/>
                <a:sym typeface="Times New Roman"/>
              </a:rPr>
              <a:t>Terminology involved in Logistic regression</a:t>
            </a:r>
            <a:endParaRPr b="1" sz="3800">
              <a:solidFill>
                <a:srgbClr val="F022BA"/>
              </a:solidFill>
            </a:endParaRPr>
          </a:p>
        </p:txBody>
      </p:sp>
      <p:sp>
        <p:nvSpPr>
          <p:cNvPr id="650" name="Google Shape;650;g1145e4bf0cb_0_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457200" rtl="0" algn="just">
              <a:spcBef>
                <a:spcPts val="480"/>
              </a:spcBef>
              <a:spcAft>
                <a:spcPts val="0"/>
              </a:spcAft>
              <a:buNone/>
            </a:pPr>
            <a:r>
              <a:t/>
            </a:r>
            <a:endParaRPr b="1" sz="2000">
              <a:solidFill>
                <a:srgbClr val="000000"/>
              </a:solidFill>
              <a:latin typeface="Arial"/>
              <a:ea typeface="Arial"/>
              <a:cs typeface="Arial"/>
              <a:sym typeface="Arial"/>
            </a:endParaRPr>
          </a:p>
        </p:txBody>
      </p:sp>
      <p:sp>
        <p:nvSpPr>
          <p:cNvPr id="651" name="Google Shape;651;g1145e4bf0cb_0_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652" name="Google Shape;652;g1145e4bf0cb_0_1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653" name="Google Shape;653;g1145e4bf0cb_0_10"/>
          <p:cNvPicPr preferRelativeResize="0"/>
          <p:nvPr/>
        </p:nvPicPr>
        <p:blipFill>
          <a:blip r:embed="rId4">
            <a:alphaModFix/>
          </a:blip>
          <a:stretch>
            <a:fillRect/>
          </a:stretch>
        </p:blipFill>
        <p:spPr>
          <a:xfrm>
            <a:off x="395525" y="1388925"/>
            <a:ext cx="8229601" cy="45261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114d6a474e7_0_2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9" name="Google Shape;659;g114d6a474e7_0_213"/>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Applying steps in logistic regression modeling</a:t>
            </a:r>
            <a:endParaRPr b="1" sz="1900">
              <a:solidFill>
                <a:srgbClr val="F022BA"/>
              </a:solidFill>
            </a:endParaRPr>
          </a:p>
        </p:txBody>
      </p:sp>
      <p:sp>
        <p:nvSpPr>
          <p:cNvPr id="660" name="Google Shape;660;g114d6a474e7_0_2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76200" rtl="0" algn="l">
              <a:lnSpc>
                <a:spcPct val="115000"/>
              </a:lnSpc>
              <a:spcBef>
                <a:spcPts val="300"/>
              </a:spcBef>
              <a:spcAft>
                <a:spcPts val="0"/>
              </a:spcAft>
              <a:buNone/>
            </a:pPr>
            <a:r>
              <a:rPr lang="en-US" sz="2200">
                <a:latin typeface="Arial"/>
                <a:ea typeface="Arial"/>
                <a:cs typeface="Arial"/>
                <a:sym typeface="Arial"/>
              </a:rPr>
              <a:t>The following steps are applied in linear regression modeling in industry: </a:t>
            </a:r>
            <a:endParaRPr sz="2200">
              <a:latin typeface="Arial"/>
              <a:ea typeface="Arial"/>
              <a:cs typeface="Arial"/>
              <a:sym typeface="Arial"/>
            </a:endParaRPr>
          </a:p>
          <a:p>
            <a:pPr indent="-165100" lvl="0" marL="685800" rtl="0" algn="l">
              <a:lnSpc>
                <a:spcPct val="115000"/>
              </a:lnSpc>
              <a:spcBef>
                <a:spcPts val="200"/>
              </a:spcBef>
              <a:spcAft>
                <a:spcPts val="0"/>
              </a:spcAft>
              <a:buClr>
                <a:schemeClr val="dk1"/>
              </a:buClr>
              <a:buSzPts val="1100"/>
              <a:buFont typeface="Arial"/>
              <a:buNone/>
            </a:pPr>
            <a:r>
              <a:rPr lang="en-US" sz="2200">
                <a:latin typeface="Arial"/>
                <a:ea typeface="Arial"/>
                <a:cs typeface="Arial"/>
                <a:sym typeface="Arial"/>
              </a:rPr>
              <a:t>1.    Exclusion criteria and good-bad definition finalization</a:t>
            </a:r>
            <a:endParaRPr sz="2200">
              <a:latin typeface="Arial"/>
              <a:ea typeface="Arial"/>
              <a:cs typeface="Arial"/>
              <a:sym typeface="Arial"/>
            </a:endParaRPr>
          </a:p>
          <a:p>
            <a:pPr indent="-165100" lvl="0" marL="685800" rtl="0" algn="l">
              <a:lnSpc>
                <a:spcPct val="115000"/>
              </a:lnSpc>
              <a:spcBef>
                <a:spcPts val="100"/>
              </a:spcBef>
              <a:spcAft>
                <a:spcPts val="0"/>
              </a:spcAft>
              <a:buClr>
                <a:schemeClr val="dk1"/>
              </a:buClr>
              <a:buSzPts val="1100"/>
              <a:buFont typeface="Arial"/>
              <a:buNone/>
            </a:pPr>
            <a:r>
              <a:rPr lang="en-US" sz="2200">
                <a:latin typeface="Arial"/>
                <a:ea typeface="Arial"/>
                <a:cs typeface="Arial"/>
                <a:sym typeface="Arial"/>
              </a:rPr>
              <a:t>2.    Initial data preparation and univariate analysis</a:t>
            </a:r>
            <a:endParaRPr sz="2200">
              <a:latin typeface="Arial"/>
              <a:ea typeface="Arial"/>
              <a:cs typeface="Arial"/>
              <a:sym typeface="Arial"/>
            </a:endParaRPr>
          </a:p>
          <a:p>
            <a:pPr indent="-165100" lvl="0" marL="685800" rtl="0" algn="l">
              <a:lnSpc>
                <a:spcPct val="115000"/>
              </a:lnSpc>
              <a:spcBef>
                <a:spcPts val="100"/>
              </a:spcBef>
              <a:spcAft>
                <a:spcPts val="0"/>
              </a:spcAft>
              <a:buClr>
                <a:schemeClr val="dk1"/>
              </a:buClr>
              <a:buSzPts val="1100"/>
              <a:buFont typeface="Arial"/>
              <a:buNone/>
            </a:pPr>
            <a:r>
              <a:rPr lang="en-US" sz="2200">
                <a:latin typeface="Arial"/>
                <a:ea typeface="Arial"/>
                <a:cs typeface="Arial"/>
                <a:sym typeface="Arial"/>
              </a:rPr>
              <a:t>3.    Derived/dummy variable creation</a:t>
            </a:r>
            <a:endParaRPr sz="2200">
              <a:latin typeface="Arial"/>
              <a:ea typeface="Arial"/>
              <a:cs typeface="Arial"/>
              <a:sym typeface="Arial"/>
            </a:endParaRPr>
          </a:p>
          <a:p>
            <a:pPr indent="-165100" lvl="0" marL="685800" rtl="0" algn="l">
              <a:lnSpc>
                <a:spcPct val="115000"/>
              </a:lnSpc>
              <a:spcBef>
                <a:spcPts val="100"/>
              </a:spcBef>
              <a:spcAft>
                <a:spcPts val="0"/>
              </a:spcAft>
              <a:buClr>
                <a:schemeClr val="dk1"/>
              </a:buClr>
              <a:buSzPts val="1100"/>
              <a:buFont typeface="Arial"/>
              <a:buNone/>
            </a:pPr>
            <a:r>
              <a:rPr lang="en-US" sz="2200">
                <a:latin typeface="Arial"/>
                <a:ea typeface="Arial"/>
                <a:cs typeface="Arial"/>
                <a:sym typeface="Arial"/>
              </a:rPr>
              <a:t>4.    Fine classing and coarse classing</a:t>
            </a:r>
            <a:endParaRPr sz="2200">
              <a:latin typeface="Arial"/>
              <a:ea typeface="Arial"/>
              <a:cs typeface="Arial"/>
              <a:sym typeface="Arial"/>
            </a:endParaRPr>
          </a:p>
          <a:p>
            <a:pPr indent="-165100" lvl="0" marL="685800" rtl="0" algn="l">
              <a:lnSpc>
                <a:spcPct val="115000"/>
              </a:lnSpc>
              <a:spcBef>
                <a:spcPts val="100"/>
              </a:spcBef>
              <a:spcAft>
                <a:spcPts val="0"/>
              </a:spcAft>
              <a:buNone/>
            </a:pPr>
            <a:r>
              <a:rPr lang="en-US" sz="2200">
                <a:latin typeface="Arial"/>
                <a:ea typeface="Arial"/>
                <a:cs typeface="Arial"/>
                <a:sym typeface="Arial"/>
              </a:rPr>
              <a:t>5.    Fitting the logistic model on the training data</a:t>
            </a:r>
            <a:endParaRPr sz="2200">
              <a:latin typeface="Arial"/>
              <a:ea typeface="Arial"/>
              <a:cs typeface="Arial"/>
              <a:sym typeface="Arial"/>
            </a:endParaRPr>
          </a:p>
          <a:p>
            <a:pPr indent="-165100" lvl="0" marL="685800" rtl="0" algn="l">
              <a:lnSpc>
                <a:spcPct val="115000"/>
              </a:lnSpc>
              <a:spcBef>
                <a:spcPts val="100"/>
              </a:spcBef>
              <a:spcAft>
                <a:spcPts val="0"/>
              </a:spcAft>
              <a:buNone/>
            </a:pPr>
            <a:r>
              <a:rPr lang="en-US" sz="2200">
                <a:latin typeface="Arial"/>
                <a:ea typeface="Arial"/>
                <a:cs typeface="Arial"/>
                <a:sym typeface="Arial"/>
              </a:rPr>
              <a:t>6.   </a:t>
            </a:r>
            <a:r>
              <a:rPr lang="en-US" sz="2200">
                <a:latin typeface="Palatino Linotype"/>
                <a:ea typeface="Palatino Linotype"/>
                <a:cs typeface="Palatino Linotype"/>
                <a:sym typeface="Palatino Linotype"/>
              </a:rPr>
              <a:t>Evaluating the model on test data</a:t>
            </a:r>
            <a:endParaRPr sz="2200">
              <a:latin typeface="Palatino Linotype"/>
              <a:ea typeface="Palatino Linotype"/>
              <a:cs typeface="Palatino Linotype"/>
              <a:sym typeface="Palatino Linotype"/>
            </a:endParaRPr>
          </a:p>
        </p:txBody>
      </p:sp>
      <p:sp>
        <p:nvSpPr>
          <p:cNvPr id="661" name="Google Shape;661;g114d6a474e7_0_2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662" name="Google Shape;662;g114d6a474e7_0_213"/>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114d6a474e7_0_2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8" name="Google Shape;668;g114d6a474e7_0_223"/>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3500">
                <a:solidFill>
                  <a:srgbClr val="F022BA"/>
                </a:solidFill>
              </a:rPr>
              <a:t>Random forest</a:t>
            </a:r>
            <a:endParaRPr b="1" sz="3500">
              <a:solidFill>
                <a:srgbClr val="F022BA"/>
              </a:solidFill>
            </a:endParaRPr>
          </a:p>
        </p:txBody>
      </p:sp>
      <p:sp>
        <p:nvSpPr>
          <p:cNvPr id="669" name="Google Shape;669;g114d6a474e7_0_2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62500" lnSpcReduction="10000"/>
          </a:bodyPr>
          <a:lstStyle/>
          <a:p>
            <a:pPr indent="-300037" lvl="0" marL="457200" rtl="0" algn="just">
              <a:spcBef>
                <a:spcPts val="360"/>
              </a:spcBef>
              <a:spcAft>
                <a:spcPts val="0"/>
              </a:spcAft>
              <a:buSzPct val="56250"/>
              <a:buChar char="•"/>
            </a:pPr>
            <a:r>
              <a:rPr lang="en-US"/>
              <a:t>Random Forest is a popular machine learning algorithm that belongs to the supervised learning technique. </a:t>
            </a:r>
            <a:endParaRPr/>
          </a:p>
          <a:p>
            <a:pPr indent="-300037" lvl="0" marL="457200" rtl="0" algn="just">
              <a:spcBef>
                <a:spcPts val="0"/>
              </a:spcBef>
              <a:spcAft>
                <a:spcPts val="0"/>
              </a:spcAft>
              <a:buSzPct val="56250"/>
              <a:buChar char="•"/>
            </a:pPr>
            <a:r>
              <a:rPr lang="en-US"/>
              <a:t>It can be used for both Classification and Regression problems in ML. </a:t>
            </a:r>
            <a:endParaRPr/>
          </a:p>
          <a:p>
            <a:pPr indent="-300037" lvl="0" marL="457200" rtl="0" algn="just">
              <a:spcBef>
                <a:spcPts val="0"/>
              </a:spcBef>
              <a:spcAft>
                <a:spcPts val="0"/>
              </a:spcAft>
              <a:buSzPct val="56250"/>
              <a:buChar char="•"/>
            </a:pPr>
            <a:r>
              <a:rPr lang="en-US"/>
              <a:t>It is based on the concept of ensemble learning, which is a process of combining multiple classifiers to solve a complex problem and to improve the performance of the model</a:t>
            </a:r>
            <a:endParaRPr/>
          </a:p>
          <a:p>
            <a:pPr indent="-300037" lvl="0" marL="457200" rtl="0" algn="just">
              <a:spcBef>
                <a:spcPts val="0"/>
              </a:spcBef>
              <a:spcAft>
                <a:spcPts val="0"/>
              </a:spcAft>
              <a:buSzPct val="56250"/>
              <a:buChar char="•"/>
            </a:pPr>
            <a:r>
              <a:rPr lang="en-US"/>
              <a:t>Random Forest is a classifier that contains a number of decision trees on various subsets of the given dataset and takes the average to improve the predictive accuracy of that dataset.</a:t>
            </a:r>
            <a:endParaRPr/>
          </a:p>
          <a:p>
            <a:pPr indent="-300037" lvl="0" marL="457200" rtl="0" algn="just">
              <a:spcBef>
                <a:spcPts val="0"/>
              </a:spcBef>
              <a:spcAft>
                <a:spcPts val="0"/>
              </a:spcAft>
              <a:buSzPct val="56250"/>
              <a:buChar char="•"/>
            </a:pPr>
            <a:r>
              <a:rPr lang="en-US"/>
              <a:t>Instead of relying on one decision tree, the random forest takes the prediction from each tree and based on the majority votes of predictions, and it predicts the final output.</a:t>
            </a:r>
            <a:endParaRPr/>
          </a:p>
          <a:p>
            <a:pPr indent="-300037" lvl="0" marL="457200" rtl="0" algn="just">
              <a:spcBef>
                <a:spcPts val="0"/>
              </a:spcBef>
              <a:spcAft>
                <a:spcPts val="0"/>
              </a:spcAft>
              <a:buSzPct val="56250"/>
              <a:buChar char="•"/>
            </a:pPr>
            <a:r>
              <a:rPr lang="en-US"/>
              <a:t>The greater number of trees in the forest leads to higher accuracy and prevents the problem of overfitting.</a:t>
            </a:r>
            <a:endParaRPr/>
          </a:p>
        </p:txBody>
      </p:sp>
      <p:sp>
        <p:nvSpPr>
          <p:cNvPr id="670" name="Google Shape;670;g114d6a474e7_0_2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671" name="Google Shape;671;g114d6a474e7_0_223"/>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0f94fb0466_0_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g10f94fb0466_0_38"/>
          <p:cNvSpPr txBox="1"/>
          <p:nvPr>
            <p:ph type="title"/>
          </p:nvPr>
        </p:nvSpPr>
        <p:spPr>
          <a:xfrm>
            <a:off x="457200" y="827472"/>
            <a:ext cx="8229600" cy="590400"/>
          </a:xfrm>
          <a:prstGeom prst="rect">
            <a:avLst/>
          </a:prstGeom>
          <a:noFill/>
          <a:ln>
            <a:noFill/>
          </a:ln>
        </p:spPr>
        <p:txBody>
          <a:bodyPr anchorCtr="0" anchor="ctr" bIns="45700" lIns="91425" spcFirstLastPara="1" rIns="91425" wrap="square" tIns="45700">
            <a:noAutofit/>
          </a:bodyPr>
          <a:lstStyle/>
          <a:p>
            <a:pPr indent="0" lvl="0" marL="71755" marR="1049655" rtl="0" algn="ctr">
              <a:lnSpc>
                <a:spcPct val="103750"/>
              </a:lnSpc>
              <a:spcBef>
                <a:spcPts val="435"/>
              </a:spcBef>
              <a:spcAft>
                <a:spcPts val="0"/>
              </a:spcAft>
              <a:buClr>
                <a:schemeClr val="dk1"/>
              </a:buClr>
              <a:buSzPts val="1100"/>
              <a:buFont typeface="Arial"/>
              <a:buNone/>
            </a:pPr>
            <a:r>
              <a:rPr b="1" lang="en-US" sz="2100">
                <a:solidFill>
                  <a:srgbClr val="F022BA"/>
                </a:solidFill>
                <a:highlight>
                  <a:srgbClr val="FDF9D7"/>
                </a:highlight>
                <a:latin typeface="Arial"/>
                <a:ea typeface="Arial"/>
                <a:cs typeface="Arial"/>
                <a:sym typeface="Arial"/>
              </a:rPr>
              <a:t>Comparison between Regression and</a:t>
            </a:r>
            <a:r>
              <a:rPr b="1" lang="en-US" sz="2100">
                <a:solidFill>
                  <a:srgbClr val="F022BA"/>
                </a:solidFill>
                <a:latin typeface="Arial"/>
                <a:ea typeface="Arial"/>
                <a:cs typeface="Arial"/>
                <a:sym typeface="Arial"/>
              </a:rPr>
              <a:t> </a:t>
            </a:r>
            <a:endParaRPr b="1" sz="2100">
              <a:solidFill>
                <a:srgbClr val="F022BA"/>
              </a:solidFill>
              <a:latin typeface="Arial"/>
              <a:ea typeface="Arial"/>
              <a:cs typeface="Arial"/>
              <a:sym typeface="Arial"/>
            </a:endParaRPr>
          </a:p>
          <a:p>
            <a:pPr indent="0" lvl="0" marL="71755" marR="1049655" rtl="0" algn="ctr">
              <a:lnSpc>
                <a:spcPct val="103750"/>
              </a:lnSpc>
              <a:spcBef>
                <a:spcPts val="435"/>
              </a:spcBef>
              <a:spcAft>
                <a:spcPts val="0"/>
              </a:spcAft>
              <a:buClr>
                <a:schemeClr val="dk1"/>
              </a:buClr>
              <a:buSzPts val="1100"/>
              <a:buFont typeface="Arial"/>
              <a:buNone/>
            </a:pPr>
            <a:r>
              <a:rPr b="1" lang="en-US" sz="2100">
                <a:solidFill>
                  <a:srgbClr val="F022BA"/>
                </a:solidFill>
                <a:highlight>
                  <a:srgbClr val="FDF9D7"/>
                </a:highlight>
                <a:latin typeface="Arial"/>
                <a:ea typeface="Arial"/>
                <a:cs typeface="Arial"/>
                <a:sym typeface="Arial"/>
              </a:rPr>
              <a:t>Machine Learning models</a:t>
            </a:r>
            <a:endParaRPr sz="2560"/>
          </a:p>
        </p:txBody>
      </p:sp>
      <p:sp>
        <p:nvSpPr>
          <p:cNvPr id="141" name="Google Shape;141;g10f94fb0466_0_38"/>
          <p:cNvSpPr txBox="1"/>
          <p:nvPr>
            <p:ph idx="1" type="body"/>
          </p:nvPr>
        </p:nvSpPr>
        <p:spPr>
          <a:xfrm>
            <a:off x="457200" y="1600200"/>
            <a:ext cx="8229600" cy="4835400"/>
          </a:xfrm>
          <a:prstGeom prst="rect">
            <a:avLst/>
          </a:prstGeom>
          <a:noFill/>
          <a:ln>
            <a:noFill/>
          </a:ln>
        </p:spPr>
        <p:txBody>
          <a:bodyPr anchorCtr="0" anchor="t" bIns="45700" lIns="91425" spcFirstLastPara="1" rIns="91425" wrap="square" tIns="45700">
            <a:spAutoFit/>
          </a:bodyPr>
          <a:lstStyle/>
          <a:p>
            <a:pPr indent="-355600" lvl="0" marL="342900" marR="205105" rtl="0" algn="just">
              <a:lnSpc>
                <a:spcPct val="88750"/>
              </a:lnSpc>
              <a:spcBef>
                <a:spcPts val="895"/>
              </a:spcBef>
              <a:spcAft>
                <a:spcPts val="0"/>
              </a:spcAft>
              <a:buSzPts val="2000"/>
              <a:buChar char="•"/>
            </a:pPr>
            <a:r>
              <a:rPr lang="en-US" sz="2000">
                <a:latin typeface="Palatino Linotype"/>
                <a:ea typeface="Palatino Linotype"/>
                <a:cs typeface="Palatino Linotype"/>
                <a:sym typeface="Palatino Linotype"/>
              </a:rPr>
              <a:t>Statistical models are parametric in nature, which means a model will have parameters on which diagnostics are performed to check the validity of the model. </a:t>
            </a:r>
            <a:endParaRPr sz="2000">
              <a:latin typeface="Palatino Linotype"/>
              <a:ea typeface="Palatino Linotype"/>
              <a:cs typeface="Palatino Linotype"/>
              <a:sym typeface="Palatino Linotype"/>
            </a:endParaRPr>
          </a:p>
          <a:p>
            <a:pPr indent="-355600" lvl="0" marL="342900" marR="205105" rtl="0" algn="just">
              <a:lnSpc>
                <a:spcPct val="88750"/>
              </a:lnSpc>
              <a:spcBef>
                <a:spcPts val="895"/>
              </a:spcBef>
              <a:spcAft>
                <a:spcPts val="0"/>
              </a:spcAft>
              <a:buSzPts val="2000"/>
              <a:buChar char="•"/>
            </a:pPr>
            <a:r>
              <a:rPr lang="en-US" sz="2000">
                <a:latin typeface="Palatino Linotype"/>
                <a:ea typeface="Palatino Linotype"/>
                <a:cs typeface="Palatino Linotype"/>
                <a:sym typeface="Palatino Linotype"/>
              </a:rPr>
              <a:t>Whereas machine learning models are non-parametric, do not have any parameters, or curve assumptions; these models learn by themselves based on provided data and come up with complex and intricate functions rather than predefined function fitting.</a:t>
            </a:r>
            <a:endParaRPr sz="2000">
              <a:latin typeface="Palatino Linotype"/>
              <a:ea typeface="Palatino Linotype"/>
              <a:cs typeface="Palatino Linotype"/>
              <a:sym typeface="Palatino Linotype"/>
            </a:endParaRPr>
          </a:p>
          <a:p>
            <a:pPr indent="-355600" lvl="0" marL="342900" marR="118745" rtl="0" algn="just">
              <a:lnSpc>
                <a:spcPct val="88750"/>
              </a:lnSpc>
              <a:spcBef>
                <a:spcPts val="900"/>
              </a:spcBef>
              <a:spcAft>
                <a:spcPts val="0"/>
              </a:spcAft>
              <a:buSzPts val="2000"/>
              <a:buChar char="•"/>
            </a:pPr>
            <a:r>
              <a:rPr lang="en-US" sz="2000">
                <a:latin typeface="Palatino Linotype"/>
                <a:ea typeface="Palatino Linotype"/>
                <a:cs typeface="Palatino Linotype"/>
                <a:sym typeface="Palatino Linotype"/>
              </a:rPr>
              <a:t>Multi-collinearity checks are required to be performed in statistical modeling. </a:t>
            </a:r>
            <a:endParaRPr sz="2000">
              <a:latin typeface="Palatino Linotype"/>
              <a:ea typeface="Palatino Linotype"/>
              <a:cs typeface="Palatino Linotype"/>
              <a:sym typeface="Palatino Linotype"/>
            </a:endParaRPr>
          </a:p>
          <a:p>
            <a:pPr indent="-355600" lvl="0" marL="342900" marR="118745" rtl="0" algn="l">
              <a:lnSpc>
                <a:spcPct val="88750"/>
              </a:lnSpc>
              <a:spcBef>
                <a:spcPts val="900"/>
              </a:spcBef>
              <a:spcAft>
                <a:spcPts val="0"/>
              </a:spcAft>
              <a:buSzPts val="2000"/>
              <a:buChar char="•"/>
            </a:pPr>
            <a:r>
              <a:rPr lang="en-US" sz="2000">
                <a:latin typeface="Palatino Linotype"/>
                <a:ea typeface="Palatino Linotype"/>
                <a:cs typeface="Palatino Linotype"/>
                <a:sym typeface="Palatino Linotype"/>
              </a:rPr>
              <a:t>Whereas, in machine learning space, weights automatically get adjusted to compensate the </a:t>
            </a:r>
            <a:r>
              <a:rPr lang="en-US" sz="2000">
                <a:latin typeface="Palatino Linotype"/>
                <a:ea typeface="Palatino Linotype"/>
                <a:cs typeface="Palatino Linotype"/>
                <a:sym typeface="Palatino Linotype"/>
              </a:rPr>
              <a:t>multicollinearity</a:t>
            </a:r>
            <a:r>
              <a:rPr lang="en-US" sz="2000">
                <a:latin typeface="Palatino Linotype"/>
                <a:ea typeface="Palatino Linotype"/>
                <a:cs typeface="Palatino Linotype"/>
                <a:sym typeface="Palatino Linotype"/>
              </a:rPr>
              <a:t> problem. </a:t>
            </a:r>
            <a:endParaRPr sz="2000">
              <a:latin typeface="Palatino Linotype"/>
              <a:ea typeface="Palatino Linotype"/>
              <a:cs typeface="Palatino Linotype"/>
              <a:sym typeface="Palatino Linotype"/>
            </a:endParaRPr>
          </a:p>
          <a:p>
            <a:pPr indent="0" lvl="0" marL="0" marR="118745" rtl="0" algn="just">
              <a:lnSpc>
                <a:spcPct val="88750"/>
              </a:lnSpc>
              <a:spcBef>
                <a:spcPts val="900"/>
              </a:spcBef>
              <a:spcAft>
                <a:spcPts val="0"/>
              </a:spcAft>
              <a:buNone/>
            </a:pPr>
            <a:r>
              <a:rPr b="1" lang="en-US" sz="1700">
                <a:solidFill>
                  <a:srgbClr val="444444"/>
                </a:solidFill>
                <a:latin typeface="Palatino Linotype"/>
                <a:ea typeface="Palatino Linotype"/>
                <a:cs typeface="Palatino Linotype"/>
                <a:sym typeface="Palatino Linotype"/>
              </a:rPr>
              <a:t>Note :</a:t>
            </a:r>
            <a:r>
              <a:rPr lang="en-US" sz="1700">
                <a:solidFill>
                  <a:srgbClr val="444444"/>
                </a:solidFill>
                <a:latin typeface="Palatino Linotype"/>
                <a:ea typeface="Palatino Linotype"/>
                <a:cs typeface="Palatino Linotype"/>
                <a:sym typeface="Palatino Linotype"/>
              </a:rPr>
              <a:t> </a:t>
            </a:r>
            <a:r>
              <a:rPr lang="en-US" sz="1700">
                <a:solidFill>
                  <a:srgbClr val="444444"/>
                </a:solidFill>
                <a:latin typeface="Arial"/>
                <a:ea typeface="Arial"/>
                <a:cs typeface="Arial"/>
                <a:sym typeface="Arial"/>
              </a:rPr>
              <a:t>Multicollinearity occurs when two or more independent variables are highly correlated with one another in a regression model. This means that an independent variable can be predicted from another independent variable in a regression model.</a:t>
            </a:r>
            <a:endParaRPr sz="1700">
              <a:solidFill>
                <a:srgbClr val="444444"/>
              </a:solidFill>
              <a:latin typeface="Arial"/>
              <a:ea typeface="Arial"/>
              <a:cs typeface="Arial"/>
              <a:sym typeface="Arial"/>
            </a:endParaRPr>
          </a:p>
          <a:p>
            <a:pPr indent="0" lvl="0" marL="0" marR="118745" rtl="0" algn="just">
              <a:lnSpc>
                <a:spcPct val="88750"/>
              </a:lnSpc>
              <a:spcBef>
                <a:spcPts val="900"/>
              </a:spcBef>
              <a:spcAft>
                <a:spcPts val="0"/>
              </a:spcAft>
              <a:buNone/>
            </a:pPr>
            <a:r>
              <a:t/>
            </a:r>
            <a:endParaRPr sz="1700"/>
          </a:p>
        </p:txBody>
      </p:sp>
      <p:sp>
        <p:nvSpPr>
          <p:cNvPr id="142" name="Google Shape;142;g10f94fb0466_0_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143" name="Google Shape;143;g10f94fb0466_0_3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114d6a474e7_0_2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7" name="Google Shape;677;g114d6a474e7_0_236"/>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3500">
                <a:solidFill>
                  <a:srgbClr val="F022BA"/>
                </a:solidFill>
              </a:rPr>
              <a:t>Random forest</a:t>
            </a:r>
            <a:endParaRPr b="1" sz="3500">
              <a:solidFill>
                <a:srgbClr val="F022BA"/>
              </a:solidFill>
            </a:endParaRPr>
          </a:p>
        </p:txBody>
      </p:sp>
      <p:sp>
        <p:nvSpPr>
          <p:cNvPr id="678" name="Google Shape;678;g114d6a474e7_0_236"/>
          <p:cNvSpPr txBox="1"/>
          <p:nvPr>
            <p:ph idx="1" type="body"/>
          </p:nvPr>
        </p:nvSpPr>
        <p:spPr>
          <a:xfrm>
            <a:off x="457200" y="1366575"/>
            <a:ext cx="8229600" cy="4759800"/>
          </a:xfrm>
          <a:prstGeom prst="rect">
            <a:avLst/>
          </a:prstGeom>
          <a:noFill/>
          <a:ln>
            <a:noFill/>
          </a:ln>
        </p:spPr>
        <p:txBody>
          <a:bodyPr anchorCtr="0" anchor="t" bIns="45700" lIns="91425" spcFirstLastPara="1" rIns="91425" wrap="square" tIns="45700">
            <a:normAutofit/>
          </a:bodyPr>
          <a:lstStyle/>
          <a:p>
            <a:pPr indent="-355600" lvl="0" marL="457200" rtl="0" algn="just">
              <a:spcBef>
                <a:spcPts val="360"/>
              </a:spcBef>
              <a:spcAft>
                <a:spcPts val="0"/>
              </a:spcAft>
              <a:buSzPts val="2000"/>
              <a:buChar char="•"/>
            </a:pPr>
            <a:r>
              <a:rPr lang="en-US" sz="2000">
                <a:latin typeface="Palatino Linotype"/>
                <a:ea typeface="Palatino Linotype"/>
                <a:cs typeface="Palatino Linotype"/>
                <a:sym typeface="Palatino Linotype"/>
              </a:rPr>
              <a:t>RF focuses on sampling both observations and variables of training data to develop independent decision trees and take majority voting for classification and averaging for regression problems respectively</a:t>
            </a:r>
            <a:endParaRPr sz="2000">
              <a:latin typeface="Palatino Linotype"/>
              <a:ea typeface="Palatino Linotype"/>
              <a:cs typeface="Palatino Linotype"/>
              <a:sym typeface="Palatino Linotype"/>
            </a:endParaRPr>
          </a:p>
          <a:p>
            <a:pPr indent="-355600" lvl="0" marL="457200" marR="88900" rtl="0" algn="just">
              <a:lnSpc>
                <a:spcPct val="88000"/>
              </a:lnSpc>
              <a:spcBef>
                <a:spcPts val="0"/>
              </a:spcBef>
              <a:spcAft>
                <a:spcPts val="0"/>
              </a:spcAft>
              <a:buSzPts val="2000"/>
              <a:buFont typeface="Palatino Linotype"/>
              <a:buChar char="•"/>
            </a:pPr>
            <a:r>
              <a:rPr lang="en-US" sz="2000">
                <a:latin typeface="Arial"/>
                <a:ea typeface="Arial"/>
                <a:cs typeface="Arial"/>
                <a:sym typeface="Arial"/>
              </a:rPr>
              <a:t>In contrast, bagging samples only observations at random and selects all columns that have the deficiency of representing significant variables at root for all decision trees. </a:t>
            </a:r>
            <a:endParaRPr sz="2000">
              <a:latin typeface="Arial"/>
              <a:ea typeface="Arial"/>
              <a:cs typeface="Arial"/>
              <a:sym typeface="Arial"/>
            </a:endParaRPr>
          </a:p>
          <a:p>
            <a:pPr indent="-355600" lvl="0" marL="457200" marR="88900" rtl="0" algn="just">
              <a:lnSpc>
                <a:spcPct val="88000"/>
              </a:lnSpc>
              <a:spcBef>
                <a:spcPts val="0"/>
              </a:spcBef>
              <a:spcAft>
                <a:spcPts val="0"/>
              </a:spcAft>
              <a:buSzPts val="2000"/>
              <a:buFont typeface="Palatino Linotype"/>
              <a:buChar char="•"/>
            </a:pPr>
            <a:r>
              <a:rPr lang="en-US" sz="2000">
                <a:latin typeface="Arial"/>
                <a:ea typeface="Arial"/>
                <a:cs typeface="Arial"/>
                <a:sym typeface="Arial"/>
              </a:rPr>
              <a:t>This way makes trees that are dependent on each other, for which accuracy will be penalized.</a:t>
            </a:r>
            <a:endParaRPr sz="2000">
              <a:latin typeface="Arial"/>
              <a:ea typeface="Arial"/>
              <a:cs typeface="Arial"/>
              <a:sym typeface="Arial"/>
            </a:endParaRPr>
          </a:p>
          <a:p>
            <a:pPr indent="-355600" lvl="0" marL="457200" rtl="0" algn="just">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The following are a few rules of thumb when selecting sub-samples from observations using random forest</a:t>
            </a:r>
            <a:endParaRPr sz="2000">
              <a:latin typeface="Palatino Linotype"/>
              <a:ea typeface="Palatino Linotype"/>
              <a:cs typeface="Palatino Linotype"/>
              <a:sym typeface="Palatino Linotype"/>
            </a:endParaRPr>
          </a:p>
          <a:p>
            <a:pPr indent="0" lvl="0" marL="457200" rtl="0" algn="just">
              <a:spcBef>
                <a:spcPts val="360"/>
              </a:spcBef>
              <a:spcAft>
                <a:spcPts val="0"/>
              </a:spcAft>
              <a:buNone/>
            </a:pPr>
            <a:r>
              <a:t/>
            </a:r>
            <a:endParaRPr sz="2000">
              <a:latin typeface="Palatino Linotype"/>
              <a:ea typeface="Palatino Linotype"/>
              <a:cs typeface="Palatino Linotype"/>
              <a:sym typeface="Palatino Linotype"/>
            </a:endParaRPr>
          </a:p>
        </p:txBody>
      </p:sp>
      <p:sp>
        <p:nvSpPr>
          <p:cNvPr id="679" name="Google Shape;679;g114d6a474e7_0_2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680" name="Google Shape;680;g114d6a474e7_0_236"/>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681" name="Google Shape;681;g114d6a474e7_0_236"/>
          <p:cNvPicPr preferRelativeResize="0"/>
          <p:nvPr/>
        </p:nvPicPr>
        <p:blipFill>
          <a:blip r:embed="rId4">
            <a:alphaModFix/>
          </a:blip>
          <a:stretch>
            <a:fillRect/>
          </a:stretch>
        </p:blipFill>
        <p:spPr>
          <a:xfrm>
            <a:off x="1733538" y="4992888"/>
            <a:ext cx="5676900" cy="11334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g114d6a474e7_0_2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7" name="Google Shape;687;g114d6a474e7_0_24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3500">
                <a:solidFill>
                  <a:srgbClr val="F022BA"/>
                </a:solidFill>
              </a:rPr>
              <a:t>Random forest</a:t>
            </a:r>
            <a:endParaRPr b="1" sz="3500">
              <a:solidFill>
                <a:srgbClr val="F022BA"/>
              </a:solidFill>
            </a:endParaRPr>
          </a:p>
        </p:txBody>
      </p:sp>
      <p:sp>
        <p:nvSpPr>
          <p:cNvPr id="688" name="Google Shape;688;g114d6a474e7_0_248"/>
          <p:cNvSpPr txBox="1"/>
          <p:nvPr>
            <p:ph idx="1" type="body"/>
          </p:nvPr>
        </p:nvSpPr>
        <p:spPr>
          <a:xfrm>
            <a:off x="457200" y="1366575"/>
            <a:ext cx="8229600" cy="4759800"/>
          </a:xfrm>
          <a:prstGeom prst="rect">
            <a:avLst/>
          </a:prstGeom>
          <a:noFill/>
          <a:ln>
            <a:noFill/>
          </a:ln>
        </p:spPr>
        <p:txBody>
          <a:bodyPr anchorCtr="0" anchor="t" bIns="45700" lIns="91425" spcFirstLastPara="1" rIns="91425" wrap="square" tIns="45700">
            <a:normAutofit/>
          </a:bodyPr>
          <a:lstStyle/>
          <a:p>
            <a:pPr indent="0" lvl="0" marL="457200" rtl="0" algn="just">
              <a:spcBef>
                <a:spcPts val="360"/>
              </a:spcBef>
              <a:spcAft>
                <a:spcPts val="0"/>
              </a:spcAft>
              <a:buNone/>
            </a:pPr>
            <a:r>
              <a:t/>
            </a:r>
            <a:endParaRPr sz="2000">
              <a:latin typeface="Palatino Linotype"/>
              <a:ea typeface="Palatino Linotype"/>
              <a:cs typeface="Palatino Linotype"/>
              <a:sym typeface="Palatino Linotype"/>
            </a:endParaRPr>
          </a:p>
        </p:txBody>
      </p:sp>
      <p:sp>
        <p:nvSpPr>
          <p:cNvPr id="689" name="Google Shape;689;g114d6a474e7_0_24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690" name="Google Shape;690;g114d6a474e7_0_24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691" name="Google Shape;691;g114d6a474e7_0_248"/>
          <p:cNvPicPr preferRelativeResize="0"/>
          <p:nvPr/>
        </p:nvPicPr>
        <p:blipFill>
          <a:blip r:embed="rId4">
            <a:alphaModFix/>
          </a:blip>
          <a:stretch>
            <a:fillRect/>
          </a:stretch>
        </p:blipFill>
        <p:spPr>
          <a:xfrm>
            <a:off x="664475" y="1266275"/>
            <a:ext cx="7484875" cy="502309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g114d6a474e7_0_2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7" name="Google Shape;697;g114d6a474e7_0_25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3500">
                <a:solidFill>
                  <a:srgbClr val="F022BA"/>
                </a:solidFill>
              </a:rPr>
              <a:t>Random forest</a:t>
            </a:r>
            <a:endParaRPr b="1" sz="3500">
              <a:solidFill>
                <a:srgbClr val="F022BA"/>
              </a:solidFill>
            </a:endParaRPr>
          </a:p>
        </p:txBody>
      </p:sp>
      <p:sp>
        <p:nvSpPr>
          <p:cNvPr id="698" name="Google Shape;698;g114d6a474e7_0_258"/>
          <p:cNvSpPr txBox="1"/>
          <p:nvPr>
            <p:ph idx="1" type="body"/>
          </p:nvPr>
        </p:nvSpPr>
        <p:spPr>
          <a:xfrm>
            <a:off x="457200" y="1366575"/>
            <a:ext cx="8229600" cy="4759800"/>
          </a:xfrm>
          <a:prstGeom prst="rect">
            <a:avLst/>
          </a:prstGeom>
          <a:noFill/>
          <a:ln>
            <a:noFill/>
          </a:ln>
        </p:spPr>
        <p:txBody>
          <a:bodyPr anchorCtr="0" anchor="t" bIns="45700" lIns="91425" spcFirstLastPara="1" rIns="91425" wrap="square" tIns="45700">
            <a:normAutofit/>
          </a:bodyPr>
          <a:lstStyle/>
          <a:p>
            <a:pPr indent="0" lvl="0" marL="457200" rtl="0" algn="just">
              <a:spcBef>
                <a:spcPts val="360"/>
              </a:spcBef>
              <a:spcAft>
                <a:spcPts val="0"/>
              </a:spcAft>
              <a:buNone/>
            </a:pPr>
            <a:r>
              <a:t/>
            </a:r>
            <a:endParaRPr sz="2000">
              <a:latin typeface="Palatino Linotype"/>
              <a:ea typeface="Palatino Linotype"/>
              <a:cs typeface="Palatino Linotype"/>
              <a:sym typeface="Palatino Linotype"/>
            </a:endParaRPr>
          </a:p>
        </p:txBody>
      </p:sp>
      <p:sp>
        <p:nvSpPr>
          <p:cNvPr id="699" name="Google Shape;699;g114d6a474e7_0_25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700" name="Google Shape;700;g114d6a474e7_0_25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701" name="Google Shape;701;g114d6a474e7_0_258"/>
          <p:cNvPicPr preferRelativeResize="0"/>
          <p:nvPr/>
        </p:nvPicPr>
        <p:blipFill>
          <a:blip r:embed="rId4">
            <a:alphaModFix/>
          </a:blip>
          <a:stretch>
            <a:fillRect/>
          </a:stretch>
        </p:blipFill>
        <p:spPr>
          <a:xfrm>
            <a:off x="576725" y="1366575"/>
            <a:ext cx="8036526" cy="45887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g114d6a474e7_0_26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7" name="Google Shape;707;g114d6a474e7_0_26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Example of random forest using German credit data</a:t>
            </a:r>
            <a:endParaRPr b="1" sz="2900">
              <a:solidFill>
                <a:srgbClr val="F022BA"/>
              </a:solidFill>
            </a:endParaRPr>
          </a:p>
        </p:txBody>
      </p:sp>
      <p:sp>
        <p:nvSpPr>
          <p:cNvPr id="708" name="Google Shape;708;g114d6a474e7_0_268"/>
          <p:cNvSpPr txBox="1"/>
          <p:nvPr>
            <p:ph idx="1" type="body"/>
          </p:nvPr>
        </p:nvSpPr>
        <p:spPr>
          <a:xfrm>
            <a:off x="457200" y="1366575"/>
            <a:ext cx="8229600" cy="5554200"/>
          </a:xfrm>
          <a:prstGeom prst="rect">
            <a:avLst/>
          </a:prstGeom>
          <a:noFill/>
          <a:ln>
            <a:noFill/>
          </a:ln>
        </p:spPr>
        <p:txBody>
          <a:bodyPr anchorCtr="0" anchor="t" bIns="45700" lIns="91425" spcFirstLastPara="1" rIns="91425" wrap="square" tIns="45700">
            <a:noAutofit/>
          </a:bodyPr>
          <a:lstStyle/>
          <a:p>
            <a:pPr indent="-342900" lvl="0" marL="457200" rtl="0" algn="just">
              <a:spcBef>
                <a:spcPts val="360"/>
              </a:spcBef>
              <a:spcAft>
                <a:spcPts val="0"/>
              </a:spcAft>
              <a:buSzPts val="1800"/>
              <a:buFont typeface="Palatino Linotype"/>
              <a:buChar char="●"/>
            </a:pPr>
            <a:r>
              <a:rPr lang="en-US" sz="1800">
                <a:latin typeface="Palatino Linotype"/>
                <a:ea typeface="Palatino Linotype"/>
                <a:cs typeface="Palatino Linotype"/>
                <a:sym typeface="Palatino Linotype"/>
              </a:rPr>
              <a:t>The same German credit data is being utilized to illustrate the random forest model </a:t>
            </a:r>
            <a:endParaRPr sz="1800">
              <a:latin typeface="Palatino Linotype"/>
              <a:ea typeface="Palatino Linotype"/>
              <a:cs typeface="Palatino Linotype"/>
              <a:sym typeface="Palatino Linotype"/>
            </a:endParaRPr>
          </a:p>
          <a:p>
            <a:pPr indent="-342900" lvl="0" marL="457200" rtl="0" algn="just">
              <a:spcBef>
                <a:spcPts val="0"/>
              </a:spcBef>
              <a:spcAft>
                <a:spcPts val="0"/>
              </a:spcAft>
              <a:buSzPts val="1800"/>
              <a:buFont typeface="Palatino Linotype"/>
              <a:buChar char="●"/>
            </a:pPr>
            <a:r>
              <a:rPr lang="en-US" sz="1800">
                <a:latin typeface="Palatino Linotype"/>
                <a:ea typeface="Palatino Linotype"/>
                <a:cs typeface="Palatino Linotype"/>
                <a:sym typeface="Palatino Linotype"/>
              </a:rPr>
              <a:t>A very significant difference anyone can observe compared with logistic regression is that effort applied on data preprocessing drastically decreases.</a:t>
            </a:r>
            <a:endParaRPr sz="1800">
              <a:latin typeface="Palatino Linotype"/>
              <a:ea typeface="Palatino Linotype"/>
              <a:cs typeface="Palatino Linotype"/>
              <a:sym typeface="Palatino Linotype"/>
            </a:endParaRPr>
          </a:p>
          <a:p>
            <a:pPr indent="-342900" lvl="0" marL="457200" rtl="0" algn="just">
              <a:spcBef>
                <a:spcPts val="0"/>
              </a:spcBef>
              <a:spcAft>
                <a:spcPts val="0"/>
              </a:spcAft>
              <a:buSzPts val="1800"/>
              <a:buFont typeface="Palatino Linotype"/>
              <a:buChar char="●"/>
            </a:pPr>
            <a:r>
              <a:rPr lang="en-US" sz="1800">
                <a:latin typeface="Palatino Linotype"/>
                <a:ea typeface="Palatino Linotype"/>
                <a:cs typeface="Palatino Linotype"/>
                <a:sym typeface="Palatino Linotype"/>
              </a:rPr>
              <a:t>In RF, we have not removed variables one by one from analysis based on significance and VIF values, as significance tests are not applicable for ML models. However five-fold cross validation has been performed on training data to ensure the model's robustness</a:t>
            </a:r>
            <a:endParaRPr sz="1800">
              <a:latin typeface="Palatino Linotype"/>
              <a:ea typeface="Palatino Linotype"/>
              <a:cs typeface="Palatino Linotype"/>
              <a:sym typeface="Palatino Linotype"/>
            </a:endParaRPr>
          </a:p>
          <a:p>
            <a:pPr indent="-342900" lvl="0" marL="457200" marR="76200" rtl="0" algn="just">
              <a:lnSpc>
                <a:spcPct val="88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In RF we have not removed the extra dummy variable from the analysis, as the latter automatically takes care of multi-collinearity. </a:t>
            </a:r>
            <a:endParaRPr sz="1800">
              <a:solidFill>
                <a:srgbClr val="000000"/>
              </a:solidFill>
              <a:latin typeface="Arial"/>
              <a:ea typeface="Arial"/>
              <a:cs typeface="Arial"/>
              <a:sym typeface="Arial"/>
            </a:endParaRPr>
          </a:p>
          <a:p>
            <a:pPr indent="-342900" lvl="0" marL="457200" marR="76200" rtl="0" algn="just">
              <a:lnSpc>
                <a:spcPct val="88000"/>
              </a:lnSpc>
              <a:spcBef>
                <a:spcPts val="0"/>
              </a:spcBef>
              <a:spcAft>
                <a:spcPts val="0"/>
              </a:spcAft>
              <a:buClr>
                <a:srgbClr val="000000"/>
              </a:buClr>
              <a:buSzPts val="1800"/>
              <a:buFont typeface="Arial"/>
              <a:buChar char="●"/>
            </a:pPr>
            <a:r>
              <a:rPr lang="en-US" sz="1800">
                <a:solidFill>
                  <a:srgbClr val="000000"/>
                </a:solidFill>
                <a:latin typeface="Palatino Linotype"/>
                <a:ea typeface="Palatino Linotype"/>
                <a:cs typeface="Palatino Linotype"/>
                <a:sym typeface="Palatino Linotype"/>
              </a:rPr>
              <a:t>Random forest requires much less human effort and intervention to train the model.</a:t>
            </a:r>
            <a:endParaRPr sz="1800">
              <a:latin typeface="Palatino Linotype"/>
              <a:ea typeface="Palatino Linotype"/>
              <a:cs typeface="Palatino Linotype"/>
              <a:sym typeface="Palatino Linotype"/>
            </a:endParaRPr>
          </a:p>
          <a:p>
            <a:pPr indent="0" lvl="0" marL="457200" rtl="0" algn="just">
              <a:spcBef>
                <a:spcPts val="360"/>
              </a:spcBef>
              <a:spcAft>
                <a:spcPts val="0"/>
              </a:spcAft>
              <a:buNone/>
            </a:pPr>
            <a:r>
              <a:t/>
            </a:r>
            <a:endParaRPr sz="1800">
              <a:latin typeface="Palatino Linotype"/>
              <a:ea typeface="Palatino Linotype"/>
              <a:cs typeface="Palatino Linotype"/>
              <a:sym typeface="Palatino Linotype"/>
            </a:endParaRPr>
          </a:p>
        </p:txBody>
      </p:sp>
      <p:sp>
        <p:nvSpPr>
          <p:cNvPr id="709" name="Google Shape;709;g114d6a474e7_0_26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710" name="Google Shape;710;g114d6a474e7_0_26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g114d6a474e7_0_28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6" name="Google Shape;716;g114d6a474e7_0_283"/>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Example of random forest using German credit data</a:t>
            </a:r>
            <a:endParaRPr b="1" sz="2900">
              <a:solidFill>
                <a:srgbClr val="F022BA"/>
              </a:solidFill>
            </a:endParaRPr>
          </a:p>
        </p:txBody>
      </p:sp>
      <p:sp>
        <p:nvSpPr>
          <p:cNvPr id="717" name="Google Shape;717;g114d6a474e7_0_283"/>
          <p:cNvSpPr txBox="1"/>
          <p:nvPr>
            <p:ph idx="1" type="body"/>
          </p:nvPr>
        </p:nvSpPr>
        <p:spPr>
          <a:xfrm>
            <a:off x="457200" y="1366575"/>
            <a:ext cx="8229600" cy="5554200"/>
          </a:xfrm>
          <a:prstGeom prst="rect">
            <a:avLst/>
          </a:prstGeom>
          <a:noFill/>
          <a:ln>
            <a:noFill/>
          </a:ln>
        </p:spPr>
        <p:txBody>
          <a:bodyPr anchorCtr="0" anchor="t" bIns="45700" lIns="91425" spcFirstLastPara="1" rIns="91425" wrap="square" tIns="45700">
            <a:noAutofit/>
          </a:bodyPr>
          <a:lstStyle/>
          <a:p>
            <a:pPr indent="0" lvl="0" marL="457200" rtl="0" algn="just">
              <a:spcBef>
                <a:spcPts val="360"/>
              </a:spcBef>
              <a:spcAft>
                <a:spcPts val="0"/>
              </a:spcAft>
              <a:buNone/>
            </a:pPr>
            <a:r>
              <a:t/>
            </a:r>
            <a:endParaRPr sz="1800">
              <a:latin typeface="Palatino Linotype"/>
              <a:ea typeface="Palatino Linotype"/>
              <a:cs typeface="Palatino Linotype"/>
              <a:sym typeface="Palatino Linotype"/>
            </a:endParaRPr>
          </a:p>
        </p:txBody>
      </p:sp>
      <p:sp>
        <p:nvSpPr>
          <p:cNvPr id="718" name="Google Shape;718;g114d6a474e7_0_28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719" name="Google Shape;719;g114d6a474e7_0_283"/>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720" name="Google Shape;720;g114d6a474e7_0_283"/>
          <p:cNvPicPr preferRelativeResize="0"/>
          <p:nvPr/>
        </p:nvPicPr>
        <p:blipFill>
          <a:blip r:embed="rId4">
            <a:alphaModFix/>
          </a:blip>
          <a:stretch>
            <a:fillRect/>
          </a:stretch>
        </p:blipFill>
        <p:spPr>
          <a:xfrm>
            <a:off x="1361600" y="1536975"/>
            <a:ext cx="6192674" cy="25377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g114d6a474e7_0_29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6" name="Google Shape;726;g114d6a474e7_0_291"/>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Example of random forest using German credit data</a:t>
            </a:r>
            <a:endParaRPr b="1" sz="2900">
              <a:solidFill>
                <a:srgbClr val="F022BA"/>
              </a:solidFill>
            </a:endParaRPr>
          </a:p>
        </p:txBody>
      </p:sp>
      <p:sp>
        <p:nvSpPr>
          <p:cNvPr id="727" name="Google Shape;727;g114d6a474e7_0_291"/>
          <p:cNvSpPr txBox="1"/>
          <p:nvPr>
            <p:ph idx="1" type="body"/>
          </p:nvPr>
        </p:nvSpPr>
        <p:spPr>
          <a:xfrm>
            <a:off x="457200" y="1366575"/>
            <a:ext cx="8229600" cy="5554200"/>
          </a:xfrm>
          <a:prstGeom prst="rect">
            <a:avLst/>
          </a:prstGeom>
          <a:noFill/>
          <a:ln>
            <a:noFill/>
          </a:ln>
        </p:spPr>
        <p:txBody>
          <a:bodyPr anchorCtr="0" anchor="t" bIns="45700" lIns="91425" spcFirstLastPara="1" rIns="91425" wrap="square" tIns="45700">
            <a:noAutofit/>
          </a:bodyPr>
          <a:lstStyle/>
          <a:p>
            <a:pPr indent="0" lvl="0" marL="457200" rtl="0" algn="just">
              <a:spcBef>
                <a:spcPts val="360"/>
              </a:spcBef>
              <a:spcAft>
                <a:spcPts val="0"/>
              </a:spcAft>
              <a:buNone/>
            </a:pPr>
            <a:r>
              <a:t/>
            </a:r>
            <a:endParaRPr sz="1800">
              <a:latin typeface="Palatino Linotype"/>
              <a:ea typeface="Palatino Linotype"/>
              <a:cs typeface="Palatino Linotype"/>
              <a:sym typeface="Palatino Linotype"/>
            </a:endParaRPr>
          </a:p>
        </p:txBody>
      </p:sp>
      <p:sp>
        <p:nvSpPr>
          <p:cNvPr id="728" name="Google Shape;728;g114d6a474e7_0_29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729" name="Google Shape;729;g114d6a474e7_0_291"/>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730" name="Google Shape;730;g114d6a474e7_0_291"/>
          <p:cNvPicPr preferRelativeResize="0"/>
          <p:nvPr/>
        </p:nvPicPr>
        <p:blipFill>
          <a:blip r:embed="rId4">
            <a:alphaModFix/>
          </a:blip>
          <a:stretch>
            <a:fillRect/>
          </a:stretch>
        </p:blipFill>
        <p:spPr>
          <a:xfrm>
            <a:off x="571325" y="338525"/>
            <a:ext cx="7773226" cy="5278275"/>
          </a:xfrm>
          <a:prstGeom prst="rect">
            <a:avLst/>
          </a:prstGeom>
          <a:noFill/>
          <a:ln>
            <a:noFill/>
          </a:ln>
        </p:spPr>
      </p:pic>
      <p:pic>
        <p:nvPicPr>
          <p:cNvPr id="731" name="Google Shape;731;g114d6a474e7_0_291"/>
          <p:cNvPicPr preferRelativeResize="0"/>
          <p:nvPr/>
        </p:nvPicPr>
        <p:blipFill>
          <a:blip r:embed="rId5">
            <a:alphaModFix/>
          </a:blip>
          <a:stretch>
            <a:fillRect/>
          </a:stretch>
        </p:blipFill>
        <p:spPr>
          <a:xfrm>
            <a:off x="571325" y="5697875"/>
            <a:ext cx="7949025" cy="7715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g114d6a474e7_0_29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7" name="Google Shape;737;g114d6a474e7_0_299"/>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Example of random forest using German credit data</a:t>
            </a:r>
            <a:endParaRPr b="1" sz="2900">
              <a:solidFill>
                <a:srgbClr val="F022BA"/>
              </a:solidFill>
            </a:endParaRPr>
          </a:p>
        </p:txBody>
      </p:sp>
      <p:sp>
        <p:nvSpPr>
          <p:cNvPr id="738" name="Google Shape;738;g114d6a474e7_0_299"/>
          <p:cNvSpPr txBox="1"/>
          <p:nvPr>
            <p:ph idx="1" type="body"/>
          </p:nvPr>
        </p:nvSpPr>
        <p:spPr>
          <a:xfrm>
            <a:off x="457200" y="1366575"/>
            <a:ext cx="8229600" cy="5554200"/>
          </a:xfrm>
          <a:prstGeom prst="rect">
            <a:avLst/>
          </a:prstGeom>
          <a:noFill/>
          <a:ln>
            <a:noFill/>
          </a:ln>
        </p:spPr>
        <p:txBody>
          <a:bodyPr anchorCtr="0" anchor="t" bIns="45700" lIns="91425" spcFirstLastPara="1" rIns="91425" wrap="square" tIns="45700">
            <a:noAutofit/>
          </a:bodyPr>
          <a:lstStyle/>
          <a:p>
            <a:pPr indent="0" lvl="0" marL="457200" rtl="0" algn="just">
              <a:spcBef>
                <a:spcPts val="360"/>
              </a:spcBef>
              <a:spcAft>
                <a:spcPts val="0"/>
              </a:spcAft>
              <a:buNone/>
            </a:pPr>
            <a:r>
              <a:t/>
            </a:r>
            <a:endParaRPr sz="1800">
              <a:latin typeface="Palatino Linotype"/>
              <a:ea typeface="Palatino Linotype"/>
              <a:cs typeface="Palatino Linotype"/>
              <a:sym typeface="Palatino Linotype"/>
            </a:endParaRPr>
          </a:p>
        </p:txBody>
      </p:sp>
      <p:sp>
        <p:nvSpPr>
          <p:cNvPr id="739" name="Google Shape;739;g114d6a474e7_0_29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740" name="Google Shape;740;g114d6a474e7_0_299"/>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741" name="Google Shape;741;g114d6a474e7_0_299"/>
          <p:cNvPicPr preferRelativeResize="0"/>
          <p:nvPr/>
        </p:nvPicPr>
        <p:blipFill>
          <a:blip r:embed="rId4">
            <a:alphaModFix/>
          </a:blip>
          <a:stretch>
            <a:fillRect/>
          </a:stretch>
        </p:blipFill>
        <p:spPr>
          <a:xfrm>
            <a:off x="774600" y="1417800"/>
            <a:ext cx="7745750" cy="1686344"/>
          </a:xfrm>
          <a:prstGeom prst="rect">
            <a:avLst/>
          </a:prstGeom>
          <a:noFill/>
          <a:ln>
            <a:noFill/>
          </a:ln>
        </p:spPr>
      </p:pic>
      <p:pic>
        <p:nvPicPr>
          <p:cNvPr id="742" name="Google Shape;742;g114d6a474e7_0_299"/>
          <p:cNvPicPr preferRelativeResize="0"/>
          <p:nvPr/>
        </p:nvPicPr>
        <p:blipFill>
          <a:blip r:embed="rId5">
            <a:alphaModFix/>
          </a:blip>
          <a:stretch>
            <a:fillRect/>
          </a:stretch>
        </p:blipFill>
        <p:spPr>
          <a:xfrm>
            <a:off x="774600" y="3342200"/>
            <a:ext cx="7745750" cy="26507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g114d6a474e7_0_30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8" name="Google Shape;748;g114d6a474e7_0_307"/>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Example of random forest using German credit data</a:t>
            </a:r>
            <a:endParaRPr b="1" sz="2900">
              <a:solidFill>
                <a:srgbClr val="F022BA"/>
              </a:solidFill>
            </a:endParaRPr>
          </a:p>
        </p:txBody>
      </p:sp>
      <p:sp>
        <p:nvSpPr>
          <p:cNvPr id="749" name="Google Shape;749;g114d6a474e7_0_307"/>
          <p:cNvSpPr txBox="1"/>
          <p:nvPr>
            <p:ph idx="1" type="body"/>
          </p:nvPr>
        </p:nvSpPr>
        <p:spPr>
          <a:xfrm>
            <a:off x="457200" y="1366575"/>
            <a:ext cx="8229600" cy="5554200"/>
          </a:xfrm>
          <a:prstGeom prst="rect">
            <a:avLst/>
          </a:prstGeom>
          <a:noFill/>
          <a:ln>
            <a:noFill/>
          </a:ln>
        </p:spPr>
        <p:txBody>
          <a:bodyPr anchorCtr="0" anchor="t" bIns="45700" lIns="91425" spcFirstLastPara="1" rIns="91425" wrap="square" tIns="45700">
            <a:noAutofit/>
          </a:bodyPr>
          <a:lstStyle/>
          <a:p>
            <a:pPr indent="0" lvl="0" marL="457200" rtl="0" algn="just">
              <a:spcBef>
                <a:spcPts val="360"/>
              </a:spcBef>
              <a:spcAft>
                <a:spcPts val="0"/>
              </a:spcAft>
              <a:buNone/>
            </a:pPr>
            <a:r>
              <a:t/>
            </a:r>
            <a:endParaRPr sz="1800">
              <a:latin typeface="Palatino Linotype"/>
              <a:ea typeface="Palatino Linotype"/>
              <a:cs typeface="Palatino Linotype"/>
              <a:sym typeface="Palatino Linotype"/>
            </a:endParaRPr>
          </a:p>
        </p:txBody>
      </p:sp>
      <p:sp>
        <p:nvSpPr>
          <p:cNvPr id="750" name="Google Shape;750;g114d6a474e7_0_30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751" name="Google Shape;751;g114d6a474e7_0_307"/>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752" name="Google Shape;752;g114d6a474e7_0_307"/>
          <p:cNvPicPr preferRelativeResize="0"/>
          <p:nvPr/>
        </p:nvPicPr>
        <p:blipFill>
          <a:blip r:embed="rId4">
            <a:alphaModFix/>
          </a:blip>
          <a:stretch>
            <a:fillRect/>
          </a:stretch>
        </p:blipFill>
        <p:spPr>
          <a:xfrm>
            <a:off x="539100" y="1491975"/>
            <a:ext cx="7873551" cy="475213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g10e2b55a6a3_0_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8" name="Google Shape;758;g10e2b55a6a3_0_5"/>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Example of random forest using German credit data</a:t>
            </a:r>
            <a:endParaRPr b="1" sz="2900">
              <a:solidFill>
                <a:srgbClr val="F022BA"/>
              </a:solidFill>
            </a:endParaRPr>
          </a:p>
        </p:txBody>
      </p:sp>
      <p:sp>
        <p:nvSpPr>
          <p:cNvPr id="759" name="Google Shape;759;g10e2b55a6a3_0_5"/>
          <p:cNvSpPr txBox="1"/>
          <p:nvPr>
            <p:ph idx="1" type="body"/>
          </p:nvPr>
        </p:nvSpPr>
        <p:spPr>
          <a:xfrm>
            <a:off x="457200" y="1349788"/>
            <a:ext cx="8229600" cy="5554200"/>
          </a:xfrm>
          <a:prstGeom prst="rect">
            <a:avLst/>
          </a:prstGeom>
          <a:noFill/>
          <a:ln>
            <a:noFill/>
          </a:ln>
        </p:spPr>
        <p:txBody>
          <a:bodyPr anchorCtr="0" anchor="t" bIns="45700" lIns="91425" spcFirstLastPara="1" rIns="91425" wrap="square" tIns="45700">
            <a:noAutofit/>
          </a:bodyPr>
          <a:lstStyle/>
          <a:p>
            <a:pPr indent="0" lvl="0" marL="457200" rtl="0" algn="just">
              <a:spcBef>
                <a:spcPts val="360"/>
              </a:spcBef>
              <a:spcAft>
                <a:spcPts val="0"/>
              </a:spcAft>
              <a:buNone/>
            </a:pPr>
            <a:r>
              <a:rPr lang="en-US" sz="1800">
                <a:latin typeface="Palatino Linotype"/>
                <a:ea typeface="Palatino Linotype"/>
                <a:cs typeface="Palatino Linotype"/>
                <a:sym typeface="Palatino Linotype"/>
              </a:rPr>
              <a:t>The test accuracy produced from random forest is 0.855,</a:t>
            </a:r>
            <a:endParaRPr sz="1800">
              <a:latin typeface="Palatino Linotype"/>
              <a:ea typeface="Palatino Linotype"/>
              <a:cs typeface="Palatino Linotype"/>
              <a:sym typeface="Palatino Linotype"/>
            </a:endParaRPr>
          </a:p>
        </p:txBody>
      </p:sp>
      <p:sp>
        <p:nvSpPr>
          <p:cNvPr id="760" name="Google Shape;760;g10e2b55a6a3_0_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761" name="Google Shape;761;g10e2b55a6a3_0_5"/>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762" name="Google Shape;762;g10e2b55a6a3_0_5"/>
          <p:cNvPicPr preferRelativeResize="0"/>
          <p:nvPr/>
        </p:nvPicPr>
        <p:blipFill>
          <a:blip r:embed="rId4">
            <a:alphaModFix/>
          </a:blip>
          <a:stretch>
            <a:fillRect/>
          </a:stretch>
        </p:blipFill>
        <p:spPr>
          <a:xfrm>
            <a:off x="2419725" y="2210700"/>
            <a:ext cx="4689025" cy="38323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g10e2b55a6a3_0_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8" name="Google Shape;768;g10e2b55a6a3_0_17"/>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Grid search on Random Forest</a:t>
            </a:r>
            <a:endParaRPr b="1" sz="2900">
              <a:solidFill>
                <a:srgbClr val="F022BA"/>
              </a:solidFill>
            </a:endParaRPr>
          </a:p>
        </p:txBody>
      </p:sp>
      <p:sp>
        <p:nvSpPr>
          <p:cNvPr id="769" name="Google Shape;769;g10e2b55a6a3_0_17"/>
          <p:cNvSpPr txBox="1"/>
          <p:nvPr>
            <p:ph idx="1" type="body"/>
          </p:nvPr>
        </p:nvSpPr>
        <p:spPr>
          <a:xfrm>
            <a:off x="457200" y="1349788"/>
            <a:ext cx="8229600" cy="5554200"/>
          </a:xfrm>
          <a:prstGeom prst="rect">
            <a:avLst/>
          </a:prstGeom>
          <a:noFill/>
          <a:ln>
            <a:noFill/>
          </a:ln>
        </p:spPr>
        <p:txBody>
          <a:bodyPr anchorCtr="0" anchor="t" bIns="45700" lIns="91425" spcFirstLastPara="1" rIns="91425" wrap="square" tIns="45700">
            <a:noAutofit/>
          </a:bodyPr>
          <a:lstStyle/>
          <a:p>
            <a:pPr indent="0" lvl="0" marL="76200" marR="127000" rtl="0" algn="l">
              <a:lnSpc>
                <a:spcPct val="88000"/>
              </a:lnSpc>
              <a:spcBef>
                <a:spcPts val="400"/>
              </a:spcBef>
              <a:spcAft>
                <a:spcPts val="0"/>
              </a:spcAft>
              <a:buClr>
                <a:schemeClr val="dk1"/>
              </a:buClr>
              <a:buSzPts val="1100"/>
              <a:buFont typeface="Arial"/>
              <a:buNone/>
            </a:pPr>
            <a:r>
              <a:rPr lang="en-US" sz="1050">
                <a:latin typeface="Arial"/>
                <a:ea typeface="Arial"/>
                <a:cs typeface="Arial"/>
                <a:sym typeface="Arial"/>
              </a:rPr>
              <a:t>Grid search has been performed by changing various hyperparameters with the following settings. However, readers are encouraged to try other parameters to explore further in this space.</a:t>
            </a:r>
            <a:endParaRPr sz="1050">
              <a:latin typeface="Arial"/>
              <a:ea typeface="Arial"/>
              <a:cs typeface="Arial"/>
              <a:sym typeface="Arial"/>
            </a:endParaRPr>
          </a:p>
          <a:p>
            <a:pPr indent="0" lvl="0" marL="0" rtl="0" algn="l">
              <a:lnSpc>
                <a:spcPct val="115000"/>
              </a:lnSpc>
              <a:spcBef>
                <a:spcPts val="100"/>
              </a:spcBef>
              <a:spcAft>
                <a:spcPts val="0"/>
              </a:spcAft>
              <a:buClr>
                <a:schemeClr val="dk1"/>
              </a:buClr>
              <a:buSzPts val="1100"/>
              <a:buFont typeface="Arial"/>
              <a:buNone/>
            </a:pPr>
            <a:r>
              <a:rPr lang="en-US" sz="400">
                <a:latin typeface="Arial"/>
                <a:ea typeface="Arial"/>
                <a:cs typeface="Arial"/>
                <a:sym typeface="Arial"/>
              </a:rPr>
              <a:t> </a:t>
            </a:r>
            <a:endParaRPr sz="400">
              <a:latin typeface="Arial"/>
              <a:ea typeface="Arial"/>
              <a:cs typeface="Arial"/>
              <a:sym typeface="Arial"/>
            </a:endParaRPr>
          </a:p>
          <a:p>
            <a:pPr indent="0" lvl="0" marL="457200" rtl="0" algn="just">
              <a:spcBef>
                <a:spcPts val="1200"/>
              </a:spcBef>
              <a:spcAft>
                <a:spcPts val="0"/>
              </a:spcAft>
              <a:buNone/>
            </a:pPr>
            <a:r>
              <a:rPr lang="en-US" sz="1050">
                <a:latin typeface="Palatino Linotype"/>
                <a:ea typeface="Palatino Linotype"/>
                <a:cs typeface="Palatino Linotype"/>
                <a:sym typeface="Palatino Linotype"/>
              </a:rPr>
              <a:t>Number of trees is </a:t>
            </a:r>
            <a:r>
              <a:rPr lang="en-US" sz="1000">
                <a:latin typeface="Arial"/>
                <a:ea typeface="Arial"/>
                <a:cs typeface="Arial"/>
                <a:sym typeface="Arial"/>
              </a:rPr>
              <a:t>(1000,2000,3000) </a:t>
            </a:r>
            <a:endParaRPr sz="1000">
              <a:latin typeface="Arial"/>
              <a:ea typeface="Arial"/>
              <a:cs typeface="Arial"/>
              <a:sym typeface="Arial"/>
            </a:endParaRPr>
          </a:p>
          <a:p>
            <a:pPr indent="0" lvl="0" marL="457200" rtl="0" algn="just">
              <a:spcBef>
                <a:spcPts val="360"/>
              </a:spcBef>
              <a:spcAft>
                <a:spcPts val="0"/>
              </a:spcAft>
              <a:buNone/>
            </a:pPr>
            <a:r>
              <a:rPr lang="en-US" sz="1050">
                <a:latin typeface="Palatino Linotype"/>
                <a:ea typeface="Palatino Linotype"/>
                <a:cs typeface="Palatino Linotype"/>
                <a:sym typeface="Palatino Linotype"/>
              </a:rPr>
              <a:t>Maximum depth is </a:t>
            </a:r>
            <a:r>
              <a:rPr lang="en-US" sz="1000">
                <a:latin typeface="Arial"/>
                <a:ea typeface="Arial"/>
                <a:cs typeface="Arial"/>
                <a:sym typeface="Arial"/>
              </a:rPr>
              <a:t>(100,200,300) </a:t>
            </a:r>
            <a:endParaRPr sz="1000">
              <a:latin typeface="Arial"/>
              <a:ea typeface="Arial"/>
              <a:cs typeface="Arial"/>
              <a:sym typeface="Arial"/>
            </a:endParaRPr>
          </a:p>
          <a:p>
            <a:pPr indent="0" lvl="0" marL="457200" rtl="0" algn="just">
              <a:spcBef>
                <a:spcPts val="360"/>
              </a:spcBef>
              <a:spcAft>
                <a:spcPts val="0"/>
              </a:spcAft>
              <a:buNone/>
            </a:pPr>
            <a:r>
              <a:rPr lang="en-US" sz="1050">
                <a:latin typeface="Palatino Linotype"/>
                <a:ea typeface="Palatino Linotype"/>
                <a:cs typeface="Palatino Linotype"/>
                <a:sym typeface="Palatino Linotype"/>
              </a:rPr>
              <a:t>Minimum samples per split are </a:t>
            </a:r>
            <a:r>
              <a:rPr lang="en-US" sz="1000">
                <a:latin typeface="Arial"/>
                <a:ea typeface="Arial"/>
                <a:cs typeface="Arial"/>
                <a:sym typeface="Arial"/>
              </a:rPr>
              <a:t>(2,3) </a:t>
            </a:r>
            <a:endParaRPr sz="1000">
              <a:latin typeface="Arial"/>
              <a:ea typeface="Arial"/>
              <a:cs typeface="Arial"/>
              <a:sym typeface="Arial"/>
            </a:endParaRPr>
          </a:p>
          <a:p>
            <a:pPr indent="0" lvl="0" marL="457200" rtl="0" algn="just">
              <a:spcBef>
                <a:spcPts val="360"/>
              </a:spcBef>
              <a:spcAft>
                <a:spcPts val="0"/>
              </a:spcAft>
              <a:buNone/>
            </a:pPr>
            <a:r>
              <a:rPr lang="en-US" sz="1050">
                <a:latin typeface="Palatino Linotype"/>
                <a:ea typeface="Palatino Linotype"/>
                <a:cs typeface="Palatino Linotype"/>
                <a:sym typeface="Palatino Linotype"/>
              </a:rPr>
              <a:t>Minimum samples in leaf node are </a:t>
            </a:r>
            <a:r>
              <a:rPr lang="en-US" sz="1000">
                <a:latin typeface="Arial"/>
                <a:ea typeface="Arial"/>
                <a:cs typeface="Arial"/>
                <a:sym typeface="Arial"/>
              </a:rPr>
              <a:t>(1,2)</a:t>
            </a:r>
            <a:endParaRPr sz="1800">
              <a:latin typeface="Palatino Linotype"/>
              <a:ea typeface="Palatino Linotype"/>
              <a:cs typeface="Palatino Linotype"/>
              <a:sym typeface="Palatino Linotype"/>
            </a:endParaRPr>
          </a:p>
        </p:txBody>
      </p:sp>
      <p:sp>
        <p:nvSpPr>
          <p:cNvPr id="770" name="Google Shape;770;g10e2b55a6a3_0_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771" name="Google Shape;771;g10e2b55a6a3_0_17"/>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772" name="Google Shape;772;g10e2b55a6a3_0_17"/>
          <p:cNvPicPr preferRelativeResize="0"/>
          <p:nvPr/>
        </p:nvPicPr>
        <p:blipFill>
          <a:blip r:embed="rId4">
            <a:alphaModFix/>
          </a:blip>
          <a:stretch>
            <a:fillRect/>
          </a:stretch>
        </p:blipFill>
        <p:spPr>
          <a:xfrm>
            <a:off x="544582" y="2886250"/>
            <a:ext cx="7855525" cy="35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0f94fb0466_0_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g10f94fb0466_0_46"/>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2700"/>
              <a:t>Compensating Factors In Machine Learning Model</a:t>
            </a:r>
            <a:endParaRPr sz="1160">
              <a:solidFill>
                <a:srgbClr val="F022BA"/>
              </a:solidFill>
            </a:endParaRPr>
          </a:p>
        </p:txBody>
      </p:sp>
      <p:sp>
        <p:nvSpPr>
          <p:cNvPr id="150" name="Google Shape;150;g10f94fb0466_0_4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480"/>
              </a:spcBef>
              <a:spcAft>
                <a:spcPts val="0"/>
              </a:spcAft>
              <a:buClr>
                <a:schemeClr val="dk1"/>
              </a:buClr>
              <a:buSzPts val="2400"/>
              <a:buChar char="•"/>
            </a:pPr>
            <a:r>
              <a:t/>
            </a:r>
            <a:endParaRPr/>
          </a:p>
        </p:txBody>
      </p:sp>
      <p:sp>
        <p:nvSpPr>
          <p:cNvPr id="151" name="Google Shape;151;g10f94fb0466_0_4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152" name="Google Shape;152;g10f94fb0466_0_46"/>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153" name="Google Shape;153;g10f94fb0466_0_46"/>
          <p:cNvPicPr preferRelativeResize="0"/>
          <p:nvPr/>
        </p:nvPicPr>
        <p:blipFill>
          <a:blip r:embed="rId4">
            <a:alphaModFix/>
          </a:blip>
          <a:stretch>
            <a:fillRect/>
          </a:stretch>
        </p:blipFill>
        <p:spPr>
          <a:xfrm>
            <a:off x="457200" y="1524000"/>
            <a:ext cx="8293951" cy="41921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g10e2b55a6a3_0_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8" name="Google Shape;778;g10e2b55a6a3_0_30"/>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Grid search on Random Forest</a:t>
            </a:r>
            <a:endParaRPr b="1" sz="2900">
              <a:solidFill>
                <a:srgbClr val="F022BA"/>
              </a:solidFill>
            </a:endParaRPr>
          </a:p>
        </p:txBody>
      </p:sp>
      <p:sp>
        <p:nvSpPr>
          <p:cNvPr id="779" name="Google Shape;779;g10e2b55a6a3_0_30"/>
          <p:cNvSpPr txBox="1"/>
          <p:nvPr>
            <p:ph idx="1" type="body"/>
          </p:nvPr>
        </p:nvSpPr>
        <p:spPr>
          <a:xfrm>
            <a:off x="457200" y="1349788"/>
            <a:ext cx="8229600" cy="5554200"/>
          </a:xfrm>
          <a:prstGeom prst="rect">
            <a:avLst/>
          </a:prstGeom>
          <a:noFill/>
          <a:ln>
            <a:noFill/>
          </a:ln>
        </p:spPr>
        <p:txBody>
          <a:bodyPr anchorCtr="0" anchor="t" bIns="45700" lIns="91425" spcFirstLastPara="1" rIns="91425" wrap="square" tIns="45700">
            <a:noAutofit/>
          </a:bodyPr>
          <a:lstStyle/>
          <a:p>
            <a:pPr indent="0" lvl="0" marL="457200" rtl="0" algn="just">
              <a:spcBef>
                <a:spcPts val="360"/>
              </a:spcBef>
              <a:spcAft>
                <a:spcPts val="0"/>
              </a:spcAft>
              <a:buNone/>
            </a:pPr>
            <a:r>
              <a:t/>
            </a:r>
            <a:endParaRPr sz="1800">
              <a:latin typeface="Palatino Linotype"/>
              <a:ea typeface="Palatino Linotype"/>
              <a:cs typeface="Palatino Linotype"/>
              <a:sym typeface="Palatino Linotype"/>
            </a:endParaRPr>
          </a:p>
        </p:txBody>
      </p:sp>
      <p:sp>
        <p:nvSpPr>
          <p:cNvPr id="780" name="Google Shape;780;g10e2b55a6a3_0_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781" name="Google Shape;781;g10e2b55a6a3_0_30"/>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782" name="Google Shape;782;g10e2b55a6a3_0_30"/>
          <p:cNvPicPr preferRelativeResize="0"/>
          <p:nvPr/>
        </p:nvPicPr>
        <p:blipFill>
          <a:blip r:embed="rId4">
            <a:alphaModFix/>
          </a:blip>
          <a:stretch>
            <a:fillRect/>
          </a:stretch>
        </p:blipFill>
        <p:spPr>
          <a:xfrm>
            <a:off x="648375" y="1505000"/>
            <a:ext cx="7500975" cy="1604300"/>
          </a:xfrm>
          <a:prstGeom prst="rect">
            <a:avLst/>
          </a:prstGeom>
          <a:noFill/>
          <a:ln>
            <a:noFill/>
          </a:ln>
        </p:spPr>
      </p:pic>
      <p:pic>
        <p:nvPicPr>
          <p:cNvPr id="783" name="Google Shape;783;g10e2b55a6a3_0_30"/>
          <p:cNvPicPr preferRelativeResize="0"/>
          <p:nvPr/>
        </p:nvPicPr>
        <p:blipFill>
          <a:blip r:embed="rId5">
            <a:alphaModFix/>
          </a:blip>
          <a:stretch>
            <a:fillRect/>
          </a:stretch>
        </p:blipFill>
        <p:spPr>
          <a:xfrm>
            <a:off x="1090750" y="3259750"/>
            <a:ext cx="6883075" cy="32685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g10e2b55a6a3_0_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9" name="Google Shape;789;g10e2b55a6a3_0_38"/>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300">
                <a:solidFill>
                  <a:srgbClr val="F022BA"/>
                </a:solidFill>
              </a:rPr>
              <a:t>Variable importance plot</a:t>
            </a:r>
            <a:endParaRPr b="1" sz="2900">
              <a:solidFill>
                <a:srgbClr val="F022BA"/>
              </a:solidFill>
            </a:endParaRPr>
          </a:p>
        </p:txBody>
      </p:sp>
      <p:sp>
        <p:nvSpPr>
          <p:cNvPr id="790" name="Google Shape;790;g10e2b55a6a3_0_38"/>
          <p:cNvSpPr txBox="1"/>
          <p:nvPr>
            <p:ph idx="1" type="body"/>
          </p:nvPr>
        </p:nvSpPr>
        <p:spPr>
          <a:xfrm>
            <a:off x="457200" y="1417800"/>
            <a:ext cx="8229600" cy="5486400"/>
          </a:xfrm>
          <a:prstGeom prst="rect">
            <a:avLst/>
          </a:prstGeom>
          <a:noFill/>
          <a:ln>
            <a:noFill/>
          </a:ln>
        </p:spPr>
        <p:txBody>
          <a:bodyPr anchorCtr="0" anchor="t" bIns="45700" lIns="91425" spcFirstLastPara="1" rIns="91425" wrap="square" tIns="45700">
            <a:noAutofit/>
          </a:bodyPr>
          <a:lstStyle/>
          <a:p>
            <a:pPr indent="0" lvl="0" marL="0" rtl="0" algn="just">
              <a:spcBef>
                <a:spcPts val="360"/>
              </a:spcBef>
              <a:spcAft>
                <a:spcPts val="0"/>
              </a:spcAft>
              <a:buNone/>
            </a:pPr>
            <a:r>
              <a:rPr lang="en-US" sz="1050">
                <a:latin typeface="Palatino Linotype"/>
                <a:ea typeface="Palatino Linotype"/>
                <a:cs typeface="Palatino Linotype"/>
                <a:sym typeface="Palatino Linotype"/>
              </a:rPr>
              <a:t>Variable importance plot provides a list of the most significant variables in descending order by a mean decrease in Gini. The top variables contribute more to the model than the bottom ones and also have high predictive power in classifying default and non-default customers</a:t>
            </a:r>
            <a:endParaRPr sz="1050">
              <a:latin typeface="Palatino Linotype"/>
              <a:ea typeface="Palatino Linotype"/>
              <a:cs typeface="Palatino Linotype"/>
              <a:sym typeface="Palatino Linotype"/>
            </a:endParaRPr>
          </a:p>
          <a:p>
            <a:pPr indent="0" lvl="0" marL="0" marR="190500" rtl="0" algn="just">
              <a:lnSpc>
                <a:spcPct val="90000"/>
              </a:lnSpc>
              <a:spcBef>
                <a:spcPts val="900"/>
              </a:spcBef>
              <a:spcAft>
                <a:spcPts val="0"/>
              </a:spcAft>
              <a:buClr>
                <a:schemeClr val="dk1"/>
              </a:buClr>
              <a:buSzPts val="1100"/>
              <a:buFont typeface="Arial"/>
              <a:buNone/>
            </a:pPr>
            <a:r>
              <a:rPr lang="en-US" sz="1050">
                <a:latin typeface="Arial"/>
                <a:ea typeface="Arial"/>
                <a:cs typeface="Arial"/>
                <a:sym typeface="Arial"/>
              </a:rPr>
              <a:t>Grid search does not have variable importance functionality in Python scikit- learn, hence we are using the best parameters from grid search and plotting the variable importance graph with simple random forest </a:t>
            </a:r>
            <a:r>
              <a:rPr lang="en-US" sz="1000">
                <a:latin typeface="Arial"/>
                <a:ea typeface="Arial"/>
                <a:cs typeface="Arial"/>
                <a:sym typeface="Arial"/>
              </a:rPr>
              <a:t>scikit-learn </a:t>
            </a:r>
            <a:r>
              <a:rPr lang="en-US" sz="1050">
                <a:latin typeface="Arial"/>
                <a:ea typeface="Arial"/>
                <a:cs typeface="Arial"/>
                <a:sym typeface="Arial"/>
              </a:rPr>
              <a:t>function. Whereas, in R programming, we have that provision, hence R code would be compact here:</a:t>
            </a:r>
            <a:endParaRPr sz="1050">
              <a:latin typeface="Arial"/>
              <a:ea typeface="Arial"/>
              <a:cs typeface="Arial"/>
              <a:sym typeface="Arial"/>
            </a:endParaRPr>
          </a:p>
          <a:p>
            <a:pPr indent="0" lvl="0" marL="0" rtl="0" algn="just">
              <a:spcBef>
                <a:spcPts val="360"/>
              </a:spcBef>
              <a:spcAft>
                <a:spcPts val="0"/>
              </a:spcAft>
              <a:buNone/>
            </a:pPr>
            <a:r>
              <a:t/>
            </a:r>
            <a:endParaRPr sz="1050">
              <a:latin typeface="Palatino Linotype"/>
              <a:ea typeface="Palatino Linotype"/>
              <a:cs typeface="Palatino Linotype"/>
              <a:sym typeface="Palatino Linotype"/>
            </a:endParaRPr>
          </a:p>
        </p:txBody>
      </p:sp>
      <p:sp>
        <p:nvSpPr>
          <p:cNvPr id="791" name="Google Shape;791;g10e2b55a6a3_0_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792" name="Google Shape;792;g10e2b55a6a3_0_38"/>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793" name="Google Shape;793;g10e2b55a6a3_0_38"/>
          <p:cNvPicPr preferRelativeResize="0"/>
          <p:nvPr/>
        </p:nvPicPr>
        <p:blipFill>
          <a:blip r:embed="rId4">
            <a:alphaModFix/>
          </a:blip>
          <a:stretch>
            <a:fillRect/>
          </a:stretch>
        </p:blipFill>
        <p:spPr>
          <a:xfrm>
            <a:off x="576725" y="2667575"/>
            <a:ext cx="7535026" cy="34381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g10e2b55a6a3_0_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9" name="Google Shape;799;g10e2b55a6a3_0_46"/>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100">
                <a:solidFill>
                  <a:srgbClr val="F022BA"/>
                </a:solidFill>
              </a:rPr>
              <a:t>Comparison of Logistic regression with Random Forest</a:t>
            </a:r>
            <a:endParaRPr b="1" sz="2700">
              <a:solidFill>
                <a:srgbClr val="F022BA"/>
              </a:solidFill>
            </a:endParaRPr>
          </a:p>
        </p:txBody>
      </p:sp>
      <p:sp>
        <p:nvSpPr>
          <p:cNvPr id="800" name="Google Shape;800;g10e2b55a6a3_0_46"/>
          <p:cNvSpPr txBox="1"/>
          <p:nvPr>
            <p:ph idx="1" type="body"/>
          </p:nvPr>
        </p:nvSpPr>
        <p:spPr>
          <a:xfrm>
            <a:off x="457200" y="1349788"/>
            <a:ext cx="8229600" cy="5554200"/>
          </a:xfrm>
          <a:prstGeom prst="rect">
            <a:avLst/>
          </a:prstGeom>
          <a:noFill/>
          <a:ln>
            <a:noFill/>
          </a:ln>
        </p:spPr>
        <p:txBody>
          <a:bodyPr anchorCtr="0" anchor="t" bIns="45700" lIns="91425" spcFirstLastPara="1" rIns="91425" wrap="square" tIns="45700">
            <a:noAutofit/>
          </a:bodyPr>
          <a:lstStyle/>
          <a:p>
            <a:pPr indent="0" lvl="0" marL="0" rtl="0" algn="just">
              <a:spcBef>
                <a:spcPts val="360"/>
              </a:spcBef>
              <a:spcAft>
                <a:spcPts val="0"/>
              </a:spcAft>
              <a:buNone/>
            </a:pPr>
            <a:r>
              <a:rPr lang="en-US" sz="1050">
                <a:latin typeface="Palatino Linotype"/>
                <a:ea typeface="Palatino Linotype"/>
                <a:cs typeface="Palatino Linotype"/>
                <a:sym typeface="Palatino Linotype"/>
              </a:rPr>
              <a:t>In the following table, both models explanatory variables have been put in descending order based on the importance of them towards the model contribution. </a:t>
            </a:r>
            <a:endParaRPr sz="1050">
              <a:latin typeface="Palatino Linotype"/>
              <a:ea typeface="Palatino Linotype"/>
              <a:cs typeface="Palatino Linotype"/>
              <a:sym typeface="Palatino Linotype"/>
            </a:endParaRPr>
          </a:p>
          <a:p>
            <a:pPr indent="0" lvl="0" marL="0" rtl="0" algn="just">
              <a:spcBef>
                <a:spcPts val="360"/>
              </a:spcBef>
              <a:spcAft>
                <a:spcPts val="0"/>
              </a:spcAft>
              <a:buNone/>
            </a:pPr>
            <a:r>
              <a:rPr lang="en-US" sz="1050">
                <a:latin typeface="Palatino Linotype"/>
                <a:ea typeface="Palatino Linotype"/>
                <a:cs typeface="Palatino Linotype"/>
                <a:sym typeface="Palatino Linotype"/>
              </a:rPr>
              <a:t>In the logistic regression model, it is the p-value (minimum is a better predictor), and for random forest it is the mean decrease in Gini (maximum is a better predictor). </a:t>
            </a:r>
            <a:endParaRPr sz="1050">
              <a:latin typeface="Palatino Linotype"/>
              <a:ea typeface="Palatino Linotype"/>
              <a:cs typeface="Palatino Linotype"/>
              <a:sym typeface="Palatino Linotype"/>
            </a:endParaRPr>
          </a:p>
          <a:p>
            <a:pPr indent="0" lvl="0" marL="0" rtl="0" algn="just">
              <a:spcBef>
                <a:spcPts val="360"/>
              </a:spcBef>
              <a:spcAft>
                <a:spcPts val="0"/>
              </a:spcAft>
              <a:buNone/>
            </a:pPr>
            <a:r>
              <a:rPr lang="en-US" sz="1050">
                <a:latin typeface="Palatino Linotype"/>
                <a:ea typeface="Palatino Linotype"/>
                <a:cs typeface="Palatino Linotype"/>
                <a:sym typeface="Palatino Linotype"/>
              </a:rPr>
              <a:t>Many of the variables are very much matching in importance like, </a:t>
            </a:r>
            <a:r>
              <a:rPr lang="en-US" sz="1000">
                <a:latin typeface="Arial"/>
                <a:ea typeface="Arial"/>
                <a:cs typeface="Arial"/>
                <a:sym typeface="Arial"/>
              </a:rPr>
              <a:t>status_exs_accnt_A14</a:t>
            </a:r>
            <a:r>
              <a:rPr lang="en-US" sz="1050">
                <a:latin typeface="Palatino Linotype"/>
                <a:ea typeface="Palatino Linotype"/>
                <a:cs typeface="Palatino Linotype"/>
                <a:sym typeface="Palatino Linotype"/>
              </a:rPr>
              <a:t>, </a:t>
            </a:r>
            <a:r>
              <a:rPr lang="en-US" sz="1000">
                <a:latin typeface="Arial"/>
                <a:ea typeface="Arial"/>
                <a:cs typeface="Arial"/>
                <a:sym typeface="Arial"/>
              </a:rPr>
              <a:t>credit_hist_A34</a:t>
            </a:r>
            <a:r>
              <a:rPr lang="en-US" sz="1050">
                <a:latin typeface="Palatino Linotype"/>
                <a:ea typeface="Palatino Linotype"/>
                <a:cs typeface="Palatino Linotype"/>
                <a:sym typeface="Palatino Linotype"/>
              </a:rPr>
              <a:t>, </a:t>
            </a:r>
            <a:r>
              <a:rPr lang="en-US" sz="1000">
                <a:latin typeface="Arial"/>
                <a:ea typeface="Arial"/>
                <a:cs typeface="Arial"/>
                <a:sym typeface="Arial"/>
              </a:rPr>
              <a:t>Installment_rate_in_percentage_of_disposable_income</a:t>
            </a:r>
            <a:r>
              <a:rPr lang="en-US" sz="1050">
                <a:latin typeface="Palatino Linotype"/>
                <a:ea typeface="Palatino Linotype"/>
                <a:cs typeface="Palatino Linotype"/>
                <a:sym typeface="Palatino Linotype"/>
              </a:rPr>
              <a:t>, </a:t>
            </a:r>
            <a:r>
              <a:rPr lang="en-US" sz="1000">
                <a:latin typeface="Arial"/>
                <a:ea typeface="Arial"/>
                <a:cs typeface="Arial"/>
                <a:sym typeface="Arial"/>
              </a:rPr>
              <a:t>property_A_24</a:t>
            </a:r>
            <a:r>
              <a:rPr lang="en-US" sz="1050">
                <a:latin typeface="Palatino Linotype"/>
                <a:ea typeface="Palatino Linotype"/>
                <a:cs typeface="Palatino Linotype"/>
                <a:sym typeface="Palatino Linotype"/>
              </a:rPr>
              <a:t>, </a:t>
            </a:r>
            <a:r>
              <a:rPr lang="en-US" sz="1000">
                <a:latin typeface="Arial"/>
                <a:ea typeface="Arial"/>
                <a:cs typeface="Arial"/>
                <a:sym typeface="Arial"/>
              </a:rPr>
              <a:t>Credit_amount</a:t>
            </a:r>
            <a:r>
              <a:rPr lang="en-US" sz="1050">
                <a:latin typeface="Palatino Linotype"/>
                <a:ea typeface="Palatino Linotype"/>
                <a:cs typeface="Palatino Linotype"/>
                <a:sym typeface="Palatino Linotype"/>
              </a:rPr>
              <a:t>, </a:t>
            </a:r>
            <a:r>
              <a:rPr lang="en-US" sz="1000">
                <a:latin typeface="Arial"/>
                <a:ea typeface="Arial"/>
                <a:cs typeface="Arial"/>
                <a:sym typeface="Arial"/>
              </a:rPr>
              <a:t>Duration_in_month</a:t>
            </a:r>
            <a:endParaRPr sz="1050">
              <a:latin typeface="Palatino Linotype"/>
              <a:ea typeface="Palatino Linotype"/>
              <a:cs typeface="Palatino Linotype"/>
              <a:sym typeface="Palatino Linotype"/>
            </a:endParaRPr>
          </a:p>
          <a:p>
            <a:pPr indent="0" lvl="0" marL="0" rtl="0" algn="just">
              <a:spcBef>
                <a:spcPts val="360"/>
              </a:spcBef>
              <a:spcAft>
                <a:spcPts val="0"/>
              </a:spcAft>
              <a:buNone/>
            </a:pPr>
            <a:r>
              <a:t/>
            </a:r>
            <a:endParaRPr sz="1050">
              <a:latin typeface="Palatino Linotype"/>
              <a:ea typeface="Palatino Linotype"/>
              <a:cs typeface="Palatino Linotype"/>
              <a:sym typeface="Palatino Linotype"/>
            </a:endParaRPr>
          </a:p>
        </p:txBody>
      </p:sp>
      <p:sp>
        <p:nvSpPr>
          <p:cNvPr id="801" name="Google Shape;801;g10e2b55a6a3_0_4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802" name="Google Shape;802;g10e2b55a6a3_0_46"/>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pic>
        <p:nvPicPr>
          <p:cNvPr id="803" name="Google Shape;803;g10e2b55a6a3_0_46"/>
          <p:cNvPicPr preferRelativeResize="0"/>
          <p:nvPr/>
        </p:nvPicPr>
        <p:blipFill>
          <a:blip r:embed="rId4">
            <a:alphaModFix/>
          </a:blip>
          <a:stretch>
            <a:fillRect/>
          </a:stretch>
        </p:blipFill>
        <p:spPr>
          <a:xfrm>
            <a:off x="539100" y="2607800"/>
            <a:ext cx="7873551" cy="37485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g114d6a474e7_0_6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9" name="Google Shape;809;g114d6a474e7_0_67"/>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Logistic Regression</a:t>
            </a:r>
            <a:endParaRPr b="1" sz="2500">
              <a:solidFill>
                <a:srgbClr val="F022BA"/>
              </a:solidFill>
            </a:endParaRPr>
          </a:p>
        </p:txBody>
      </p:sp>
      <p:sp>
        <p:nvSpPr>
          <p:cNvPr id="810" name="Google Shape;810;g114d6a474e7_0_6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rPr lang="en-US" sz="1450">
                <a:latin typeface="Arial"/>
                <a:ea typeface="Arial"/>
                <a:cs typeface="Arial"/>
                <a:sym typeface="Arial"/>
              </a:rPr>
              <a:t>Logistic Regression in R</a:t>
            </a:r>
            <a:endParaRPr sz="1450">
              <a:latin typeface="Arial"/>
              <a:ea typeface="Arial"/>
              <a:cs typeface="Arial"/>
              <a:sym typeface="Arial"/>
            </a:endParaRPr>
          </a:p>
          <a:p>
            <a:pPr indent="0" lvl="0" marL="0" rtl="0" algn="just">
              <a:spcBef>
                <a:spcPts val="480"/>
              </a:spcBef>
              <a:spcAft>
                <a:spcPts val="0"/>
              </a:spcAft>
              <a:buNone/>
            </a:pPr>
            <a:r>
              <a:rPr lang="en-US" sz="1450">
                <a:latin typeface="Arial"/>
                <a:ea typeface="Arial"/>
                <a:cs typeface="Arial"/>
                <a:sym typeface="Arial"/>
              </a:rPr>
              <a:t>https://www.youtube.com/watch?v=Z5WKQr4H4Xk</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rPr lang="en-US" sz="1450">
                <a:latin typeface="Arial"/>
                <a:ea typeface="Arial"/>
                <a:cs typeface="Arial"/>
                <a:sym typeface="Arial"/>
              </a:rPr>
              <a:t>Logistic Regression in Python</a:t>
            </a:r>
            <a:endParaRPr sz="1450">
              <a:latin typeface="Arial"/>
              <a:ea typeface="Arial"/>
              <a:cs typeface="Arial"/>
              <a:sym typeface="Arial"/>
            </a:endParaRPr>
          </a:p>
          <a:p>
            <a:pPr indent="0" lvl="0" marL="0" rtl="0" algn="just">
              <a:spcBef>
                <a:spcPts val="480"/>
              </a:spcBef>
              <a:spcAft>
                <a:spcPts val="0"/>
              </a:spcAft>
              <a:buNone/>
            </a:pPr>
            <a:r>
              <a:rPr lang="en-US" sz="1450">
                <a:latin typeface="Arial"/>
                <a:ea typeface="Arial"/>
                <a:cs typeface="Arial"/>
                <a:sym typeface="Arial"/>
              </a:rPr>
              <a:t>https://www.youtube.com/watch?v=jHMjpBxKRck</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p:txBody>
      </p:sp>
      <p:sp>
        <p:nvSpPr>
          <p:cNvPr id="811" name="Google Shape;811;g114d6a474e7_0_6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812" name="Google Shape;812;g114d6a474e7_0_67"/>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g1138276bc48_0_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8" name="Google Shape;818;g1138276bc48_0_22"/>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500">
                <a:solidFill>
                  <a:srgbClr val="F022BA"/>
                </a:solidFill>
              </a:rPr>
              <a:t>Logistic Regression</a:t>
            </a:r>
            <a:endParaRPr b="1" sz="2500">
              <a:solidFill>
                <a:srgbClr val="F022BA"/>
              </a:solidFill>
            </a:endParaRPr>
          </a:p>
        </p:txBody>
      </p:sp>
      <p:sp>
        <p:nvSpPr>
          <p:cNvPr id="819" name="Google Shape;819;g1138276bc48_0_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0"/>
              </a:spcBef>
              <a:spcAft>
                <a:spcPts val="0"/>
              </a:spcAft>
              <a:buNone/>
            </a:pPr>
            <a:r>
              <a:rPr lang="en-US" sz="1100">
                <a:solidFill>
                  <a:srgbClr val="000000"/>
                </a:solidFill>
                <a:latin typeface="Times New Roman"/>
                <a:ea typeface="Times New Roman"/>
                <a:cs typeface="Times New Roman"/>
                <a:sym typeface="Times New Roman"/>
              </a:rPr>
              <a:t>Logistic Regression Versus Random Forest-Maximum likelihood estimation </a:t>
            </a:r>
            <a:endParaRPr sz="1100">
              <a:solidFill>
                <a:srgbClr val="000000"/>
              </a:solidFill>
              <a:latin typeface="Arial"/>
              <a:ea typeface="Arial"/>
              <a:cs typeface="Arial"/>
              <a:sym typeface="Arial"/>
            </a:endParaRPr>
          </a:p>
          <a:p>
            <a:pPr indent="0" lvl="0" marL="0" rtl="0" algn="just">
              <a:spcBef>
                <a:spcPts val="480"/>
              </a:spcBef>
              <a:spcAft>
                <a:spcPts val="0"/>
              </a:spcAft>
              <a:buNone/>
            </a:pPr>
            <a:r>
              <a:rPr lang="en-US" sz="1450" u="sng">
                <a:solidFill>
                  <a:schemeClr val="hlink"/>
                </a:solidFill>
                <a:latin typeface="Arial"/>
                <a:ea typeface="Arial"/>
                <a:cs typeface="Arial"/>
                <a:sym typeface="Arial"/>
                <a:hlinkClick r:id="rId3"/>
              </a:rPr>
              <a:t>https://www.youtube.com/watch?v=75e1RjrxSI4</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rPr lang="en-US" sz="1450">
                <a:latin typeface="Arial"/>
                <a:ea typeface="Arial"/>
                <a:cs typeface="Arial"/>
                <a:sym typeface="Arial"/>
              </a:rPr>
              <a:t>Logistic Regression</a:t>
            </a:r>
            <a:endParaRPr sz="1450">
              <a:latin typeface="Arial"/>
              <a:ea typeface="Arial"/>
              <a:cs typeface="Arial"/>
              <a:sym typeface="Arial"/>
            </a:endParaRPr>
          </a:p>
          <a:p>
            <a:pPr indent="0" lvl="0" marL="0" rtl="0" algn="just">
              <a:spcBef>
                <a:spcPts val="480"/>
              </a:spcBef>
              <a:spcAft>
                <a:spcPts val="0"/>
              </a:spcAft>
              <a:buNone/>
            </a:pPr>
            <a:r>
              <a:rPr lang="en-US" sz="1450" u="sng">
                <a:solidFill>
                  <a:schemeClr val="hlink"/>
                </a:solidFill>
                <a:latin typeface="Arial"/>
                <a:ea typeface="Arial"/>
                <a:cs typeface="Arial"/>
                <a:sym typeface="Arial"/>
                <a:hlinkClick r:id="rId4"/>
              </a:rPr>
              <a:t>https://www.youtube.com/watch?v=emHDSX6R6eg</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rPr lang="en-US" sz="1450">
                <a:latin typeface="Arial"/>
                <a:ea typeface="Arial"/>
                <a:cs typeface="Arial"/>
                <a:sym typeface="Arial"/>
              </a:rPr>
              <a:t>Logistic Regression in R</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rPr lang="en-US" sz="1450">
                <a:latin typeface="Arial"/>
                <a:ea typeface="Arial"/>
                <a:cs typeface="Arial"/>
                <a:sym typeface="Arial"/>
              </a:rPr>
              <a:t>https://www.youtube.com/watch?v=Z5WKQr4H4Xk</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a:p>
            <a:pPr indent="0" lvl="0" marL="0" rtl="0" algn="just">
              <a:spcBef>
                <a:spcPts val="480"/>
              </a:spcBef>
              <a:spcAft>
                <a:spcPts val="0"/>
              </a:spcAft>
              <a:buNone/>
            </a:pPr>
            <a:r>
              <a:t/>
            </a:r>
            <a:endParaRPr sz="1450">
              <a:latin typeface="Arial"/>
              <a:ea typeface="Arial"/>
              <a:cs typeface="Arial"/>
              <a:sym typeface="Arial"/>
            </a:endParaRPr>
          </a:p>
        </p:txBody>
      </p:sp>
      <p:sp>
        <p:nvSpPr>
          <p:cNvPr id="820" name="Google Shape;820;g1138276bc48_0_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821" name="Google Shape;821;g1138276bc48_0_22"/>
          <p:cNvPicPr preferRelativeResize="0"/>
          <p:nvPr/>
        </p:nvPicPr>
        <p:blipFill rotWithShape="1">
          <a:blip r:embed="rId5">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0f94fb0466_0_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g10f94fb0466_0_54"/>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71755" marR="372110" rtl="0" algn="ctr">
              <a:lnSpc>
                <a:spcPct val="103750"/>
              </a:lnSpc>
              <a:spcBef>
                <a:spcPts val="435"/>
              </a:spcBef>
              <a:spcAft>
                <a:spcPts val="0"/>
              </a:spcAft>
              <a:buClr>
                <a:schemeClr val="dk1"/>
              </a:buClr>
              <a:buSzPts val="1100"/>
              <a:buFont typeface="Arial"/>
              <a:buNone/>
            </a:pPr>
            <a:r>
              <a:rPr b="1" lang="en-US" sz="2300">
                <a:solidFill>
                  <a:srgbClr val="F022BA"/>
                </a:solidFill>
                <a:highlight>
                  <a:srgbClr val="FDF9D7"/>
                </a:highlight>
                <a:latin typeface="Arial"/>
                <a:ea typeface="Arial"/>
                <a:cs typeface="Arial"/>
                <a:sym typeface="Arial"/>
              </a:rPr>
              <a:t>C</a:t>
            </a:r>
            <a:r>
              <a:rPr b="1" lang="en-US" sz="2300">
                <a:solidFill>
                  <a:srgbClr val="F022BA"/>
                </a:solidFill>
                <a:highlight>
                  <a:srgbClr val="FDF9D7"/>
                </a:highlight>
                <a:latin typeface="Arial"/>
                <a:ea typeface="Arial"/>
                <a:cs typeface="Arial"/>
                <a:sym typeface="Arial"/>
              </a:rPr>
              <a:t>ompensating Factors In Machine Learning</a:t>
            </a:r>
            <a:r>
              <a:rPr b="1" lang="en-US" sz="2300">
                <a:solidFill>
                  <a:srgbClr val="F022BA"/>
                </a:solidFill>
                <a:latin typeface="Arial"/>
                <a:ea typeface="Arial"/>
                <a:cs typeface="Arial"/>
                <a:sym typeface="Arial"/>
              </a:rPr>
              <a:t> </a:t>
            </a:r>
            <a:r>
              <a:rPr b="1" lang="en-US" sz="2300">
                <a:solidFill>
                  <a:srgbClr val="F022BA"/>
                </a:solidFill>
                <a:highlight>
                  <a:srgbClr val="FDF9D7"/>
                </a:highlight>
                <a:latin typeface="Arial"/>
                <a:ea typeface="Arial"/>
                <a:cs typeface="Arial"/>
                <a:sym typeface="Arial"/>
              </a:rPr>
              <a:t>Model</a:t>
            </a:r>
            <a:endParaRPr sz="2560"/>
          </a:p>
        </p:txBody>
      </p:sp>
      <p:sp>
        <p:nvSpPr>
          <p:cNvPr id="160" name="Google Shape;160;g10f94fb0466_0_5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70000" lnSpcReduction="20000"/>
          </a:bodyPr>
          <a:lstStyle/>
          <a:p>
            <a:pPr indent="0" lvl="0" marL="0" marR="146685" rtl="0" algn="l">
              <a:lnSpc>
                <a:spcPct val="88750"/>
              </a:lnSpc>
              <a:spcBef>
                <a:spcPts val="895"/>
              </a:spcBef>
              <a:spcAft>
                <a:spcPts val="0"/>
              </a:spcAft>
              <a:buNone/>
            </a:pPr>
            <a:r>
              <a:rPr b="1" lang="en-US" sz="2400">
                <a:solidFill>
                  <a:srgbClr val="0000FF"/>
                </a:solidFill>
                <a:latin typeface="Palatino Linotype"/>
                <a:ea typeface="Palatino Linotype"/>
                <a:cs typeface="Palatino Linotype"/>
                <a:sym typeface="Palatino Linotype"/>
              </a:rPr>
              <a:t>Statistical model</a:t>
            </a:r>
            <a:endParaRPr b="1" sz="2400">
              <a:solidFill>
                <a:srgbClr val="0000FF"/>
              </a:solidFill>
              <a:latin typeface="Palatino Linotype"/>
              <a:ea typeface="Palatino Linotype"/>
              <a:cs typeface="Palatino Linotype"/>
              <a:sym typeface="Palatino Linotype"/>
            </a:endParaRPr>
          </a:p>
          <a:p>
            <a:pPr indent="-335280" lvl="0" marL="342900" marR="146685" rtl="0" algn="l">
              <a:lnSpc>
                <a:spcPct val="88750"/>
              </a:lnSpc>
              <a:spcBef>
                <a:spcPts val="895"/>
              </a:spcBef>
              <a:spcAft>
                <a:spcPts val="0"/>
              </a:spcAft>
              <a:buSzPct val="100000"/>
              <a:buChar char="•"/>
            </a:pPr>
            <a:r>
              <a:rPr lang="en-US" sz="2400">
                <a:latin typeface="Palatino Linotype"/>
                <a:ea typeface="Palatino Linotype"/>
                <a:cs typeface="Palatino Linotype"/>
                <a:sym typeface="Palatino Linotype"/>
              </a:rPr>
              <a:t>The two-point validation is performed on the statistical modeling methodology on training data</a:t>
            </a:r>
            <a:endParaRPr sz="2400">
              <a:latin typeface="Palatino Linotype"/>
              <a:ea typeface="Palatino Linotype"/>
              <a:cs typeface="Palatino Linotype"/>
              <a:sym typeface="Palatino Linotype"/>
            </a:endParaRPr>
          </a:p>
          <a:p>
            <a:pPr indent="-278130" lvl="1" marL="742950" marR="146685" rtl="0" algn="l">
              <a:lnSpc>
                <a:spcPct val="88750"/>
              </a:lnSpc>
              <a:spcBef>
                <a:spcPts val="895"/>
              </a:spcBef>
              <a:spcAft>
                <a:spcPts val="0"/>
              </a:spcAft>
              <a:buSzPct val="100000"/>
              <a:buChar char="–"/>
            </a:pPr>
            <a:r>
              <a:rPr lang="en-US" sz="2400">
                <a:latin typeface="Palatino Linotype"/>
                <a:ea typeface="Palatino Linotype"/>
                <a:cs typeface="Palatino Linotype"/>
                <a:sym typeface="Palatino Linotype"/>
              </a:rPr>
              <a:t>overall model accuracy </a:t>
            </a:r>
            <a:endParaRPr sz="2400">
              <a:latin typeface="Palatino Linotype"/>
              <a:ea typeface="Palatino Linotype"/>
              <a:cs typeface="Palatino Linotype"/>
              <a:sym typeface="Palatino Linotype"/>
            </a:endParaRPr>
          </a:p>
          <a:p>
            <a:pPr indent="-278130" lvl="1" marL="742950" marR="146685" rtl="0" algn="l">
              <a:lnSpc>
                <a:spcPct val="88750"/>
              </a:lnSpc>
              <a:spcBef>
                <a:spcPts val="895"/>
              </a:spcBef>
              <a:spcAft>
                <a:spcPts val="0"/>
              </a:spcAft>
              <a:buSzPct val="100000"/>
              <a:buChar char="–"/>
            </a:pPr>
            <a:r>
              <a:rPr lang="en-US" sz="2400">
                <a:latin typeface="Palatino Linotype"/>
                <a:ea typeface="Palatino Linotype"/>
                <a:cs typeface="Palatino Linotype"/>
                <a:sym typeface="Palatino Linotype"/>
              </a:rPr>
              <a:t>individual parameters significance test. </a:t>
            </a:r>
            <a:endParaRPr sz="2400">
              <a:latin typeface="Palatino Linotype"/>
              <a:ea typeface="Palatino Linotype"/>
              <a:cs typeface="Palatino Linotype"/>
              <a:sym typeface="Palatino Linotype"/>
            </a:endParaRPr>
          </a:p>
          <a:p>
            <a:pPr indent="0" lvl="0" marL="0" marR="146685" rtl="0" algn="l">
              <a:lnSpc>
                <a:spcPct val="88750"/>
              </a:lnSpc>
              <a:spcBef>
                <a:spcPts val="895"/>
              </a:spcBef>
              <a:spcAft>
                <a:spcPts val="0"/>
              </a:spcAft>
              <a:buNone/>
            </a:pPr>
            <a:r>
              <a:rPr b="1" lang="en-US" sz="2400">
                <a:solidFill>
                  <a:srgbClr val="0000FF"/>
                </a:solidFill>
                <a:latin typeface="Palatino Linotype"/>
                <a:ea typeface="Palatino Linotype"/>
                <a:cs typeface="Palatino Linotype"/>
                <a:sym typeface="Palatino Linotype"/>
              </a:rPr>
              <a:t>Machine Learning Model</a:t>
            </a:r>
            <a:endParaRPr b="1" sz="2400">
              <a:solidFill>
                <a:srgbClr val="0000FF"/>
              </a:solidFill>
              <a:latin typeface="Palatino Linotype"/>
              <a:ea typeface="Palatino Linotype"/>
              <a:cs typeface="Palatino Linotype"/>
              <a:sym typeface="Palatino Linotype"/>
            </a:endParaRPr>
          </a:p>
          <a:p>
            <a:pPr indent="-335280" lvl="0" marL="342900" marR="146685" rtl="0" algn="l">
              <a:lnSpc>
                <a:spcPct val="88750"/>
              </a:lnSpc>
              <a:spcBef>
                <a:spcPts val="895"/>
              </a:spcBef>
              <a:spcAft>
                <a:spcPts val="0"/>
              </a:spcAft>
              <a:buSzPct val="100000"/>
              <a:buChar char="•"/>
            </a:pPr>
            <a:r>
              <a:rPr lang="en-US" sz="2400">
                <a:latin typeface="Palatino Linotype"/>
                <a:ea typeface="Palatino Linotype"/>
                <a:cs typeface="Palatino Linotype"/>
                <a:sym typeface="Palatino Linotype"/>
              </a:rPr>
              <a:t>On top, statistical diagnostics on individual variables are not performed in machine learning. </a:t>
            </a:r>
            <a:endParaRPr sz="2400">
              <a:latin typeface="Palatino Linotype"/>
              <a:ea typeface="Palatino Linotype"/>
              <a:cs typeface="Palatino Linotype"/>
              <a:sym typeface="Palatino Linotype"/>
            </a:endParaRPr>
          </a:p>
          <a:p>
            <a:pPr indent="-335280" lvl="0" marL="342900" rtl="0" algn="l">
              <a:lnSpc>
                <a:spcPct val="111666"/>
              </a:lnSpc>
              <a:spcBef>
                <a:spcPts val="775"/>
              </a:spcBef>
              <a:spcAft>
                <a:spcPts val="0"/>
              </a:spcAft>
              <a:buSzPct val="100000"/>
              <a:buFont typeface="Palatino Linotype"/>
              <a:buChar char="•"/>
            </a:pPr>
            <a:r>
              <a:rPr lang="en-US" sz="2400">
                <a:latin typeface="Palatino Linotype"/>
                <a:ea typeface="Palatino Linotype"/>
                <a:cs typeface="Palatino Linotype"/>
                <a:sym typeface="Palatino Linotype"/>
              </a:rPr>
              <a:t>In machine learning, data will be split into three parts (train data - 50 percent, validation data - 25 percent, testing data - 25 percent) rather than two parts in statistical methodology. </a:t>
            </a:r>
            <a:endParaRPr sz="2400">
              <a:latin typeface="Palatino Linotype"/>
              <a:ea typeface="Palatino Linotype"/>
              <a:cs typeface="Palatino Linotype"/>
              <a:sym typeface="Palatino Linotype"/>
            </a:endParaRPr>
          </a:p>
          <a:p>
            <a:pPr indent="-335280" lvl="0" marL="342900" rtl="0" algn="l">
              <a:lnSpc>
                <a:spcPct val="111666"/>
              </a:lnSpc>
              <a:spcBef>
                <a:spcPts val="775"/>
              </a:spcBef>
              <a:spcAft>
                <a:spcPts val="0"/>
              </a:spcAft>
              <a:buSzPct val="100000"/>
              <a:buFont typeface="Palatino Linotype"/>
              <a:buChar char="•"/>
            </a:pPr>
            <a:r>
              <a:rPr lang="en-US" sz="2400">
                <a:latin typeface="Palatino Linotype"/>
                <a:ea typeface="Palatino Linotype"/>
                <a:cs typeface="Palatino Linotype"/>
                <a:sym typeface="Palatino Linotype"/>
              </a:rPr>
              <a:t>Machine learning models should be developed on training data, and its hyperparameters should be tuned based on validation data to ensure the two-point validation equivalence. </a:t>
            </a:r>
            <a:endParaRPr sz="2400">
              <a:latin typeface="Palatino Linotype"/>
              <a:ea typeface="Palatino Linotype"/>
              <a:cs typeface="Palatino Linotype"/>
              <a:sym typeface="Palatino Linotype"/>
            </a:endParaRPr>
          </a:p>
          <a:p>
            <a:pPr indent="-335280" lvl="0" marL="342900" rtl="0" algn="l">
              <a:lnSpc>
                <a:spcPct val="111666"/>
              </a:lnSpc>
              <a:spcBef>
                <a:spcPts val="775"/>
              </a:spcBef>
              <a:spcAft>
                <a:spcPts val="0"/>
              </a:spcAft>
              <a:buSzPct val="100000"/>
              <a:buFont typeface="Palatino Linotype"/>
              <a:buChar char="•"/>
            </a:pPr>
            <a:r>
              <a:rPr lang="en-US" sz="2400">
                <a:latin typeface="Palatino Linotype"/>
                <a:ea typeface="Palatino Linotype"/>
                <a:cs typeface="Palatino Linotype"/>
                <a:sym typeface="Palatino Linotype"/>
              </a:rPr>
              <a:t>Thus the robustness of models is ensured without diagnostics performed at an individual variable level.</a:t>
            </a:r>
            <a:endParaRPr sz="2400">
              <a:latin typeface="Palatino Linotype"/>
              <a:ea typeface="Palatino Linotype"/>
              <a:cs typeface="Palatino Linotype"/>
              <a:sym typeface="Palatino Linotype"/>
            </a:endParaRPr>
          </a:p>
        </p:txBody>
      </p:sp>
      <p:sp>
        <p:nvSpPr>
          <p:cNvPr id="161" name="Google Shape;161;g10f94fb0466_0_5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162" name="Google Shape;162;g10f94fb0466_0_54"/>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0f94fb0466_0_6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g10f94fb0466_0_62"/>
          <p:cNvSpPr txBox="1"/>
          <p:nvPr>
            <p:ph type="title"/>
          </p:nvPr>
        </p:nvSpPr>
        <p:spPr>
          <a:xfrm>
            <a:off x="457200" y="620688"/>
            <a:ext cx="8229600" cy="79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Assumptions of linear regression</a:t>
            </a:r>
            <a:endParaRPr/>
          </a:p>
        </p:txBody>
      </p:sp>
      <p:sp>
        <p:nvSpPr>
          <p:cNvPr id="169" name="Google Shape;169;g10f94fb0466_0_6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480"/>
              </a:spcBef>
              <a:spcAft>
                <a:spcPts val="0"/>
              </a:spcAft>
              <a:buNone/>
            </a:pPr>
            <a:r>
              <a:rPr lang="en-US"/>
              <a:t>Linear regression has the following assumptions, failing which the linear regression model does not hold true:</a:t>
            </a:r>
            <a:endParaRPr/>
          </a:p>
          <a:p>
            <a:pPr indent="-331470" lvl="0" marL="342900" rtl="0" algn="just">
              <a:spcBef>
                <a:spcPts val="480"/>
              </a:spcBef>
              <a:spcAft>
                <a:spcPts val="0"/>
              </a:spcAft>
              <a:buSzPct val="75000"/>
              <a:buChar char="•"/>
            </a:pPr>
            <a:r>
              <a:rPr lang="en-US"/>
              <a:t>The dependent variable should be a linear combination of independent variables</a:t>
            </a:r>
            <a:endParaRPr/>
          </a:p>
          <a:p>
            <a:pPr indent="-331470" lvl="0" marL="342900" rtl="0" algn="just">
              <a:spcBef>
                <a:spcPts val="480"/>
              </a:spcBef>
              <a:spcAft>
                <a:spcPts val="0"/>
              </a:spcAft>
              <a:buSzPct val="75000"/>
              <a:buChar char="•"/>
            </a:pPr>
            <a:r>
              <a:rPr lang="en-US"/>
              <a:t>No autocorrelation in error terms</a:t>
            </a:r>
            <a:endParaRPr/>
          </a:p>
          <a:p>
            <a:pPr indent="-331470" lvl="0" marL="342900" rtl="0" algn="just">
              <a:spcBef>
                <a:spcPts val="480"/>
              </a:spcBef>
              <a:spcAft>
                <a:spcPts val="0"/>
              </a:spcAft>
              <a:buSzPct val="75000"/>
              <a:buChar char="•"/>
            </a:pPr>
            <a:r>
              <a:rPr lang="en-US"/>
              <a:t>Errors should have zero mean and be normally distributed</a:t>
            </a:r>
            <a:endParaRPr/>
          </a:p>
          <a:p>
            <a:pPr indent="-331470" lvl="0" marL="342900" rtl="0" algn="just">
              <a:spcBef>
                <a:spcPts val="480"/>
              </a:spcBef>
              <a:spcAft>
                <a:spcPts val="0"/>
              </a:spcAft>
              <a:buSzPct val="75000"/>
              <a:buChar char="•"/>
            </a:pPr>
            <a:r>
              <a:rPr lang="en-US"/>
              <a:t>No or little multi-collinearity</a:t>
            </a:r>
            <a:endParaRPr/>
          </a:p>
          <a:p>
            <a:pPr indent="-331470" lvl="0" marL="342900" rtl="0" algn="just">
              <a:spcBef>
                <a:spcPts val="480"/>
              </a:spcBef>
              <a:spcAft>
                <a:spcPts val="0"/>
              </a:spcAft>
              <a:buSzPct val="75000"/>
              <a:buChar char="•"/>
            </a:pPr>
            <a:r>
              <a:rPr lang="en-US"/>
              <a:t>Error terms should be homoscedastic</a:t>
            </a:r>
            <a:endParaRPr/>
          </a:p>
          <a:p>
            <a:pPr indent="0" lvl="0" marL="342900" rtl="0" algn="just">
              <a:spcBef>
                <a:spcPts val="480"/>
              </a:spcBef>
              <a:spcAft>
                <a:spcPts val="0"/>
              </a:spcAft>
              <a:buNone/>
            </a:pPr>
            <a:r>
              <a:t/>
            </a:r>
            <a:endParaRPr/>
          </a:p>
        </p:txBody>
      </p:sp>
      <p:sp>
        <p:nvSpPr>
          <p:cNvPr id="170" name="Google Shape;170;g10f94fb0466_0_6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Dr.S.Veena,Associate Professor/CSE</a:t>
            </a:r>
            <a:endParaRPr/>
          </a:p>
        </p:txBody>
      </p:sp>
      <p:pic>
        <p:nvPicPr>
          <p:cNvPr id="171" name="Google Shape;171;g10f94fb0466_0_62"/>
          <p:cNvPicPr preferRelativeResize="0"/>
          <p:nvPr/>
        </p:nvPicPr>
        <p:blipFill rotWithShape="1">
          <a:blip r:embed="rId3">
            <a:alphaModFix/>
          </a:blip>
          <a:srcRect b="0" l="0" r="0" t="0"/>
          <a:stretch/>
        </p:blipFill>
        <p:spPr>
          <a:xfrm>
            <a:off x="395536" y="116632"/>
            <a:ext cx="8124825" cy="77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5A6378"/>
      </a:dk2>
      <a:lt2>
        <a:srgbClr val="D4D4D6"/>
      </a:lt2>
      <a:accent1>
        <a:srgbClr val="F0AD00"/>
      </a:accent1>
      <a:accent2>
        <a:srgbClr val="60B5CC"/>
      </a:accent2>
      <a:accent3>
        <a:srgbClr val="E66C7D"/>
      </a:accent3>
      <a:accent4>
        <a:srgbClr val="92D050"/>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2020-06-03T07:15:46Z</dcterms:created>
  <dc:creator>VEENA</dc:creator>
</cp:coreProperties>
</file>