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6858000" cy="9144000"/>
  <p:embeddedFontLst>
    <p:embeddedFont>
      <p:font typeface="Palatino Linotype"/>
      <p:regular r:id="rId67"/>
      <p:bold r:id="rId68"/>
      <p:italic r:id="rId69"/>
      <p:boldItalic r:id="rId70"/>
    </p:embeddedFont>
    <p:embeddedFont>
      <p:font typeface="Old Standard TT"/>
      <p:regular r:id="rId71"/>
      <p:bold r:id="rId72"/>
      <p: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4" roundtripDataSignature="AMtx7mh67TRmPTtVYFt0uY8AaJ6IbLbR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ldStandardTT-italic.fntdata"/><Relationship Id="rId72" Type="http://schemas.openxmlformats.org/officeDocument/2006/relationships/font" Target="fonts/OldStandardTT-bold.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ldStandardTT-regular.fntdata"/><Relationship Id="rId70" Type="http://schemas.openxmlformats.org/officeDocument/2006/relationships/font" Target="fonts/PalatinoLinotype-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PalatinoLinotype-bold.fntdata"/><Relationship Id="rId23" Type="http://schemas.openxmlformats.org/officeDocument/2006/relationships/slide" Target="slides/slide18.xml"/><Relationship Id="rId67" Type="http://schemas.openxmlformats.org/officeDocument/2006/relationships/font" Target="fonts/PalatinoLinotype-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alatinoLinotype-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8" name="Google Shape;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9" name="Google Shape;69;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RM INSTITUTE OF SCIENCE AND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6343928e0_0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6343928e0_0_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16343928e0_0_2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6343928e0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6343928e0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16343928e0_0_2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6343928e0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6343928e0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16343928e0_0_2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6de688ba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6de688ba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16de688ba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6343928e0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6343928e0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16343928e0_0_2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6343928e0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6343928e0_0_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16343928e0_0_2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de688bab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6de688bab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16de688bab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6de688bab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6de688bab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16de688bab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6de688bab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6de688bab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16de688bab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6343928e0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6343928e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16343928e0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6343928e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6343928e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116343928e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6e372dc53_1_5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6e372dc53_1_5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16e372dc53_1_5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6e372dc53_1_5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6e372dc53_1_5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16e372dc53_1_5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6e372dc53_1_5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6e372dc53_1_5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16e372dc53_1_5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6e372dc53_1_6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6e372dc53_1_6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16e372dc53_1_6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6e372dc53_1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6e372dc53_1_6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16e372dc53_1_6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6e372dc53_1_6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6e372dc53_1_6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16e372dc53_1_6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6e372dc53_1_6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6e372dc53_1_6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116e372dc53_1_6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6e372dc53_1_6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6e372dc53_1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16e372dc53_1_6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6e372dc53_1_6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6e372dc53_1_6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116e372dc53_1_6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6e372dc53_1_6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6e372dc53_1_6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116e372dc53_1_6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343928e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343928e0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116343928e0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6e372dc53_1_6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6e372dc53_1_6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16e372dc53_1_6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6e372dc53_1_6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6e372dc53_1_6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16e372dc53_1_6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6e372dc53_1_6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6e372dc53_1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16e372dc53_1_6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6343928e0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6343928e0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6343928e0_0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4b69d8012_0_3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4b69d8012_0_3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114b69d8012_0_3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6343928e0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6343928e0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116343928e0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4b69d8012_0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4b69d8012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14b69d8012_0_3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4b69d8012_0_3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4b69d8012_0_3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14b69d8012_0_3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4b69d8012_0_3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4b69d8012_0_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14b69d8012_0_3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0e30a0e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0e30a0e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1170e30a0e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343928e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343928e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16343928e0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70e30a0e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70e30a0e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1170e30a0e2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70e30a0e2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70e30a0e2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170e30a0e2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70e30a0e2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70e30a0e2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170e30a0e2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6343928e0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6343928e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116343928e0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70e30a0e2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70e30a0e2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1170e30a0e2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70e30a0e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70e30a0e2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1170e30a0e2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70e30a0e2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170e30a0e2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1170e30a0e2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7e88217f4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7e88217f4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117e88217f4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16343928e0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16343928e0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16343928e0_0_1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6343928e0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6343928e0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116343928e0_0_1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6343928e0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6343928e0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16343928e0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16343928e0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16343928e0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116343928e0_0_1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16343928e0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16343928e0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116343928e0_0_1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16343928e0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16343928e0_0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116343928e0_0_1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6343928e0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6343928e0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116343928e0_0_1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6343928e0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16343928e0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116343928e0_0_1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68f3125c3_1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68f3125c3_1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1168f3125c3_1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68f3125c3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168f3125c3_1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g1168f3125c3_1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168f3125c3_1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168f3125c3_1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1168f3125c3_1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68f3125c3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68f3125c3_1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1168f3125c3_1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168f3125c3_1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168f3125c3_1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1168f3125c3_1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6343928e0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6343928e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16343928e0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168f3125c3_1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168f3125c3_1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1168f3125c3_1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168f3125c3_1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168f3125c3_1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g1168f3125c3_1_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6343928e0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6343928e0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16343928e0_0_1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6343928e0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6343928e0_0_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16343928e0_0_1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343928e0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343928e0_0_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16343928e0_0_1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114b69d8012_0_254"/>
          <p:cNvSpPr/>
          <p:nvPr/>
        </p:nvSpPr>
        <p:spPr>
          <a:xfrm>
            <a:off x="0" y="133"/>
            <a:ext cx="9144000" cy="228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g114b69d8012_0_254"/>
          <p:cNvCxnSpPr/>
          <p:nvPr/>
        </p:nvCxnSpPr>
        <p:spPr>
          <a:xfrm>
            <a:off x="641934" y="4796667"/>
            <a:ext cx="390300" cy="0"/>
          </a:xfrm>
          <a:prstGeom prst="straightConnector1">
            <a:avLst/>
          </a:prstGeom>
          <a:noFill/>
          <a:ln cap="flat" cmpd="sng" w="28575">
            <a:solidFill>
              <a:schemeClr val="accent1"/>
            </a:solidFill>
            <a:prstDash val="solid"/>
            <a:round/>
            <a:headEnd len="sm" w="sm" type="none"/>
            <a:tailEnd len="sm" w="sm" type="none"/>
          </a:ln>
        </p:spPr>
      </p:cxnSp>
      <p:sp>
        <p:nvSpPr>
          <p:cNvPr id="16" name="Google Shape;16;g114b69d8012_0_254"/>
          <p:cNvSpPr txBox="1"/>
          <p:nvPr>
            <p:ph type="ctrTitle"/>
          </p:nvPr>
        </p:nvSpPr>
        <p:spPr>
          <a:xfrm>
            <a:off x="512700" y="2524400"/>
            <a:ext cx="8118600" cy="2030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7" name="Google Shape;17;g114b69d8012_0_254"/>
          <p:cNvSpPr txBox="1"/>
          <p:nvPr>
            <p:ph idx="1" type="subTitle"/>
          </p:nvPr>
        </p:nvSpPr>
        <p:spPr>
          <a:xfrm>
            <a:off x="512700" y="5120852"/>
            <a:ext cx="8118600" cy="105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8" name="Google Shape;18;g114b69d8012_0_25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g114b69d8012_0_294"/>
          <p:cNvSpPr txBox="1"/>
          <p:nvPr>
            <p:ph hasCustomPrompt="1" type="title"/>
          </p:nvPr>
        </p:nvSpPr>
        <p:spPr>
          <a:xfrm>
            <a:off x="311700" y="1386200"/>
            <a:ext cx="8520600" cy="2808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5" name="Google Shape;55;g114b69d8012_0_294"/>
          <p:cNvSpPr txBox="1"/>
          <p:nvPr>
            <p:ph idx="1" type="body"/>
          </p:nvPr>
        </p:nvSpPr>
        <p:spPr>
          <a:xfrm>
            <a:off x="311700" y="43045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114b69d8012_0_29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14b69d8012_0_29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114b69d8012_0_3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114b69d8012_0_3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2" name="Google Shape;62;g114b69d8012_0_3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114b69d8012_0_3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114b69d8012_0_3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g114b69d8012_0_260"/>
          <p:cNvCxnSpPr/>
          <p:nvPr/>
        </p:nvCxnSpPr>
        <p:spPr>
          <a:xfrm>
            <a:off x="641934" y="4796667"/>
            <a:ext cx="390300" cy="0"/>
          </a:xfrm>
          <a:prstGeom prst="straightConnector1">
            <a:avLst/>
          </a:prstGeom>
          <a:noFill/>
          <a:ln cap="flat" cmpd="sng" w="28575">
            <a:solidFill>
              <a:schemeClr val="lt2"/>
            </a:solidFill>
            <a:prstDash val="solid"/>
            <a:round/>
            <a:headEnd len="sm" w="sm" type="none"/>
            <a:tailEnd len="sm" w="sm" type="none"/>
          </a:ln>
        </p:spPr>
      </p:cxnSp>
      <p:sp>
        <p:nvSpPr>
          <p:cNvPr id="21" name="Google Shape;21;g114b69d8012_0_260"/>
          <p:cNvSpPr txBox="1"/>
          <p:nvPr>
            <p:ph type="title"/>
          </p:nvPr>
        </p:nvSpPr>
        <p:spPr>
          <a:xfrm>
            <a:off x="512700" y="2524400"/>
            <a:ext cx="8118600" cy="2030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22" name="Google Shape;22;g114b69d8012_0_2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14b69d8012_0_26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14b69d8012_0_264"/>
          <p:cNvSpPr txBox="1"/>
          <p:nvPr>
            <p:ph type="title"/>
          </p:nvPr>
        </p:nvSpPr>
        <p:spPr>
          <a:xfrm>
            <a:off x="311700" y="593367"/>
            <a:ext cx="8520600" cy="817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114b69d8012_0_264"/>
          <p:cNvSpPr txBox="1"/>
          <p:nvPr>
            <p:ph idx="1" type="body"/>
          </p:nvPr>
        </p:nvSpPr>
        <p:spPr>
          <a:xfrm>
            <a:off x="311700" y="1562133"/>
            <a:ext cx="8520600" cy="4529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g114b69d8012_0_26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114b69d8012_0_269"/>
          <p:cNvSpPr txBox="1"/>
          <p:nvPr>
            <p:ph type="title"/>
          </p:nvPr>
        </p:nvSpPr>
        <p:spPr>
          <a:xfrm>
            <a:off x="311700" y="593367"/>
            <a:ext cx="8520600" cy="817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g114b69d8012_0_269"/>
          <p:cNvSpPr txBox="1"/>
          <p:nvPr>
            <p:ph idx="1" type="body"/>
          </p:nvPr>
        </p:nvSpPr>
        <p:spPr>
          <a:xfrm>
            <a:off x="311700" y="1562233"/>
            <a:ext cx="3999900" cy="4529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14b69d8012_0_269"/>
          <p:cNvSpPr txBox="1"/>
          <p:nvPr>
            <p:ph idx="2" type="body"/>
          </p:nvPr>
        </p:nvSpPr>
        <p:spPr>
          <a:xfrm>
            <a:off x="4832400" y="1562233"/>
            <a:ext cx="3999900" cy="4529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114b69d8012_0_26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14b69d8012_0_274"/>
          <p:cNvSpPr txBox="1"/>
          <p:nvPr>
            <p:ph type="title"/>
          </p:nvPr>
        </p:nvSpPr>
        <p:spPr>
          <a:xfrm>
            <a:off x="311700" y="593367"/>
            <a:ext cx="8520600" cy="817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g114b69d8012_0_27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114b69d8012_0_27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g114b69d8012_0_27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g114b69d8012_0_27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g114b69d8012_0_281"/>
          <p:cNvSpPr txBox="1"/>
          <p:nvPr>
            <p:ph type="title"/>
          </p:nvPr>
        </p:nvSpPr>
        <p:spPr>
          <a:xfrm>
            <a:off x="490250" y="701800"/>
            <a:ext cx="56040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42" name="Google Shape;42;g114b69d8012_0_28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114b69d8012_0_284"/>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g114b69d8012_0_284"/>
          <p:cNvCxnSpPr/>
          <p:nvPr/>
        </p:nvCxnSpPr>
        <p:spPr>
          <a:xfrm>
            <a:off x="5029675" y="5994000"/>
            <a:ext cx="686400" cy="0"/>
          </a:xfrm>
          <a:prstGeom prst="straightConnector1">
            <a:avLst/>
          </a:prstGeom>
          <a:noFill/>
          <a:ln cap="flat" cmpd="sng" w="19050">
            <a:solidFill>
              <a:schemeClr val="lt2"/>
            </a:solidFill>
            <a:prstDash val="solid"/>
            <a:round/>
            <a:headEnd len="sm" w="sm" type="none"/>
            <a:tailEnd len="sm" w="sm" type="none"/>
          </a:ln>
        </p:spPr>
      </p:cxnSp>
      <p:sp>
        <p:nvSpPr>
          <p:cNvPr id="46" name="Google Shape;46;g114b69d8012_0_284"/>
          <p:cNvSpPr txBox="1"/>
          <p:nvPr>
            <p:ph type="title"/>
          </p:nvPr>
        </p:nvSpPr>
        <p:spPr>
          <a:xfrm>
            <a:off x="265500" y="1843133"/>
            <a:ext cx="4045200" cy="1777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7" name="Google Shape;47;g114b69d8012_0_284"/>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g114b69d8012_0_284"/>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9" name="Google Shape;49;g114b69d8012_0_28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114b69d8012_0_291"/>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2" name="Google Shape;52;g114b69d8012_0_29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9" name="Shape 9"/>
        <p:cNvGrpSpPr/>
        <p:nvPr/>
      </p:nvGrpSpPr>
      <p:grpSpPr>
        <a:xfrm>
          <a:off x="0" y="0"/>
          <a:ext cx="0" cy="0"/>
          <a:chOff x="0" y="0"/>
          <a:chExt cx="0" cy="0"/>
        </a:xfrm>
      </p:grpSpPr>
      <p:sp>
        <p:nvSpPr>
          <p:cNvPr id="10" name="Google Shape;10;g114b69d8012_0_250"/>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11" name="Google Shape;11;g114b69d8012_0_250"/>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12" name="Google Shape;12;g114b69d8012_0_25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d"/>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document/d/11K-ujvrzpcHLMZSSUjgJVPkuT7oOHhTP/edit#heading=h.3rnmrmc" TargetMode="Externa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archive.ics.uci.edu/ml/datasets/Breast%2BCancer%2BWisconsin%2B%28Diagnostic%29" TargetMode="External"/><Relationship Id="rId4" Type="http://schemas.openxmlformats.org/officeDocument/2006/relationships/hyperlink" Target="http://archive.ics.uci.edu/ml/datasets/Breast+Cancer+Wisconsin+%28Diagnostic%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5.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7.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7.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0.pn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35.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9.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0" name="Shape 70"/>
        <p:cNvGrpSpPr/>
        <p:nvPr/>
      </p:nvGrpSpPr>
      <p:grpSpPr>
        <a:xfrm>
          <a:off x="0" y="0"/>
          <a:ext cx="0" cy="0"/>
          <a:chOff x="0" y="0"/>
          <a:chExt cx="0" cy="0"/>
        </a:xfrm>
      </p:grpSpPr>
      <p:sp>
        <p:nvSpPr>
          <p:cNvPr id="71" name="Google Shape;71;p1"/>
          <p:cNvSpPr txBox="1"/>
          <p:nvPr>
            <p:ph type="ctrTitle"/>
          </p:nvPr>
        </p:nvSpPr>
        <p:spPr>
          <a:xfrm>
            <a:off x="512700" y="2524400"/>
            <a:ext cx="8118600" cy="2030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F022BA"/>
              </a:buClr>
              <a:buSzPct val="104761"/>
              <a:buFont typeface="Georgia"/>
              <a:buNone/>
            </a:pPr>
            <a:r>
              <a:rPr b="1" lang="en-US">
                <a:solidFill>
                  <a:srgbClr val="F022BA"/>
                </a:solidFill>
              </a:rPr>
              <a:t>Unit III</a:t>
            </a:r>
            <a:endParaRPr b="1">
              <a:solidFill>
                <a:srgbClr val="F022BA"/>
              </a:solidFill>
            </a:endParaRPr>
          </a:p>
          <a:p>
            <a:pPr indent="0" lvl="0" marL="0" rtl="0" algn="ctr">
              <a:lnSpc>
                <a:spcPct val="100000"/>
              </a:lnSpc>
              <a:spcBef>
                <a:spcPts val="0"/>
              </a:spcBef>
              <a:spcAft>
                <a:spcPts val="0"/>
              </a:spcAft>
              <a:buClr>
                <a:srgbClr val="F022BA"/>
              </a:buClr>
              <a:buSzPct val="110222"/>
              <a:buFont typeface="Georgia"/>
              <a:buNone/>
            </a:pPr>
            <a:br>
              <a:rPr b="1" lang="en-US">
                <a:solidFill>
                  <a:srgbClr val="F022BA"/>
                </a:solidFill>
              </a:rPr>
            </a:br>
            <a:r>
              <a:rPr b="1" lang="en-US" sz="3200">
                <a:solidFill>
                  <a:srgbClr val="980000"/>
                </a:solidFill>
                <a:uFill>
                  <a:noFill/>
                </a:uFill>
                <a:latin typeface="Arial"/>
                <a:ea typeface="Arial"/>
                <a:cs typeface="Arial"/>
                <a:sym typeface="Arial"/>
                <a:hlinkClick r:id="rId3">
                  <a:extLst>
                    <a:ext uri="{A12FA001-AC4F-418D-AE19-62706E023703}">
                      <ahyp:hlinkClr val="tx"/>
                    </a:ext>
                  </a:extLst>
                </a:hlinkClick>
              </a:rPr>
              <a:t>K-Nearest Neighbors and Naive Bayes</a:t>
            </a:r>
            <a:br>
              <a:rPr lang="en-US" sz="6400">
                <a:solidFill>
                  <a:srgbClr val="980000"/>
                </a:solidFill>
              </a:rPr>
            </a:br>
            <a:endParaRPr sz="6400">
              <a:solidFill>
                <a:srgbClr val="980000"/>
              </a:solidFill>
            </a:endParaRPr>
          </a:p>
        </p:txBody>
      </p:sp>
      <p:sp>
        <p:nvSpPr>
          <p:cNvPr id="72" name="Google Shape;72;p1"/>
          <p:cNvSpPr txBox="1"/>
          <p:nvPr>
            <p:ph idx="1" type="subTitle"/>
          </p:nvPr>
        </p:nvSpPr>
        <p:spPr>
          <a:xfrm>
            <a:off x="512700" y="5120852"/>
            <a:ext cx="8118600" cy="1050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
        <p:nvSpPr>
          <p:cNvPr id="73" name="Google Shape;73;p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
        <p:nvSpPr>
          <p:cNvPr id="74" name="Google Shape;74;p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accent1"/>
                </a:solidFill>
                <a:latin typeface="Old Standard TT"/>
                <a:ea typeface="Old Standard TT"/>
                <a:cs typeface="Old Standard TT"/>
                <a:sym typeface="Old Standard TT"/>
              </a:rPr>
              <a:t>‹#›</a:t>
            </a:fld>
            <a:endParaRPr>
              <a:solidFill>
                <a:schemeClr val="accent1"/>
              </a:solidFill>
              <a:latin typeface="Old Standard TT"/>
              <a:ea typeface="Old Standard TT"/>
              <a:cs typeface="Old Standard TT"/>
              <a:sym typeface="Old Standard TT"/>
            </a:endParaRPr>
          </a:p>
        </p:txBody>
      </p:sp>
      <p:pic>
        <p:nvPicPr>
          <p:cNvPr descr="https://lh6.googleusercontent.com/8IDk-vXquORl23XI8uMY5WAf9Bl5t7GXQsBQ-ENsWcEoPsO8R23UM6jcXSOE0T2hOtxIkLZ0TRBb9Ypxf0JCJcsw5nDXaAgPGNw3wJKxlISJ2dCuDBX9x4t8OoA6gAMVZM6JaBw=s0" id="75" name="Google Shape;75;p1"/>
          <p:cNvPicPr preferRelativeResize="0"/>
          <p:nvPr/>
        </p:nvPicPr>
        <p:blipFill rotWithShape="1">
          <a:blip r:embed="rId4">
            <a:alphaModFix/>
          </a:blip>
          <a:srcRect b="0" l="0" r="0" t="0"/>
          <a:stretch/>
        </p:blipFill>
        <p:spPr>
          <a:xfrm>
            <a:off x="155575" y="0"/>
            <a:ext cx="1009650" cy="714375"/>
          </a:xfrm>
          <a:prstGeom prst="rect">
            <a:avLst/>
          </a:prstGeom>
          <a:noFill/>
          <a:ln>
            <a:noFill/>
          </a:ln>
        </p:spPr>
      </p:pic>
      <p:sp>
        <p:nvSpPr>
          <p:cNvPr id="76" name="Google Shape;76;p1"/>
          <p:cNvSpPr txBox="1"/>
          <p:nvPr/>
        </p:nvSpPr>
        <p:spPr>
          <a:xfrm>
            <a:off x="1475656" y="69631"/>
            <a:ext cx="72008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Georgia"/>
                <a:ea typeface="Georgia"/>
                <a:cs typeface="Georgia"/>
                <a:sym typeface="Georgia"/>
              </a:rPr>
              <a:t>SRM INSTITUTE OF SCIENCE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Georgia"/>
                <a:ea typeface="Georgia"/>
                <a:cs typeface="Georgia"/>
                <a:sym typeface="Georgia"/>
              </a:rPr>
              <a:t>RAMAPURAM CAMPUS</a:t>
            </a:r>
            <a:endParaRPr b="0" i="0" sz="1800" u="none" cap="none" strike="noStrike">
              <a:solidFill>
                <a:srgbClr val="FF0000"/>
              </a:solidFill>
              <a:latin typeface="Georgia"/>
              <a:ea typeface="Georgia"/>
              <a:cs typeface="Georgia"/>
              <a:sym typeface="Georgia"/>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55" name="Shape 155"/>
        <p:cNvGrpSpPr/>
        <p:nvPr/>
      </p:nvGrpSpPr>
      <p:grpSpPr>
        <a:xfrm>
          <a:off x="0" y="0"/>
          <a:ext cx="0" cy="0"/>
          <a:chOff x="0" y="0"/>
          <a:chExt cx="0" cy="0"/>
        </a:xfrm>
      </p:grpSpPr>
      <p:sp>
        <p:nvSpPr>
          <p:cNvPr id="156" name="Google Shape;156;g116343928e0_0_20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57" name="Google Shape;157;g116343928e0_0_200"/>
          <p:cNvSpPr txBox="1"/>
          <p:nvPr>
            <p:ph idx="1" type="body"/>
          </p:nvPr>
        </p:nvSpPr>
        <p:spPr>
          <a:xfrm>
            <a:off x="457200" y="1140900"/>
            <a:ext cx="8229600" cy="5316000"/>
          </a:xfrm>
          <a:prstGeom prst="rect">
            <a:avLst/>
          </a:prstGeom>
        </p:spPr>
        <p:txBody>
          <a:bodyPr anchorCtr="0" anchor="t" bIns="45700" lIns="91425" spcFirstLastPara="1" rIns="91425" wrap="square" tIns="45700">
            <a:noAutofit/>
          </a:bodyPr>
          <a:lstStyle/>
          <a:p>
            <a:pPr indent="-346710" lvl="0" marL="457200" marR="584200" rtl="0" algn="l">
              <a:lnSpc>
                <a:spcPct val="68000"/>
              </a:lnSpc>
              <a:spcBef>
                <a:spcPts val="0"/>
              </a:spcBef>
              <a:spcAft>
                <a:spcPts val="0"/>
              </a:spcAft>
              <a:buSzPts val="1860"/>
              <a:buChar char="•"/>
            </a:pPr>
            <a:r>
              <a:rPr lang="en-US" sz="1335">
                <a:latin typeface="Arial"/>
                <a:ea typeface="Arial"/>
                <a:cs typeface="Arial"/>
                <a:sym typeface="Arial"/>
              </a:rPr>
              <a:t>Both minimum and average distances have been calculated to check, </a:t>
            </a:r>
            <a:endParaRPr sz="1335">
              <a:latin typeface="Arial"/>
              <a:ea typeface="Arial"/>
              <a:cs typeface="Arial"/>
              <a:sym typeface="Arial"/>
            </a:endParaRPr>
          </a:p>
          <a:p>
            <a:pPr indent="0" lvl="0" marL="457200" marR="584200" rtl="0" algn="l">
              <a:lnSpc>
                <a:spcPct val="68000"/>
              </a:lnSpc>
              <a:spcBef>
                <a:spcPts val="0"/>
              </a:spcBef>
              <a:spcAft>
                <a:spcPts val="0"/>
              </a:spcAft>
              <a:buNone/>
            </a:pPr>
            <a:r>
              <a:rPr lang="en-US" sz="1055">
                <a:latin typeface="Arial"/>
                <a:ea typeface="Arial"/>
                <a:cs typeface="Arial"/>
                <a:sym typeface="Arial"/>
              </a:rPr>
              <a:t> </a:t>
            </a:r>
            <a:r>
              <a:rPr b="1" lang="en-US" sz="1230">
                <a:latin typeface="Courier New"/>
                <a:ea typeface="Courier New"/>
                <a:cs typeface="Courier New"/>
                <a:sym typeface="Courier New"/>
              </a:rPr>
              <a:t>&gt;&gt;&gt; avg_distances = []</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&gt;&gt;&gt; min_distances = []</a:t>
            </a:r>
            <a:endParaRPr b="1" sz="1230">
              <a:latin typeface="Courier New"/>
              <a:ea typeface="Courier New"/>
              <a:cs typeface="Courier New"/>
              <a:sym typeface="Courier New"/>
            </a:endParaRPr>
          </a:p>
          <a:p>
            <a:pPr indent="0" lvl="0" marL="457200" rtl="0" algn="l">
              <a:lnSpc>
                <a:spcPct val="95000"/>
              </a:lnSpc>
              <a:spcBef>
                <a:spcPts val="1200"/>
              </a:spcBef>
              <a:spcAft>
                <a:spcPts val="0"/>
              </a:spcAft>
              <a:buNone/>
            </a:pPr>
            <a:r>
              <a:rPr b="1" lang="en-US" sz="1230">
                <a:latin typeface="Courier New"/>
                <a:ea typeface="Courier New"/>
                <a:cs typeface="Courier New"/>
                <a:sym typeface="Courier New"/>
              </a:rPr>
              <a:t>&gt;&gt;&gt; dummyarray = np.empty((20,4))</a:t>
            </a:r>
            <a:endParaRPr b="1" sz="1230">
              <a:latin typeface="Courier New"/>
              <a:ea typeface="Courier New"/>
              <a:cs typeface="Courier New"/>
              <a:sym typeface="Courier New"/>
            </a:endParaRPr>
          </a:p>
          <a:p>
            <a:pPr indent="0" lvl="0" marL="457200" rtl="0" algn="l">
              <a:lnSpc>
                <a:spcPct val="95000"/>
              </a:lnSpc>
              <a:spcBef>
                <a:spcPts val="1200"/>
              </a:spcBef>
              <a:spcAft>
                <a:spcPts val="0"/>
              </a:spcAft>
              <a:buNone/>
            </a:pPr>
            <a:r>
              <a:rPr b="1" lang="en-US" sz="1230">
                <a:latin typeface="Courier New"/>
                <a:ea typeface="Courier New"/>
                <a:cs typeface="Courier New"/>
                <a:sym typeface="Courier New"/>
              </a:rPr>
              <a:t>&gt;&gt;&gt; dist_vals = pd.DataFrame(dummyarray)</a:t>
            </a:r>
            <a:endParaRPr b="1" sz="1230">
              <a:latin typeface="Courier New"/>
              <a:ea typeface="Courier New"/>
              <a:cs typeface="Courier New"/>
              <a:sym typeface="Courier New"/>
            </a:endParaRPr>
          </a:p>
          <a:p>
            <a:pPr indent="0" lvl="0" marL="457200" marR="1028700" rtl="0" algn="l">
              <a:lnSpc>
                <a:spcPct val="85000"/>
              </a:lnSpc>
              <a:spcBef>
                <a:spcPts val="100"/>
              </a:spcBef>
              <a:spcAft>
                <a:spcPts val="0"/>
              </a:spcAft>
              <a:buNone/>
            </a:pPr>
            <a:r>
              <a:rPr b="1" lang="en-US" sz="1230">
                <a:latin typeface="Courier New"/>
                <a:ea typeface="Courier New"/>
                <a:cs typeface="Courier New"/>
                <a:sym typeface="Courier New"/>
              </a:rPr>
              <a:t>&gt;&gt;&gt; dist_vals.columns = ["Dimension","Min_Distance","Avg_Distance","Min/Avg_Distance”]</a:t>
            </a:r>
            <a:endParaRPr b="1" sz="1230">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1230">
                <a:latin typeface="Courier New"/>
                <a:ea typeface="Courier New"/>
                <a:cs typeface="Courier New"/>
                <a:sym typeface="Courier New"/>
              </a:rPr>
              <a:t>&gt;&gt;&gt; random.seed(34)</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&gt;&gt;&gt; i = 0</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&gt;&gt;&gt; for dims in dimensions:</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 	distances = random_distances_comparison(dims, 1000)</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 	avg_distances.append(mean(distances))</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 	min_distances.append(min(distances))</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 	dist_vals.loc[i,"Dimension"] = dims</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 	dist_vals.loc[i,"Min_Distance"] = min(distances)</a:t>
            </a:r>
            <a:endParaRPr b="1" sz="1230">
              <a:latin typeface="Courier New"/>
              <a:ea typeface="Courier New"/>
              <a:cs typeface="Courier New"/>
              <a:sym typeface="Courier New"/>
            </a:endParaRPr>
          </a:p>
          <a:p>
            <a:pPr indent="0" lvl="0" marL="457200" rtl="0" algn="l">
              <a:lnSpc>
                <a:spcPct val="95000"/>
              </a:lnSpc>
              <a:spcBef>
                <a:spcPts val="100"/>
              </a:spcBef>
              <a:spcAft>
                <a:spcPts val="0"/>
              </a:spcAft>
              <a:buNone/>
            </a:pPr>
            <a:r>
              <a:rPr b="1" lang="en-US" sz="1230">
                <a:latin typeface="Courier New"/>
                <a:ea typeface="Courier New"/>
                <a:cs typeface="Courier New"/>
                <a:sym typeface="Courier New"/>
              </a:rPr>
              <a:t>... 	dist_vals.loc[i,"Avg_Distance"] = mean(distances)</a:t>
            </a:r>
            <a:endParaRPr b="1" sz="1230">
              <a:latin typeface="Courier New"/>
              <a:ea typeface="Courier New"/>
              <a:cs typeface="Courier New"/>
              <a:sym typeface="Courier New"/>
            </a:endParaRPr>
          </a:p>
          <a:p>
            <a:pPr indent="0" lvl="0" marL="457200" marR="2209800" rtl="0" algn="l">
              <a:lnSpc>
                <a:spcPct val="85000"/>
              </a:lnSpc>
              <a:spcBef>
                <a:spcPts val="100"/>
              </a:spcBef>
              <a:spcAft>
                <a:spcPts val="0"/>
              </a:spcAft>
              <a:buNone/>
            </a:pPr>
            <a:r>
              <a:rPr b="1" lang="en-US" sz="1230">
                <a:latin typeface="Courier New"/>
                <a:ea typeface="Courier New"/>
                <a:cs typeface="Courier New"/>
                <a:sym typeface="Courier New"/>
              </a:rPr>
              <a:t>... 	dist_vals.loc[i,"Min/Avg_Distance"] = min(distances)/mean(distances)</a:t>
            </a:r>
            <a:endParaRPr b="1" sz="1230">
              <a:latin typeface="Courier New"/>
              <a:ea typeface="Courier New"/>
              <a:cs typeface="Courier New"/>
              <a:sym typeface="Courier New"/>
            </a:endParaRPr>
          </a:p>
          <a:p>
            <a:pPr indent="0" lvl="0" marL="457200" marR="279400" rtl="0" algn="l">
              <a:lnSpc>
                <a:spcPct val="85000"/>
              </a:lnSpc>
              <a:spcBef>
                <a:spcPts val="0"/>
              </a:spcBef>
              <a:spcAft>
                <a:spcPts val="0"/>
              </a:spcAft>
              <a:buNone/>
            </a:pPr>
            <a:r>
              <a:rPr b="1" lang="en-US" sz="1230">
                <a:latin typeface="Courier New"/>
                <a:ea typeface="Courier New"/>
                <a:cs typeface="Courier New"/>
                <a:sym typeface="Courier New"/>
              </a:rPr>
              <a:t>... 	print(dims, min(distances), mean(distances), min(distances)*1.0 / mean( distances))</a:t>
            </a:r>
            <a:endParaRPr b="1" sz="1230">
              <a:latin typeface="Courier New"/>
              <a:ea typeface="Courier New"/>
              <a:cs typeface="Courier New"/>
              <a:sym typeface="Courier New"/>
            </a:endParaRPr>
          </a:p>
          <a:p>
            <a:pPr indent="0" lvl="0" marL="457200" rtl="0" algn="l">
              <a:lnSpc>
                <a:spcPct val="65000"/>
              </a:lnSpc>
              <a:spcBef>
                <a:spcPts val="1200"/>
              </a:spcBef>
              <a:spcAft>
                <a:spcPts val="0"/>
              </a:spcAft>
              <a:buNone/>
            </a:pPr>
            <a:r>
              <a:rPr b="1" lang="en-US" sz="1230">
                <a:latin typeface="Courier New"/>
                <a:ea typeface="Courier New"/>
                <a:cs typeface="Courier New"/>
                <a:sym typeface="Courier New"/>
              </a:rPr>
              <a:t>... 	i = i+1</a:t>
            </a:r>
            <a:endParaRPr b="1" sz="1230">
              <a:latin typeface="Courier New"/>
              <a:ea typeface="Courier New"/>
              <a:cs typeface="Courier New"/>
              <a:sym typeface="Courier New"/>
            </a:endParaRPr>
          </a:p>
          <a:p>
            <a:pPr indent="0" lvl="0" marL="457200" rtl="0" algn="just">
              <a:lnSpc>
                <a:spcPct val="80000"/>
              </a:lnSpc>
              <a:spcBef>
                <a:spcPts val="1200"/>
              </a:spcBef>
              <a:spcAft>
                <a:spcPts val="0"/>
              </a:spcAft>
              <a:buNone/>
            </a:pPr>
            <a:r>
              <a:t/>
            </a:r>
            <a:endParaRPr sz="2840"/>
          </a:p>
          <a:p>
            <a:pPr indent="0" lvl="0" marL="0" rtl="0" algn="just">
              <a:lnSpc>
                <a:spcPct val="80000"/>
              </a:lnSpc>
              <a:spcBef>
                <a:spcPts val="360"/>
              </a:spcBef>
              <a:spcAft>
                <a:spcPts val="0"/>
              </a:spcAft>
              <a:buSzPts val="770"/>
              <a:buNone/>
            </a:pPr>
            <a:r>
              <a:t/>
            </a:r>
            <a:endParaRPr sz="535">
              <a:latin typeface="Arial"/>
              <a:ea typeface="Arial"/>
              <a:cs typeface="Arial"/>
              <a:sym typeface="Arial"/>
            </a:endParaRPr>
          </a:p>
        </p:txBody>
      </p:sp>
      <p:sp>
        <p:nvSpPr>
          <p:cNvPr id="158" name="Google Shape;158;g116343928e0_0_20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9" name="Google Shape;159;g116343928e0_0_20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64" name="Shape 164"/>
        <p:cNvGrpSpPr/>
        <p:nvPr/>
      </p:nvGrpSpPr>
      <p:grpSpPr>
        <a:xfrm>
          <a:off x="0" y="0"/>
          <a:ext cx="0" cy="0"/>
          <a:chOff x="0" y="0"/>
          <a:chExt cx="0" cy="0"/>
        </a:xfrm>
      </p:grpSpPr>
      <p:sp>
        <p:nvSpPr>
          <p:cNvPr id="165" name="Google Shape;165;g116343928e0_0_2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66" name="Google Shape;166;g116343928e0_0_21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1600">
                <a:latin typeface="Courier New"/>
                <a:ea typeface="Courier New"/>
                <a:cs typeface="Courier New"/>
                <a:sym typeface="Courier New"/>
              </a:rPr>
              <a:t># Plotting Average distances for Various Dimensions</a:t>
            </a:r>
            <a:endParaRPr b="1" sz="1600">
              <a:latin typeface="Courier New"/>
              <a:ea typeface="Courier New"/>
              <a:cs typeface="Courier New"/>
              <a:sym typeface="Courier New"/>
            </a:endParaRPr>
          </a:p>
          <a:p>
            <a:pPr indent="0" lvl="0" marL="457200" rtl="0" algn="l">
              <a:lnSpc>
                <a:spcPct val="115000"/>
              </a:lnSpc>
              <a:spcBef>
                <a:spcPts val="1200"/>
              </a:spcBef>
              <a:spcAft>
                <a:spcPts val="0"/>
              </a:spcAft>
              <a:buNone/>
            </a:pPr>
            <a:r>
              <a:rPr b="1" lang="en-US" sz="1600">
                <a:latin typeface="Courier New"/>
                <a:ea typeface="Courier New"/>
                <a:cs typeface="Courier New"/>
                <a:sym typeface="Courier New"/>
              </a:rPr>
              <a:t>&gt;&gt;&gt; import matplotlib.pyplot as plt</a:t>
            </a:r>
            <a:endParaRPr b="1" sz="1600">
              <a:latin typeface="Courier New"/>
              <a:ea typeface="Courier New"/>
              <a:cs typeface="Courier New"/>
              <a:sym typeface="Courier New"/>
            </a:endParaRPr>
          </a:p>
          <a:p>
            <a:pPr indent="0" lvl="0" marL="457200" rtl="0" algn="l">
              <a:lnSpc>
                <a:spcPct val="115000"/>
              </a:lnSpc>
              <a:spcBef>
                <a:spcPts val="100"/>
              </a:spcBef>
              <a:spcAft>
                <a:spcPts val="0"/>
              </a:spcAft>
              <a:buNone/>
            </a:pPr>
            <a:r>
              <a:rPr b="1" lang="en-US" sz="1600">
                <a:latin typeface="Courier New"/>
                <a:ea typeface="Courier New"/>
                <a:cs typeface="Courier New"/>
                <a:sym typeface="Courier New"/>
              </a:rPr>
              <a:t>&gt;&gt;&gt; plt.figure()</a:t>
            </a:r>
            <a:endParaRPr b="1" sz="1600">
              <a:latin typeface="Courier New"/>
              <a:ea typeface="Courier New"/>
              <a:cs typeface="Courier New"/>
              <a:sym typeface="Courier New"/>
            </a:endParaRPr>
          </a:p>
          <a:p>
            <a:pPr indent="0" lvl="0" marL="457200" rtl="0" algn="l">
              <a:lnSpc>
                <a:spcPct val="115000"/>
              </a:lnSpc>
              <a:spcBef>
                <a:spcPts val="100"/>
              </a:spcBef>
              <a:spcAft>
                <a:spcPts val="0"/>
              </a:spcAft>
              <a:buNone/>
            </a:pPr>
            <a:r>
              <a:rPr b="1" lang="en-US" sz="1600">
                <a:latin typeface="Courier New"/>
                <a:ea typeface="Courier New"/>
                <a:cs typeface="Courier New"/>
                <a:sym typeface="Courier New"/>
              </a:rPr>
              <a:t>&gt;&gt;&gt; plt.xlabel('Dimensions')</a:t>
            </a:r>
            <a:endParaRPr b="1" sz="1600">
              <a:latin typeface="Courier New"/>
              <a:ea typeface="Courier New"/>
              <a:cs typeface="Courier New"/>
              <a:sym typeface="Courier New"/>
            </a:endParaRPr>
          </a:p>
          <a:p>
            <a:pPr indent="0" lvl="0" marL="457200" rtl="0" algn="l">
              <a:lnSpc>
                <a:spcPct val="115000"/>
              </a:lnSpc>
              <a:spcBef>
                <a:spcPts val="100"/>
              </a:spcBef>
              <a:spcAft>
                <a:spcPts val="0"/>
              </a:spcAft>
              <a:buNone/>
            </a:pPr>
            <a:r>
              <a:rPr b="1" lang="en-US" sz="1600">
                <a:latin typeface="Courier New"/>
                <a:ea typeface="Courier New"/>
                <a:cs typeface="Courier New"/>
                <a:sym typeface="Courier New"/>
              </a:rPr>
              <a:t>&gt;&gt;&gt; plt.ylabel('Avg. Distance')</a:t>
            </a:r>
            <a:endParaRPr b="1" sz="1600">
              <a:latin typeface="Courier New"/>
              <a:ea typeface="Courier New"/>
              <a:cs typeface="Courier New"/>
              <a:sym typeface="Courier New"/>
            </a:endParaRPr>
          </a:p>
          <a:p>
            <a:pPr indent="0" lvl="0" marL="457200" rtl="0" algn="just">
              <a:spcBef>
                <a:spcPts val="360"/>
              </a:spcBef>
              <a:spcAft>
                <a:spcPts val="0"/>
              </a:spcAft>
              <a:buNone/>
            </a:pPr>
            <a:r>
              <a:rPr b="1" lang="en-US" sz="1600">
                <a:latin typeface="Courier New"/>
                <a:ea typeface="Courier New"/>
                <a:cs typeface="Courier New"/>
                <a:sym typeface="Courier New"/>
              </a:rPr>
              <a:t>&gt;&gt;&gt; plt.plot(dist_vals["Dimension"],dist_vals["Avg_Distance"])</a:t>
            </a:r>
            <a:endParaRPr b="1" sz="1600">
              <a:latin typeface="Courier New"/>
              <a:ea typeface="Courier New"/>
              <a:cs typeface="Courier New"/>
              <a:sym typeface="Courier New"/>
            </a:endParaRPr>
          </a:p>
          <a:p>
            <a:pPr indent="0" lvl="0" marL="457200" rtl="0" algn="l">
              <a:lnSpc>
                <a:spcPct val="115000"/>
              </a:lnSpc>
              <a:spcBef>
                <a:spcPts val="500"/>
              </a:spcBef>
              <a:spcAft>
                <a:spcPts val="0"/>
              </a:spcAft>
              <a:buNone/>
            </a:pPr>
            <a:r>
              <a:rPr b="1" lang="en-US" sz="1600">
                <a:latin typeface="Courier New"/>
                <a:ea typeface="Courier New"/>
                <a:cs typeface="Courier New"/>
                <a:sym typeface="Courier New"/>
              </a:rPr>
              <a:t>&gt;&gt;&gt; plt.legend(loc='best')</a:t>
            </a:r>
            <a:endParaRPr b="1" sz="1600">
              <a:latin typeface="Courier New"/>
              <a:ea typeface="Courier New"/>
              <a:cs typeface="Courier New"/>
              <a:sym typeface="Courier New"/>
            </a:endParaRPr>
          </a:p>
          <a:p>
            <a:pPr indent="0" lvl="0" marL="457200" rtl="0" algn="just">
              <a:spcBef>
                <a:spcPts val="360"/>
              </a:spcBef>
              <a:spcAft>
                <a:spcPts val="0"/>
              </a:spcAft>
              <a:buNone/>
            </a:pPr>
            <a:r>
              <a:rPr b="1" lang="en-US" sz="1600">
                <a:latin typeface="Courier New"/>
                <a:ea typeface="Courier New"/>
                <a:cs typeface="Courier New"/>
                <a:sym typeface="Courier New"/>
              </a:rPr>
              <a:t>&gt;&gt;&gt; plt.show()</a:t>
            </a:r>
            <a:endParaRPr b="1" sz="1600">
              <a:latin typeface="Courier New"/>
              <a:ea typeface="Courier New"/>
              <a:cs typeface="Courier New"/>
              <a:sym typeface="Courier New"/>
            </a:endParaRPr>
          </a:p>
        </p:txBody>
      </p:sp>
      <p:sp>
        <p:nvSpPr>
          <p:cNvPr id="167" name="Google Shape;167;g116343928e0_0_2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8" name="Google Shape;168;g116343928e0_0_214"/>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3" name="Shape 173"/>
        <p:cNvGrpSpPr/>
        <p:nvPr/>
      </p:nvGrpSpPr>
      <p:grpSpPr>
        <a:xfrm>
          <a:off x="0" y="0"/>
          <a:ext cx="0" cy="0"/>
          <a:chOff x="0" y="0"/>
          <a:chExt cx="0" cy="0"/>
        </a:xfrm>
      </p:grpSpPr>
      <p:sp>
        <p:nvSpPr>
          <p:cNvPr id="174" name="Google Shape;174;g116343928e0_0_22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75" name="Google Shape;175;g116343928e0_0_22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254000" lvl="0" marL="457200" rtl="0" algn="just">
              <a:spcBef>
                <a:spcPts val="360"/>
              </a:spcBef>
              <a:spcAft>
                <a:spcPts val="0"/>
              </a:spcAft>
              <a:buSzPts val="400"/>
              <a:buChar char="•"/>
            </a:pPr>
            <a:r>
              <a:rPr lang="en-US" sz="1800"/>
              <a:t>From the graph, it is proved that with the increase in dimensions, mean distance increases logarithmically. </a:t>
            </a:r>
            <a:endParaRPr sz="1800"/>
          </a:p>
          <a:p>
            <a:pPr indent="-254000" lvl="0" marL="457200" rtl="0" algn="just">
              <a:spcBef>
                <a:spcPts val="0"/>
              </a:spcBef>
              <a:spcAft>
                <a:spcPts val="0"/>
              </a:spcAft>
              <a:buSzPts val="400"/>
              <a:buChar char="•"/>
            </a:pPr>
            <a:r>
              <a:rPr lang="en-US" sz="1800"/>
              <a:t>Hence the higher the dimensions, the more data is needed to overcome the curse of dimensionality!</a:t>
            </a:r>
            <a:endParaRPr sz="1800"/>
          </a:p>
          <a:p>
            <a:pPr indent="-254000" lvl="0" marL="457200" rtl="0" algn="just">
              <a:spcBef>
                <a:spcPts val="0"/>
              </a:spcBef>
              <a:spcAft>
                <a:spcPts val="0"/>
              </a:spcAft>
              <a:buSzPts val="400"/>
              <a:buChar char="•"/>
            </a:pPr>
            <a:r>
              <a:t/>
            </a:r>
            <a:endParaRPr sz="1800"/>
          </a:p>
        </p:txBody>
      </p:sp>
      <p:sp>
        <p:nvSpPr>
          <p:cNvPr id="176" name="Google Shape;176;g116343928e0_0_2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7" name="Google Shape;177;g116343928e0_0_222"/>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178" name="Google Shape;178;g116343928e0_0_222"/>
          <p:cNvPicPr preferRelativeResize="0"/>
          <p:nvPr/>
        </p:nvPicPr>
        <p:blipFill>
          <a:blip r:embed="rId3">
            <a:alphaModFix/>
          </a:blip>
          <a:stretch>
            <a:fillRect/>
          </a:stretch>
        </p:blipFill>
        <p:spPr>
          <a:xfrm>
            <a:off x="955200" y="2983925"/>
            <a:ext cx="7457450" cy="3372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83" name="Shape 183"/>
        <p:cNvGrpSpPr/>
        <p:nvPr/>
      </p:nvGrpSpPr>
      <p:grpSpPr>
        <a:xfrm>
          <a:off x="0" y="0"/>
          <a:ext cx="0" cy="0"/>
          <a:chOff x="0" y="0"/>
          <a:chExt cx="0" cy="0"/>
        </a:xfrm>
      </p:grpSpPr>
      <p:sp>
        <p:nvSpPr>
          <p:cNvPr id="184" name="Google Shape;184;g116de688bab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85" name="Google Shape;185;g116de688bab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n-US">
                <a:solidFill>
                  <a:srgbClr val="FF00FF"/>
                </a:solidFill>
              </a:rPr>
              <a:t>Curse of dimensionality with 1D</a:t>
            </a:r>
            <a:endParaRPr>
              <a:solidFill>
                <a:srgbClr val="FF00FF"/>
              </a:solidFill>
            </a:endParaRPr>
          </a:p>
          <a:p>
            <a:pPr indent="-288131" lvl="0" marL="457200" rtl="0" algn="l">
              <a:spcBef>
                <a:spcPts val="360"/>
              </a:spcBef>
              <a:spcAft>
                <a:spcPts val="0"/>
              </a:spcAft>
              <a:buSzPct val="51724"/>
              <a:buChar char="•"/>
            </a:pPr>
            <a:r>
              <a:rPr lang="en-US" sz="2900"/>
              <a:t>distance of 60 random points are expanding with the increase in dimensionality. </a:t>
            </a:r>
            <a:endParaRPr sz="2900"/>
          </a:p>
          <a:p>
            <a:pPr indent="0" lvl="0" marL="304800" rtl="0" algn="l">
              <a:lnSpc>
                <a:spcPct val="115000"/>
              </a:lnSpc>
              <a:spcBef>
                <a:spcPts val="1200"/>
              </a:spcBef>
              <a:spcAft>
                <a:spcPts val="0"/>
              </a:spcAft>
              <a:buNone/>
            </a:pPr>
            <a:r>
              <a:rPr b="1" lang="en-US" sz="1686">
                <a:solidFill>
                  <a:srgbClr val="9900FF"/>
                </a:solidFill>
                <a:latin typeface="Courier New"/>
                <a:ea typeface="Courier New"/>
                <a:cs typeface="Courier New"/>
                <a:sym typeface="Courier New"/>
              </a:rPr>
              <a:t># 1-Dimension Plot</a:t>
            </a:r>
            <a:endParaRPr b="1" sz="1686">
              <a:solidFill>
                <a:srgbClr val="9900FF"/>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86">
                <a:latin typeface="Courier New"/>
                <a:ea typeface="Courier New"/>
                <a:cs typeface="Courier New"/>
                <a:sym typeface="Courier New"/>
              </a:rPr>
              <a:t>&gt;&gt;&gt; import numpy as np</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import pandas as pd</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import matplotlib.pyplot as plt</a:t>
            </a:r>
            <a:endParaRPr b="1" sz="1686">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786">
                <a:latin typeface="Courier New"/>
                <a:ea typeface="Courier New"/>
                <a:cs typeface="Courier New"/>
                <a:sym typeface="Courier New"/>
              </a:rPr>
              <a:t> </a:t>
            </a:r>
            <a:endParaRPr b="1" sz="1786">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86">
                <a:latin typeface="Courier New"/>
                <a:ea typeface="Courier New"/>
                <a:cs typeface="Courier New"/>
                <a:sym typeface="Courier New"/>
              </a:rPr>
              <a:t>&gt;&gt;&gt; one_d_data = np.random.rand(60,1)</a:t>
            </a:r>
            <a:endParaRPr b="1" sz="1686">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86">
                <a:latin typeface="Courier New"/>
                <a:ea typeface="Courier New"/>
                <a:cs typeface="Courier New"/>
                <a:sym typeface="Courier New"/>
              </a:rPr>
              <a:t>&gt;&gt;&gt; one_d_data_df = pd.DataFrame(one_d_data)</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one_d_data_df.columns = ["1D_Data"]</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one_d_data_df["height"] = 1</a:t>
            </a:r>
            <a:endParaRPr b="1" sz="1686">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786">
                <a:latin typeface="Courier New"/>
                <a:ea typeface="Courier New"/>
                <a:cs typeface="Courier New"/>
                <a:sym typeface="Courier New"/>
              </a:rPr>
              <a:t> </a:t>
            </a:r>
            <a:endParaRPr b="1" sz="1786">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86">
                <a:latin typeface="Courier New"/>
                <a:ea typeface="Courier New"/>
                <a:cs typeface="Courier New"/>
                <a:sym typeface="Courier New"/>
              </a:rPr>
              <a:t>&gt;&gt;&gt; plt.figure()</a:t>
            </a:r>
            <a:endParaRPr b="1" sz="1686">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86">
                <a:latin typeface="Courier New"/>
                <a:ea typeface="Courier New"/>
                <a:cs typeface="Courier New"/>
                <a:sym typeface="Courier New"/>
              </a:rPr>
              <a:t>&gt;&gt;&gt; plt.scatter(one_d_data_df['1D_Data'],one_d_data_df["height"])</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plt.yticks([])</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plt.xlabel("1-D points")</a:t>
            </a:r>
            <a:endParaRPr b="1" sz="1686">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86">
                <a:latin typeface="Courier New"/>
                <a:ea typeface="Courier New"/>
                <a:cs typeface="Courier New"/>
                <a:sym typeface="Courier New"/>
              </a:rPr>
              <a:t>&gt;&gt;&gt; plt.show()</a:t>
            </a:r>
            <a:endParaRPr b="1" sz="1686">
              <a:latin typeface="Courier New"/>
              <a:ea typeface="Courier New"/>
              <a:cs typeface="Courier New"/>
              <a:sym typeface="Courier New"/>
            </a:endParaRPr>
          </a:p>
          <a:p>
            <a:pPr indent="0" lvl="0" marL="0" rtl="0" algn="l">
              <a:spcBef>
                <a:spcPts val="360"/>
              </a:spcBef>
              <a:spcAft>
                <a:spcPts val="0"/>
              </a:spcAft>
              <a:buNone/>
            </a:pPr>
            <a:r>
              <a:t/>
            </a:r>
            <a:endParaRPr sz="3986"/>
          </a:p>
        </p:txBody>
      </p:sp>
      <p:sp>
        <p:nvSpPr>
          <p:cNvPr id="186" name="Google Shape;186;g116de688bab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87" name="Google Shape;187;g116de688bab_0_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2" name="Shape 192"/>
        <p:cNvGrpSpPr/>
        <p:nvPr/>
      </p:nvGrpSpPr>
      <p:grpSpPr>
        <a:xfrm>
          <a:off x="0" y="0"/>
          <a:ext cx="0" cy="0"/>
          <a:chOff x="0" y="0"/>
          <a:chExt cx="0" cy="0"/>
        </a:xfrm>
      </p:grpSpPr>
      <p:sp>
        <p:nvSpPr>
          <p:cNvPr id="193" name="Google Shape;193;g116343928e0_0_2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94" name="Google Shape;194;g116343928e0_0_23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Char char="•"/>
            </a:pPr>
            <a:r>
              <a:t/>
            </a:r>
            <a:endParaRPr/>
          </a:p>
        </p:txBody>
      </p:sp>
      <p:sp>
        <p:nvSpPr>
          <p:cNvPr id="195" name="Google Shape;195;g116343928e0_0_2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g116343928e0_0_23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197" name="Google Shape;197;g116343928e0_0_230"/>
          <p:cNvPicPr preferRelativeResize="0"/>
          <p:nvPr/>
        </p:nvPicPr>
        <p:blipFill>
          <a:blip r:embed="rId3">
            <a:alphaModFix/>
          </a:blip>
          <a:stretch>
            <a:fillRect/>
          </a:stretch>
        </p:blipFill>
        <p:spPr>
          <a:xfrm>
            <a:off x="1454350" y="1581150"/>
            <a:ext cx="6481875" cy="452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02" name="Shape 202"/>
        <p:cNvGrpSpPr/>
        <p:nvPr/>
      </p:nvGrpSpPr>
      <p:grpSpPr>
        <a:xfrm>
          <a:off x="0" y="0"/>
          <a:ext cx="0" cy="0"/>
          <a:chOff x="0" y="0"/>
          <a:chExt cx="0" cy="0"/>
        </a:xfrm>
      </p:grpSpPr>
      <p:sp>
        <p:nvSpPr>
          <p:cNvPr id="203" name="Google Shape;203;g116343928e0_0_23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204" name="Google Shape;204;g116343928e0_0_238"/>
          <p:cNvSpPr txBox="1"/>
          <p:nvPr>
            <p:ph idx="1" type="body"/>
          </p:nvPr>
        </p:nvSpPr>
        <p:spPr>
          <a:xfrm>
            <a:off x="457200" y="1600200"/>
            <a:ext cx="84444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solidFill>
                  <a:srgbClr val="FF00FF"/>
                </a:solidFill>
              </a:rPr>
              <a:t>Curse of dimensionality with 2D</a:t>
            </a:r>
            <a:endParaRPr>
              <a:solidFill>
                <a:srgbClr val="FF00FF"/>
              </a:solidFill>
            </a:endParaRPr>
          </a:p>
          <a:p>
            <a:pPr indent="-298450" lvl="0" marL="457200" rtl="0" algn="just">
              <a:spcBef>
                <a:spcPts val="360"/>
              </a:spcBef>
              <a:spcAft>
                <a:spcPts val="0"/>
              </a:spcAft>
              <a:buSzPts val="1100"/>
              <a:buChar char="•"/>
            </a:pPr>
            <a:r>
              <a:rPr lang="en-US" sz="2500"/>
              <a:t>60 random numbers with x and y co-ordinate space</a:t>
            </a:r>
            <a:endParaRPr sz="2500"/>
          </a:p>
          <a:p>
            <a:pPr indent="0" lvl="0" marL="304800" rtl="0" algn="l">
              <a:lnSpc>
                <a:spcPct val="115000"/>
              </a:lnSpc>
              <a:spcBef>
                <a:spcPts val="1200"/>
              </a:spcBef>
              <a:spcAft>
                <a:spcPts val="0"/>
              </a:spcAft>
              <a:buNone/>
            </a:pPr>
            <a:r>
              <a:rPr b="1" lang="en-US" sz="1600">
                <a:solidFill>
                  <a:srgbClr val="9900FF"/>
                </a:solidFill>
                <a:latin typeface="Courier New"/>
                <a:ea typeface="Courier New"/>
                <a:cs typeface="Courier New"/>
                <a:sym typeface="Courier New"/>
              </a:rPr>
              <a:t># 2- Dimensions Plot</a:t>
            </a:r>
            <a:endParaRPr b="1" sz="1600">
              <a:solidFill>
                <a:srgbClr val="9900FF"/>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00">
                <a:latin typeface="Courier New"/>
                <a:ea typeface="Courier New"/>
                <a:cs typeface="Courier New"/>
                <a:sym typeface="Courier New"/>
              </a:rPr>
              <a:t>&gt;&gt;&gt; two_d_data = np.random.rand(60,2)</a:t>
            </a:r>
            <a:endParaRPr b="1" sz="1600">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00">
                <a:latin typeface="Courier New"/>
                <a:ea typeface="Courier New"/>
                <a:cs typeface="Courier New"/>
                <a:sym typeface="Courier New"/>
              </a:rPr>
              <a:t>&gt;&gt;&gt; two_d_data_df = pd.DataFrame(two_d_data)</a:t>
            </a:r>
            <a:endParaRPr b="1" sz="1600">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00">
                <a:latin typeface="Courier New"/>
                <a:ea typeface="Courier New"/>
                <a:cs typeface="Courier New"/>
                <a:sym typeface="Courier New"/>
              </a:rPr>
              <a:t>&gt;&gt;&gt; two_d_data_df.columns = ["x_axis","y_axis"]</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700">
                <a:latin typeface="Courier New"/>
                <a:ea typeface="Courier New"/>
                <a:cs typeface="Courier New"/>
                <a:sym typeface="Courier New"/>
              </a:rPr>
              <a:t> </a:t>
            </a:r>
            <a:endParaRPr b="1" sz="1700">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00">
                <a:latin typeface="Courier New"/>
                <a:ea typeface="Courier New"/>
                <a:cs typeface="Courier New"/>
                <a:sym typeface="Courier New"/>
              </a:rPr>
              <a:t>&gt;&gt;&gt; plt.figure()</a:t>
            </a:r>
            <a:endParaRPr b="1" sz="1600">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600">
                <a:latin typeface="Courier New"/>
                <a:ea typeface="Courier New"/>
                <a:cs typeface="Courier New"/>
                <a:sym typeface="Courier New"/>
              </a:rPr>
              <a:t>&gt;&gt;&gt; plt.scatter(two_d_data_df['x_axis'],two_d_data_df["y_axis"])</a:t>
            </a:r>
            <a:endParaRPr b="1" sz="1600">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00">
                <a:latin typeface="Courier New"/>
                <a:ea typeface="Courier New"/>
                <a:cs typeface="Courier New"/>
                <a:sym typeface="Courier New"/>
              </a:rPr>
              <a:t>&gt;&gt;&gt; plt.xlabel("x_axis");plt.ylabel("y_axis")</a:t>
            </a:r>
            <a:endParaRPr b="1" sz="1600">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600">
                <a:latin typeface="Courier New"/>
                <a:ea typeface="Courier New"/>
                <a:cs typeface="Courier New"/>
                <a:sym typeface="Courier New"/>
              </a:rPr>
              <a:t>&gt;&gt;&gt; plt.show()</a:t>
            </a:r>
            <a:endParaRPr b="1" sz="1600">
              <a:latin typeface="Courier New"/>
              <a:ea typeface="Courier New"/>
              <a:cs typeface="Courier New"/>
              <a:sym typeface="Courier New"/>
            </a:endParaRPr>
          </a:p>
          <a:p>
            <a:pPr indent="0" lvl="0" marL="457200" rtl="0" algn="just">
              <a:spcBef>
                <a:spcPts val="360"/>
              </a:spcBef>
              <a:spcAft>
                <a:spcPts val="0"/>
              </a:spcAft>
              <a:buNone/>
            </a:pPr>
            <a:r>
              <a:t/>
            </a:r>
            <a:endParaRPr sz="3900"/>
          </a:p>
        </p:txBody>
      </p:sp>
      <p:sp>
        <p:nvSpPr>
          <p:cNvPr id="205" name="Google Shape;205;g116343928e0_0_23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6" name="Google Shape;206;g116343928e0_0_238"/>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1" name="Shape 211"/>
        <p:cNvGrpSpPr/>
        <p:nvPr/>
      </p:nvGrpSpPr>
      <p:grpSpPr>
        <a:xfrm>
          <a:off x="0" y="0"/>
          <a:ext cx="0" cy="0"/>
          <a:chOff x="0" y="0"/>
          <a:chExt cx="0" cy="0"/>
        </a:xfrm>
      </p:grpSpPr>
      <p:sp>
        <p:nvSpPr>
          <p:cNvPr id="212" name="Google Shape;212;g116de688bab_0_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213" name="Google Shape;213;g116de688bab_0_16"/>
          <p:cNvSpPr txBox="1"/>
          <p:nvPr>
            <p:ph idx="1" type="body"/>
          </p:nvPr>
        </p:nvSpPr>
        <p:spPr>
          <a:xfrm>
            <a:off x="457200" y="1600200"/>
            <a:ext cx="8444400" cy="4526100"/>
          </a:xfrm>
          <a:prstGeom prst="rect">
            <a:avLst/>
          </a:prstGeom>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sz="3900"/>
          </a:p>
        </p:txBody>
      </p:sp>
      <p:sp>
        <p:nvSpPr>
          <p:cNvPr id="214" name="Google Shape;214;g116de688bab_0_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5" name="Google Shape;215;g116de688bab_0_16"/>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216" name="Google Shape;216;g116de688bab_0_16"/>
          <p:cNvPicPr preferRelativeResize="0"/>
          <p:nvPr/>
        </p:nvPicPr>
        <p:blipFill>
          <a:blip r:embed="rId3">
            <a:alphaModFix/>
          </a:blip>
          <a:stretch>
            <a:fillRect/>
          </a:stretch>
        </p:blipFill>
        <p:spPr>
          <a:xfrm>
            <a:off x="714625" y="1742700"/>
            <a:ext cx="7497426" cy="3858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1" name="Shape 221"/>
        <p:cNvGrpSpPr/>
        <p:nvPr/>
      </p:nvGrpSpPr>
      <p:grpSpPr>
        <a:xfrm>
          <a:off x="0" y="0"/>
          <a:ext cx="0" cy="0"/>
          <a:chOff x="0" y="0"/>
          <a:chExt cx="0" cy="0"/>
        </a:xfrm>
      </p:grpSpPr>
      <p:sp>
        <p:nvSpPr>
          <p:cNvPr id="222" name="Google Shape;222;g116de688bab_0_2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223" name="Google Shape;223;g116de688bab_0_25"/>
          <p:cNvSpPr txBox="1"/>
          <p:nvPr>
            <p:ph idx="1" type="body"/>
          </p:nvPr>
        </p:nvSpPr>
        <p:spPr>
          <a:xfrm>
            <a:off x="457200" y="1600200"/>
            <a:ext cx="8444400" cy="45261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n-US">
                <a:solidFill>
                  <a:srgbClr val="FF00FF"/>
                </a:solidFill>
              </a:rPr>
              <a:t>Curse of dimensionality with 3D</a:t>
            </a:r>
            <a:endParaRPr>
              <a:solidFill>
                <a:srgbClr val="FF00FF"/>
              </a:solidFill>
            </a:endParaRPr>
          </a:p>
          <a:p>
            <a:pPr indent="-327818" lvl="0" marL="457200" rtl="0" algn="just">
              <a:spcBef>
                <a:spcPts val="360"/>
              </a:spcBef>
              <a:spcAft>
                <a:spcPts val="0"/>
              </a:spcAft>
              <a:buSzPct val="102040"/>
              <a:buChar char="•"/>
            </a:pPr>
            <a:r>
              <a:rPr lang="en-US" sz="2450">
                <a:latin typeface="Palatino Linotype"/>
                <a:ea typeface="Palatino Linotype"/>
                <a:cs typeface="Palatino Linotype"/>
                <a:sym typeface="Palatino Linotype"/>
              </a:rPr>
              <a:t>60 data points are drawn for 3D space</a:t>
            </a:r>
            <a:endParaRPr sz="2450">
              <a:latin typeface="Palatino Linotype"/>
              <a:ea typeface="Palatino Linotype"/>
              <a:cs typeface="Palatino Linotype"/>
              <a:sym typeface="Palatino Linotype"/>
            </a:endParaRPr>
          </a:p>
          <a:p>
            <a:pPr indent="-325834" lvl="0" marL="457200" rtl="0" algn="just">
              <a:spcBef>
                <a:spcPts val="0"/>
              </a:spcBef>
              <a:spcAft>
                <a:spcPts val="0"/>
              </a:spcAft>
              <a:buSzPct val="100000"/>
              <a:buFont typeface="Palatino Linotype"/>
              <a:buChar char="•"/>
            </a:pPr>
            <a:r>
              <a:rPr lang="en-US" sz="2450">
                <a:latin typeface="Palatino Linotype"/>
                <a:ea typeface="Palatino Linotype"/>
                <a:cs typeface="Palatino Linotype"/>
                <a:sym typeface="Palatino Linotype"/>
              </a:rPr>
              <a:t>increase in spaces, which is very apparent. </a:t>
            </a:r>
            <a:endParaRPr sz="2450">
              <a:latin typeface="Palatino Linotype"/>
              <a:ea typeface="Palatino Linotype"/>
              <a:cs typeface="Palatino Linotype"/>
              <a:sym typeface="Palatino Linotype"/>
            </a:endParaRPr>
          </a:p>
          <a:p>
            <a:pPr indent="-325834" lvl="0" marL="457200" rtl="0" algn="just">
              <a:spcBef>
                <a:spcPts val="0"/>
              </a:spcBef>
              <a:spcAft>
                <a:spcPts val="0"/>
              </a:spcAft>
              <a:buSzPct val="100000"/>
              <a:buFont typeface="Palatino Linotype"/>
              <a:buChar char="•"/>
            </a:pPr>
            <a:r>
              <a:rPr lang="en-US" sz="2450">
                <a:latin typeface="Palatino Linotype"/>
                <a:ea typeface="Palatino Linotype"/>
                <a:cs typeface="Palatino Linotype"/>
                <a:sym typeface="Palatino Linotype"/>
              </a:rPr>
              <a:t>This has proven to us visually that with the increase in dimensions, it creates lot of space, which makes a classifier weak to detect the signal</a:t>
            </a:r>
            <a:endParaRPr sz="2450">
              <a:latin typeface="Palatino Linotype"/>
              <a:ea typeface="Palatino Linotype"/>
              <a:cs typeface="Palatino Linotype"/>
              <a:sym typeface="Palatino Linotype"/>
            </a:endParaRPr>
          </a:p>
          <a:p>
            <a:pPr indent="0" lvl="0" marL="304800" rtl="0" algn="l">
              <a:lnSpc>
                <a:spcPct val="115000"/>
              </a:lnSpc>
              <a:spcBef>
                <a:spcPts val="1200"/>
              </a:spcBef>
              <a:spcAft>
                <a:spcPts val="0"/>
              </a:spcAft>
              <a:buNone/>
            </a:pPr>
            <a:r>
              <a:rPr b="1" lang="en-US" sz="1877">
                <a:solidFill>
                  <a:srgbClr val="9900FF"/>
                </a:solidFill>
                <a:latin typeface="Courier New"/>
                <a:ea typeface="Courier New"/>
                <a:cs typeface="Courier New"/>
                <a:sym typeface="Courier New"/>
              </a:rPr>
              <a:t># 3- Dimensions Plot</a:t>
            </a:r>
            <a:endParaRPr b="1" sz="1877">
              <a:solidFill>
                <a:srgbClr val="9900FF"/>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877">
                <a:solidFill>
                  <a:srgbClr val="000000"/>
                </a:solidFill>
                <a:latin typeface="Courier New"/>
                <a:ea typeface="Courier New"/>
                <a:cs typeface="Courier New"/>
                <a:sym typeface="Courier New"/>
              </a:rPr>
              <a:t>&gt;&gt;&gt; three_d_data = np.random.rand(60,3)</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&gt;&gt;&gt; three_d_data_df = pd.DataFrame(three_d_data)</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&gt;&gt;&gt; three_d_data_df.columns = ["x_axis","y_axis","z_axis"]</a:t>
            </a:r>
            <a:endParaRPr b="1" sz="1877">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977">
                <a:solidFill>
                  <a:srgbClr val="000000"/>
                </a:solidFill>
                <a:latin typeface="Courier New"/>
                <a:ea typeface="Courier New"/>
                <a:cs typeface="Courier New"/>
                <a:sym typeface="Courier New"/>
              </a:rPr>
              <a:t> </a:t>
            </a:r>
            <a:endParaRPr b="1" sz="1977">
              <a:solidFill>
                <a:srgbClr val="000000"/>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877">
                <a:solidFill>
                  <a:srgbClr val="000000"/>
                </a:solidFill>
                <a:latin typeface="Courier New"/>
                <a:ea typeface="Courier New"/>
                <a:cs typeface="Courier New"/>
                <a:sym typeface="Courier New"/>
              </a:rPr>
              <a:t>&gt;&gt;&gt; from mpl_toolkits.mplot3d import Axes3D</a:t>
            </a:r>
            <a:endParaRPr b="1" sz="1877">
              <a:solidFill>
                <a:srgbClr val="000000"/>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877">
                <a:solidFill>
                  <a:srgbClr val="000000"/>
                </a:solidFill>
                <a:latin typeface="Courier New"/>
                <a:ea typeface="Courier New"/>
                <a:cs typeface="Courier New"/>
                <a:sym typeface="Courier New"/>
              </a:rPr>
              <a:t>&gt;&gt;&gt; fig = plt.figure()</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&gt;&gt;&gt; ax = fig.add_subplot(111, projection='3d')</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&gt;&gt;&gt; </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ax.scatter(three_d_data_df['x_axis'],three_d_data_df["y_axis"],three_d_data</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_df ["z_axis"])</a:t>
            </a:r>
            <a:endParaRPr b="1" sz="1877">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877">
                <a:solidFill>
                  <a:srgbClr val="000000"/>
                </a:solidFill>
                <a:latin typeface="Courier New"/>
                <a:ea typeface="Courier New"/>
                <a:cs typeface="Courier New"/>
                <a:sym typeface="Courier New"/>
              </a:rPr>
              <a:t>&gt;&gt;&gt; plt.show()</a:t>
            </a:r>
            <a:endParaRPr b="1" sz="1877">
              <a:solidFill>
                <a:srgbClr val="000000"/>
              </a:solidFill>
              <a:latin typeface="Courier New"/>
              <a:ea typeface="Courier New"/>
              <a:cs typeface="Courier New"/>
              <a:sym typeface="Courier New"/>
            </a:endParaRPr>
          </a:p>
          <a:p>
            <a:pPr indent="0" lvl="0" marL="0" rtl="0" algn="just">
              <a:spcBef>
                <a:spcPts val="360"/>
              </a:spcBef>
              <a:spcAft>
                <a:spcPts val="0"/>
              </a:spcAft>
              <a:buNone/>
            </a:pPr>
            <a:r>
              <a:t/>
            </a:r>
            <a:endParaRPr sz="2419">
              <a:latin typeface="Palatino Linotype"/>
              <a:ea typeface="Palatino Linotype"/>
              <a:cs typeface="Palatino Linotype"/>
              <a:sym typeface="Palatino Linotype"/>
            </a:endParaRPr>
          </a:p>
          <a:p>
            <a:pPr indent="0" lvl="0" marL="457200" rtl="0" algn="just">
              <a:spcBef>
                <a:spcPts val="360"/>
              </a:spcBef>
              <a:spcAft>
                <a:spcPts val="0"/>
              </a:spcAft>
              <a:buNone/>
            </a:pPr>
            <a:r>
              <a:t/>
            </a:r>
            <a:endParaRPr sz="4500"/>
          </a:p>
        </p:txBody>
      </p:sp>
      <p:sp>
        <p:nvSpPr>
          <p:cNvPr id="224" name="Google Shape;224;g116de688bab_0_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25" name="Google Shape;225;g116de688bab_0_25"/>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30" name="Shape 230"/>
        <p:cNvGrpSpPr/>
        <p:nvPr/>
      </p:nvGrpSpPr>
      <p:grpSpPr>
        <a:xfrm>
          <a:off x="0" y="0"/>
          <a:ext cx="0" cy="0"/>
          <a:chOff x="0" y="0"/>
          <a:chExt cx="0" cy="0"/>
        </a:xfrm>
      </p:grpSpPr>
      <p:sp>
        <p:nvSpPr>
          <p:cNvPr id="231" name="Google Shape;231;g116de688bab_0_3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232" name="Google Shape;232;g116de688bab_0_37"/>
          <p:cNvSpPr txBox="1"/>
          <p:nvPr>
            <p:ph idx="1" type="body"/>
          </p:nvPr>
        </p:nvSpPr>
        <p:spPr>
          <a:xfrm>
            <a:off x="457200" y="1600200"/>
            <a:ext cx="8444400" cy="4526100"/>
          </a:xfrm>
          <a:prstGeom prst="rect">
            <a:avLst/>
          </a:prstGeom>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sz="4500"/>
          </a:p>
        </p:txBody>
      </p:sp>
      <p:sp>
        <p:nvSpPr>
          <p:cNvPr id="233" name="Google Shape;233;g116de688bab_0_3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34" name="Google Shape;234;g116de688bab_0_3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235" name="Google Shape;235;g116de688bab_0_37"/>
          <p:cNvPicPr preferRelativeResize="0"/>
          <p:nvPr/>
        </p:nvPicPr>
        <p:blipFill>
          <a:blip r:embed="rId3">
            <a:alphaModFix/>
          </a:blip>
          <a:stretch>
            <a:fillRect/>
          </a:stretch>
        </p:blipFill>
        <p:spPr>
          <a:xfrm>
            <a:off x="1228675" y="1860075"/>
            <a:ext cx="6532025" cy="419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40" name="Shape 240"/>
        <p:cNvGrpSpPr/>
        <p:nvPr/>
      </p:nvGrpSpPr>
      <p:grpSpPr>
        <a:xfrm>
          <a:off x="0" y="0"/>
          <a:ext cx="0" cy="0"/>
          <a:chOff x="0" y="0"/>
          <a:chExt cx="0" cy="0"/>
        </a:xfrm>
      </p:grpSpPr>
      <p:sp>
        <p:nvSpPr>
          <p:cNvPr id="241" name="Google Shape;241;g116343928e0_0_5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42" name="Google Shape;242;g116343928e0_0_55"/>
          <p:cNvSpPr txBox="1"/>
          <p:nvPr>
            <p:ph idx="1" type="body"/>
          </p:nvPr>
        </p:nvSpPr>
        <p:spPr>
          <a:xfrm>
            <a:off x="457200" y="1278825"/>
            <a:ext cx="8229600" cy="484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solidFill>
                  <a:srgbClr val="FFFF00"/>
                </a:solidFill>
              </a:rPr>
              <a:t>KNN classifier with breast cancer Wisconsin data example</a:t>
            </a:r>
            <a:endParaRPr sz="2000">
              <a:solidFill>
                <a:srgbClr val="FFFF00"/>
              </a:solidFill>
            </a:endParaRPr>
          </a:p>
          <a:p>
            <a:pPr indent="76200" lvl="0" marL="0" marR="139700" rtl="0" algn="l">
              <a:lnSpc>
                <a:spcPct val="103000"/>
              </a:lnSpc>
              <a:spcBef>
                <a:spcPts val="1800"/>
              </a:spcBef>
              <a:spcAft>
                <a:spcPts val="0"/>
              </a:spcAft>
              <a:buNone/>
            </a:pPr>
            <a:r>
              <a:rPr lang="en-US" sz="1950">
                <a:solidFill>
                  <a:srgbClr val="000000"/>
                </a:solidFill>
                <a:latin typeface="Palatino Linotype"/>
                <a:ea typeface="Palatino Linotype"/>
                <a:cs typeface="Palatino Linotype"/>
                <a:sym typeface="Palatino Linotype"/>
              </a:rPr>
              <a:t>Breast cancer data has been utilized from the UCI machine learning repository</a:t>
            </a:r>
            <a:r>
              <a:rPr lang="en-US" sz="1950">
                <a:solidFill>
                  <a:srgbClr val="000000"/>
                </a:solidFill>
                <a:uFill>
                  <a:noFill/>
                </a:uFill>
                <a:latin typeface="Palatino Linotype"/>
                <a:ea typeface="Palatino Linotype"/>
                <a:cs typeface="Palatino Linotype"/>
                <a:sym typeface="Palatino Linotype"/>
                <a:hlinkClick r:id="rId3">
                  <a:extLst>
                    <a:ext uri="{A12FA001-AC4F-418D-AE19-62706E023703}">
                      <ahyp:hlinkClr val="tx"/>
                    </a:ext>
                  </a:extLst>
                </a:hlinkClick>
              </a:rPr>
              <a:t> </a:t>
            </a:r>
            <a:r>
              <a:rPr lang="en-US">
                <a:solidFill>
                  <a:schemeClr val="hlink"/>
                </a:solidFill>
                <a:uFill>
                  <a:noFill/>
                </a:uFill>
                <a:latin typeface="Palatino Linotype"/>
                <a:ea typeface="Palatino Linotype"/>
                <a:cs typeface="Palatino Linotype"/>
                <a:sym typeface="Palatino Linotype"/>
                <a:hlinkClick r:id="rId4"/>
              </a:rPr>
              <a:t>http://archive.ics.uci.edu/ml/datasets/Breast+Cancer+Wisconsin+%28Diagnostic%29</a:t>
            </a:r>
            <a:endParaRPr b="1" sz="2600">
              <a:solidFill>
                <a:srgbClr val="000000"/>
              </a:solidFill>
              <a:highlight>
                <a:srgbClr val="FDF9D7"/>
              </a:highlight>
              <a:latin typeface="Arial"/>
              <a:ea typeface="Arial"/>
              <a:cs typeface="Arial"/>
              <a:sym typeface="Arial"/>
            </a:endParaRPr>
          </a:p>
          <a:p>
            <a:pPr indent="76200" lvl="0" marL="0" marR="139700" rtl="0" algn="l">
              <a:lnSpc>
                <a:spcPct val="103000"/>
              </a:lnSpc>
              <a:spcBef>
                <a:spcPts val="1800"/>
              </a:spcBef>
              <a:spcAft>
                <a:spcPts val="0"/>
              </a:spcAft>
              <a:buNone/>
            </a:pPr>
            <a:r>
              <a:rPr lang="en-US" sz="1950">
                <a:solidFill>
                  <a:srgbClr val="000000"/>
                </a:solidFill>
                <a:latin typeface="Palatino Linotype"/>
                <a:ea typeface="Palatino Linotype"/>
                <a:cs typeface="Palatino Linotype"/>
                <a:sym typeface="Palatino Linotype"/>
              </a:rPr>
              <a:t>To find whether the cancer is malignant or benign based on various collected features such as clump thickness and so on using the KNN classifier</a:t>
            </a:r>
            <a:endParaRPr sz="1950">
              <a:solidFill>
                <a:srgbClr val="000000"/>
              </a:solidFill>
              <a:latin typeface="Palatino Linotype"/>
              <a:ea typeface="Palatino Linotype"/>
              <a:cs typeface="Palatino Linotype"/>
              <a:sym typeface="Palatino Linotype"/>
            </a:endParaRPr>
          </a:p>
          <a:p>
            <a:pPr indent="0" lvl="0" marL="304800" rtl="0" algn="l">
              <a:lnSpc>
                <a:spcPct val="115000"/>
              </a:lnSpc>
              <a:spcBef>
                <a:spcPts val="1200"/>
              </a:spcBef>
              <a:spcAft>
                <a:spcPts val="0"/>
              </a:spcAft>
              <a:buNone/>
            </a:pPr>
            <a:r>
              <a:rPr b="1" lang="en-US" sz="1200">
                <a:solidFill>
                  <a:srgbClr val="000000"/>
                </a:solidFill>
                <a:latin typeface="Courier New"/>
                <a:ea typeface="Courier New"/>
                <a:cs typeface="Courier New"/>
                <a:sym typeface="Courier New"/>
              </a:rPr>
              <a:t># KNN Classifier - Breast Cancer</a:t>
            </a:r>
            <a:endParaRPr b="1" sz="1200">
              <a:solidFill>
                <a:srgbClr val="000000"/>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200">
                <a:solidFill>
                  <a:srgbClr val="000000"/>
                </a:solidFill>
                <a:latin typeface="Courier New"/>
                <a:ea typeface="Courier New"/>
                <a:cs typeface="Courier New"/>
                <a:sym typeface="Courier New"/>
              </a:rPr>
              <a:t>&gt;&gt;&gt; import numpy as np</a:t>
            </a:r>
            <a:endParaRPr b="1" sz="12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200">
                <a:solidFill>
                  <a:srgbClr val="000000"/>
                </a:solidFill>
                <a:latin typeface="Courier New"/>
                <a:ea typeface="Courier New"/>
                <a:cs typeface="Courier New"/>
                <a:sym typeface="Courier New"/>
              </a:rPr>
              <a:t>&gt;&gt;&gt; import pandas as pd</a:t>
            </a:r>
            <a:endParaRPr b="1" sz="12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200">
                <a:solidFill>
                  <a:srgbClr val="000000"/>
                </a:solidFill>
                <a:latin typeface="Courier New"/>
                <a:ea typeface="Courier New"/>
                <a:cs typeface="Courier New"/>
                <a:sym typeface="Courier New"/>
              </a:rPr>
              <a:t>&gt;&gt;&gt; from sklearn.metrics import accuracy_score,classification_report</a:t>
            </a:r>
            <a:endParaRPr b="1" sz="12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200">
                <a:solidFill>
                  <a:srgbClr val="000000"/>
                </a:solidFill>
                <a:latin typeface="Courier New"/>
                <a:ea typeface="Courier New"/>
                <a:cs typeface="Courier New"/>
                <a:sym typeface="Courier New"/>
              </a:rPr>
              <a:t>&gt;&gt;&gt; breast_cancer = pd.read_csv("Breast_Cancer_Wisconsin.csv")</a:t>
            </a:r>
            <a:endParaRPr b="1" sz="1200">
              <a:solidFill>
                <a:srgbClr val="000000"/>
              </a:solidFill>
              <a:latin typeface="Courier New"/>
              <a:ea typeface="Courier New"/>
              <a:cs typeface="Courier New"/>
              <a:sym typeface="Courier New"/>
            </a:endParaRPr>
          </a:p>
          <a:p>
            <a:pPr indent="76200" lvl="0" marL="0" marR="139700" rtl="0" algn="l">
              <a:lnSpc>
                <a:spcPct val="103000"/>
              </a:lnSpc>
              <a:spcBef>
                <a:spcPts val="1800"/>
              </a:spcBef>
              <a:spcAft>
                <a:spcPts val="0"/>
              </a:spcAft>
              <a:buNone/>
            </a:pPr>
            <a:r>
              <a:t/>
            </a:r>
            <a:endParaRPr sz="2250">
              <a:solidFill>
                <a:srgbClr val="000000"/>
              </a:solidFill>
              <a:latin typeface="Palatino Linotype"/>
              <a:ea typeface="Palatino Linotype"/>
              <a:cs typeface="Palatino Linotype"/>
              <a:sym typeface="Palatino Linotype"/>
            </a:endParaRPr>
          </a:p>
          <a:p>
            <a:pPr indent="0" lvl="0" marL="0" rtl="0" algn="l">
              <a:spcBef>
                <a:spcPts val="400"/>
              </a:spcBef>
              <a:spcAft>
                <a:spcPts val="0"/>
              </a:spcAft>
              <a:buNone/>
            </a:pPr>
            <a:r>
              <a:t/>
            </a:r>
            <a:endParaRPr sz="2700"/>
          </a:p>
        </p:txBody>
      </p:sp>
      <p:sp>
        <p:nvSpPr>
          <p:cNvPr id="243" name="Google Shape;243;g116343928e0_0_5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44" name="Google Shape;244;g116343928e0_0_55"/>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1" name="Shape 81"/>
        <p:cNvGrpSpPr/>
        <p:nvPr/>
      </p:nvGrpSpPr>
      <p:grpSpPr>
        <a:xfrm>
          <a:off x="0" y="0"/>
          <a:ext cx="0" cy="0"/>
          <a:chOff x="0" y="0"/>
          <a:chExt cx="0" cy="0"/>
        </a:xfrm>
      </p:grpSpPr>
      <p:sp>
        <p:nvSpPr>
          <p:cNvPr id="82" name="Google Shape;82;g116343928e0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FF00FF"/>
                </a:solidFill>
              </a:rPr>
              <a:t>Unit III</a:t>
            </a:r>
            <a:endParaRPr>
              <a:solidFill>
                <a:srgbClr val="FF00FF"/>
              </a:solidFill>
            </a:endParaRPr>
          </a:p>
        </p:txBody>
      </p:sp>
      <p:sp>
        <p:nvSpPr>
          <p:cNvPr id="83" name="Google Shape;83;g116343928e0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68300" lvl="0" marL="457200" rtl="0" algn="just">
              <a:spcBef>
                <a:spcPts val="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K-nearest neighbors</a:t>
            </a:r>
            <a:endParaRPr sz="2200">
              <a:solidFill>
                <a:srgbClr val="0000FF"/>
              </a:solidFill>
              <a:latin typeface="Times New Roman"/>
              <a:ea typeface="Times New Roman"/>
              <a:cs typeface="Times New Roman"/>
              <a:sym typeface="Times New Roman"/>
            </a:endParaRPr>
          </a:p>
          <a:p>
            <a:pPr indent="-368300" lvl="0" marL="457200" rtl="0" algn="just">
              <a:spcBef>
                <a:spcPts val="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KNN voter example </a:t>
            </a:r>
            <a:endParaRPr sz="2200">
              <a:solidFill>
                <a:srgbClr val="0000FF"/>
              </a:solidFill>
              <a:latin typeface="Times New Roman"/>
              <a:ea typeface="Times New Roman"/>
              <a:cs typeface="Times New Roman"/>
              <a:sym typeface="Times New Roman"/>
            </a:endParaRPr>
          </a:p>
          <a:p>
            <a:pPr indent="-368300" lvl="0" marL="457200" rtl="0" algn="just">
              <a:spcBef>
                <a:spcPts val="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Curse of dimensionality-Curse of dimensionality with 1D, 2D, and 3D example </a:t>
            </a:r>
            <a:endParaRPr sz="2200">
              <a:solidFill>
                <a:srgbClr val="0000FF"/>
              </a:solidFill>
              <a:latin typeface="Arial"/>
              <a:ea typeface="Arial"/>
              <a:cs typeface="Arial"/>
              <a:sym typeface="Arial"/>
            </a:endParaRPr>
          </a:p>
          <a:p>
            <a:pPr indent="-368300" lvl="0" marL="457200" rtl="0" algn="just">
              <a:spcBef>
                <a:spcPts val="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Curse of dimensionality with 3D example </a:t>
            </a:r>
            <a:endParaRPr sz="2200">
              <a:solidFill>
                <a:srgbClr val="0000FF"/>
              </a:solidFill>
              <a:latin typeface="Arial"/>
              <a:ea typeface="Arial"/>
              <a:cs typeface="Arial"/>
              <a:sym typeface="Arial"/>
            </a:endParaRPr>
          </a:p>
          <a:p>
            <a:pPr indent="-368300" lvl="0" marL="457200" rtl="0" algn="just">
              <a:spcBef>
                <a:spcPts val="0"/>
              </a:spcBef>
              <a:spcAft>
                <a:spcPts val="0"/>
              </a:spcAft>
              <a:buClr>
                <a:srgbClr val="0000FF"/>
              </a:buClr>
              <a:buSzPts val="2200"/>
              <a:buFont typeface="Times New Roman"/>
              <a:buChar char="•"/>
            </a:pPr>
            <a:r>
              <a:rPr lang="en-US" sz="2200">
                <a:solidFill>
                  <a:srgbClr val="0000FF"/>
                </a:solidFill>
                <a:latin typeface="Times New Roman"/>
                <a:ea typeface="Times New Roman"/>
                <a:cs typeface="Times New Roman"/>
                <a:sym typeface="Times New Roman"/>
              </a:rPr>
              <a:t>KNN classifier with breast cancer Wisconsin data example </a:t>
            </a:r>
            <a:endParaRPr sz="2200">
              <a:solidFill>
                <a:srgbClr val="0000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rgbClr val="000000"/>
              </a:solidFill>
              <a:latin typeface="Times New Roman"/>
              <a:ea typeface="Times New Roman"/>
              <a:cs typeface="Times New Roman"/>
              <a:sym typeface="Times New Roman"/>
            </a:endParaRPr>
          </a:p>
          <a:p>
            <a:pPr indent="-368300" lvl="0" marL="457200" rtl="0" algn="just">
              <a:spcBef>
                <a:spcPts val="0"/>
              </a:spcBef>
              <a:spcAft>
                <a:spcPts val="0"/>
              </a:spcAft>
              <a:buClr>
                <a:srgbClr val="FFFF00"/>
              </a:buClr>
              <a:buSzPts val="2200"/>
              <a:buFont typeface="Times New Roman"/>
              <a:buChar char="•"/>
            </a:pPr>
            <a:r>
              <a:rPr lang="en-US" sz="2200">
                <a:solidFill>
                  <a:srgbClr val="FFFF00"/>
                </a:solidFill>
                <a:latin typeface="Times New Roman"/>
                <a:ea typeface="Times New Roman"/>
                <a:cs typeface="Times New Roman"/>
                <a:sym typeface="Times New Roman"/>
              </a:rPr>
              <a:t>Naive Bayes </a:t>
            </a:r>
            <a:endParaRPr sz="2200">
              <a:solidFill>
                <a:srgbClr val="FFFF00"/>
              </a:solidFill>
              <a:latin typeface="Arial"/>
              <a:ea typeface="Arial"/>
              <a:cs typeface="Arial"/>
              <a:sym typeface="Arial"/>
            </a:endParaRPr>
          </a:p>
          <a:p>
            <a:pPr indent="-368300" lvl="0" marL="457200" rtl="0" algn="just">
              <a:spcBef>
                <a:spcPts val="0"/>
              </a:spcBef>
              <a:spcAft>
                <a:spcPts val="0"/>
              </a:spcAft>
              <a:buClr>
                <a:srgbClr val="FFFF00"/>
              </a:buClr>
              <a:buSzPts val="2200"/>
              <a:buFont typeface="Times New Roman"/>
              <a:buChar char="•"/>
            </a:pPr>
            <a:r>
              <a:rPr lang="en-US" sz="2200">
                <a:solidFill>
                  <a:srgbClr val="FFFF00"/>
                </a:solidFill>
                <a:latin typeface="Times New Roman"/>
                <a:ea typeface="Times New Roman"/>
                <a:cs typeface="Times New Roman"/>
                <a:sym typeface="Times New Roman"/>
              </a:rPr>
              <a:t>Probability fundamentals - Joint probability</a:t>
            </a:r>
            <a:endParaRPr sz="2200">
              <a:solidFill>
                <a:srgbClr val="FFFF00"/>
              </a:solidFill>
              <a:latin typeface="Times New Roman"/>
              <a:ea typeface="Times New Roman"/>
              <a:cs typeface="Times New Roman"/>
              <a:sym typeface="Times New Roman"/>
            </a:endParaRPr>
          </a:p>
          <a:p>
            <a:pPr indent="-368300" lvl="0" marL="457200" rtl="0" algn="just">
              <a:spcBef>
                <a:spcPts val="0"/>
              </a:spcBef>
              <a:spcAft>
                <a:spcPts val="0"/>
              </a:spcAft>
              <a:buClr>
                <a:srgbClr val="FFFF00"/>
              </a:buClr>
              <a:buSzPts val="2200"/>
              <a:buFont typeface="Times New Roman"/>
              <a:buChar char="•"/>
            </a:pPr>
            <a:r>
              <a:rPr lang="en-US" sz="2200">
                <a:solidFill>
                  <a:srgbClr val="FFFF00"/>
                </a:solidFill>
                <a:latin typeface="Times New Roman"/>
                <a:ea typeface="Times New Roman"/>
                <a:cs typeface="Times New Roman"/>
                <a:sym typeface="Times New Roman"/>
              </a:rPr>
              <a:t>Understanding Bayes theorem with conditional probability </a:t>
            </a:r>
            <a:endParaRPr sz="2200">
              <a:solidFill>
                <a:srgbClr val="FFFF00"/>
              </a:solidFill>
              <a:latin typeface="Arial"/>
              <a:ea typeface="Arial"/>
              <a:cs typeface="Arial"/>
              <a:sym typeface="Arial"/>
            </a:endParaRPr>
          </a:p>
          <a:p>
            <a:pPr indent="-368300" lvl="0" marL="457200" rtl="0" algn="just">
              <a:spcBef>
                <a:spcPts val="0"/>
              </a:spcBef>
              <a:spcAft>
                <a:spcPts val="0"/>
              </a:spcAft>
              <a:buClr>
                <a:srgbClr val="FFFF00"/>
              </a:buClr>
              <a:buSzPts val="2200"/>
              <a:buFont typeface="Times New Roman"/>
              <a:buChar char="•"/>
            </a:pPr>
            <a:r>
              <a:rPr lang="en-US" sz="2200">
                <a:solidFill>
                  <a:srgbClr val="FFFF00"/>
                </a:solidFill>
                <a:latin typeface="Times New Roman"/>
                <a:ea typeface="Times New Roman"/>
                <a:cs typeface="Times New Roman"/>
                <a:sym typeface="Times New Roman"/>
              </a:rPr>
              <a:t>Naive Bayes classification </a:t>
            </a:r>
            <a:endParaRPr sz="2200">
              <a:solidFill>
                <a:srgbClr val="FFFF00"/>
              </a:solidFill>
              <a:latin typeface="Arial"/>
              <a:ea typeface="Arial"/>
              <a:cs typeface="Arial"/>
              <a:sym typeface="Arial"/>
            </a:endParaRPr>
          </a:p>
          <a:p>
            <a:pPr indent="-368300" lvl="0" marL="457200" rtl="0" algn="just">
              <a:spcBef>
                <a:spcPts val="0"/>
              </a:spcBef>
              <a:spcAft>
                <a:spcPts val="0"/>
              </a:spcAft>
              <a:buClr>
                <a:srgbClr val="FFFF00"/>
              </a:buClr>
              <a:buSzPts val="2200"/>
              <a:buFont typeface="Times New Roman"/>
              <a:buChar char="•"/>
            </a:pPr>
            <a:r>
              <a:rPr lang="en-US" sz="2200">
                <a:solidFill>
                  <a:srgbClr val="FFFF00"/>
                </a:solidFill>
                <a:latin typeface="Times New Roman"/>
                <a:ea typeface="Times New Roman"/>
                <a:cs typeface="Times New Roman"/>
                <a:sym typeface="Times New Roman"/>
              </a:rPr>
              <a:t>Laplace estimator </a:t>
            </a:r>
            <a:endParaRPr sz="2200">
              <a:solidFill>
                <a:srgbClr val="FFFF00"/>
              </a:solidFill>
              <a:latin typeface="Arial"/>
              <a:ea typeface="Arial"/>
              <a:cs typeface="Arial"/>
              <a:sym typeface="Arial"/>
            </a:endParaRPr>
          </a:p>
          <a:p>
            <a:pPr indent="-368300" lvl="0" marL="457200" rtl="0" algn="just">
              <a:spcBef>
                <a:spcPts val="0"/>
              </a:spcBef>
              <a:spcAft>
                <a:spcPts val="0"/>
              </a:spcAft>
              <a:buClr>
                <a:srgbClr val="FFFF00"/>
              </a:buClr>
              <a:buSzPts val="2200"/>
              <a:buFont typeface="Times New Roman"/>
              <a:buChar char="•"/>
            </a:pPr>
            <a:r>
              <a:rPr lang="en-US" sz="2200">
                <a:solidFill>
                  <a:srgbClr val="FFFF00"/>
                </a:solidFill>
                <a:latin typeface="Times New Roman"/>
                <a:ea typeface="Times New Roman"/>
                <a:cs typeface="Times New Roman"/>
                <a:sym typeface="Times New Roman"/>
              </a:rPr>
              <a:t>Naive Bayes SMS spam classification example </a:t>
            </a:r>
            <a:endParaRPr sz="2200">
              <a:solidFill>
                <a:srgbClr val="FFFF00"/>
              </a:solidFill>
              <a:latin typeface="Arial"/>
              <a:ea typeface="Arial"/>
              <a:cs typeface="Arial"/>
              <a:sym typeface="Arial"/>
            </a:endParaRPr>
          </a:p>
          <a:p>
            <a:pPr indent="0" lvl="0" marL="0" rtl="0" algn="l">
              <a:spcBef>
                <a:spcPts val="0"/>
              </a:spcBef>
              <a:spcAft>
                <a:spcPts val="0"/>
              </a:spcAft>
              <a:buNone/>
            </a:pPr>
            <a:r>
              <a:t/>
            </a:r>
            <a:endParaRPr b="1" sz="1200">
              <a:solidFill>
                <a:srgbClr val="FFFF00"/>
              </a:solidFill>
            </a:endParaRPr>
          </a:p>
          <a:p>
            <a:pPr indent="0" lvl="0" marL="0" rtl="0" algn="just">
              <a:spcBef>
                <a:spcPts val="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p:txBody>
      </p:sp>
      <p:sp>
        <p:nvSpPr>
          <p:cNvPr id="84" name="Google Shape;84;g116343928e0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5" name="Google Shape;85;g116343928e0_0_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49" name="Shape 249"/>
        <p:cNvGrpSpPr/>
        <p:nvPr/>
      </p:nvGrpSpPr>
      <p:grpSpPr>
        <a:xfrm>
          <a:off x="0" y="0"/>
          <a:ext cx="0" cy="0"/>
          <a:chOff x="0" y="0"/>
          <a:chExt cx="0" cy="0"/>
        </a:xfrm>
      </p:grpSpPr>
      <p:sp>
        <p:nvSpPr>
          <p:cNvPr id="250" name="Google Shape;250;g116e372dc53_1_57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51" name="Google Shape;251;g116e372dc53_1_57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solidFill>
                  <a:srgbClr val="FFFF00"/>
                </a:solidFill>
              </a:rPr>
              <a:t>KNN classifier with breast cancer Wisconsin data example</a:t>
            </a:r>
            <a:endParaRPr sz="2000">
              <a:solidFill>
                <a:srgbClr val="FFFF00"/>
              </a:solidFill>
            </a:endParaRPr>
          </a:p>
          <a:p>
            <a:pPr indent="0" lvl="0" marL="0" rtl="0" algn="l">
              <a:spcBef>
                <a:spcPts val="360"/>
              </a:spcBef>
              <a:spcAft>
                <a:spcPts val="0"/>
              </a:spcAft>
              <a:buNone/>
            </a:pPr>
            <a:r>
              <a:rPr lang="en-US" sz="1450">
                <a:solidFill>
                  <a:srgbClr val="000000"/>
                </a:solidFill>
                <a:latin typeface="Palatino Linotype"/>
                <a:ea typeface="Palatino Linotype"/>
                <a:cs typeface="Palatino Linotype"/>
                <a:sym typeface="Palatino Linotype"/>
              </a:rPr>
              <a:t>The </a:t>
            </a:r>
            <a:r>
              <a:rPr lang="en-US" sz="1400">
                <a:solidFill>
                  <a:srgbClr val="000000"/>
                </a:solidFill>
                <a:latin typeface="Arial"/>
                <a:ea typeface="Arial"/>
                <a:cs typeface="Arial"/>
                <a:sym typeface="Arial"/>
              </a:rPr>
              <a:t>Class </a:t>
            </a:r>
            <a:r>
              <a:rPr lang="en-US" sz="1450">
                <a:solidFill>
                  <a:srgbClr val="000000"/>
                </a:solidFill>
                <a:latin typeface="Palatino Linotype"/>
                <a:ea typeface="Palatino Linotype"/>
                <a:cs typeface="Palatino Linotype"/>
                <a:sym typeface="Palatino Linotype"/>
              </a:rPr>
              <a:t>value has class </a:t>
            </a:r>
            <a:r>
              <a:rPr lang="en-US" sz="1400">
                <a:solidFill>
                  <a:srgbClr val="000000"/>
                </a:solidFill>
                <a:latin typeface="Arial"/>
                <a:ea typeface="Arial"/>
                <a:cs typeface="Arial"/>
                <a:sym typeface="Arial"/>
              </a:rPr>
              <a:t>2 </a:t>
            </a:r>
            <a:r>
              <a:rPr lang="en-US" sz="1450">
                <a:solidFill>
                  <a:srgbClr val="000000"/>
                </a:solidFill>
                <a:latin typeface="Palatino Linotype"/>
                <a:ea typeface="Palatino Linotype"/>
                <a:cs typeface="Palatino Linotype"/>
                <a:sym typeface="Palatino Linotype"/>
              </a:rPr>
              <a:t>and </a:t>
            </a:r>
            <a:r>
              <a:rPr lang="en-US" sz="1400">
                <a:solidFill>
                  <a:srgbClr val="000000"/>
                </a:solidFill>
                <a:latin typeface="Arial"/>
                <a:ea typeface="Arial"/>
                <a:cs typeface="Arial"/>
                <a:sym typeface="Arial"/>
              </a:rPr>
              <a:t>4</a:t>
            </a:r>
            <a:r>
              <a:rPr lang="en-US" sz="1450">
                <a:solidFill>
                  <a:srgbClr val="000000"/>
                </a:solidFill>
                <a:latin typeface="Palatino Linotype"/>
                <a:ea typeface="Palatino Linotype"/>
                <a:cs typeface="Palatino Linotype"/>
                <a:sym typeface="Palatino Linotype"/>
              </a:rPr>
              <a:t>. Value </a:t>
            </a:r>
            <a:r>
              <a:rPr lang="en-US" sz="1400">
                <a:solidFill>
                  <a:srgbClr val="000000"/>
                </a:solidFill>
                <a:latin typeface="Arial"/>
                <a:ea typeface="Arial"/>
                <a:cs typeface="Arial"/>
                <a:sym typeface="Arial"/>
              </a:rPr>
              <a:t>2 </a:t>
            </a:r>
            <a:r>
              <a:rPr lang="en-US" sz="1450">
                <a:solidFill>
                  <a:srgbClr val="000000"/>
                </a:solidFill>
                <a:latin typeface="Palatino Linotype"/>
                <a:ea typeface="Palatino Linotype"/>
                <a:cs typeface="Palatino Linotype"/>
                <a:sym typeface="Palatino Linotype"/>
              </a:rPr>
              <a:t>and </a:t>
            </a:r>
            <a:r>
              <a:rPr lang="en-US" sz="1400">
                <a:solidFill>
                  <a:srgbClr val="000000"/>
                </a:solidFill>
                <a:latin typeface="Arial"/>
                <a:ea typeface="Arial"/>
                <a:cs typeface="Arial"/>
                <a:sym typeface="Arial"/>
              </a:rPr>
              <a:t>4 </a:t>
            </a:r>
            <a:r>
              <a:rPr lang="en-US" sz="1450">
                <a:solidFill>
                  <a:srgbClr val="000000"/>
                </a:solidFill>
                <a:latin typeface="Palatino Linotype"/>
                <a:ea typeface="Palatino Linotype"/>
                <a:cs typeface="Palatino Linotype"/>
                <a:sym typeface="Palatino Linotype"/>
              </a:rPr>
              <a:t>represent benign and malignant class, respectively. </a:t>
            </a:r>
            <a:endParaRPr sz="1450">
              <a:solidFill>
                <a:srgbClr val="000000"/>
              </a:solidFill>
              <a:latin typeface="Palatino Linotype"/>
              <a:ea typeface="Palatino Linotype"/>
              <a:cs typeface="Palatino Linotype"/>
              <a:sym typeface="Palatino Linotype"/>
            </a:endParaRPr>
          </a:p>
          <a:p>
            <a:pPr indent="0" lvl="0" marL="0" rtl="0" algn="l">
              <a:spcBef>
                <a:spcPts val="360"/>
              </a:spcBef>
              <a:spcAft>
                <a:spcPts val="0"/>
              </a:spcAft>
              <a:buNone/>
            </a:pPr>
            <a:r>
              <a:rPr lang="en-US" sz="1450">
                <a:solidFill>
                  <a:srgbClr val="000000"/>
                </a:solidFill>
                <a:latin typeface="Palatino Linotype"/>
                <a:ea typeface="Palatino Linotype"/>
                <a:cs typeface="Palatino Linotype"/>
                <a:sym typeface="Palatino Linotype"/>
              </a:rPr>
              <a:t>Whereas all the other variables do vary between value </a:t>
            </a:r>
            <a:r>
              <a:rPr lang="en-US" sz="1400">
                <a:solidFill>
                  <a:srgbClr val="000000"/>
                </a:solidFill>
                <a:latin typeface="Arial"/>
                <a:ea typeface="Arial"/>
                <a:cs typeface="Arial"/>
                <a:sym typeface="Arial"/>
              </a:rPr>
              <a:t>1 </a:t>
            </a:r>
            <a:r>
              <a:rPr lang="en-US" sz="1450">
                <a:solidFill>
                  <a:srgbClr val="000000"/>
                </a:solidFill>
                <a:latin typeface="Palatino Linotype"/>
                <a:ea typeface="Palatino Linotype"/>
                <a:cs typeface="Palatino Linotype"/>
                <a:sym typeface="Palatino Linotype"/>
              </a:rPr>
              <a:t>and </a:t>
            </a:r>
            <a:r>
              <a:rPr lang="en-US" sz="1400">
                <a:solidFill>
                  <a:srgbClr val="000000"/>
                </a:solidFill>
                <a:latin typeface="Arial"/>
                <a:ea typeface="Arial"/>
                <a:cs typeface="Arial"/>
                <a:sym typeface="Arial"/>
              </a:rPr>
              <a:t>10</a:t>
            </a:r>
            <a:r>
              <a:rPr lang="en-US" sz="1450">
                <a:solidFill>
                  <a:srgbClr val="000000"/>
                </a:solidFill>
                <a:latin typeface="Palatino Linotype"/>
                <a:ea typeface="Palatino Linotype"/>
                <a:cs typeface="Palatino Linotype"/>
                <a:sym typeface="Palatino Linotype"/>
              </a:rPr>
              <a:t>, which are very much categorical in nature</a:t>
            </a:r>
            <a:endParaRPr sz="3100"/>
          </a:p>
        </p:txBody>
      </p:sp>
      <p:sp>
        <p:nvSpPr>
          <p:cNvPr id="252" name="Google Shape;252;g116e372dc53_1_57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53" name="Google Shape;253;g116e372dc53_1_576"/>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254" name="Google Shape;254;g116e372dc53_1_576"/>
          <p:cNvPicPr preferRelativeResize="0"/>
          <p:nvPr/>
        </p:nvPicPr>
        <p:blipFill>
          <a:blip r:embed="rId3">
            <a:alphaModFix/>
          </a:blip>
          <a:stretch>
            <a:fillRect/>
          </a:stretch>
        </p:blipFill>
        <p:spPr>
          <a:xfrm>
            <a:off x="689550" y="3159450"/>
            <a:ext cx="7798324" cy="275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59" name="Shape 259"/>
        <p:cNvGrpSpPr/>
        <p:nvPr/>
      </p:nvGrpSpPr>
      <p:grpSpPr>
        <a:xfrm>
          <a:off x="0" y="0"/>
          <a:ext cx="0" cy="0"/>
          <a:chOff x="0" y="0"/>
          <a:chExt cx="0" cy="0"/>
        </a:xfrm>
      </p:grpSpPr>
      <p:sp>
        <p:nvSpPr>
          <p:cNvPr id="260" name="Google Shape;260;g116e372dc53_1_58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61" name="Google Shape;261;g116e372dc53_1_587"/>
          <p:cNvSpPr txBox="1"/>
          <p:nvPr>
            <p:ph idx="1" type="body"/>
          </p:nvPr>
        </p:nvSpPr>
        <p:spPr>
          <a:xfrm>
            <a:off x="519875" y="1623950"/>
            <a:ext cx="84945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solidFill>
                  <a:srgbClr val="FFFF00"/>
                </a:solidFill>
              </a:rPr>
              <a:t>KNN classifier with breast cancer Wisconsin data example</a:t>
            </a:r>
            <a:endParaRPr sz="2000">
              <a:solidFill>
                <a:srgbClr val="FFFF00"/>
              </a:solidFill>
            </a:endParaRPr>
          </a:p>
          <a:p>
            <a:pPr indent="0" lvl="0" marL="76200" marR="114300" rtl="0" algn="just">
              <a:lnSpc>
                <a:spcPct val="93000"/>
              </a:lnSpc>
              <a:spcBef>
                <a:spcPts val="300"/>
              </a:spcBef>
              <a:spcAft>
                <a:spcPts val="0"/>
              </a:spcAft>
              <a:buNone/>
            </a:pPr>
            <a:r>
              <a:rPr lang="en-US" sz="1850">
                <a:solidFill>
                  <a:srgbClr val="000000"/>
                </a:solidFill>
                <a:latin typeface="Arial"/>
                <a:ea typeface="Arial"/>
                <a:cs typeface="Arial"/>
                <a:sym typeface="Arial"/>
              </a:rPr>
              <a:t>the </a:t>
            </a:r>
            <a:r>
              <a:rPr lang="en-US">
                <a:solidFill>
                  <a:srgbClr val="980000"/>
                </a:solidFill>
                <a:latin typeface="Arial"/>
                <a:ea typeface="Arial"/>
                <a:cs typeface="Arial"/>
                <a:sym typeface="Arial"/>
              </a:rPr>
              <a:t>Bare_Nuclei </a:t>
            </a:r>
            <a:r>
              <a:rPr lang="en-US" sz="1850">
                <a:solidFill>
                  <a:srgbClr val="980000"/>
                </a:solidFill>
                <a:latin typeface="Arial"/>
                <a:ea typeface="Arial"/>
                <a:cs typeface="Arial"/>
                <a:sym typeface="Arial"/>
              </a:rPr>
              <a:t>variable has some missing values,</a:t>
            </a:r>
            <a:r>
              <a:rPr lang="en-US" sz="1850">
                <a:solidFill>
                  <a:srgbClr val="000000"/>
                </a:solidFill>
                <a:latin typeface="Arial"/>
                <a:ea typeface="Arial"/>
                <a:cs typeface="Arial"/>
                <a:sym typeface="Arial"/>
              </a:rPr>
              <a:t> here we are replacing them with the most frequent value (category value </a:t>
            </a:r>
            <a:r>
              <a:rPr lang="en-US">
                <a:solidFill>
                  <a:srgbClr val="000000"/>
                </a:solidFill>
                <a:latin typeface="Arial"/>
                <a:ea typeface="Arial"/>
                <a:cs typeface="Arial"/>
                <a:sym typeface="Arial"/>
              </a:rPr>
              <a:t>1</a:t>
            </a:r>
            <a:r>
              <a:rPr lang="en-US" sz="1850">
                <a:solidFill>
                  <a:srgbClr val="000000"/>
                </a:solidFill>
                <a:latin typeface="Arial"/>
                <a:ea typeface="Arial"/>
                <a:cs typeface="Arial"/>
                <a:sym typeface="Arial"/>
              </a:rPr>
              <a:t>) in the following code:</a:t>
            </a:r>
            <a:endParaRPr sz="1850">
              <a:solidFill>
                <a:srgbClr val="000000"/>
              </a:solidFill>
              <a:latin typeface="Arial"/>
              <a:ea typeface="Arial"/>
              <a:cs typeface="Arial"/>
              <a:sym typeface="Arial"/>
            </a:endParaRPr>
          </a:p>
          <a:p>
            <a:pPr indent="0" lvl="0" marL="304800" marR="1930400" rtl="0" algn="just">
              <a:lnSpc>
                <a:spcPct val="105000"/>
              </a:lnSpc>
              <a:spcBef>
                <a:spcPts val="1000"/>
              </a:spcBef>
              <a:spcAft>
                <a:spcPts val="0"/>
              </a:spcAft>
              <a:buNone/>
            </a:pPr>
            <a:r>
              <a:rPr b="1" lang="en-US" sz="1700">
                <a:solidFill>
                  <a:srgbClr val="000000"/>
                </a:solidFill>
                <a:latin typeface="Courier New"/>
                <a:ea typeface="Courier New"/>
                <a:cs typeface="Courier New"/>
                <a:sym typeface="Courier New"/>
              </a:rPr>
              <a:t>&gt;&gt;&gt;breast_cancer['Bare_Nuclei']= breast_cancer['Bare_Nuclei'].replace('?', np.NAN)</a:t>
            </a:r>
            <a:endParaRPr b="1" sz="1700">
              <a:solidFill>
                <a:srgbClr val="000000"/>
              </a:solidFill>
              <a:latin typeface="Courier New"/>
              <a:ea typeface="Courier New"/>
              <a:cs typeface="Courier New"/>
              <a:sym typeface="Courier New"/>
            </a:endParaRPr>
          </a:p>
          <a:p>
            <a:pPr indent="0" lvl="0" marL="304800" marR="1854200" rtl="0" algn="just">
              <a:lnSpc>
                <a:spcPct val="105000"/>
              </a:lnSpc>
              <a:spcBef>
                <a:spcPts val="0"/>
              </a:spcBef>
              <a:spcAft>
                <a:spcPts val="0"/>
              </a:spcAft>
              <a:buNone/>
            </a:pPr>
            <a:r>
              <a:rPr b="1" lang="en-US" sz="1700">
                <a:solidFill>
                  <a:srgbClr val="000000"/>
                </a:solidFill>
                <a:latin typeface="Courier New"/>
                <a:ea typeface="Courier New"/>
                <a:cs typeface="Courier New"/>
                <a:sym typeface="Courier New"/>
              </a:rPr>
              <a:t>&gt;&gt;&gt;breast_cancer['Bare_Nuclei'] = breast_cancer['Bare_Nuclei'].fillna(breast_cancer[ 'Bare_Nuclei'].value_counts().index[0])</a:t>
            </a:r>
            <a:endParaRPr b="1" sz="1700">
              <a:solidFill>
                <a:srgbClr val="000000"/>
              </a:solidFill>
              <a:latin typeface="Courier New"/>
              <a:ea typeface="Courier New"/>
              <a:cs typeface="Courier New"/>
              <a:sym typeface="Courier New"/>
            </a:endParaRPr>
          </a:p>
          <a:p>
            <a:pPr indent="0" lvl="0" marL="304800" marR="1854200" rtl="0" algn="just">
              <a:lnSpc>
                <a:spcPct val="105000"/>
              </a:lnSpc>
              <a:spcBef>
                <a:spcPts val="0"/>
              </a:spcBef>
              <a:spcAft>
                <a:spcPts val="0"/>
              </a:spcAft>
              <a:buNone/>
            </a:pPr>
            <a:r>
              <a:t/>
            </a:r>
            <a:endParaRPr b="1" sz="1700">
              <a:solidFill>
                <a:srgbClr val="000000"/>
              </a:solidFill>
              <a:latin typeface="Courier New"/>
              <a:ea typeface="Courier New"/>
              <a:cs typeface="Courier New"/>
              <a:sym typeface="Courier New"/>
            </a:endParaRPr>
          </a:p>
          <a:p>
            <a:pPr indent="0" lvl="0" marL="76200" marR="177800" rtl="0" algn="l">
              <a:lnSpc>
                <a:spcPct val="93000"/>
              </a:lnSpc>
              <a:spcBef>
                <a:spcPts val="0"/>
              </a:spcBef>
              <a:spcAft>
                <a:spcPts val="0"/>
              </a:spcAft>
              <a:buNone/>
            </a:pPr>
            <a:r>
              <a:rPr lang="en-US" sz="1550">
                <a:solidFill>
                  <a:srgbClr val="000000"/>
                </a:solidFill>
                <a:latin typeface="Arial"/>
                <a:ea typeface="Arial"/>
                <a:cs typeface="Arial"/>
                <a:sym typeface="Arial"/>
              </a:rPr>
              <a:t>Use the following code</a:t>
            </a:r>
            <a:r>
              <a:rPr b="1" lang="en-US" sz="1550">
                <a:solidFill>
                  <a:srgbClr val="980000"/>
                </a:solidFill>
                <a:latin typeface="Arial"/>
                <a:ea typeface="Arial"/>
                <a:cs typeface="Arial"/>
                <a:sym typeface="Arial"/>
              </a:rPr>
              <a:t> to convert the classes to a </a:t>
            </a:r>
            <a:r>
              <a:rPr b="1" lang="en-US" sz="1500">
                <a:solidFill>
                  <a:srgbClr val="980000"/>
                </a:solidFill>
                <a:latin typeface="Arial"/>
                <a:ea typeface="Arial"/>
                <a:cs typeface="Arial"/>
                <a:sym typeface="Arial"/>
              </a:rPr>
              <a:t>0 </a:t>
            </a:r>
            <a:r>
              <a:rPr b="1" lang="en-US" sz="1550">
                <a:solidFill>
                  <a:srgbClr val="980000"/>
                </a:solidFill>
                <a:latin typeface="Arial"/>
                <a:ea typeface="Arial"/>
                <a:cs typeface="Arial"/>
                <a:sym typeface="Arial"/>
              </a:rPr>
              <a:t>and </a:t>
            </a:r>
            <a:r>
              <a:rPr b="1" lang="en-US" sz="1500">
                <a:solidFill>
                  <a:srgbClr val="980000"/>
                </a:solidFill>
                <a:latin typeface="Arial"/>
                <a:ea typeface="Arial"/>
                <a:cs typeface="Arial"/>
                <a:sym typeface="Arial"/>
              </a:rPr>
              <a:t>1 </a:t>
            </a:r>
            <a:r>
              <a:rPr lang="en-US" sz="1550">
                <a:solidFill>
                  <a:srgbClr val="000000"/>
                </a:solidFill>
                <a:latin typeface="Arial"/>
                <a:ea typeface="Arial"/>
                <a:cs typeface="Arial"/>
                <a:sym typeface="Arial"/>
              </a:rPr>
              <a:t>indicator for using in the classifier:</a:t>
            </a:r>
            <a:endParaRPr sz="1550">
              <a:solidFill>
                <a:srgbClr val="000000"/>
              </a:solidFill>
              <a:latin typeface="Arial"/>
              <a:ea typeface="Arial"/>
              <a:cs typeface="Arial"/>
              <a:sym typeface="Arial"/>
            </a:endParaRPr>
          </a:p>
          <a:p>
            <a:pPr indent="0" lvl="0" marL="304800" rtl="0" algn="l">
              <a:lnSpc>
                <a:spcPct val="115000"/>
              </a:lnSpc>
              <a:spcBef>
                <a:spcPts val="900"/>
              </a:spcBef>
              <a:spcAft>
                <a:spcPts val="0"/>
              </a:spcAft>
              <a:buNone/>
            </a:pPr>
            <a:r>
              <a:rPr b="1" lang="en-US" sz="1400">
                <a:solidFill>
                  <a:srgbClr val="000000"/>
                </a:solidFill>
                <a:latin typeface="Courier New"/>
                <a:ea typeface="Courier New"/>
                <a:cs typeface="Courier New"/>
                <a:sym typeface="Courier New"/>
              </a:rPr>
              <a:t>&gt;&gt;&gt; breast_cancer['Cancer_Ind'] = 0</a:t>
            </a:r>
            <a:endParaRPr b="1" sz="1400">
              <a:solidFill>
                <a:srgbClr val="000000"/>
              </a:solidFill>
              <a:latin typeface="Courier New"/>
              <a:ea typeface="Courier New"/>
              <a:cs typeface="Courier New"/>
              <a:sym typeface="Courier New"/>
            </a:endParaRPr>
          </a:p>
          <a:p>
            <a:pPr indent="0" lvl="0" marL="0" marR="1854200" rtl="0" algn="just">
              <a:lnSpc>
                <a:spcPct val="105000"/>
              </a:lnSpc>
              <a:spcBef>
                <a:spcPts val="0"/>
              </a:spcBef>
              <a:spcAft>
                <a:spcPts val="0"/>
              </a:spcAft>
              <a:buNone/>
            </a:pPr>
            <a:r>
              <a:rPr b="1" lang="en-US" sz="1400">
                <a:solidFill>
                  <a:srgbClr val="000000"/>
                </a:solidFill>
                <a:latin typeface="Courier New"/>
                <a:ea typeface="Courier New"/>
                <a:cs typeface="Courier New"/>
                <a:sym typeface="Courier New"/>
              </a:rPr>
              <a:t>&gt;&gt;&gt;breast_cancer.loc[breast_cancer['Class']==4,'Cancer_Ind '] = 1</a:t>
            </a:r>
            <a:endParaRPr b="1" sz="1900">
              <a:solidFill>
                <a:srgbClr val="000000"/>
              </a:solidFill>
              <a:latin typeface="Courier New"/>
              <a:ea typeface="Courier New"/>
              <a:cs typeface="Courier New"/>
              <a:sym typeface="Courier New"/>
            </a:endParaRPr>
          </a:p>
          <a:p>
            <a:pPr indent="0" lvl="0" marL="0" rtl="0" algn="just">
              <a:spcBef>
                <a:spcPts val="360"/>
              </a:spcBef>
              <a:spcAft>
                <a:spcPts val="0"/>
              </a:spcAft>
              <a:buNone/>
            </a:pPr>
            <a:r>
              <a:t/>
            </a:r>
            <a:endParaRPr sz="2450">
              <a:solidFill>
                <a:srgbClr val="000000"/>
              </a:solidFill>
              <a:latin typeface="Palatino Linotype"/>
              <a:ea typeface="Palatino Linotype"/>
              <a:cs typeface="Palatino Linotype"/>
              <a:sym typeface="Palatino Linotype"/>
            </a:endParaRPr>
          </a:p>
        </p:txBody>
      </p:sp>
      <p:sp>
        <p:nvSpPr>
          <p:cNvPr id="262" name="Google Shape;262;g116e372dc53_1_58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63" name="Google Shape;263;g116e372dc53_1_58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68" name="Shape 268"/>
        <p:cNvGrpSpPr/>
        <p:nvPr/>
      </p:nvGrpSpPr>
      <p:grpSpPr>
        <a:xfrm>
          <a:off x="0" y="0"/>
          <a:ext cx="0" cy="0"/>
          <a:chOff x="0" y="0"/>
          <a:chExt cx="0" cy="0"/>
        </a:xfrm>
      </p:grpSpPr>
      <p:sp>
        <p:nvSpPr>
          <p:cNvPr id="269" name="Google Shape;269;g116e372dc53_1_59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70" name="Google Shape;270;g116e372dc53_1_598"/>
          <p:cNvSpPr txBox="1"/>
          <p:nvPr>
            <p:ph idx="1" type="body"/>
          </p:nvPr>
        </p:nvSpPr>
        <p:spPr>
          <a:xfrm>
            <a:off x="519875" y="1266275"/>
            <a:ext cx="8494500" cy="4883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solidFill>
                  <a:srgbClr val="FFFF00"/>
                </a:solidFill>
              </a:rPr>
              <a:t>KNN classifier with breast cancer Wisconsin data example</a:t>
            </a:r>
            <a:endParaRPr sz="2000">
              <a:solidFill>
                <a:srgbClr val="FFFF00"/>
              </a:solidFill>
            </a:endParaRPr>
          </a:p>
          <a:p>
            <a:pPr indent="0" lvl="0" marL="0" rtl="0" algn="just">
              <a:spcBef>
                <a:spcPts val="360"/>
              </a:spcBef>
              <a:spcAft>
                <a:spcPts val="0"/>
              </a:spcAft>
              <a:buNone/>
            </a:pPr>
            <a:r>
              <a:rPr lang="en-US" sz="1850">
                <a:solidFill>
                  <a:srgbClr val="980000"/>
                </a:solidFill>
                <a:latin typeface="Arial"/>
                <a:ea typeface="Arial"/>
                <a:cs typeface="Arial"/>
                <a:sym typeface="Arial"/>
              </a:rPr>
              <a:t>we are dropping non-value added variables from analysis:</a:t>
            </a:r>
            <a:endParaRPr sz="1850">
              <a:solidFill>
                <a:srgbClr val="98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x_vars = breast_cancer.drop(['ID_Number','Class','Cancer_Ind'],axis=1)</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y_var = breast_cancer['Cancer_Ind']</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from sklearn.preprocessing import StandardScaler</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x_vars_stdscle = StandardScaler().fit_transform(x_vars.values)</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from sklearn.model_selection import train_test_split</a:t>
            </a:r>
            <a:endParaRPr sz="1850">
              <a:solidFill>
                <a:srgbClr val="000000"/>
              </a:solidFill>
              <a:latin typeface="Arial"/>
              <a:ea typeface="Arial"/>
              <a:cs typeface="Arial"/>
              <a:sym typeface="Arial"/>
            </a:endParaRPr>
          </a:p>
          <a:p>
            <a:pPr indent="0" lvl="0" marL="0" rtl="0" algn="just">
              <a:spcBef>
                <a:spcPts val="360"/>
              </a:spcBef>
              <a:spcAft>
                <a:spcPts val="0"/>
              </a:spcAft>
              <a:buNone/>
            </a:pPr>
            <a:r>
              <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980000"/>
                </a:solidFill>
                <a:latin typeface="Arial"/>
                <a:ea typeface="Arial"/>
                <a:cs typeface="Arial"/>
                <a:sym typeface="Arial"/>
              </a:rPr>
              <a:t>As KNN is very sensitive to distances, here we are standardizing all the columns before applying algorithms:</a:t>
            </a:r>
            <a:endParaRPr sz="1850">
              <a:solidFill>
                <a:srgbClr val="98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x_vars_stdscle_df = pd.DataFrame(x_vars_stdscle, index=x_vars.index,</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columns=x_vars.columns)</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&gt;&gt;&gt; x_train,x_test,y_train,y_test =</a:t>
            </a:r>
            <a:endParaRPr sz="1850">
              <a:solidFill>
                <a:srgbClr val="000000"/>
              </a:solidFill>
              <a:latin typeface="Arial"/>
              <a:ea typeface="Arial"/>
              <a:cs typeface="Arial"/>
              <a:sym typeface="Arial"/>
            </a:endParaRPr>
          </a:p>
          <a:p>
            <a:pPr indent="0" lvl="0" marL="0" rtl="0" algn="just">
              <a:spcBef>
                <a:spcPts val="360"/>
              </a:spcBef>
              <a:spcAft>
                <a:spcPts val="0"/>
              </a:spcAft>
              <a:buNone/>
            </a:pPr>
            <a:r>
              <a:rPr lang="en-US" sz="1850">
                <a:solidFill>
                  <a:srgbClr val="000000"/>
                </a:solidFill>
                <a:latin typeface="Arial"/>
                <a:ea typeface="Arial"/>
                <a:cs typeface="Arial"/>
                <a:sym typeface="Arial"/>
              </a:rPr>
              <a:t>train_test_split(x_vars_stdscle_df,y_var, train_size = 0.7,random_state=42)</a:t>
            </a:r>
            <a:endParaRPr sz="1850">
              <a:solidFill>
                <a:srgbClr val="000000"/>
              </a:solidFill>
              <a:latin typeface="Arial"/>
              <a:ea typeface="Arial"/>
              <a:cs typeface="Arial"/>
              <a:sym typeface="Arial"/>
            </a:endParaRPr>
          </a:p>
          <a:p>
            <a:pPr indent="0" lvl="0" marL="0" rtl="0" algn="just">
              <a:spcBef>
                <a:spcPts val="360"/>
              </a:spcBef>
              <a:spcAft>
                <a:spcPts val="0"/>
              </a:spcAft>
              <a:buNone/>
            </a:pPr>
            <a:r>
              <a:t/>
            </a:r>
            <a:endParaRPr sz="1850">
              <a:solidFill>
                <a:srgbClr val="000000"/>
              </a:solidFill>
              <a:latin typeface="Arial"/>
              <a:ea typeface="Arial"/>
              <a:cs typeface="Arial"/>
              <a:sym typeface="Arial"/>
            </a:endParaRPr>
          </a:p>
          <a:p>
            <a:pPr indent="0" lvl="0" marL="0" rtl="0" algn="just">
              <a:spcBef>
                <a:spcPts val="360"/>
              </a:spcBef>
              <a:spcAft>
                <a:spcPts val="0"/>
              </a:spcAft>
              <a:buNone/>
            </a:pPr>
            <a:r>
              <a:t/>
            </a:r>
            <a:endParaRPr sz="1850">
              <a:solidFill>
                <a:srgbClr val="000000"/>
              </a:solidFill>
              <a:latin typeface="Arial"/>
              <a:ea typeface="Arial"/>
              <a:cs typeface="Arial"/>
              <a:sym typeface="Arial"/>
            </a:endParaRPr>
          </a:p>
        </p:txBody>
      </p:sp>
      <p:sp>
        <p:nvSpPr>
          <p:cNvPr id="271" name="Google Shape;271;g116e372dc53_1_59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72" name="Google Shape;272;g116e372dc53_1_598"/>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77" name="Shape 277"/>
        <p:cNvGrpSpPr/>
        <p:nvPr/>
      </p:nvGrpSpPr>
      <p:grpSpPr>
        <a:xfrm>
          <a:off x="0" y="0"/>
          <a:ext cx="0" cy="0"/>
          <a:chOff x="0" y="0"/>
          <a:chExt cx="0" cy="0"/>
        </a:xfrm>
      </p:grpSpPr>
      <p:sp>
        <p:nvSpPr>
          <p:cNvPr id="278" name="Google Shape;278;g116e372dc53_1_60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79" name="Google Shape;279;g116e372dc53_1_608"/>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solidFill>
                  <a:srgbClr val="FFFF00"/>
                </a:solidFill>
              </a:rPr>
              <a:t>KNN classifier with breast cancer Wisconsin data example</a:t>
            </a:r>
            <a:endParaRPr sz="2000">
              <a:solidFill>
                <a:srgbClr val="FFFF00"/>
              </a:solidFill>
            </a:endParaRPr>
          </a:p>
          <a:p>
            <a:pPr indent="0" lvl="0" marL="0" rtl="0" algn="just">
              <a:spcBef>
                <a:spcPts val="360"/>
              </a:spcBef>
              <a:spcAft>
                <a:spcPts val="0"/>
              </a:spcAft>
              <a:buNone/>
            </a:pPr>
            <a:r>
              <a:rPr lang="en-US" sz="1850">
                <a:solidFill>
                  <a:srgbClr val="980000"/>
                </a:solidFill>
                <a:latin typeface="Arial"/>
                <a:ea typeface="Arial"/>
                <a:cs typeface="Arial"/>
                <a:sym typeface="Arial"/>
              </a:rPr>
              <a:t>KNN classifier is being applied with neighbor value of 3 and p value indicates it is 2-norm, also known as Euclidean distance for computing classes:</a:t>
            </a:r>
            <a:endParaRPr sz="1850">
              <a:solidFill>
                <a:srgbClr val="980000"/>
              </a:solidFill>
              <a:latin typeface="Arial"/>
              <a:ea typeface="Arial"/>
              <a:cs typeface="Arial"/>
              <a:sym typeface="Arial"/>
            </a:endParaRPr>
          </a:p>
          <a:p>
            <a:pPr indent="0" lvl="0" marL="304800" rtl="0" algn="l">
              <a:lnSpc>
                <a:spcPct val="115000"/>
              </a:lnSpc>
              <a:spcBef>
                <a:spcPts val="900"/>
              </a:spcBef>
              <a:spcAft>
                <a:spcPts val="0"/>
              </a:spcAft>
              <a:buNone/>
            </a:pPr>
            <a:r>
              <a:rPr b="1" lang="en-US" sz="1300">
                <a:solidFill>
                  <a:srgbClr val="000000"/>
                </a:solidFill>
                <a:latin typeface="Courier New"/>
                <a:ea typeface="Courier New"/>
                <a:cs typeface="Courier New"/>
                <a:sym typeface="Courier New"/>
              </a:rPr>
              <a:t>&gt;&gt;&gt; from sklearn.neighbors import KNeighborsClassifier</a:t>
            </a:r>
            <a:endParaRPr b="1" sz="13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300">
                <a:solidFill>
                  <a:srgbClr val="000000"/>
                </a:solidFill>
                <a:latin typeface="Courier New"/>
                <a:ea typeface="Courier New"/>
                <a:cs typeface="Courier New"/>
                <a:sym typeface="Courier New"/>
              </a:rPr>
              <a:t>&gt;&gt;&gt; knn_fit = KNeighborsClassifier(n_neighbors=3,p=2,metric='minkowski')</a:t>
            </a:r>
            <a:endParaRPr b="1" sz="13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b="1" lang="en-US" sz="1300">
                <a:solidFill>
                  <a:srgbClr val="000000"/>
                </a:solidFill>
                <a:latin typeface="Courier New"/>
                <a:ea typeface="Courier New"/>
                <a:cs typeface="Courier New"/>
                <a:sym typeface="Courier New"/>
              </a:rPr>
              <a:t>&gt;&gt;&gt; knn_fit.fit(x_train,y_train)</a:t>
            </a:r>
            <a:endParaRPr b="1" sz="1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a:t>
            </a:r>
            <a:r>
              <a:rPr b="1" lang="en-US" sz="1300">
                <a:solidFill>
                  <a:srgbClr val="000000"/>
                </a:solidFill>
                <a:latin typeface="Courier New"/>
                <a:ea typeface="Courier New"/>
                <a:cs typeface="Courier New"/>
                <a:sym typeface="Courier New"/>
              </a:rPr>
              <a:t>&gt;&gt;&gt; print ("\nK-Nearest Neighbors - Train Confusion Matrix\n\n",pd.crosstab(y_train, knn_fit.predict(x_train),rownames = ["Actuall"],colnames = ["Predicted"]) )</a:t>
            </a:r>
            <a:endParaRPr b="1" sz="1300">
              <a:solidFill>
                <a:srgbClr val="000000"/>
              </a:solidFill>
              <a:latin typeface="Courier New"/>
              <a:ea typeface="Courier New"/>
              <a:cs typeface="Courier New"/>
              <a:sym typeface="Courier New"/>
            </a:endParaRPr>
          </a:p>
          <a:p>
            <a:pPr indent="0" lvl="0" marL="304800" marR="495300" rtl="0" algn="l">
              <a:lnSpc>
                <a:spcPct val="105000"/>
              </a:lnSpc>
              <a:spcBef>
                <a:spcPts val="1200"/>
              </a:spcBef>
              <a:spcAft>
                <a:spcPts val="0"/>
              </a:spcAft>
              <a:buNone/>
            </a:pPr>
            <a:r>
              <a:rPr b="1" lang="en-US" sz="1300">
                <a:solidFill>
                  <a:srgbClr val="000000"/>
                </a:solidFill>
                <a:latin typeface="Courier New"/>
                <a:ea typeface="Courier New"/>
                <a:cs typeface="Courier New"/>
                <a:sym typeface="Courier New"/>
              </a:rPr>
              <a:t>&gt;&gt;&gt; print ("\nK-Nearest Neighbors - Train accuracy:",round(accuracy_score(y_train, knn_fit.predict(x_train)),3))</a:t>
            </a:r>
            <a:endParaRPr b="1" sz="1300">
              <a:solidFill>
                <a:srgbClr val="000000"/>
              </a:solidFill>
              <a:latin typeface="Courier New"/>
              <a:ea typeface="Courier New"/>
              <a:cs typeface="Courier New"/>
              <a:sym typeface="Courier New"/>
            </a:endParaRPr>
          </a:p>
          <a:p>
            <a:pPr indent="0" lvl="0" marL="304800" marR="685800" rtl="0" algn="l">
              <a:lnSpc>
                <a:spcPct val="105000"/>
              </a:lnSpc>
              <a:spcBef>
                <a:spcPts val="0"/>
              </a:spcBef>
              <a:spcAft>
                <a:spcPts val="0"/>
              </a:spcAft>
              <a:buNone/>
            </a:pPr>
            <a:r>
              <a:rPr b="1" lang="en-US" sz="1300">
                <a:solidFill>
                  <a:srgbClr val="000000"/>
                </a:solidFill>
                <a:latin typeface="Courier New"/>
                <a:ea typeface="Courier New"/>
                <a:cs typeface="Courier New"/>
                <a:sym typeface="Courier New"/>
              </a:rPr>
              <a:t>&gt;&gt;&gt; print ("\nK-Nearest Neighbors - Train Classification Report\n", classification_report( y_train,knn_fit.predict(x_train)))</a:t>
            </a:r>
            <a:endParaRPr b="1" sz="1300">
              <a:solidFill>
                <a:srgbClr val="000000"/>
              </a:solidFill>
              <a:latin typeface="Courier New"/>
              <a:ea typeface="Courier New"/>
              <a:cs typeface="Courier New"/>
              <a:sym typeface="Courier New"/>
            </a:endParaRPr>
          </a:p>
          <a:p>
            <a:pPr indent="0" lvl="0" marL="304800" marR="685800" rtl="0" algn="l">
              <a:lnSpc>
                <a:spcPct val="105000"/>
              </a:lnSpc>
              <a:spcBef>
                <a:spcPts val="0"/>
              </a:spcBef>
              <a:spcAft>
                <a:spcPts val="0"/>
              </a:spcAft>
              <a:buNone/>
            </a:pPr>
            <a:r>
              <a:t/>
            </a:r>
            <a:endParaRPr b="1" sz="1300">
              <a:solidFill>
                <a:srgbClr val="000000"/>
              </a:solidFill>
              <a:latin typeface="Courier New"/>
              <a:ea typeface="Courier New"/>
              <a:cs typeface="Courier New"/>
              <a:sym typeface="Courier New"/>
            </a:endParaRPr>
          </a:p>
          <a:p>
            <a:pPr indent="0" lvl="0" marL="0" rtl="0" algn="l">
              <a:lnSpc>
                <a:spcPct val="115000"/>
              </a:lnSpc>
              <a:spcBef>
                <a:spcPts val="100"/>
              </a:spcBef>
              <a:spcAft>
                <a:spcPts val="0"/>
              </a:spcAft>
              <a:buNone/>
            </a:pPr>
            <a:r>
              <a:rPr b="1" lang="en-US" sz="1300">
                <a:solidFill>
                  <a:srgbClr val="000000"/>
                </a:solidFill>
                <a:latin typeface="Courier New"/>
                <a:ea typeface="Courier New"/>
                <a:cs typeface="Courier New"/>
                <a:sym typeface="Courier New"/>
              </a:rPr>
              <a:t> &gt;&gt;&gt; print ("\n\nK-Nearest Neighbors - Test Confusion Matrix\n\n",pd.crosstab(y_test, knn_fit.predict(x_test),rownames = ["Actuall"],colnames = ["Predicted"]))</a:t>
            </a:r>
            <a:endParaRPr b="1" sz="1300">
              <a:solidFill>
                <a:srgbClr val="000000"/>
              </a:solidFill>
              <a:latin typeface="Courier New"/>
              <a:ea typeface="Courier New"/>
              <a:cs typeface="Courier New"/>
              <a:sym typeface="Courier New"/>
            </a:endParaRPr>
          </a:p>
          <a:p>
            <a:pPr indent="0" lvl="0" marL="304800" marR="279400" rtl="0" algn="l">
              <a:lnSpc>
                <a:spcPct val="105000"/>
              </a:lnSpc>
              <a:spcBef>
                <a:spcPts val="1200"/>
              </a:spcBef>
              <a:spcAft>
                <a:spcPts val="0"/>
              </a:spcAft>
              <a:buNone/>
            </a:pPr>
            <a:r>
              <a:rPr b="1" lang="en-US" sz="1300">
                <a:solidFill>
                  <a:srgbClr val="000000"/>
                </a:solidFill>
                <a:latin typeface="Courier New"/>
                <a:ea typeface="Courier New"/>
                <a:cs typeface="Courier New"/>
                <a:sym typeface="Courier New"/>
              </a:rPr>
              <a:t>&gt;&gt;&gt; print ("\nK-Nearest Neighbors - Test accuracy:",round(accuracy_score( y_test,knn_fit.predict(x_test)),3))</a:t>
            </a:r>
            <a:endParaRPr b="1" sz="1300">
              <a:solidFill>
                <a:srgbClr val="000000"/>
              </a:solidFill>
              <a:latin typeface="Courier New"/>
              <a:ea typeface="Courier New"/>
              <a:cs typeface="Courier New"/>
              <a:sym typeface="Courier New"/>
            </a:endParaRPr>
          </a:p>
          <a:p>
            <a:pPr indent="0" lvl="0" marL="0" rtl="0" algn="just">
              <a:spcBef>
                <a:spcPts val="360"/>
              </a:spcBef>
              <a:spcAft>
                <a:spcPts val="0"/>
              </a:spcAft>
              <a:buNone/>
            </a:pPr>
            <a:r>
              <a:rPr b="1" lang="en-US" sz="1300">
                <a:solidFill>
                  <a:srgbClr val="000000"/>
                </a:solidFill>
                <a:latin typeface="Courier New"/>
                <a:ea typeface="Courier New"/>
                <a:cs typeface="Courier New"/>
                <a:sym typeface="Courier New"/>
              </a:rPr>
              <a:t>&gt;&gt;&gt; print ("\nK-Nearest Neighbors - Test Classification Report\n", classification_report(y_test,knn_fit.predict(x_test)))</a:t>
            </a:r>
            <a:endParaRPr sz="2250">
              <a:solidFill>
                <a:srgbClr val="000000"/>
              </a:solidFill>
              <a:latin typeface="Arial"/>
              <a:ea typeface="Arial"/>
              <a:cs typeface="Arial"/>
              <a:sym typeface="Arial"/>
            </a:endParaRPr>
          </a:p>
          <a:p>
            <a:pPr indent="0" lvl="0" marL="0" rtl="0" algn="just">
              <a:spcBef>
                <a:spcPts val="360"/>
              </a:spcBef>
              <a:spcAft>
                <a:spcPts val="0"/>
              </a:spcAft>
              <a:buNone/>
            </a:pPr>
            <a:r>
              <a:t/>
            </a:r>
            <a:endParaRPr sz="2250">
              <a:solidFill>
                <a:srgbClr val="980000"/>
              </a:solidFill>
              <a:latin typeface="Arial"/>
              <a:ea typeface="Arial"/>
              <a:cs typeface="Arial"/>
              <a:sym typeface="Arial"/>
            </a:endParaRPr>
          </a:p>
          <a:p>
            <a:pPr indent="0" lvl="0" marL="0" rtl="0" algn="just">
              <a:spcBef>
                <a:spcPts val="360"/>
              </a:spcBef>
              <a:spcAft>
                <a:spcPts val="0"/>
              </a:spcAft>
              <a:buNone/>
            </a:pPr>
            <a:r>
              <a:t/>
            </a:r>
            <a:endParaRPr sz="2250">
              <a:solidFill>
                <a:srgbClr val="000000"/>
              </a:solidFill>
              <a:latin typeface="Arial"/>
              <a:ea typeface="Arial"/>
              <a:cs typeface="Arial"/>
              <a:sym typeface="Arial"/>
            </a:endParaRPr>
          </a:p>
          <a:p>
            <a:pPr indent="0" lvl="0" marL="0" rtl="0" algn="just">
              <a:spcBef>
                <a:spcPts val="360"/>
              </a:spcBef>
              <a:spcAft>
                <a:spcPts val="0"/>
              </a:spcAft>
              <a:buNone/>
            </a:pPr>
            <a:r>
              <a:t/>
            </a:r>
            <a:endParaRPr sz="1850">
              <a:solidFill>
                <a:srgbClr val="000000"/>
              </a:solidFill>
              <a:latin typeface="Arial"/>
              <a:ea typeface="Arial"/>
              <a:cs typeface="Arial"/>
              <a:sym typeface="Arial"/>
            </a:endParaRPr>
          </a:p>
        </p:txBody>
      </p:sp>
      <p:sp>
        <p:nvSpPr>
          <p:cNvPr id="280" name="Google Shape;280;g116e372dc53_1_60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81" name="Google Shape;281;g116e372dc53_1_608"/>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86" name="Shape 286"/>
        <p:cNvGrpSpPr/>
        <p:nvPr/>
      </p:nvGrpSpPr>
      <p:grpSpPr>
        <a:xfrm>
          <a:off x="0" y="0"/>
          <a:ext cx="0" cy="0"/>
          <a:chOff x="0" y="0"/>
          <a:chExt cx="0" cy="0"/>
        </a:xfrm>
      </p:grpSpPr>
      <p:sp>
        <p:nvSpPr>
          <p:cNvPr id="287" name="Google Shape;287;g116e372dc53_1_6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88" name="Google Shape;288;g116e372dc53_1_618"/>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solidFill>
                  <a:srgbClr val="FFFF00"/>
                </a:solidFill>
              </a:rPr>
              <a:t>KNN classifier with breast cancer Wisconsin data example</a:t>
            </a:r>
            <a:endParaRPr sz="2000">
              <a:solidFill>
                <a:srgbClr val="FFFF00"/>
              </a:solidFill>
            </a:endParaRPr>
          </a:p>
          <a:p>
            <a:pPr indent="0" lvl="0" marL="0" rtl="0" algn="just">
              <a:spcBef>
                <a:spcPts val="360"/>
              </a:spcBef>
              <a:spcAft>
                <a:spcPts val="0"/>
              </a:spcAft>
              <a:buNone/>
            </a:pPr>
            <a:r>
              <a:t/>
            </a:r>
            <a:endParaRPr sz="2250">
              <a:solidFill>
                <a:srgbClr val="000000"/>
              </a:solidFill>
              <a:latin typeface="Arial"/>
              <a:ea typeface="Arial"/>
              <a:cs typeface="Arial"/>
              <a:sym typeface="Arial"/>
            </a:endParaRPr>
          </a:p>
          <a:p>
            <a:pPr indent="0" lvl="0" marL="0" rtl="0" algn="just">
              <a:spcBef>
                <a:spcPts val="360"/>
              </a:spcBef>
              <a:spcAft>
                <a:spcPts val="0"/>
              </a:spcAft>
              <a:buNone/>
            </a:pPr>
            <a:r>
              <a:t/>
            </a:r>
            <a:endParaRPr sz="1850">
              <a:solidFill>
                <a:srgbClr val="000000"/>
              </a:solidFill>
              <a:latin typeface="Arial"/>
              <a:ea typeface="Arial"/>
              <a:cs typeface="Arial"/>
              <a:sym typeface="Arial"/>
            </a:endParaRPr>
          </a:p>
        </p:txBody>
      </p:sp>
      <p:sp>
        <p:nvSpPr>
          <p:cNvPr id="289" name="Google Shape;289;g116e372dc53_1_6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90" name="Google Shape;290;g116e372dc53_1_618"/>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291" name="Google Shape;291;g116e372dc53_1_618"/>
          <p:cNvPicPr preferRelativeResize="0"/>
          <p:nvPr/>
        </p:nvPicPr>
        <p:blipFill>
          <a:blip r:embed="rId3">
            <a:alphaModFix/>
          </a:blip>
          <a:stretch>
            <a:fillRect/>
          </a:stretch>
        </p:blipFill>
        <p:spPr>
          <a:xfrm>
            <a:off x="1278825" y="1604800"/>
            <a:ext cx="6231125" cy="4964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96" name="Shape 296"/>
        <p:cNvGrpSpPr/>
        <p:nvPr/>
      </p:nvGrpSpPr>
      <p:grpSpPr>
        <a:xfrm>
          <a:off x="0" y="0"/>
          <a:ext cx="0" cy="0"/>
          <a:chOff x="0" y="0"/>
          <a:chExt cx="0" cy="0"/>
        </a:xfrm>
      </p:grpSpPr>
      <p:sp>
        <p:nvSpPr>
          <p:cNvPr id="297" name="Google Shape;297;g116e372dc53_1_62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298" name="Google Shape;298;g116e372dc53_1_627"/>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374650" lvl="0" marL="457200" rtl="0" algn="just">
              <a:spcBef>
                <a:spcPts val="360"/>
              </a:spcBef>
              <a:spcAft>
                <a:spcPts val="0"/>
              </a:spcAft>
              <a:buClr>
                <a:srgbClr val="000000"/>
              </a:buClr>
              <a:buSzPts val="2300"/>
              <a:buChar char="●"/>
            </a:pPr>
            <a:r>
              <a:rPr lang="en-US" sz="2300">
                <a:solidFill>
                  <a:srgbClr val="000000"/>
                </a:solidFill>
              </a:rPr>
              <a:t>From the results, it is appearing that KNN is working very well in classifying malignant and benign classes well</a:t>
            </a:r>
            <a:endParaRPr sz="2300">
              <a:solidFill>
                <a:srgbClr val="000000"/>
              </a:solidFill>
            </a:endParaRPr>
          </a:p>
          <a:p>
            <a:pPr indent="-374650" lvl="0" marL="457200" rtl="0" algn="just">
              <a:spcBef>
                <a:spcPts val="0"/>
              </a:spcBef>
              <a:spcAft>
                <a:spcPts val="0"/>
              </a:spcAft>
              <a:buClr>
                <a:srgbClr val="000000"/>
              </a:buClr>
              <a:buSzPts val="2300"/>
              <a:buChar char="●"/>
            </a:pPr>
            <a:r>
              <a:rPr lang="en-US" sz="2300">
                <a:solidFill>
                  <a:srgbClr val="000000"/>
                </a:solidFill>
              </a:rPr>
              <a:t>Obtains test accuracy of 97.6 percent with 96 percent of recall on</a:t>
            </a:r>
            <a:endParaRPr sz="2300">
              <a:solidFill>
                <a:srgbClr val="000000"/>
              </a:solidFill>
            </a:endParaRPr>
          </a:p>
          <a:p>
            <a:pPr indent="-374650" lvl="0" marL="457200" rtl="0" algn="just">
              <a:spcBef>
                <a:spcPts val="0"/>
              </a:spcBef>
              <a:spcAft>
                <a:spcPts val="0"/>
              </a:spcAft>
              <a:buClr>
                <a:srgbClr val="000000"/>
              </a:buClr>
              <a:buSzPts val="2300"/>
              <a:buChar char="●"/>
            </a:pPr>
            <a:r>
              <a:rPr lang="en-US" sz="2300">
                <a:solidFill>
                  <a:srgbClr val="000000"/>
                </a:solidFill>
              </a:rPr>
              <a:t>malignant class. </a:t>
            </a:r>
            <a:endParaRPr sz="2300">
              <a:solidFill>
                <a:srgbClr val="000000"/>
              </a:solidFill>
            </a:endParaRPr>
          </a:p>
          <a:p>
            <a:pPr indent="-374650" lvl="0" marL="457200" rtl="0" algn="just">
              <a:spcBef>
                <a:spcPts val="0"/>
              </a:spcBef>
              <a:spcAft>
                <a:spcPts val="0"/>
              </a:spcAft>
              <a:buClr>
                <a:srgbClr val="000000"/>
              </a:buClr>
              <a:buSzPts val="2300"/>
              <a:buChar char="●"/>
            </a:pPr>
            <a:r>
              <a:rPr lang="en-US" sz="2300">
                <a:solidFill>
                  <a:srgbClr val="000000"/>
                </a:solidFill>
              </a:rPr>
              <a:t>The only deficiency of KNN classifier would be, it is computationally</a:t>
            </a:r>
            <a:endParaRPr sz="2300">
              <a:solidFill>
                <a:srgbClr val="000000"/>
              </a:solidFill>
            </a:endParaRPr>
          </a:p>
          <a:p>
            <a:pPr indent="-374650" lvl="0" marL="457200" rtl="0" algn="just">
              <a:spcBef>
                <a:spcPts val="0"/>
              </a:spcBef>
              <a:spcAft>
                <a:spcPts val="0"/>
              </a:spcAft>
              <a:buClr>
                <a:srgbClr val="000000"/>
              </a:buClr>
              <a:buSzPts val="2300"/>
              <a:buChar char="●"/>
            </a:pPr>
            <a:r>
              <a:rPr lang="en-US" sz="2300">
                <a:solidFill>
                  <a:srgbClr val="000000"/>
                </a:solidFill>
              </a:rPr>
              <a:t>intensive during test phase, as each test observation will be compared with all the available observations in train data, which practically KNN does not learn a thing from training data. Hence, we are also calling it a lazy classifier!</a:t>
            </a:r>
            <a:endParaRPr sz="2300">
              <a:solidFill>
                <a:srgbClr val="000000"/>
              </a:solidFill>
            </a:endParaRPr>
          </a:p>
          <a:p>
            <a:pPr indent="0" lvl="0" marL="457200" rtl="0" algn="just">
              <a:spcBef>
                <a:spcPts val="360"/>
              </a:spcBef>
              <a:spcAft>
                <a:spcPts val="0"/>
              </a:spcAft>
              <a:buNone/>
            </a:pPr>
            <a:r>
              <a:t/>
            </a:r>
            <a:endParaRPr sz="2150">
              <a:solidFill>
                <a:srgbClr val="000000"/>
              </a:solidFill>
              <a:latin typeface="Arial"/>
              <a:ea typeface="Arial"/>
              <a:cs typeface="Arial"/>
              <a:sym typeface="Arial"/>
            </a:endParaRPr>
          </a:p>
        </p:txBody>
      </p:sp>
      <p:sp>
        <p:nvSpPr>
          <p:cNvPr id="299" name="Google Shape;299;g116e372dc53_1_6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00" name="Google Shape;300;g116e372dc53_1_627"/>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5" name="Shape 305"/>
        <p:cNvGrpSpPr/>
        <p:nvPr/>
      </p:nvGrpSpPr>
      <p:grpSpPr>
        <a:xfrm>
          <a:off x="0" y="0"/>
          <a:ext cx="0" cy="0"/>
          <a:chOff x="0" y="0"/>
          <a:chExt cx="0" cy="0"/>
        </a:xfrm>
      </p:grpSpPr>
      <p:sp>
        <p:nvSpPr>
          <p:cNvPr id="306" name="Google Shape;306;g116e372dc53_1_63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07" name="Google Shape;307;g116e372dc53_1_637"/>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76200" rtl="0" algn="l">
              <a:lnSpc>
                <a:spcPct val="115000"/>
              </a:lnSpc>
              <a:spcBef>
                <a:spcPts val="200"/>
              </a:spcBef>
              <a:spcAft>
                <a:spcPts val="0"/>
              </a:spcAft>
              <a:buNone/>
            </a:pPr>
            <a:r>
              <a:rPr lang="en-US" sz="1450">
                <a:solidFill>
                  <a:srgbClr val="000000"/>
                </a:solidFill>
                <a:latin typeface="Arial"/>
                <a:ea typeface="Arial"/>
                <a:cs typeface="Arial"/>
                <a:sym typeface="Arial"/>
              </a:rPr>
              <a:t>The R code for KNN classifier is as follows:</a:t>
            </a:r>
            <a:endParaRPr sz="1450">
              <a:solidFill>
                <a:srgbClr val="000000"/>
              </a:solidFill>
              <a:latin typeface="Arial"/>
              <a:ea typeface="Arial"/>
              <a:cs typeface="Arial"/>
              <a:sym typeface="Arial"/>
            </a:endParaRPr>
          </a:p>
          <a:p>
            <a:pPr indent="0" lvl="0" marL="304800" rtl="0" algn="l">
              <a:lnSpc>
                <a:spcPct val="115000"/>
              </a:lnSpc>
              <a:spcBef>
                <a:spcPts val="900"/>
              </a:spcBef>
              <a:spcAft>
                <a:spcPts val="0"/>
              </a:spcAft>
              <a:buNone/>
            </a:pPr>
            <a:r>
              <a:rPr b="1" lang="en-US" sz="1300">
                <a:solidFill>
                  <a:srgbClr val="000000"/>
                </a:solidFill>
                <a:latin typeface="Courier New"/>
                <a:ea typeface="Courier New"/>
                <a:cs typeface="Courier New"/>
                <a:sym typeface="Courier New"/>
              </a:rPr>
              <a:t># KNN Classifier</a:t>
            </a:r>
            <a:endParaRPr b="1" sz="1300">
              <a:solidFill>
                <a:srgbClr val="000000"/>
              </a:solidFill>
              <a:latin typeface="Courier New"/>
              <a:ea typeface="Courier New"/>
              <a:cs typeface="Courier New"/>
              <a:sym typeface="Courier New"/>
            </a:endParaRPr>
          </a:p>
          <a:p>
            <a:pPr indent="0" lvl="0" marL="304800" marR="1473200" rtl="0" algn="l">
              <a:lnSpc>
                <a:spcPct val="105000"/>
              </a:lnSpc>
              <a:spcBef>
                <a:spcPts val="100"/>
              </a:spcBef>
              <a:spcAft>
                <a:spcPts val="0"/>
              </a:spcAft>
              <a:buNone/>
            </a:pPr>
            <a:r>
              <a:rPr b="1" lang="en-US" sz="1300">
                <a:solidFill>
                  <a:srgbClr val="000000"/>
                </a:solidFill>
                <a:latin typeface="Courier New"/>
                <a:ea typeface="Courier New"/>
                <a:cs typeface="Courier New"/>
                <a:sym typeface="Courier New"/>
              </a:rPr>
              <a:t>setwd("D:\\Book writing\\Codes\\Chapter 5") breast_cancer = read.csv("Breast_Cancer_Wisconsin.csv")</a:t>
            </a:r>
            <a:endParaRPr b="1" sz="13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350">
                <a:solidFill>
                  <a:srgbClr val="000000"/>
                </a:solidFill>
                <a:latin typeface="Courier New"/>
                <a:ea typeface="Courier New"/>
                <a:cs typeface="Courier New"/>
                <a:sym typeface="Courier New"/>
              </a:rPr>
              <a:t> </a:t>
            </a:r>
            <a:r>
              <a:rPr b="1" lang="en-US" sz="1300">
                <a:solidFill>
                  <a:srgbClr val="FF00FF"/>
                </a:solidFill>
                <a:latin typeface="Courier New"/>
                <a:ea typeface="Courier New"/>
                <a:cs typeface="Courier New"/>
                <a:sym typeface="Courier New"/>
              </a:rPr>
              <a:t># Column Bare_Nuclei have some missing values with "?" in place, we are replacing with median values and As Bare_Nuclei is discrete variable</a:t>
            </a:r>
            <a:endParaRPr b="1" sz="1300">
              <a:solidFill>
                <a:srgbClr val="FF00FF"/>
              </a:solidFill>
              <a:latin typeface="Courier New"/>
              <a:ea typeface="Courier New"/>
              <a:cs typeface="Courier New"/>
              <a:sym typeface="Courier New"/>
            </a:endParaRPr>
          </a:p>
          <a:p>
            <a:pPr indent="0" lvl="0" marL="304800" marR="685800" rtl="0" algn="l">
              <a:lnSpc>
                <a:spcPct val="105000"/>
              </a:lnSpc>
              <a:spcBef>
                <a:spcPts val="1200"/>
              </a:spcBef>
              <a:spcAft>
                <a:spcPts val="0"/>
              </a:spcAft>
              <a:buNone/>
            </a:pPr>
            <a:r>
              <a:rPr b="1" lang="en-US" sz="1300">
                <a:solidFill>
                  <a:srgbClr val="000000"/>
                </a:solidFill>
                <a:latin typeface="Courier New"/>
                <a:ea typeface="Courier New"/>
                <a:cs typeface="Courier New"/>
                <a:sym typeface="Courier New"/>
              </a:rPr>
              <a:t>breast_cancer$Bare_Nuclei = as.character(breast_cancer$Bare_Nuclei) breast_cancer$Bare_Nuclei[breast_cancer$Bare_Nuclei=="?"] = median(breast_cancer$Bare_Nuclei,na.rm = TRUE) breast_cancer$Bare_Nuclei = as.integer(breast_cancer$Bare_Nuclei)</a:t>
            </a:r>
            <a:endParaRPr b="1" sz="1300">
              <a:solidFill>
                <a:srgbClr val="000000"/>
              </a:solidFill>
              <a:latin typeface="Courier New"/>
              <a:ea typeface="Courier New"/>
              <a:cs typeface="Courier New"/>
              <a:sym typeface="Courier New"/>
            </a:endParaRPr>
          </a:p>
          <a:p>
            <a:pPr indent="0" lvl="0" marL="304800" marR="749300" rtl="0" algn="l">
              <a:lnSpc>
                <a:spcPct val="105000"/>
              </a:lnSpc>
              <a:spcBef>
                <a:spcPts val="0"/>
              </a:spcBef>
              <a:spcAft>
                <a:spcPts val="0"/>
              </a:spcAft>
              <a:buNone/>
            </a:pPr>
            <a:r>
              <a:rPr b="1" lang="en-US" sz="1300">
                <a:solidFill>
                  <a:srgbClr val="FF00FF"/>
                </a:solidFill>
                <a:latin typeface="Courier New"/>
                <a:ea typeface="Courier New"/>
                <a:cs typeface="Courier New"/>
                <a:sym typeface="Courier New"/>
              </a:rPr>
              <a:t># Classes are 2 &amp; 4 for benign &amp; malignant respectively, we # have converted #to zero-one problem, as it is easy to convert to work # around with models </a:t>
            </a:r>
            <a:r>
              <a:rPr b="1" lang="en-US" sz="1300">
                <a:solidFill>
                  <a:srgbClr val="000000"/>
                </a:solidFill>
                <a:latin typeface="Courier New"/>
                <a:ea typeface="Courier New"/>
                <a:cs typeface="Courier New"/>
                <a:sym typeface="Courier New"/>
              </a:rPr>
              <a:t>breast_cancer$Cancer_Ind = 0 breast_cancer$Cancer_Ind[breast_cancer$Class==4]=1 breast_cancer$Cancer_Ind = as.factor( breast_cancer$Cancer_Ind)</a:t>
            </a:r>
            <a:endParaRPr b="1" sz="1300">
              <a:solidFill>
                <a:srgbClr val="000000"/>
              </a:solidFill>
              <a:latin typeface="Courier New"/>
              <a:ea typeface="Courier New"/>
              <a:cs typeface="Courier New"/>
              <a:sym typeface="Courier New"/>
            </a:endParaRPr>
          </a:p>
          <a:p>
            <a:pPr indent="0" lvl="0" marL="0" rtl="0" algn="just">
              <a:spcBef>
                <a:spcPts val="360"/>
              </a:spcBef>
              <a:spcAft>
                <a:spcPts val="0"/>
              </a:spcAft>
              <a:buNone/>
            </a:pPr>
            <a:r>
              <a:t/>
            </a:r>
            <a:endParaRPr sz="2700">
              <a:solidFill>
                <a:srgbClr val="000000"/>
              </a:solidFill>
            </a:endParaRPr>
          </a:p>
          <a:p>
            <a:pPr indent="0" lvl="0" marL="0" rtl="0" algn="just">
              <a:spcBef>
                <a:spcPts val="360"/>
              </a:spcBef>
              <a:spcAft>
                <a:spcPts val="0"/>
              </a:spcAft>
              <a:buNone/>
            </a:pPr>
            <a:r>
              <a:t/>
            </a:r>
            <a:endParaRPr sz="2300">
              <a:solidFill>
                <a:srgbClr val="000000"/>
              </a:solidFill>
            </a:endParaRPr>
          </a:p>
        </p:txBody>
      </p:sp>
      <p:sp>
        <p:nvSpPr>
          <p:cNvPr id="308" name="Google Shape;308;g116e372dc53_1_63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09" name="Google Shape;309;g116e372dc53_1_637"/>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14" name="Shape 314"/>
        <p:cNvGrpSpPr/>
        <p:nvPr/>
      </p:nvGrpSpPr>
      <p:grpSpPr>
        <a:xfrm>
          <a:off x="0" y="0"/>
          <a:ext cx="0" cy="0"/>
          <a:chOff x="0" y="0"/>
          <a:chExt cx="0" cy="0"/>
        </a:xfrm>
      </p:grpSpPr>
      <p:sp>
        <p:nvSpPr>
          <p:cNvPr id="315" name="Google Shape;315;g116e372dc53_1_64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16" name="Google Shape;316;g116e372dc53_1_646"/>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304800" marR="279400" rtl="0" algn="l">
              <a:lnSpc>
                <a:spcPct val="105000"/>
              </a:lnSpc>
              <a:spcBef>
                <a:spcPts val="0"/>
              </a:spcBef>
              <a:spcAft>
                <a:spcPts val="0"/>
              </a:spcAft>
              <a:buNone/>
            </a:pPr>
            <a:r>
              <a:rPr b="1" lang="en-US" sz="1300">
                <a:solidFill>
                  <a:srgbClr val="FF00FF"/>
                </a:solidFill>
                <a:latin typeface="Courier New"/>
                <a:ea typeface="Courier New"/>
                <a:cs typeface="Courier New"/>
                <a:sym typeface="Courier New"/>
              </a:rPr>
              <a:t># We have removed unique id number from modeling as unique # numbers does not provide value in modeling</a:t>
            </a:r>
            <a:endParaRPr b="1" sz="1300">
              <a:solidFill>
                <a:srgbClr val="FF00FF"/>
              </a:solidFill>
              <a:latin typeface="Courier New"/>
              <a:ea typeface="Courier New"/>
              <a:cs typeface="Courier New"/>
              <a:sym typeface="Courier New"/>
            </a:endParaRPr>
          </a:p>
          <a:p>
            <a:pPr indent="0" lvl="0" marL="304800" marR="279400" rtl="0" algn="l">
              <a:lnSpc>
                <a:spcPct val="105000"/>
              </a:lnSpc>
              <a:spcBef>
                <a:spcPts val="0"/>
              </a:spcBef>
              <a:spcAft>
                <a:spcPts val="0"/>
              </a:spcAft>
              <a:buNone/>
            </a:pPr>
            <a:r>
              <a:rPr b="1" lang="en-US" sz="1300">
                <a:solidFill>
                  <a:srgbClr val="FF00FF"/>
                </a:solidFill>
                <a:latin typeface="Courier New"/>
                <a:ea typeface="Courier New"/>
                <a:cs typeface="Courier New"/>
                <a:sym typeface="Courier New"/>
              </a:rPr>
              <a:t># In addition, original class variable also will be removed # as the same has been replaced with derived variable</a:t>
            </a:r>
            <a:endParaRPr b="1" sz="13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350">
                <a:solidFill>
                  <a:srgbClr val="000000"/>
                </a:solidFill>
                <a:latin typeface="Courier New"/>
                <a:ea typeface="Courier New"/>
                <a:cs typeface="Courier New"/>
                <a:sym typeface="Courier New"/>
              </a:rPr>
              <a:t>    </a:t>
            </a:r>
            <a:r>
              <a:rPr b="1" lang="en-US" sz="1300">
                <a:solidFill>
                  <a:srgbClr val="000000"/>
                </a:solidFill>
                <a:latin typeface="Courier New"/>
                <a:ea typeface="Courier New"/>
                <a:cs typeface="Courier New"/>
                <a:sym typeface="Courier New"/>
              </a:rPr>
              <a:t>remove_cols = c("ID_Number","Class")</a:t>
            </a:r>
            <a:endParaRPr b="1" sz="1300">
              <a:solidFill>
                <a:srgbClr val="000000"/>
              </a:solidFill>
              <a:latin typeface="Courier New"/>
              <a:ea typeface="Courier New"/>
              <a:cs typeface="Courier New"/>
              <a:sym typeface="Courier New"/>
            </a:endParaRPr>
          </a:p>
          <a:p>
            <a:pPr indent="0" lvl="0" marL="304800" marR="1028700" rtl="0" algn="l">
              <a:lnSpc>
                <a:spcPct val="105000"/>
              </a:lnSpc>
              <a:spcBef>
                <a:spcPts val="1200"/>
              </a:spcBef>
              <a:spcAft>
                <a:spcPts val="0"/>
              </a:spcAft>
              <a:buNone/>
            </a:pPr>
            <a:r>
              <a:rPr b="1" lang="en-US" sz="1300">
                <a:solidFill>
                  <a:srgbClr val="000000"/>
                </a:solidFill>
                <a:latin typeface="Courier New"/>
                <a:ea typeface="Courier New"/>
                <a:cs typeface="Courier New"/>
                <a:sym typeface="Courier New"/>
              </a:rPr>
              <a:t>breast_cancer_new = breast_cancer[,!(names(breast_cancer) %in% remove_cols)]</a:t>
            </a:r>
            <a:endParaRPr b="1" sz="13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350">
                <a:solidFill>
                  <a:srgbClr val="000000"/>
                </a:solidFill>
                <a:latin typeface="Courier New"/>
                <a:ea typeface="Courier New"/>
                <a:cs typeface="Courier New"/>
                <a:sym typeface="Courier New"/>
              </a:rPr>
              <a:t> </a:t>
            </a:r>
            <a:r>
              <a:rPr b="1" lang="en-US" sz="1300">
                <a:solidFill>
                  <a:srgbClr val="FF00FF"/>
                </a:solidFill>
                <a:latin typeface="Courier New"/>
                <a:ea typeface="Courier New"/>
                <a:cs typeface="Courier New"/>
                <a:sym typeface="Courier New"/>
              </a:rPr>
              <a:t># Setting seed value for producing repetitive results # 70-30 split has been made on the data</a:t>
            </a:r>
            <a:endParaRPr b="1" sz="13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350">
                <a:solidFill>
                  <a:srgbClr val="000000"/>
                </a:solidFill>
                <a:latin typeface="Courier New"/>
                <a:ea typeface="Courier New"/>
                <a:cs typeface="Courier New"/>
                <a:sym typeface="Courier New"/>
              </a:rPr>
              <a:t> 	</a:t>
            </a:r>
            <a:r>
              <a:rPr b="1" lang="en-US" sz="1300">
                <a:solidFill>
                  <a:srgbClr val="000000"/>
                </a:solidFill>
                <a:latin typeface="Courier New"/>
                <a:ea typeface="Courier New"/>
                <a:cs typeface="Courier New"/>
                <a:sym typeface="Courier New"/>
              </a:rPr>
              <a:t>set.seed(123)</a:t>
            </a:r>
            <a:endParaRPr b="1" sz="1300">
              <a:solidFill>
                <a:srgbClr val="000000"/>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300">
                <a:solidFill>
                  <a:srgbClr val="000000"/>
                </a:solidFill>
                <a:latin typeface="Courier New"/>
                <a:ea typeface="Courier New"/>
                <a:cs typeface="Courier New"/>
                <a:sym typeface="Courier New"/>
              </a:rPr>
              <a:t>numrow = nrow(breast_cancer_new)</a:t>
            </a:r>
            <a:endParaRPr b="1" sz="1300">
              <a:solidFill>
                <a:srgbClr val="000000"/>
              </a:solidFill>
              <a:latin typeface="Courier New"/>
              <a:ea typeface="Courier New"/>
              <a:cs typeface="Courier New"/>
              <a:sym typeface="Courier New"/>
            </a:endParaRPr>
          </a:p>
          <a:p>
            <a:pPr indent="0" lvl="0" marL="304800" marR="1511300" rtl="0" algn="l">
              <a:lnSpc>
                <a:spcPct val="105000"/>
              </a:lnSpc>
              <a:spcBef>
                <a:spcPts val="100"/>
              </a:spcBef>
              <a:spcAft>
                <a:spcPts val="0"/>
              </a:spcAft>
              <a:buNone/>
            </a:pPr>
            <a:r>
              <a:rPr b="1" lang="en-US" sz="1300">
                <a:solidFill>
                  <a:srgbClr val="000000"/>
                </a:solidFill>
                <a:latin typeface="Courier New"/>
                <a:ea typeface="Courier New"/>
                <a:cs typeface="Courier New"/>
                <a:sym typeface="Courier New"/>
              </a:rPr>
              <a:t>trnind = sample(1:numrow,size = as.integer(0.7*numrow)) train_data = breast_cancer_new[trnind,]</a:t>
            </a:r>
            <a:endParaRPr b="1" sz="1300">
              <a:solidFill>
                <a:srgbClr val="000000"/>
              </a:solidFill>
              <a:latin typeface="Courier New"/>
              <a:ea typeface="Courier New"/>
              <a:cs typeface="Courier New"/>
              <a:sym typeface="Courier New"/>
            </a:endParaRPr>
          </a:p>
          <a:p>
            <a:pPr indent="0" lvl="0" marL="304800" rtl="0" algn="l">
              <a:lnSpc>
                <a:spcPct val="85000"/>
              </a:lnSpc>
              <a:spcBef>
                <a:spcPts val="1200"/>
              </a:spcBef>
              <a:spcAft>
                <a:spcPts val="0"/>
              </a:spcAft>
              <a:buNone/>
            </a:pPr>
            <a:r>
              <a:rPr b="1" lang="en-US" sz="1300">
                <a:solidFill>
                  <a:srgbClr val="000000"/>
                </a:solidFill>
                <a:latin typeface="Courier New"/>
                <a:ea typeface="Courier New"/>
                <a:cs typeface="Courier New"/>
                <a:sym typeface="Courier New"/>
              </a:rPr>
              <a:t>test_data = breast_cancer_new[-trnind,]</a:t>
            </a:r>
            <a:endParaRPr b="1" sz="1300">
              <a:solidFill>
                <a:srgbClr val="000000"/>
              </a:solidFill>
              <a:latin typeface="Courier New"/>
              <a:ea typeface="Courier New"/>
              <a:cs typeface="Courier New"/>
              <a:sym typeface="Courier New"/>
            </a:endParaRPr>
          </a:p>
          <a:p>
            <a:pPr indent="0" lvl="0" marL="0" rtl="0" algn="just">
              <a:spcBef>
                <a:spcPts val="1200"/>
              </a:spcBef>
              <a:spcAft>
                <a:spcPts val="0"/>
              </a:spcAft>
              <a:buNone/>
            </a:pPr>
            <a:r>
              <a:t/>
            </a:r>
            <a:endParaRPr sz="1850">
              <a:solidFill>
                <a:srgbClr val="000000"/>
              </a:solidFill>
              <a:latin typeface="Arial"/>
              <a:ea typeface="Arial"/>
              <a:cs typeface="Arial"/>
              <a:sym typeface="Arial"/>
            </a:endParaRPr>
          </a:p>
        </p:txBody>
      </p:sp>
      <p:sp>
        <p:nvSpPr>
          <p:cNvPr id="317" name="Google Shape;317;g116e372dc53_1_64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18" name="Google Shape;318;g116e372dc53_1_646"/>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23" name="Shape 323"/>
        <p:cNvGrpSpPr/>
        <p:nvPr/>
      </p:nvGrpSpPr>
      <p:grpSpPr>
        <a:xfrm>
          <a:off x="0" y="0"/>
          <a:ext cx="0" cy="0"/>
          <a:chOff x="0" y="0"/>
          <a:chExt cx="0" cy="0"/>
        </a:xfrm>
      </p:grpSpPr>
      <p:sp>
        <p:nvSpPr>
          <p:cNvPr id="324" name="Google Shape;324;g116e372dc53_1_65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25" name="Google Shape;325;g116e372dc53_1_655"/>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0" rtl="0" algn="just">
              <a:spcBef>
                <a:spcPts val="360"/>
              </a:spcBef>
              <a:spcAft>
                <a:spcPts val="0"/>
              </a:spcAft>
              <a:buNone/>
            </a:pPr>
            <a:r>
              <a:rPr b="1" lang="en-US" sz="1500">
                <a:solidFill>
                  <a:srgbClr val="FF00FF"/>
                </a:solidFill>
                <a:latin typeface="Courier New"/>
                <a:ea typeface="Courier New"/>
                <a:cs typeface="Courier New"/>
                <a:sym typeface="Courier New"/>
              </a:rPr>
              <a:t># Following is classical code for computing accuracy, # precision &amp; recall</a:t>
            </a:r>
            <a:endParaRPr b="1" sz="1500">
              <a:solidFill>
                <a:srgbClr val="FF00FF"/>
              </a:solidFill>
              <a:latin typeface="Courier New"/>
              <a:ea typeface="Courier New"/>
              <a:cs typeface="Courier New"/>
              <a:sym typeface="Courier New"/>
            </a:endParaRPr>
          </a:p>
          <a:p>
            <a:pPr indent="0" lvl="0" marL="0" rtl="0" algn="just">
              <a:spcBef>
                <a:spcPts val="360"/>
              </a:spcBef>
              <a:spcAft>
                <a:spcPts val="0"/>
              </a:spcAft>
              <a:buNone/>
            </a:pPr>
            <a:r>
              <a:rPr b="1" lang="en-US" sz="1500">
                <a:solidFill>
                  <a:srgbClr val="000000"/>
                </a:solidFill>
                <a:latin typeface="Courier New"/>
                <a:ea typeface="Courier New"/>
                <a:cs typeface="Courier New"/>
                <a:sym typeface="Courier New"/>
              </a:rPr>
              <a:t>frac_trzero = (table(train_data$Cancer_Ind)[[1]])/nrow(train_data)</a:t>
            </a:r>
            <a:endParaRPr b="1" sz="1500">
              <a:solidFill>
                <a:srgbClr val="000000"/>
              </a:solidFill>
              <a:latin typeface="Courier New"/>
              <a:ea typeface="Courier New"/>
              <a:cs typeface="Courier New"/>
              <a:sym typeface="Courier New"/>
            </a:endParaRPr>
          </a:p>
          <a:p>
            <a:pPr indent="0" lvl="0" marL="0" rtl="0" algn="just">
              <a:spcBef>
                <a:spcPts val="360"/>
              </a:spcBef>
              <a:spcAft>
                <a:spcPts val="0"/>
              </a:spcAft>
              <a:buNone/>
            </a:pPr>
            <a:r>
              <a:rPr b="1" lang="en-US" sz="1500">
                <a:solidFill>
                  <a:srgbClr val="000000"/>
                </a:solidFill>
                <a:latin typeface="Courier New"/>
                <a:ea typeface="Courier New"/>
                <a:cs typeface="Courier New"/>
                <a:sym typeface="Courier New"/>
              </a:rPr>
              <a:t>frac_trone = (table(train_data$Cancer_Ind)[[2]])/nrow(train_data)</a:t>
            </a:r>
            <a:endParaRPr b="1" sz="1500">
              <a:solidFill>
                <a:srgbClr val="000000"/>
              </a:solidFill>
              <a:latin typeface="Courier New"/>
              <a:ea typeface="Courier New"/>
              <a:cs typeface="Courier New"/>
              <a:sym typeface="Courier New"/>
            </a:endParaRPr>
          </a:p>
          <a:p>
            <a:pPr indent="0" lvl="0" marL="0" rtl="0" algn="just">
              <a:spcBef>
                <a:spcPts val="360"/>
              </a:spcBef>
              <a:spcAft>
                <a:spcPts val="0"/>
              </a:spcAft>
              <a:buNone/>
            </a:pPr>
            <a:r>
              <a:rPr b="1" lang="en-US" sz="1500">
                <a:solidFill>
                  <a:srgbClr val="000000"/>
                </a:solidFill>
                <a:latin typeface="Courier New"/>
                <a:ea typeface="Courier New"/>
                <a:cs typeface="Courier New"/>
                <a:sym typeface="Courier New"/>
              </a:rPr>
              <a:t>frac_tszero = (table(test_data$Cancer_Ind)[[1]])/nrow(test_data)</a:t>
            </a:r>
            <a:endParaRPr b="1" sz="1500">
              <a:solidFill>
                <a:srgbClr val="000000"/>
              </a:solidFill>
              <a:latin typeface="Courier New"/>
              <a:ea typeface="Courier New"/>
              <a:cs typeface="Courier New"/>
              <a:sym typeface="Courier New"/>
            </a:endParaRPr>
          </a:p>
          <a:p>
            <a:pPr indent="0" lvl="0" marL="0" rtl="0" algn="just">
              <a:spcBef>
                <a:spcPts val="360"/>
              </a:spcBef>
              <a:spcAft>
                <a:spcPts val="0"/>
              </a:spcAft>
              <a:buNone/>
            </a:pPr>
            <a:r>
              <a:rPr b="1" lang="en-US" sz="1500">
                <a:solidFill>
                  <a:srgbClr val="000000"/>
                </a:solidFill>
                <a:latin typeface="Courier New"/>
                <a:ea typeface="Courier New"/>
                <a:cs typeface="Courier New"/>
                <a:sym typeface="Courier New"/>
              </a:rPr>
              <a:t>frac_tsone = (table(test_data$Cancer_Ind)[[2]])/nrow(test_data)</a:t>
            </a:r>
            <a:endParaRPr b="1" sz="1500">
              <a:solidFill>
                <a:srgbClr val="000000"/>
              </a:solidFill>
              <a:latin typeface="Courier New"/>
              <a:ea typeface="Courier New"/>
              <a:cs typeface="Courier New"/>
              <a:sym typeface="Courier New"/>
            </a:endParaRPr>
          </a:p>
          <a:p>
            <a:pPr indent="0" lvl="0" marL="0" rtl="0" algn="just">
              <a:spcBef>
                <a:spcPts val="360"/>
              </a:spcBef>
              <a:spcAft>
                <a:spcPts val="0"/>
              </a:spcAft>
              <a:buNone/>
            </a:pPr>
            <a:r>
              <a:rPr b="1" lang="en-US" sz="1500">
                <a:solidFill>
                  <a:srgbClr val="000000"/>
                </a:solidFill>
                <a:latin typeface="Courier New"/>
                <a:ea typeface="Courier New"/>
                <a:cs typeface="Courier New"/>
                <a:sym typeface="Courier New"/>
              </a:rPr>
              <a:t>prec_zero &lt;- function(act,pred){ tble = table(act,pred)</a:t>
            </a:r>
            <a:endParaRPr b="1" sz="1500">
              <a:solidFill>
                <a:srgbClr val="000000"/>
              </a:solidFill>
              <a:latin typeface="Courier New"/>
              <a:ea typeface="Courier New"/>
              <a:cs typeface="Courier New"/>
              <a:sym typeface="Courier New"/>
            </a:endParaRPr>
          </a:p>
          <a:p>
            <a:pPr indent="0" lvl="0" marL="0" rtl="0" algn="just">
              <a:spcBef>
                <a:spcPts val="360"/>
              </a:spcBef>
              <a:spcAft>
                <a:spcPts val="0"/>
              </a:spcAft>
              <a:buNone/>
            </a:pPr>
            <a:r>
              <a:rPr b="1" lang="en-US" sz="1500">
                <a:solidFill>
                  <a:srgbClr val="000000"/>
                </a:solidFill>
                <a:latin typeface="Courier New"/>
                <a:ea typeface="Courier New"/>
                <a:cs typeface="Courier New"/>
                <a:sym typeface="Courier New"/>
              </a:rPr>
              <a:t>return( round( tble[1,1]/(tble[1,1]+tble[2,1]),4) ) }</a:t>
            </a:r>
            <a:endParaRPr b="1" sz="1500">
              <a:solidFill>
                <a:srgbClr val="000000"/>
              </a:solidFill>
              <a:latin typeface="Courier New"/>
              <a:ea typeface="Courier New"/>
              <a:cs typeface="Courier New"/>
              <a:sym typeface="Courier New"/>
            </a:endParaRPr>
          </a:p>
          <a:p>
            <a:pPr indent="0" lvl="0" marL="0" marR="1574800" rtl="0" algn="l">
              <a:lnSpc>
                <a:spcPct val="105000"/>
              </a:lnSpc>
              <a:spcBef>
                <a:spcPts val="500"/>
              </a:spcBef>
              <a:spcAft>
                <a:spcPts val="0"/>
              </a:spcAft>
              <a:buNone/>
            </a:pPr>
            <a:r>
              <a:rPr b="1" lang="en-US" sz="1400">
                <a:solidFill>
                  <a:srgbClr val="000000"/>
                </a:solidFill>
                <a:latin typeface="Courier New"/>
                <a:ea typeface="Courier New"/>
                <a:cs typeface="Courier New"/>
                <a:sym typeface="Courier New"/>
              </a:rPr>
              <a:t>prec_one &lt;- function(act,pred){ tble = table(act,pred) return( round( tble[2,2]/(tble[2,2]+tble[1,2]),4) ) }</a:t>
            </a:r>
            <a:endParaRPr b="1" sz="14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400">
                <a:solidFill>
                  <a:srgbClr val="000000"/>
                </a:solidFill>
                <a:latin typeface="Courier New"/>
                <a:ea typeface="Courier New"/>
                <a:cs typeface="Courier New"/>
                <a:sym typeface="Courier New"/>
              </a:rPr>
              <a:t>recl_zero &lt;- function(act,pred){tble = table(act,pred) return( round( tble[1,1]/(tble[1,1]+tble[1,2]),4) ) }</a:t>
            </a:r>
            <a:endParaRPr b="1" sz="1400">
              <a:solidFill>
                <a:srgbClr val="000000"/>
              </a:solidFill>
              <a:latin typeface="Courier New"/>
              <a:ea typeface="Courier New"/>
              <a:cs typeface="Courier New"/>
              <a:sym typeface="Courier New"/>
            </a:endParaRPr>
          </a:p>
          <a:p>
            <a:pPr indent="0" lvl="0" marL="0" marR="1574800" rtl="0" algn="l">
              <a:lnSpc>
                <a:spcPct val="105000"/>
              </a:lnSpc>
              <a:spcBef>
                <a:spcPts val="1200"/>
              </a:spcBef>
              <a:spcAft>
                <a:spcPts val="0"/>
              </a:spcAft>
              <a:buNone/>
            </a:pPr>
            <a:r>
              <a:rPr b="1" lang="en-US" sz="1400">
                <a:solidFill>
                  <a:srgbClr val="000000"/>
                </a:solidFill>
                <a:latin typeface="Courier New"/>
                <a:ea typeface="Courier New"/>
                <a:cs typeface="Courier New"/>
                <a:sym typeface="Courier New"/>
              </a:rPr>
              <a:t>recl_one &lt;- function(act,pred){ tble = table(act,pred) return( round( tble[2,2]/(tble[2,2]+tble[2,1]),4) ) }</a:t>
            </a:r>
            <a:endParaRPr b="1" sz="1400">
              <a:solidFill>
                <a:srgbClr val="000000"/>
              </a:solidFill>
              <a:latin typeface="Courier New"/>
              <a:ea typeface="Courier New"/>
              <a:cs typeface="Courier New"/>
              <a:sym typeface="Courier New"/>
            </a:endParaRPr>
          </a:p>
          <a:p>
            <a:pPr indent="0" lvl="0" marL="0" marR="1714500" rtl="0" algn="l">
              <a:lnSpc>
                <a:spcPct val="105000"/>
              </a:lnSpc>
              <a:spcBef>
                <a:spcPts val="0"/>
              </a:spcBef>
              <a:spcAft>
                <a:spcPts val="0"/>
              </a:spcAft>
              <a:buNone/>
            </a:pPr>
            <a:r>
              <a:rPr b="1" lang="en-US" sz="1500">
                <a:solidFill>
                  <a:srgbClr val="000000"/>
                </a:solidFill>
                <a:latin typeface="Courier New"/>
                <a:ea typeface="Courier New"/>
                <a:cs typeface="Courier New"/>
                <a:sym typeface="Courier New"/>
              </a:rPr>
              <a:t>accrcy &lt;- function(act,pred){ tble = table(act,pred) return( round((tble[1,1]+tble[2,2])/sum(tble),4)) }</a:t>
            </a:r>
            <a:endParaRPr b="1" sz="1500">
              <a:solidFill>
                <a:srgbClr val="000000"/>
              </a:solidFill>
              <a:latin typeface="Courier New"/>
              <a:ea typeface="Courier New"/>
              <a:cs typeface="Courier New"/>
              <a:sym typeface="Courier New"/>
            </a:endParaRPr>
          </a:p>
          <a:p>
            <a:pPr indent="0" lvl="0" marL="0" marR="1574800" rtl="0" algn="l">
              <a:lnSpc>
                <a:spcPct val="105000"/>
              </a:lnSpc>
              <a:spcBef>
                <a:spcPts val="0"/>
              </a:spcBef>
              <a:spcAft>
                <a:spcPts val="0"/>
              </a:spcAft>
              <a:buNone/>
            </a:pPr>
            <a:r>
              <a:t/>
            </a:r>
            <a:endParaRPr b="1" sz="2000">
              <a:solidFill>
                <a:srgbClr val="000000"/>
              </a:solidFill>
              <a:latin typeface="Courier New"/>
              <a:ea typeface="Courier New"/>
              <a:cs typeface="Courier New"/>
              <a:sym typeface="Courier New"/>
            </a:endParaRPr>
          </a:p>
          <a:p>
            <a:pPr indent="0" lvl="0" marL="0" rtl="0" algn="just">
              <a:spcBef>
                <a:spcPts val="360"/>
              </a:spcBef>
              <a:spcAft>
                <a:spcPts val="0"/>
              </a:spcAft>
              <a:buNone/>
            </a:pPr>
            <a:r>
              <a:t/>
            </a:r>
            <a:endParaRPr b="1" sz="2000">
              <a:solidFill>
                <a:srgbClr val="000000"/>
              </a:solidFill>
              <a:latin typeface="Courier New"/>
              <a:ea typeface="Courier New"/>
              <a:cs typeface="Courier New"/>
              <a:sym typeface="Courier New"/>
            </a:endParaRPr>
          </a:p>
        </p:txBody>
      </p:sp>
      <p:sp>
        <p:nvSpPr>
          <p:cNvPr id="326" name="Google Shape;326;g116e372dc53_1_65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27" name="Google Shape;327;g116e372dc53_1_655"/>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32" name="Shape 332"/>
        <p:cNvGrpSpPr/>
        <p:nvPr/>
      </p:nvGrpSpPr>
      <p:grpSpPr>
        <a:xfrm>
          <a:off x="0" y="0"/>
          <a:ext cx="0" cy="0"/>
          <a:chOff x="0" y="0"/>
          <a:chExt cx="0" cy="0"/>
        </a:xfrm>
      </p:grpSpPr>
      <p:sp>
        <p:nvSpPr>
          <p:cNvPr id="333" name="Google Shape;333;g116e372dc53_1_66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34" name="Google Shape;334;g116e372dc53_1_665"/>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0" marR="215900" rtl="0" algn="l">
              <a:lnSpc>
                <a:spcPct val="180000"/>
              </a:lnSpc>
              <a:spcBef>
                <a:spcPts val="100"/>
              </a:spcBef>
              <a:spcAft>
                <a:spcPts val="0"/>
              </a:spcAft>
              <a:buNone/>
            </a:pPr>
            <a:r>
              <a:rPr b="1" lang="en-US" sz="1700">
                <a:solidFill>
                  <a:srgbClr val="FF00FF"/>
                </a:solidFill>
                <a:latin typeface="Courier New"/>
                <a:ea typeface="Courier New"/>
                <a:cs typeface="Courier New"/>
                <a:sym typeface="Courier New"/>
              </a:rPr>
              <a:t># Importing Class package in which KNN function do present library(class) # Choosing sample k-value as 3 &amp; apply on train &amp; test data # respectively k_value = 3</a:t>
            </a:r>
            <a:endParaRPr b="1" sz="1700">
              <a:solidFill>
                <a:srgbClr val="FF00FF"/>
              </a:solidFill>
              <a:latin typeface="Courier New"/>
              <a:ea typeface="Courier New"/>
              <a:cs typeface="Courier New"/>
              <a:sym typeface="Courier New"/>
            </a:endParaRPr>
          </a:p>
          <a:p>
            <a:pPr indent="0" lvl="0" marL="304800" rtl="0" algn="l">
              <a:lnSpc>
                <a:spcPct val="76000"/>
              </a:lnSpc>
              <a:spcBef>
                <a:spcPts val="1200"/>
              </a:spcBef>
              <a:spcAft>
                <a:spcPts val="0"/>
              </a:spcAft>
              <a:buNone/>
            </a:pPr>
            <a:r>
              <a:rPr b="1" lang="en-US" sz="1700">
                <a:solidFill>
                  <a:srgbClr val="000000"/>
                </a:solidFill>
                <a:latin typeface="Courier New"/>
                <a:ea typeface="Courier New"/>
                <a:cs typeface="Courier New"/>
                <a:sym typeface="Courier New"/>
              </a:rPr>
              <a:t>tr_y_pred = knn(train_data,train_data,train_data$Cancer_Ind,k=k_value)</a:t>
            </a:r>
            <a:endParaRPr b="1" sz="1700">
              <a:solidFill>
                <a:srgbClr val="000000"/>
              </a:solidFill>
              <a:latin typeface="Courier New"/>
              <a:ea typeface="Courier New"/>
              <a:cs typeface="Courier New"/>
              <a:sym typeface="Courier New"/>
            </a:endParaRPr>
          </a:p>
          <a:p>
            <a:pPr indent="0" lvl="0" marL="304800" rtl="0" algn="l">
              <a:lnSpc>
                <a:spcPct val="115000"/>
              </a:lnSpc>
              <a:spcBef>
                <a:spcPts val="1200"/>
              </a:spcBef>
              <a:spcAft>
                <a:spcPts val="0"/>
              </a:spcAft>
              <a:buNone/>
            </a:pPr>
            <a:r>
              <a:rPr b="1" lang="en-US" sz="1700">
                <a:solidFill>
                  <a:srgbClr val="000000"/>
                </a:solidFill>
                <a:latin typeface="Courier New"/>
                <a:ea typeface="Courier New"/>
                <a:cs typeface="Courier New"/>
                <a:sym typeface="Courier New"/>
              </a:rPr>
              <a:t>ts_y_pred = knn(train_data,test_data,train_data$Cancer_Ind,k=k_value)</a:t>
            </a:r>
            <a:endParaRPr b="1" sz="1700">
              <a:solidFill>
                <a:srgbClr val="000000"/>
              </a:solidFill>
              <a:latin typeface="Courier New"/>
              <a:ea typeface="Courier New"/>
              <a:cs typeface="Courier New"/>
              <a:sym typeface="Courier New"/>
            </a:endParaRPr>
          </a:p>
          <a:p>
            <a:pPr indent="0" lvl="0" marL="0" rtl="0" algn="just">
              <a:spcBef>
                <a:spcPts val="360"/>
              </a:spcBef>
              <a:spcAft>
                <a:spcPts val="0"/>
              </a:spcAft>
              <a:buNone/>
            </a:pPr>
            <a:r>
              <a:t/>
            </a:r>
            <a:endParaRPr b="1" sz="2300">
              <a:solidFill>
                <a:srgbClr val="FF00FF"/>
              </a:solidFill>
              <a:latin typeface="Courier New"/>
              <a:ea typeface="Courier New"/>
              <a:cs typeface="Courier New"/>
              <a:sym typeface="Courier New"/>
            </a:endParaRPr>
          </a:p>
        </p:txBody>
      </p:sp>
      <p:sp>
        <p:nvSpPr>
          <p:cNvPr id="335" name="Google Shape;335;g116e372dc53_1_66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36" name="Google Shape;336;g116e372dc53_1_665"/>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0" name="Shape 90"/>
        <p:cNvGrpSpPr/>
        <p:nvPr/>
      </p:nvGrpSpPr>
      <p:grpSpPr>
        <a:xfrm>
          <a:off x="0" y="0"/>
          <a:ext cx="0" cy="0"/>
          <a:chOff x="0" y="0"/>
          <a:chExt cx="0" cy="0"/>
        </a:xfrm>
      </p:grpSpPr>
      <p:sp>
        <p:nvSpPr>
          <p:cNvPr id="91" name="Google Shape;91;g116343928e0_0_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b="1" sz="5300">
              <a:solidFill>
                <a:srgbClr val="9900FF"/>
              </a:solidFill>
            </a:endParaRPr>
          </a:p>
        </p:txBody>
      </p:sp>
      <p:sp>
        <p:nvSpPr>
          <p:cNvPr id="92" name="Google Shape;92;g116343928e0_0_1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61950" lvl="0" marL="457200" rtl="0" algn="just">
              <a:spcBef>
                <a:spcPts val="360"/>
              </a:spcBef>
              <a:spcAft>
                <a:spcPts val="0"/>
              </a:spcAft>
              <a:buClr>
                <a:srgbClr val="FFFF00"/>
              </a:buClr>
              <a:buSzPts val="2100"/>
              <a:buFont typeface="Palatino Linotype"/>
              <a:buChar char="•"/>
            </a:pPr>
            <a:r>
              <a:rPr lang="en-US" sz="2100">
                <a:solidFill>
                  <a:srgbClr val="FFFF00"/>
                </a:solidFill>
                <a:latin typeface="Palatino Linotype"/>
                <a:ea typeface="Palatino Linotype"/>
                <a:cs typeface="Palatino Linotype"/>
                <a:sym typeface="Palatino Linotype"/>
              </a:rPr>
              <a:t>Definition - K-nearest neighbors is a </a:t>
            </a:r>
            <a:r>
              <a:rPr b="1" lang="en-US" sz="2100">
                <a:solidFill>
                  <a:srgbClr val="FFFF00"/>
                </a:solidFill>
                <a:latin typeface="Palatino Linotype"/>
                <a:ea typeface="Palatino Linotype"/>
                <a:cs typeface="Palatino Linotype"/>
                <a:sym typeface="Palatino Linotype"/>
              </a:rPr>
              <a:t>non-parametric machine learning model</a:t>
            </a:r>
            <a:r>
              <a:rPr lang="en-US" sz="2100">
                <a:solidFill>
                  <a:srgbClr val="FFFF00"/>
                </a:solidFill>
                <a:latin typeface="Palatino Linotype"/>
                <a:ea typeface="Palatino Linotype"/>
                <a:cs typeface="Palatino Linotype"/>
                <a:sym typeface="Palatino Linotype"/>
              </a:rPr>
              <a:t> in which the model memorizes the training observation for classifying the unseen test data. </a:t>
            </a:r>
            <a:endParaRPr sz="2100">
              <a:solidFill>
                <a:srgbClr val="FFFF00"/>
              </a:solidFill>
              <a:latin typeface="Palatino Linotype"/>
              <a:ea typeface="Palatino Linotype"/>
              <a:cs typeface="Palatino Linotype"/>
              <a:sym typeface="Palatino Linotype"/>
            </a:endParaRPr>
          </a:p>
          <a:p>
            <a:pPr indent="-361950" lvl="0" marL="457200" rtl="0" algn="just">
              <a:spcBef>
                <a:spcPts val="0"/>
              </a:spcBef>
              <a:spcAft>
                <a:spcPts val="0"/>
              </a:spcAft>
              <a:buClr>
                <a:srgbClr val="FFFF00"/>
              </a:buClr>
              <a:buSzPts val="2100"/>
              <a:buFont typeface="Palatino Linotype"/>
              <a:buChar char="•"/>
            </a:pPr>
            <a:r>
              <a:rPr b="1" lang="en-US" sz="2100">
                <a:solidFill>
                  <a:srgbClr val="FFFF00"/>
                </a:solidFill>
                <a:latin typeface="Palatino Linotype"/>
                <a:ea typeface="Palatino Linotype"/>
                <a:cs typeface="Palatino Linotype"/>
                <a:sym typeface="Palatino Linotype"/>
              </a:rPr>
              <a:t>Instance-based learning</a:t>
            </a:r>
            <a:endParaRPr b="1" sz="2100">
              <a:solidFill>
                <a:srgbClr val="FFFF00"/>
              </a:solidFill>
              <a:latin typeface="Palatino Linotype"/>
              <a:ea typeface="Palatino Linotype"/>
              <a:cs typeface="Palatino Linotype"/>
              <a:sym typeface="Palatino Linotype"/>
            </a:endParaRPr>
          </a:p>
          <a:p>
            <a:pPr indent="-361950" lvl="0" marL="457200" rtl="0" algn="just">
              <a:spcBef>
                <a:spcPts val="0"/>
              </a:spcBef>
              <a:spcAft>
                <a:spcPts val="0"/>
              </a:spcAft>
              <a:buClr>
                <a:srgbClr val="FFFF00"/>
              </a:buClr>
              <a:buSzPts val="2100"/>
              <a:buFont typeface="Palatino Linotype"/>
              <a:buChar char="•"/>
            </a:pPr>
            <a:r>
              <a:rPr lang="en-US" sz="2100">
                <a:solidFill>
                  <a:srgbClr val="FFFF00"/>
                </a:solidFill>
                <a:latin typeface="Palatino Linotype"/>
                <a:ea typeface="Palatino Linotype"/>
                <a:cs typeface="Palatino Linotype"/>
                <a:sym typeface="Palatino Linotype"/>
              </a:rPr>
              <a:t>This model is often termed as </a:t>
            </a:r>
            <a:r>
              <a:rPr b="1" lang="en-US" sz="2100">
                <a:solidFill>
                  <a:srgbClr val="FFFF00"/>
                </a:solidFill>
                <a:latin typeface="Palatino Linotype"/>
                <a:ea typeface="Palatino Linotype"/>
                <a:cs typeface="Palatino Linotype"/>
                <a:sym typeface="Palatino Linotype"/>
              </a:rPr>
              <a:t>lazy learning</a:t>
            </a:r>
            <a:r>
              <a:rPr lang="en-US" sz="2100">
                <a:solidFill>
                  <a:srgbClr val="FFFF00"/>
                </a:solidFill>
                <a:latin typeface="Palatino Linotype"/>
                <a:ea typeface="Palatino Linotype"/>
                <a:cs typeface="Palatino Linotype"/>
                <a:sym typeface="Palatino Linotype"/>
              </a:rPr>
              <a:t>, as it does not learn anything during the training phase like regression, random forest, and so on. </a:t>
            </a:r>
            <a:endParaRPr sz="2100">
              <a:solidFill>
                <a:srgbClr val="FFFF00"/>
              </a:solidFill>
              <a:latin typeface="Palatino Linotype"/>
              <a:ea typeface="Palatino Linotype"/>
              <a:cs typeface="Palatino Linotype"/>
              <a:sym typeface="Palatino Linotype"/>
            </a:endParaRPr>
          </a:p>
          <a:p>
            <a:pPr indent="-361950" lvl="0" marL="457200" rtl="0" algn="just">
              <a:spcBef>
                <a:spcPts val="0"/>
              </a:spcBef>
              <a:spcAft>
                <a:spcPts val="0"/>
              </a:spcAft>
              <a:buClr>
                <a:srgbClr val="FFFF00"/>
              </a:buClr>
              <a:buSzPts val="2100"/>
              <a:buFont typeface="Palatino Linotype"/>
              <a:buChar char="•"/>
            </a:pPr>
            <a:r>
              <a:rPr lang="en-US" sz="2100">
                <a:solidFill>
                  <a:srgbClr val="FFFF00"/>
                </a:solidFill>
                <a:latin typeface="Palatino Linotype"/>
                <a:ea typeface="Palatino Linotype"/>
                <a:cs typeface="Palatino Linotype"/>
                <a:sym typeface="Palatino Linotype"/>
              </a:rPr>
              <a:t>It starts working only during the testing/evaluation phase to compare the given test observations with nearest training observations</a:t>
            </a:r>
            <a:endParaRPr sz="2100">
              <a:solidFill>
                <a:srgbClr val="FFFF00"/>
              </a:solidFill>
              <a:latin typeface="Palatino Linotype"/>
              <a:ea typeface="Palatino Linotype"/>
              <a:cs typeface="Palatino Linotype"/>
              <a:sym typeface="Palatino Linotype"/>
            </a:endParaRPr>
          </a:p>
          <a:p>
            <a:pPr indent="0" lvl="0" marL="0" rtl="0" algn="just">
              <a:spcBef>
                <a:spcPts val="360"/>
              </a:spcBef>
              <a:spcAft>
                <a:spcPts val="0"/>
              </a:spcAft>
              <a:buNone/>
            </a:pPr>
            <a:r>
              <a:t/>
            </a:r>
            <a:endParaRPr sz="2100">
              <a:latin typeface="Palatino Linotype"/>
              <a:ea typeface="Palatino Linotype"/>
              <a:cs typeface="Palatino Linotype"/>
              <a:sym typeface="Palatino Linotype"/>
            </a:endParaRPr>
          </a:p>
        </p:txBody>
      </p:sp>
      <p:sp>
        <p:nvSpPr>
          <p:cNvPr id="93" name="Google Shape;93;g116343928e0_0_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4" name="Google Shape;94;g116343928e0_0_14"/>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41" name="Shape 341"/>
        <p:cNvGrpSpPr/>
        <p:nvPr/>
      </p:nvGrpSpPr>
      <p:grpSpPr>
        <a:xfrm>
          <a:off x="0" y="0"/>
          <a:ext cx="0" cy="0"/>
          <a:chOff x="0" y="0"/>
          <a:chExt cx="0" cy="0"/>
        </a:xfrm>
      </p:grpSpPr>
      <p:sp>
        <p:nvSpPr>
          <p:cNvPr id="342" name="Google Shape;342;g116e372dc53_1_67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43" name="Google Shape;343;g116e372dc53_1_675"/>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0" marR="406400" rtl="0" algn="l">
              <a:lnSpc>
                <a:spcPct val="105000"/>
              </a:lnSpc>
              <a:spcBef>
                <a:spcPts val="0"/>
              </a:spcBef>
              <a:spcAft>
                <a:spcPts val="0"/>
              </a:spcAft>
              <a:buNone/>
            </a:pPr>
            <a:r>
              <a:rPr b="1" lang="en-US" sz="1600">
                <a:solidFill>
                  <a:srgbClr val="FF00FF"/>
                </a:solidFill>
                <a:latin typeface="Courier New"/>
                <a:ea typeface="Courier New"/>
                <a:cs typeface="Courier New"/>
                <a:sym typeface="Courier New"/>
              </a:rPr>
              <a:t># Calculating confusion matrix, accuracy, precision &amp; # recall on train data</a:t>
            </a:r>
            <a:endParaRPr b="1" sz="16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650">
                <a:solidFill>
                  <a:srgbClr val="000000"/>
                </a:solidFill>
                <a:latin typeface="Courier New"/>
                <a:ea typeface="Courier New"/>
                <a:cs typeface="Courier New"/>
                <a:sym typeface="Courier New"/>
              </a:rPr>
              <a:t> </a:t>
            </a:r>
            <a:r>
              <a:rPr b="1" lang="en-US" sz="1600">
                <a:solidFill>
                  <a:srgbClr val="000000"/>
                </a:solidFill>
                <a:latin typeface="Courier New"/>
                <a:ea typeface="Courier New"/>
                <a:cs typeface="Courier New"/>
                <a:sym typeface="Courier New"/>
              </a:rPr>
              <a:t>tr_y_act = train_data$Cancer_Ind;ts_y_act = test_data$Cancer_Ind tr_tble = table(tr_y_act,tr_y_pred)</a:t>
            </a:r>
            <a:endParaRPr b="1" sz="1600">
              <a:solidFill>
                <a:srgbClr val="000000"/>
              </a:solidFill>
              <a:latin typeface="Courier New"/>
              <a:ea typeface="Courier New"/>
              <a:cs typeface="Courier New"/>
              <a:sym typeface="Courier New"/>
            </a:endParaRPr>
          </a:p>
          <a:p>
            <a:pPr indent="0" lvl="0" marL="304800" marR="2679700" rtl="0" algn="l">
              <a:lnSpc>
                <a:spcPct val="105000"/>
              </a:lnSpc>
              <a:spcBef>
                <a:spcPts val="1200"/>
              </a:spcBef>
              <a:spcAft>
                <a:spcPts val="0"/>
              </a:spcAft>
              <a:buNone/>
            </a:pPr>
            <a:r>
              <a:rPr b="1" lang="en-US" sz="1600">
                <a:solidFill>
                  <a:srgbClr val="000000"/>
                </a:solidFill>
                <a:latin typeface="Courier New"/>
                <a:ea typeface="Courier New"/>
                <a:cs typeface="Courier New"/>
                <a:sym typeface="Courier New"/>
              </a:rPr>
              <a:t>print(paste("Train Confusion Matrix")) print(tr_tble)</a:t>
            </a:r>
            <a:endParaRPr b="1" sz="16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650">
                <a:solidFill>
                  <a:srgbClr val="000000"/>
                </a:solidFill>
                <a:latin typeface="Courier New"/>
                <a:ea typeface="Courier New"/>
                <a:cs typeface="Courier New"/>
                <a:sym typeface="Courier New"/>
              </a:rPr>
              <a:t> </a:t>
            </a:r>
            <a:r>
              <a:rPr b="1" lang="en-US" sz="1600">
                <a:solidFill>
                  <a:srgbClr val="000000"/>
                </a:solidFill>
                <a:latin typeface="Courier New"/>
                <a:ea typeface="Courier New"/>
                <a:cs typeface="Courier New"/>
                <a:sym typeface="Courier New"/>
              </a:rPr>
              <a:t>tr_acc = accrcy(tr_y_act,tr_y_pred)</a:t>
            </a:r>
            <a:endParaRPr b="1" sz="1600">
              <a:solidFill>
                <a:srgbClr val="000000"/>
              </a:solidFill>
              <a:latin typeface="Courier New"/>
              <a:ea typeface="Courier New"/>
              <a:cs typeface="Courier New"/>
              <a:sym typeface="Courier New"/>
            </a:endParaRPr>
          </a:p>
          <a:p>
            <a:pPr indent="0" lvl="0" marL="304800" marR="1308100" rtl="0" algn="l">
              <a:lnSpc>
                <a:spcPct val="105000"/>
              </a:lnSpc>
              <a:spcBef>
                <a:spcPts val="1200"/>
              </a:spcBef>
              <a:spcAft>
                <a:spcPts val="0"/>
              </a:spcAft>
              <a:buNone/>
            </a:pPr>
            <a:r>
              <a:rPr b="1" lang="en-US" sz="1600">
                <a:solidFill>
                  <a:srgbClr val="000000"/>
                </a:solidFill>
                <a:latin typeface="Courier New"/>
                <a:ea typeface="Courier New"/>
                <a:cs typeface="Courier New"/>
                <a:sym typeface="Courier New"/>
              </a:rPr>
              <a:t>trprec_zero = prec_zero(tr_y_act,tr_y_pred); trrecl_zero = recl_zero(tr_y_act,tr_y_pred)</a:t>
            </a:r>
            <a:endParaRPr b="1" sz="1600">
              <a:solidFill>
                <a:srgbClr val="000000"/>
              </a:solidFill>
              <a:latin typeface="Courier New"/>
              <a:ea typeface="Courier New"/>
              <a:cs typeface="Courier New"/>
              <a:sym typeface="Courier New"/>
            </a:endParaRPr>
          </a:p>
          <a:p>
            <a:pPr indent="0" lvl="0" marL="304800" marR="1511300" rtl="0" algn="l">
              <a:lnSpc>
                <a:spcPct val="105000"/>
              </a:lnSpc>
              <a:spcBef>
                <a:spcPts val="0"/>
              </a:spcBef>
              <a:spcAft>
                <a:spcPts val="0"/>
              </a:spcAft>
              <a:buNone/>
            </a:pPr>
            <a:r>
              <a:rPr b="1" lang="en-US" sz="1600">
                <a:solidFill>
                  <a:srgbClr val="000000"/>
                </a:solidFill>
                <a:latin typeface="Courier New"/>
                <a:ea typeface="Courier New"/>
                <a:cs typeface="Courier New"/>
                <a:sym typeface="Courier New"/>
              </a:rPr>
              <a:t>trprec_one = prec_one(tr_y_act,tr_y_pred); trrecl_one = recl_one(tr_y_act,tr_y_pred)</a:t>
            </a:r>
            <a:endParaRPr b="1" sz="1600">
              <a:solidFill>
                <a:srgbClr val="000000"/>
              </a:solidFill>
              <a:latin typeface="Courier New"/>
              <a:ea typeface="Courier New"/>
              <a:cs typeface="Courier New"/>
              <a:sym typeface="Courier New"/>
            </a:endParaRPr>
          </a:p>
          <a:p>
            <a:pPr indent="0" lvl="0" marL="304800" marR="1028700" rtl="0" algn="l">
              <a:lnSpc>
                <a:spcPct val="105000"/>
              </a:lnSpc>
              <a:spcBef>
                <a:spcPts val="0"/>
              </a:spcBef>
              <a:spcAft>
                <a:spcPts val="0"/>
              </a:spcAft>
              <a:buNone/>
            </a:pPr>
            <a:r>
              <a:rPr b="1" lang="en-US" sz="1600">
                <a:solidFill>
                  <a:srgbClr val="000000"/>
                </a:solidFill>
                <a:latin typeface="Courier New"/>
                <a:ea typeface="Courier New"/>
                <a:cs typeface="Courier New"/>
                <a:sym typeface="Courier New"/>
              </a:rPr>
              <a:t>trprec_ovll = trprec_zero *frac_trzero + trprec_one*frac_trone trrecl_ovll = trrecl_zero *frac_trzero + trrecl_one*frac_trone</a:t>
            </a:r>
            <a:endParaRPr b="1" sz="1600">
              <a:solidFill>
                <a:srgbClr val="000000"/>
              </a:solidFill>
              <a:latin typeface="Courier New"/>
              <a:ea typeface="Courier New"/>
              <a:cs typeface="Courier New"/>
              <a:sym typeface="Courier New"/>
            </a:endParaRPr>
          </a:p>
          <a:p>
            <a:pPr indent="0" lvl="0" marL="0" rtl="0" algn="just">
              <a:spcBef>
                <a:spcPts val="360"/>
              </a:spcBef>
              <a:spcAft>
                <a:spcPts val="0"/>
              </a:spcAft>
              <a:buNone/>
            </a:pPr>
            <a:r>
              <a:t/>
            </a:r>
            <a:endParaRPr b="1" sz="2400">
              <a:solidFill>
                <a:srgbClr val="FF00FF"/>
              </a:solidFill>
              <a:latin typeface="Courier New"/>
              <a:ea typeface="Courier New"/>
              <a:cs typeface="Courier New"/>
              <a:sym typeface="Courier New"/>
            </a:endParaRPr>
          </a:p>
        </p:txBody>
      </p:sp>
      <p:sp>
        <p:nvSpPr>
          <p:cNvPr id="344" name="Google Shape;344;g116e372dc53_1_67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45" name="Google Shape;345;g116e372dc53_1_675"/>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50" name="Shape 350"/>
        <p:cNvGrpSpPr/>
        <p:nvPr/>
      </p:nvGrpSpPr>
      <p:grpSpPr>
        <a:xfrm>
          <a:off x="0" y="0"/>
          <a:ext cx="0" cy="0"/>
          <a:chOff x="0" y="0"/>
          <a:chExt cx="0" cy="0"/>
        </a:xfrm>
      </p:grpSpPr>
      <p:sp>
        <p:nvSpPr>
          <p:cNvPr id="351" name="Google Shape;351;g116e372dc53_1_68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52" name="Google Shape;352;g116e372dc53_1_684"/>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0" marR="406400" rtl="0" algn="l">
              <a:lnSpc>
                <a:spcPct val="105000"/>
              </a:lnSpc>
              <a:spcBef>
                <a:spcPts val="0"/>
              </a:spcBef>
              <a:spcAft>
                <a:spcPts val="0"/>
              </a:spcAft>
              <a:buNone/>
            </a:pPr>
            <a:r>
              <a:rPr b="1" lang="en-US" sz="1600">
                <a:solidFill>
                  <a:srgbClr val="FF00FF"/>
                </a:solidFill>
                <a:latin typeface="Courier New"/>
                <a:ea typeface="Courier New"/>
                <a:cs typeface="Courier New"/>
                <a:sym typeface="Courier New"/>
              </a:rPr>
              <a:t># Calculating confusion matrix, accuracy, precision &amp; # recall on train data</a:t>
            </a:r>
            <a:endParaRPr b="1" sz="16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400">
                <a:solidFill>
                  <a:srgbClr val="000000"/>
                </a:solidFill>
                <a:latin typeface="Courier New"/>
                <a:ea typeface="Courier New"/>
                <a:cs typeface="Courier New"/>
                <a:sym typeface="Courier New"/>
              </a:rPr>
              <a:t>print(paste("KNN Train accuracy:",tr_acc)) print(paste("KNN - Train Classification Report"))</a:t>
            </a:r>
            <a:endParaRPr b="1" sz="1400">
              <a:solidFill>
                <a:srgbClr val="000000"/>
              </a:solidFill>
              <a:latin typeface="Courier New"/>
              <a:ea typeface="Courier New"/>
              <a:cs typeface="Courier New"/>
              <a:sym typeface="Courier New"/>
            </a:endParaRPr>
          </a:p>
          <a:p>
            <a:pPr indent="0" lvl="0" marL="304800" marR="139700" rtl="0" algn="l">
              <a:lnSpc>
                <a:spcPct val="105000"/>
              </a:lnSpc>
              <a:spcBef>
                <a:spcPts val="1200"/>
              </a:spcBef>
              <a:spcAft>
                <a:spcPts val="0"/>
              </a:spcAft>
              <a:buNone/>
            </a:pPr>
            <a:r>
              <a:rPr b="1" lang="en-US" sz="1400">
                <a:solidFill>
                  <a:srgbClr val="000000"/>
                </a:solidFill>
                <a:latin typeface="Courier New"/>
                <a:ea typeface="Courier New"/>
                <a:cs typeface="Courier New"/>
                <a:sym typeface="Courier New"/>
              </a:rPr>
              <a:t>print(paste("Zero_Precision",trprec_zero,"Zero_Recall",trrecl_zero)) print(paste("One_Precision",trprec_one,"One_Recall",trrecl_one)) print(paste("Overall_Precision",round(trprec_ovll,4),"Overall_Recall",round (trrecl_ovll,4)))</a:t>
            </a:r>
            <a:endParaRPr b="1" sz="14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1200"/>
              </a:spcAft>
              <a:buNone/>
            </a:pPr>
            <a:r>
              <a:t/>
            </a:r>
            <a:endParaRPr b="1" sz="2700">
              <a:solidFill>
                <a:srgbClr val="000000"/>
              </a:solidFill>
              <a:latin typeface="Courier New"/>
              <a:ea typeface="Courier New"/>
              <a:cs typeface="Courier New"/>
              <a:sym typeface="Courier New"/>
            </a:endParaRPr>
          </a:p>
        </p:txBody>
      </p:sp>
      <p:sp>
        <p:nvSpPr>
          <p:cNvPr id="353" name="Google Shape;353;g116e372dc53_1_68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54" name="Google Shape;354;g116e372dc53_1_684"/>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59" name="Shape 359"/>
        <p:cNvGrpSpPr/>
        <p:nvPr/>
      </p:nvGrpSpPr>
      <p:grpSpPr>
        <a:xfrm>
          <a:off x="0" y="0"/>
          <a:ext cx="0" cy="0"/>
          <a:chOff x="0" y="0"/>
          <a:chExt cx="0" cy="0"/>
        </a:xfrm>
      </p:grpSpPr>
      <p:sp>
        <p:nvSpPr>
          <p:cNvPr id="360" name="Google Shape;360;g116e372dc53_1_69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9900FF"/>
                </a:solidFill>
              </a:rPr>
              <a:t>K-nearest neighbors</a:t>
            </a:r>
            <a:endParaRPr/>
          </a:p>
        </p:txBody>
      </p:sp>
      <p:sp>
        <p:nvSpPr>
          <p:cNvPr id="361" name="Google Shape;361;g116e372dc53_1_694"/>
          <p:cNvSpPr txBox="1"/>
          <p:nvPr>
            <p:ph idx="1" type="body"/>
          </p:nvPr>
        </p:nvSpPr>
        <p:spPr>
          <a:xfrm>
            <a:off x="213125" y="1165975"/>
            <a:ext cx="8801100" cy="529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solidFill>
                  <a:srgbClr val="FFFF00"/>
                </a:solidFill>
              </a:rPr>
              <a:t>KNN classifier with breast cancer Wisconsin data example</a:t>
            </a:r>
            <a:endParaRPr sz="2300">
              <a:solidFill>
                <a:srgbClr val="FFFF00"/>
              </a:solidFill>
            </a:endParaRPr>
          </a:p>
          <a:p>
            <a:pPr indent="0" lvl="0" marL="0" rtl="0" algn="just">
              <a:spcBef>
                <a:spcPts val="360"/>
              </a:spcBef>
              <a:spcAft>
                <a:spcPts val="0"/>
              </a:spcAft>
              <a:buNone/>
            </a:pPr>
            <a:r>
              <a:rPr lang="en-US" sz="2300">
                <a:solidFill>
                  <a:srgbClr val="000000"/>
                </a:solidFill>
              </a:rPr>
              <a:t>R - Programming Language</a:t>
            </a:r>
            <a:endParaRPr sz="2300">
              <a:solidFill>
                <a:srgbClr val="000000"/>
              </a:solidFill>
            </a:endParaRPr>
          </a:p>
          <a:p>
            <a:pPr indent="0" lvl="0" marL="0" marR="139700" rtl="0" algn="l">
              <a:lnSpc>
                <a:spcPct val="180000"/>
              </a:lnSpc>
              <a:spcBef>
                <a:spcPts val="100"/>
              </a:spcBef>
              <a:spcAft>
                <a:spcPts val="0"/>
              </a:spcAft>
              <a:buNone/>
            </a:pPr>
            <a:r>
              <a:rPr b="1" lang="en-US" sz="1500">
                <a:solidFill>
                  <a:srgbClr val="FF00FF"/>
                </a:solidFill>
                <a:latin typeface="Courier New"/>
                <a:ea typeface="Courier New"/>
                <a:cs typeface="Courier New"/>
                <a:sym typeface="Courier New"/>
              </a:rPr>
              <a:t># Calculating confusion matrix, accuracy, precision &amp; # recall on test data ts_tble = table(ts_y_act, ts_y_pred)</a:t>
            </a:r>
            <a:endParaRPr b="1" sz="1500">
              <a:solidFill>
                <a:srgbClr val="FF00FF"/>
              </a:solidFill>
              <a:latin typeface="Courier New"/>
              <a:ea typeface="Courier New"/>
              <a:cs typeface="Courier New"/>
              <a:sym typeface="Courier New"/>
            </a:endParaRPr>
          </a:p>
          <a:p>
            <a:pPr indent="0" lvl="0" marL="0" marR="139700" rtl="0" algn="l">
              <a:lnSpc>
                <a:spcPct val="180000"/>
              </a:lnSpc>
              <a:spcBef>
                <a:spcPts val="100"/>
              </a:spcBef>
              <a:spcAft>
                <a:spcPts val="0"/>
              </a:spcAft>
              <a:buNone/>
            </a:pPr>
            <a:r>
              <a:rPr lang="en-US" sz="1300">
                <a:solidFill>
                  <a:srgbClr val="000000"/>
                </a:solidFill>
                <a:latin typeface="Courier New"/>
                <a:ea typeface="Courier New"/>
                <a:cs typeface="Courier New"/>
                <a:sym typeface="Courier New"/>
              </a:rPr>
              <a:t>print(paste("Test Confusion Matrix"))</a:t>
            </a:r>
            <a:endParaRPr sz="13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rPr lang="en-US" sz="1300">
                <a:solidFill>
                  <a:srgbClr val="000000"/>
                </a:solidFill>
                <a:latin typeface="Courier New"/>
                <a:ea typeface="Courier New"/>
                <a:cs typeface="Courier New"/>
                <a:sym typeface="Courier New"/>
              </a:rPr>
              <a:t>print(ts_tble)</a:t>
            </a:r>
            <a:endParaRPr sz="1300">
              <a:solidFill>
                <a:srgbClr val="000000"/>
              </a:solidFill>
              <a:latin typeface="Courier New"/>
              <a:ea typeface="Courier New"/>
              <a:cs typeface="Courier New"/>
              <a:sym typeface="Courier New"/>
            </a:endParaRPr>
          </a:p>
          <a:p>
            <a:pPr indent="0" lvl="0" marL="304800" rtl="0" algn="l">
              <a:lnSpc>
                <a:spcPct val="115000"/>
              </a:lnSpc>
              <a:spcBef>
                <a:spcPts val="500"/>
              </a:spcBef>
              <a:spcAft>
                <a:spcPts val="0"/>
              </a:spcAft>
              <a:buNone/>
            </a:pPr>
            <a:r>
              <a:rPr lang="en-US" sz="1200">
                <a:solidFill>
                  <a:srgbClr val="000000"/>
                </a:solidFill>
                <a:latin typeface="Courier New"/>
                <a:ea typeface="Courier New"/>
                <a:cs typeface="Courier New"/>
                <a:sym typeface="Courier New"/>
              </a:rPr>
              <a:t>ts_acc = accrcy(ts_y_act,ts_y_pred)</a:t>
            </a:r>
            <a:endParaRPr sz="1200">
              <a:solidFill>
                <a:srgbClr val="000000"/>
              </a:solidFill>
              <a:latin typeface="Courier New"/>
              <a:ea typeface="Courier New"/>
              <a:cs typeface="Courier New"/>
              <a:sym typeface="Courier New"/>
            </a:endParaRPr>
          </a:p>
          <a:p>
            <a:pPr indent="0" lvl="0" marL="304800" marR="1308100" rtl="0" algn="l">
              <a:lnSpc>
                <a:spcPct val="105000"/>
              </a:lnSpc>
              <a:spcBef>
                <a:spcPts val="100"/>
              </a:spcBef>
              <a:spcAft>
                <a:spcPts val="0"/>
              </a:spcAft>
              <a:buNone/>
            </a:pPr>
            <a:r>
              <a:rPr lang="en-US" sz="1200">
                <a:solidFill>
                  <a:srgbClr val="000000"/>
                </a:solidFill>
                <a:latin typeface="Courier New"/>
                <a:ea typeface="Courier New"/>
                <a:cs typeface="Courier New"/>
                <a:sym typeface="Courier New"/>
              </a:rPr>
              <a:t>tsprec_zero = prec_zero(ts_y_act,ts_y_pred); tsrecl_zero = recl_zero(ts_y_act,ts_y_pred)</a:t>
            </a:r>
            <a:endParaRPr sz="1200">
              <a:solidFill>
                <a:srgbClr val="000000"/>
              </a:solidFill>
              <a:latin typeface="Courier New"/>
              <a:ea typeface="Courier New"/>
              <a:cs typeface="Courier New"/>
              <a:sym typeface="Courier New"/>
            </a:endParaRPr>
          </a:p>
          <a:p>
            <a:pPr indent="0" lvl="0" marL="304800" marR="1511300" rtl="0" algn="l">
              <a:lnSpc>
                <a:spcPct val="105000"/>
              </a:lnSpc>
              <a:spcBef>
                <a:spcPts val="0"/>
              </a:spcBef>
              <a:spcAft>
                <a:spcPts val="0"/>
              </a:spcAft>
              <a:buNone/>
            </a:pPr>
            <a:r>
              <a:rPr lang="en-US" sz="1200">
                <a:solidFill>
                  <a:srgbClr val="000000"/>
                </a:solidFill>
                <a:latin typeface="Courier New"/>
                <a:ea typeface="Courier New"/>
                <a:cs typeface="Courier New"/>
                <a:sym typeface="Courier New"/>
              </a:rPr>
              <a:t>tsprec_one = prec_one(ts_y_act,ts_y_pred); tsrecl_one = recl_one(ts_y_act,ts_y_pred)</a:t>
            </a:r>
            <a:endParaRPr sz="12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US" sz="1250">
                <a:solidFill>
                  <a:srgbClr val="000000"/>
                </a:solidFill>
                <a:latin typeface="Courier New"/>
                <a:ea typeface="Courier New"/>
                <a:cs typeface="Courier New"/>
                <a:sym typeface="Courier New"/>
              </a:rPr>
              <a:t> </a:t>
            </a:r>
            <a:r>
              <a:rPr lang="en-US" sz="1200">
                <a:solidFill>
                  <a:srgbClr val="000000"/>
                </a:solidFill>
                <a:latin typeface="Courier New"/>
                <a:ea typeface="Courier New"/>
                <a:cs typeface="Courier New"/>
                <a:sym typeface="Courier New"/>
              </a:rPr>
              <a:t>tsprec_ovll = tsprec_zero *frac_tszero + tsprec_one*frac_tsone tsrecl_ovll = tsrecl_zero *frac_tszero + tsrecl_one*frac_tsone</a:t>
            </a:r>
            <a:endParaRPr sz="12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US" sz="1250">
                <a:solidFill>
                  <a:srgbClr val="000000"/>
                </a:solidFill>
                <a:latin typeface="Courier New"/>
                <a:ea typeface="Courier New"/>
                <a:cs typeface="Courier New"/>
                <a:sym typeface="Courier New"/>
              </a:rPr>
              <a:t> </a:t>
            </a:r>
            <a:r>
              <a:rPr lang="en-US" sz="1200">
                <a:solidFill>
                  <a:srgbClr val="000000"/>
                </a:solidFill>
                <a:latin typeface="Courier New"/>
                <a:ea typeface="Courier New"/>
                <a:cs typeface="Courier New"/>
                <a:sym typeface="Courier New"/>
              </a:rPr>
              <a:t>print(paste("KNN Test accuracy:",ts_acc)) print(paste("KNN - Test Classification Report"))</a:t>
            </a:r>
            <a:endParaRPr sz="1200">
              <a:solidFill>
                <a:srgbClr val="000000"/>
              </a:solidFill>
              <a:latin typeface="Courier New"/>
              <a:ea typeface="Courier New"/>
              <a:cs typeface="Courier New"/>
              <a:sym typeface="Courier New"/>
            </a:endParaRPr>
          </a:p>
          <a:p>
            <a:pPr indent="0" lvl="0" marL="304800" marR="139700" rtl="0" algn="l">
              <a:lnSpc>
                <a:spcPct val="105000"/>
              </a:lnSpc>
              <a:spcBef>
                <a:spcPts val="1200"/>
              </a:spcBef>
              <a:spcAft>
                <a:spcPts val="0"/>
              </a:spcAft>
              <a:buNone/>
            </a:pPr>
            <a:r>
              <a:rPr lang="en-US" sz="1200">
                <a:solidFill>
                  <a:srgbClr val="000000"/>
                </a:solidFill>
                <a:latin typeface="Courier New"/>
                <a:ea typeface="Courier New"/>
                <a:cs typeface="Courier New"/>
                <a:sym typeface="Courier New"/>
              </a:rPr>
              <a:t>print(paste("Zero_Precision",tsprec_zero,"Zero_Recall",tsrecl_zero)) print(paste("One_Precision",tsprec_one,"One_Recall",tsrecl_one)) print(paste("Overall_Precision",round(tsprec_ovll,4),"Overall_Recall",round (tsrecl_ovll,4)))</a:t>
            </a:r>
            <a:endParaRPr sz="1200">
              <a:solidFill>
                <a:srgbClr val="000000"/>
              </a:solidFill>
              <a:latin typeface="Courier New"/>
              <a:ea typeface="Courier New"/>
              <a:cs typeface="Courier New"/>
              <a:sym typeface="Courier New"/>
            </a:endParaRPr>
          </a:p>
          <a:p>
            <a:pPr indent="0" lvl="0" marL="304800" rtl="0" algn="l">
              <a:lnSpc>
                <a:spcPct val="115000"/>
              </a:lnSpc>
              <a:spcBef>
                <a:spcPts val="1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200"/>
              </a:spcBef>
              <a:spcAft>
                <a:spcPts val="1200"/>
              </a:spcAft>
              <a:buNone/>
            </a:pPr>
            <a:r>
              <a:t/>
            </a:r>
            <a:endParaRPr b="1" sz="2700">
              <a:solidFill>
                <a:srgbClr val="000000"/>
              </a:solidFill>
              <a:latin typeface="Courier New"/>
              <a:ea typeface="Courier New"/>
              <a:cs typeface="Courier New"/>
              <a:sym typeface="Courier New"/>
            </a:endParaRPr>
          </a:p>
        </p:txBody>
      </p:sp>
      <p:sp>
        <p:nvSpPr>
          <p:cNvPr id="362" name="Google Shape;362;g116e372dc53_1_69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63" name="Google Shape;363;g116e372dc53_1_694"/>
          <p:cNvSpPr txBox="1"/>
          <p:nvPr>
            <p:ph idx="11" type="ftr"/>
          </p:nvPr>
        </p:nvSpPr>
        <p:spPr>
          <a:xfrm>
            <a:off x="3111650" y="6569475"/>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68" name="Shape 368"/>
        <p:cNvGrpSpPr/>
        <p:nvPr/>
      </p:nvGrpSpPr>
      <p:grpSpPr>
        <a:xfrm>
          <a:off x="0" y="0"/>
          <a:ext cx="0" cy="0"/>
          <a:chOff x="0" y="0"/>
          <a:chExt cx="0" cy="0"/>
        </a:xfrm>
      </p:grpSpPr>
      <p:sp>
        <p:nvSpPr>
          <p:cNvPr id="369" name="Google Shape;369;g116343928e0_0_7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370" name="Google Shape;370;g116343928e0_0_7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61950" lvl="0" marL="457200" rtl="0" algn="just">
              <a:spcBef>
                <a:spcPts val="360"/>
              </a:spcBef>
              <a:spcAft>
                <a:spcPts val="0"/>
              </a:spcAft>
              <a:buSzPts val="2100"/>
              <a:buChar char="●"/>
            </a:pPr>
            <a:r>
              <a:rPr lang="en-US" sz="2100"/>
              <a:t>The Naive Bayes is a </a:t>
            </a:r>
            <a:r>
              <a:rPr b="1" lang="en-US" sz="2100">
                <a:solidFill>
                  <a:srgbClr val="FF0000"/>
                </a:solidFill>
              </a:rPr>
              <a:t>classification algorithm</a:t>
            </a:r>
            <a:r>
              <a:rPr lang="en-US" sz="2100"/>
              <a:t> that is suitable for </a:t>
            </a:r>
            <a:r>
              <a:rPr b="1" lang="en-US" sz="2100">
                <a:solidFill>
                  <a:srgbClr val="FF0000"/>
                </a:solidFill>
              </a:rPr>
              <a:t>binary and multiclass classification. </a:t>
            </a:r>
            <a:endParaRPr b="1" sz="2100">
              <a:solidFill>
                <a:srgbClr val="FF0000"/>
              </a:solidFill>
            </a:endParaRPr>
          </a:p>
          <a:p>
            <a:pPr indent="-361950" lvl="0" marL="457200" rtl="0" algn="just">
              <a:spcBef>
                <a:spcPts val="0"/>
              </a:spcBef>
              <a:spcAft>
                <a:spcPts val="0"/>
              </a:spcAft>
              <a:buSzPts val="2100"/>
              <a:buChar char="●"/>
            </a:pPr>
            <a:r>
              <a:rPr lang="en-US" sz="2100"/>
              <a:t>Naïve Bayes performs well in cases of </a:t>
            </a:r>
            <a:r>
              <a:rPr b="1" lang="en-US" sz="2100">
                <a:solidFill>
                  <a:srgbClr val="FF0000"/>
                </a:solidFill>
              </a:rPr>
              <a:t>categorical input variables </a:t>
            </a:r>
            <a:r>
              <a:rPr lang="en-US" sz="2100"/>
              <a:t>compared to numerical variables. </a:t>
            </a:r>
            <a:endParaRPr sz="2100"/>
          </a:p>
          <a:p>
            <a:pPr indent="-361950" lvl="0" marL="457200" rtl="0" algn="just">
              <a:spcBef>
                <a:spcPts val="0"/>
              </a:spcBef>
              <a:spcAft>
                <a:spcPts val="0"/>
              </a:spcAft>
              <a:buSzPts val="2100"/>
              <a:buChar char="●"/>
            </a:pPr>
            <a:r>
              <a:rPr lang="en-US" sz="2100"/>
              <a:t>It is useful for making predictions and forecasting data based on historical results.</a:t>
            </a:r>
            <a:endParaRPr sz="2100"/>
          </a:p>
          <a:p>
            <a:pPr indent="-361950" lvl="0" marL="457200" rtl="0" algn="just">
              <a:spcBef>
                <a:spcPts val="0"/>
              </a:spcBef>
              <a:spcAft>
                <a:spcPts val="0"/>
              </a:spcAft>
              <a:buSzPts val="2100"/>
              <a:buChar char="●"/>
            </a:pPr>
            <a:r>
              <a:rPr lang="en-US" sz="2100"/>
              <a:t>The distinction between Bayes theorem and Naive Bayes is that </a:t>
            </a:r>
            <a:r>
              <a:rPr b="1" lang="en-US" sz="2100">
                <a:solidFill>
                  <a:srgbClr val="FF0000"/>
                </a:solidFill>
              </a:rPr>
              <a:t>Naive Bayes assumes conditional independence</a:t>
            </a:r>
            <a:r>
              <a:rPr lang="en-US" sz="2100"/>
              <a:t> where </a:t>
            </a:r>
            <a:r>
              <a:rPr b="1" lang="en-US" sz="2100">
                <a:solidFill>
                  <a:schemeClr val="accent5"/>
                </a:solidFill>
              </a:rPr>
              <a:t>Bayes theorem does not. </a:t>
            </a:r>
            <a:endParaRPr b="1" sz="2100">
              <a:solidFill>
                <a:schemeClr val="accent5"/>
              </a:solidFill>
            </a:endParaRPr>
          </a:p>
          <a:p>
            <a:pPr indent="-361950" lvl="0" marL="457200" rtl="0" algn="just">
              <a:spcBef>
                <a:spcPts val="0"/>
              </a:spcBef>
              <a:spcAft>
                <a:spcPts val="0"/>
              </a:spcAft>
              <a:buSzPts val="2100"/>
              <a:buChar char="●"/>
            </a:pPr>
            <a:r>
              <a:rPr lang="en-US" sz="2100"/>
              <a:t>This means </a:t>
            </a:r>
            <a:r>
              <a:rPr b="1" lang="en-US" sz="2100">
                <a:solidFill>
                  <a:srgbClr val="FF0000"/>
                </a:solidFill>
              </a:rPr>
              <a:t>the relationship between all input features are independent</a:t>
            </a:r>
            <a:r>
              <a:rPr lang="en-US" sz="2100"/>
              <a:t>. Maybe not a great assumption, but this is is why the algorithm is called “naive</a:t>
            </a:r>
            <a:endParaRPr sz="2100"/>
          </a:p>
          <a:p>
            <a:pPr indent="0" lvl="0" marL="0" rtl="0" algn="just">
              <a:spcBef>
                <a:spcPts val="360"/>
              </a:spcBef>
              <a:spcAft>
                <a:spcPts val="0"/>
              </a:spcAft>
              <a:buNone/>
            </a:pPr>
            <a:r>
              <a:t/>
            </a:r>
            <a:endParaRPr sz="2100"/>
          </a:p>
        </p:txBody>
      </p:sp>
      <p:sp>
        <p:nvSpPr>
          <p:cNvPr id="371" name="Google Shape;371;g116343928e0_0_7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72" name="Google Shape;372;g116343928e0_0_7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77" name="Shape 377"/>
        <p:cNvGrpSpPr/>
        <p:nvPr/>
      </p:nvGrpSpPr>
      <p:grpSpPr>
        <a:xfrm>
          <a:off x="0" y="0"/>
          <a:ext cx="0" cy="0"/>
          <a:chOff x="0" y="0"/>
          <a:chExt cx="0" cy="0"/>
        </a:xfrm>
      </p:grpSpPr>
      <p:sp>
        <p:nvSpPr>
          <p:cNvPr id="378" name="Google Shape;378;g114b69d8012_0_30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b="1">
              <a:solidFill>
                <a:srgbClr val="9900FF"/>
              </a:solidFill>
            </a:endParaRPr>
          </a:p>
        </p:txBody>
      </p:sp>
      <p:sp>
        <p:nvSpPr>
          <p:cNvPr id="379" name="Google Shape;379;g114b69d8012_0_30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55600" lvl="0" marL="457200" rtl="0" algn="just">
              <a:lnSpc>
                <a:spcPct val="80000"/>
              </a:lnSpc>
              <a:spcBef>
                <a:spcPts val="360"/>
              </a:spcBef>
              <a:spcAft>
                <a:spcPts val="0"/>
              </a:spcAft>
              <a:buSzPts val="2000"/>
              <a:buFont typeface="Palatino Linotype"/>
              <a:buChar char="•"/>
            </a:pPr>
            <a:r>
              <a:rPr b="1" lang="en-US" sz="2000">
                <a:solidFill>
                  <a:srgbClr val="FF0000"/>
                </a:solidFill>
                <a:latin typeface="Palatino Linotype"/>
                <a:ea typeface="Palatino Linotype"/>
                <a:cs typeface="Palatino Linotype"/>
                <a:sym typeface="Palatino Linotype"/>
              </a:rPr>
              <a:t>Thomas </a:t>
            </a:r>
            <a:r>
              <a:rPr lang="en-US" sz="2000">
                <a:latin typeface="Palatino Linotype"/>
                <a:ea typeface="Palatino Linotype"/>
                <a:cs typeface="Palatino Linotype"/>
                <a:sym typeface="Palatino Linotype"/>
              </a:rPr>
              <a:t>developed the foundational mathematical principles for </a:t>
            </a:r>
            <a:r>
              <a:rPr b="1" lang="en-US" sz="2000">
                <a:solidFill>
                  <a:srgbClr val="FF0000"/>
                </a:solidFill>
                <a:latin typeface="Palatino Linotype"/>
                <a:ea typeface="Palatino Linotype"/>
                <a:cs typeface="Palatino Linotype"/>
                <a:sym typeface="Palatino Linotype"/>
              </a:rPr>
              <a:t>determining the probability of unknown events from the known events.</a:t>
            </a:r>
            <a:r>
              <a:rPr lang="en-US" sz="2000">
                <a:latin typeface="Palatino Linotype"/>
                <a:ea typeface="Palatino Linotype"/>
                <a:cs typeface="Palatino Linotype"/>
                <a:sym typeface="Palatino Linotype"/>
              </a:rPr>
              <a:t> </a:t>
            </a:r>
            <a:endParaRPr sz="2000">
              <a:latin typeface="Palatino Linotype"/>
              <a:ea typeface="Palatino Linotype"/>
              <a:cs typeface="Palatino Linotype"/>
              <a:sym typeface="Palatino Linotype"/>
            </a:endParaRPr>
          </a:p>
          <a:p>
            <a:pPr indent="-355600" lvl="0" marL="457200" rtl="0" algn="just">
              <a:lnSpc>
                <a:spcPct val="8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For example, if all apples are red in color and average diameter would be about 4 inches then, if at random one fruit is selected from the basket with red color and diameter of 3.7 inch, what is the probability that the particular fruit would be an apple? </a:t>
            </a:r>
            <a:endParaRPr sz="2000">
              <a:latin typeface="Palatino Linotype"/>
              <a:ea typeface="Palatino Linotype"/>
              <a:cs typeface="Palatino Linotype"/>
              <a:sym typeface="Palatino Linotype"/>
            </a:endParaRPr>
          </a:p>
          <a:p>
            <a:pPr indent="-355600" lvl="0" marL="457200" rtl="0" algn="just">
              <a:lnSpc>
                <a:spcPct val="80000"/>
              </a:lnSpc>
              <a:spcBef>
                <a:spcPts val="0"/>
              </a:spcBef>
              <a:spcAft>
                <a:spcPts val="0"/>
              </a:spcAft>
              <a:buSzPts val="2000"/>
              <a:buFont typeface="Palatino Linotype"/>
              <a:buChar char="•"/>
            </a:pPr>
            <a:r>
              <a:rPr b="1" lang="en-US" sz="2000">
                <a:solidFill>
                  <a:srgbClr val="FF0000"/>
                </a:solidFill>
                <a:latin typeface="Palatino Linotype"/>
                <a:ea typeface="Palatino Linotype"/>
                <a:cs typeface="Palatino Linotype"/>
                <a:sym typeface="Palatino Linotype"/>
              </a:rPr>
              <a:t>Naive term does assume independence of particular features in a class with respect to others</a:t>
            </a:r>
            <a:r>
              <a:rPr lang="en-US" sz="2000">
                <a:latin typeface="Palatino Linotype"/>
                <a:ea typeface="Palatino Linotype"/>
                <a:cs typeface="Palatino Linotype"/>
                <a:sym typeface="Palatino Linotype"/>
              </a:rPr>
              <a:t>. </a:t>
            </a:r>
            <a:endParaRPr sz="2000">
              <a:latin typeface="Palatino Linotype"/>
              <a:ea typeface="Palatino Linotype"/>
              <a:cs typeface="Palatino Linotype"/>
              <a:sym typeface="Palatino Linotype"/>
            </a:endParaRPr>
          </a:p>
          <a:p>
            <a:pPr indent="-355600" lvl="0" marL="457200" rtl="0" algn="just">
              <a:lnSpc>
                <a:spcPct val="8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In this case, there would be no dependency between color and diameter. </a:t>
            </a:r>
            <a:endParaRPr sz="2000">
              <a:latin typeface="Palatino Linotype"/>
              <a:ea typeface="Palatino Linotype"/>
              <a:cs typeface="Palatino Linotype"/>
              <a:sym typeface="Palatino Linotype"/>
            </a:endParaRPr>
          </a:p>
          <a:p>
            <a:pPr indent="-355600" lvl="0" marL="457200" rtl="0" algn="just">
              <a:lnSpc>
                <a:spcPct val="8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This independence assumption makes the Naive Bayes classifier most effective in terms of computational ease for particular tasks</a:t>
            </a:r>
            <a:endParaRPr sz="2000">
              <a:latin typeface="Palatino Linotype"/>
              <a:ea typeface="Palatino Linotype"/>
              <a:cs typeface="Palatino Linotype"/>
              <a:sym typeface="Palatino Linotype"/>
            </a:endParaRPr>
          </a:p>
          <a:p>
            <a:pPr indent="-355600" lvl="0" marL="457200" rtl="0" algn="just">
              <a:lnSpc>
                <a:spcPct val="80000"/>
              </a:lnSpc>
              <a:spcBef>
                <a:spcPts val="0"/>
              </a:spcBef>
              <a:spcAft>
                <a:spcPts val="0"/>
              </a:spcAft>
              <a:buClr>
                <a:srgbClr val="FF0000"/>
              </a:buClr>
              <a:buSzPts val="2000"/>
              <a:buFont typeface="Palatino Linotype"/>
              <a:buChar char="•"/>
            </a:pPr>
            <a:r>
              <a:rPr b="1" lang="en-US" sz="2000">
                <a:solidFill>
                  <a:srgbClr val="FF0000"/>
                </a:solidFill>
                <a:latin typeface="Palatino Linotype"/>
                <a:ea typeface="Palatino Linotype"/>
                <a:cs typeface="Palatino Linotype"/>
                <a:sym typeface="Palatino Linotype"/>
              </a:rPr>
              <a:t>Bayesian classifiers are best applied to problems in which information from a very high number of attributes should be considered simultaneously to estimate the probability of final outcome.</a:t>
            </a:r>
            <a:endParaRPr b="1" sz="2000">
              <a:solidFill>
                <a:srgbClr val="FF0000"/>
              </a:solidFill>
              <a:latin typeface="Palatino Linotype"/>
              <a:ea typeface="Palatino Linotype"/>
              <a:cs typeface="Palatino Linotype"/>
              <a:sym typeface="Palatino Linotype"/>
            </a:endParaRPr>
          </a:p>
        </p:txBody>
      </p:sp>
      <p:sp>
        <p:nvSpPr>
          <p:cNvPr id="380" name="Google Shape;380;g114b69d8012_0_30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g114b69d8012_0_309"/>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86" name="Shape 386"/>
        <p:cNvGrpSpPr/>
        <p:nvPr/>
      </p:nvGrpSpPr>
      <p:grpSpPr>
        <a:xfrm>
          <a:off x="0" y="0"/>
          <a:ext cx="0" cy="0"/>
          <a:chOff x="0" y="0"/>
          <a:chExt cx="0" cy="0"/>
        </a:xfrm>
      </p:grpSpPr>
      <p:sp>
        <p:nvSpPr>
          <p:cNvPr id="387" name="Google Shape;387;g116343928e0_0_7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solidFill>
                  <a:srgbClr val="9900FF"/>
                </a:solidFill>
              </a:rPr>
              <a:t>Naive Bayes</a:t>
            </a:r>
            <a:endParaRPr/>
          </a:p>
        </p:txBody>
      </p:sp>
      <p:sp>
        <p:nvSpPr>
          <p:cNvPr id="388" name="Google Shape;388;g116343928e0_0_7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Clr>
                <a:schemeClr val="dk1"/>
              </a:buClr>
              <a:buSzPts val="1100"/>
              <a:buFont typeface="Arial"/>
              <a:buNone/>
            </a:pPr>
            <a:r>
              <a:rPr b="1" lang="en-US" sz="2300">
                <a:solidFill>
                  <a:srgbClr val="980000"/>
                </a:solidFill>
              </a:rPr>
              <a:t>Probability fundamentals</a:t>
            </a:r>
            <a:endParaRPr b="1" sz="2300">
              <a:solidFill>
                <a:srgbClr val="980000"/>
              </a:solidFill>
            </a:endParaRPr>
          </a:p>
          <a:p>
            <a:pPr indent="-374650" lvl="0" marL="457200" rtl="0" algn="just">
              <a:spcBef>
                <a:spcPts val="360"/>
              </a:spcBef>
              <a:spcAft>
                <a:spcPts val="0"/>
              </a:spcAft>
              <a:buSzPts val="2300"/>
              <a:buChar char="●"/>
            </a:pPr>
            <a:r>
              <a:rPr lang="en-US" sz="2300"/>
              <a:t>Probability of an event can be estimated from observed data by dividing the number of trails in which an event occurred with total number of trails. </a:t>
            </a:r>
            <a:endParaRPr sz="2300"/>
          </a:p>
          <a:p>
            <a:pPr indent="-374650" lvl="0" marL="457200" rtl="0" algn="just">
              <a:spcBef>
                <a:spcPts val="0"/>
              </a:spcBef>
              <a:spcAft>
                <a:spcPts val="0"/>
              </a:spcAft>
              <a:buSzPts val="2300"/>
              <a:buChar char="●"/>
            </a:pPr>
            <a:r>
              <a:rPr lang="en-US" sz="2300"/>
              <a:t>For instance, if a bag contains red and blue balls and randomly picked 10 balls one by one with replacement and out of 10, 3 red balls appeared in trails we can say that </a:t>
            </a:r>
            <a:endParaRPr sz="2300"/>
          </a:p>
          <a:p>
            <a:pPr indent="-374650" lvl="0" marL="457200" rtl="0" algn="just">
              <a:spcBef>
                <a:spcPts val="0"/>
              </a:spcBef>
              <a:spcAft>
                <a:spcPts val="0"/>
              </a:spcAft>
              <a:buSzPts val="2300"/>
              <a:buChar char="●"/>
            </a:pPr>
            <a:r>
              <a:rPr lang="en-US" sz="2300"/>
              <a:t>probability of red is 0.3, pred = 3/10 = 0.3. </a:t>
            </a:r>
            <a:endParaRPr sz="2300"/>
          </a:p>
          <a:p>
            <a:pPr indent="-374650" lvl="0" marL="457200" rtl="0" algn="just">
              <a:spcBef>
                <a:spcPts val="0"/>
              </a:spcBef>
              <a:spcAft>
                <a:spcPts val="0"/>
              </a:spcAft>
              <a:buSzPts val="2300"/>
              <a:buChar char="●"/>
            </a:pPr>
            <a:r>
              <a:rPr lang="en-US" sz="2300"/>
              <a:t>Total probability of all possible outcomes must be 100 percent.</a:t>
            </a:r>
            <a:endParaRPr sz="2300"/>
          </a:p>
          <a:p>
            <a:pPr indent="0" lvl="0" marL="457200" rtl="0" algn="just">
              <a:spcBef>
                <a:spcPts val="360"/>
              </a:spcBef>
              <a:spcAft>
                <a:spcPts val="0"/>
              </a:spcAft>
              <a:buNone/>
            </a:pPr>
            <a:r>
              <a:t/>
            </a:r>
            <a:endParaRPr sz="2300"/>
          </a:p>
          <a:p>
            <a:pPr indent="0" lvl="0" marL="0" rtl="0" algn="just">
              <a:spcBef>
                <a:spcPts val="360"/>
              </a:spcBef>
              <a:spcAft>
                <a:spcPts val="0"/>
              </a:spcAft>
              <a:buNone/>
            </a:pPr>
            <a:r>
              <a:t/>
            </a:r>
            <a:endParaRPr sz="2300"/>
          </a:p>
        </p:txBody>
      </p:sp>
      <p:sp>
        <p:nvSpPr>
          <p:cNvPr id="389" name="Google Shape;389;g116343928e0_0_7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90" name="Google Shape;390;g116343928e0_0_79"/>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95" name="Shape 395"/>
        <p:cNvGrpSpPr/>
        <p:nvPr/>
      </p:nvGrpSpPr>
      <p:grpSpPr>
        <a:xfrm>
          <a:off x="0" y="0"/>
          <a:ext cx="0" cy="0"/>
          <a:chOff x="0" y="0"/>
          <a:chExt cx="0" cy="0"/>
        </a:xfrm>
      </p:grpSpPr>
      <p:sp>
        <p:nvSpPr>
          <p:cNvPr id="396" name="Google Shape;396;g114b69d8012_0_3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397" name="Google Shape;397;g114b69d8012_0_3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800">
                <a:solidFill>
                  <a:srgbClr val="980000"/>
                </a:solidFill>
              </a:rPr>
              <a:t>Probability fundamentals</a:t>
            </a:r>
            <a:endParaRPr b="1" sz="2800">
              <a:solidFill>
                <a:srgbClr val="980000"/>
              </a:solidFill>
            </a:endParaRPr>
          </a:p>
          <a:p>
            <a:pPr indent="-333375" lvl="0" marL="457200" rtl="0" algn="l">
              <a:spcBef>
                <a:spcPts val="360"/>
              </a:spcBef>
              <a:spcAft>
                <a:spcPts val="0"/>
              </a:spcAft>
              <a:buClr>
                <a:srgbClr val="FF0000"/>
              </a:buClr>
              <a:buSzPts val="1650"/>
              <a:buFont typeface="Palatino Linotype"/>
              <a:buChar char="•"/>
            </a:pPr>
            <a:r>
              <a:rPr b="1" lang="en-US" sz="1650">
                <a:solidFill>
                  <a:srgbClr val="FF0000"/>
                </a:solidFill>
                <a:latin typeface="Palatino Linotype"/>
                <a:ea typeface="Palatino Linotype"/>
                <a:cs typeface="Palatino Linotype"/>
                <a:sym typeface="Palatino Linotype"/>
              </a:rPr>
              <a:t>If a trail has two outcomes such as email classification either it is spam or ham and both cannot occur simultaneously, these events are considered as mutually exclusive with each other. </a:t>
            </a:r>
            <a:endParaRPr b="1" sz="1650">
              <a:solidFill>
                <a:srgbClr val="FF0000"/>
              </a:solidFill>
              <a:latin typeface="Palatino Linotype"/>
              <a:ea typeface="Palatino Linotype"/>
              <a:cs typeface="Palatino Linotype"/>
              <a:sym typeface="Palatino Linotype"/>
            </a:endParaRPr>
          </a:p>
          <a:p>
            <a:pPr indent="-333375" lvl="0" marL="457200" rtl="0" algn="l">
              <a:spcBef>
                <a:spcPts val="0"/>
              </a:spcBef>
              <a:spcAft>
                <a:spcPts val="0"/>
              </a:spcAft>
              <a:buSzPts val="1650"/>
              <a:buFont typeface="Palatino Linotype"/>
              <a:buChar char="•"/>
            </a:pPr>
            <a:r>
              <a:rPr lang="en-US" sz="1650">
                <a:latin typeface="Palatino Linotype"/>
                <a:ea typeface="Palatino Linotype"/>
                <a:cs typeface="Palatino Linotype"/>
                <a:sym typeface="Palatino Linotype"/>
              </a:rPr>
              <a:t>In addition, if those outcomes cover all possible events, it would be called as </a:t>
            </a:r>
            <a:r>
              <a:rPr b="1" lang="en-US" sz="1650">
                <a:latin typeface="Palatino Linotype"/>
                <a:ea typeface="Palatino Linotype"/>
                <a:cs typeface="Palatino Linotype"/>
                <a:sym typeface="Palatino Linotype"/>
              </a:rPr>
              <a:t>exhaustive events</a:t>
            </a:r>
            <a:r>
              <a:rPr lang="en-US" sz="1650">
                <a:latin typeface="Palatino Linotype"/>
                <a:ea typeface="Palatino Linotype"/>
                <a:cs typeface="Palatino Linotype"/>
                <a:sym typeface="Palatino Linotype"/>
              </a:rPr>
              <a:t>. </a:t>
            </a:r>
            <a:endParaRPr sz="1650">
              <a:latin typeface="Palatino Linotype"/>
              <a:ea typeface="Palatino Linotype"/>
              <a:cs typeface="Palatino Linotype"/>
              <a:sym typeface="Palatino Linotype"/>
            </a:endParaRPr>
          </a:p>
          <a:p>
            <a:pPr indent="-333375" lvl="0" marL="457200" rtl="0" algn="l">
              <a:spcBef>
                <a:spcPts val="0"/>
              </a:spcBef>
              <a:spcAft>
                <a:spcPts val="0"/>
              </a:spcAft>
              <a:buSzPts val="1650"/>
              <a:buFont typeface="Palatino Linotype"/>
              <a:buChar char="•"/>
            </a:pPr>
            <a:r>
              <a:rPr lang="en-US" sz="1650">
                <a:latin typeface="Palatino Linotype"/>
                <a:ea typeface="Palatino Linotype"/>
                <a:cs typeface="Palatino Linotype"/>
                <a:sym typeface="Palatino Linotype"/>
              </a:rPr>
              <a:t>For example, in email classification if </a:t>
            </a:r>
            <a:r>
              <a:rPr i="1" lang="en-US" sz="1650">
                <a:latin typeface="Palatino Linotype"/>
                <a:ea typeface="Palatino Linotype"/>
                <a:cs typeface="Palatino Linotype"/>
                <a:sym typeface="Palatino Linotype"/>
              </a:rPr>
              <a:t>P (spam) = 0.1</a:t>
            </a:r>
            <a:r>
              <a:rPr lang="en-US" sz="1650">
                <a:latin typeface="Palatino Linotype"/>
                <a:ea typeface="Palatino Linotype"/>
                <a:cs typeface="Palatino Linotype"/>
                <a:sym typeface="Palatino Linotype"/>
              </a:rPr>
              <a:t>, we will be able to calculate </a:t>
            </a:r>
            <a:r>
              <a:rPr i="1" lang="en-US" sz="1650">
                <a:latin typeface="Palatino Linotype"/>
                <a:ea typeface="Palatino Linotype"/>
                <a:cs typeface="Palatino Linotype"/>
                <a:sym typeface="Palatino Linotype"/>
              </a:rPr>
              <a:t>P (ham) = 1- 0.1 = 0.9</a:t>
            </a:r>
            <a:r>
              <a:rPr lang="en-US" sz="1650">
                <a:latin typeface="Palatino Linotype"/>
                <a:ea typeface="Palatino Linotype"/>
                <a:cs typeface="Palatino Linotype"/>
                <a:sym typeface="Palatino Linotype"/>
              </a:rPr>
              <a:t>, these two events are mutually exclusive</a:t>
            </a:r>
            <a:endParaRPr sz="2400"/>
          </a:p>
        </p:txBody>
      </p:sp>
      <p:sp>
        <p:nvSpPr>
          <p:cNvPr id="398" name="Google Shape;398;g114b69d8012_0_32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9" name="Google Shape;399;g114b69d8012_0_32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00" name="Google Shape;400;g114b69d8012_0_320"/>
          <p:cNvPicPr preferRelativeResize="0"/>
          <p:nvPr/>
        </p:nvPicPr>
        <p:blipFill>
          <a:blip r:embed="rId3">
            <a:alphaModFix/>
          </a:blip>
          <a:stretch>
            <a:fillRect/>
          </a:stretch>
        </p:blipFill>
        <p:spPr>
          <a:xfrm>
            <a:off x="2704450" y="4162450"/>
            <a:ext cx="4128475" cy="2106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05" name="Shape 405"/>
        <p:cNvGrpSpPr/>
        <p:nvPr/>
      </p:nvGrpSpPr>
      <p:grpSpPr>
        <a:xfrm>
          <a:off x="0" y="0"/>
          <a:ext cx="0" cy="0"/>
          <a:chOff x="0" y="0"/>
          <a:chExt cx="0" cy="0"/>
        </a:xfrm>
      </p:grpSpPr>
      <p:sp>
        <p:nvSpPr>
          <p:cNvPr id="406" name="Google Shape;406;g114b69d8012_0_3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07" name="Google Shape;407;g114b69d8012_0_33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800">
                <a:solidFill>
                  <a:srgbClr val="980000"/>
                </a:solidFill>
              </a:rPr>
              <a:t>Joint probability</a:t>
            </a:r>
            <a:endParaRPr b="1" sz="2800">
              <a:solidFill>
                <a:srgbClr val="980000"/>
              </a:solidFill>
            </a:endParaRPr>
          </a:p>
          <a:p>
            <a:pPr indent="-288925" lvl="0" marL="457200" rtl="0" algn="l">
              <a:spcBef>
                <a:spcPts val="360"/>
              </a:spcBef>
              <a:spcAft>
                <a:spcPts val="0"/>
              </a:spcAft>
              <a:buSzPts val="950"/>
              <a:buFont typeface="Palatino Linotype"/>
              <a:buChar char="•"/>
            </a:pPr>
            <a:r>
              <a:rPr lang="en-US" sz="1700"/>
              <a:t>Though mutually exclusive cases are simple to work upon, most of the actual problems do fall under the category of non-mutually exclusive events. </a:t>
            </a:r>
            <a:endParaRPr sz="1700"/>
          </a:p>
          <a:p>
            <a:pPr indent="-288925" lvl="0" marL="457200" rtl="0" algn="l">
              <a:spcBef>
                <a:spcPts val="0"/>
              </a:spcBef>
              <a:spcAft>
                <a:spcPts val="0"/>
              </a:spcAft>
              <a:buClr>
                <a:srgbClr val="FF0000"/>
              </a:buClr>
              <a:buSzPts val="950"/>
              <a:buFont typeface="Palatino Linotype"/>
              <a:buChar char="•"/>
            </a:pPr>
            <a:r>
              <a:rPr b="1" lang="en-US" sz="1700">
                <a:solidFill>
                  <a:srgbClr val="FF0000"/>
                </a:solidFill>
              </a:rPr>
              <a:t>By using the joint appearance, we can predict the event outcome. </a:t>
            </a:r>
            <a:endParaRPr b="1" sz="1700">
              <a:solidFill>
                <a:srgbClr val="FF0000"/>
              </a:solidFill>
            </a:endParaRPr>
          </a:p>
          <a:p>
            <a:pPr indent="-288925" lvl="0" marL="457200" rtl="0" algn="l">
              <a:spcBef>
                <a:spcPts val="0"/>
              </a:spcBef>
              <a:spcAft>
                <a:spcPts val="0"/>
              </a:spcAft>
              <a:buSzPts val="950"/>
              <a:buFont typeface="Palatino Linotype"/>
              <a:buChar char="•"/>
            </a:pPr>
            <a:r>
              <a:rPr lang="en-US" sz="1700"/>
              <a:t>For example, if emails messages present the word like lottery, which is very highly likely of being spam rather than ham. </a:t>
            </a:r>
            <a:endParaRPr sz="1700"/>
          </a:p>
          <a:p>
            <a:pPr indent="-288925" lvl="0" marL="457200" rtl="0" algn="l">
              <a:spcBef>
                <a:spcPts val="0"/>
              </a:spcBef>
              <a:spcAft>
                <a:spcPts val="0"/>
              </a:spcAft>
              <a:buSzPts val="950"/>
              <a:buFont typeface="Palatino Linotype"/>
              <a:buChar char="•"/>
            </a:pPr>
            <a:r>
              <a:rPr lang="en-US" sz="1700"/>
              <a:t>The spam messages contain the word lottery and not every email with the word lottery is spam.</a:t>
            </a:r>
            <a:endParaRPr sz="1700"/>
          </a:p>
          <a:p>
            <a:pPr indent="0" lvl="0" marL="457200" rtl="0" algn="l">
              <a:spcBef>
                <a:spcPts val="360"/>
              </a:spcBef>
              <a:spcAft>
                <a:spcPts val="0"/>
              </a:spcAft>
              <a:buNone/>
            </a:pPr>
            <a:r>
              <a:t/>
            </a:r>
            <a:endParaRPr sz="1700"/>
          </a:p>
        </p:txBody>
      </p:sp>
      <p:sp>
        <p:nvSpPr>
          <p:cNvPr id="408" name="Google Shape;408;g114b69d8012_0_3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g114b69d8012_0_33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10" name="Google Shape;410;g114b69d8012_0_330"/>
          <p:cNvPicPr preferRelativeResize="0"/>
          <p:nvPr/>
        </p:nvPicPr>
        <p:blipFill>
          <a:blip r:embed="rId3">
            <a:alphaModFix/>
          </a:blip>
          <a:stretch>
            <a:fillRect/>
          </a:stretch>
        </p:blipFill>
        <p:spPr>
          <a:xfrm>
            <a:off x="3034706" y="3854450"/>
            <a:ext cx="4374950" cy="2333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15" name="Shape 415"/>
        <p:cNvGrpSpPr/>
        <p:nvPr/>
      </p:nvGrpSpPr>
      <p:grpSpPr>
        <a:xfrm>
          <a:off x="0" y="0"/>
          <a:ext cx="0" cy="0"/>
          <a:chOff x="0" y="0"/>
          <a:chExt cx="0" cy="0"/>
        </a:xfrm>
      </p:grpSpPr>
      <p:sp>
        <p:nvSpPr>
          <p:cNvPr id="416" name="Google Shape;416;g114b69d8012_0_34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17" name="Google Shape;417;g114b69d8012_0_342"/>
          <p:cNvSpPr txBox="1"/>
          <p:nvPr>
            <p:ph idx="1" type="body"/>
          </p:nvPr>
        </p:nvSpPr>
        <p:spPr>
          <a:xfrm>
            <a:off x="457200" y="1266275"/>
            <a:ext cx="8229600" cy="4860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800">
                <a:solidFill>
                  <a:srgbClr val="980000"/>
                </a:solidFill>
              </a:rPr>
              <a:t>Joint probability</a:t>
            </a:r>
            <a:endParaRPr b="1" sz="2800">
              <a:solidFill>
                <a:srgbClr val="980000"/>
              </a:solidFill>
            </a:endParaRPr>
          </a:p>
          <a:p>
            <a:pPr indent="0" lvl="0" marL="76200" marR="101600" rtl="0" algn="l">
              <a:lnSpc>
                <a:spcPct val="88000"/>
              </a:lnSpc>
              <a:spcBef>
                <a:spcPts val="300"/>
              </a:spcBef>
              <a:spcAft>
                <a:spcPts val="0"/>
              </a:spcAft>
              <a:buNone/>
            </a:pPr>
            <a:r>
              <a:rPr lang="en-US" sz="1450">
                <a:latin typeface="Arial"/>
                <a:ea typeface="Arial"/>
                <a:cs typeface="Arial"/>
                <a:sym typeface="Arial"/>
              </a:rPr>
              <a:t>the joint probability of both </a:t>
            </a:r>
            <a:r>
              <a:rPr i="1" lang="en-US" sz="1450">
                <a:latin typeface="Arial"/>
                <a:ea typeface="Arial"/>
                <a:cs typeface="Arial"/>
                <a:sym typeface="Arial"/>
              </a:rPr>
              <a:t>p(spam) </a:t>
            </a:r>
            <a:r>
              <a:rPr lang="en-US" sz="1450">
                <a:latin typeface="Arial"/>
                <a:ea typeface="Arial"/>
                <a:cs typeface="Arial"/>
                <a:sym typeface="Arial"/>
              </a:rPr>
              <a:t>and </a:t>
            </a:r>
            <a:r>
              <a:rPr i="1" lang="en-US" sz="1450">
                <a:latin typeface="Arial"/>
                <a:ea typeface="Arial"/>
                <a:cs typeface="Arial"/>
                <a:sym typeface="Arial"/>
              </a:rPr>
              <a:t>p(lottery) </a:t>
            </a:r>
            <a:r>
              <a:rPr lang="en-US" sz="1450">
                <a:latin typeface="Arial"/>
                <a:ea typeface="Arial"/>
                <a:cs typeface="Arial"/>
                <a:sym typeface="Arial"/>
              </a:rPr>
              <a:t>occurring, which can be written as </a:t>
            </a:r>
            <a:r>
              <a:rPr i="1" lang="en-US" sz="1450">
                <a:latin typeface="Arial"/>
                <a:ea typeface="Arial"/>
                <a:cs typeface="Arial"/>
                <a:sym typeface="Arial"/>
              </a:rPr>
              <a:t>p(spam ∩ lottery)</a:t>
            </a:r>
            <a:r>
              <a:rPr lang="en-US" sz="1450">
                <a:latin typeface="Arial"/>
                <a:ea typeface="Arial"/>
                <a:cs typeface="Arial"/>
                <a:sym typeface="Arial"/>
              </a:rPr>
              <a:t>. </a:t>
            </a:r>
            <a:endParaRPr sz="1450">
              <a:latin typeface="Arial"/>
              <a:ea typeface="Arial"/>
              <a:cs typeface="Arial"/>
              <a:sym typeface="Arial"/>
            </a:endParaRPr>
          </a:p>
          <a:p>
            <a:pPr indent="0" lvl="0" marL="76200" marR="101600" rtl="0" algn="l">
              <a:lnSpc>
                <a:spcPct val="88000"/>
              </a:lnSpc>
              <a:spcBef>
                <a:spcPts val="300"/>
              </a:spcBef>
              <a:spcAft>
                <a:spcPts val="0"/>
              </a:spcAft>
              <a:buNone/>
            </a:pPr>
            <a:r>
              <a:rPr lang="en-US" sz="1450">
                <a:latin typeface="Arial"/>
                <a:ea typeface="Arial"/>
                <a:cs typeface="Arial"/>
                <a:sym typeface="Arial"/>
              </a:rPr>
              <a:t>In case if both the events are totally unrelated, they are called </a:t>
            </a:r>
            <a:r>
              <a:rPr b="1" lang="en-US" sz="1450">
                <a:latin typeface="Arial"/>
                <a:ea typeface="Arial"/>
                <a:cs typeface="Arial"/>
                <a:sym typeface="Arial"/>
              </a:rPr>
              <a:t>independent events </a:t>
            </a:r>
            <a:r>
              <a:rPr lang="en-US" sz="1450">
                <a:latin typeface="Arial"/>
                <a:ea typeface="Arial"/>
                <a:cs typeface="Arial"/>
                <a:sym typeface="Arial"/>
              </a:rPr>
              <a:t>and their respective value is </a:t>
            </a:r>
            <a:r>
              <a:rPr i="1" lang="en-US" sz="1450">
                <a:latin typeface="Arial"/>
                <a:ea typeface="Arial"/>
                <a:cs typeface="Arial"/>
                <a:sym typeface="Arial"/>
              </a:rPr>
              <a:t>p(spam ∩ lottery) = p(spam) * p(lottery) = 0.1 * 0.04 = 0.004</a:t>
            </a:r>
            <a:r>
              <a:rPr lang="en-US" sz="1450">
                <a:latin typeface="Arial"/>
                <a:ea typeface="Arial"/>
                <a:cs typeface="Arial"/>
                <a:sym typeface="Arial"/>
              </a:rPr>
              <a:t>, which is 0.4 percent of all messages are spam containing the word Lottery. </a:t>
            </a:r>
            <a:endParaRPr sz="1450">
              <a:latin typeface="Arial"/>
              <a:ea typeface="Arial"/>
              <a:cs typeface="Arial"/>
              <a:sym typeface="Arial"/>
            </a:endParaRPr>
          </a:p>
          <a:p>
            <a:pPr indent="0" lvl="0" marL="76200" marR="101600" rtl="0" algn="l">
              <a:lnSpc>
                <a:spcPct val="88000"/>
              </a:lnSpc>
              <a:spcBef>
                <a:spcPts val="300"/>
              </a:spcBef>
              <a:spcAft>
                <a:spcPts val="0"/>
              </a:spcAft>
              <a:buClr>
                <a:schemeClr val="dk1"/>
              </a:buClr>
              <a:buSzPts val="1100"/>
              <a:buFont typeface="Arial"/>
              <a:buNone/>
            </a:pPr>
            <a:r>
              <a:rPr lang="en-US" sz="1450">
                <a:latin typeface="Arial"/>
                <a:ea typeface="Arial"/>
                <a:cs typeface="Arial"/>
                <a:sym typeface="Arial"/>
              </a:rPr>
              <a:t>In general, for independent events </a:t>
            </a:r>
            <a:r>
              <a:rPr i="1" lang="en-US" sz="1450">
                <a:latin typeface="Arial"/>
                <a:ea typeface="Arial"/>
                <a:cs typeface="Arial"/>
                <a:sym typeface="Arial"/>
              </a:rPr>
              <a:t>P(A∩ B) = P(A) * P(B)</a:t>
            </a:r>
            <a:r>
              <a:rPr lang="en-US" sz="1450">
                <a:latin typeface="Arial"/>
                <a:ea typeface="Arial"/>
                <a:cs typeface="Arial"/>
                <a:sym typeface="Arial"/>
              </a:rPr>
              <a:t>.</a:t>
            </a:r>
            <a:endParaRPr sz="1450">
              <a:latin typeface="Arial"/>
              <a:ea typeface="Arial"/>
              <a:cs typeface="Arial"/>
              <a:sym typeface="Arial"/>
            </a:endParaRPr>
          </a:p>
          <a:p>
            <a:pPr indent="0" lvl="0" marL="457200" rtl="0" algn="l">
              <a:spcBef>
                <a:spcPts val="360"/>
              </a:spcBef>
              <a:spcAft>
                <a:spcPts val="0"/>
              </a:spcAft>
              <a:buNone/>
            </a:pPr>
            <a:r>
              <a:t/>
            </a:r>
            <a:endParaRPr sz="2100"/>
          </a:p>
        </p:txBody>
      </p:sp>
      <p:sp>
        <p:nvSpPr>
          <p:cNvPr id="418" name="Google Shape;418;g114b69d8012_0_34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g114b69d8012_0_342"/>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20" name="Google Shape;420;g114b69d8012_0_342"/>
          <p:cNvPicPr preferRelativeResize="0"/>
          <p:nvPr/>
        </p:nvPicPr>
        <p:blipFill>
          <a:blip r:embed="rId3">
            <a:alphaModFix/>
          </a:blip>
          <a:stretch>
            <a:fillRect/>
          </a:stretch>
        </p:blipFill>
        <p:spPr>
          <a:xfrm>
            <a:off x="3034700" y="3360050"/>
            <a:ext cx="4374950" cy="2828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25" name="Shape 425"/>
        <p:cNvGrpSpPr/>
        <p:nvPr/>
      </p:nvGrpSpPr>
      <p:grpSpPr>
        <a:xfrm>
          <a:off x="0" y="0"/>
          <a:ext cx="0" cy="0"/>
          <a:chOff x="0" y="0"/>
          <a:chExt cx="0" cy="0"/>
        </a:xfrm>
      </p:grpSpPr>
      <p:sp>
        <p:nvSpPr>
          <p:cNvPr id="426" name="Google Shape;426;g1170e30a0e2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27" name="Google Shape;427;g1170e30a0e2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US" sz="2100"/>
              <a:t>Understanding Bayes theorem with conditional probability</a:t>
            </a:r>
            <a:endParaRPr b="1" sz="2100"/>
          </a:p>
          <a:p>
            <a:pPr indent="-361950" lvl="0" marL="457200" rtl="0" algn="just">
              <a:spcBef>
                <a:spcPts val="360"/>
              </a:spcBef>
              <a:spcAft>
                <a:spcPts val="0"/>
              </a:spcAft>
              <a:buClr>
                <a:srgbClr val="FF0000"/>
              </a:buClr>
              <a:buSzPts val="2100"/>
              <a:buChar char="•"/>
            </a:pPr>
            <a:r>
              <a:rPr b="1" lang="en-US" sz="2100">
                <a:solidFill>
                  <a:srgbClr val="FF0000"/>
                </a:solidFill>
              </a:rPr>
              <a:t>Conditional probability provides a way of calculating relationships between dependent events using Bayes theorem. </a:t>
            </a:r>
            <a:endParaRPr b="1" sz="2100">
              <a:solidFill>
                <a:srgbClr val="FF0000"/>
              </a:solidFill>
            </a:endParaRPr>
          </a:p>
          <a:p>
            <a:pPr indent="-361950" lvl="0" marL="457200" rtl="0" algn="just">
              <a:spcBef>
                <a:spcPts val="360"/>
              </a:spcBef>
              <a:spcAft>
                <a:spcPts val="0"/>
              </a:spcAft>
              <a:buSzPts val="2100"/>
              <a:buChar char="•"/>
            </a:pPr>
            <a:r>
              <a:rPr lang="en-US" sz="2100"/>
              <a:t>For example, A and B are two events and we would like to calculate</a:t>
            </a:r>
            <a:r>
              <a:rPr b="1" lang="en-US" sz="2100">
                <a:solidFill>
                  <a:srgbClr val="FF0000"/>
                </a:solidFill>
              </a:rPr>
              <a:t> P(A\B) can be read as the probability of event occurring A given the fact that event B already occurred</a:t>
            </a:r>
            <a:r>
              <a:rPr lang="en-US" sz="2100"/>
              <a:t>, in fact this is known as conditional probability, </a:t>
            </a:r>
            <a:endParaRPr sz="2100"/>
          </a:p>
          <a:p>
            <a:pPr indent="-361950" lvl="0" marL="457200" rtl="0" algn="just">
              <a:spcBef>
                <a:spcPts val="360"/>
              </a:spcBef>
              <a:spcAft>
                <a:spcPts val="0"/>
              </a:spcAft>
              <a:buSzPts val="2100"/>
              <a:buChar char="•"/>
            </a:pPr>
            <a:r>
              <a:rPr lang="en-US" sz="2100"/>
              <a:t>The equation can be written as follows:</a:t>
            </a:r>
            <a:endParaRPr sz="2100"/>
          </a:p>
        </p:txBody>
      </p:sp>
      <p:sp>
        <p:nvSpPr>
          <p:cNvPr id="428" name="Google Shape;428;g1170e30a0e2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g1170e30a0e2_0_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30" name="Google Shape;430;g1170e30a0e2_0_0"/>
          <p:cNvPicPr preferRelativeResize="0"/>
          <p:nvPr/>
        </p:nvPicPr>
        <p:blipFill>
          <a:blip r:embed="rId3">
            <a:alphaModFix/>
          </a:blip>
          <a:stretch>
            <a:fillRect/>
          </a:stretch>
        </p:blipFill>
        <p:spPr>
          <a:xfrm>
            <a:off x="1466875" y="4513500"/>
            <a:ext cx="5792325" cy="91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9" name="Shape 99"/>
        <p:cNvGrpSpPr/>
        <p:nvPr/>
      </p:nvGrpSpPr>
      <p:grpSpPr>
        <a:xfrm>
          <a:off x="0" y="0"/>
          <a:ext cx="0" cy="0"/>
          <a:chOff x="0" y="0"/>
          <a:chExt cx="0" cy="0"/>
        </a:xfrm>
      </p:grpSpPr>
      <p:sp>
        <p:nvSpPr>
          <p:cNvPr id="100" name="Google Shape;100;g116343928e0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01" name="Google Shape;101;g116343928e0_0_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02" name="Google Shape;102;g116343928e0_0_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3" name="Google Shape;103;g116343928e0_0_23"/>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104" name="Google Shape;104;g116343928e0_0_23"/>
          <p:cNvPicPr preferRelativeResize="0"/>
          <p:nvPr/>
        </p:nvPicPr>
        <p:blipFill>
          <a:blip r:embed="rId3">
            <a:alphaModFix/>
          </a:blip>
          <a:stretch>
            <a:fillRect/>
          </a:stretch>
        </p:blipFill>
        <p:spPr>
          <a:xfrm>
            <a:off x="381975" y="1663863"/>
            <a:ext cx="8156050" cy="44624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35" name="Shape 435"/>
        <p:cNvGrpSpPr/>
        <p:nvPr/>
      </p:nvGrpSpPr>
      <p:grpSpPr>
        <a:xfrm>
          <a:off x="0" y="0"/>
          <a:ext cx="0" cy="0"/>
          <a:chOff x="0" y="0"/>
          <a:chExt cx="0" cy="0"/>
        </a:xfrm>
      </p:grpSpPr>
      <p:sp>
        <p:nvSpPr>
          <p:cNvPr id="436" name="Google Shape;436;g1170e30a0e2_0_1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37" name="Google Shape;437;g1170e30a0e2_0_12"/>
          <p:cNvSpPr txBox="1"/>
          <p:nvPr>
            <p:ph idx="1" type="body"/>
          </p:nvPr>
        </p:nvSpPr>
        <p:spPr>
          <a:xfrm>
            <a:off x="457200" y="1140900"/>
            <a:ext cx="8229600" cy="4985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Understanding Bayes theorem with conditional probability</a:t>
            </a:r>
            <a:endParaRPr b="1"/>
          </a:p>
          <a:p>
            <a:pPr indent="-342900" lvl="0" marL="457200" rtl="0" algn="l">
              <a:spcBef>
                <a:spcPts val="360"/>
              </a:spcBef>
              <a:spcAft>
                <a:spcPts val="0"/>
              </a:spcAft>
              <a:buSzPts val="1800"/>
              <a:buChar char="•"/>
            </a:pPr>
            <a:r>
              <a:rPr lang="en-US"/>
              <a:t>Email classification example - Objective is to predict whether email is spam given the word lottery and some other clues. </a:t>
            </a:r>
            <a:endParaRPr/>
          </a:p>
          <a:p>
            <a:pPr indent="-342900" lvl="0" marL="457200" rtl="0" algn="l">
              <a:spcBef>
                <a:spcPts val="360"/>
              </a:spcBef>
              <a:spcAft>
                <a:spcPts val="0"/>
              </a:spcAft>
              <a:buSzPts val="1800"/>
              <a:buChar char="•"/>
            </a:pPr>
            <a:r>
              <a:rPr lang="en-US"/>
              <a:t>In this case we already knew the overall probability of spam, which is 10 percent also known as prior probability. </a:t>
            </a:r>
            <a:endParaRPr/>
          </a:p>
          <a:p>
            <a:pPr indent="-342900" lvl="0" marL="457200" rtl="0" algn="l">
              <a:spcBef>
                <a:spcPts val="360"/>
              </a:spcBef>
              <a:spcAft>
                <a:spcPts val="0"/>
              </a:spcAft>
              <a:buSzPts val="1800"/>
              <a:buChar char="•"/>
            </a:pPr>
            <a:r>
              <a:rPr lang="en-US"/>
              <a:t>Now suppose you have obtained an additional piece of information that probability of word lottery in all messages, which is 4 percent, also known as marginal likelihood. </a:t>
            </a:r>
            <a:endParaRPr/>
          </a:p>
          <a:p>
            <a:pPr indent="-342900" lvl="0" marL="457200" rtl="0" algn="l">
              <a:spcBef>
                <a:spcPts val="360"/>
              </a:spcBef>
              <a:spcAft>
                <a:spcPts val="0"/>
              </a:spcAft>
              <a:buSzPts val="1800"/>
              <a:buChar char="•"/>
            </a:pPr>
            <a:r>
              <a:rPr lang="en-US"/>
              <a:t>Now, we know the probability that lottery was used in previous spam messages and is called the likelihood.</a:t>
            </a:r>
            <a:endParaRPr/>
          </a:p>
          <a:p>
            <a:pPr indent="0" lvl="0" marL="457200" rtl="0" algn="l">
              <a:spcBef>
                <a:spcPts val="360"/>
              </a:spcBef>
              <a:spcAft>
                <a:spcPts val="0"/>
              </a:spcAft>
              <a:buNone/>
            </a:pPr>
            <a:r>
              <a:t/>
            </a:r>
            <a:endParaRPr sz="2400"/>
          </a:p>
        </p:txBody>
      </p:sp>
      <p:sp>
        <p:nvSpPr>
          <p:cNvPr id="438" name="Google Shape;438;g1170e30a0e2_0_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g1170e30a0e2_0_12"/>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40" name="Google Shape;440;g1170e30a0e2_0_12"/>
          <p:cNvPicPr preferRelativeResize="0"/>
          <p:nvPr/>
        </p:nvPicPr>
        <p:blipFill>
          <a:blip r:embed="rId3">
            <a:alphaModFix/>
          </a:blip>
          <a:stretch>
            <a:fillRect/>
          </a:stretch>
        </p:blipFill>
        <p:spPr>
          <a:xfrm>
            <a:off x="150450" y="4325425"/>
            <a:ext cx="4225125" cy="2030925"/>
          </a:xfrm>
          <a:prstGeom prst="rect">
            <a:avLst/>
          </a:prstGeom>
          <a:noFill/>
          <a:ln>
            <a:noFill/>
          </a:ln>
        </p:spPr>
      </p:pic>
      <p:pic>
        <p:nvPicPr>
          <p:cNvPr id="441" name="Google Shape;441;g1170e30a0e2_0_12"/>
          <p:cNvPicPr preferRelativeResize="0"/>
          <p:nvPr/>
        </p:nvPicPr>
        <p:blipFill>
          <a:blip r:embed="rId4">
            <a:alphaModFix/>
          </a:blip>
          <a:stretch>
            <a:fillRect/>
          </a:stretch>
        </p:blipFill>
        <p:spPr>
          <a:xfrm>
            <a:off x="4438275" y="4325425"/>
            <a:ext cx="4576175" cy="1944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46" name="Shape 446"/>
        <p:cNvGrpSpPr/>
        <p:nvPr/>
      </p:nvGrpSpPr>
      <p:grpSpPr>
        <a:xfrm>
          <a:off x="0" y="0"/>
          <a:ext cx="0" cy="0"/>
          <a:chOff x="0" y="0"/>
          <a:chExt cx="0" cy="0"/>
        </a:xfrm>
      </p:grpSpPr>
      <p:sp>
        <p:nvSpPr>
          <p:cNvPr id="447" name="Google Shape;447;g1170e30a0e2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48" name="Google Shape;448;g1170e30a0e2_0_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Understanding Bayes theorem with conditional probability</a:t>
            </a:r>
            <a:endParaRPr b="1"/>
          </a:p>
          <a:p>
            <a:pPr indent="0" lvl="0" marL="0" rtl="0" algn="l">
              <a:spcBef>
                <a:spcPts val="360"/>
              </a:spcBef>
              <a:spcAft>
                <a:spcPts val="0"/>
              </a:spcAft>
              <a:buNone/>
            </a:pPr>
            <a:r>
              <a:rPr lang="en-US" sz="1550">
                <a:latin typeface="Palatino Linotype"/>
                <a:ea typeface="Palatino Linotype"/>
                <a:cs typeface="Palatino Linotype"/>
                <a:sym typeface="Palatino Linotype"/>
              </a:rPr>
              <a:t>By applying the Bayes theorem to the evidence, we can calculate the posterior probability that calculates the probability that the message is how likely being a spam; given the fact that lottery was appearing in message. </a:t>
            </a:r>
            <a:endParaRPr sz="1550">
              <a:latin typeface="Palatino Linotype"/>
              <a:ea typeface="Palatino Linotype"/>
              <a:cs typeface="Palatino Linotype"/>
              <a:sym typeface="Palatino Linotype"/>
            </a:endParaRPr>
          </a:p>
          <a:p>
            <a:pPr indent="0" lvl="0" marL="0" rtl="0" algn="l">
              <a:spcBef>
                <a:spcPts val="360"/>
              </a:spcBef>
              <a:spcAft>
                <a:spcPts val="0"/>
              </a:spcAft>
              <a:buNone/>
            </a:pPr>
            <a:r>
              <a:rPr lang="en-US" sz="1550">
                <a:latin typeface="Palatino Linotype"/>
                <a:ea typeface="Palatino Linotype"/>
                <a:cs typeface="Palatino Linotype"/>
                <a:sym typeface="Palatino Linotype"/>
              </a:rPr>
              <a:t>On average if the probability is greater than 50 percent it indicates that the message is spam rather than ham.</a:t>
            </a:r>
            <a:endParaRPr b="1" sz="2300"/>
          </a:p>
          <a:p>
            <a:pPr indent="0" lvl="0" marL="457200" rtl="0" algn="l">
              <a:spcBef>
                <a:spcPts val="360"/>
              </a:spcBef>
              <a:spcAft>
                <a:spcPts val="0"/>
              </a:spcAft>
              <a:buNone/>
            </a:pPr>
            <a:r>
              <a:t/>
            </a:r>
            <a:endParaRPr sz="2900"/>
          </a:p>
        </p:txBody>
      </p:sp>
      <p:sp>
        <p:nvSpPr>
          <p:cNvPr id="449" name="Google Shape;449;g1170e30a0e2_0_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g1170e30a0e2_0_23"/>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51" name="Google Shape;451;g1170e30a0e2_0_23"/>
          <p:cNvPicPr preferRelativeResize="0"/>
          <p:nvPr/>
        </p:nvPicPr>
        <p:blipFill>
          <a:blip r:embed="rId3">
            <a:alphaModFix/>
          </a:blip>
          <a:stretch>
            <a:fillRect/>
          </a:stretch>
        </p:blipFill>
        <p:spPr>
          <a:xfrm>
            <a:off x="1165975" y="3347802"/>
            <a:ext cx="6707550" cy="246959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56" name="Shape 456"/>
        <p:cNvGrpSpPr/>
        <p:nvPr/>
      </p:nvGrpSpPr>
      <p:grpSpPr>
        <a:xfrm>
          <a:off x="0" y="0"/>
          <a:ext cx="0" cy="0"/>
          <a:chOff x="0" y="0"/>
          <a:chExt cx="0" cy="0"/>
        </a:xfrm>
      </p:grpSpPr>
      <p:sp>
        <p:nvSpPr>
          <p:cNvPr id="457" name="Google Shape;457;g1170e30a0e2_0_3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58" name="Google Shape;458;g1170e30a0e2_0_34"/>
          <p:cNvSpPr txBox="1"/>
          <p:nvPr>
            <p:ph idx="1" type="body"/>
          </p:nvPr>
        </p:nvSpPr>
        <p:spPr>
          <a:xfrm>
            <a:off x="150450" y="1191050"/>
            <a:ext cx="8801400" cy="4935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Understanding Bayes theorem with conditional probability</a:t>
            </a:r>
            <a:endParaRPr b="1"/>
          </a:p>
          <a:p>
            <a:pPr indent="-307975" lvl="0" marL="457200" rtl="0" algn="l">
              <a:lnSpc>
                <a:spcPct val="111000"/>
              </a:lnSpc>
              <a:spcBef>
                <a:spcPts val="200"/>
              </a:spcBef>
              <a:spcAft>
                <a:spcPts val="0"/>
              </a:spcAft>
              <a:buSzPts val="1250"/>
              <a:buChar char="•"/>
            </a:pPr>
            <a:r>
              <a:rPr lang="en-US" sz="1250">
                <a:latin typeface="Arial"/>
                <a:ea typeface="Arial"/>
                <a:cs typeface="Arial"/>
                <a:sym typeface="Arial"/>
              </a:rPr>
              <a:t> </a:t>
            </a:r>
            <a:r>
              <a:rPr lang="en-US" sz="1350">
                <a:latin typeface="Arial"/>
                <a:ea typeface="Arial"/>
                <a:cs typeface="Arial"/>
                <a:sym typeface="Arial"/>
              </a:rPr>
              <a:t>sample frequency table that records the number of times </a:t>
            </a:r>
            <a:r>
              <a:rPr i="1" lang="en-US" sz="1350">
                <a:latin typeface="Arial"/>
                <a:ea typeface="Arial"/>
                <a:cs typeface="Arial"/>
                <a:sym typeface="Arial"/>
              </a:rPr>
              <a:t>Lottery </a:t>
            </a:r>
            <a:r>
              <a:rPr lang="en-US" sz="1350">
                <a:latin typeface="Palatino Linotype"/>
                <a:ea typeface="Palatino Linotype"/>
                <a:cs typeface="Palatino Linotype"/>
                <a:sym typeface="Palatino Linotype"/>
              </a:rPr>
              <a:t>appeared in spam and ham messages and its respective likelihood has been shown. </a:t>
            </a:r>
            <a:endParaRPr sz="1350">
              <a:latin typeface="Palatino Linotype"/>
              <a:ea typeface="Palatino Linotype"/>
              <a:cs typeface="Palatino Linotype"/>
              <a:sym typeface="Palatino Linotype"/>
            </a:endParaRPr>
          </a:p>
          <a:p>
            <a:pPr indent="-314325" lvl="0" marL="457200" rtl="0" algn="l">
              <a:lnSpc>
                <a:spcPct val="111000"/>
              </a:lnSpc>
              <a:spcBef>
                <a:spcPts val="0"/>
              </a:spcBef>
              <a:spcAft>
                <a:spcPts val="0"/>
              </a:spcAft>
              <a:buSzPts val="1350"/>
              <a:buChar char="•"/>
            </a:pPr>
            <a:r>
              <a:rPr b="1" lang="en-US" sz="1350">
                <a:solidFill>
                  <a:srgbClr val="0000FF"/>
                </a:solidFill>
                <a:latin typeface="Palatino Linotype"/>
                <a:ea typeface="Palatino Linotype"/>
                <a:cs typeface="Palatino Linotype"/>
                <a:sym typeface="Palatino Linotype"/>
              </a:rPr>
              <a:t>Likelihood table reveals that </a:t>
            </a:r>
            <a:r>
              <a:rPr b="1" i="1" lang="en-US" sz="1350">
                <a:solidFill>
                  <a:srgbClr val="0000FF"/>
                </a:solidFill>
                <a:latin typeface="Palatino Linotype"/>
                <a:ea typeface="Palatino Linotype"/>
                <a:cs typeface="Palatino Linotype"/>
                <a:sym typeface="Palatino Linotype"/>
              </a:rPr>
              <a:t>P(Lottery\Spam)= 3/22 = 0.13</a:t>
            </a:r>
            <a:r>
              <a:rPr b="1" lang="en-US" sz="1350">
                <a:solidFill>
                  <a:srgbClr val="0000FF"/>
                </a:solidFill>
                <a:latin typeface="Palatino Linotype"/>
                <a:ea typeface="Palatino Linotype"/>
                <a:cs typeface="Palatino Linotype"/>
                <a:sym typeface="Palatino Linotype"/>
              </a:rPr>
              <a:t>,</a:t>
            </a:r>
            <a:r>
              <a:rPr lang="en-US" sz="1350">
                <a:latin typeface="Palatino Linotype"/>
                <a:ea typeface="Palatino Linotype"/>
                <a:cs typeface="Palatino Linotype"/>
                <a:sym typeface="Palatino Linotype"/>
              </a:rPr>
              <a:t> indicating that probability is 13 percent that a spam message contains the term </a:t>
            </a:r>
            <a:r>
              <a:rPr i="1" lang="en-US" sz="1350">
                <a:latin typeface="Palatino Linotype"/>
                <a:ea typeface="Palatino Linotype"/>
                <a:cs typeface="Palatino Linotype"/>
                <a:sym typeface="Palatino Linotype"/>
              </a:rPr>
              <a:t>Lottery</a:t>
            </a:r>
            <a:r>
              <a:rPr lang="en-US" sz="1350">
                <a:latin typeface="Palatino Linotype"/>
                <a:ea typeface="Palatino Linotype"/>
                <a:cs typeface="Palatino Linotype"/>
                <a:sym typeface="Palatino Linotype"/>
              </a:rPr>
              <a:t>. </a:t>
            </a:r>
            <a:endParaRPr sz="1350">
              <a:latin typeface="Palatino Linotype"/>
              <a:ea typeface="Palatino Linotype"/>
              <a:cs typeface="Palatino Linotype"/>
              <a:sym typeface="Palatino Linotype"/>
            </a:endParaRPr>
          </a:p>
          <a:p>
            <a:pPr indent="-314325" lvl="0" marL="457200" rtl="0" algn="l">
              <a:lnSpc>
                <a:spcPct val="111000"/>
              </a:lnSpc>
              <a:spcBef>
                <a:spcPts val="0"/>
              </a:spcBef>
              <a:spcAft>
                <a:spcPts val="0"/>
              </a:spcAft>
              <a:buSzPts val="1350"/>
              <a:buChar char="•"/>
            </a:pPr>
            <a:r>
              <a:rPr lang="en-US" sz="1350">
                <a:latin typeface="Palatino Linotype"/>
                <a:ea typeface="Palatino Linotype"/>
                <a:cs typeface="Palatino Linotype"/>
                <a:sym typeface="Palatino Linotype"/>
              </a:rPr>
              <a:t>Subsequently we can calculate the </a:t>
            </a:r>
            <a:r>
              <a:rPr b="1" i="1" lang="en-US" sz="1350">
                <a:solidFill>
                  <a:srgbClr val="9900FF"/>
                </a:solidFill>
                <a:latin typeface="Palatino Linotype"/>
                <a:ea typeface="Palatino Linotype"/>
                <a:cs typeface="Palatino Linotype"/>
                <a:sym typeface="Palatino Linotype"/>
              </a:rPr>
              <a:t>P(Spam ∩ Lottery) = P(Lottery\Spam) * P(Spam) = (3/22) * (22/100) = 0.03</a:t>
            </a:r>
            <a:r>
              <a:rPr b="1" lang="en-US" sz="1350">
                <a:solidFill>
                  <a:srgbClr val="9900FF"/>
                </a:solidFill>
                <a:latin typeface="Palatino Linotype"/>
                <a:ea typeface="Palatino Linotype"/>
                <a:cs typeface="Palatino Linotype"/>
                <a:sym typeface="Palatino Linotype"/>
              </a:rPr>
              <a:t>. </a:t>
            </a:r>
            <a:endParaRPr b="1" sz="1350">
              <a:solidFill>
                <a:srgbClr val="9900FF"/>
              </a:solidFill>
              <a:latin typeface="Palatino Linotype"/>
              <a:ea typeface="Palatino Linotype"/>
              <a:cs typeface="Palatino Linotype"/>
              <a:sym typeface="Palatino Linotype"/>
            </a:endParaRPr>
          </a:p>
          <a:p>
            <a:pPr indent="-314325" lvl="0" marL="457200" rtl="0" algn="l">
              <a:lnSpc>
                <a:spcPct val="111000"/>
              </a:lnSpc>
              <a:spcBef>
                <a:spcPts val="0"/>
              </a:spcBef>
              <a:spcAft>
                <a:spcPts val="0"/>
              </a:spcAft>
              <a:buSzPts val="1350"/>
              <a:buChar char="•"/>
            </a:pPr>
            <a:r>
              <a:rPr lang="en-US" sz="1350">
                <a:latin typeface="Palatino Linotype"/>
                <a:ea typeface="Palatino Linotype"/>
                <a:cs typeface="Palatino Linotype"/>
                <a:sym typeface="Palatino Linotype"/>
              </a:rPr>
              <a:t>In order to </a:t>
            </a:r>
            <a:r>
              <a:rPr b="1" lang="en-US" sz="1350">
                <a:solidFill>
                  <a:srgbClr val="660000"/>
                </a:solidFill>
                <a:latin typeface="Palatino Linotype"/>
                <a:ea typeface="Palatino Linotype"/>
                <a:cs typeface="Palatino Linotype"/>
                <a:sym typeface="Palatino Linotype"/>
              </a:rPr>
              <a:t>calculate the posterior probability, we divide </a:t>
            </a:r>
            <a:r>
              <a:rPr b="1" i="1" lang="en-US" sz="1350">
                <a:solidFill>
                  <a:srgbClr val="660000"/>
                </a:solidFill>
                <a:latin typeface="Palatino Linotype"/>
                <a:ea typeface="Palatino Linotype"/>
                <a:cs typeface="Palatino Linotype"/>
                <a:sym typeface="Palatino Linotype"/>
              </a:rPr>
              <a:t>P(Spam ∩ Lottery) </a:t>
            </a:r>
            <a:r>
              <a:rPr b="1" lang="en-US" sz="1350">
                <a:solidFill>
                  <a:srgbClr val="660000"/>
                </a:solidFill>
                <a:latin typeface="Palatino Linotype"/>
                <a:ea typeface="Palatino Linotype"/>
                <a:cs typeface="Palatino Linotype"/>
                <a:sym typeface="Palatino Linotype"/>
              </a:rPr>
              <a:t>with </a:t>
            </a:r>
            <a:r>
              <a:rPr b="1" i="1" lang="en-US" sz="1350">
                <a:solidFill>
                  <a:srgbClr val="660000"/>
                </a:solidFill>
                <a:latin typeface="Palatino Linotype"/>
                <a:ea typeface="Palatino Linotype"/>
                <a:cs typeface="Palatino Linotype"/>
                <a:sym typeface="Palatino Linotype"/>
              </a:rPr>
              <a:t>P(Lottery)</a:t>
            </a:r>
            <a:r>
              <a:rPr b="1" lang="en-US" sz="1350">
                <a:solidFill>
                  <a:srgbClr val="660000"/>
                </a:solidFill>
                <a:latin typeface="Palatino Linotype"/>
                <a:ea typeface="Palatino Linotype"/>
                <a:cs typeface="Palatino Linotype"/>
                <a:sym typeface="Palatino Linotype"/>
              </a:rPr>
              <a:t>, which means </a:t>
            </a:r>
            <a:r>
              <a:rPr b="1" i="1" lang="en-US" sz="1350">
                <a:solidFill>
                  <a:srgbClr val="660000"/>
                </a:solidFill>
                <a:latin typeface="Palatino Linotype"/>
                <a:ea typeface="Palatino Linotype"/>
                <a:cs typeface="Palatino Linotype"/>
                <a:sym typeface="Palatino Linotype"/>
              </a:rPr>
              <a:t>(3/22)*(22/100) / (4/100) = 0.75</a:t>
            </a:r>
            <a:r>
              <a:rPr b="1" lang="en-US" sz="1350">
                <a:solidFill>
                  <a:srgbClr val="660000"/>
                </a:solidFill>
                <a:latin typeface="Palatino Linotype"/>
                <a:ea typeface="Palatino Linotype"/>
                <a:cs typeface="Palatino Linotype"/>
                <a:sym typeface="Palatino Linotype"/>
              </a:rPr>
              <a:t> </a:t>
            </a:r>
            <a:endParaRPr b="1" sz="1350">
              <a:solidFill>
                <a:srgbClr val="660000"/>
              </a:solidFill>
              <a:latin typeface="Palatino Linotype"/>
              <a:ea typeface="Palatino Linotype"/>
              <a:cs typeface="Palatino Linotype"/>
              <a:sym typeface="Palatino Linotype"/>
            </a:endParaRPr>
          </a:p>
          <a:p>
            <a:pPr indent="-314325" lvl="0" marL="457200" rtl="0" algn="l">
              <a:lnSpc>
                <a:spcPct val="111000"/>
              </a:lnSpc>
              <a:spcBef>
                <a:spcPts val="0"/>
              </a:spcBef>
              <a:spcAft>
                <a:spcPts val="0"/>
              </a:spcAft>
              <a:buSzPts val="1350"/>
              <a:buChar char="•"/>
            </a:pPr>
            <a:r>
              <a:rPr lang="en-US" sz="1350">
                <a:latin typeface="Palatino Linotype"/>
                <a:ea typeface="Palatino Linotype"/>
                <a:cs typeface="Palatino Linotype"/>
                <a:sym typeface="Palatino Linotype"/>
              </a:rPr>
              <a:t>Therefore, the probability is 75 percent that a message is spam, given that message contains the word </a:t>
            </a:r>
            <a:r>
              <a:rPr i="1" lang="en-US" sz="1350">
                <a:latin typeface="Palatino Linotype"/>
                <a:ea typeface="Palatino Linotype"/>
                <a:cs typeface="Palatino Linotype"/>
                <a:sym typeface="Palatino Linotype"/>
              </a:rPr>
              <a:t>Lottery</a:t>
            </a:r>
            <a:r>
              <a:rPr lang="en-US" sz="1350">
                <a:latin typeface="Palatino Linotype"/>
                <a:ea typeface="Palatino Linotype"/>
                <a:cs typeface="Palatino Linotype"/>
                <a:sym typeface="Palatino Linotype"/>
              </a:rPr>
              <a:t>. </a:t>
            </a:r>
            <a:endParaRPr sz="1850">
              <a:latin typeface="Palatino Linotype"/>
              <a:ea typeface="Palatino Linotype"/>
              <a:cs typeface="Palatino Linotype"/>
              <a:sym typeface="Palatino Linotype"/>
            </a:endParaRPr>
          </a:p>
        </p:txBody>
      </p:sp>
      <p:sp>
        <p:nvSpPr>
          <p:cNvPr id="459" name="Google Shape;459;g1170e30a0e2_0_3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0" name="Google Shape;460;g1170e30a0e2_0_34"/>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61" name="Google Shape;461;g1170e30a0e2_0_34"/>
          <p:cNvPicPr preferRelativeResize="0"/>
          <p:nvPr/>
        </p:nvPicPr>
        <p:blipFill>
          <a:blip r:embed="rId3">
            <a:alphaModFix/>
          </a:blip>
          <a:stretch>
            <a:fillRect/>
          </a:stretch>
        </p:blipFill>
        <p:spPr>
          <a:xfrm>
            <a:off x="1165975" y="3911700"/>
            <a:ext cx="6707550" cy="2281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66" name="Shape 466"/>
        <p:cNvGrpSpPr/>
        <p:nvPr/>
      </p:nvGrpSpPr>
      <p:grpSpPr>
        <a:xfrm>
          <a:off x="0" y="0"/>
          <a:ext cx="0" cy="0"/>
          <a:chOff x="0" y="0"/>
          <a:chExt cx="0" cy="0"/>
        </a:xfrm>
      </p:grpSpPr>
      <p:sp>
        <p:nvSpPr>
          <p:cNvPr id="467" name="Google Shape;467;g116343928e0_0_8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68" name="Google Shape;468;g116343928e0_0_8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US" sz="2000"/>
              <a:t>Naive Bayes classification</a:t>
            </a:r>
            <a:endParaRPr b="1" sz="2000"/>
          </a:p>
          <a:p>
            <a:pPr indent="-355600" lvl="0" marL="457200" rtl="0" algn="l">
              <a:spcBef>
                <a:spcPts val="360"/>
              </a:spcBef>
              <a:spcAft>
                <a:spcPts val="0"/>
              </a:spcAft>
              <a:buSzPts val="2000"/>
              <a:buChar char="•"/>
            </a:pPr>
            <a:r>
              <a:rPr lang="en-US" sz="2000"/>
              <a:t>Let us construct the likelihood table for the appearance of the three words (W1, W2, and W3), as shown in the following table for 100 emails:</a:t>
            </a:r>
            <a:endParaRPr sz="2000"/>
          </a:p>
          <a:p>
            <a:pPr indent="0" lvl="0" marL="0" rtl="0" algn="l">
              <a:spcBef>
                <a:spcPts val="360"/>
              </a:spcBef>
              <a:spcAft>
                <a:spcPts val="0"/>
              </a:spcAft>
              <a:buNone/>
            </a:pPr>
            <a:r>
              <a:t/>
            </a:r>
            <a:endParaRPr sz="2000"/>
          </a:p>
        </p:txBody>
      </p:sp>
      <p:sp>
        <p:nvSpPr>
          <p:cNvPr id="469" name="Google Shape;469;g116343928e0_0_8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70" name="Google Shape;470;g116343928e0_0_8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71" name="Google Shape;471;g116343928e0_0_87"/>
          <p:cNvPicPr preferRelativeResize="0"/>
          <p:nvPr/>
        </p:nvPicPr>
        <p:blipFill>
          <a:blip r:embed="rId3">
            <a:alphaModFix/>
          </a:blip>
          <a:stretch>
            <a:fillRect/>
          </a:stretch>
        </p:blipFill>
        <p:spPr>
          <a:xfrm>
            <a:off x="915225" y="2921225"/>
            <a:ext cx="6958300" cy="3109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76" name="Shape 476"/>
        <p:cNvGrpSpPr/>
        <p:nvPr/>
      </p:nvGrpSpPr>
      <p:grpSpPr>
        <a:xfrm>
          <a:off x="0" y="0"/>
          <a:ext cx="0" cy="0"/>
          <a:chOff x="0" y="0"/>
          <a:chExt cx="0" cy="0"/>
        </a:xfrm>
      </p:grpSpPr>
      <p:sp>
        <p:nvSpPr>
          <p:cNvPr id="477" name="Google Shape;477;g1170e30a0e2_0_4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78" name="Google Shape;478;g1170e30a0e2_0_4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b="1" lang="en-US" sz="2000"/>
              <a:t>Naive Bayes classification</a:t>
            </a:r>
            <a:endParaRPr b="1" sz="2000"/>
          </a:p>
          <a:p>
            <a:pPr indent="0" lvl="0" marL="76200" marR="127000" rtl="0" algn="l">
              <a:lnSpc>
                <a:spcPct val="88000"/>
              </a:lnSpc>
              <a:spcBef>
                <a:spcPts val="300"/>
              </a:spcBef>
              <a:spcAft>
                <a:spcPts val="0"/>
              </a:spcAft>
              <a:buNone/>
            </a:pPr>
            <a:r>
              <a:rPr lang="en-US" sz="1550">
                <a:latin typeface="Arial"/>
                <a:ea typeface="Arial"/>
                <a:cs typeface="Arial"/>
                <a:sym typeface="Arial"/>
              </a:rPr>
              <a:t>When a new message is received, the posterior probability will be calculated to determine that email message is spam or ham. Let us assume that we have an email with terms </a:t>
            </a:r>
            <a:r>
              <a:rPr i="1" lang="en-US" sz="1550">
                <a:latin typeface="Arial"/>
                <a:ea typeface="Arial"/>
                <a:cs typeface="Arial"/>
                <a:sym typeface="Arial"/>
              </a:rPr>
              <a:t>Lottery </a:t>
            </a:r>
            <a:r>
              <a:rPr lang="en-US" sz="1550">
                <a:latin typeface="Arial"/>
                <a:ea typeface="Arial"/>
                <a:cs typeface="Arial"/>
                <a:sym typeface="Arial"/>
              </a:rPr>
              <a:t>and </a:t>
            </a:r>
            <a:r>
              <a:rPr i="1" lang="en-US" sz="1550">
                <a:latin typeface="Arial"/>
                <a:ea typeface="Arial"/>
                <a:cs typeface="Arial"/>
                <a:sym typeface="Arial"/>
              </a:rPr>
              <a:t>Unsubscribe</a:t>
            </a:r>
            <a:r>
              <a:rPr lang="en-US" sz="1550">
                <a:latin typeface="Arial"/>
                <a:ea typeface="Arial"/>
                <a:cs typeface="Arial"/>
                <a:sym typeface="Arial"/>
              </a:rPr>
              <a:t>, but it does not have word </a:t>
            </a:r>
            <a:r>
              <a:rPr i="1" lang="en-US" sz="1550">
                <a:latin typeface="Arial"/>
                <a:ea typeface="Arial"/>
                <a:cs typeface="Arial"/>
                <a:sym typeface="Arial"/>
              </a:rPr>
              <a:t>Million </a:t>
            </a:r>
            <a:r>
              <a:rPr lang="en-US" sz="1550">
                <a:latin typeface="Arial"/>
                <a:ea typeface="Arial"/>
                <a:cs typeface="Arial"/>
                <a:sym typeface="Arial"/>
              </a:rPr>
              <a:t>in it, with this details, what is the probability of spam?</a:t>
            </a:r>
            <a:endParaRPr sz="1550">
              <a:latin typeface="Arial"/>
              <a:ea typeface="Arial"/>
              <a:cs typeface="Arial"/>
              <a:sym typeface="Arial"/>
            </a:endParaRPr>
          </a:p>
          <a:p>
            <a:pPr indent="0" lvl="0" marL="76200" rtl="0" algn="l">
              <a:lnSpc>
                <a:spcPct val="111000"/>
              </a:lnSpc>
              <a:spcBef>
                <a:spcPts val="800"/>
              </a:spcBef>
              <a:spcAft>
                <a:spcPts val="0"/>
              </a:spcAft>
              <a:buNone/>
            </a:pPr>
            <a:r>
              <a:rPr lang="en-US" sz="1450">
                <a:latin typeface="Arial"/>
                <a:ea typeface="Arial"/>
                <a:cs typeface="Arial"/>
                <a:sym typeface="Arial"/>
              </a:rPr>
              <a:t>By using Bayes theorem, we can define the problem as </a:t>
            </a:r>
            <a:r>
              <a:rPr i="1" lang="en-US" sz="1450">
                <a:latin typeface="Arial"/>
                <a:ea typeface="Arial"/>
                <a:cs typeface="Arial"/>
                <a:sym typeface="Arial"/>
              </a:rPr>
              <a:t>Lottery = Yes</a:t>
            </a:r>
            <a:r>
              <a:rPr lang="en-US" sz="1450">
                <a:latin typeface="Arial"/>
                <a:ea typeface="Arial"/>
                <a:cs typeface="Arial"/>
                <a:sym typeface="Arial"/>
              </a:rPr>
              <a:t>, </a:t>
            </a:r>
            <a:r>
              <a:rPr i="1" lang="en-US" sz="1450">
                <a:latin typeface="Arial"/>
                <a:ea typeface="Arial"/>
                <a:cs typeface="Arial"/>
                <a:sym typeface="Arial"/>
              </a:rPr>
              <a:t>Million = No </a:t>
            </a:r>
            <a:r>
              <a:rPr lang="en-US" sz="1450">
                <a:latin typeface="Arial"/>
                <a:ea typeface="Arial"/>
                <a:cs typeface="Arial"/>
                <a:sym typeface="Arial"/>
              </a:rPr>
              <a:t>and </a:t>
            </a:r>
            <a:r>
              <a:rPr i="1" lang="en-US" sz="1450">
                <a:latin typeface="Arial"/>
                <a:ea typeface="Arial"/>
                <a:cs typeface="Arial"/>
                <a:sym typeface="Arial"/>
              </a:rPr>
              <a:t>Unsubscribe = Yes</a:t>
            </a:r>
            <a:r>
              <a:rPr lang="en-US" sz="1450">
                <a:latin typeface="Arial"/>
                <a:ea typeface="Arial"/>
                <a:cs typeface="Arial"/>
                <a:sym typeface="Arial"/>
              </a:rPr>
              <a:t>:</a:t>
            </a:r>
            <a:endParaRPr sz="1450">
              <a:latin typeface="Arial"/>
              <a:ea typeface="Arial"/>
              <a:cs typeface="Arial"/>
              <a:sym typeface="Arial"/>
            </a:endParaRPr>
          </a:p>
          <a:p>
            <a:pPr indent="0" lvl="0" marL="76200" rtl="0" algn="l">
              <a:lnSpc>
                <a:spcPct val="111000"/>
              </a:lnSpc>
              <a:spcBef>
                <a:spcPts val="800"/>
              </a:spcBef>
              <a:spcAft>
                <a:spcPts val="0"/>
              </a:spcAft>
              <a:buNone/>
            </a:pPr>
            <a:r>
              <a:t/>
            </a:r>
            <a:endParaRPr sz="1450">
              <a:latin typeface="Arial"/>
              <a:ea typeface="Arial"/>
              <a:cs typeface="Arial"/>
              <a:sym typeface="Arial"/>
            </a:endParaRPr>
          </a:p>
          <a:p>
            <a:pPr indent="0" lvl="0" marL="76200" rtl="0" algn="l">
              <a:lnSpc>
                <a:spcPct val="111000"/>
              </a:lnSpc>
              <a:spcBef>
                <a:spcPts val="800"/>
              </a:spcBef>
              <a:spcAft>
                <a:spcPts val="0"/>
              </a:spcAft>
              <a:buNone/>
            </a:pPr>
            <a:r>
              <a:t/>
            </a:r>
            <a:endParaRPr sz="1450">
              <a:latin typeface="Arial"/>
              <a:ea typeface="Arial"/>
              <a:cs typeface="Arial"/>
              <a:sym typeface="Arial"/>
            </a:endParaRPr>
          </a:p>
          <a:p>
            <a:pPr indent="0" lvl="0" marL="76200" rtl="0" algn="l">
              <a:lnSpc>
                <a:spcPct val="111000"/>
              </a:lnSpc>
              <a:spcBef>
                <a:spcPts val="800"/>
              </a:spcBef>
              <a:spcAft>
                <a:spcPts val="0"/>
              </a:spcAft>
              <a:buNone/>
            </a:pPr>
            <a:r>
              <a:t/>
            </a:r>
            <a:endParaRPr sz="1450">
              <a:latin typeface="Arial"/>
              <a:ea typeface="Arial"/>
              <a:cs typeface="Arial"/>
              <a:sym typeface="Arial"/>
            </a:endParaRPr>
          </a:p>
          <a:p>
            <a:pPr indent="0" lvl="0" marL="76200" rtl="0" algn="l">
              <a:lnSpc>
                <a:spcPct val="111000"/>
              </a:lnSpc>
              <a:spcBef>
                <a:spcPts val="800"/>
              </a:spcBef>
              <a:spcAft>
                <a:spcPts val="0"/>
              </a:spcAft>
              <a:buNone/>
            </a:pPr>
            <a:r>
              <a:rPr lang="en-US" sz="1450">
                <a:latin typeface="Palatino Linotype"/>
                <a:ea typeface="Palatino Linotype"/>
                <a:cs typeface="Palatino Linotype"/>
                <a:sym typeface="Palatino Linotype"/>
              </a:rPr>
              <a:t>Solving the preceding equations will have high computational complexity due to the dependency of words with each other. As more number of words are added, this will even explode and also huge memory will be needed for processing all possible intersecting events. This finally leads to intuitive turnaround with independence of words (</a:t>
            </a:r>
            <a:r>
              <a:rPr b="1" lang="en-US" sz="1450">
                <a:latin typeface="Palatino Linotype"/>
                <a:ea typeface="Palatino Linotype"/>
                <a:cs typeface="Palatino Linotype"/>
                <a:sym typeface="Palatino Linotype"/>
              </a:rPr>
              <a:t>cross- conditional independence</a:t>
            </a:r>
            <a:r>
              <a:rPr lang="en-US" sz="1450">
                <a:latin typeface="Palatino Linotype"/>
                <a:ea typeface="Palatino Linotype"/>
                <a:cs typeface="Palatino Linotype"/>
                <a:sym typeface="Palatino Linotype"/>
              </a:rPr>
              <a:t>)</a:t>
            </a:r>
            <a:endParaRPr sz="1850">
              <a:latin typeface="Arial"/>
              <a:ea typeface="Arial"/>
              <a:cs typeface="Arial"/>
              <a:sym typeface="Arial"/>
            </a:endParaRPr>
          </a:p>
          <a:p>
            <a:pPr indent="0" lvl="0" marL="76200" marR="127000" rtl="0" algn="l">
              <a:lnSpc>
                <a:spcPct val="88000"/>
              </a:lnSpc>
              <a:spcBef>
                <a:spcPts val="300"/>
              </a:spcBef>
              <a:spcAft>
                <a:spcPts val="0"/>
              </a:spcAft>
              <a:buClr>
                <a:schemeClr val="dk1"/>
              </a:buClr>
              <a:buSzPts val="1100"/>
              <a:buFont typeface="Arial"/>
              <a:buNone/>
            </a:pPr>
            <a:r>
              <a:t/>
            </a:r>
            <a:endParaRPr sz="1950">
              <a:latin typeface="Arial"/>
              <a:ea typeface="Arial"/>
              <a:cs typeface="Arial"/>
              <a:sym typeface="Arial"/>
            </a:endParaRPr>
          </a:p>
          <a:p>
            <a:pPr indent="0" lvl="0" marL="0" rtl="0" algn="l">
              <a:spcBef>
                <a:spcPts val="360"/>
              </a:spcBef>
              <a:spcAft>
                <a:spcPts val="0"/>
              </a:spcAft>
              <a:buNone/>
            </a:pPr>
            <a:r>
              <a:t/>
            </a:r>
            <a:endParaRPr sz="2500"/>
          </a:p>
        </p:txBody>
      </p:sp>
      <p:sp>
        <p:nvSpPr>
          <p:cNvPr id="479" name="Google Shape;479;g1170e30a0e2_0_4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80" name="Google Shape;480;g1170e30a0e2_0_4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81" name="Google Shape;481;g1170e30a0e2_0_47"/>
          <p:cNvPicPr preferRelativeResize="0"/>
          <p:nvPr/>
        </p:nvPicPr>
        <p:blipFill>
          <a:blip r:embed="rId3">
            <a:alphaModFix/>
          </a:blip>
          <a:stretch>
            <a:fillRect/>
          </a:stretch>
        </p:blipFill>
        <p:spPr>
          <a:xfrm>
            <a:off x="2482425" y="3353775"/>
            <a:ext cx="5140350" cy="893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86" name="Shape 486"/>
        <p:cNvGrpSpPr/>
        <p:nvPr/>
      </p:nvGrpSpPr>
      <p:grpSpPr>
        <a:xfrm>
          <a:off x="0" y="0"/>
          <a:ext cx="0" cy="0"/>
          <a:chOff x="0" y="0"/>
          <a:chExt cx="0" cy="0"/>
        </a:xfrm>
      </p:grpSpPr>
      <p:sp>
        <p:nvSpPr>
          <p:cNvPr id="487" name="Google Shape;487;g1170e30a0e2_0_5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88" name="Google Shape;488;g1170e30a0e2_0_5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t>Naive Bayes classification</a:t>
            </a:r>
            <a:endParaRPr b="1" sz="2000"/>
          </a:p>
          <a:p>
            <a:pPr indent="0" lvl="0" marL="0" rtl="0" algn="l">
              <a:spcBef>
                <a:spcPts val="360"/>
              </a:spcBef>
              <a:spcAft>
                <a:spcPts val="0"/>
              </a:spcAft>
              <a:buNone/>
            </a:pPr>
            <a:r>
              <a:rPr lang="en-US" sz="1450">
                <a:latin typeface="Palatino Linotype"/>
                <a:ea typeface="Palatino Linotype"/>
                <a:cs typeface="Palatino Linotype"/>
                <a:sym typeface="Palatino Linotype"/>
              </a:rPr>
              <a:t>When both events are independent we can write </a:t>
            </a:r>
            <a:r>
              <a:rPr i="1" lang="en-US" sz="1450">
                <a:latin typeface="Palatino Linotype"/>
                <a:ea typeface="Palatino Linotype"/>
                <a:cs typeface="Palatino Linotype"/>
                <a:sym typeface="Palatino Linotype"/>
              </a:rPr>
              <a:t>P(A ∩ B) = P(A) * P(B)</a:t>
            </a:r>
            <a:r>
              <a:rPr lang="en-US" sz="1450">
                <a:latin typeface="Palatino Linotype"/>
                <a:ea typeface="Palatino Linotype"/>
                <a:cs typeface="Palatino Linotype"/>
                <a:sym typeface="Palatino Linotype"/>
              </a:rPr>
              <a:t>. In fact, this equivalence is much easier to compute with less memory requirement:</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76200" rtl="0" algn="l">
              <a:lnSpc>
                <a:spcPct val="115000"/>
              </a:lnSpc>
              <a:spcBef>
                <a:spcPts val="200"/>
              </a:spcBef>
              <a:spcAft>
                <a:spcPts val="0"/>
              </a:spcAft>
              <a:buNone/>
            </a:pPr>
            <a:r>
              <a:rPr lang="en-US" sz="1450">
                <a:latin typeface="Arial"/>
                <a:ea typeface="Arial"/>
                <a:cs typeface="Arial"/>
                <a:sym typeface="Arial"/>
              </a:rPr>
              <a:t>In a similar way, we will calculate the probability for ham messages as well, as follows:</a:t>
            </a:r>
            <a:endParaRPr sz="1450">
              <a:latin typeface="Arial"/>
              <a:ea typeface="Arial"/>
              <a:cs typeface="Arial"/>
              <a:sym typeface="Arial"/>
            </a:endParaRPr>
          </a:p>
          <a:p>
            <a:pPr indent="0" lvl="0" marL="0" rtl="0" algn="l">
              <a:spcBef>
                <a:spcPts val="360"/>
              </a:spcBef>
              <a:spcAft>
                <a:spcPts val="0"/>
              </a:spcAft>
              <a:buNone/>
            </a:pPr>
            <a:r>
              <a:t/>
            </a:r>
            <a:endParaRPr sz="1450">
              <a:latin typeface="Palatino Linotype"/>
              <a:ea typeface="Palatino Linotype"/>
              <a:cs typeface="Palatino Linotype"/>
              <a:sym typeface="Palatino Linotype"/>
            </a:endParaRPr>
          </a:p>
          <a:p>
            <a:pPr indent="0" lvl="0" marL="0" rtl="0" algn="l">
              <a:spcBef>
                <a:spcPts val="360"/>
              </a:spcBef>
              <a:spcAft>
                <a:spcPts val="0"/>
              </a:spcAft>
              <a:buNone/>
            </a:pPr>
            <a:r>
              <a:t/>
            </a:r>
            <a:endParaRPr sz="2500"/>
          </a:p>
        </p:txBody>
      </p:sp>
      <p:sp>
        <p:nvSpPr>
          <p:cNvPr id="489" name="Google Shape;489;g1170e30a0e2_0_5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90" name="Google Shape;490;g1170e30a0e2_0_5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491" name="Google Shape;491;g1170e30a0e2_0_57"/>
          <p:cNvPicPr preferRelativeResize="0"/>
          <p:nvPr/>
        </p:nvPicPr>
        <p:blipFill>
          <a:blip r:embed="rId3">
            <a:alphaModFix/>
          </a:blip>
          <a:stretch>
            <a:fillRect/>
          </a:stretch>
        </p:blipFill>
        <p:spPr>
          <a:xfrm>
            <a:off x="923650" y="2720625"/>
            <a:ext cx="7096125" cy="1143000"/>
          </a:xfrm>
          <a:prstGeom prst="rect">
            <a:avLst/>
          </a:prstGeom>
          <a:noFill/>
          <a:ln>
            <a:noFill/>
          </a:ln>
        </p:spPr>
      </p:pic>
      <p:pic>
        <p:nvPicPr>
          <p:cNvPr id="492" name="Google Shape;492;g1170e30a0e2_0_57"/>
          <p:cNvPicPr preferRelativeResize="0"/>
          <p:nvPr/>
        </p:nvPicPr>
        <p:blipFill>
          <a:blip r:embed="rId4">
            <a:alphaModFix/>
          </a:blip>
          <a:stretch>
            <a:fillRect/>
          </a:stretch>
        </p:blipFill>
        <p:spPr>
          <a:xfrm>
            <a:off x="1003000" y="4475875"/>
            <a:ext cx="6569626" cy="1266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97" name="Shape 497"/>
        <p:cNvGrpSpPr/>
        <p:nvPr/>
      </p:nvGrpSpPr>
      <p:grpSpPr>
        <a:xfrm>
          <a:off x="0" y="0"/>
          <a:ext cx="0" cy="0"/>
          <a:chOff x="0" y="0"/>
          <a:chExt cx="0" cy="0"/>
        </a:xfrm>
      </p:grpSpPr>
      <p:sp>
        <p:nvSpPr>
          <p:cNvPr id="498" name="Google Shape;498;g1170e30a0e2_0_7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499" name="Google Shape;499;g1170e30a0e2_0_73"/>
          <p:cNvSpPr txBox="1"/>
          <p:nvPr>
            <p:ph idx="1" type="body"/>
          </p:nvPr>
        </p:nvSpPr>
        <p:spPr>
          <a:xfrm>
            <a:off x="457200" y="1115825"/>
            <a:ext cx="8229600" cy="5010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t>Naive Bayes classification</a:t>
            </a:r>
            <a:endParaRPr b="1" sz="2000"/>
          </a:p>
          <a:p>
            <a:pPr indent="0" lvl="0" marL="76200" marR="165100" rtl="0" algn="l">
              <a:lnSpc>
                <a:spcPct val="88000"/>
              </a:lnSpc>
              <a:spcBef>
                <a:spcPts val="0"/>
              </a:spcBef>
              <a:spcAft>
                <a:spcPts val="0"/>
              </a:spcAft>
              <a:buNone/>
            </a:pPr>
            <a:r>
              <a:rPr lang="en-US" sz="1650">
                <a:latin typeface="Arial"/>
                <a:ea typeface="Arial"/>
                <a:cs typeface="Arial"/>
                <a:sym typeface="Arial"/>
              </a:rPr>
              <a:t>By substituting the preceding likelihood table in the equations, due to the ratio of spam/ham we can just simply ignore the denominator terms in both the equations. Overall likelihood of spam is:</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Palatino Linotype"/>
              <a:ea typeface="Palatino Linotype"/>
              <a:cs typeface="Palatino Linotype"/>
              <a:sym typeface="Palatino Linotype"/>
            </a:endParaRPr>
          </a:p>
          <a:p>
            <a:pPr indent="0" lvl="0" marL="76200" marR="165100" rtl="0" algn="l">
              <a:lnSpc>
                <a:spcPct val="88000"/>
              </a:lnSpc>
              <a:spcBef>
                <a:spcPts val="0"/>
              </a:spcBef>
              <a:spcAft>
                <a:spcPts val="0"/>
              </a:spcAft>
              <a:buNone/>
            </a:pPr>
            <a:r>
              <a:t/>
            </a:r>
            <a:endParaRPr sz="1650">
              <a:latin typeface="Palatino Linotype"/>
              <a:ea typeface="Palatino Linotype"/>
              <a:cs typeface="Palatino Linotype"/>
              <a:sym typeface="Palatino Linotype"/>
            </a:endParaRPr>
          </a:p>
          <a:p>
            <a:pPr indent="0" lvl="0" marL="0" rtl="0" algn="l">
              <a:spcBef>
                <a:spcPts val="360"/>
              </a:spcBef>
              <a:spcAft>
                <a:spcPts val="0"/>
              </a:spcAft>
              <a:buNone/>
            </a:pPr>
            <a:r>
              <a:t/>
            </a:r>
            <a:endParaRPr sz="2500"/>
          </a:p>
        </p:txBody>
      </p:sp>
      <p:sp>
        <p:nvSpPr>
          <p:cNvPr id="500" name="Google Shape;500;g1170e30a0e2_0_7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01" name="Google Shape;501;g1170e30a0e2_0_73"/>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02" name="Google Shape;502;g1170e30a0e2_0_73"/>
          <p:cNvPicPr preferRelativeResize="0"/>
          <p:nvPr/>
        </p:nvPicPr>
        <p:blipFill>
          <a:blip r:embed="rId3">
            <a:alphaModFix/>
          </a:blip>
          <a:stretch>
            <a:fillRect/>
          </a:stretch>
        </p:blipFill>
        <p:spPr>
          <a:xfrm>
            <a:off x="2112150" y="4964845"/>
            <a:ext cx="5328575" cy="862700"/>
          </a:xfrm>
          <a:prstGeom prst="rect">
            <a:avLst/>
          </a:prstGeom>
          <a:noFill/>
          <a:ln>
            <a:noFill/>
          </a:ln>
        </p:spPr>
      </p:pic>
      <p:pic>
        <p:nvPicPr>
          <p:cNvPr id="503" name="Google Shape;503;g1170e30a0e2_0_73"/>
          <p:cNvPicPr preferRelativeResize="0"/>
          <p:nvPr/>
        </p:nvPicPr>
        <p:blipFill>
          <a:blip r:embed="rId4">
            <a:alphaModFix/>
          </a:blip>
          <a:stretch>
            <a:fillRect/>
          </a:stretch>
        </p:blipFill>
        <p:spPr>
          <a:xfrm>
            <a:off x="940300" y="2390125"/>
            <a:ext cx="7397125" cy="2248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08" name="Shape 508"/>
        <p:cNvGrpSpPr/>
        <p:nvPr/>
      </p:nvGrpSpPr>
      <p:grpSpPr>
        <a:xfrm>
          <a:off x="0" y="0"/>
          <a:ext cx="0" cy="0"/>
          <a:chOff x="0" y="0"/>
          <a:chExt cx="0" cy="0"/>
        </a:xfrm>
      </p:grpSpPr>
      <p:sp>
        <p:nvSpPr>
          <p:cNvPr id="509" name="Google Shape;509;g117e88217f4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510" name="Google Shape;510;g117e88217f4_0_2"/>
          <p:cNvSpPr txBox="1"/>
          <p:nvPr>
            <p:ph idx="1" type="body"/>
          </p:nvPr>
        </p:nvSpPr>
        <p:spPr>
          <a:xfrm>
            <a:off x="457200" y="1115825"/>
            <a:ext cx="8229600" cy="5010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t>Naive Bayes classification</a:t>
            </a:r>
            <a:endParaRPr b="1" sz="2000"/>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Arial"/>
              <a:ea typeface="Arial"/>
              <a:cs typeface="Arial"/>
              <a:sym typeface="Arial"/>
            </a:endParaRPr>
          </a:p>
          <a:p>
            <a:pPr indent="0" lvl="0" marL="76200" marR="165100" rtl="0" algn="l">
              <a:lnSpc>
                <a:spcPct val="88000"/>
              </a:lnSpc>
              <a:spcBef>
                <a:spcPts val="0"/>
              </a:spcBef>
              <a:spcAft>
                <a:spcPts val="0"/>
              </a:spcAft>
              <a:buNone/>
            </a:pPr>
            <a:r>
              <a:t/>
            </a:r>
            <a:endParaRPr sz="1650">
              <a:latin typeface="Palatino Linotype"/>
              <a:ea typeface="Palatino Linotype"/>
              <a:cs typeface="Palatino Linotype"/>
              <a:sym typeface="Palatino Linotype"/>
            </a:endParaRPr>
          </a:p>
          <a:p>
            <a:pPr indent="0" lvl="0" marL="76200" marR="165100" rtl="0" algn="l">
              <a:lnSpc>
                <a:spcPct val="88000"/>
              </a:lnSpc>
              <a:spcBef>
                <a:spcPts val="0"/>
              </a:spcBef>
              <a:spcAft>
                <a:spcPts val="0"/>
              </a:spcAft>
              <a:buNone/>
            </a:pPr>
            <a:r>
              <a:rPr lang="en-US" sz="1650">
                <a:latin typeface="Palatino Linotype"/>
                <a:ea typeface="Palatino Linotype"/>
                <a:cs typeface="Palatino Linotype"/>
                <a:sym typeface="Palatino Linotype"/>
              </a:rPr>
              <a:t>After calculating ratio, </a:t>
            </a:r>
            <a:r>
              <a:rPr i="1" lang="en-US" sz="1650">
                <a:latin typeface="Palatino Linotype"/>
                <a:ea typeface="Palatino Linotype"/>
                <a:cs typeface="Palatino Linotype"/>
                <a:sym typeface="Palatino Linotype"/>
              </a:rPr>
              <a:t>0.008864/0.004349 = 2.03</a:t>
            </a:r>
            <a:r>
              <a:rPr lang="en-US" sz="1650">
                <a:latin typeface="Palatino Linotype"/>
                <a:ea typeface="Palatino Linotype"/>
                <a:cs typeface="Palatino Linotype"/>
                <a:sym typeface="Palatino Linotype"/>
              </a:rPr>
              <a:t>, which means that this message is two times more likely to be spam than ham. But we can calculate the probabilities as follows</a:t>
            </a:r>
            <a:endParaRPr sz="1650">
              <a:latin typeface="Arial"/>
              <a:ea typeface="Arial"/>
              <a:cs typeface="Arial"/>
              <a:sym typeface="Arial"/>
            </a:endParaRPr>
          </a:p>
          <a:p>
            <a:pPr indent="0" lvl="0" marL="0" rtl="0" algn="l">
              <a:spcBef>
                <a:spcPts val="360"/>
              </a:spcBef>
              <a:spcAft>
                <a:spcPts val="0"/>
              </a:spcAft>
              <a:buNone/>
            </a:pPr>
            <a:r>
              <a:t/>
            </a:r>
            <a:endParaRPr b="1" sz="2000"/>
          </a:p>
          <a:p>
            <a:pPr indent="0" lvl="0" marL="0" rtl="0" algn="l">
              <a:spcBef>
                <a:spcPts val="360"/>
              </a:spcBef>
              <a:spcAft>
                <a:spcPts val="0"/>
              </a:spcAft>
              <a:buNone/>
            </a:pPr>
            <a:r>
              <a:t/>
            </a:r>
            <a:endParaRPr sz="2500"/>
          </a:p>
        </p:txBody>
      </p:sp>
      <p:sp>
        <p:nvSpPr>
          <p:cNvPr id="511" name="Google Shape;511;g117e88217f4_0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12" name="Google Shape;512;g117e88217f4_0_2"/>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13" name="Google Shape;513;g117e88217f4_0_2"/>
          <p:cNvPicPr preferRelativeResize="0"/>
          <p:nvPr/>
        </p:nvPicPr>
        <p:blipFill>
          <a:blip r:embed="rId3">
            <a:alphaModFix/>
          </a:blip>
          <a:stretch>
            <a:fillRect/>
          </a:stretch>
        </p:blipFill>
        <p:spPr>
          <a:xfrm>
            <a:off x="702100" y="1893150"/>
            <a:ext cx="7020975" cy="1416750"/>
          </a:xfrm>
          <a:prstGeom prst="rect">
            <a:avLst/>
          </a:prstGeom>
          <a:noFill/>
          <a:ln>
            <a:noFill/>
          </a:ln>
        </p:spPr>
      </p:pic>
      <p:pic>
        <p:nvPicPr>
          <p:cNvPr id="514" name="Google Shape;514;g117e88217f4_0_2"/>
          <p:cNvPicPr preferRelativeResize="0"/>
          <p:nvPr/>
        </p:nvPicPr>
        <p:blipFill>
          <a:blip r:embed="rId4">
            <a:alphaModFix/>
          </a:blip>
          <a:stretch>
            <a:fillRect/>
          </a:stretch>
        </p:blipFill>
        <p:spPr>
          <a:xfrm>
            <a:off x="1354050" y="4743375"/>
            <a:ext cx="5955300" cy="1143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19" name="Shape 519"/>
        <p:cNvGrpSpPr/>
        <p:nvPr/>
      </p:nvGrpSpPr>
      <p:grpSpPr>
        <a:xfrm>
          <a:off x="0" y="0"/>
          <a:ext cx="0" cy="0"/>
          <a:chOff x="0" y="0"/>
          <a:chExt cx="0" cy="0"/>
        </a:xfrm>
      </p:grpSpPr>
      <p:sp>
        <p:nvSpPr>
          <p:cNvPr id="520" name="Google Shape;520;g116343928e0_0_10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solidFill>
                  <a:srgbClr val="9900FF"/>
                </a:solidFill>
              </a:rPr>
              <a:t>Naive Bayes</a:t>
            </a:r>
            <a:endParaRPr/>
          </a:p>
        </p:txBody>
      </p:sp>
      <p:sp>
        <p:nvSpPr>
          <p:cNvPr id="521" name="Google Shape;521;g116343928e0_0_10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522" name="Google Shape;522;g116343928e0_0_10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23" name="Google Shape;523;g116343928e0_0_103"/>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24" name="Google Shape;524;g116343928e0_0_103"/>
          <p:cNvPicPr preferRelativeResize="0"/>
          <p:nvPr/>
        </p:nvPicPr>
        <p:blipFill>
          <a:blip r:embed="rId3">
            <a:alphaModFix/>
          </a:blip>
          <a:stretch>
            <a:fillRect/>
          </a:stretch>
        </p:blipFill>
        <p:spPr>
          <a:xfrm>
            <a:off x="457200" y="1285875"/>
            <a:ext cx="8338925" cy="4916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29" name="Shape 529"/>
        <p:cNvGrpSpPr/>
        <p:nvPr/>
      </p:nvGrpSpPr>
      <p:grpSpPr>
        <a:xfrm>
          <a:off x="0" y="0"/>
          <a:ext cx="0" cy="0"/>
          <a:chOff x="0" y="0"/>
          <a:chExt cx="0" cy="0"/>
        </a:xfrm>
      </p:grpSpPr>
      <p:sp>
        <p:nvSpPr>
          <p:cNvPr id="530" name="Google Shape;530;g116343928e0_0_11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a:t>
            </a:r>
            <a:endParaRPr/>
          </a:p>
        </p:txBody>
      </p:sp>
      <p:sp>
        <p:nvSpPr>
          <p:cNvPr id="531" name="Google Shape;531;g116343928e0_0_11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532" name="Google Shape;532;g116343928e0_0_11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33" name="Google Shape;533;g116343928e0_0_11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34" name="Google Shape;534;g116343928e0_0_111"/>
          <p:cNvPicPr preferRelativeResize="0"/>
          <p:nvPr/>
        </p:nvPicPr>
        <p:blipFill>
          <a:blip r:embed="rId3">
            <a:alphaModFix/>
          </a:blip>
          <a:stretch>
            <a:fillRect/>
          </a:stretch>
        </p:blipFill>
        <p:spPr>
          <a:xfrm>
            <a:off x="526775" y="57144"/>
            <a:ext cx="8299175" cy="6224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9" name="Shape 109"/>
        <p:cNvGrpSpPr/>
        <p:nvPr/>
      </p:nvGrpSpPr>
      <p:grpSpPr>
        <a:xfrm>
          <a:off x="0" y="0"/>
          <a:ext cx="0" cy="0"/>
          <a:chOff x="0" y="0"/>
          <a:chExt cx="0" cy="0"/>
        </a:xfrm>
      </p:grpSpPr>
      <p:sp>
        <p:nvSpPr>
          <p:cNvPr id="110" name="Google Shape;110;g116343928e0_0_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11" name="Google Shape;111;g116343928e0_0_3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US">
                <a:solidFill>
                  <a:srgbClr val="FFFF00"/>
                </a:solidFill>
              </a:rPr>
              <a:t>KNN voter example</a:t>
            </a:r>
            <a:endParaRPr b="1">
              <a:solidFill>
                <a:srgbClr val="FFFF00"/>
              </a:solidFill>
            </a:endParaRPr>
          </a:p>
          <a:p>
            <a:pPr indent="-327025" lvl="0" marL="457200" marR="114300" rtl="0" algn="l">
              <a:lnSpc>
                <a:spcPct val="88000"/>
              </a:lnSpc>
              <a:spcBef>
                <a:spcPts val="400"/>
              </a:spcBef>
              <a:spcAft>
                <a:spcPts val="0"/>
              </a:spcAft>
              <a:buClr>
                <a:srgbClr val="000000"/>
              </a:buClr>
              <a:buSzPts val="1550"/>
              <a:buFont typeface="Arial"/>
              <a:buChar char="•"/>
            </a:pPr>
            <a:r>
              <a:rPr lang="en-US" sz="1550">
                <a:solidFill>
                  <a:srgbClr val="000000"/>
                </a:solidFill>
                <a:latin typeface="Arial"/>
                <a:ea typeface="Arial"/>
                <a:cs typeface="Arial"/>
                <a:sym typeface="Arial"/>
              </a:rPr>
              <a:t>Objective is to predict the party for which voter will vote based on their neighborhood, precisely geolocation (latitude and longitude). </a:t>
            </a:r>
            <a:endParaRPr sz="1550">
              <a:solidFill>
                <a:srgbClr val="000000"/>
              </a:solidFill>
              <a:latin typeface="Arial"/>
              <a:ea typeface="Arial"/>
              <a:cs typeface="Arial"/>
              <a:sym typeface="Arial"/>
            </a:endParaRPr>
          </a:p>
          <a:p>
            <a:pPr indent="-327025" lvl="0" marL="457200" marR="114300" rtl="0" algn="l">
              <a:lnSpc>
                <a:spcPct val="88000"/>
              </a:lnSpc>
              <a:spcBef>
                <a:spcPts val="0"/>
              </a:spcBef>
              <a:spcAft>
                <a:spcPts val="0"/>
              </a:spcAft>
              <a:buClr>
                <a:srgbClr val="000000"/>
              </a:buClr>
              <a:buSzPts val="1550"/>
              <a:buFont typeface="Arial"/>
              <a:buChar char="•"/>
            </a:pPr>
            <a:r>
              <a:rPr lang="en-US" sz="1550">
                <a:solidFill>
                  <a:srgbClr val="000000"/>
                </a:solidFill>
                <a:latin typeface="Arial"/>
                <a:ea typeface="Arial"/>
                <a:cs typeface="Arial"/>
                <a:sym typeface="Arial"/>
              </a:rPr>
              <a:t>Assumption - Identify the potential voter to which political party they would be voting based on majority voters did voted for that particular party.</a:t>
            </a:r>
            <a:endParaRPr sz="1550">
              <a:solidFill>
                <a:srgbClr val="000000"/>
              </a:solidFill>
              <a:latin typeface="Arial"/>
              <a:ea typeface="Arial"/>
              <a:cs typeface="Arial"/>
              <a:sym typeface="Arial"/>
            </a:endParaRPr>
          </a:p>
          <a:p>
            <a:pPr indent="-327025" lvl="0" marL="457200" marR="114300" rtl="0" algn="l">
              <a:lnSpc>
                <a:spcPct val="88000"/>
              </a:lnSpc>
              <a:spcBef>
                <a:spcPts val="0"/>
              </a:spcBef>
              <a:spcAft>
                <a:spcPts val="0"/>
              </a:spcAft>
              <a:buClr>
                <a:srgbClr val="000000"/>
              </a:buClr>
              <a:buSzPts val="1550"/>
              <a:buFont typeface="Arial"/>
              <a:buChar char="•"/>
            </a:pPr>
            <a:r>
              <a:rPr lang="en-US" sz="1550">
                <a:solidFill>
                  <a:srgbClr val="000000"/>
                </a:solidFill>
                <a:latin typeface="Arial"/>
                <a:ea typeface="Arial"/>
                <a:cs typeface="Arial"/>
                <a:sym typeface="Arial"/>
              </a:rPr>
              <a:t>Tuning the k-value (number to consider, among which majority should be counted) is the million- dollar question (as same as any machine learning algorithm)</a:t>
            </a:r>
            <a:endParaRPr sz="1550">
              <a:solidFill>
                <a:srgbClr val="000000"/>
              </a:solidFill>
              <a:latin typeface="Arial"/>
              <a:ea typeface="Arial"/>
              <a:cs typeface="Arial"/>
              <a:sym typeface="Arial"/>
            </a:endParaRPr>
          </a:p>
          <a:p>
            <a:pPr indent="0" lvl="0" marL="0" rtl="0" algn="l">
              <a:spcBef>
                <a:spcPts val="360"/>
              </a:spcBef>
              <a:spcAft>
                <a:spcPts val="0"/>
              </a:spcAft>
              <a:buNone/>
            </a:pPr>
            <a:r>
              <a:t/>
            </a:r>
            <a:endParaRPr sz="3700"/>
          </a:p>
        </p:txBody>
      </p:sp>
      <p:sp>
        <p:nvSpPr>
          <p:cNvPr id="112" name="Google Shape;112;g116343928e0_0_3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g116343928e0_0_3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114" name="Google Shape;114;g116343928e0_0_31"/>
          <p:cNvPicPr preferRelativeResize="0"/>
          <p:nvPr/>
        </p:nvPicPr>
        <p:blipFill>
          <a:blip r:embed="rId3">
            <a:alphaModFix/>
          </a:blip>
          <a:stretch>
            <a:fillRect/>
          </a:stretch>
        </p:blipFill>
        <p:spPr>
          <a:xfrm>
            <a:off x="2043600" y="3936775"/>
            <a:ext cx="4664100" cy="2244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39" name="Shape 539"/>
        <p:cNvGrpSpPr/>
        <p:nvPr/>
      </p:nvGrpSpPr>
      <p:grpSpPr>
        <a:xfrm>
          <a:off x="0" y="0"/>
          <a:ext cx="0" cy="0"/>
          <a:chOff x="0" y="0"/>
          <a:chExt cx="0" cy="0"/>
        </a:xfrm>
      </p:grpSpPr>
      <p:sp>
        <p:nvSpPr>
          <p:cNvPr id="540" name="Google Shape;540;g116343928e0_0_11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Laplace estimator</a:t>
            </a:r>
            <a:endParaRPr b="1" sz="5500"/>
          </a:p>
        </p:txBody>
      </p:sp>
      <p:sp>
        <p:nvSpPr>
          <p:cNvPr id="541" name="Google Shape;541;g116343928e0_0_119"/>
          <p:cNvSpPr txBox="1"/>
          <p:nvPr>
            <p:ph idx="1" type="body"/>
          </p:nvPr>
        </p:nvSpPr>
        <p:spPr>
          <a:xfrm>
            <a:off x="457200" y="1639957"/>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350">
                <a:latin typeface="Palatino Linotype"/>
                <a:ea typeface="Palatino Linotype"/>
                <a:cs typeface="Palatino Linotype"/>
                <a:sym typeface="Palatino Linotype"/>
              </a:rPr>
              <a:t>In the previous calculation, all the values are nonzeros, which makes calculations well. Whereas in practice some words never appear in past for specific category and suddenly appear at later stages, which makes entire calculations as zeros</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rPr lang="en-US" sz="1350">
                <a:latin typeface="Palatino Linotype"/>
                <a:ea typeface="Palatino Linotype"/>
                <a:cs typeface="Palatino Linotype"/>
                <a:sym typeface="Palatino Linotype"/>
              </a:rPr>
              <a:t>For example, in the previous equation </a:t>
            </a:r>
            <a:r>
              <a:rPr i="1" lang="en-US" sz="1350">
                <a:latin typeface="Palatino Linotype"/>
                <a:ea typeface="Palatino Linotype"/>
                <a:cs typeface="Palatino Linotype"/>
                <a:sym typeface="Palatino Linotype"/>
              </a:rPr>
              <a:t>W</a:t>
            </a:r>
            <a:r>
              <a:rPr i="1" lang="en-US" sz="850">
                <a:latin typeface="Palatino Linotype"/>
                <a:ea typeface="Palatino Linotype"/>
                <a:cs typeface="Palatino Linotype"/>
                <a:sym typeface="Palatino Linotype"/>
              </a:rPr>
              <a:t>3 </a:t>
            </a:r>
            <a:r>
              <a:rPr lang="en-US" sz="1350">
                <a:latin typeface="Palatino Linotype"/>
                <a:ea typeface="Palatino Linotype"/>
                <a:cs typeface="Palatino Linotype"/>
                <a:sym typeface="Palatino Linotype"/>
              </a:rPr>
              <a:t>did have a </a:t>
            </a:r>
            <a:r>
              <a:rPr i="1" lang="en-US" sz="1350">
                <a:latin typeface="Palatino Linotype"/>
                <a:ea typeface="Palatino Linotype"/>
                <a:cs typeface="Palatino Linotype"/>
                <a:sym typeface="Palatino Linotype"/>
              </a:rPr>
              <a:t>0 </a:t>
            </a:r>
            <a:r>
              <a:rPr lang="en-US" sz="1350">
                <a:latin typeface="Palatino Linotype"/>
                <a:ea typeface="Palatino Linotype"/>
                <a:cs typeface="Palatino Linotype"/>
                <a:sym typeface="Palatino Linotype"/>
              </a:rPr>
              <a:t>value instead of </a:t>
            </a:r>
            <a:r>
              <a:rPr i="1" lang="en-US" sz="1350">
                <a:latin typeface="Palatino Linotype"/>
                <a:ea typeface="Palatino Linotype"/>
                <a:cs typeface="Palatino Linotype"/>
                <a:sym typeface="Palatino Linotype"/>
              </a:rPr>
              <a:t>13</a:t>
            </a:r>
            <a:r>
              <a:rPr lang="en-US" sz="1350">
                <a:latin typeface="Palatino Linotype"/>
                <a:ea typeface="Palatino Linotype"/>
                <a:cs typeface="Palatino Linotype"/>
                <a:sym typeface="Palatino Linotype"/>
              </a:rPr>
              <a:t>, and it will convert entire equations to </a:t>
            </a:r>
            <a:r>
              <a:rPr i="1" lang="en-US" sz="1350">
                <a:latin typeface="Palatino Linotype"/>
                <a:ea typeface="Palatino Linotype"/>
                <a:cs typeface="Palatino Linotype"/>
                <a:sym typeface="Palatino Linotype"/>
              </a:rPr>
              <a:t>0 </a:t>
            </a:r>
            <a:r>
              <a:rPr lang="en-US" sz="1350">
                <a:latin typeface="Palatino Linotype"/>
                <a:ea typeface="Palatino Linotype"/>
                <a:cs typeface="Palatino Linotype"/>
                <a:sym typeface="Palatino Linotype"/>
              </a:rPr>
              <a:t>altogether</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350">
              <a:latin typeface="Palatino Linotype"/>
              <a:ea typeface="Palatino Linotype"/>
              <a:cs typeface="Palatino Linotype"/>
              <a:sym typeface="Palatino Linotype"/>
            </a:endParaRPr>
          </a:p>
          <a:p>
            <a:pPr indent="0" lvl="0" marL="0" rtl="0" algn="l">
              <a:spcBef>
                <a:spcPts val="360"/>
              </a:spcBef>
              <a:spcAft>
                <a:spcPts val="0"/>
              </a:spcAft>
              <a:buNone/>
            </a:pPr>
            <a:r>
              <a:rPr lang="en-US" sz="1350">
                <a:latin typeface="Palatino Linotype"/>
                <a:ea typeface="Palatino Linotype"/>
                <a:cs typeface="Palatino Linotype"/>
                <a:sym typeface="Palatino Linotype"/>
              </a:rPr>
              <a:t>In order to avoid this situation, Laplace estimator essentially adds a small number to each of the counts in the frequency table, which ensures that each feature has a nonzero probability of occurring with each class. Usually Laplace estimator is set to </a:t>
            </a:r>
            <a:r>
              <a:rPr i="1" lang="en-US" sz="1350">
                <a:latin typeface="Palatino Linotype"/>
                <a:ea typeface="Palatino Linotype"/>
                <a:cs typeface="Palatino Linotype"/>
                <a:sym typeface="Palatino Linotype"/>
              </a:rPr>
              <a:t>1</a:t>
            </a:r>
            <a:r>
              <a:rPr lang="en-US" sz="1350">
                <a:latin typeface="Palatino Linotype"/>
                <a:ea typeface="Palatino Linotype"/>
                <a:cs typeface="Palatino Linotype"/>
                <a:sym typeface="Palatino Linotype"/>
              </a:rPr>
              <a:t>, which ensures that each class-feature combination is found in the data at least once</a:t>
            </a:r>
            <a:endParaRPr sz="1350">
              <a:latin typeface="Palatino Linotype"/>
              <a:ea typeface="Palatino Linotype"/>
              <a:cs typeface="Palatino Linotype"/>
              <a:sym typeface="Palatino Linotype"/>
            </a:endParaRPr>
          </a:p>
          <a:p>
            <a:pPr indent="0" lvl="0" marL="0" rtl="0" algn="l">
              <a:spcBef>
                <a:spcPts val="360"/>
              </a:spcBef>
              <a:spcAft>
                <a:spcPts val="0"/>
              </a:spcAft>
              <a:buNone/>
            </a:pPr>
            <a:r>
              <a:t/>
            </a:r>
            <a:endParaRPr sz="1050">
              <a:latin typeface="Palatino Linotype"/>
              <a:ea typeface="Palatino Linotype"/>
              <a:cs typeface="Palatino Linotype"/>
              <a:sym typeface="Palatino Linotype"/>
            </a:endParaRPr>
          </a:p>
        </p:txBody>
      </p:sp>
      <p:sp>
        <p:nvSpPr>
          <p:cNvPr id="542" name="Google Shape;542;g116343928e0_0_1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43" name="Google Shape;543;g116343928e0_0_119"/>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44" name="Google Shape;544;g116343928e0_0_119"/>
          <p:cNvPicPr preferRelativeResize="0"/>
          <p:nvPr/>
        </p:nvPicPr>
        <p:blipFill>
          <a:blip r:embed="rId3">
            <a:alphaModFix/>
          </a:blip>
          <a:stretch>
            <a:fillRect/>
          </a:stretch>
        </p:blipFill>
        <p:spPr>
          <a:xfrm>
            <a:off x="2014538" y="3224213"/>
            <a:ext cx="5114925" cy="409575"/>
          </a:xfrm>
          <a:prstGeom prst="rect">
            <a:avLst/>
          </a:prstGeom>
          <a:noFill/>
          <a:ln>
            <a:noFill/>
          </a:ln>
        </p:spPr>
      </p:pic>
      <p:pic>
        <p:nvPicPr>
          <p:cNvPr id="545" name="Google Shape;545;g116343928e0_0_119"/>
          <p:cNvPicPr preferRelativeResize="0"/>
          <p:nvPr/>
        </p:nvPicPr>
        <p:blipFill>
          <a:blip r:embed="rId4">
            <a:alphaModFix/>
          </a:blip>
          <a:stretch>
            <a:fillRect/>
          </a:stretch>
        </p:blipFill>
        <p:spPr>
          <a:xfrm>
            <a:off x="2066925" y="4891088"/>
            <a:ext cx="5314950" cy="4286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50" name="Shape 550"/>
        <p:cNvGrpSpPr/>
        <p:nvPr/>
      </p:nvGrpSpPr>
      <p:grpSpPr>
        <a:xfrm>
          <a:off x="0" y="0"/>
          <a:ext cx="0" cy="0"/>
          <a:chOff x="0" y="0"/>
          <a:chExt cx="0" cy="0"/>
        </a:xfrm>
      </p:grpSpPr>
      <p:sp>
        <p:nvSpPr>
          <p:cNvPr id="551" name="Google Shape;551;g116343928e0_0_12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b="1"/>
          </a:p>
        </p:txBody>
      </p:sp>
      <p:sp>
        <p:nvSpPr>
          <p:cNvPr id="552" name="Google Shape;552;g116343928e0_0_127"/>
          <p:cNvSpPr txBox="1"/>
          <p:nvPr>
            <p:ph idx="1" type="body"/>
          </p:nvPr>
        </p:nvSpPr>
        <p:spPr>
          <a:xfrm>
            <a:off x="457200" y="1093300"/>
            <a:ext cx="8229600" cy="5033100"/>
          </a:xfrm>
          <a:prstGeom prst="rect">
            <a:avLst/>
          </a:prstGeom>
        </p:spPr>
        <p:txBody>
          <a:bodyPr anchorCtr="0" anchor="t" bIns="45700" lIns="91425" spcFirstLastPara="1" rIns="91425" wrap="square" tIns="45700">
            <a:normAutofit/>
          </a:bodyPr>
          <a:lstStyle/>
          <a:p>
            <a:pPr indent="-314325" lvl="0" marL="457200" rtl="0" algn="l">
              <a:spcBef>
                <a:spcPts val="360"/>
              </a:spcBef>
              <a:spcAft>
                <a:spcPts val="0"/>
              </a:spcAft>
              <a:buSzPts val="1350"/>
              <a:buFont typeface="Palatino Linotype"/>
              <a:buChar char="•"/>
            </a:pPr>
            <a:r>
              <a:rPr lang="en-US" sz="1350">
                <a:latin typeface="Palatino Linotype"/>
                <a:ea typeface="Palatino Linotype"/>
                <a:cs typeface="Palatino Linotype"/>
                <a:sym typeface="Palatino Linotype"/>
              </a:rPr>
              <a:t>Dat set : SMS spam collection</a:t>
            </a:r>
            <a:endParaRPr sz="1350">
              <a:latin typeface="Palatino Linotype"/>
              <a:ea typeface="Palatino Linotype"/>
              <a:cs typeface="Palatino Linotype"/>
              <a:sym typeface="Palatino Linotype"/>
            </a:endParaRPr>
          </a:p>
          <a:p>
            <a:pPr indent="-314325" lvl="0" marL="457200" rtl="0" algn="l">
              <a:spcBef>
                <a:spcPts val="0"/>
              </a:spcBef>
              <a:spcAft>
                <a:spcPts val="0"/>
              </a:spcAft>
              <a:buSzPts val="1350"/>
              <a:buFont typeface="Palatino Linotype"/>
              <a:buChar char="•"/>
            </a:pPr>
            <a:r>
              <a:rPr lang="en-US" sz="1350">
                <a:latin typeface="Palatino Linotype"/>
                <a:ea typeface="Palatino Linotype"/>
                <a:cs typeface="Palatino Linotype"/>
                <a:sym typeface="Palatino Linotype"/>
              </a:rPr>
              <a:t>NLP techniques to preprocess prior to build the Naive Bayes model</a:t>
            </a:r>
            <a:endParaRPr sz="1350">
              <a:latin typeface="Palatino Linotype"/>
              <a:ea typeface="Palatino Linotype"/>
              <a:cs typeface="Palatino Linotype"/>
              <a:sym typeface="Palatino Linotype"/>
            </a:endParaRPr>
          </a:p>
          <a:p>
            <a:pPr indent="0" lvl="0" marL="457200" rtl="0" algn="l">
              <a:lnSpc>
                <a:spcPct val="115000"/>
              </a:lnSpc>
              <a:spcBef>
                <a:spcPts val="1200"/>
              </a:spcBef>
              <a:spcAft>
                <a:spcPts val="0"/>
              </a:spcAft>
              <a:buNone/>
            </a:pPr>
            <a:r>
              <a:rPr b="1" lang="en-US" sz="1200">
                <a:latin typeface="Courier New"/>
                <a:ea typeface="Courier New"/>
                <a:cs typeface="Courier New"/>
                <a:sym typeface="Courier New"/>
              </a:rPr>
              <a:t>&gt;&gt;&gt; import csv</a:t>
            </a:r>
            <a:endParaRPr b="1" sz="1200">
              <a:latin typeface="Courier New"/>
              <a:ea typeface="Courier New"/>
              <a:cs typeface="Courier New"/>
              <a:sym typeface="Courier New"/>
            </a:endParaRPr>
          </a:p>
          <a:p>
            <a:pPr indent="0" lvl="0" marL="457200" rtl="0" algn="l">
              <a:lnSpc>
                <a:spcPct val="115000"/>
              </a:lnSpc>
              <a:spcBef>
                <a:spcPts val="1200"/>
              </a:spcBef>
              <a:spcAft>
                <a:spcPts val="0"/>
              </a:spcAft>
              <a:buNone/>
            </a:pPr>
            <a:r>
              <a:rPr b="1" lang="en-US" sz="1300">
                <a:latin typeface="Courier New"/>
                <a:ea typeface="Courier New"/>
                <a:cs typeface="Courier New"/>
                <a:sym typeface="Courier New"/>
              </a:rPr>
              <a:t> </a:t>
            </a:r>
            <a:r>
              <a:rPr b="1" lang="en-US" sz="1200">
                <a:latin typeface="Courier New"/>
                <a:ea typeface="Courier New"/>
                <a:cs typeface="Courier New"/>
                <a:sym typeface="Courier New"/>
              </a:rPr>
              <a:t>&gt;&gt;&gt; smsdata = open('SMSSpamCollection.txt','r')</a:t>
            </a:r>
            <a:endParaRPr b="1" sz="1200">
              <a:latin typeface="Courier New"/>
              <a:ea typeface="Courier New"/>
              <a:cs typeface="Courier New"/>
              <a:sym typeface="Courier New"/>
            </a:endParaRPr>
          </a:p>
          <a:p>
            <a:pPr indent="0" lvl="0" marL="457200" rtl="0" algn="l">
              <a:spcBef>
                <a:spcPts val="1200"/>
              </a:spcBef>
              <a:spcAft>
                <a:spcPts val="0"/>
              </a:spcAft>
              <a:buNone/>
            </a:pPr>
            <a:r>
              <a:rPr b="1" lang="en-US" sz="1200">
                <a:latin typeface="Courier New"/>
                <a:ea typeface="Courier New"/>
                <a:cs typeface="Courier New"/>
                <a:sym typeface="Courier New"/>
              </a:rPr>
              <a:t>&gt;&gt;&gt; csv_reader = csv.reader(smsdata,delimiter='\t')</a:t>
            </a:r>
            <a:endParaRPr b="1" sz="1200">
              <a:latin typeface="Courier New"/>
              <a:ea typeface="Courier New"/>
              <a:cs typeface="Courier New"/>
              <a:sym typeface="Courier New"/>
            </a:endParaRPr>
          </a:p>
          <a:p>
            <a:pPr indent="0" lvl="0" marL="457200" rtl="0" algn="l">
              <a:spcBef>
                <a:spcPts val="360"/>
              </a:spcBef>
              <a:spcAft>
                <a:spcPts val="0"/>
              </a:spcAft>
              <a:buNone/>
            </a:pPr>
            <a:r>
              <a:t/>
            </a:r>
            <a:endParaRPr b="1" sz="800">
              <a:latin typeface="Courier New"/>
              <a:ea typeface="Courier New"/>
              <a:cs typeface="Courier New"/>
              <a:sym typeface="Courier New"/>
            </a:endParaRPr>
          </a:p>
          <a:p>
            <a:pPr indent="0" lvl="0" marL="0" rtl="0" algn="l">
              <a:spcBef>
                <a:spcPts val="360"/>
              </a:spcBef>
              <a:spcAft>
                <a:spcPts val="0"/>
              </a:spcAft>
              <a:buNone/>
            </a:pPr>
            <a:r>
              <a:t/>
            </a:r>
            <a:endParaRPr sz="950">
              <a:latin typeface="Palatino Linotype"/>
              <a:ea typeface="Palatino Linotype"/>
              <a:cs typeface="Palatino Linotype"/>
              <a:sym typeface="Palatino Linotype"/>
            </a:endParaRPr>
          </a:p>
          <a:p>
            <a:pPr indent="0" lvl="0" marL="0" rtl="0" algn="l">
              <a:spcBef>
                <a:spcPts val="360"/>
              </a:spcBef>
              <a:spcAft>
                <a:spcPts val="0"/>
              </a:spcAft>
              <a:buNone/>
            </a:pPr>
            <a:r>
              <a:t/>
            </a:r>
            <a:endParaRPr sz="1050">
              <a:latin typeface="Palatino Linotype"/>
              <a:ea typeface="Palatino Linotype"/>
              <a:cs typeface="Palatino Linotype"/>
              <a:sym typeface="Palatino Linotype"/>
            </a:endParaRPr>
          </a:p>
        </p:txBody>
      </p:sp>
      <p:sp>
        <p:nvSpPr>
          <p:cNvPr id="553" name="Google Shape;553;g116343928e0_0_1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54" name="Google Shape;554;g116343928e0_0_12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55" name="Google Shape;555;g116343928e0_0_127"/>
          <p:cNvPicPr preferRelativeResize="0"/>
          <p:nvPr/>
        </p:nvPicPr>
        <p:blipFill>
          <a:blip r:embed="rId3">
            <a:alphaModFix/>
          </a:blip>
          <a:stretch>
            <a:fillRect/>
          </a:stretch>
        </p:blipFill>
        <p:spPr>
          <a:xfrm>
            <a:off x="1295400" y="2767475"/>
            <a:ext cx="5006000" cy="390002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60" name="Shape 560"/>
        <p:cNvGrpSpPr/>
        <p:nvPr/>
      </p:nvGrpSpPr>
      <p:grpSpPr>
        <a:xfrm>
          <a:off x="0" y="0"/>
          <a:ext cx="0" cy="0"/>
          <a:chOff x="0" y="0"/>
          <a:chExt cx="0" cy="0"/>
        </a:xfrm>
      </p:grpSpPr>
      <p:sp>
        <p:nvSpPr>
          <p:cNvPr id="561" name="Google Shape;561;g116343928e0_0_13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Naive Bayes SMS spam classification example</a:t>
            </a:r>
            <a:endParaRPr/>
          </a:p>
        </p:txBody>
      </p:sp>
      <p:sp>
        <p:nvSpPr>
          <p:cNvPr id="562" name="Google Shape;562;g116343928e0_0_13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000"/>
              <a:t>Preprocessing stages are</a:t>
            </a:r>
            <a:endParaRPr sz="2000"/>
          </a:p>
          <a:p>
            <a:pPr indent="-355600" lvl="0" marL="457200" rtl="0" algn="l">
              <a:spcBef>
                <a:spcPts val="360"/>
              </a:spcBef>
              <a:spcAft>
                <a:spcPts val="0"/>
              </a:spcAft>
              <a:buSzPts val="2000"/>
              <a:buChar char="•"/>
            </a:pPr>
            <a:r>
              <a:rPr b="1" lang="en-US" sz="1250">
                <a:latin typeface="Palatino Linotype"/>
                <a:ea typeface="Palatino Linotype"/>
                <a:cs typeface="Palatino Linotype"/>
                <a:sym typeface="Palatino Linotype"/>
              </a:rPr>
              <a:t>Removal of punctuations</a:t>
            </a:r>
            <a:endParaRPr b="1"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b="1" lang="en-US" sz="1250">
                <a:latin typeface="Palatino Linotype"/>
                <a:ea typeface="Palatino Linotype"/>
                <a:cs typeface="Palatino Linotype"/>
                <a:sym typeface="Palatino Linotype"/>
              </a:rPr>
              <a:t>Word tokenization</a:t>
            </a:r>
            <a:r>
              <a:rPr lang="en-US" sz="1250">
                <a:latin typeface="Palatino Linotype"/>
                <a:ea typeface="Palatino Linotype"/>
                <a:cs typeface="Palatino Linotype"/>
                <a:sym typeface="Palatino Linotype"/>
              </a:rPr>
              <a:t>: Words are chunked from sentences based on white space for further processing</a:t>
            </a:r>
            <a:endParaRPr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b="1" lang="en-US" sz="1250">
                <a:latin typeface="Palatino Linotype"/>
                <a:ea typeface="Palatino Linotype"/>
                <a:cs typeface="Palatino Linotype"/>
                <a:sym typeface="Palatino Linotype"/>
              </a:rPr>
              <a:t>Converting words into lower case</a:t>
            </a:r>
            <a:r>
              <a:rPr lang="en-US" sz="1250">
                <a:latin typeface="Palatino Linotype"/>
                <a:ea typeface="Palatino Linotype"/>
                <a:cs typeface="Palatino Linotype"/>
                <a:sym typeface="Palatino Linotype"/>
              </a:rPr>
              <a:t>: Converting to all lower case provides removal of duplicates, such as </a:t>
            </a:r>
            <a:r>
              <a:rPr i="1" lang="en-US" sz="1250">
                <a:latin typeface="Palatino Linotype"/>
                <a:ea typeface="Palatino Linotype"/>
                <a:cs typeface="Palatino Linotype"/>
                <a:sym typeface="Palatino Linotype"/>
              </a:rPr>
              <a:t>Run </a:t>
            </a:r>
            <a:r>
              <a:rPr lang="en-US" sz="1250">
                <a:latin typeface="Palatino Linotype"/>
                <a:ea typeface="Palatino Linotype"/>
                <a:cs typeface="Palatino Linotype"/>
                <a:sym typeface="Palatino Linotype"/>
              </a:rPr>
              <a:t>and </a:t>
            </a:r>
            <a:r>
              <a:rPr i="1" lang="en-US" sz="1250">
                <a:latin typeface="Palatino Linotype"/>
                <a:ea typeface="Palatino Linotype"/>
                <a:cs typeface="Palatino Linotype"/>
                <a:sym typeface="Palatino Linotype"/>
              </a:rPr>
              <a:t>run</a:t>
            </a:r>
            <a:r>
              <a:rPr lang="en-US" sz="1250">
                <a:latin typeface="Palatino Linotype"/>
                <a:ea typeface="Palatino Linotype"/>
                <a:cs typeface="Palatino Linotype"/>
                <a:sym typeface="Palatino Linotype"/>
              </a:rPr>
              <a:t>, where the first one comes at start of the sentence and the later one comes in the middle of the sentence, and so on</a:t>
            </a:r>
            <a:endParaRPr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b="1" lang="en-US" sz="1250">
                <a:latin typeface="Palatino Linotype"/>
                <a:ea typeface="Palatino Linotype"/>
                <a:cs typeface="Palatino Linotype"/>
                <a:sym typeface="Palatino Linotype"/>
              </a:rPr>
              <a:t>Stop word removal</a:t>
            </a:r>
            <a:r>
              <a:rPr lang="en-US" sz="1250">
                <a:latin typeface="Palatino Linotype"/>
                <a:ea typeface="Palatino Linotype"/>
                <a:cs typeface="Palatino Linotype"/>
                <a:sym typeface="Palatino Linotype"/>
              </a:rPr>
              <a:t>: Stop words are the words that repeat so many times in literature and yet are not much differentiator in explanatory power of sentences. For example: </a:t>
            </a:r>
            <a:r>
              <a:rPr i="1" lang="en-US" sz="1250">
                <a:latin typeface="Palatino Linotype"/>
                <a:ea typeface="Palatino Linotype"/>
                <a:cs typeface="Palatino Linotype"/>
                <a:sym typeface="Palatino Linotype"/>
              </a:rPr>
              <a:t>I</a:t>
            </a:r>
            <a:r>
              <a:rPr lang="en-US" sz="1250">
                <a:latin typeface="Palatino Linotype"/>
                <a:ea typeface="Palatino Linotype"/>
                <a:cs typeface="Palatino Linotype"/>
                <a:sym typeface="Palatino Linotype"/>
              </a:rPr>
              <a:t>, </a:t>
            </a:r>
            <a:r>
              <a:rPr i="1" lang="en-US" sz="1250">
                <a:latin typeface="Palatino Linotype"/>
                <a:ea typeface="Palatino Linotype"/>
                <a:cs typeface="Palatino Linotype"/>
                <a:sym typeface="Palatino Linotype"/>
              </a:rPr>
              <a:t>me</a:t>
            </a:r>
            <a:r>
              <a:rPr lang="en-US" sz="1250">
                <a:latin typeface="Palatino Linotype"/>
                <a:ea typeface="Palatino Linotype"/>
                <a:cs typeface="Palatino Linotype"/>
                <a:sym typeface="Palatino Linotype"/>
              </a:rPr>
              <a:t>, </a:t>
            </a:r>
            <a:r>
              <a:rPr i="1" lang="en-US" sz="1250">
                <a:latin typeface="Palatino Linotype"/>
                <a:ea typeface="Palatino Linotype"/>
                <a:cs typeface="Palatino Linotype"/>
                <a:sym typeface="Palatino Linotype"/>
              </a:rPr>
              <a:t>you</a:t>
            </a:r>
            <a:r>
              <a:rPr lang="en-US" sz="1250">
                <a:latin typeface="Palatino Linotype"/>
                <a:ea typeface="Palatino Linotype"/>
                <a:cs typeface="Palatino Linotype"/>
                <a:sym typeface="Palatino Linotype"/>
              </a:rPr>
              <a:t>, </a:t>
            </a:r>
            <a:r>
              <a:rPr i="1" lang="en-US" sz="1250">
                <a:latin typeface="Palatino Linotype"/>
                <a:ea typeface="Palatino Linotype"/>
                <a:cs typeface="Palatino Linotype"/>
                <a:sym typeface="Palatino Linotype"/>
              </a:rPr>
              <a:t>this</a:t>
            </a:r>
            <a:r>
              <a:rPr lang="en-US" sz="1250">
                <a:latin typeface="Palatino Linotype"/>
                <a:ea typeface="Palatino Linotype"/>
                <a:cs typeface="Palatino Linotype"/>
                <a:sym typeface="Palatino Linotype"/>
              </a:rPr>
              <a:t>, </a:t>
            </a:r>
            <a:r>
              <a:rPr i="1" lang="en-US" sz="1250">
                <a:latin typeface="Palatino Linotype"/>
                <a:ea typeface="Palatino Linotype"/>
                <a:cs typeface="Palatino Linotype"/>
                <a:sym typeface="Palatino Linotype"/>
              </a:rPr>
              <a:t>that</a:t>
            </a:r>
            <a:r>
              <a:rPr lang="en-US" sz="1250">
                <a:latin typeface="Palatino Linotype"/>
                <a:ea typeface="Palatino Linotype"/>
                <a:cs typeface="Palatino Linotype"/>
                <a:sym typeface="Palatino Linotype"/>
              </a:rPr>
              <a:t>, and so on, which needs to be removed before further processing</a:t>
            </a:r>
            <a:endParaRPr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b="1" lang="en-US" sz="1250">
                <a:latin typeface="Palatino Linotype"/>
                <a:ea typeface="Palatino Linotype"/>
                <a:cs typeface="Palatino Linotype"/>
                <a:sym typeface="Palatino Linotype"/>
              </a:rPr>
              <a:t>of length at least three</a:t>
            </a:r>
            <a:r>
              <a:rPr lang="en-US" sz="1250">
                <a:latin typeface="Palatino Linotype"/>
                <a:ea typeface="Palatino Linotype"/>
                <a:cs typeface="Palatino Linotype"/>
                <a:sym typeface="Palatino Linotype"/>
              </a:rPr>
              <a:t>: Here we have removed words with length less than three</a:t>
            </a:r>
            <a:endParaRPr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lang="en-US" sz="1250">
                <a:latin typeface="Palatino Linotype"/>
                <a:ea typeface="Palatino Linotype"/>
                <a:cs typeface="Palatino Linotype"/>
                <a:sym typeface="Palatino Linotype"/>
              </a:rPr>
              <a:t>Stemming of words: Stemming process stems the words to its respective root words. Example of stemming is bringing down running to run or runs to run. By doing stemming we reduce duplicates and improve the accuracy of the model</a:t>
            </a:r>
            <a:endParaRPr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b="1" lang="en-US" sz="1250">
                <a:latin typeface="Palatino Linotype"/>
                <a:ea typeface="Palatino Linotype"/>
                <a:cs typeface="Palatino Linotype"/>
                <a:sym typeface="Palatino Linotype"/>
              </a:rPr>
              <a:t>Part-of-speech (POS) tagging</a:t>
            </a:r>
            <a:r>
              <a:rPr lang="en-US" sz="1250">
                <a:latin typeface="Palatino Linotype"/>
                <a:ea typeface="Palatino Linotype"/>
                <a:cs typeface="Palatino Linotype"/>
                <a:sym typeface="Palatino Linotype"/>
              </a:rPr>
              <a:t>: This applies the speech tags to words, such as noun, verb, adjective, and so on. For example, POS tagging for </a:t>
            </a:r>
            <a:r>
              <a:rPr i="1" lang="en-US" sz="1250">
                <a:latin typeface="Palatino Linotype"/>
                <a:ea typeface="Palatino Linotype"/>
                <a:cs typeface="Palatino Linotype"/>
                <a:sym typeface="Palatino Linotype"/>
              </a:rPr>
              <a:t>running </a:t>
            </a:r>
            <a:r>
              <a:rPr lang="en-US" sz="1250">
                <a:latin typeface="Palatino Linotype"/>
                <a:ea typeface="Palatino Linotype"/>
                <a:cs typeface="Palatino Linotype"/>
                <a:sym typeface="Palatino Linotype"/>
              </a:rPr>
              <a:t>is verb, whereas for </a:t>
            </a:r>
            <a:r>
              <a:rPr i="1" lang="en-US" sz="1250">
                <a:latin typeface="Palatino Linotype"/>
                <a:ea typeface="Palatino Linotype"/>
                <a:cs typeface="Palatino Linotype"/>
                <a:sym typeface="Palatino Linotype"/>
              </a:rPr>
              <a:t>run </a:t>
            </a:r>
            <a:r>
              <a:rPr lang="en-US" sz="1250">
                <a:latin typeface="Palatino Linotype"/>
                <a:ea typeface="Palatino Linotype"/>
                <a:cs typeface="Palatino Linotype"/>
                <a:sym typeface="Palatino Linotype"/>
              </a:rPr>
              <a:t>is noun. In some situation </a:t>
            </a:r>
            <a:r>
              <a:rPr i="1" lang="en-US" sz="1250">
                <a:latin typeface="Palatino Linotype"/>
                <a:ea typeface="Palatino Linotype"/>
                <a:cs typeface="Palatino Linotype"/>
                <a:sym typeface="Palatino Linotype"/>
              </a:rPr>
              <a:t>running </a:t>
            </a:r>
            <a:r>
              <a:rPr lang="en-US" sz="1250">
                <a:latin typeface="Palatino Linotype"/>
                <a:ea typeface="Palatino Linotype"/>
                <a:cs typeface="Palatino Linotype"/>
                <a:sym typeface="Palatino Linotype"/>
              </a:rPr>
              <a:t>is noun and lemmatization will not bring down the word to root word </a:t>
            </a:r>
            <a:r>
              <a:rPr i="1" lang="en-US" sz="1250">
                <a:latin typeface="Palatino Linotype"/>
                <a:ea typeface="Palatino Linotype"/>
                <a:cs typeface="Palatino Linotype"/>
                <a:sym typeface="Palatino Linotype"/>
              </a:rPr>
              <a:t>run</a:t>
            </a:r>
            <a:r>
              <a:rPr lang="en-US" sz="1250">
                <a:latin typeface="Palatino Linotype"/>
                <a:ea typeface="Palatino Linotype"/>
                <a:cs typeface="Palatino Linotype"/>
                <a:sym typeface="Palatino Linotype"/>
              </a:rPr>
              <a:t>, instead it just keeps the </a:t>
            </a:r>
            <a:r>
              <a:rPr i="1" lang="en-US" sz="1250">
                <a:latin typeface="Palatino Linotype"/>
                <a:ea typeface="Palatino Linotype"/>
                <a:cs typeface="Palatino Linotype"/>
                <a:sym typeface="Palatino Linotype"/>
              </a:rPr>
              <a:t>running </a:t>
            </a:r>
            <a:r>
              <a:rPr lang="en-US" sz="1250">
                <a:latin typeface="Palatino Linotype"/>
                <a:ea typeface="Palatino Linotype"/>
                <a:cs typeface="Palatino Linotype"/>
                <a:sym typeface="Palatino Linotype"/>
              </a:rPr>
              <a:t>as it is. </a:t>
            </a:r>
            <a:endParaRPr sz="1250">
              <a:latin typeface="Palatino Linotype"/>
              <a:ea typeface="Palatino Linotype"/>
              <a:cs typeface="Palatino Linotype"/>
              <a:sym typeface="Palatino Linotype"/>
            </a:endParaRPr>
          </a:p>
          <a:p>
            <a:pPr indent="-307975" lvl="0" marL="457200" rtl="0" algn="l">
              <a:spcBef>
                <a:spcPts val="0"/>
              </a:spcBef>
              <a:spcAft>
                <a:spcPts val="0"/>
              </a:spcAft>
              <a:buSzPts val="1250"/>
              <a:buFont typeface="Palatino Linotype"/>
              <a:buChar char="•"/>
            </a:pPr>
            <a:r>
              <a:rPr b="1" lang="en-US" sz="1250">
                <a:latin typeface="Palatino Linotype"/>
                <a:ea typeface="Palatino Linotype"/>
                <a:cs typeface="Palatino Linotype"/>
                <a:sym typeface="Palatino Linotype"/>
              </a:rPr>
              <a:t>Lemmatization of words</a:t>
            </a:r>
            <a:r>
              <a:rPr lang="en-US" sz="1250">
                <a:latin typeface="Palatino Linotype"/>
                <a:ea typeface="Palatino Linotype"/>
                <a:cs typeface="Palatino Linotype"/>
                <a:sym typeface="Palatino Linotype"/>
              </a:rPr>
              <a:t>: Lemmatization is another different process to reduce the dimensionality. In lemmatization process, it brings down the word to root word rather than just truncating the words. For example, bring </a:t>
            </a:r>
            <a:r>
              <a:rPr i="1" lang="en-US" sz="1250">
                <a:latin typeface="Palatino Linotype"/>
                <a:ea typeface="Palatino Linotype"/>
                <a:cs typeface="Palatino Linotype"/>
                <a:sym typeface="Palatino Linotype"/>
              </a:rPr>
              <a:t>ate </a:t>
            </a:r>
            <a:r>
              <a:rPr lang="en-US" sz="1250">
                <a:latin typeface="Palatino Linotype"/>
                <a:ea typeface="Palatino Linotype"/>
                <a:cs typeface="Palatino Linotype"/>
                <a:sym typeface="Palatino Linotype"/>
              </a:rPr>
              <a:t>to its root word as </a:t>
            </a:r>
            <a:r>
              <a:rPr i="1" lang="en-US" sz="1250">
                <a:latin typeface="Palatino Linotype"/>
                <a:ea typeface="Palatino Linotype"/>
                <a:cs typeface="Palatino Linotype"/>
                <a:sym typeface="Palatino Linotype"/>
              </a:rPr>
              <a:t>eat </a:t>
            </a:r>
            <a:r>
              <a:rPr lang="en-US" sz="1250">
                <a:latin typeface="Palatino Linotype"/>
                <a:ea typeface="Palatino Linotype"/>
                <a:cs typeface="Palatino Linotype"/>
                <a:sym typeface="Palatino Linotype"/>
              </a:rPr>
              <a:t>when we pass the </a:t>
            </a:r>
            <a:r>
              <a:rPr i="1" lang="en-US" sz="1250">
                <a:latin typeface="Palatino Linotype"/>
                <a:ea typeface="Palatino Linotype"/>
                <a:cs typeface="Palatino Linotype"/>
                <a:sym typeface="Palatino Linotype"/>
              </a:rPr>
              <a:t>ate </a:t>
            </a:r>
            <a:r>
              <a:rPr lang="en-US" sz="1250">
                <a:latin typeface="Palatino Linotype"/>
                <a:ea typeface="Palatino Linotype"/>
                <a:cs typeface="Palatino Linotype"/>
                <a:sym typeface="Palatino Linotype"/>
              </a:rPr>
              <a:t>word into lemmatizer with the POS tag as verb.</a:t>
            </a:r>
            <a:endParaRPr sz="1250">
              <a:latin typeface="Palatino Linotype"/>
              <a:ea typeface="Palatino Linotype"/>
              <a:cs typeface="Palatino Linotype"/>
              <a:sym typeface="Palatino Linotype"/>
            </a:endParaRPr>
          </a:p>
        </p:txBody>
      </p:sp>
      <p:sp>
        <p:nvSpPr>
          <p:cNvPr id="563" name="Google Shape;563;g116343928e0_0_13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64" name="Google Shape;564;g116343928e0_0_135"/>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69" name="Shape 569"/>
        <p:cNvGrpSpPr/>
        <p:nvPr/>
      </p:nvGrpSpPr>
      <p:grpSpPr>
        <a:xfrm>
          <a:off x="0" y="0"/>
          <a:ext cx="0" cy="0"/>
          <a:chOff x="0" y="0"/>
          <a:chExt cx="0" cy="0"/>
        </a:xfrm>
      </p:grpSpPr>
      <p:sp>
        <p:nvSpPr>
          <p:cNvPr id="570" name="Google Shape;570;g116343928e0_0_14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Naive Bayes SMS spam classification example</a:t>
            </a:r>
            <a:endParaRPr/>
          </a:p>
        </p:txBody>
      </p:sp>
      <p:sp>
        <p:nvSpPr>
          <p:cNvPr id="571" name="Google Shape;571;g116343928e0_0_14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572" name="Google Shape;572;g116343928e0_0_14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73" name="Google Shape;573;g116343928e0_0_143"/>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74" name="Google Shape;574;g116343928e0_0_143"/>
          <p:cNvPicPr preferRelativeResize="0"/>
          <p:nvPr/>
        </p:nvPicPr>
        <p:blipFill>
          <a:blip r:embed="rId3">
            <a:alphaModFix/>
          </a:blip>
          <a:stretch>
            <a:fillRect/>
          </a:stretch>
        </p:blipFill>
        <p:spPr>
          <a:xfrm>
            <a:off x="1543050" y="1690688"/>
            <a:ext cx="6057900" cy="2409825"/>
          </a:xfrm>
          <a:prstGeom prst="rect">
            <a:avLst/>
          </a:prstGeom>
          <a:noFill/>
          <a:ln>
            <a:noFill/>
          </a:ln>
        </p:spPr>
      </p:pic>
      <p:pic>
        <p:nvPicPr>
          <p:cNvPr id="575" name="Google Shape;575;g116343928e0_0_143"/>
          <p:cNvPicPr preferRelativeResize="0"/>
          <p:nvPr/>
        </p:nvPicPr>
        <p:blipFill>
          <a:blip r:embed="rId4">
            <a:alphaModFix/>
          </a:blip>
          <a:stretch>
            <a:fillRect/>
          </a:stretch>
        </p:blipFill>
        <p:spPr>
          <a:xfrm>
            <a:off x="1500188" y="4152900"/>
            <a:ext cx="6448425" cy="2057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80" name="Shape 580"/>
        <p:cNvGrpSpPr/>
        <p:nvPr/>
      </p:nvGrpSpPr>
      <p:grpSpPr>
        <a:xfrm>
          <a:off x="0" y="0"/>
          <a:ext cx="0" cy="0"/>
          <a:chOff x="0" y="0"/>
          <a:chExt cx="0" cy="0"/>
        </a:xfrm>
      </p:grpSpPr>
      <p:sp>
        <p:nvSpPr>
          <p:cNvPr id="581" name="Google Shape;581;g116343928e0_0_15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a:t>Naive Bayes SMS spam classification example</a:t>
            </a:r>
            <a:endParaRPr/>
          </a:p>
        </p:txBody>
      </p:sp>
      <p:sp>
        <p:nvSpPr>
          <p:cNvPr id="582" name="Google Shape;582;g116343928e0_0_15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583" name="Google Shape;583;g116343928e0_0_15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84" name="Google Shape;584;g116343928e0_0_15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85" name="Google Shape;585;g116343928e0_0_151"/>
          <p:cNvPicPr preferRelativeResize="0"/>
          <p:nvPr/>
        </p:nvPicPr>
        <p:blipFill>
          <a:blip r:embed="rId3">
            <a:alphaModFix/>
          </a:blip>
          <a:stretch>
            <a:fillRect/>
          </a:stretch>
        </p:blipFill>
        <p:spPr>
          <a:xfrm>
            <a:off x="1309688" y="1847850"/>
            <a:ext cx="6524625" cy="3619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90" name="Shape 590"/>
        <p:cNvGrpSpPr/>
        <p:nvPr/>
      </p:nvGrpSpPr>
      <p:grpSpPr>
        <a:xfrm>
          <a:off x="0" y="0"/>
          <a:ext cx="0" cy="0"/>
          <a:chOff x="0" y="0"/>
          <a:chExt cx="0" cy="0"/>
        </a:xfrm>
      </p:grpSpPr>
      <p:sp>
        <p:nvSpPr>
          <p:cNvPr id="591" name="Google Shape;591;g1168f3125c3_1_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a:p>
        </p:txBody>
      </p:sp>
      <p:sp>
        <p:nvSpPr>
          <p:cNvPr id="592" name="Google Shape;592;g1168f3125c3_1_3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593" name="Google Shape;593;g1168f3125c3_1_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94" name="Google Shape;594;g1168f3125c3_1_30"/>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595" name="Google Shape;595;g1168f3125c3_1_30"/>
          <p:cNvPicPr preferRelativeResize="0"/>
          <p:nvPr/>
        </p:nvPicPr>
        <p:blipFill>
          <a:blip r:embed="rId3">
            <a:alphaModFix/>
          </a:blip>
          <a:stretch>
            <a:fillRect/>
          </a:stretch>
        </p:blipFill>
        <p:spPr>
          <a:xfrm>
            <a:off x="1619250" y="1662113"/>
            <a:ext cx="6210300" cy="790575"/>
          </a:xfrm>
          <a:prstGeom prst="rect">
            <a:avLst/>
          </a:prstGeom>
          <a:noFill/>
          <a:ln>
            <a:noFill/>
          </a:ln>
        </p:spPr>
      </p:pic>
      <p:pic>
        <p:nvPicPr>
          <p:cNvPr id="596" name="Google Shape;596;g1168f3125c3_1_30"/>
          <p:cNvPicPr preferRelativeResize="0"/>
          <p:nvPr/>
        </p:nvPicPr>
        <p:blipFill>
          <a:blip r:embed="rId4">
            <a:alphaModFix/>
          </a:blip>
          <a:stretch>
            <a:fillRect/>
          </a:stretch>
        </p:blipFill>
        <p:spPr>
          <a:xfrm>
            <a:off x="1652588" y="2919413"/>
            <a:ext cx="6448425" cy="1628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01" name="Shape 601"/>
        <p:cNvGrpSpPr/>
        <p:nvPr/>
      </p:nvGrpSpPr>
      <p:grpSpPr>
        <a:xfrm>
          <a:off x="0" y="0"/>
          <a:ext cx="0" cy="0"/>
          <a:chOff x="0" y="0"/>
          <a:chExt cx="0" cy="0"/>
        </a:xfrm>
      </p:grpSpPr>
      <p:sp>
        <p:nvSpPr>
          <p:cNvPr id="602" name="Google Shape;602;g1168f3125c3_1_3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a:p>
        </p:txBody>
      </p:sp>
      <p:sp>
        <p:nvSpPr>
          <p:cNvPr id="603" name="Google Shape;603;g1168f3125c3_1_3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604" name="Google Shape;604;g1168f3125c3_1_3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05" name="Google Shape;605;g1168f3125c3_1_39"/>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606" name="Google Shape;606;g1168f3125c3_1_39"/>
          <p:cNvPicPr preferRelativeResize="0"/>
          <p:nvPr/>
        </p:nvPicPr>
        <p:blipFill>
          <a:blip r:embed="rId3">
            <a:alphaModFix/>
          </a:blip>
          <a:stretch>
            <a:fillRect/>
          </a:stretch>
        </p:blipFill>
        <p:spPr>
          <a:xfrm>
            <a:off x="1395413" y="1914525"/>
            <a:ext cx="6353175" cy="3638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11" name="Shape 611"/>
        <p:cNvGrpSpPr/>
        <p:nvPr/>
      </p:nvGrpSpPr>
      <p:grpSpPr>
        <a:xfrm>
          <a:off x="0" y="0"/>
          <a:ext cx="0" cy="0"/>
          <a:chOff x="0" y="0"/>
          <a:chExt cx="0" cy="0"/>
        </a:xfrm>
      </p:grpSpPr>
      <p:sp>
        <p:nvSpPr>
          <p:cNvPr id="612" name="Google Shape;612;g1168f3125c3_1_4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a:p>
        </p:txBody>
      </p:sp>
      <p:sp>
        <p:nvSpPr>
          <p:cNvPr id="613" name="Google Shape;613;g1168f3125c3_1_4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614" name="Google Shape;614;g1168f3125c3_1_4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15" name="Google Shape;615;g1168f3125c3_1_47"/>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616" name="Google Shape;616;g1168f3125c3_1_47"/>
          <p:cNvPicPr preferRelativeResize="0"/>
          <p:nvPr/>
        </p:nvPicPr>
        <p:blipFill>
          <a:blip r:embed="rId3">
            <a:alphaModFix/>
          </a:blip>
          <a:stretch>
            <a:fillRect/>
          </a:stretch>
        </p:blipFill>
        <p:spPr>
          <a:xfrm>
            <a:off x="1524000" y="1300163"/>
            <a:ext cx="6096000" cy="1819275"/>
          </a:xfrm>
          <a:prstGeom prst="rect">
            <a:avLst/>
          </a:prstGeom>
          <a:noFill/>
          <a:ln>
            <a:noFill/>
          </a:ln>
        </p:spPr>
      </p:pic>
      <p:pic>
        <p:nvPicPr>
          <p:cNvPr id="617" name="Google Shape;617;g1168f3125c3_1_47"/>
          <p:cNvPicPr preferRelativeResize="0"/>
          <p:nvPr/>
        </p:nvPicPr>
        <p:blipFill>
          <a:blip r:embed="rId4">
            <a:alphaModFix/>
          </a:blip>
          <a:stretch>
            <a:fillRect/>
          </a:stretch>
        </p:blipFill>
        <p:spPr>
          <a:xfrm>
            <a:off x="1433513" y="3143250"/>
            <a:ext cx="6581775" cy="3009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22" name="Shape 622"/>
        <p:cNvGrpSpPr/>
        <p:nvPr/>
      </p:nvGrpSpPr>
      <p:grpSpPr>
        <a:xfrm>
          <a:off x="0" y="0"/>
          <a:ext cx="0" cy="0"/>
          <a:chOff x="0" y="0"/>
          <a:chExt cx="0" cy="0"/>
        </a:xfrm>
      </p:grpSpPr>
      <p:sp>
        <p:nvSpPr>
          <p:cNvPr id="623" name="Google Shape;623;g1168f3125c3_1_5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a:p>
        </p:txBody>
      </p:sp>
      <p:sp>
        <p:nvSpPr>
          <p:cNvPr id="624" name="Google Shape;624;g1168f3125c3_1_5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625" name="Google Shape;625;g1168f3125c3_1_5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26" name="Google Shape;626;g1168f3125c3_1_55"/>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627" name="Google Shape;627;g1168f3125c3_1_55"/>
          <p:cNvPicPr preferRelativeResize="0"/>
          <p:nvPr/>
        </p:nvPicPr>
        <p:blipFill>
          <a:blip r:embed="rId3">
            <a:alphaModFix/>
          </a:blip>
          <a:stretch>
            <a:fillRect/>
          </a:stretch>
        </p:blipFill>
        <p:spPr>
          <a:xfrm>
            <a:off x="1700213" y="1681163"/>
            <a:ext cx="5743575" cy="1209675"/>
          </a:xfrm>
          <a:prstGeom prst="rect">
            <a:avLst/>
          </a:prstGeom>
          <a:noFill/>
          <a:ln>
            <a:noFill/>
          </a:ln>
        </p:spPr>
      </p:pic>
      <p:pic>
        <p:nvPicPr>
          <p:cNvPr id="628" name="Google Shape;628;g1168f3125c3_1_55"/>
          <p:cNvPicPr preferRelativeResize="0"/>
          <p:nvPr/>
        </p:nvPicPr>
        <p:blipFill>
          <a:blip r:embed="rId4">
            <a:alphaModFix/>
          </a:blip>
          <a:stretch>
            <a:fillRect/>
          </a:stretch>
        </p:blipFill>
        <p:spPr>
          <a:xfrm>
            <a:off x="1638300" y="3076575"/>
            <a:ext cx="6172200" cy="2381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33" name="Shape 633"/>
        <p:cNvGrpSpPr/>
        <p:nvPr/>
      </p:nvGrpSpPr>
      <p:grpSpPr>
        <a:xfrm>
          <a:off x="0" y="0"/>
          <a:ext cx="0" cy="0"/>
          <a:chOff x="0" y="0"/>
          <a:chExt cx="0" cy="0"/>
        </a:xfrm>
      </p:grpSpPr>
      <p:sp>
        <p:nvSpPr>
          <p:cNvPr id="634" name="Google Shape;634;g1168f3125c3_1_6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a:p>
        </p:txBody>
      </p:sp>
      <p:sp>
        <p:nvSpPr>
          <p:cNvPr id="635" name="Google Shape;635;g1168f3125c3_1_6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636" name="Google Shape;636;g1168f3125c3_1_6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37" name="Google Shape;637;g1168f3125c3_1_63"/>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638" name="Google Shape;638;g1168f3125c3_1_63"/>
          <p:cNvPicPr preferRelativeResize="0"/>
          <p:nvPr/>
        </p:nvPicPr>
        <p:blipFill>
          <a:blip r:embed="rId3">
            <a:alphaModFix/>
          </a:blip>
          <a:stretch>
            <a:fillRect/>
          </a:stretch>
        </p:blipFill>
        <p:spPr>
          <a:xfrm>
            <a:off x="1560450" y="1466850"/>
            <a:ext cx="4735575" cy="468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9" name="Shape 119"/>
        <p:cNvGrpSpPr/>
        <p:nvPr/>
      </p:nvGrpSpPr>
      <p:grpSpPr>
        <a:xfrm>
          <a:off x="0" y="0"/>
          <a:ext cx="0" cy="0"/>
          <a:chOff x="0" y="0"/>
          <a:chExt cx="0" cy="0"/>
        </a:xfrm>
      </p:grpSpPr>
      <p:sp>
        <p:nvSpPr>
          <p:cNvPr id="120" name="Google Shape;120;g116343928e0_0_3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21" name="Google Shape;121;g116343928e0_0_3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a:solidFill>
                  <a:srgbClr val="FFFF00"/>
                </a:solidFill>
              </a:rPr>
              <a:t>Curse of dimensionality</a:t>
            </a:r>
            <a:endParaRPr>
              <a:solidFill>
                <a:srgbClr val="FFFF00"/>
              </a:solidFill>
            </a:endParaRPr>
          </a:p>
          <a:p>
            <a:pPr indent="-342900" lvl="0" marL="457200" rtl="0" algn="just">
              <a:spcBef>
                <a:spcPts val="360"/>
              </a:spcBef>
              <a:spcAft>
                <a:spcPts val="0"/>
              </a:spcAft>
              <a:buSzPts val="1800"/>
              <a:buChar char="•"/>
            </a:pPr>
            <a:r>
              <a:rPr lang="en-US"/>
              <a:t>The curse of dimensionality refers to the phenomena that occur when classifying, organizing, and analyzing high dimensional data that does not occur in low dimensional spaces, specifically the issue of data sparsity and “closeness” of data.</a:t>
            </a:r>
            <a:endParaRPr/>
          </a:p>
          <a:p>
            <a:pPr indent="-342900" lvl="0" marL="457200" rtl="0" algn="just">
              <a:spcBef>
                <a:spcPts val="0"/>
              </a:spcBef>
              <a:spcAft>
                <a:spcPts val="0"/>
              </a:spcAft>
              <a:buSzPts val="1800"/>
              <a:buChar char="•"/>
            </a:pPr>
            <a:r>
              <a:rPr lang="en-US"/>
              <a:t>Points in high-dimensional spaces tend to be dispersing from each other more compared with the points in low-dimensional space. </a:t>
            </a:r>
            <a:endParaRPr/>
          </a:p>
          <a:p>
            <a:pPr indent="-342900" lvl="0" marL="457200" rtl="0" algn="just">
              <a:spcBef>
                <a:spcPts val="0"/>
              </a:spcBef>
              <a:spcAft>
                <a:spcPts val="0"/>
              </a:spcAft>
              <a:buSzPts val="1800"/>
              <a:buChar char="•"/>
            </a:pPr>
            <a:r>
              <a:rPr lang="en-US"/>
              <a:t>uniform random values between zero and one generated for 1D, 2D, and 3D space to validate this hypothesis</a:t>
            </a:r>
            <a:endParaRPr/>
          </a:p>
        </p:txBody>
      </p:sp>
      <p:sp>
        <p:nvSpPr>
          <p:cNvPr id="122" name="Google Shape;122;g116343928e0_0_3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3" name="Google Shape;123;g116343928e0_0_39"/>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43" name="Shape 643"/>
        <p:cNvGrpSpPr/>
        <p:nvPr/>
      </p:nvGrpSpPr>
      <p:grpSpPr>
        <a:xfrm>
          <a:off x="0" y="0"/>
          <a:ext cx="0" cy="0"/>
          <a:chOff x="0" y="0"/>
          <a:chExt cx="0" cy="0"/>
        </a:xfrm>
      </p:grpSpPr>
      <p:sp>
        <p:nvSpPr>
          <p:cNvPr id="644" name="Google Shape;644;g1168f3125c3_1_7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Naive Bayes SMS spam classification example</a:t>
            </a:r>
            <a:endParaRPr/>
          </a:p>
        </p:txBody>
      </p:sp>
      <p:sp>
        <p:nvSpPr>
          <p:cNvPr id="645" name="Google Shape;645;g1168f3125c3_1_7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646" name="Google Shape;646;g1168f3125c3_1_7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47" name="Google Shape;647;g1168f3125c3_1_71"/>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648" name="Google Shape;648;g1168f3125c3_1_71"/>
          <p:cNvPicPr preferRelativeResize="0"/>
          <p:nvPr/>
        </p:nvPicPr>
        <p:blipFill>
          <a:blip r:embed="rId3">
            <a:alphaModFix/>
          </a:blip>
          <a:stretch>
            <a:fillRect/>
          </a:stretch>
        </p:blipFill>
        <p:spPr>
          <a:xfrm>
            <a:off x="1490663" y="1543050"/>
            <a:ext cx="6162675" cy="46863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53" name="Shape 653"/>
        <p:cNvGrpSpPr/>
        <p:nvPr/>
      </p:nvGrpSpPr>
      <p:grpSpPr>
        <a:xfrm>
          <a:off x="0" y="0"/>
          <a:ext cx="0" cy="0"/>
          <a:chOff x="0" y="0"/>
          <a:chExt cx="0" cy="0"/>
        </a:xfrm>
      </p:grpSpPr>
      <p:sp>
        <p:nvSpPr>
          <p:cNvPr id="654" name="Google Shape;654;g1168f3125c3_1_88"/>
          <p:cNvSpPr txBox="1"/>
          <p:nvPr>
            <p:ph type="title"/>
          </p:nvPr>
        </p:nvSpPr>
        <p:spPr>
          <a:xfrm>
            <a:off x="457200" y="274646"/>
            <a:ext cx="8229600" cy="778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Naive Bayes - Mind Map</a:t>
            </a:r>
            <a:endParaRPr/>
          </a:p>
        </p:txBody>
      </p:sp>
      <p:sp>
        <p:nvSpPr>
          <p:cNvPr id="655" name="Google Shape;655;g1168f3125c3_1_88"/>
          <p:cNvSpPr txBox="1"/>
          <p:nvPr>
            <p:ph idx="1" type="body"/>
          </p:nvPr>
        </p:nvSpPr>
        <p:spPr>
          <a:xfrm>
            <a:off x="112825" y="1600200"/>
            <a:ext cx="88890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656" name="Google Shape;656;g1168f3125c3_1_8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57" name="Google Shape;657;g1168f3125c3_1_88"/>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pic>
        <p:nvPicPr>
          <p:cNvPr id="658" name="Google Shape;658;g1168f3125c3_1_88"/>
          <p:cNvPicPr preferRelativeResize="0"/>
          <p:nvPr/>
        </p:nvPicPr>
        <p:blipFill>
          <a:blip r:embed="rId3">
            <a:alphaModFix/>
          </a:blip>
          <a:stretch>
            <a:fillRect/>
          </a:stretch>
        </p:blipFill>
        <p:spPr>
          <a:xfrm>
            <a:off x="457200" y="977925"/>
            <a:ext cx="8229601" cy="522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8" name="Shape 128"/>
        <p:cNvGrpSpPr/>
        <p:nvPr/>
      </p:nvGrpSpPr>
      <p:grpSpPr>
        <a:xfrm>
          <a:off x="0" y="0"/>
          <a:ext cx="0" cy="0"/>
          <a:chOff x="0" y="0"/>
          <a:chExt cx="0" cy="0"/>
        </a:xfrm>
      </p:grpSpPr>
      <p:sp>
        <p:nvSpPr>
          <p:cNvPr id="129" name="Google Shape;129;g116343928e0_0_17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457200" rtl="0" algn="ctr">
              <a:spcBef>
                <a:spcPts val="0"/>
              </a:spcBef>
              <a:spcAft>
                <a:spcPts val="0"/>
              </a:spcAft>
              <a:buNone/>
            </a:pPr>
            <a:r>
              <a:rPr b="1" lang="en-US">
                <a:solidFill>
                  <a:srgbClr val="9900FF"/>
                </a:solidFill>
              </a:rPr>
              <a:t>K-nearest neighbors</a:t>
            </a:r>
            <a:endParaRPr/>
          </a:p>
        </p:txBody>
      </p:sp>
      <p:sp>
        <p:nvSpPr>
          <p:cNvPr id="130" name="Google Shape;130;g116343928e0_0_17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Char char="●"/>
            </a:pPr>
            <a:r>
              <a:rPr lang="en-US"/>
              <a:t>mean distance between 1,000 observations have been calculated with the change in dimensions. </a:t>
            </a:r>
            <a:endParaRPr/>
          </a:p>
          <a:p>
            <a:pPr indent="-342900" lvl="0" marL="457200" rtl="0" algn="just">
              <a:spcBef>
                <a:spcPts val="360"/>
              </a:spcBef>
              <a:spcAft>
                <a:spcPts val="0"/>
              </a:spcAft>
              <a:buSzPts val="1800"/>
              <a:buChar char="●"/>
            </a:pPr>
            <a:r>
              <a:rPr lang="en-US"/>
              <a:t>It is apparent that with the increase in dimensions, distance between points increases logarithmically, which gives us the hint that we need to have exponential increase in data points with increase in dimensions in order to make machine learning algorithms work correctly</a:t>
            </a:r>
            <a:endParaRPr/>
          </a:p>
          <a:p>
            <a:pPr indent="0" lvl="0" marL="457200" rtl="0" algn="just">
              <a:spcBef>
                <a:spcPts val="360"/>
              </a:spcBef>
              <a:spcAft>
                <a:spcPts val="0"/>
              </a:spcAft>
              <a:buNone/>
            </a:pPr>
            <a:r>
              <a:t/>
            </a:r>
            <a:endParaRPr/>
          </a:p>
          <a:p>
            <a:pPr indent="0" lvl="0" marL="457200" rtl="0" algn="l">
              <a:spcBef>
                <a:spcPts val="360"/>
              </a:spcBef>
              <a:spcAft>
                <a:spcPts val="0"/>
              </a:spcAft>
              <a:buNone/>
            </a:pPr>
            <a:r>
              <a:rPr lang="en-US"/>
              <a:t>&gt;&gt;&gt; import numpy as np</a:t>
            </a:r>
            <a:endParaRPr/>
          </a:p>
          <a:p>
            <a:pPr indent="0" lvl="0" marL="457200" rtl="0" algn="l">
              <a:spcBef>
                <a:spcPts val="360"/>
              </a:spcBef>
              <a:spcAft>
                <a:spcPts val="0"/>
              </a:spcAft>
              <a:buNone/>
            </a:pPr>
            <a:r>
              <a:rPr lang="en-US"/>
              <a:t>&gt;&gt;&gt; import pandas as pd </a:t>
            </a:r>
            <a:endParaRPr/>
          </a:p>
          <a:p>
            <a:pPr indent="0" lvl="0" marL="457200" rtl="0" algn="l">
              <a:spcBef>
                <a:spcPts val="360"/>
              </a:spcBef>
              <a:spcAft>
                <a:spcPts val="0"/>
              </a:spcAft>
              <a:buNone/>
            </a:pPr>
            <a:r>
              <a:t/>
            </a:r>
            <a:endParaRPr/>
          </a:p>
          <a:p>
            <a:pPr indent="0" lvl="0" marL="0" rtl="0" algn="l">
              <a:spcBef>
                <a:spcPts val="360"/>
              </a:spcBef>
              <a:spcAft>
                <a:spcPts val="0"/>
              </a:spcAft>
              <a:buNone/>
            </a:pPr>
            <a:r>
              <a:rPr lang="en-US"/>
              <a:t># KNN Curse of Dimensionality</a:t>
            </a:r>
            <a:endParaRPr/>
          </a:p>
          <a:p>
            <a:pPr indent="0" lvl="0" marL="457200" rtl="0" algn="l">
              <a:spcBef>
                <a:spcPts val="360"/>
              </a:spcBef>
              <a:spcAft>
                <a:spcPts val="0"/>
              </a:spcAft>
              <a:buNone/>
            </a:pPr>
            <a:r>
              <a:rPr lang="en-US"/>
              <a:t>&gt;&gt;&gt; import random,math</a:t>
            </a:r>
            <a:endParaRPr/>
          </a:p>
          <a:p>
            <a:pPr indent="0" lvl="0" marL="457200" rtl="0" algn="l">
              <a:spcBef>
                <a:spcPts val="360"/>
              </a:spcBef>
              <a:spcAft>
                <a:spcPts val="0"/>
              </a:spcAft>
              <a:buNone/>
            </a:pPr>
            <a:r>
              <a:t/>
            </a:r>
            <a:endParaRPr/>
          </a:p>
        </p:txBody>
      </p:sp>
      <p:sp>
        <p:nvSpPr>
          <p:cNvPr id="131" name="Google Shape;131;g116343928e0_0_17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2" name="Google Shape;132;g116343928e0_0_176"/>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7" name="Shape 137"/>
        <p:cNvGrpSpPr/>
        <p:nvPr/>
      </p:nvGrpSpPr>
      <p:grpSpPr>
        <a:xfrm>
          <a:off x="0" y="0"/>
          <a:ext cx="0" cy="0"/>
          <a:chOff x="0" y="0"/>
          <a:chExt cx="0" cy="0"/>
        </a:xfrm>
      </p:grpSpPr>
      <p:sp>
        <p:nvSpPr>
          <p:cNvPr id="138" name="Google Shape;138;g116343928e0_0_18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39" name="Google Shape;139;g116343928e0_0_184"/>
          <p:cNvSpPr txBox="1"/>
          <p:nvPr>
            <p:ph idx="1" type="body"/>
          </p:nvPr>
        </p:nvSpPr>
        <p:spPr>
          <a:xfrm>
            <a:off x="457200" y="1600200"/>
            <a:ext cx="8686800" cy="4526100"/>
          </a:xfrm>
          <a:prstGeom prst="rect">
            <a:avLst/>
          </a:prstGeom>
        </p:spPr>
        <p:txBody>
          <a:bodyPr anchorCtr="0" anchor="t" bIns="45700" lIns="91425" spcFirstLastPara="1" rIns="91425" wrap="square" tIns="45700">
            <a:normAutofit lnSpcReduction="10000"/>
          </a:bodyPr>
          <a:lstStyle/>
          <a:p>
            <a:pPr indent="-352425" lvl="0" marL="457200" marR="558800" rtl="0" algn="just">
              <a:lnSpc>
                <a:spcPct val="88000"/>
              </a:lnSpc>
              <a:spcBef>
                <a:spcPts val="0"/>
              </a:spcBef>
              <a:spcAft>
                <a:spcPts val="0"/>
              </a:spcAft>
              <a:buSzPts val="1950"/>
              <a:buFont typeface="Arial"/>
              <a:buChar char="•"/>
            </a:pPr>
            <a:r>
              <a:rPr lang="en-US" sz="1950">
                <a:latin typeface="Arial"/>
                <a:ea typeface="Arial"/>
                <a:cs typeface="Arial"/>
                <a:sym typeface="Arial"/>
              </a:rPr>
              <a:t>The following code generates random numbers between zero and one from uniform distribution with the given dimension, which is equivalent of length of array or list:</a:t>
            </a:r>
            <a:endParaRPr sz="1950">
              <a:latin typeface="Arial"/>
              <a:ea typeface="Arial"/>
              <a:cs typeface="Arial"/>
              <a:sym typeface="Arial"/>
            </a:endParaRPr>
          </a:p>
          <a:p>
            <a:pPr indent="0" lvl="0" marL="457200" rtl="0" algn="l">
              <a:lnSpc>
                <a:spcPct val="115000"/>
              </a:lnSpc>
              <a:spcBef>
                <a:spcPts val="0"/>
              </a:spcBef>
              <a:spcAft>
                <a:spcPts val="0"/>
              </a:spcAft>
              <a:buNone/>
            </a:pPr>
            <a:r>
              <a:rPr b="1" lang="en-US" sz="1800">
                <a:solidFill>
                  <a:srgbClr val="FF0000"/>
                </a:solidFill>
                <a:latin typeface="Courier New"/>
                <a:ea typeface="Courier New"/>
                <a:cs typeface="Courier New"/>
                <a:sym typeface="Courier New"/>
              </a:rPr>
              <a:t>&gt;&gt;&gt; def random_point_gen(dimension):</a:t>
            </a:r>
            <a:endParaRPr b="1" sz="1800">
              <a:solidFill>
                <a:srgbClr val="FF0000"/>
              </a:solidFill>
              <a:latin typeface="Courier New"/>
              <a:ea typeface="Courier New"/>
              <a:cs typeface="Courier New"/>
              <a:sym typeface="Courier New"/>
            </a:endParaRPr>
          </a:p>
          <a:p>
            <a:pPr indent="0" lvl="0" marL="457200" rtl="0" algn="l">
              <a:lnSpc>
                <a:spcPct val="115000"/>
              </a:lnSpc>
              <a:spcBef>
                <a:spcPts val="100"/>
              </a:spcBef>
              <a:spcAft>
                <a:spcPts val="0"/>
              </a:spcAft>
              <a:buNone/>
            </a:pPr>
            <a:r>
              <a:rPr b="1" lang="en-US" sz="1800">
                <a:solidFill>
                  <a:srgbClr val="FF0000"/>
                </a:solidFill>
                <a:latin typeface="Courier New"/>
                <a:ea typeface="Courier New"/>
                <a:cs typeface="Courier New"/>
                <a:sym typeface="Courier New"/>
              </a:rPr>
              <a:t>... 	return [random.random() for _ in range(dimension)]</a:t>
            </a:r>
            <a:endParaRPr b="1" sz="1800">
              <a:solidFill>
                <a:srgbClr val="FF0000"/>
              </a:solidFill>
              <a:latin typeface="Courier New"/>
              <a:ea typeface="Courier New"/>
              <a:cs typeface="Courier New"/>
              <a:sym typeface="Courier New"/>
            </a:endParaRPr>
          </a:p>
          <a:p>
            <a:pPr indent="0" lvl="0" marL="457200" rtl="0" algn="l">
              <a:lnSpc>
                <a:spcPct val="115000"/>
              </a:lnSpc>
              <a:spcBef>
                <a:spcPts val="100"/>
              </a:spcBef>
              <a:spcAft>
                <a:spcPts val="0"/>
              </a:spcAft>
              <a:buNone/>
            </a:pPr>
            <a:r>
              <a:t/>
            </a:r>
            <a:endParaRPr b="1" sz="1800">
              <a:solidFill>
                <a:srgbClr val="FF0000"/>
              </a:solidFill>
              <a:latin typeface="Courier New"/>
              <a:ea typeface="Courier New"/>
              <a:cs typeface="Courier New"/>
              <a:sym typeface="Courier New"/>
            </a:endParaRPr>
          </a:p>
          <a:p>
            <a:pPr indent="-339725" lvl="0" marL="457200" marR="88900" rtl="0" algn="l">
              <a:lnSpc>
                <a:spcPct val="88000"/>
              </a:lnSpc>
              <a:spcBef>
                <a:spcPts val="0"/>
              </a:spcBef>
              <a:spcAft>
                <a:spcPts val="0"/>
              </a:spcAft>
              <a:buSzPts val="1750"/>
              <a:buFont typeface="Arial"/>
              <a:buChar char="•"/>
            </a:pPr>
            <a:r>
              <a:rPr lang="en-US" sz="1750">
                <a:latin typeface="Arial"/>
                <a:ea typeface="Arial"/>
                <a:cs typeface="Arial"/>
                <a:sym typeface="Arial"/>
              </a:rPr>
              <a:t>calculates root mean sum of squares of Euclidean distances (2-norm) between points by taking the difference between points and sum the squares and finally takes square root of total distance:</a:t>
            </a:r>
            <a:endParaRPr sz="1750">
              <a:latin typeface="Arial"/>
              <a:ea typeface="Arial"/>
              <a:cs typeface="Arial"/>
              <a:sym typeface="Arial"/>
            </a:endParaRPr>
          </a:p>
          <a:p>
            <a:pPr indent="457200" lvl="0" marL="0" rtl="0" algn="l">
              <a:lnSpc>
                <a:spcPct val="115000"/>
              </a:lnSpc>
              <a:spcBef>
                <a:spcPts val="0"/>
              </a:spcBef>
              <a:spcAft>
                <a:spcPts val="0"/>
              </a:spcAft>
              <a:buClr>
                <a:schemeClr val="dk1"/>
              </a:buClr>
              <a:buSzPts val="1100"/>
              <a:buFont typeface="Arial"/>
              <a:buNone/>
            </a:pPr>
            <a:r>
              <a:rPr b="1" lang="en-US" sz="1600">
                <a:solidFill>
                  <a:srgbClr val="FF0000"/>
                </a:solidFill>
                <a:latin typeface="Courier New"/>
                <a:ea typeface="Courier New"/>
                <a:cs typeface="Courier New"/>
                <a:sym typeface="Courier New"/>
              </a:rPr>
              <a:t>&gt;&gt;&gt; def distance(v,w):</a:t>
            </a:r>
            <a:endParaRPr b="1" sz="1600">
              <a:solidFill>
                <a:srgbClr val="FF0000"/>
              </a:solidFill>
              <a:latin typeface="Courier New"/>
              <a:ea typeface="Courier New"/>
              <a:cs typeface="Courier New"/>
              <a:sym typeface="Courier New"/>
            </a:endParaRPr>
          </a:p>
          <a:p>
            <a:pPr indent="0" lvl="0" marL="304800" rtl="0" algn="l">
              <a:lnSpc>
                <a:spcPct val="115000"/>
              </a:lnSpc>
              <a:spcBef>
                <a:spcPts val="1200"/>
              </a:spcBef>
              <a:spcAft>
                <a:spcPts val="0"/>
              </a:spcAft>
              <a:buClr>
                <a:schemeClr val="dk1"/>
              </a:buClr>
              <a:buSzPts val="1100"/>
              <a:buFont typeface="Arial"/>
              <a:buNone/>
            </a:pPr>
            <a:r>
              <a:rPr b="1" lang="en-US" sz="1600">
                <a:solidFill>
                  <a:srgbClr val="FF0000"/>
                </a:solidFill>
                <a:latin typeface="Courier New"/>
                <a:ea typeface="Courier New"/>
                <a:cs typeface="Courier New"/>
                <a:sym typeface="Courier New"/>
              </a:rPr>
              <a:t>... 	vec_sub = [v_i-w_i for v_i,w_i in zip(v,w)]</a:t>
            </a:r>
            <a:endParaRPr b="1" sz="1600">
              <a:solidFill>
                <a:srgbClr val="FF0000"/>
              </a:solidFill>
              <a:latin typeface="Courier New"/>
              <a:ea typeface="Courier New"/>
              <a:cs typeface="Courier New"/>
              <a:sym typeface="Courier New"/>
            </a:endParaRPr>
          </a:p>
          <a:p>
            <a:pPr indent="0" lvl="0" marL="304800" rtl="0" algn="l">
              <a:lnSpc>
                <a:spcPct val="115000"/>
              </a:lnSpc>
              <a:spcBef>
                <a:spcPts val="100"/>
              </a:spcBef>
              <a:spcAft>
                <a:spcPts val="0"/>
              </a:spcAft>
              <a:buClr>
                <a:schemeClr val="dk1"/>
              </a:buClr>
              <a:buSzPts val="1100"/>
              <a:buFont typeface="Arial"/>
              <a:buNone/>
            </a:pPr>
            <a:r>
              <a:rPr b="1" lang="en-US" sz="1600">
                <a:solidFill>
                  <a:srgbClr val="FF0000"/>
                </a:solidFill>
                <a:latin typeface="Courier New"/>
                <a:ea typeface="Courier New"/>
                <a:cs typeface="Courier New"/>
                <a:sym typeface="Courier New"/>
              </a:rPr>
              <a:t>... 	sum_of_sqrs = sum(v_i*v_i for v_i in vec_sub)</a:t>
            </a:r>
            <a:endParaRPr b="1" sz="1600">
              <a:solidFill>
                <a:srgbClr val="FF0000"/>
              </a:solidFill>
              <a:latin typeface="Courier New"/>
              <a:ea typeface="Courier New"/>
              <a:cs typeface="Courier New"/>
              <a:sym typeface="Courier New"/>
            </a:endParaRPr>
          </a:p>
          <a:p>
            <a:pPr indent="0" lvl="0" marL="457200" rtl="0" algn="just">
              <a:spcBef>
                <a:spcPts val="360"/>
              </a:spcBef>
              <a:spcAft>
                <a:spcPts val="0"/>
              </a:spcAft>
              <a:buNone/>
            </a:pPr>
            <a:r>
              <a:rPr b="1" lang="en-US" sz="1600">
                <a:solidFill>
                  <a:srgbClr val="FF0000"/>
                </a:solidFill>
                <a:latin typeface="Courier New"/>
                <a:ea typeface="Courier New"/>
                <a:cs typeface="Courier New"/>
                <a:sym typeface="Courier New"/>
              </a:rPr>
              <a:t>...	return math.sqrt(sum_of_sqrs)</a:t>
            </a:r>
            <a:r>
              <a:rPr lang="en-US" sz="1350">
                <a:solidFill>
                  <a:srgbClr val="FF0000"/>
                </a:solidFill>
                <a:latin typeface="Arial"/>
                <a:ea typeface="Arial"/>
                <a:cs typeface="Arial"/>
                <a:sym typeface="Arial"/>
              </a:rPr>
              <a:t> </a:t>
            </a:r>
            <a:endParaRPr sz="4800">
              <a:solidFill>
                <a:srgbClr val="FF0000"/>
              </a:solidFill>
            </a:endParaRPr>
          </a:p>
        </p:txBody>
      </p:sp>
      <p:sp>
        <p:nvSpPr>
          <p:cNvPr id="140" name="Google Shape;140;g116343928e0_0_18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1" name="Google Shape;141;g116343928e0_0_184"/>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6" name="Shape 146"/>
        <p:cNvGrpSpPr/>
        <p:nvPr/>
      </p:nvGrpSpPr>
      <p:grpSpPr>
        <a:xfrm>
          <a:off x="0" y="0"/>
          <a:ext cx="0" cy="0"/>
          <a:chOff x="0" y="0"/>
          <a:chExt cx="0" cy="0"/>
        </a:xfrm>
      </p:grpSpPr>
      <p:sp>
        <p:nvSpPr>
          <p:cNvPr id="147" name="Google Shape;147;g116343928e0_0_19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9900FF"/>
                </a:solidFill>
              </a:rPr>
              <a:t>K-nearest neighbors</a:t>
            </a:r>
            <a:endParaRPr/>
          </a:p>
        </p:txBody>
      </p:sp>
      <p:sp>
        <p:nvSpPr>
          <p:cNvPr id="148" name="Google Shape;148;g116343928e0_0_19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marR="431800" rtl="0" algn="l">
              <a:lnSpc>
                <a:spcPct val="88000"/>
              </a:lnSpc>
              <a:spcBef>
                <a:spcPts val="300"/>
              </a:spcBef>
              <a:spcAft>
                <a:spcPts val="0"/>
              </a:spcAft>
              <a:buSzPts val="2400"/>
              <a:buChar char="•"/>
            </a:pPr>
            <a:r>
              <a:rPr lang="en-US" sz="1650">
                <a:latin typeface="Arial"/>
                <a:ea typeface="Arial"/>
                <a:cs typeface="Arial"/>
                <a:sym typeface="Arial"/>
              </a:rPr>
              <a:t>Both dimension and number of pairs are utilized for calculating the distances with the following code:</a:t>
            </a:r>
            <a:endParaRPr sz="1650">
              <a:latin typeface="Arial"/>
              <a:ea typeface="Arial"/>
              <a:cs typeface="Arial"/>
              <a:sym typeface="Arial"/>
            </a:endParaRPr>
          </a:p>
          <a:p>
            <a:pPr indent="0" lvl="0" marL="457200" rtl="0" algn="l">
              <a:lnSpc>
                <a:spcPct val="115000"/>
              </a:lnSpc>
              <a:spcBef>
                <a:spcPts val="0"/>
              </a:spcBef>
              <a:spcAft>
                <a:spcPts val="0"/>
              </a:spcAft>
              <a:buNone/>
            </a:pPr>
            <a:r>
              <a:rPr b="1" lang="en-US" sz="1500">
                <a:solidFill>
                  <a:srgbClr val="F022BA"/>
                </a:solidFill>
                <a:latin typeface="Courier New"/>
                <a:ea typeface="Courier New"/>
                <a:cs typeface="Courier New"/>
                <a:sym typeface="Courier New"/>
              </a:rPr>
              <a:t>&gt;&gt;&gt; def random_distances_comparison(dimension,number_pairs):</a:t>
            </a:r>
            <a:endParaRPr b="1" sz="1500">
              <a:solidFill>
                <a:srgbClr val="F022BA"/>
              </a:solidFill>
              <a:latin typeface="Courier New"/>
              <a:ea typeface="Courier New"/>
              <a:cs typeface="Courier New"/>
              <a:sym typeface="Courier New"/>
            </a:endParaRPr>
          </a:p>
          <a:p>
            <a:pPr indent="0" lvl="0" marL="457200" marR="762000" rtl="0" algn="l">
              <a:lnSpc>
                <a:spcPct val="105000"/>
              </a:lnSpc>
              <a:spcBef>
                <a:spcPts val="1200"/>
              </a:spcBef>
              <a:spcAft>
                <a:spcPts val="0"/>
              </a:spcAft>
              <a:buNone/>
            </a:pPr>
            <a:r>
              <a:rPr b="1" lang="en-US" sz="1500">
                <a:solidFill>
                  <a:srgbClr val="F022BA"/>
                </a:solidFill>
                <a:latin typeface="Courier New"/>
                <a:ea typeface="Courier New"/>
                <a:cs typeface="Courier New"/>
                <a:sym typeface="Courier New"/>
              </a:rPr>
              <a:t>... return[distance(random_point_gen(dimension),random_point_gen(dimension))</a:t>
            </a:r>
            <a:endParaRPr b="1" sz="1500">
              <a:solidFill>
                <a:srgbClr val="F022BA"/>
              </a:solidFill>
              <a:latin typeface="Courier New"/>
              <a:ea typeface="Courier New"/>
              <a:cs typeface="Courier New"/>
              <a:sym typeface="Courier New"/>
            </a:endParaRPr>
          </a:p>
          <a:p>
            <a:pPr indent="0" lvl="0" marL="457200" rtl="0" algn="l">
              <a:lnSpc>
                <a:spcPct val="85000"/>
              </a:lnSpc>
              <a:spcBef>
                <a:spcPts val="1200"/>
              </a:spcBef>
              <a:spcAft>
                <a:spcPts val="0"/>
              </a:spcAft>
              <a:buNone/>
            </a:pPr>
            <a:r>
              <a:rPr b="1" lang="en-US" sz="1500">
                <a:solidFill>
                  <a:srgbClr val="F022BA"/>
                </a:solidFill>
                <a:latin typeface="Courier New"/>
                <a:ea typeface="Courier New"/>
                <a:cs typeface="Courier New"/>
                <a:sym typeface="Courier New"/>
              </a:rPr>
              <a:t>for _ in range(number_pairs)]</a:t>
            </a:r>
            <a:endParaRPr b="1" sz="1500">
              <a:solidFill>
                <a:srgbClr val="F022BA"/>
              </a:solidFill>
              <a:latin typeface="Courier New"/>
              <a:ea typeface="Courier New"/>
              <a:cs typeface="Courier New"/>
              <a:sym typeface="Courier New"/>
            </a:endParaRPr>
          </a:p>
          <a:p>
            <a:pPr indent="457200" lvl="0" marL="0" rtl="0" algn="l">
              <a:lnSpc>
                <a:spcPct val="115000"/>
              </a:lnSpc>
              <a:spcBef>
                <a:spcPts val="1200"/>
              </a:spcBef>
              <a:spcAft>
                <a:spcPts val="0"/>
              </a:spcAft>
              <a:buNone/>
            </a:pPr>
            <a:r>
              <a:rPr b="1" lang="en-US" sz="1500">
                <a:solidFill>
                  <a:srgbClr val="F022BA"/>
                </a:solidFill>
                <a:latin typeface="Courier New"/>
                <a:ea typeface="Courier New"/>
                <a:cs typeface="Courier New"/>
                <a:sym typeface="Courier New"/>
              </a:rPr>
              <a:t>&gt;&gt;&gt; def mean(x):</a:t>
            </a:r>
            <a:endParaRPr b="1" sz="1500">
              <a:solidFill>
                <a:srgbClr val="F022BA"/>
              </a:solidFill>
              <a:latin typeface="Courier New"/>
              <a:ea typeface="Courier New"/>
              <a:cs typeface="Courier New"/>
              <a:sym typeface="Courier New"/>
            </a:endParaRPr>
          </a:p>
          <a:p>
            <a:pPr indent="0" lvl="0" marL="457200" rtl="0" algn="l">
              <a:lnSpc>
                <a:spcPct val="115000"/>
              </a:lnSpc>
              <a:spcBef>
                <a:spcPts val="1200"/>
              </a:spcBef>
              <a:spcAft>
                <a:spcPts val="0"/>
              </a:spcAft>
              <a:buNone/>
            </a:pPr>
            <a:r>
              <a:rPr b="1" lang="en-US" sz="1500">
                <a:solidFill>
                  <a:srgbClr val="F022BA"/>
                </a:solidFill>
                <a:latin typeface="Courier New"/>
                <a:ea typeface="Courier New"/>
                <a:cs typeface="Courier New"/>
                <a:sym typeface="Courier New"/>
              </a:rPr>
              <a:t>... 	return sum(x) / len(x)</a:t>
            </a:r>
            <a:endParaRPr b="1" sz="1500">
              <a:solidFill>
                <a:srgbClr val="F022BA"/>
              </a:solidFill>
              <a:latin typeface="Courier New"/>
              <a:ea typeface="Courier New"/>
              <a:cs typeface="Courier New"/>
              <a:sym typeface="Courier New"/>
            </a:endParaRPr>
          </a:p>
          <a:p>
            <a:pPr indent="0" lvl="0" marL="76200" marR="381000" rtl="0" algn="l">
              <a:lnSpc>
                <a:spcPct val="88000"/>
              </a:lnSpc>
              <a:spcBef>
                <a:spcPts val="0"/>
              </a:spcBef>
              <a:spcAft>
                <a:spcPts val="0"/>
              </a:spcAft>
              <a:buClr>
                <a:schemeClr val="dk1"/>
              </a:buClr>
              <a:buSzPts val="1100"/>
              <a:buFont typeface="Arial"/>
              <a:buNone/>
            </a:pPr>
            <a:r>
              <a:rPr lang="en-US" sz="1650">
                <a:latin typeface="Arial"/>
                <a:ea typeface="Arial"/>
                <a:cs typeface="Arial"/>
                <a:sym typeface="Arial"/>
              </a:rPr>
              <a:t>changing dimensions from 1 to 201 with the increase of 5 dimensions to check the increase in distance:</a:t>
            </a:r>
            <a:endParaRPr sz="16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250">
                <a:latin typeface="Arial"/>
                <a:ea typeface="Arial"/>
                <a:cs typeface="Arial"/>
                <a:sym typeface="Arial"/>
              </a:rPr>
              <a:t> </a:t>
            </a:r>
            <a:endParaRPr sz="1250">
              <a:latin typeface="Arial"/>
              <a:ea typeface="Arial"/>
              <a:cs typeface="Arial"/>
              <a:sym typeface="Arial"/>
            </a:endParaRPr>
          </a:p>
          <a:p>
            <a:pPr indent="0" lvl="0" marL="304800" rtl="0" algn="l">
              <a:lnSpc>
                <a:spcPct val="115000"/>
              </a:lnSpc>
              <a:spcBef>
                <a:spcPts val="1200"/>
              </a:spcBef>
              <a:spcAft>
                <a:spcPts val="0"/>
              </a:spcAft>
              <a:buClr>
                <a:schemeClr val="dk1"/>
              </a:buClr>
              <a:buSzPts val="1100"/>
              <a:buFont typeface="Arial"/>
              <a:buNone/>
            </a:pPr>
            <a:r>
              <a:rPr b="1" lang="en-US" sz="1500">
                <a:solidFill>
                  <a:srgbClr val="F022BA"/>
                </a:solidFill>
                <a:latin typeface="Courier New"/>
                <a:ea typeface="Courier New"/>
                <a:cs typeface="Courier New"/>
                <a:sym typeface="Courier New"/>
              </a:rPr>
              <a:t>&gt;&gt;&gt; dimensions = range(1, 201, 5)</a:t>
            </a:r>
            <a:endParaRPr b="1" sz="1500">
              <a:solidFill>
                <a:srgbClr val="F022BA"/>
              </a:solidFill>
              <a:latin typeface="Courier New"/>
              <a:ea typeface="Courier New"/>
              <a:cs typeface="Courier New"/>
              <a:sym typeface="Courier New"/>
            </a:endParaRPr>
          </a:p>
          <a:p>
            <a:pPr indent="0" lvl="0" marL="457200" rtl="0" algn="just">
              <a:spcBef>
                <a:spcPts val="1200"/>
              </a:spcBef>
              <a:spcAft>
                <a:spcPts val="0"/>
              </a:spcAft>
              <a:buNone/>
            </a:pPr>
            <a:r>
              <a:t/>
            </a:r>
            <a:endParaRPr sz="4400"/>
          </a:p>
        </p:txBody>
      </p:sp>
      <p:sp>
        <p:nvSpPr>
          <p:cNvPr id="149" name="Google Shape;149;g116343928e0_0_19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0" name="Google Shape;150;g116343928e0_0_192"/>
          <p:cNvSpPr txBox="1"/>
          <p:nvPr>
            <p:ph idx="11" type="ftr"/>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b="1" lang="en-US">
                <a:solidFill>
                  <a:srgbClr val="0000FF"/>
                </a:solidFill>
              </a:rPr>
              <a:t>Dr.S.Veena,Associate Professor/CSE</a:t>
            </a:r>
            <a:endParaRPr b="1">
              <a:solidFill>
                <a:srgbClr val="0000FF"/>
              </a:solidFill>
            </a:endParaRPr>
          </a:p>
          <a:p>
            <a:pPr indent="0" lvl="0" marL="0" rtl="0" algn="ctr">
              <a:lnSpc>
                <a:spcPct val="100000"/>
              </a:lnSpc>
              <a:spcBef>
                <a:spcPts val="0"/>
              </a:spcBef>
              <a:spcAft>
                <a:spcPts val="0"/>
              </a:spcAft>
              <a:buSzPts val="14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2020-06-03T07:15:46Z</dcterms:created>
  <dc:creator>VEENA</dc:creator>
</cp:coreProperties>
</file>