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6858000" cx="9144000"/>
  <p:notesSz cx="6858000" cy="9144000"/>
  <p:embeddedFontLst>
    <p:embeddedFont>
      <p:font typeface="Palatino Linotype"/>
      <p:regular r:id="rId75"/>
      <p:bold r:id="rId76"/>
      <p:italic r:id="rId77"/>
      <p:boldItalic r:id="rId78"/>
    </p:embeddedFont>
    <p:embeddedFont>
      <p:font typeface="Old Standard TT"/>
      <p:regular r:id="rId79"/>
      <p:bold r:id="rId80"/>
      <p: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82" roundtripDataSignature="AMtx7mh387HqASmrHVL7IiFMjV3V8aqo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OldStandardTT-bold.fntdata"/><Relationship Id="rId82" Type="http://customschemas.google.com/relationships/presentationmetadata" Target="metadata"/><Relationship Id="rId81"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PalatinoLinotype-regular.fntdata"/><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PalatinoLinotype-italic.fntdata"/><Relationship Id="rId32" Type="http://schemas.openxmlformats.org/officeDocument/2006/relationships/slide" Target="slides/slide27.xml"/><Relationship Id="rId76" Type="http://schemas.openxmlformats.org/officeDocument/2006/relationships/font" Target="fonts/PalatinoLinotype-bold.fntdata"/><Relationship Id="rId35" Type="http://schemas.openxmlformats.org/officeDocument/2006/relationships/slide" Target="slides/slide30.xml"/><Relationship Id="rId79" Type="http://schemas.openxmlformats.org/officeDocument/2006/relationships/font" Target="fonts/OldStandardTT-regular.fntdata"/><Relationship Id="rId34" Type="http://schemas.openxmlformats.org/officeDocument/2006/relationships/slide" Target="slides/slide29.xml"/><Relationship Id="rId78" Type="http://schemas.openxmlformats.org/officeDocument/2006/relationships/font" Target="fonts/PalatinoLinotype-bold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8" name="Google Shape;6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9" name="Google Shape;69;p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RM INSTITUTE OF SCIENCE AND TECHNOLOGY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8cc5902c0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118cc5902c0_0_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118cc5902c0_0_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8cc5902c0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118cc5902c0_0_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118cc5902c0_0_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8cc5902c0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118cc5902c0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118cc5902c0_0_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8cc5902c0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118cc5902c0_0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118cc5902c0_0_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8cc5902c0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118cc5902c0_0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118cc5902c0_0_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8cc5902c0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118cc5902c0_0_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118cc5902c0_0_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8cc5902c0_0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118cc5902c0_0_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118cc5902c0_0_1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8cc5902c0_0_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118cc5902c0_0_1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118cc5902c0_0_1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8cc5902c0_0_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118cc5902c0_0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118cc5902c0_0_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8ba269d07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118ba269d07_0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118ba269d07_0_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6343928e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g116343928e0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g116343928e0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8ba269d07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118ba269d07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118ba269d07_0_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8ba269d07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118ba269d07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g118ba269d07_0_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8ba269d07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118ba269d07_0_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118ba269d07_0_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8ba269d07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118ba269d07_0_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118ba269d07_0_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8ba269d07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118ba269d07_0_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118ba269d07_0_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8ba269d07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118ba269d07_0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118ba269d07_0_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8ba269d07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118ba269d07_0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g118ba269d07_0_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8ba269d07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g118ba269d07_0_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118ba269d07_0_1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8ba269d07_0_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g118ba269d07_0_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g118ba269d07_0_1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8ba269d07_0_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g118ba269d07_0_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g118ba269d07_0_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8cc5902c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g118cc5902c0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g118cc5902c0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8b89e8d1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118b89e8d1d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g118b89e8d1d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18b89e8d1d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118b89e8d1d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g118b89e8d1d_0_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8b89e8d1d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g118b89e8d1d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g118b89e8d1d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8ba269d0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118ba269d07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g118ba269d07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8ba269d07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118ba269d07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118ba269d07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8ba269d07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g118ba269d07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g118ba269d07_0_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8ba269d07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g118ba269d07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g118ba269d07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18ba269d07_0_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g118ba269d07_0_1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g118ba269d07_0_1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18ba269d07_0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g118ba269d07_0_1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4" name="Google Shape;434;g118ba269d07_0_1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8ba269d07_0_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g118ba269d07_0_1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g118ba269d07_0_1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8cc5902c0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118cc5902c0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118cc5902c0_0_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18ba269d07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g118ba269d07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g118ba269d07_0_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18ba269d07_0_1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g118ba269d07_0_1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g118ba269d07_0_1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18ba269d07_0_2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g118ba269d07_0_2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3" name="Google Shape;483;g118ba269d07_0_2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18ba269d07_0_2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g118ba269d07_0_2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g118ba269d07_0_2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18ba269d07_0_2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2" name="Google Shape;502;g118ba269d07_0_2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3" name="Google Shape;503;g118ba269d07_0_2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18ba269d07_0_2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g118ba269d07_0_2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5" name="Google Shape;515;g118ba269d07_0_2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18ba269d07_0_2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g118ba269d07_0_2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7" name="Google Shape;527;g118ba269d07_0_2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18ba269d07_0_2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g118ba269d07_0_2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7" name="Google Shape;537;g118ba269d07_0_2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18ba269d07_0_2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6" name="Google Shape;546;g118ba269d07_0_2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7" name="Google Shape;547;g118ba269d07_0_2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193ceff6e2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g1193ceff6e2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8" name="Google Shape;558;g1193ceff6e2_0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8cc5902c0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118cc5902c0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118cc5902c0_0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193ceff6e2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7" name="Google Shape;567;g1193ceff6e2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8" name="Google Shape;568;g1193ceff6e2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193ceff6e2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g1193ceff6e2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7" name="Google Shape;577;g1193ceff6e2_0_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193ceff6e2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g1193ceff6e2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7" name="Google Shape;587;g1193ceff6e2_0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193ceff6e2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g1193ceff6e2_0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7" name="Google Shape;597;g1193ceff6e2_0_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193ceff6e2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6" name="Google Shape;606;g1193ceff6e2_0_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7" name="Google Shape;607;g1193ceff6e2_0_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193ceff6e2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g1193ceff6e2_0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7" name="Google Shape;617;g1193ceff6e2_0_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193ceff6e2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g1193ceff6e2_0_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7" name="Google Shape;627;g1193ceff6e2_0_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193ceff6e2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 name="Google Shape;636;g1193ceff6e2_0_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7" name="Google Shape;637;g1193ceff6e2_0_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193ceff6e2_0_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6" name="Google Shape;646;g1193ceff6e2_0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7" name="Google Shape;647;g1193ceff6e2_0_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193ceff6e2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6" name="Google Shape;656;g1193ceff6e2_0_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7" name="Google Shape;657;g1193ceff6e2_0_10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8cc5902c0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118cc5902c0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118cc5902c0_0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193ceff6e2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6" name="Google Shape;666;g1193ceff6e2_0_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7" name="Google Shape;667;g1193ceff6e2_0_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193ceff6e2_0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6" name="Google Shape;676;g1193ceff6e2_0_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7" name="Google Shape;677;g1193ceff6e2_0_1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193ceff6e2_0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7" name="Google Shape;687;g1193ceff6e2_0_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8" name="Google Shape;688;g1193ceff6e2_0_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193ceff6e2_0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7" name="Google Shape;697;g1193ceff6e2_0_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8" name="Google Shape;698;g1193ceff6e2_0_1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193ceff6e2_0_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g1193ceff6e2_0_1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1" name="Google Shape;711;g1193ceff6e2_0_1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193ceff6e2_0_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9" name="Google Shape;719;g1193ceff6e2_0_1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0" name="Google Shape;720;g1193ceff6e2_0_1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193ceff6e2_0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8" name="Google Shape;728;g1193ceff6e2_0_1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9" name="Google Shape;729;g1193ceff6e2_0_1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1193ceff6e2_0_2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8" name="Google Shape;738;g1193ceff6e2_0_2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9" name="Google Shape;739;g1193ceff6e2_0_2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193ceff6e2_0_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8" name="Google Shape;748;g1193ceff6e2_0_1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9" name="Google Shape;749;g1193ceff6e2_0_1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193ceff6e2_0_2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8" name="Google Shape;758;g1193ceff6e2_0_2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9" name="Google Shape;759;g1193ceff6e2_0_2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8cc5902c0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118cc5902c0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118cc5902c0_0_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8cc5902c0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118cc5902c0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118cc5902c0_0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8cc5902c0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118cc5902c0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118cc5902c0_0_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g114b69d8012_0_29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g114b69d8012_0_284"/>
          <p:cNvSpPr/>
          <p:nvPr/>
        </p:nvSpPr>
        <p:spPr>
          <a:xfrm>
            <a:off x="4572000" y="-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14b69d8012_0_284"/>
          <p:cNvCxnSpPr/>
          <p:nvPr/>
        </p:nvCxnSpPr>
        <p:spPr>
          <a:xfrm>
            <a:off x="5029675" y="5994000"/>
            <a:ext cx="686400" cy="0"/>
          </a:xfrm>
          <a:prstGeom prst="straightConnector1">
            <a:avLst/>
          </a:prstGeom>
          <a:noFill/>
          <a:ln cap="flat" cmpd="sng" w="19050">
            <a:solidFill>
              <a:schemeClr val="lt2"/>
            </a:solidFill>
            <a:prstDash val="solid"/>
            <a:round/>
            <a:headEnd len="sm" w="sm" type="none"/>
            <a:tailEnd len="sm" w="sm" type="none"/>
          </a:ln>
        </p:spPr>
      </p:cxnSp>
      <p:sp>
        <p:nvSpPr>
          <p:cNvPr id="54" name="Google Shape;54;g114b69d8012_0_284"/>
          <p:cNvSpPr txBox="1"/>
          <p:nvPr>
            <p:ph type="title"/>
          </p:nvPr>
        </p:nvSpPr>
        <p:spPr>
          <a:xfrm>
            <a:off x="265500" y="1843133"/>
            <a:ext cx="4045200" cy="177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55" name="Google Shape;55;g114b69d8012_0_284"/>
          <p:cNvSpPr txBox="1"/>
          <p:nvPr>
            <p:ph idx="1" type="subTitle"/>
          </p:nvPr>
        </p:nvSpPr>
        <p:spPr>
          <a:xfrm>
            <a:off x="265500" y="3692001"/>
            <a:ext cx="4045200" cy="1794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6" name="Google Shape;56;g114b69d8012_0_284"/>
          <p:cNvSpPr txBox="1"/>
          <p:nvPr>
            <p:ph idx="2" type="body"/>
          </p:nvPr>
        </p:nvSpPr>
        <p:spPr>
          <a:xfrm>
            <a:off x="4939500" y="965600"/>
            <a:ext cx="3837000" cy="49269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0"/>
              </a:spcBef>
              <a:spcAft>
                <a:spcPts val="0"/>
              </a:spcAft>
              <a:buClr>
                <a:schemeClr val="accent1"/>
              </a:buClr>
              <a:buSzPts val="1400"/>
              <a:buChar char="○"/>
              <a:defRPr>
                <a:solidFill>
                  <a:schemeClr val="accent1"/>
                </a:solidFill>
              </a:defRPr>
            </a:lvl2pPr>
            <a:lvl3pPr indent="-317500" lvl="2" marL="1371600" algn="l">
              <a:lnSpc>
                <a:spcPct val="115000"/>
              </a:lnSpc>
              <a:spcBef>
                <a:spcPts val="0"/>
              </a:spcBef>
              <a:spcAft>
                <a:spcPts val="0"/>
              </a:spcAft>
              <a:buClr>
                <a:schemeClr val="accent1"/>
              </a:buClr>
              <a:buSzPts val="1400"/>
              <a:buChar char="■"/>
              <a:defRPr>
                <a:solidFill>
                  <a:schemeClr val="accent1"/>
                </a:solidFill>
              </a:defRPr>
            </a:lvl3pPr>
            <a:lvl4pPr indent="-317500" lvl="3" marL="1828800" algn="l">
              <a:lnSpc>
                <a:spcPct val="115000"/>
              </a:lnSpc>
              <a:spcBef>
                <a:spcPts val="0"/>
              </a:spcBef>
              <a:spcAft>
                <a:spcPts val="0"/>
              </a:spcAft>
              <a:buClr>
                <a:schemeClr val="accent1"/>
              </a:buClr>
              <a:buSzPts val="1400"/>
              <a:buChar char="●"/>
              <a:defRPr>
                <a:solidFill>
                  <a:schemeClr val="accent1"/>
                </a:solidFill>
              </a:defRPr>
            </a:lvl4pPr>
            <a:lvl5pPr indent="-317500" lvl="4" marL="2286000" algn="l">
              <a:lnSpc>
                <a:spcPct val="115000"/>
              </a:lnSpc>
              <a:spcBef>
                <a:spcPts val="0"/>
              </a:spcBef>
              <a:spcAft>
                <a:spcPts val="0"/>
              </a:spcAft>
              <a:buClr>
                <a:schemeClr val="accent1"/>
              </a:buClr>
              <a:buSzPts val="1400"/>
              <a:buChar char="○"/>
              <a:defRPr>
                <a:solidFill>
                  <a:schemeClr val="accent1"/>
                </a:solidFill>
              </a:defRPr>
            </a:lvl5pPr>
            <a:lvl6pPr indent="-317500" lvl="5" marL="2743200" algn="l">
              <a:lnSpc>
                <a:spcPct val="115000"/>
              </a:lnSpc>
              <a:spcBef>
                <a:spcPts val="0"/>
              </a:spcBef>
              <a:spcAft>
                <a:spcPts val="0"/>
              </a:spcAft>
              <a:buClr>
                <a:schemeClr val="accent1"/>
              </a:buClr>
              <a:buSzPts val="1400"/>
              <a:buChar char="■"/>
              <a:defRPr>
                <a:solidFill>
                  <a:schemeClr val="accent1"/>
                </a:solidFill>
              </a:defRPr>
            </a:lvl6pPr>
            <a:lvl7pPr indent="-317500" lvl="6" marL="3200400" algn="l">
              <a:lnSpc>
                <a:spcPct val="115000"/>
              </a:lnSpc>
              <a:spcBef>
                <a:spcPts val="0"/>
              </a:spcBef>
              <a:spcAft>
                <a:spcPts val="0"/>
              </a:spcAft>
              <a:buClr>
                <a:schemeClr val="accent1"/>
              </a:buClr>
              <a:buSzPts val="1400"/>
              <a:buChar char="●"/>
              <a:defRPr>
                <a:solidFill>
                  <a:schemeClr val="accent1"/>
                </a:solidFill>
              </a:defRPr>
            </a:lvl7pPr>
            <a:lvl8pPr indent="-317500" lvl="7" marL="3657600" algn="l">
              <a:lnSpc>
                <a:spcPct val="115000"/>
              </a:lnSpc>
              <a:spcBef>
                <a:spcPts val="0"/>
              </a:spcBef>
              <a:spcAft>
                <a:spcPts val="0"/>
              </a:spcAft>
              <a:buClr>
                <a:schemeClr val="accent1"/>
              </a:buClr>
              <a:buSzPts val="1400"/>
              <a:buChar char="○"/>
              <a:defRPr>
                <a:solidFill>
                  <a:schemeClr val="accent1"/>
                </a:solidFill>
              </a:defRPr>
            </a:lvl8pPr>
            <a:lvl9pPr indent="-317500" lvl="8" marL="4114800" algn="l">
              <a:lnSpc>
                <a:spcPct val="115000"/>
              </a:lnSpc>
              <a:spcBef>
                <a:spcPts val="0"/>
              </a:spcBef>
              <a:spcAft>
                <a:spcPts val="0"/>
              </a:spcAft>
              <a:buClr>
                <a:schemeClr val="accent1"/>
              </a:buClr>
              <a:buSzPts val="1400"/>
              <a:buChar char="■"/>
              <a:defRPr>
                <a:solidFill>
                  <a:schemeClr val="accent1"/>
                </a:solidFill>
              </a:defRPr>
            </a:lvl9pPr>
          </a:lstStyle>
          <a:p/>
        </p:txBody>
      </p:sp>
      <p:sp>
        <p:nvSpPr>
          <p:cNvPr id="57" name="Google Shape;57;g114b69d8012_0_28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g114b69d8012_0_291"/>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0" name="Google Shape;60;g114b69d8012_0_29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g114b69d8012_0_294"/>
          <p:cNvSpPr txBox="1"/>
          <p:nvPr>
            <p:ph hasCustomPrompt="1" type="title"/>
          </p:nvPr>
        </p:nvSpPr>
        <p:spPr>
          <a:xfrm>
            <a:off x="311700" y="1386200"/>
            <a:ext cx="8520600" cy="2808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63" name="Google Shape;63;g114b69d8012_0_294"/>
          <p:cNvSpPr txBox="1"/>
          <p:nvPr>
            <p:ph idx="1" type="body"/>
          </p:nvPr>
        </p:nvSpPr>
        <p:spPr>
          <a:xfrm>
            <a:off x="311700" y="4304567"/>
            <a:ext cx="8520600" cy="17343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4" name="Google Shape;64;g114b69d8012_0_29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g114b69d8012_0_3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g114b69d8012_0_30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g114b69d8012_0_30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g114b69d8012_0_30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g114b69d8012_0_30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g114b69d8012_0_254"/>
          <p:cNvSpPr/>
          <p:nvPr/>
        </p:nvSpPr>
        <p:spPr>
          <a:xfrm>
            <a:off x="0" y="133"/>
            <a:ext cx="9144000" cy="2282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 name="Google Shape;23;g114b69d8012_0_254"/>
          <p:cNvCxnSpPr/>
          <p:nvPr/>
        </p:nvCxnSpPr>
        <p:spPr>
          <a:xfrm>
            <a:off x="641934" y="4796667"/>
            <a:ext cx="390300" cy="0"/>
          </a:xfrm>
          <a:prstGeom prst="straightConnector1">
            <a:avLst/>
          </a:prstGeom>
          <a:noFill/>
          <a:ln cap="flat" cmpd="sng" w="28575">
            <a:solidFill>
              <a:schemeClr val="accent1"/>
            </a:solidFill>
            <a:prstDash val="solid"/>
            <a:round/>
            <a:headEnd len="sm" w="sm" type="none"/>
            <a:tailEnd len="sm" w="sm" type="none"/>
          </a:ln>
        </p:spPr>
      </p:cxnSp>
      <p:sp>
        <p:nvSpPr>
          <p:cNvPr id="24" name="Google Shape;24;g114b69d8012_0_254"/>
          <p:cNvSpPr txBox="1"/>
          <p:nvPr>
            <p:ph type="ctrTitle"/>
          </p:nvPr>
        </p:nvSpPr>
        <p:spPr>
          <a:xfrm>
            <a:off x="512700" y="2524400"/>
            <a:ext cx="8118600" cy="2030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25" name="Google Shape;25;g114b69d8012_0_254"/>
          <p:cNvSpPr txBox="1"/>
          <p:nvPr>
            <p:ph idx="1" type="subTitle"/>
          </p:nvPr>
        </p:nvSpPr>
        <p:spPr>
          <a:xfrm>
            <a:off x="512700" y="5120852"/>
            <a:ext cx="8118600" cy="105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26" name="Google Shape;26;g114b69d8012_0_25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cxnSp>
        <p:nvCxnSpPr>
          <p:cNvPr id="28" name="Google Shape;28;g114b69d8012_0_260"/>
          <p:cNvCxnSpPr/>
          <p:nvPr/>
        </p:nvCxnSpPr>
        <p:spPr>
          <a:xfrm>
            <a:off x="641934" y="4796667"/>
            <a:ext cx="390300" cy="0"/>
          </a:xfrm>
          <a:prstGeom prst="straightConnector1">
            <a:avLst/>
          </a:prstGeom>
          <a:noFill/>
          <a:ln cap="flat" cmpd="sng" w="28575">
            <a:solidFill>
              <a:schemeClr val="lt2"/>
            </a:solidFill>
            <a:prstDash val="solid"/>
            <a:round/>
            <a:headEnd len="sm" w="sm" type="none"/>
            <a:tailEnd len="sm" w="sm" type="none"/>
          </a:ln>
        </p:spPr>
      </p:cxnSp>
      <p:sp>
        <p:nvSpPr>
          <p:cNvPr id="29" name="Google Shape;29;g114b69d8012_0_260"/>
          <p:cNvSpPr txBox="1"/>
          <p:nvPr>
            <p:ph type="title"/>
          </p:nvPr>
        </p:nvSpPr>
        <p:spPr>
          <a:xfrm>
            <a:off x="512700" y="2524400"/>
            <a:ext cx="8118600" cy="2030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30" name="Google Shape;30;g114b69d8012_0_26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g114b69d8012_0_264"/>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114b69d8012_0_264"/>
          <p:cNvSpPr txBox="1"/>
          <p:nvPr>
            <p:ph type="title"/>
          </p:nvPr>
        </p:nvSpPr>
        <p:spPr>
          <a:xfrm>
            <a:off x="311700" y="593367"/>
            <a:ext cx="8520600" cy="817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 name="Google Shape;34;g114b69d8012_0_264"/>
          <p:cNvSpPr txBox="1"/>
          <p:nvPr>
            <p:ph idx="1" type="body"/>
          </p:nvPr>
        </p:nvSpPr>
        <p:spPr>
          <a:xfrm>
            <a:off x="311700" y="1562133"/>
            <a:ext cx="8520600" cy="4529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5" name="Google Shape;35;g114b69d8012_0_26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g114b69d8012_0_269"/>
          <p:cNvSpPr txBox="1"/>
          <p:nvPr>
            <p:ph type="title"/>
          </p:nvPr>
        </p:nvSpPr>
        <p:spPr>
          <a:xfrm>
            <a:off x="311700" y="593367"/>
            <a:ext cx="8520600" cy="817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g114b69d8012_0_269"/>
          <p:cNvSpPr txBox="1"/>
          <p:nvPr>
            <p:ph idx="1" type="body"/>
          </p:nvPr>
        </p:nvSpPr>
        <p:spPr>
          <a:xfrm>
            <a:off x="311700" y="1562233"/>
            <a:ext cx="3999900" cy="4529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g114b69d8012_0_269"/>
          <p:cNvSpPr txBox="1"/>
          <p:nvPr>
            <p:ph idx="2" type="body"/>
          </p:nvPr>
        </p:nvSpPr>
        <p:spPr>
          <a:xfrm>
            <a:off x="4832400" y="1562233"/>
            <a:ext cx="3999900" cy="4529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g114b69d8012_0_26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g114b69d8012_0_274"/>
          <p:cNvSpPr txBox="1"/>
          <p:nvPr>
            <p:ph type="title"/>
          </p:nvPr>
        </p:nvSpPr>
        <p:spPr>
          <a:xfrm>
            <a:off x="311700" y="593367"/>
            <a:ext cx="8520600" cy="817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3" name="Google Shape;43;g114b69d8012_0_27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g114b69d8012_0_27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g114b69d8012_0_27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7" name="Google Shape;47;g114b69d8012_0_27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g114b69d8012_0_281"/>
          <p:cNvSpPr txBox="1"/>
          <p:nvPr>
            <p:ph type="title"/>
          </p:nvPr>
        </p:nvSpPr>
        <p:spPr>
          <a:xfrm>
            <a:off x="490250" y="701800"/>
            <a:ext cx="5604000" cy="5454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50" name="Google Shape;50;g114b69d8012_0_28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lt1"/>
        </a:solidFill>
      </p:bgPr>
    </p:bg>
    <p:spTree>
      <p:nvGrpSpPr>
        <p:cNvPr id="9" name="Shape 9"/>
        <p:cNvGrpSpPr/>
        <p:nvPr/>
      </p:nvGrpSpPr>
      <p:grpSpPr>
        <a:xfrm>
          <a:off x="0" y="0"/>
          <a:ext cx="0" cy="0"/>
          <a:chOff x="0" y="0"/>
          <a:chExt cx="0" cy="0"/>
        </a:xfrm>
      </p:grpSpPr>
      <p:sp>
        <p:nvSpPr>
          <p:cNvPr id="10" name="Google Shape;10;g114b69d8012_0_250"/>
          <p:cNvSpPr txBox="1"/>
          <p:nvPr>
            <p:ph type="title"/>
          </p:nvPr>
        </p:nvSpPr>
        <p:spPr>
          <a:xfrm>
            <a:off x="311700" y="593367"/>
            <a:ext cx="8520600" cy="817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11" name="Google Shape;11;g114b69d8012_0_250"/>
          <p:cNvSpPr txBox="1"/>
          <p:nvPr>
            <p:ph idx="1" type="body"/>
          </p:nvPr>
        </p:nvSpPr>
        <p:spPr>
          <a:xfrm>
            <a:off x="311700" y="1562133"/>
            <a:ext cx="8520600" cy="4529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12" name="Google Shape;12;g114b69d8012_0_25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dir="d"/>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6.png"/><Relationship Id="rId8"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archive.ics.uci.edu/ml/datasets/Iri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38.png"/><Relationship Id="rId6" Type="http://schemas.openxmlformats.org/officeDocument/2006/relationships/image" Target="../media/image48.png"/><Relationship Id="rId7"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6.png"/><Relationship Id="rId4" Type="http://schemas.openxmlformats.org/officeDocument/2006/relationships/image" Target="../media/image45.png"/><Relationship Id="rId5"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3.png"/><Relationship Id="rId4" Type="http://schemas.openxmlformats.org/officeDocument/2006/relationships/image" Target="../media/image35.png"/><Relationship Id="rId5"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2.png"/><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4.png"/><Relationship Id="rId4" Type="http://schemas.openxmlformats.org/officeDocument/2006/relationships/image" Target="../media/image40.png"/><Relationship Id="rId5" Type="http://schemas.openxmlformats.org/officeDocument/2006/relationships/image" Target="../media/image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7.png"/><Relationship Id="rId4" Type="http://schemas.openxmlformats.org/officeDocument/2006/relationships/image" Target="../media/image51.png"/><Relationship Id="rId5" Type="http://schemas.openxmlformats.org/officeDocument/2006/relationships/image" Target="../media/image4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3.pn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6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6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7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5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6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6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60.png"/><Relationship Id="rId4" Type="http://schemas.openxmlformats.org/officeDocument/2006/relationships/image" Target="../media/image6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6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71.png"/><Relationship Id="rId4" Type="http://schemas.openxmlformats.org/officeDocument/2006/relationships/image" Target="../media/image73.png"/><Relationship Id="rId5" Type="http://schemas.openxmlformats.org/officeDocument/2006/relationships/image" Target="../media/image75.png"/><Relationship Id="rId6" Type="http://schemas.openxmlformats.org/officeDocument/2006/relationships/image" Target="../media/image7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7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7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7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7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
          <p:cNvSpPr txBox="1"/>
          <p:nvPr>
            <p:ph idx="4294967295" type="ctrTitle"/>
          </p:nvPr>
        </p:nvSpPr>
        <p:spPr>
          <a:xfrm>
            <a:off x="449550" y="1905550"/>
            <a:ext cx="8118600" cy="2030400"/>
          </a:xfrm>
          <a:prstGeom prst="rect">
            <a:avLst/>
          </a:prstGeom>
          <a:noFill/>
          <a:ln>
            <a:noFill/>
          </a:ln>
        </p:spPr>
        <p:txBody>
          <a:bodyPr anchorCtr="0" anchor="ctr" bIns="45700" lIns="91425" spcFirstLastPara="1" rIns="91425" wrap="square" tIns="45700">
            <a:normAutofit fontScale="90000"/>
          </a:bodyPr>
          <a:lstStyle/>
          <a:p>
            <a:pPr indent="0" lvl="0" marL="0" marR="0" rtl="0" algn="ctr">
              <a:lnSpc>
                <a:spcPct val="100000"/>
              </a:lnSpc>
              <a:spcBef>
                <a:spcPts val="0"/>
              </a:spcBef>
              <a:spcAft>
                <a:spcPts val="0"/>
              </a:spcAft>
              <a:buClr>
                <a:srgbClr val="F022BA"/>
              </a:buClr>
              <a:buSzPct val="146664"/>
              <a:buFont typeface="Georgia"/>
              <a:buNone/>
            </a:pPr>
            <a:r>
              <a:rPr b="1" i="0" lang="en-US" sz="3000" u="none" cap="none" strike="noStrike">
                <a:solidFill>
                  <a:srgbClr val="F022BA"/>
                </a:solidFill>
                <a:latin typeface="Old Standard TT"/>
                <a:ea typeface="Old Standard TT"/>
                <a:cs typeface="Old Standard TT"/>
                <a:sym typeface="Old Standard TT"/>
              </a:rPr>
              <a:t>Unit V</a:t>
            </a:r>
            <a:endParaRPr b="1" i="0" sz="3000" u="none" cap="none" strike="noStrike">
              <a:solidFill>
                <a:srgbClr val="F022BA"/>
              </a:solidFill>
              <a:latin typeface="Old Standard TT"/>
              <a:ea typeface="Old Standard TT"/>
              <a:cs typeface="Old Standard TT"/>
              <a:sym typeface="Old Standard TT"/>
            </a:endParaRPr>
          </a:p>
          <a:p>
            <a:pPr indent="0" lvl="0" marL="0" marR="0" rtl="0" algn="ctr">
              <a:lnSpc>
                <a:spcPct val="100000"/>
              </a:lnSpc>
              <a:spcBef>
                <a:spcPts val="0"/>
              </a:spcBef>
              <a:spcAft>
                <a:spcPts val="0"/>
              </a:spcAft>
              <a:buClr>
                <a:srgbClr val="F022BA"/>
              </a:buClr>
              <a:buSzPct val="140240"/>
              <a:buFont typeface="Georgia"/>
              <a:buNone/>
            </a:pPr>
            <a:r>
              <a:rPr b="1" i="0" lang="en-US" sz="3300" u="none" cap="none" strike="noStrike">
                <a:solidFill>
                  <a:schemeClr val="dk1"/>
                </a:solidFill>
                <a:latin typeface="Times New Roman"/>
                <a:ea typeface="Times New Roman"/>
                <a:cs typeface="Times New Roman"/>
                <a:sym typeface="Times New Roman"/>
              </a:rPr>
              <a:t>K-means</a:t>
            </a:r>
            <a:r>
              <a:rPr b="1" i="0" lang="en-US" sz="3300" u="none" cap="none" strike="noStrike">
                <a:solidFill>
                  <a:srgbClr val="000000"/>
                </a:solidFill>
                <a:latin typeface="Times New Roman"/>
                <a:ea typeface="Times New Roman"/>
                <a:cs typeface="Times New Roman"/>
                <a:sym typeface="Times New Roman"/>
              </a:rPr>
              <a:t> Clustering, </a:t>
            </a:r>
            <a:endParaRPr b="1" i="0" sz="33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022BA"/>
              </a:buClr>
              <a:buSzPct val="140240"/>
              <a:buFont typeface="Georgia"/>
              <a:buNone/>
            </a:pPr>
            <a:r>
              <a:rPr b="1" i="0" lang="en-US" sz="3300" u="none" cap="none" strike="noStrike">
                <a:solidFill>
                  <a:schemeClr val="dk1"/>
                </a:solidFill>
                <a:latin typeface="Times New Roman"/>
                <a:ea typeface="Times New Roman"/>
                <a:cs typeface="Times New Roman"/>
                <a:sym typeface="Times New Roman"/>
              </a:rPr>
              <a:t>Principal Component Analysis and </a:t>
            </a:r>
            <a:endParaRPr b="1" i="0" sz="33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022BA"/>
              </a:buClr>
              <a:buSzPct val="140240"/>
              <a:buFont typeface="Georgia"/>
              <a:buNone/>
            </a:pPr>
            <a:r>
              <a:rPr b="1" i="0" lang="en-US" sz="3300" u="none" cap="none" strike="noStrike">
                <a:solidFill>
                  <a:schemeClr val="dk1"/>
                </a:solidFill>
                <a:latin typeface="Times New Roman"/>
                <a:ea typeface="Times New Roman"/>
                <a:cs typeface="Times New Roman"/>
                <a:sym typeface="Times New Roman"/>
              </a:rPr>
              <a:t>Singular Value Decomposition</a:t>
            </a:r>
            <a:endParaRPr b="1" i="0" sz="33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022BA"/>
              </a:buClr>
              <a:buSzPct val="55838"/>
              <a:buFont typeface="Georgia"/>
              <a:buNone/>
            </a:pPr>
            <a:r>
              <a:t/>
            </a:r>
            <a:endParaRPr b="1" i="0" sz="8288" u="none" cap="none" strike="noStrike">
              <a:solidFill>
                <a:srgbClr val="000000"/>
              </a:solidFill>
              <a:latin typeface="Old Standard TT"/>
              <a:ea typeface="Old Standard TT"/>
              <a:cs typeface="Old Standard TT"/>
              <a:sym typeface="Old Standard TT"/>
            </a:endParaRPr>
          </a:p>
        </p:txBody>
      </p:sp>
      <p:sp>
        <p:nvSpPr>
          <p:cNvPr id="72" name="Google Shape;72;p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solidFill>
                  <a:schemeClr val="dk1"/>
                </a:solidFill>
              </a:rPr>
              <a:t>‹#›</a:t>
            </a:fld>
            <a:endParaRPr>
              <a:solidFill>
                <a:schemeClr val="dk1"/>
              </a:solidFill>
            </a:endParaRPr>
          </a:p>
        </p:txBody>
      </p:sp>
      <p:pic>
        <p:nvPicPr>
          <p:cNvPr descr="https://lh6.googleusercontent.com/8IDk-vXquORl23XI8uMY5WAf9Bl5t7GXQsBQ-ENsWcEoPsO8R23UM6jcXSOE0T2hOtxIkLZ0TRBb9Ypxf0JCJcsw5nDXaAgPGNw3wJKxlISJ2dCuDBX9x4t8OoA6gAMVZM6JaBw=s0" id="73" name="Google Shape;73;p1"/>
          <p:cNvPicPr preferRelativeResize="0"/>
          <p:nvPr/>
        </p:nvPicPr>
        <p:blipFill rotWithShape="1">
          <a:blip r:embed="rId3">
            <a:alphaModFix/>
          </a:blip>
          <a:srcRect b="0" l="0" r="0" t="0"/>
          <a:stretch/>
        </p:blipFill>
        <p:spPr>
          <a:xfrm>
            <a:off x="155575" y="0"/>
            <a:ext cx="1009650" cy="714375"/>
          </a:xfrm>
          <a:prstGeom prst="rect">
            <a:avLst/>
          </a:prstGeom>
          <a:noFill/>
          <a:ln>
            <a:noFill/>
          </a:ln>
        </p:spPr>
      </p:pic>
      <p:sp>
        <p:nvSpPr>
          <p:cNvPr id="74" name="Google Shape;74;p1"/>
          <p:cNvSpPr txBox="1"/>
          <p:nvPr/>
        </p:nvSpPr>
        <p:spPr>
          <a:xfrm>
            <a:off x="1475656" y="69631"/>
            <a:ext cx="72009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Georgia"/>
                <a:ea typeface="Georgia"/>
                <a:cs typeface="Georgia"/>
                <a:sym typeface="Georgia"/>
              </a:rPr>
              <a:t>SRM INSTITUTE OF SCIENCE AND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Georgia"/>
                <a:ea typeface="Georgia"/>
                <a:cs typeface="Georgia"/>
                <a:sym typeface="Georgia"/>
              </a:rPr>
              <a:t>RAMAPURAM CAMPUS</a:t>
            </a:r>
            <a:endParaRPr b="0" i="0" sz="1800" u="none" cap="none" strike="noStrike">
              <a:solidFill>
                <a:srgbClr val="FF0000"/>
              </a:solidFill>
              <a:latin typeface="Georgia"/>
              <a:ea typeface="Georgia"/>
              <a:cs typeface="Georgia"/>
              <a:sym typeface="Georgia"/>
            </a:endParaRPr>
          </a:p>
        </p:txBody>
      </p:sp>
      <p:sp>
        <p:nvSpPr>
          <p:cNvPr id="75" name="Google Shape;75;p1"/>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18cc5902c0_0_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0000"/>
              <a:buNone/>
            </a:pPr>
            <a:r>
              <a:rPr b="1" lang="en-US" sz="4000">
                <a:solidFill>
                  <a:srgbClr val="FF00FF"/>
                </a:solidFill>
                <a:latin typeface="Times New Roman"/>
                <a:ea typeface="Times New Roman"/>
                <a:cs typeface="Times New Roman"/>
                <a:sym typeface="Times New Roman"/>
              </a:rPr>
              <a:t>K-means Clustering</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SzPct val="66666"/>
              <a:buNone/>
            </a:pPr>
            <a:r>
              <a:t/>
            </a:r>
            <a:endParaRPr/>
          </a:p>
        </p:txBody>
      </p:sp>
      <p:sp>
        <p:nvSpPr>
          <p:cNvPr id="161" name="Google Shape;161;g118cc5902c0_0_51"/>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US"/>
              <a:t>Assignment of instances to both centroids</a:t>
            </a:r>
            <a:endParaRPr/>
          </a:p>
        </p:txBody>
      </p:sp>
      <p:sp>
        <p:nvSpPr>
          <p:cNvPr id="162" name="Google Shape;162;g118cc5902c0_0_5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3" name="Google Shape;163;g118cc5902c0_0_51"/>
          <p:cNvPicPr preferRelativeResize="0"/>
          <p:nvPr/>
        </p:nvPicPr>
        <p:blipFill rotWithShape="1">
          <a:blip r:embed="rId3">
            <a:alphaModFix/>
          </a:blip>
          <a:srcRect b="0" l="0" r="0" t="0"/>
          <a:stretch/>
        </p:blipFill>
        <p:spPr>
          <a:xfrm>
            <a:off x="1040600" y="1933625"/>
            <a:ext cx="6555600" cy="3929000"/>
          </a:xfrm>
          <a:prstGeom prst="rect">
            <a:avLst/>
          </a:prstGeom>
          <a:noFill/>
          <a:ln>
            <a:noFill/>
          </a:ln>
        </p:spPr>
      </p:pic>
      <p:sp>
        <p:nvSpPr>
          <p:cNvPr id="164" name="Google Shape;164;g118cc5902c0_0_51"/>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18cc5902c0_0_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0000"/>
              <a:buNone/>
            </a:pPr>
            <a:r>
              <a:rPr b="1" lang="en-US" sz="4000">
                <a:solidFill>
                  <a:srgbClr val="FF00FF"/>
                </a:solidFill>
                <a:latin typeface="Times New Roman"/>
                <a:ea typeface="Times New Roman"/>
                <a:cs typeface="Times New Roman"/>
                <a:sym typeface="Times New Roman"/>
              </a:rPr>
              <a:t>K-means Clustering</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SzPct val="66666"/>
              <a:buNone/>
            </a:pPr>
            <a:r>
              <a:t/>
            </a:r>
            <a:endParaRPr/>
          </a:p>
        </p:txBody>
      </p:sp>
      <p:sp>
        <p:nvSpPr>
          <p:cNvPr id="171" name="Google Shape;171;g118cc5902c0_0_58"/>
          <p:cNvSpPr txBox="1"/>
          <p:nvPr>
            <p:ph idx="1" type="body"/>
          </p:nvPr>
        </p:nvSpPr>
        <p:spPr>
          <a:xfrm>
            <a:off x="457200" y="1090750"/>
            <a:ext cx="8229600" cy="503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lang="en-US"/>
              <a:t>Iteration 2: In this iteration, new centroids are calculated from the assigned instances for that cluster or centroid. New centroids are calculated based on the simple average of the assigned points.</a:t>
            </a:r>
            <a:endParaRPr/>
          </a:p>
          <a:p>
            <a:pPr indent="0" lvl="0" marL="0" rtl="0" algn="l">
              <a:lnSpc>
                <a:spcPct val="100000"/>
              </a:lnSpc>
              <a:spcBef>
                <a:spcPts val="360"/>
              </a:spcBef>
              <a:spcAft>
                <a:spcPts val="0"/>
              </a:spcAft>
              <a:buSzPts val="1800"/>
              <a:buNone/>
            </a:pPr>
            <a:r>
              <a:t/>
            </a:r>
            <a:endParaRPr/>
          </a:p>
        </p:txBody>
      </p:sp>
      <p:sp>
        <p:nvSpPr>
          <p:cNvPr id="172" name="Google Shape;172;g118cc5902c0_0_5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3" name="Google Shape;173;g118cc5902c0_0_58"/>
          <p:cNvPicPr preferRelativeResize="0"/>
          <p:nvPr/>
        </p:nvPicPr>
        <p:blipFill rotWithShape="1">
          <a:blip r:embed="rId3">
            <a:alphaModFix/>
          </a:blip>
          <a:srcRect b="0" l="0" r="0" t="0"/>
          <a:stretch/>
        </p:blipFill>
        <p:spPr>
          <a:xfrm>
            <a:off x="2520025" y="2058950"/>
            <a:ext cx="3949325" cy="3984125"/>
          </a:xfrm>
          <a:prstGeom prst="rect">
            <a:avLst/>
          </a:prstGeom>
          <a:noFill/>
          <a:ln>
            <a:noFill/>
          </a:ln>
        </p:spPr>
      </p:pic>
      <p:sp>
        <p:nvSpPr>
          <p:cNvPr id="174" name="Google Shape;174;g118cc5902c0_0_58"/>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18cc5902c0_0_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0000"/>
              <a:buNone/>
            </a:pPr>
            <a:r>
              <a:rPr b="1" lang="en-US" sz="4000">
                <a:solidFill>
                  <a:srgbClr val="FF00FF"/>
                </a:solidFill>
                <a:latin typeface="Times New Roman"/>
                <a:ea typeface="Times New Roman"/>
                <a:cs typeface="Times New Roman"/>
                <a:sym typeface="Times New Roman"/>
              </a:rPr>
              <a:t>K-means Clustering</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SzPct val="66666"/>
              <a:buNone/>
            </a:pPr>
            <a:r>
              <a:t/>
            </a:r>
            <a:endParaRPr/>
          </a:p>
        </p:txBody>
      </p:sp>
      <p:sp>
        <p:nvSpPr>
          <p:cNvPr id="181" name="Google Shape;181;g118cc5902c0_0_6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t/>
            </a:r>
            <a:endParaRPr/>
          </a:p>
        </p:txBody>
      </p:sp>
      <p:sp>
        <p:nvSpPr>
          <p:cNvPr id="182" name="Google Shape;182;g118cc5902c0_0_6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3" name="Google Shape;183;g118cc5902c0_0_65"/>
          <p:cNvPicPr preferRelativeResize="0"/>
          <p:nvPr/>
        </p:nvPicPr>
        <p:blipFill rotWithShape="1">
          <a:blip r:embed="rId3">
            <a:alphaModFix/>
          </a:blip>
          <a:srcRect b="0" l="0" r="0" t="0"/>
          <a:stretch/>
        </p:blipFill>
        <p:spPr>
          <a:xfrm>
            <a:off x="1447788" y="2080425"/>
            <a:ext cx="6248400" cy="245928"/>
          </a:xfrm>
          <a:prstGeom prst="rect">
            <a:avLst/>
          </a:prstGeom>
          <a:noFill/>
          <a:ln>
            <a:noFill/>
          </a:ln>
        </p:spPr>
      </p:pic>
      <p:pic>
        <p:nvPicPr>
          <p:cNvPr id="184" name="Google Shape;184;g118cc5902c0_0_65"/>
          <p:cNvPicPr preferRelativeResize="0"/>
          <p:nvPr/>
        </p:nvPicPr>
        <p:blipFill rotWithShape="1">
          <a:blip r:embed="rId4">
            <a:alphaModFix/>
          </a:blip>
          <a:srcRect b="0" l="0" r="0" t="0"/>
          <a:stretch/>
        </p:blipFill>
        <p:spPr>
          <a:xfrm>
            <a:off x="1266825" y="2590738"/>
            <a:ext cx="6610350" cy="276225"/>
          </a:xfrm>
          <a:prstGeom prst="rect">
            <a:avLst/>
          </a:prstGeom>
          <a:noFill/>
          <a:ln>
            <a:noFill/>
          </a:ln>
        </p:spPr>
      </p:pic>
      <p:pic>
        <p:nvPicPr>
          <p:cNvPr id="185" name="Google Shape;185;g118cc5902c0_0_65"/>
          <p:cNvPicPr preferRelativeResize="0"/>
          <p:nvPr/>
        </p:nvPicPr>
        <p:blipFill rotWithShape="1">
          <a:blip r:embed="rId5">
            <a:alphaModFix/>
          </a:blip>
          <a:srcRect b="0" l="0" r="0" t="0"/>
          <a:stretch/>
        </p:blipFill>
        <p:spPr>
          <a:xfrm>
            <a:off x="2359000" y="3357450"/>
            <a:ext cx="3681006" cy="426900"/>
          </a:xfrm>
          <a:prstGeom prst="rect">
            <a:avLst/>
          </a:prstGeom>
          <a:noFill/>
          <a:ln>
            <a:noFill/>
          </a:ln>
        </p:spPr>
      </p:pic>
      <p:pic>
        <p:nvPicPr>
          <p:cNvPr id="186" name="Google Shape;186;g118cc5902c0_0_65"/>
          <p:cNvPicPr preferRelativeResize="0"/>
          <p:nvPr/>
        </p:nvPicPr>
        <p:blipFill rotWithShape="1">
          <a:blip r:embed="rId6">
            <a:alphaModFix/>
          </a:blip>
          <a:srcRect b="0" l="0" r="0" t="0"/>
          <a:stretch/>
        </p:blipFill>
        <p:spPr>
          <a:xfrm>
            <a:off x="2444463" y="4184950"/>
            <a:ext cx="3510066" cy="426900"/>
          </a:xfrm>
          <a:prstGeom prst="rect">
            <a:avLst/>
          </a:prstGeom>
          <a:noFill/>
          <a:ln>
            <a:noFill/>
          </a:ln>
        </p:spPr>
      </p:pic>
      <p:pic>
        <p:nvPicPr>
          <p:cNvPr id="187" name="Google Shape;187;g118cc5902c0_0_65"/>
          <p:cNvPicPr preferRelativeResize="0"/>
          <p:nvPr/>
        </p:nvPicPr>
        <p:blipFill rotWithShape="1">
          <a:blip r:embed="rId7">
            <a:alphaModFix/>
          </a:blip>
          <a:srcRect b="0" l="0" r="0" t="0"/>
          <a:stretch/>
        </p:blipFill>
        <p:spPr>
          <a:xfrm>
            <a:off x="2305750" y="4815450"/>
            <a:ext cx="3648787" cy="426900"/>
          </a:xfrm>
          <a:prstGeom prst="rect">
            <a:avLst/>
          </a:prstGeom>
          <a:noFill/>
          <a:ln>
            <a:noFill/>
          </a:ln>
        </p:spPr>
      </p:pic>
      <p:pic>
        <p:nvPicPr>
          <p:cNvPr id="188" name="Google Shape;188;g118cc5902c0_0_65"/>
          <p:cNvPicPr preferRelativeResize="0"/>
          <p:nvPr/>
        </p:nvPicPr>
        <p:blipFill rotWithShape="1">
          <a:blip r:embed="rId8">
            <a:alphaModFix/>
          </a:blip>
          <a:srcRect b="0" l="0" r="0" t="0"/>
          <a:stretch/>
        </p:blipFill>
        <p:spPr>
          <a:xfrm>
            <a:off x="2525600" y="5445950"/>
            <a:ext cx="3347794" cy="426900"/>
          </a:xfrm>
          <a:prstGeom prst="rect">
            <a:avLst/>
          </a:prstGeom>
          <a:noFill/>
          <a:ln>
            <a:noFill/>
          </a:ln>
        </p:spPr>
      </p:pic>
      <p:sp>
        <p:nvSpPr>
          <p:cNvPr id="189" name="Google Shape;189;g118cc5902c0_0_65"/>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18cc5902c0_0_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0000"/>
              <a:buNone/>
            </a:pPr>
            <a:r>
              <a:rPr b="1" lang="en-US" sz="4000">
                <a:solidFill>
                  <a:srgbClr val="FF00FF"/>
                </a:solidFill>
                <a:latin typeface="Times New Roman"/>
                <a:ea typeface="Times New Roman"/>
                <a:cs typeface="Times New Roman"/>
                <a:sym typeface="Times New Roman"/>
              </a:rPr>
              <a:t>K-means Clustering</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SzPct val="66666"/>
              <a:buNone/>
            </a:pPr>
            <a:r>
              <a:t/>
            </a:r>
            <a:endParaRPr/>
          </a:p>
        </p:txBody>
      </p:sp>
      <p:sp>
        <p:nvSpPr>
          <p:cNvPr id="196" name="Google Shape;196;g118cc5902c0_0_7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t/>
            </a:r>
            <a:endParaRPr/>
          </a:p>
        </p:txBody>
      </p:sp>
      <p:sp>
        <p:nvSpPr>
          <p:cNvPr id="197" name="Google Shape;197;g118cc5902c0_0_7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8" name="Google Shape;198;g118cc5902c0_0_72"/>
          <p:cNvPicPr preferRelativeResize="0"/>
          <p:nvPr/>
        </p:nvPicPr>
        <p:blipFill rotWithShape="1">
          <a:blip r:embed="rId3">
            <a:alphaModFix/>
          </a:blip>
          <a:srcRect b="0" l="0" r="0" t="0"/>
          <a:stretch/>
        </p:blipFill>
        <p:spPr>
          <a:xfrm>
            <a:off x="1528775" y="1491950"/>
            <a:ext cx="6086475" cy="4689024"/>
          </a:xfrm>
          <a:prstGeom prst="rect">
            <a:avLst/>
          </a:prstGeom>
          <a:noFill/>
          <a:ln>
            <a:noFill/>
          </a:ln>
        </p:spPr>
      </p:pic>
      <p:sp>
        <p:nvSpPr>
          <p:cNvPr id="199" name="Google Shape;199;g118cc5902c0_0_72"/>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18cc5902c0_0_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0000"/>
              <a:buNone/>
            </a:pPr>
            <a:r>
              <a:rPr b="1" lang="en-US" sz="4000">
                <a:solidFill>
                  <a:srgbClr val="FF00FF"/>
                </a:solidFill>
                <a:latin typeface="Times New Roman"/>
                <a:ea typeface="Times New Roman"/>
                <a:cs typeface="Times New Roman"/>
                <a:sym typeface="Times New Roman"/>
              </a:rPr>
              <a:t>K-means Clustering</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SzPct val="66666"/>
              <a:buNone/>
            </a:pPr>
            <a:r>
              <a:t/>
            </a:r>
            <a:endParaRPr/>
          </a:p>
        </p:txBody>
      </p:sp>
      <p:sp>
        <p:nvSpPr>
          <p:cNvPr id="206" name="Google Shape;206;g118cc5902c0_0_79"/>
          <p:cNvSpPr txBox="1"/>
          <p:nvPr>
            <p:ph idx="1" type="body"/>
          </p:nvPr>
        </p:nvSpPr>
        <p:spPr>
          <a:xfrm>
            <a:off x="457200" y="990450"/>
            <a:ext cx="8229600" cy="5136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360"/>
              </a:spcBef>
              <a:spcAft>
                <a:spcPts val="0"/>
              </a:spcAft>
              <a:buClr>
                <a:schemeClr val="dk1"/>
              </a:buClr>
              <a:buSzPts val="1100"/>
              <a:buFont typeface="Arial"/>
              <a:buNone/>
            </a:pPr>
            <a:r>
              <a:rPr lang="en-US"/>
              <a:t>Iteration 3: In this iteration, new assignments are calculated based on the Euclidean distance between instances and new centroids. In the event of any changes, new centroids will be calculated iteratively until no changes in assignments are possible or the number of iterations is reached.</a:t>
            </a:r>
            <a:endParaRPr/>
          </a:p>
          <a:p>
            <a:pPr indent="0" lvl="0" marL="0" rtl="0" algn="just">
              <a:lnSpc>
                <a:spcPct val="100000"/>
              </a:lnSpc>
              <a:spcBef>
                <a:spcPts val="360"/>
              </a:spcBef>
              <a:spcAft>
                <a:spcPts val="0"/>
              </a:spcAft>
              <a:buSzPts val="1800"/>
              <a:buNone/>
            </a:pPr>
            <a:r>
              <a:t/>
            </a:r>
            <a:endParaRPr/>
          </a:p>
        </p:txBody>
      </p:sp>
      <p:sp>
        <p:nvSpPr>
          <p:cNvPr id="207" name="Google Shape;207;g118cc5902c0_0_7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8" name="Google Shape;208;g118cc5902c0_0_79"/>
          <p:cNvPicPr preferRelativeResize="0"/>
          <p:nvPr/>
        </p:nvPicPr>
        <p:blipFill rotWithShape="1">
          <a:blip r:embed="rId3">
            <a:alphaModFix/>
          </a:blip>
          <a:srcRect b="0" l="0" r="0" t="0"/>
          <a:stretch/>
        </p:blipFill>
        <p:spPr>
          <a:xfrm>
            <a:off x="1519225" y="2244200"/>
            <a:ext cx="6105525" cy="3977700"/>
          </a:xfrm>
          <a:prstGeom prst="rect">
            <a:avLst/>
          </a:prstGeom>
          <a:noFill/>
          <a:ln>
            <a:noFill/>
          </a:ln>
        </p:spPr>
      </p:pic>
      <p:sp>
        <p:nvSpPr>
          <p:cNvPr id="209" name="Google Shape;209;g118cc5902c0_0_79"/>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18cc5902c0_0_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0000"/>
              <a:buNone/>
            </a:pPr>
            <a:r>
              <a:rPr b="1" lang="en-US" sz="4000">
                <a:solidFill>
                  <a:srgbClr val="FF00FF"/>
                </a:solidFill>
                <a:latin typeface="Times New Roman"/>
                <a:ea typeface="Times New Roman"/>
                <a:cs typeface="Times New Roman"/>
                <a:sym typeface="Times New Roman"/>
              </a:rPr>
              <a:t>K-means Clustering</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SzPct val="66666"/>
              <a:buNone/>
            </a:pPr>
            <a:r>
              <a:t/>
            </a:r>
            <a:endParaRPr/>
          </a:p>
        </p:txBody>
      </p:sp>
      <p:sp>
        <p:nvSpPr>
          <p:cNvPr id="216" name="Google Shape;216;g118cc5902c0_0_8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b="1" lang="en-US" sz="2200"/>
              <a:t>Optimal number of clusters and cluster evaluation</a:t>
            </a:r>
            <a:endParaRPr b="1" sz="2200"/>
          </a:p>
          <a:p>
            <a:pPr indent="-339725" lvl="0" marL="457200" marR="177800" rtl="0" algn="l">
              <a:lnSpc>
                <a:spcPct val="88000"/>
              </a:lnSpc>
              <a:spcBef>
                <a:spcPts val="300"/>
              </a:spcBef>
              <a:spcAft>
                <a:spcPts val="0"/>
              </a:spcAft>
              <a:buSzPts val="1750"/>
              <a:buFont typeface="Arial"/>
              <a:buChar char="•"/>
            </a:pPr>
            <a:r>
              <a:rPr lang="en-US" sz="1750">
                <a:latin typeface="Arial"/>
                <a:ea typeface="Arial"/>
                <a:cs typeface="Arial"/>
                <a:sym typeface="Arial"/>
              </a:rPr>
              <a:t>Though selecting number of clusters is more of an art than science, optimal number of clusters are chosen where, there will not be much marginal increase in explanation ability by increasing number of clusters are possible. </a:t>
            </a:r>
            <a:endParaRPr sz="1750">
              <a:latin typeface="Arial"/>
              <a:ea typeface="Arial"/>
              <a:cs typeface="Arial"/>
              <a:sym typeface="Arial"/>
            </a:endParaRPr>
          </a:p>
          <a:p>
            <a:pPr indent="-339725" lvl="0" marL="457200" marR="177800" rtl="0" algn="l">
              <a:lnSpc>
                <a:spcPct val="88000"/>
              </a:lnSpc>
              <a:spcBef>
                <a:spcPts val="0"/>
              </a:spcBef>
              <a:spcAft>
                <a:spcPts val="0"/>
              </a:spcAft>
              <a:buSzPts val="1750"/>
              <a:buFont typeface="Arial"/>
              <a:buChar char="•"/>
            </a:pPr>
            <a:r>
              <a:rPr lang="en-US" sz="1750">
                <a:latin typeface="Arial"/>
                <a:ea typeface="Arial"/>
                <a:cs typeface="Arial"/>
                <a:sym typeface="Arial"/>
              </a:rPr>
              <a:t>In practical applications, usually business should be able to provide what would be approximate number of clusters they are looking for.</a:t>
            </a:r>
            <a:endParaRPr sz="1750">
              <a:latin typeface="Arial"/>
              <a:ea typeface="Arial"/>
              <a:cs typeface="Arial"/>
              <a:sym typeface="Arial"/>
            </a:endParaRPr>
          </a:p>
          <a:p>
            <a:pPr indent="0" lvl="0" marL="457200" rtl="0" algn="l">
              <a:lnSpc>
                <a:spcPct val="100000"/>
              </a:lnSpc>
              <a:spcBef>
                <a:spcPts val="360"/>
              </a:spcBef>
              <a:spcAft>
                <a:spcPts val="0"/>
              </a:spcAft>
              <a:buSzPts val="1800"/>
              <a:buNone/>
            </a:pPr>
            <a:r>
              <a:t/>
            </a:r>
            <a:endParaRPr sz="2500"/>
          </a:p>
        </p:txBody>
      </p:sp>
      <p:sp>
        <p:nvSpPr>
          <p:cNvPr id="217" name="Google Shape;217;g118cc5902c0_0_8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8" name="Google Shape;218;g118cc5902c0_0_86"/>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18cc5902c0_0_1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0000"/>
              <a:buNone/>
            </a:pPr>
            <a:r>
              <a:rPr b="1" lang="en-US" sz="4000">
                <a:solidFill>
                  <a:srgbClr val="FF00FF"/>
                </a:solidFill>
                <a:latin typeface="Times New Roman"/>
                <a:ea typeface="Times New Roman"/>
                <a:cs typeface="Times New Roman"/>
                <a:sym typeface="Times New Roman"/>
              </a:rPr>
              <a:t>K-means Clustering</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SzPct val="66666"/>
              <a:buNone/>
            </a:pPr>
            <a:r>
              <a:t/>
            </a:r>
            <a:endParaRPr/>
          </a:p>
        </p:txBody>
      </p:sp>
      <p:sp>
        <p:nvSpPr>
          <p:cNvPr id="225" name="Google Shape;225;g118cc5902c0_0_12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en-US"/>
              <a:t>The elbow method</a:t>
            </a:r>
            <a:endParaRPr b="1"/>
          </a:p>
          <a:p>
            <a:pPr indent="-342900" lvl="0" marL="457200" rtl="0" algn="l">
              <a:lnSpc>
                <a:spcPct val="100000"/>
              </a:lnSpc>
              <a:spcBef>
                <a:spcPts val="360"/>
              </a:spcBef>
              <a:spcAft>
                <a:spcPts val="0"/>
              </a:spcAft>
              <a:buSzPts val="1800"/>
              <a:buChar char="•"/>
            </a:pPr>
            <a:r>
              <a:rPr lang="en-US"/>
              <a:t>The elbow method is used to determine the optimal number of clusters in k-means clustering. </a:t>
            </a:r>
            <a:endParaRPr/>
          </a:p>
          <a:p>
            <a:pPr indent="-342900" lvl="0" marL="457200" rtl="0" algn="l">
              <a:lnSpc>
                <a:spcPct val="100000"/>
              </a:lnSpc>
              <a:spcBef>
                <a:spcPts val="0"/>
              </a:spcBef>
              <a:spcAft>
                <a:spcPts val="0"/>
              </a:spcAft>
              <a:buSzPts val="1800"/>
              <a:buChar char="•"/>
            </a:pPr>
            <a:r>
              <a:rPr lang="en-US"/>
              <a:t>The elbow method plots the value of the cost function produced by different</a:t>
            </a:r>
            <a:endParaRPr/>
          </a:p>
          <a:p>
            <a:pPr indent="-342900" lvl="0" marL="457200" rtl="0" algn="l">
              <a:lnSpc>
                <a:spcPct val="100000"/>
              </a:lnSpc>
              <a:spcBef>
                <a:spcPts val="0"/>
              </a:spcBef>
              <a:spcAft>
                <a:spcPts val="0"/>
              </a:spcAft>
              <a:buSzPts val="1800"/>
              <a:buChar char="•"/>
            </a:pPr>
            <a:r>
              <a:rPr lang="en-US"/>
              <a:t>values of k. </a:t>
            </a:r>
            <a:endParaRPr/>
          </a:p>
          <a:p>
            <a:pPr indent="-342900" lvl="0" marL="457200" rtl="0" algn="l">
              <a:lnSpc>
                <a:spcPct val="100000"/>
              </a:lnSpc>
              <a:spcBef>
                <a:spcPts val="0"/>
              </a:spcBef>
              <a:spcAft>
                <a:spcPts val="0"/>
              </a:spcAft>
              <a:buSzPts val="1800"/>
              <a:buChar char="•"/>
            </a:pPr>
            <a:r>
              <a:rPr lang="en-US"/>
              <a:t>if k increases, average distortion will decrease, each cluster will have fewer constituent instances, and the instances will be closer to their respective centroids. </a:t>
            </a:r>
            <a:endParaRPr/>
          </a:p>
          <a:p>
            <a:pPr indent="-342900" lvl="0" marL="457200" rtl="0" algn="l">
              <a:lnSpc>
                <a:spcPct val="100000"/>
              </a:lnSpc>
              <a:spcBef>
                <a:spcPts val="0"/>
              </a:spcBef>
              <a:spcAft>
                <a:spcPts val="0"/>
              </a:spcAft>
              <a:buSzPts val="1800"/>
              <a:buChar char="•"/>
            </a:pPr>
            <a:r>
              <a:rPr lang="en-US"/>
              <a:t>However, the improvements in average distortion will decline as k increases. </a:t>
            </a:r>
            <a:endParaRPr/>
          </a:p>
          <a:p>
            <a:pPr indent="-342900" lvl="0" marL="457200" rtl="0" algn="l">
              <a:lnSpc>
                <a:spcPct val="100000"/>
              </a:lnSpc>
              <a:spcBef>
                <a:spcPts val="0"/>
              </a:spcBef>
              <a:spcAft>
                <a:spcPts val="0"/>
              </a:spcAft>
              <a:buSzPts val="1800"/>
              <a:buChar char="•"/>
            </a:pPr>
            <a:r>
              <a:rPr lang="en-US"/>
              <a:t>The value of k at which improvement in distortion declines the most is called the elbow, at which we should stop dividing the data into further clusters.</a:t>
            </a:r>
            <a:endParaRPr/>
          </a:p>
          <a:p>
            <a:pPr indent="0" lvl="0" marL="0" rtl="0" algn="l">
              <a:lnSpc>
                <a:spcPct val="100000"/>
              </a:lnSpc>
              <a:spcBef>
                <a:spcPts val="360"/>
              </a:spcBef>
              <a:spcAft>
                <a:spcPts val="0"/>
              </a:spcAft>
              <a:buSzPts val="1800"/>
              <a:buNone/>
            </a:pPr>
            <a:r>
              <a:t/>
            </a:r>
            <a:endParaRPr/>
          </a:p>
        </p:txBody>
      </p:sp>
      <p:sp>
        <p:nvSpPr>
          <p:cNvPr id="226" name="Google Shape;226;g118cc5902c0_0_1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7" name="Google Shape;227;g118cc5902c0_0_129"/>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18cc5902c0_0_1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0000"/>
              <a:buNone/>
            </a:pPr>
            <a:r>
              <a:rPr b="1" lang="en-US" sz="4000">
                <a:solidFill>
                  <a:srgbClr val="FF00FF"/>
                </a:solidFill>
                <a:latin typeface="Times New Roman"/>
                <a:ea typeface="Times New Roman"/>
                <a:cs typeface="Times New Roman"/>
                <a:sym typeface="Times New Roman"/>
              </a:rPr>
              <a:t>K-means Clustering</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SzPct val="66666"/>
              <a:buNone/>
            </a:pPr>
            <a:r>
              <a:t/>
            </a:r>
            <a:endParaRPr/>
          </a:p>
        </p:txBody>
      </p:sp>
      <p:sp>
        <p:nvSpPr>
          <p:cNvPr id="234" name="Google Shape;234;g118cc5902c0_0_13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b="1" lang="en-US"/>
              <a:t>The elbow method</a:t>
            </a:r>
            <a:endParaRPr b="1"/>
          </a:p>
          <a:p>
            <a:pPr indent="0" lvl="0" marL="0" rtl="0" algn="l">
              <a:lnSpc>
                <a:spcPct val="100000"/>
              </a:lnSpc>
              <a:spcBef>
                <a:spcPts val="360"/>
              </a:spcBef>
              <a:spcAft>
                <a:spcPts val="0"/>
              </a:spcAft>
              <a:buSzPts val="1800"/>
              <a:buNone/>
            </a:pPr>
            <a:r>
              <a:t/>
            </a:r>
            <a:endParaRPr/>
          </a:p>
        </p:txBody>
      </p:sp>
      <p:sp>
        <p:nvSpPr>
          <p:cNvPr id="235" name="Google Shape;235;g118cc5902c0_0_1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6" name="Google Shape;236;g118cc5902c0_0_136"/>
          <p:cNvPicPr preferRelativeResize="0"/>
          <p:nvPr/>
        </p:nvPicPr>
        <p:blipFill rotWithShape="1">
          <a:blip r:embed="rId3">
            <a:alphaModFix/>
          </a:blip>
          <a:srcRect b="0" l="0" r="0" t="0"/>
          <a:stretch/>
        </p:blipFill>
        <p:spPr>
          <a:xfrm>
            <a:off x="1770863" y="2048675"/>
            <a:ext cx="5476875" cy="3676650"/>
          </a:xfrm>
          <a:prstGeom prst="rect">
            <a:avLst/>
          </a:prstGeom>
          <a:noFill/>
          <a:ln>
            <a:noFill/>
          </a:ln>
        </p:spPr>
      </p:pic>
      <p:sp>
        <p:nvSpPr>
          <p:cNvPr id="237" name="Google Shape;237;g118cc5902c0_0_136"/>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18cc5902c0_0_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0000"/>
              <a:buNone/>
            </a:pPr>
            <a:r>
              <a:rPr b="1" lang="en-US" sz="4000">
                <a:solidFill>
                  <a:srgbClr val="FF00FF"/>
                </a:solidFill>
                <a:latin typeface="Times New Roman"/>
                <a:ea typeface="Times New Roman"/>
                <a:cs typeface="Times New Roman"/>
                <a:sym typeface="Times New Roman"/>
              </a:rPr>
              <a:t>K-means Clustering</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SzPct val="66666"/>
              <a:buNone/>
            </a:pPr>
            <a:r>
              <a:t/>
            </a:r>
            <a:endParaRPr/>
          </a:p>
        </p:txBody>
      </p:sp>
      <p:sp>
        <p:nvSpPr>
          <p:cNvPr id="244" name="Google Shape;244;g118cc5902c0_0_93"/>
          <p:cNvSpPr txBox="1"/>
          <p:nvPr>
            <p:ph idx="1" type="body"/>
          </p:nvPr>
        </p:nvSpPr>
        <p:spPr>
          <a:xfrm>
            <a:off x="457200" y="1600200"/>
            <a:ext cx="8229600" cy="4756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en-US"/>
              <a:t>Evaluation of clusters with silhouette coefficient</a:t>
            </a:r>
            <a:endParaRPr b="1"/>
          </a:p>
          <a:p>
            <a:pPr indent="-342900" lvl="0" marL="457200" rtl="0" algn="l">
              <a:lnSpc>
                <a:spcPct val="100000"/>
              </a:lnSpc>
              <a:spcBef>
                <a:spcPts val="360"/>
              </a:spcBef>
              <a:spcAft>
                <a:spcPts val="0"/>
              </a:spcAft>
              <a:buSzPts val="1800"/>
              <a:buChar char="•"/>
            </a:pPr>
            <a:r>
              <a:rPr lang="en-US"/>
              <a:t>the silhouette coefficient is a measure of the compactness and separation of the clusters. </a:t>
            </a:r>
            <a:endParaRPr/>
          </a:p>
          <a:p>
            <a:pPr indent="-342900" lvl="0" marL="457200" rtl="0" algn="l">
              <a:lnSpc>
                <a:spcPct val="100000"/>
              </a:lnSpc>
              <a:spcBef>
                <a:spcPts val="0"/>
              </a:spcBef>
              <a:spcAft>
                <a:spcPts val="0"/>
              </a:spcAft>
              <a:buSzPts val="1800"/>
              <a:buChar char="•"/>
            </a:pPr>
            <a:r>
              <a:rPr lang="en-US"/>
              <a:t>Higher values represent a better quality of cluster. </a:t>
            </a:r>
            <a:endParaRPr/>
          </a:p>
          <a:p>
            <a:pPr indent="-342900" lvl="0" marL="457200" rtl="0" algn="l">
              <a:lnSpc>
                <a:spcPct val="100000"/>
              </a:lnSpc>
              <a:spcBef>
                <a:spcPts val="0"/>
              </a:spcBef>
              <a:spcAft>
                <a:spcPts val="0"/>
              </a:spcAft>
              <a:buSzPts val="1800"/>
              <a:buChar char="•"/>
            </a:pPr>
            <a:r>
              <a:rPr lang="en-US"/>
              <a:t>The silhouette coefficient is higher for compact clusters that are well separated and lower for overlapping clusters. </a:t>
            </a:r>
            <a:endParaRPr/>
          </a:p>
          <a:p>
            <a:pPr indent="-342900" lvl="0" marL="457200" rtl="0" algn="l">
              <a:lnSpc>
                <a:spcPct val="100000"/>
              </a:lnSpc>
              <a:spcBef>
                <a:spcPts val="0"/>
              </a:spcBef>
              <a:spcAft>
                <a:spcPts val="0"/>
              </a:spcAft>
              <a:buSzPts val="1800"/>
              <a:buChar char="•"/>
            </a:pPr>
            <a:r>
              <a:rPr lang="en-US"/>
              <a:t>Silhouette coefficient values do change from -1 to +1, and the higher the value is, the better.</a:t>
            </a:r>
            <a:endParaRPr/>
          </a:p>
          <a:p>
            <a:pPr indent="-342900" lvl="0" marL="457200" rtl="0" algn="l">
              <a:lnSpc>
                <a:spcPct val="100000"/>
              </a:lnSpc>
              <a:spcBef>
                <a:spcPts val="0"/>
              </a:spcBef>
              <a:spcAft>
                <a:spcPts val="0"/>
              </a:spcAft>
              <a:buSzPts val="1800"/>
              <a:buChar char="•"/>
            </a:pPr>
            <a:r>
              <a:rPr lang="en-US"/>
              <a:t>The silhouette coefficient is calculated per instance. For a set of instances, it is calculated as the mean of the individual sample's scores.</a:t>
            </a:r>
            <a:endParaRPr/>
          </a:p>
          <a:p>
            <a:pPr indent="0" lvl="0" marL="457200" rtl="0" algn="l">
              <a:lnSpc>
                <a:spcPct val="100000"/>
              </a:lnSpc>
              <a:spcBef>
                <a:spcPts val="360"/>
              </a:spcBef>
              <a:spcAft>
                <a:spcPts val="0"/>
              </a:spcAft>
              <a:buSzPts val="1800"/>
              <a:buNone/>
            </a:pPr>
            <a:r>
              <a:t/>
            </a:r>
            <a:endParaRPr/>
          </a:p>
          <a:p>
            <a:pPr indent="0" lvl="0" marL="457200" rtl="0" algn="l">
              <a:lnSpc>
                <a:spcPct val="100000"/>
              </a:lnSpc>
              <a:spcBef>
                <a:spcPts val="360"/>
              </a:spcBef>
              <a:spcAft>
                <a:spcPts val="0"/>
              </a:spcAft>
              <a:buSzPts val="1800"/>
              <a:buNone/>
            </a:pPr>
            <a:r>
              <a:t/>
            </a:r>
            <a:endParaRPr/>
          </a:p>
          <a:p>
            <a:pPr indent="0" lvl="0" marL="457200" rtl="0" algn="l">
              <a:lnSpc>
                <a:spcPct val="100000"/>
              </a:lnSpc>
              <a:spcBef>
                <a:spcPts val="360"/>
              </a:spcBef>
              <a:spcAft>
                <a:spcPts val="0"/>
              </a:spcAft>
              <a:buSzPts val="1800"/>
              <a:buNone/>
            </a:pPr>
            <a:r>
              <a:rPr lang="en-US"/>
              <a:t>a is the mean distance between the instances in the cluster, </a:t>
            </a:r>
            <a:endParaRPr/>
          </a:p>
          <a:p>
            <a:pPr indent="0" lvl="0" marL="457200" rtl="0" algn="l">
              <a:lnSpc>
                <a:spcPct val="100000"/>
              </a:lnSpc>
              <a:spcBef>
                <a:spcPts val="360"/>
              </a:spcBef>
              <a:spcAft>
                <a:spcPts val="0"/>
              </a:spcAft>
              <a:buClr>
                <a:schemeClr val="dk1"/>
              </a:buClr>
              <a:buSzPts val="1100"/>
              <a:buFont typeface="Arial"/>
              <a:buNone/>
            </a:pPr>
            <a:r>
              <a:rPr lang="en-US"/>
              <a:t>b is the mean distance between the instance and the instances in the next closest cluster.</a:t>
            </a:r>
            <a:endParaRPr/>
          </a:p>
          <a:p>
            <a:pPr indent="0" lvl="0" marL="457200" rtl="0" algn="l">
              <a:lnSpc>
                <a:spcPct val="100000"/>
              </a:lnSpc>
              <a:spcBef>
                <a:spcPts val="360"/>
              </a:spcBef>
              <a:spcAft>
                <a:spcPts val="0"/>
              </a:spcAft>
              <a:buSzPts val="1800"/>
              <a:buNone/>
            </a:pPr>
            <a:r>
              <a:t/>
            </a:r>
            <a:endParaRPr/>
          </a:p>
        </p:txBody>
      </p:sp>
      <p:sp>
        <p:nvSpPr>
          <p:cNvPr id="245" name="Google Shape;245;g118cc5902c0_0_9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6" name="Google Shape;246;g118cc5902c0_0_93"/>
          <p:cNvPicPr preferRelativeResize="0"/>
          <p:nvPr/>
        </p:nvPicPr>
        <p:blipFill rotWithShape="1">
          <a:blip r:embed="rId3">
            <a:alphaModFix/>
          </a:blip>
          <a:srcRect b="0" l="0" r="0" t="0"/>
          <a:stretch/>
        </p:blipFill>
        <p:spPr>
          <a:xfrm>
            <a:off x="3608050" y="4636300"/>
            <a:ext cx="1720375" cy="426900"/>
          </a:xfrm>
          <a:prstGeom prst="rect">
            <a:avLst/>
          </a:prstGeom>
          <a:noFill/>
          <a:ln>
            <a:noFill/>
          </a:ln>
        </p:spPr>
      </p:pic>
      <p:sp>
        <p:nvSpPr>
          <p:cNvPr id="247" name="Google Shape;247;g118cc5902c0_0_93"/>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18ba269d07_0_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100"/>
              <a:buFont typeface="Arial"/>
              <a:buNone/>
            </a:pPr>
            <a:r>
              <a:rPr b="1" lang="en-US">
                <a:solidFill>
                  <a:srgbClr val="FF00FF"/>
                </a:solidFill>
              </a:rPr>
              <a:t>K-means clustering with the iris data example</a:t>
            </a:r>
            <a:endParaRPr b="1">
              <a:solidFill>
                <a:srgbClr val="FF00FF"/>
              </a:solidFill>
            </a:endParaRPr>
          </a:p>
          <a:p>
            <a:pPr indent="0" lvl="0" marL="0" rtl="0" algn="ctr">
              <a:lnSpc>
                <a:spcPct val="100000"/>
              </a:lnSpc>
              <a:spcBef>
                <a:spcPts val="0"/>
              </a:spcBef>
              <a:spcAft>
                <a:spcPts val="0"/>
              </a:spcAft>
              <a:buSzPts val="1800"/>
              <a:buNone/>
            </a:pPr>
            <a:r>
              <a:t/>
            </a:r>
            <a:endParaRPr sz="1050">
              <a:solidFill>
                <a:srgbClr val="FF00FF"/>
              </a:solidFill>
              <a:highlight>
                <a:srgbClr val="FDF9D7"/>
              </a:highlight>
              <a:latin typeface="Palatino Linotype"/>
              <a:ea typeface="Palatino Linotype"/>
              <a:cs typeface="Palatino Linotype"/>
              <a:sym typeface="Palatino Linotype"/>
            </a:endParaRPr>
          </a:p>
        </p:txBody>
      </p:sp>
      <p:sp>
        <p:nvSpPr>
          <p:cNvPr id="254" name="Google Shape;254;g118ba269d07_0_3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sz="2400"/>
              <a:t>Data set : </a:t>
            </a:r>
            <a:r>
              <a:rPr lang="en-US" sz="2400" u="sng">
                <a:solidFill>
                  <a:schemeClr val="hlink"/>
                </a:solidFill>
                <a:latin typeface="Arial"/>
                <a:ea typeface="Arial"/>
                <a:cs typeface="Arial"/>
                <a:sym typeface="Arial"/>
                <a:hlinkClick r:id="rId3"/>
              </a:rPr>
              <a:t>http://archive.ics.uci.edu/ml/datasets/Iris</a:t>
            </a:r>
            <a:r>
              <a:rPr lang="en-US" sz="2400">
                <a:latin typeface="Palatino Linotype"/>
                <a:ea typeface="Palatino Linotype"/>
                <a:cs typeface="Palatino Linotype"/>
                <a:sym typeface="Palatino Linotype"/>
              </a:rPr>
              <a:t>. </a:t>
            </a:r>
            <a:endParaRPr sz="2400">
              <a:latin typeface="Palatino Linotype"/>
              <a:ea typeface="Palatino Linotype"/>
              <a:cs typeface="Palatino Linotype"/>
              <a:sym typeface="Palatino Linotype"/>
            </a:endParaRPr>
          </a:p>
          <a:p>
            <a:pPr indent="0" lvl="0" marL="0" rtl="0" algn="l">
              <a:lnSpc>
                <a:spcPct val="100000"/>
              </a:lnSpc>
              <a:spcBef>
                <a:spcPts val="360"/>
              </a:spcBef>
              <a:spcAft>
                <a:spcPts val="0"/>
              </a:spcAft>
              <a:buSzPts val="1800"/>
              <a:buNone/>
            </a:pPr>
            <a:r>
              <a:t/>
            </a:r>
            <a:endParaRPr sz="2400"/>
          </a:p>
          <a:p>
            <a:pPr indent="0" lvl="0" marL="0" rtl="0" algn="just">
              <a:lnSpc>
                <a:spcPct val="115000"/>
              </a:lnSpc>
              <a:spcBef>
                <a:spcPts val="1200"/>
              </a:spcBef>
              <a:spcAft>
                <a:spcPts val="0"/>
              </a:spcAft>
              <a:buSzPts val="1800"/>
              <a:buNone/>
            </a:pPr>
            <a:r>
              <a:rPr lang="en-US" sz="2400">
                <a:latin typeface="Palatino Linotype"/>
                <a:ea typeface="Palatino Linotype"/>
                <a:cs typeface="Palatino Linotype"/>
                <a:sym typeface="Palatino Linotype"/>
              </a:rPr>
              <a:t>The iris data has three types of flowers: setosa, versicolor, and virginica and their respective measurements of sepal length, sepal width, petal length, and petal width. </a:t>
            </a:r>
            <a:endParaRPr sz="2400">
              <a:latin typeface="Palatino Linotype"/>
              <a:ea typeface="Palatino Linotype"/>
              <a:cs typeface="Palatino Linotype"/>
              <a:sym typeface="Palatino Linotype"/>
            </a:endParaRPr>
          </a:p>
          <a:p>
            <a:pPr indent="0" lvl="0" marL="0" rtl="0" algn="just">
              <a:lnSpc>
                <a:spcPct val="115000"/>
              </a:lnSpc>
              <a:spcBef>
                <a:spcPts val="1200"/>
              </a:spcBef>
              <a:spcAft>
                <a:spcPts val="0"/>
              </a:spcAft>
              <a:buSzPts val="1800"/>
              <a:buNone/>
            </a:pPr>
            <a:r>
              <a:t/>
            </a:r>
            <a:endParaRPr sz="2400">
              <a:latin typeface="Palatino Linotype"/>
              <a:ea typeface="Palatino Linotype"/>
              <a:cs typeface="Palatino Linotype"/>
              <a:sym typeface="Palatino Linotype"/>
            </a:endParaRPr>
          </a:p>
          <a:p>
            <a:pPr indent="0" lvl="0" marL="0" rtl="0" algn="just">
              <a:lnSpc>
                <a:spcPct val="115000"/>
              </a:lnSpc>
              <a:spcBef>
                <a:spcPts val="1200"/>
              </a:spcBef>
              <a:spcAft>
                <a:spcPts val="0"/>
              </a:spcAft>
              <a:buClr>
                <a:schemeClr val="dk1"/>
              </a:buClr>
              <a:buSzPts val="1100"/>
              <a:buFont typeface="Arial"/>
              <a:buNone/>
            </a:pPr>
            <a:r>
              <a:rPr lang="en-US" sz="2400">
                <a:latin typeface="Palatino Linotype"/>
                <a:ea typeface="Palatino Linotype"/>
                <a:cs typeface="Palatino Linotype"/>
                <a:sym typeface="Palatino Linotype"/>
              </a:rPr>
              <a:t>The task is to group the flowers based on their measurements. </a:t>
            </a:r>
            <a:endParaRPr sz="2400">
              <a:latin typeface="Palatino Linotype"/>
              <a:ea typeface="Palatino Linotype"/>
              <a:cs typeface="Palatino Linotype"/>
              <a:sym typeface="Palatino Linotype"/>
            </a:endParaRPr>
          </a:p>
          <a:p>
            <a:pPr indent="0" lvl="0" marL="0" rtl="0" algn="l">
              <a:lnSpc>
                <a:spcPct val="100000"/>
              </a:lnSpc>
              <a:spcBef>
                <a:spcPts val="1200"/>
              </a:spcBef>
              <a:spcAft>
                <a:spcPts val="0"/>
              </a:spcAft>
              <a:buSzPts val="1800"/>
              <a:buNone/>
            </a:pPr>
            <a:r>
              <a:t/>
            </a:r>
            <a:endParaRPr sz="2900"/>
          </a:p>
        </p:txBody>
      </p:sp>
      <p:sp>
        <p:nvSpPr>
          <p:cNvPr id="255" name="Google Shape;255;g118ba269d07_0_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56" name="Google Shape;256;g118ba269d07_0_35"/>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116343928e0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Unit V</a:t>
            </a:r>
            <a:endParaRPr b="1">
              <a:solidFill>
                <a:srgbClr val="FF00FF"/>
              </a:solidFill>
            </a:endParaRPr>
          </a:p>
        </p:txBody>
      </p:sp>
      <p:sp>
        <p:nvSpPr>
          <p:cNvPr id="82" name="Google Shape;82;g116343928e0_0_0"/>
          <p:cNvSpPr txBox="1"/>
          <p:nvPr>
            <p:ph idx="1" type="body"/>
          </p:nvPr>
        </p:nvSpPr>
        <p:spPr>
          <a:xfrm>
            <a:off x="457200" y="1600200"/>
            <a:ext cx="8229600" cy="484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022BA"/>
              </a:buClr>
              <a:buSzPts val="4628"/>
              <a:buFont typeface="Georgia"/>
              <a:buNone/>
            </a:pPr>
            <a:r>
              <a:rPr b="1" lang="en-US" sz="2400">
                <a:latin typeface="Times New Roman"/>
                <a:ea typeface="Times New Roman"/>
                <a:cs typeface="Times New Roman"/>
                <a:sym typeface="Times New Roman"/>
              </a:rPr>
              <a:t>K-means Clustering</a:t>
            </a:r>
            <a:endParaRPr b="1"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Introduction to K-means Clustering</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K-means working methodology from first principles</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Optimal number of clusters and cluster evaluation </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elbow method </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K-means clustering with the iris data example</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rgbClr val="F022BA"/>
              </a:buClr>
              <a:buSzPts val="4628"/>
              <a:buFont typeface="Georgia"/>
              <a:buNone/>
            </a:pPr>
            <a:r>
              <a:rPr b="1" lang="en-US" sz="2400">
                <a:latin typeface="Times New Roman"/>
                <a:ea typeface="Times New Roman"/>
                <a:cs typeface="Times New Roman"/>
                <a:sym typeface="Times New Roman"/>
              </a:rPr>
              <a:t>Principal Component Analysis(PCA)</a:t>
            </a:r>
            <a:endParaRPr b="1"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Introduction to PCA</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PCA working methodology from first principles </a:t>
            </a:r>
            <a:endParaRPr sz="2400">
              <a:latin typeface="Arial"/>
              <a:ea typeface="Arial"/>
              <a:cs typeface="Arial"/>
              <a:sym typeface="Arial"/>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PCA applied on handwritten digits using scikit-learn</a:t>
            </a:r>
            <a:endParaRPr b="1" sz="2400">
              <a:latin typeface="Times New Roman"/>
              <a:ea typeface="Times New Roman"/>
              <a:cs typeface="Times New Roman"/>
              <a:sym typeface="Times New Roman"/>
            </a:endParaRPr>
          </a:p>
          <a:p>
            <a:pPr indent="0" lvl="0" marL="0" rtl="0" algn="l">
              <a:lnSpc>
                <a:spcPct val="100000"/>
              </a:lnSpc>
              <a:spcBef>
                <a:spcPts val="0"/>
              </a:spcBef>
              <a:spcAft>
                <a:spcPts val="0"/>
              </a:spcAft>
              <a:buClr>
                <a:srgbClr val="F022BA"/>
              </a:buClr>
              <a:buSzPts val="4628"/>
              <a:buFont typeface="Georgia"/>
              <a:buNone/>
            </a:pPr>
            <a:r>
              <a:rPr b="1" lang="en-US" sz="2400">
                <a:latin typeface="Times New Roman"/>
                <a:ea typeface="Times New Roman"/>
                <a:cs typeface="Times New Roman"/>
                <a:sym typeface="Times New Roman"/>
              </a:rPr>
              <a:t>Singular Value Decomposition(SVD)</a:t>
            </a:r>
            <a:endParaRPr b="1"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Introduction to SVD</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SVD applied on handwritten digits using scikit-learn</a:t>
            </a:r>
            <a:endParaRPr sz="24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p:txBody>
      </p:sp>
      <p:sp>
        <p:nvSpPr>
          <p:cNvPr id="83" name="Google Shape;83;g116343928e0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84" name="Google Shape;84;g116343928e0_0_0"/>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18ba269d07_0_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K-means clustering with the iris data example</a:t>
            </a:r>
            <a:endParaRPr b="1">
              <a:solidFill>
                <a:srgbClr val="FF00FF"/>
              </a:solidFill>
            </a:endParaRPr>
          </a:p>
          <a:p>
            <a:pPr indent="0" lvl="0" marL="0" rtl="0" algn="ctr">
              <a:lnSpc>
                <a:spcPct val="100000"/>
              </a:lnSpc>
              <a:spcBef>
                <a:spcPts val="0"/>
              </a:spcBef>
              <a:spcAft>
                <a:spcPts val="0"/>
              </a:spcAft>
              <a:buSzPts val="1800"/>
              <a:buNone/>
            </a:pPr>
            <a:r>
              <a:t/>
            </a:r>
            <a:endParaRPr sz="1050">
              <a:solidFill>
                <a:srgbClr val="FF00FF"/>
              </a:solidFill>
              <a:highlight>
                <a:srgbClr val="FDF9D7"/>
              </a:highlight>
              <a:latin typeface="Palatino Linotype"/>
              <a:ea typeface="Palatino Linotype"/>
              <a:cs typeface="Palatino Linotype"/>
              <a:sym typeface="Palatino Linotype"/>
            </a:endParaRPr>
          </a:p>
        </p:txBody>
      </p:sp>
      <p:sp>
        <p:nvSpPr>
          <p:cNvPr id="263" name="Google Shape;263;g118ba269d07_0_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304800" marR="482600" rtl="0" algn="l">
              <a:lnSpc>
                <a:spcPct val="105000"/>
              </a:lnSpc>
              <a:spcBef>
                <a:spcPts val="1200"/>
              </a:spcBef>
              <a:spcAft>
                <a:spcPts val="0"/>
              </a:spcAft>
              <a:buClr>
                <a:schemeClr val="dk1"/>
              </a:buClr>
              <a:buSzPts val="1100"/>
              <a:buFont typeface="Arial"/>
              <a:buNone/>
            </a:pPr>
            <a:r>
              <a:rPr b="1" lang="en-US">
                <a:latin typeface="Times New Roman"/>
                <a:ea typeface="Times New Roman"/>
                <a:cs typeface="Times New Roman"/>
                <a:sym typeface="Times New Roman"/>
              </a:rPr>
              <a:t>K-means algorithm from scikit-learn has been utilized in the following example</a:t>
            </a:r>
            <a:endParaRPr b="1">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 K-means clustering</a:t>
            </a:r>
            <a:endParaRPr b="1">
              <a:latin typeface="Times New Roman"/>
              <a:ea typeface="Times New Roman"/>
              <a:cs typeface="Times New Roman"/>
              <a:sym typeface="Times New Roman"/>
            </a:endParaRPr>
          </a:p>
          <a:p>
            <a:pPr indent="152400" lvl="0" marL="304800" rtl="0" algn="l">
              <a:lnSpc>
                <a:spcPct val="115000"/>
              </a:lnSpc>
              <a:spcBef>
                <a:spcPts val="100"/>
              </a:spcBef>
              <a:spcAft>
                <a:spcPts val="0"/>
              </a:spcAft>
              <a:buClr>
                <a:schemeClr val="dk1"/>
              </a:buClr>
              <a:buSzPts val="1100"/>
              <a:buFont typeface="Arial"/>
              <a:buNone/>
            </a:pPr>
            <a:r>
              <a:rPr lang="en-US">
                <a:latin typeface="Times New Roman"/>
                <a:ea typeface="Times New Roman"/>
                <a:cs typeface="Times New Roman"/>
                <a:sym typeface="Times New Roman"/>
              </a:rPr>
              <a:t>&gt;&gt;&gt; import numpy as np</a:t>
            </a:r>
            <a:endParaRPr>
              <a:latin typeface="Times New Roman"/>
              <a:ea typeface="Times New Roman"/>
              <a:cs typeface="Times New Roman"/>
              <a:sym typeface="Times New Roman"/>
            </a:endParaRPr>
          </a:p>
          <a:p>
            <a:pPr indent="152400" lvl="0" marL="30480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&gt;&gt;&gt; import pandas as pd</a:t>
            </a:r>
            <a:endParaRPr>
              <a:latin typeface="Times New Roman"/>
              <a:ea typeface="Times New Roman"/>
              <a:cs typeface="Times New Roman"/>
              <a:sym typeface="Times New Roman"/>
            </a:endParaRPr>
          </a:p>
          <a:p>
            <a:pPr indent="152400" lvl="0" marL="30480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&gt;&gt;&gt; import matplotlib.pyplot as plt</a:t>
            </a:r>
            <a:endParaRPr>
              <a:latin typeface="Times New Roman"/>
              <a:ea typeface="Times New Roman"/>
              <a:cs typeface="Times New Roman"/>
              <a:sym typeface="Times New Roman"/>
            </a:endParaRPr>
          </a:p>
          <a:p>
            <a:pPr indent="152400" lvl="0" marL="30480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&gt;&gt;&gt; from scipy.spatial.distance import cdist, pdist</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 	&gt;&gt;&gt; from sklearn.cluster import KMeans</a:t>
            </a:r>
            <a:endParaRPr>
              <a:latin typeface="Times New Roman"/>
              <a:ea typeface="Times New Roman"/>
              <a:cs typeface="Times New Roman"/>
              <a:sym typeface="Times New Roman"/>
            </a:endParaRPr>
          </a:p>
          <a:p>
            <a:pPr indent="152400" lvl="0" marL="304800" rtl="0" algn="l">
              <a:lnSpc>
                <a:spcPct val="115000"/>
              </a:lnSpc>
              <a:spcBef>
                <a:spcPts val="100"/>
              </a:spcBef>
              <a:spcAft>
                <a:spcPts val="0"/>
              </a:spcAft>
              <a:buClr>
                <a:schemeClr val="dk1"/>
              </a:buClr>
              <a:buSzPts val="1100"/>
              <a:buFont typeface="Arial"/>
              <a:buNone/>
            </a:pPr>
            <a:r>
              <a:rPr lang="en-US">
                <a:latin typeface="Times New Roman"/>
                <a:ea typeface="Times New Roman"/>
                <a:cs typeface="Times New Roman"/>
                <a:sym typeface="Times New Roman"/>
              </a:rPr>
              <a:t>&gt;&gt;&gt; from sklearn.metrics import silhouette_score</a:t>
            </a:r>
            <a:endParaRPr>
              <a:latin typeface="Times New Roman"/>
              <a:ea typeface="Times New Roman"/>
              <a:cs typeface="Times New Roman"/>
              <a:sym typeface="Times New Roman"/>
            </a:endParaRPr>
          </a:p>
          <a:p>
            <a:pPr indent="45720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 &gt;&gt;&gt; iris = pd.read_csv("iris.csv"</a:t>
            </a:r>
            <a:endParaRPr>
              <a:latin typeface="Times New Roman"/>
              <a:ea typeface="Times New Roman"/>
              <a:cs typeface="Times New Roman"/>
              <a:sym typeface="Times New Roman"/>
            </a:endParaRPr>
          </a:p>
          <a:p>
            <a:pPr indent="457200" lvl="0" marL="0" rtl="0" algn="l">
              <a:lnSpc>
                <a:spcPct val="115000"/>
              </a:lnSpc>
              <a:spcBef>
                <a:spcPts val="1200"/>
              </a:spcBef>
              <a:spcAft>
                <a:spcPts val="0"/>
              </a:spcAft>
              <a:buClr>
                <a:schemeClr val="dk1"/>
              </a:buClr>
              <a:buSzPts val="1100"/>
              <a:buFont typeface="Arial"/>
              <a:buNone/>
            </a:pPr>
            <a:r>
              <a:rPr b="1" lang="en-US">
                <a:latin typeface="Times New Roman"/>
                <a:ea typeface="Times New Roman"/>
                <a:cs typeface="Times New Roman"/>
                <a:sym typeface="Times New Roman"/>
              </a:rPr>
              <a:t>&gt;</a:t>
            </a:r>
            <a:r>
              <a:rPr lang="en-US">
                <a:latin typeface="Times New Roman"/>
                <a:ea typeface="Times New Roman"/>
                <a:cs typeface="Times New Roman"/>
                <a:sym typeface="Times New Roman"/>
              </a:rPr>
              <a:t>&gt;&gt; print (iris.head())</a:t>
            </a:r>
            <a:endParaRPr>
              <a:latin typeface="Times New Roman"/>
              <a:ea typeface="Times New Roman"/>
              <a:cs typeface="Times New Roman"/>
              <a:sym typeface="Times New Roman"/>
            </a:endParaRPr>
          </a:p>
          <a:p>
            <a:pPr indent="0" lvl="0" marL="0" rtl="0" algn="l">
              <a:lnSpc>
                <a:spcPct val="100000"/>
              </a:lnSpc>
              <a:spcBef>
                <a:spcPts val="1200"/>
              </a:spcBef>
              <a:spcAft>
                <a:spcPts val="0"/>
              </a:spcAft>
              <a:buSzPts val="1800"/>
              <a:buNone/>
            </a:pPr>
            <a:r>
              <a:t/>
            </a:r>
            <a:endParaRPr>
              <a:latin typeface="Times New Roman"/>
              <a:ea typeface="Times New Roman"/>
              <a:cs typeface="Times New Roman"/>
              <a:sym typeface="Times New Roman"/>
            </a:endParaRPr>
          </a:p>
        </p:txBody>
      </p:sp>
      <p:sp>
        <p:nvSpPr>
          <p:cNvPr id="264" name="Google Shape;264;g118ba269d07_0_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5" name="Google Shape;265;g118ba269d07_0_45"/>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18ba269d07_0_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K-means clustering with the iris data example</a:t>
            </a:r>
            <a:endParaRPr b="1">
              <a:solidFill>
                <a:srgbClr val="FF00FF"/>
              </a:solidFill>
            </a:endParaRPr>
          </a:p>
          <a:p>
            <a:pPr indent="0" lvl="0" marL="0" rtl="0" algn="ctr">
              <a:lnSpc>
                <a:spcPct val="100000"/>
              </a:lnSpc>
              <a:spcBef>
                <a:spcPts val="0"/>
              </a:spcBef>
              <a:spcAft>
                <a:spcPts val="0"/>
              </a:spcAft>
              <a:buSzPts val="1800"/>
              <a:buNone/>
            </a:pPr>
            <a:r>
              <a:t/>
            </a:r>
            <a:endParaRPr sz="1050">
              <a:solidFill>
                <a:srgbClr val="FF00FF"/>
              </a:solidFill>
              <a:highlight>
                <a:srgbClr val="FDF9D7"/>
              </a:highlight>
              <a:latin typeface="Palatino Linotype"/>
              <a:ea typeface="Palatino Linotype"/>
              <a:cs typeface="Palatino Linotype"/>
              <a:sym typeface="Palatino Linotype"/>
            </a:endParaRPr>
          </a:p>
        </p:txBody>
      </p:sp>
      <p:sp>
        <p:nvSpPr>
          <p:cNvPr id="272" name="Google Shape;272;g118ba269d07_0_5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76200" marR="114300" rtl="0" algn="l">
              <a:lnSpc>
                <a:spcPct val="115000"/>
              </a:lnSpc>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Following code is used to separate class variable as dependent variable for creating colors in plot and unsupervised learning algorithm applied on given x variables without any target variable does present:</a:t>
            </a:r>
            <a:endParaRPr sz="1400">
              <a:latin typeface="Times New Roman"/>
              <a:ea typeface="Times New Roman"/>
              <a:cs typeface="Times New Roman"/>
              <a:sym typeface="Times New Roman"/>
            </a:endParaRPr>
          </a:p>
          <a:p>
            <a:pPr indent="152400" lvl="0" marL="304800" rtl="0" algn="l">
              <a:lnSpc>
                <a:spcPct val="115000"/>
              </a:lnSpc>
              <a:spcBef>
                <a:spcPts val="900"/>
              </a:spcBef>
              <a:spcAft>
                <a:spcPts val="0"/>
              </a:spcAft>
              <a:buClr>
                <a:schemeClr val="dk1"/>
              </a:buClr>
              <a:buSzPts val="1100"/>
              <a:buFont typeface="Arial"/>
              <a:buNone/>
            </a:pPr>
            <a:r>
              <a:rPr lang="en-US" sz="1400">
                <a:latin typeface="Times New Roman"/>
                <a:ea typeface="Times New Roman"/>
                <a:cs typeface="Times New Roman"/>
                <a:sym typeface="Times New Roman"/>
              </a:rPr>
              <a:t>&gt;&gt;&gt; x_iris = iris.drop(['class'],axis=1)</a:t>
            </a:r>
            <a:endParaRPr sz="1400">
              <a:latin typeface="Times New Roman"/>
              <a:ea typeface="Times New Roman"/>
              <a:cs typeface="Times New Roman"/>
              <a:sym typeface="Times New Roman"/>
            </a:endParaRPr>
          </a:p>
          <a:p>
            <a:pPr indent="457200" lvl="0" marL="0" rtl="0" algn="l">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&gt;&gt;&gt; y_iris = iris["class"]</a:t>
            </a:r>
            <a:endParaRPr sz="1400">
              <a:latin typeface="Times New Roman"/>
              <a:ea typeface="Times New Roman"/>
              <a:cs typeface="Times New Roman"/>
              <a:sym typeface="Times New Roman"/>
            </a:endParaRPr>
          </a:p>
          <a:p>
            <a:pPr indent="0" lvl="0" marL="0" rtl="0" algn="l">
              <a:lnSpc>
                <a:spcPct val="100000"/>
              </a:lnSpc>
              <a:spcBef>
                <a:spcPts val="1200"/>
              </a:spcBef>
              <a:spcAft>
                <a:spcPts val="0"/>
              </a:spcAft>
              <a:buSzPts val="1800"/>
              <a:buNone/>
            </a:pPr>
            <a:r>
              <a:t/>
            </a:r>
            <a:endParaRPr sz="2900"/>
          </a:p>
        </p:txBody>
      </p:sp>
      <p:sp>
        <p:nvSpPr>
          <p:cNvPr id="273" name="Google Shape;273;g118ba269d07_0_5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4" name="Google Shape;274;g118ba269d07_0_52"/>
          <p:cNvPicPr preferRelativeResize="0"/>
          <p:nvPr/>
        </p:nvPicPr>
        <p:blipFill rotWithShape="1">
          <a:blip r:embed="rId3">
            <a:alphaModFix/>
          </a:blip>
          <a:srcRect b="0" l="0" r="0" t="0"/>
          <a:stretch/>
        </p:blipFill>
        <p:spPr>
          <a:xfrm>
            <a:off x="877625" y="3322425"/>
            <a:ext cx="7221575" cy="2093775"/>
          </a:xfrm>
          <a:prstGeom prst="rect">
            <a:avLst/>
          </a:prstGeom>
          <a:noFill/>
          <a:ln>
            <a:noFill/>
          </a:ln>
        </p:spPr>
      </p:pic>
      <p:sp>
        <p:nvSpPr>
          <p:cNvPr id="275" name="Google Shape;275;g118ba269d07_0_52"/>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18ba269d07_0_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K-means clustering with the iris data example</a:t>
            </a:r>
            <a:endParaRPr b="1">
              <a:solidFill>
                <a:srgbClr val="FF00FF"/>
              </a:solidFill>
            </a:endParaRPr>
          </a:p>
          <a:p>
            <a:pPr indent="0" lvl="0" marL="0" rtl="0" algn="ctr">
              <a:lnSpc>
                <a:spcPct val="100000"/>
              </a:lnSpc>
              <a:spcBef>
                <a:spcPts val="0"/>
              </a:spcBef>
              <a:spcAft>
                <a:spcPts val="0"/>
              </a:spcAft>
              <a:buSzPts val="1800"/>
              <a:buNone/>
            </a:pPr>
            <a:r>
              <a:t/>
            </a:r>
            <a:endParaRPr sz="1050">
              <a:solidFill>
                <a:srgbClr val="FF00FF"/>
              </a:solidFill>
              <a:highlight>
                <a:srgbClr val="FDF9D7"/>
              </a:highlight>
              <a:latin typeface="Palatino Linotype"/>
              <a:ea typeface="Palatino Linotype"/>
              <a:cs typeface="Palatino Linotype"/>
              <a:sym typeface="Palatino Linotype"/>
            </a:endParaRPr>
          </a:p>
        </p:txBody>
      </p:sp>
      <p:sp>
        <p:nvSpPr>
          <p:cNvPr id="282" name="Google Shape;282;g118ba269d07_0_5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1050">
                <a:latin typeface="Palatino Linotype"/>
                <a:ea typeface="Palatino Linotype"/>
                <a:cs typeface="Palatino Linotype"/>
                <a:sym typeface="Palatino Linotype"/>
              </a:rPr>
              <a:t>t</a:t>
            </a:r>
            <a:r>
              <a:rPr lang="en-US" sz="1600">
                <a:latin typeface="Times New Roman"/>
                <a:ea typeface="Times New Roman"/>
                <a:cs typeface="Times New Roman"/>
                <a:sym typeface="Times New Roman"/>
              </a:rPr>
              <a:t>hree clusters have been used</a:t>
            </a:r>
            <a:endParaRPr sz="16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The maximum number of iterations chosen here is 300</a:t>
            </a:r>
            <a:endParaRPr sz="1600">
              <a:latin typeface="Times New Roman"/>
              <a:ea typeface="Times New Roman"/>
              <a:cs typeface="Times New Roman"/>
              <a:sym typeface="Times New Roman"/>
            </a:endParaRPr>
          </a:p>
          <a:p>
            <a:pPr indent="152400" lvl="0" marL="304800" rtl="0" algn="l">
              <a:lnSpc>
                <a:spcPct val="115000"/>
              </a:lnSpc>
              <a:spcBef>
                <a:spcPts val="1200"/>
              </a:spcBef>
              <a:spcAft>
                <a:spcPts val="0"/>
              </a:spcAft>
              <a:buClr>
                <a:schemeClr val="dk1"/>
              </a:buClr>
              <a:buSzPts val="1100"/>
              <a:buFont typeface="Arial"/>
              <a:buNone/>
            </a:pPr>
            <a:r>
              <a:rPr b="1" lang="en-US" sz="1600">
                <a:latin typeface="Times New Roman"/>
                <a:ea typeface="Times New Roman"/>
                <a:cs typeface="Times New Roman"/>
                <a:sym typeface="Times New Roman"/>
              </a:rPr>
              <a:t>&gt;&gt;&gt; k_means_fit = KMeans(n_clusters=3,max_iter=300)</a:t>
            </a:r>
            <a:endParaRPr b="1" sz="1600">
              <a:latin typeface="Times New Roman"/>
              <a:ea typeface="Times New Roman"/>
              <a:cs typeface="Times New Roman"/>
              <a:sym typeface="Times New Roman"/>
            </a:endParaRPr>
          </a:p>
          <a:p>
            <a:pPr indent="152400" lvl="0" marL="304800" rtl="0" algn="l">
              <a:lnSpc>
                <a:spcPct val="115000"/>
              </a:lnSpc>
              <a:spcBef>
                <a:spcPts val="1200"/>
              </a:spcBef>
              <a:spcAft>
                <a:spcPts val="0"/>
              </a:spcAft>
              <a:buClr>
                <a:schemeClr val="dk1"/>
              </a:buClr>
              <a:buSzPts val="1100"/>
              <a:buFont typeface="Arial"/>
              <a:buNone/>
            </a:pPr>
            <a:r>
              <a:rPr b="1" lang="en-US" sz="1600">
                <a:latin typeface="Times New Roman"/>
                <a:ea typeface="Times New Roman"/>
                <a:cs typeface="Times New Roman"/>
                <a:sym typeface="Times New Roman"/>
              </a:rPr>
              <a:t>&gt;&gt;&gt; k_means_fit.fit(x_iris)</a:t>
            </a:r>
            <a:endParaRPr b="1" sz="16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b="1" lang="en-US" sz="1600">
                <a:latin typeface="Times New Roman"/>
                <a:ea typeface="Times New Roman"/>
                <a:cs typeface="Times New Roman"/>
                <a:sym typeface="Times New Roman"/>
              </a:rPr>
              <a:t> 	&gt;&gt;&gt; print ("\nK-Means Clustering - Confusion </a:t>
            </a:r>
            <a:endParaRPr b="1" sz="1600">
              <a:latin typeface="Times New Roman"/>
              <a:ea typeface="Times New Roman"/>
              <a:cs typeface="Times New Roman"/>
              <a:sym typeface="Times New Roman"/>
            </a:endParaRPr>
          </a:p>
          <a:p>
            <a:pPr indent="0" lvl="0" marL="304800" marR="1028700" rtl="0" algn="l">
              <a:lnSpc>
                <a:spcPct val="105000"/>
              </a:lnSpc>
              <a:spcBef>
                <a:spcPts val="1200"/>
              </a:spcBef>
              <a:spcAft>
                <a:spcPts val="0"/>
              </a:spcAft>
              <a:buClr>
                <a:schemeClr val="dk1"/>
              </a:buClr>
              <a:buSzPts val="1100"/>
              <a:buFont typeface="Arial"/>
              <a:buNone/>
            </a:pPr>
            <a:r>
              <a:rPr b="1" lang="en-US" sz="1600">
                <a:latin typeface="Times New Roman"/>
                <a:ea typeface="Times New Roman"/>
                <a:cs typeface="Times New Roman"/>
                <a:sym typeface="Times New Roman"/>
              </a:rPr>
              <a:t>Matrix\n\n",pd.crosstab(y_iris, k_means_fit.labels_,rownames = ["Actuall"], colnames = ["Predicted"]) )</a:t>
            </a:r>
            <a:endParaRPr b="1" sz="1600">
              <a:latin typeface="Times New Roman"/>
              <a:ea typeface="Times New Roman"/>
              <a:cs typeface="Times New Roman"/>
              <a:sym typeface="Times New Roman"/>
            </a:endParaRPr>
          </a:p>
          <a:p>
            <a:pPr indent="457200" lvl="0" marL="0" rtl="0" algn="l">
              <a:lnSpc>
                <a:spcPct val="115000"/>
              </a:lnSpc>
              <a:spcBef>
                <a:spcPts val="1200"/>
              </a:spcBef>
              <a:spcAft>
                <a:spcPts val="0"/>
              </a:spcAft>
              <a:buClr>
                <a:schemeClr val="dk1"/>
              </a:buClr>
              <a:buSzPts val="1100"/>
              <a:buFont typeface="Arial"/>
              <a:buNone/>
            </a:pPr>
            <a:r>
              <a:rPr b="1" lang="en-US" sz="1600">
                <a:latin typeface="Times New Roman"/>
                <a:ea typeface="Times New Roman"/>
                <a:cs typeface="Times New Roman"/>
                <a:sym typeface="Times New Roman"/>
              </a:rPr>
              <a:t>&gt;&gt;&gt; print ("\nSilhouette-score: %0.3f" % silhouette_score(x_iris, k_means_fit.labels_, metric='euclidean')</a:t>
            </a:r>
            <a:endParaRPr b="1" sz="1600">
              <a:latin typeface="Times New Roman"/>
              <a:ea typeface="Times New Roman"/>
              <a:cs typeface="Times New Roman"/>
              <a:sym typeface="Times New Roman"/>
            </a:endParaRPr>
          </a:p>
          <a:p>
            <a:pPr indent="0" lvl="0" marL="0" rtl="0" algn="l">
              <a:lnSpc>
                <a:spcPct val="100000"/>
              </a:lnSpc>
              <a:spcBef>
                <a:spcPts val="1200"/>
              </a:spcBef>
              <a:spcAft>
                <a:spcPts val="0"/>
              </a:spcAft>
              <a:buSzPts val="1800"/>
              <a:buNone/>
            </a:pPr>
            <a:r>
              <a:t/>
            </a:r>
            <a:endParaRPr sz="2900"/>
          </a:p>
        </p:txBody>
      </p:sp>
      <p:sp>
        <p:nvSpPr>
          <p:cNvPr id="283" name="Google Shape;283;g118ba269d07_0_5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4" name="Google Shape;284;g118ba269d07_0_59"/>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18ba269d07_0_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K-means clustering with the iris data example</a:t>
            </a:r>
            <a:endParaRPr b="1">
              <a:solidFill>
                <a:srgbClr val="FF00FF"/>
              </a:solidFill>
            </a:endParaRPr>
          </a:p>
          <a:p>
            <a:pPr indent="0" lvl="0" marL="0" rtl="0" algn="ctr">
              <a:lnSpc>
                <a:spcPct val="100000"/>
              </a:lnSpc>
              <a:spcBef>
                <a:spcPts val="0"/>
              </a:spcBef>
              <a:spcAft>
                <a:spcPts val="0"/>
              </a:spcAft>
              <a:buSzPts val="1800"/>
              <a:buNone/>
            </a:pPr>
            <a:r>
              <a:t/>
            </a:r>
            <a:endParaRPr sz="1050">
              <a:solidFill>
                <a:srgbClr val="FF00FF"/>
              </a:solidFill>
              <a:highlight>
                <a:srgbClr val="FDF9D7"/>
              </a:highlight>
              <a:latin typeface="Palatino Linotype"/>
              <a:ea typeface="Palatino Linotype"/>
              <a:cs typeface="Palatino Linotype"/>
              <a:sym typeface="Palatino Linotype"/>
            </a:endParaRPr>
          </a:p>
        </p:txBody>
      </p:sp>
      <p:sp>
        <p:nvSpPr>
          <p:cNvPr id="291" name="Google Shape;291;g118ba269d07_0_6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t/>
            </a:r>
            <a:endParaRPr sz="2900"/>
          </a:p>
          <a:p>
            <a:pPr indent="0" lvl="0" marL="0" rtl="0" algn="l">
              <a:lnSpc>
                <a:spcPct val="100000"/>
              </a:lnSpc>
              <a:spcBef>
                <a:spcPts val="360"/>
              </a:spcBef>
              <a:spcAft>
                <a:spcPts val="0"/>
              </a:spcAft>
              <a:buSzPts val="1800"/>
              <a:buNone/>
            </a:pPr>
            <a:r>
              <a:t/>
            </a:r>
            <a:endParaRPr sz="2900"/>
          </a:p>
          <a:p>
            <a:pPr indent="0" lvl="0" marL="0" rtl="0" algn="l">
              <a:lnSpc>
                <a:spcPct val="100000"/>
              </a:lnSpc>
              <a:spcBef>
                <a:spcPts val="360"/>
              </a:spcBef>
              <a:spcAft>
                <a:spcPts val="0"/>
              </a:spcAft>
              <a:buSzPts val="1800"/>
              <a:buNone/>
            </a:pPr>
            <a:r>
              <a:t/>
            </a:r>
            <a:endParaRPr sz="2900"/>
          </a:p>
          <a:p>
            <a:pPr indent="0" lvl="0" marL="0" rtl="0" algn="l">
              <a:lnSpc>
                <a:spcPct val="100000"/>
              </a:lnSpc>
              <a:spcBef>
                <a:spcPts val="360"/>
              </a:spcBef>
              <a:spcAft>
                <a:spcPts val="0"/>
              </a:spcAft>
              <a:buSzPts val="1800"/>
              <a:buNone/>
            </a:pPr>
            <a:r>
              <a:t/>
            </a:r>
            <a:endParaRPr sz="2900"/>
          </a:p>
          <a:p>
            <a:pPr indent="0" lvl="0" marL="0" rtl="0" algn="l">
              <a:lnSpc>
                <a:spcPct val="115000"/>
              </a:lnSpc>
              <a:spcBef>
                <a:spcPts val="1200"/>
              </a:spcBef>
              <a:spcAft>
                <a:spcPts val="0"/>
              </a:spcAft>
              <a:buClr>
                <a:schemeClr val="dk1"/>
              </a:buClr>
              <a:buSzPts val="1100"/>
              <a:buFont typeface="Arial"/>
              <a:buNone/>
            </a:pPr>
            <a:r>
              <a:rPr lang="en-US">
                <a:latin typeface="Palatino Linotype"/>
                <a:ea typeface="Palatino Linotype"/>
                <a:cs typeface="Palatino Linotype"/>
                <a:sym typeface="Palatino Linotype"/>
              </a:rPr>
              <a:t>From the previous confusion matrix, we can see that all the setosa flowers are clustered correctly, whereas 2 out of 50 versicolor, and 14 out of 50 virginica flowers are incorrectly classified.</a:t>
            </a:r>
            <a:endParaRPr>
              <a:latin typeface="Palatino Linotype"/>
              <a:ea typeface="Palatino Linotype"/>
              <a:cs typeface="Palatino Linotype"/>
              <a:sym typeface="Palatino Linotype"/>
            </a:endParaRPr>
          </a:p>
          <a:p>
            <a:pPr indent="0" lvl="0" marL="0" rtl="0" algn="l">
              <a:lnSpc>
                <a:spcPct val="100000"/>
              </a:lnSpc>
              <a:spcBef>
                <a:spcPts val="1200"/>
              </a:spcBef>
              <a:spcAft>
                <a:spcPts val="0"/>
              </a:spcAft>
              <a:buSzPts val="1800"/>
              <a:buNone/>
            </a:pPr>
            <a:r>
              <a:t/>
            </a:r>
            <a:endParaRPr sz="2900"/>
          </a:p>
        </p:txBody>
      </p:sp>
      <p:sp>
        <p:nvSpPr>
          <p:cNvPr id="292" name="Google Shape;292;g118ba269d07_0_6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93" name="Google Shape;293;g118ba269d07_0_66"/>
          <p:cNvPicPr preferRelativeResize="0"/>
          <p:nvPr/>
        </p:nvPicPr>
        <p:blipFill rotWithShape="1">
          <a:blip r:embed="rId3">
            <a:alphaModFix/>
          </a:blip>
          <a:srcRect b="0" l="0" r="0" t="0"/>
          <a:stretch/>
        </p:blipFill>
        <p:spPr>
          <a:xfrm>
            <a:off x="2106300" y="1971675"/>
            <a:ext cx="5140350" cy="1457325"/>
          </a:xfrm>
          <a:prstGeom prst="rect">
            <a:avLst/>
          </a:prstGeom>
          <a:noFill/>
          <a:ln>
            <a:noFill/>
          </a:ln>
        </p:spPr>
      </p:pic>
      <p:sp>
        <p:nvSpPr>
          <p:cNvPr id="294" name="Google Shape;294;g118ba269d07_0_66"/>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18ba269d07_0_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K-means clustering with the iris data example</a:t>
            </a:r>
            <a:endParaRPr b="1">
              <a:solidFill>
                <a:srgbClr val="FF00FF"/>
              </a:solidFill>
            </a:endParaRPr>
          </a:p>
          <a:p>
            <a:pPr indent="0" lvl="0" marL="0" rtl="0" algn="ctr">
              <a:lnSpc>
                <a:spcPct val="100000"/>
              </a:lnSpc>
              <a:spcBef>
                <a:spcPts val="0"/>
              </a:spcBef>
              <a:spcAft>
                <a:spcPts val="0"/>
              </a:spcAft>
              <a:buSzPts val="1800"/>
              <a:buNone/>
            </a:pPr>
            <a:r>
              <a:t/>
            </a:r>
            <a:endParaRPr sz="1050">
              <a:solidFill>
                <a:srgbClr val="FF00FF"/>
              </a:solidFill>
              <a:highlight>
                <a:srgbClr val="FDF9D7"/>
              </a:highlight>
              <a:latin typeface="Palatino Linotype"/>
              <a:ea typeface="Palatino Linotype"/>
              <a:cs typeface="Palatino Linotype"/>
              <a:sym typeface="Palatino Linotype"/>
            </a:endParaRPr>
          </a:p>
        </p:txBody>
      </p:sp>
      <p:sp>
        <p:nvSpPr>
          <p:cNvPr id="301" name="Google Shape;301;g118ba269d07_0_80"/>
          <p:cNvSpPr txBox="1"/>
          <p:nvPr>
            <p:ph idx="1" type="body"/>
          </p:nvPr>
        </p:nvSpPr>
        <p:spPr>
          <a:xfrm>
            <a:off x="457200" y="1178525"/>
            <a:ext cx="8229600" cy="4947900"/>
          </a:xfrm>
          <a:prstGeom prst="rect">
            <a:avLst/>
          </a:prstGeom>
          <a:noFill/>
          <a:ln>
            <a:noFill/>
          </a:ln>
        </p:spPr>
        <p:txBody>
          <a:bodyPr anchorCtr="0" anchor="t" bIns="45700" lIns="91425" spcFirstLastPara="1" rIns="91425" wrap="square" tIns="45700">
            <a:noAutofit/>
          </a:bodyPr>
          <a:lstStyle/>
          <a:p>
            <a:pPr indent="0" lvl="0" marL="76200" marR="508000" rtl="0" algn="l">
              <a:lnSpc>
                <a:spcPct val="115000"/>
              </a:lnSpc>
              <a:spcBef>
                <a:spcPts val="300"/>
              </a:spcBef>
              <a:spcAft>
                <a:spcPts val="0"/>
              </a:spcAft>
              <a:buClr>
                <a:schemeClr val="dk1"/>
              </a:buClr>
              <a:buSzPts val="1100"/>
              <a:buFont typeface="Arial"/>
              <a:buNone/>
            </a:pPr>
            <a:r>
              <a:rPr lang="en-US" sz="1400">
                <a:latin typeface="Palatino Linotype"/>
                <a:ea typeface="Palatino Linotype"/>
                <a:cs typeface="Palatino Linotype"/>
                <a:sym typeface="Palatino Linotype"/>
              </a:rPr>
              <a:t>To perform sensitivity analysis to check how many number of clusters does actually provide better explanation of segments:</a:t>
            </a:r>
            <a:endParaRPr sz="1400">
              <a:latin typeface="Palatino Linotype"/>
              <a:ea typeface="Palatino Linotype"/>
              <a:cs typeface="Palatino Linotype"/>
              <a:sym typeface="Palatino Linotype"/>
            </a:endParaRPr>
          </a:p>
          <a:p>
            <a:pPr indent="0" lvl="0" marL="0" rtl="0" algn="l">
              <a:lnSpc>
                <a:spcPct val="115000"/>
              </a:lnSpc>
              <a:spcBef>
                <a:spcPts val="0"/>
              </a:spcBef>
              <a:spcAft>
                <a:spcPts val="0"/>
              </a:spcAft>
              <a:buClr>
                <a:schemeClr val="dk1"/>
              </a:buClr>
              <a:buSzPts val="1100"/>
              <a:buFont typeface="Arial"/>
              <a:buNone/>
            </a:pPr>
            <a:r>
              <a:rPr lang="en-US" sz="1400">
                <a:latin typeface="Palatino Linotype"/>
                <a:ea typeface="Palatino Linotype"/>
                <a:cs typeface="Palatino Linotype"/>
                <a:sym typeface="Palatino Linotype"/>
              </a:rPr>
              <a:t> </a:t>
            </a:r>
            <a:r>
              <a:rPr b="1" lang="en-US" sz="1400">
                <a:latin typeface="Courier New"/>
                <a:ea typeface="Courier New"/>
                <a:cs typeface="Courier New"/>
                <a:sym typeface="Courier New"/>
              </a:rPr>
              <a:t>&gt;&gt;&gt; for k in range(2,10):</a:t>
            </a:r>
            <a:endParaRPr b="1" sz="1400">
              <a:latin typeface="Courier New"/>
              <a:ea typeface="Courier New"/>
              <a:cs typeface="Courier New"/>
              <a:sym typeface="Courier New"/>
            </a:endParaRPr>
          </a:p>
          <a:p>
            <a:pPr indent="0" lvl="0" marL="304800" rtl="0" algn="l">
              <a:lnSpc>
                <a:spcPct val="115000"/>
              </a:lnSpc>
              <a:spcBef>
                <a:spcPts val="100"/>
              </a:spcBef>
              <a:spcAft>
                <a:spcPts val="0"/>
              </a:spcAft>
              <a:buClr>
                <a:schemeClr val="dk1"/>
              </a:buClr>
              <a:buSzPts val="1100"/>
              <a:buFont typeface="Arial"/>
              <a:buNone/>
            </a:pPr>
            <a:r>
              <a:rPr b="1" lang="en-US" sz="1400">
                <a:latin typeface="Courier New"/>
                <a:ea typeface="Courier New"/>
                <a:cs typeface="Courier New"/>
                <a:sym typeface="Courier New"/>
              </a:rPr>
              <a:t>...	k_means_fitk = KMeans(n_clusters=k,max_iter=300)</a:t>
            </a:r>
            <a:endParaRPr b="1" sz="1400">
              <a:latin typeface="Courier New"/>
              <a:ea typeface="Courier New"/>
              <a:cs typeface="Courier New"/>
              <a:sym typeface="Courier New"/>
            </a:endParaRPr>
          </a:p>
          <a:p>
            <a:pPr indent="0" lvl="0" marL="304800" rtl="0" algn="l">
              <a:lnSpc>
                <a:spcPct val="115000"/>
              </a:lnSpc>
              <a:spcBef>
                <a:spcPts val="1200"/>
              </a:spcBef>
              <a:spcAft>
                <a:spcPts val="0"/>
              </a:spcAft>
              <a:buClr>
                <a:schemeClr val="dk1"/>
              </a:buClr>
              <a:buSzPts val="1100"/>
              <a:buFont typeface="Arial"/>
              <a:buNone/>
            </a:pPr>
            <a:r>
              <a:rPr b="1" lang="en-US" sz="1400">
                <a:latin typeface="Courier New"/>
                <a:ea typeface="Courier New"/>
                <a:cs typeface="Courier New"/>
                <a:sym typeface="Courier New"/>
              </a:rPr>
              <a:t>...	k_means_fitk.fit(x_iris)</a:t>
            </a:r>
            <a:endParaRPr b="1" sz="1400">
              <a:latin typeface="Courier New"/>
              <a:ea typeface="Courier New"/>
              <a:cs typeface="Courier New"/>
              <a:sym typeface="Courier New"/>
            </a:endParaRPr>
          </a:p>
          <a:p>
            <a:pPr indent="0" lvl="0" marL="304800" marR="698500" rtl="0" algn="l">
              <a:lnSpc>
                <a:spcPct val="105000"/>
              </a:lnSpc>
              <a:spcBef>
                <a:spcPts val="1200"/>
              </a:spcBef>
              <a:spcAft>
                <a:spcPts val="0"/>
              </a:spcAft>
              <a:buSzPts val="1800"/>
              <a:buNone/>
            </a:pPr>
            <a:r>
              <a:rPr b="1" lang="en-US" sz="1400">
                <a:latin typeface="Courier New"/>
                <a:ea typeface="Courier New"/>
                <a:cs typeface="Courier New"/>
                <a:sym typeface="Courier New"/>
              </a:rPr>
              <a:t>...	print ("For K value",k,",Silhouette-score: %0.3f" % silhouette_score(x_iris, k_means_fitk.labels_, metric='euclidean'))</a:t>
            </a:r>
            <a:endParaRPr b="1" sz="1400">
              <a:latin typeface="Courier New"/>
              <a:ea typeface="Courier New"/>
              <a:cs typeface="Courier New"/>
              <a:sym typeface="Courier New"/>
            </a:endParaRPr>
          </a:p>
          <a:p>
            <a:pPr indent="0" lvl="0" marL="304800" marR="698500" rtl="0" algn="l">
              <a:lnSpc>
                <a:spcPct val="105000"/>
              </a:lnSpc>
              <a:spcBef>
                <a:spcPts val="1200"/>
              </a:spcBef>
              <a:spcAft>
                <a:spcPts val="0"/>
              </a:spcAft>
              <a:buSzPts val="1800"/>
              <a:buNone/>
            </a:pPr>
            <a:r>
              <a:t/>
            </a:r>
            <a:endParaRPr b="1" sz="1400">
              <a:latin typeface="Courier New"/>
              <a:ea typeface="Courier New"/>
              <a:cs typeface="Courier New"/>
              <a:sym typeface="Courier New"/>
            </a:endParaRPr>
          </a:p>
          <a:p>
            <a:pPr indent="0" lvl="0" marL="304800" marR="698500" rtl="0" algn="l">
              <a:lnSpc>
                <a:spcPct val="105000"/>
              </a:lnSpc>
              <a:spcBef>
                <a:spcPts val="1200"/>
              </a:spcBef>
              <a:spcAft>
                <a:spcPts val="0"/>
              </a:spcAft>
              <a:buSzPts val="1800"/>
              <a:buNone/>
            </a:pPr>
            <a:r>
              <a:t/>
            </a:r>
            <a:endParaRPr b="1" sz="1400">
              <a:latin typeface="Courier New"/>
              <a:ea typeface="Courier New"/>
              <a:cs typeface="Courier New"/>
              <a:sym typeface="Courier New"/>
            </a:endParaRPr>
          </a:p>
          <a:p>
            <a:pPr indent="0" lvl="0" marL="304800" marR="698500" rtl="0" algn="l">
              <a:lnSpc>
                <a:spcPct val="105000"/>
              </a:lnSpc>
              <a:spcBef>
                <a:spcPts val="1200"/>
              </a:spcBef>
              <a:spcAft>
                <a:spcPts val="0"/>
              </a:spcAft>
              <a:buSzPts val="1800"/>
              <a:buNone/>
            </a:pPr>
            <a:r>
              <a:t/>
            </a:r>
            <a:endParaRPr b="1" sz="1400">
              <a:latin typeface="Courier New"/>
              <a:ea typeface="Courier New"/>
              <a:cs typeface="Courier New"/>
              <a:sym typeface="Courier New"/>
            </a:endParaRPr>
          </a:p>
          <a:p>
            <a:pPr indent="0" lvl="0" marL="304800" marR="698500" rtl="0" algn="l">
              <a:lnSpc>
                <a:spcPct val="105000"/>
              </a:lnSpc>
              <a:spcBef>
                <a:spcPts val="1200"/>
              </a:spcBef>
              <a:spcAft>
                <a:spcPts val="0"/>
              </a:spcAft>
              <a:buSzPts val="1800"/>
              <a:buNone/>
            </a:pPr>
            <a:r>
              <a:t/>
            </a:r>
            <a:endParaRPr b="1" sz="1400">
              <a:latin typeface="Courier New"/>
              <a:ea typeface="Courier New"/>
              <a:cs typeface="Courier New"/>
              <a:sym typeface="Courier New"/>
            </a:endParaRPr>
          </a:p>
          <a:p>
            <a:pPr indent="0" lvl="0" marL="304800" marR="698500" rtl="0" algn="l">
              <a:lnSpc>
                <a:spcPct val="105000"/>
              </a:lnSpc>
              <a:spcBef>
                <a:spcPts val="1200"/>
              </a:spcBef>
              <a:spcAft>
                <a:spcPts val="0"/>
              </a:spcAft>
              <a:buSzPts val="1800"/>
              <a:buNone/>
            </a:pPr>
            <a:r>
              <a:rPr b="1" lang="en-US" sz="1400">
                <a:latin typeface="Courier New"/>
                <a:ea typeface="Courier New"/>
                <a:cs typeface="Courier New"/>
                <a:sym typeface="Courier New"/>
              </a:rPr>
              <a:t>The silhouette coefficient values in the preceding results shows that K value 2 and K value 3 have better scores than all the other values.</a:t>
            </a:r>
            <a:endParaRPr b="1" sz="1400">
              <a:latin typeface="Courier New"/>
              <a:ea typeface="Courier New"/>
              <a:cs typeface="Courier New"/>
              <a:sym typeface="Courier New"/>
            </a:endParaRPr>
          </a:p>
          <a:p>
            <a:pPr indent="0" lvl="0" marL="304800" marR="698500" rtl="0" algn="l">
              <a:lnSpc>
                <a:spcPct val="105000"/>
              </a:lnSpc>
              <a:spcBef>
                <a:spcPts val="1200"/>
              </a:spcBef>
              <a:spcAft>
                <a:spcPts val="0"/>
              </a:spcAft>
              <a:buClr>
                <a:schemeClr val="dk1"/>
              </a:buClr>
              <a:buSzPts val="1100"/>
              <a:buFont typeface="Arial"/>
              <a:buNone/>
            </a:pPr>
            <a:r>
              <a:t/>
            </a:r>
            <a:endParaRPr b="1" sz="1400">
              <a:latin typeface="Courier New"/>
              <a:ea typeface="Courier New"/>
              <a:cs typeface="Courier New"/>
              <a:sym typeface="Courier New"/>
            </a:endParaRPr>
          </a:p>
          <a:p>
            <a:pPr indent="0" lvl="0" marL="0" rtl="0" algn="l">
              <a:lnSpc>
                <a:spcPct val="100000"/>
              </a:lnSpc>
              <a:spcBef>
                <a:spcPts val="1200"/>
              </a:spcBef>
              <a:spcAft>
                <a:spcPts val="0"/>
              </a:spcAft>
              <a:buSzPts val="1800"/>
              <a:buNone/>
            </a:pPr>
            <a:r>
              <a:t/>
            </a:r>
            <a:endParaRPr sz="2900"/>
          </a:p>
        </p:txBody>
      </p:sp>
      <p:sp>
        <p:nvSpPr>
          <p:cNvPr id="302" name="Google Shape;302;g118ba269d07_0_8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03" name="Google Shape;303;g118ba269d07_0_80"/>
          <p:cNvPicPr preferRelativeResize="0"/>
          <p:nvPr/>
        </p:nvPicPr>
        <p:blipFill rotWithShape="1">
          <a:blip r:embed="rId3">
            <a:alphaModFix/>
          </a:blip>
          <a:srcRect b="0" l="0" r="0" t="0"/>
          <a:stretch/>
        </p:blipFill>
        <p:spPr>
          <a:xfrm>
            <a:off x="1569275" y="3497950"/>
            <a:ext cx="6005450" cy="1491950"/>
          </a:xfrm>
          <a:prstGeom prst="rect">
            <a:avLst/>
          </a:prstGeom>
          <a:noFill/>
          <a:ln>
            <a:noFill/>
          </a:ln>
        </p:spPr>
      </p:pic>
      <p:sp>
        <p:nvSpPr>
          <p:cNvPr id="304" name="Google Shape;304;g118ba269d07_0_80"/>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18ba269d07_0_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K-means clustering with the iris data example</a:t>
            </a:r>
            <a:endParaRPr b="1">
              <a:solidFill>
                <a:srgbClr val="FF00FF"/>
              </a:solidFill>
            </a:endParaRPr>
          </a:p>
          <a:p>
            <a:pPr indent="0" lvl="0" marL="0" rtl="0" algn="ctr">
              <a:lnSpc>
                <a:spcPct val="100000"/>
              </a:lnSpc>
              <a:spcBef>
                <a:spcPts val="0"/>
              </a:spcBef>
              <a:spcAft>
                <a:spcPts val="0"/>
              </a:spcAft>
              <a:buSzPts val="1800"/>
              <a:buNone/>
            </a:pPr>
            <a:r>
              <a:t/>
            </a:r>
            <a:endParaRPr sz="1050">
              <a:solidFill>
                <a:srgbClr val="FF00FF"/>
              </a:solidFill>
              <a:highlight>
                <a:srgbClr val="FDF9D7"/>
              </a:highlight>
              <a:latin typeface="Palatino Linotype"/>
              <a:ea typeface="Palatino Linotype"/>
              <a:cs typeface="Palatino Linotype"/>
              <a:sym typeface="Palatino Linotype"/>
            </a:endParaRPr>
          </a:p>
        </p:txBody>
      </p:sp>
      <p:sp>
        <p:nvSpPr>
          <p:cNvPr id="311" name="Google Shape;311;g118ba269d07_0_8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76200" marR="101600" rtl="0" algn="l">
              <a:lnSpc>
                <a:spcPct val="115000"/>
              </a:lnSpc>
              <a:spcBef>
                <a:spcPts val="300"/>
              </a:spcBef>
              <a:spcAft>
                <a:spcPts val="0"/>
              </a:spcAft>
              <a:buClr>
                <a:schemeClr val="dk1"/>
              </a:buClr>
              <a:buSzPts val="1100"/>
              <a:buFont typeface="Arial"/>
              <a:buNone/>
            </a:pPr>
            <a:r>
              <a:rPr lang="en-US">
                <a:latin typeface="Palatino Linotype"/>
                <a:ea typeface="Palatino Linotype"/>
                <a:cs typeface="Palatino Linotype"/>
                <a:sym typeface="Palatino Linotype"/>
              </a:rPr>
              <a:t>we also need to see the average within cluster variation value and elbow plot before concluding the optimal </a:t>
            </a:r>
            <a:r>
              <a:rPr lang="en-US">
                <a:latin typeface="Arial"/>
                <a:ea typeface="Arial"/>
                <a:cs typeface="Arial"/>
                <a:sym typeface="Arial"/>
              </a:rPr>
              <a:t>K value</a:t>
            </a:r>
            <a:r>
              <a:rPr lang="en-US">
                <a:latin typeface="Palatino Linotype"/>
                <a:ea typeface="Palatino Linotype"/>
                <a:cs typeface="Palatino Linotype"/>
                <a:sym typeface="Palatino Linotype"/>
              </a:rPr>
              <a:t>.</a:t>
            </a:r>
            <a:endParaRPr>
              <a:latin typeface="Palatino Linotype"/>
              <a:ea typeface="Palatino Linotype"/>
              <a:cs typeface="Palatino Linotype"/>
              <a:sym typeface="Palatino Linotype"/>
            </a:endParaRPr>
          </a:p>
          <a:p>
            <a:pPr indent="0" lvl="0" marL="304800" rtl="0" algn="l">
              <a:lnSpc>
                <a:spcPct val="115000"/>
              </a:lnSpc>
              <a:spcBef>
                <a:spcPts val="900"/>
              </a:spcBef>
              <a:spcAft>
                <a:spcPts val="0"/>
              </a:spcAft>
              <a:buClr>
                <a:schemeClr val="dk1"/>
              </a:buClr>
              <a:buSzPts val="1100"/>
              <a:buFont typeface="Arial"/>
              <a:buNone/>
            </a:pPr>
            <a:r>
              <a:rPr b="1" lang="en-US">
                <a:latin typeface="Times New Roman"/>
                <a:ea typeface="Times New Roman"/>
                <a:cs typeface="Times New Roman"/>
                <a:sym typeface="Times New Roman"/>
              </a:rPr>
              <a:t># Avg. within-cluster sum of squares</a:t>
            </a:r>
            <a:endParaRPr b="1">
              <a:latin typeface="Times New Roman"/>
              <a:ea typeface="Times New Roman"/>
              <a:cs typeface="Times New Roman"/>
              <a:sym typeface="Times New Roman"/>
            </a:endParaRPr>
          </a:p>
          <a:p>
            <a:pPr indent="152400" lvl="0" marL="30480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&gt;&gt;&gt; K = range(1,10)</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 	&gt;&gt;&gt; KM = [KMeans(n_clusters=k).fit(x_iris) for k in K]</a:t>
            </a:r>
            <a:endParaRPr>
              <a:latin typeface="Times New Roman"/>
              <a:ea typeface="Times New Roman"/>
              <a:cs typeface="Times New Roman"/>
              <a:sym typeface="Times New Roman"/>
            </a:endParaRPr>
          </a:p>
          <a:p>
            <a:pPr indent="152400" lvl="0" marL="304800" rtl="0" algn="l">
              <a:lnSpc>
                <a:spcPct val="115000"/>
              </a:lnSpc>
              <a:spcBef>
                <a:spcPts val="100"/>
              </a:spcBef>
              <a:spcAft>
                <a:spcPts val="0"/>
              </a:spcAft>
              <a:buClr>
                <a:schemeClr val="dk1"/>
              </a:buClr>
              <a:buSzPts val="1100"/>
              <a:buFont typeface="Arial"/>
              <a:buNone/>
            </a:pPr>
            <a:r>
              <a:rPr lang="en-US">
                <a:latin typeface="Times New Roman"/>
                <a:ea typeface="Times New Roman"/>
                <a:cs typeface="Times New Roman"/>
                <a:sym typeface="Times New Roman"/>
              </a:rPr>
              <a:t>&gt;&gt;&gt; centroids = [k.cluster_centers_ for k in KM]</a:t>
            </a:r>
            <a:endParaRPr>
              <a:latin typeface="Times New Roman"/>
              <a:ea typeface="Times New Roman"/>
              <a:cs typeface="Times New Roman"/>
              <a:sym typeface="Times New Roman"/>
            </a:endParaRPr>
          </a:p>
          <a:p>
            <a:pPr indent="45720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&gt;&gt;&gt; D_k = [cdist(x_iris, centrds, 'euclidean') for centrds in centroids]</a:t>
            </a:r>
            <a:endParaRPr>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&gt;&gt;&gt; cIdx = [np.argmin(D,axis=1) for D in D_k]</a:t>
            </a:r>
            <a:endParaRPr>
              <a:latin typeface="Times New Roman"/>
              <a:ea typeface="Times New Roman"/>
              <a:cs typeface="Times New Roman"/>
              <a:sym typeface="Times New Roman"/>
            </a:endParaRPr>
          </a:p>
          <a:p>
            <a:pPr indent="152400" lvl="0" marL="304800" rtl="0" algn="l">
              <a:lnSpc>
                <a:spcPct val="115000"/>
              </a:lnSpc>
              <a:spcBef>
                <a:spcPts val="100"/>
              </a:spcBef>
              <a:spcAft>
                <a:spcPts val="0"/>
              </a:spcAft>
              <a:buClr>
                <a:schemeClr val="dk1"/>
              </a:buClr>
              <a:buSzPts val="1100"/>
              <a:buFont typeface="Arial"/>
              <a:buNone/>
            </a:pPr>
            <a:r>
              <a:rPr lang="en-US">
                <a:latin typeface="Times New Roman"/>
                <a:ea typeface="Times New Roman"/>
                <a:cs typeface="Times New Roman"/>
                <a:sym typeface="Times New Roman"/>
              </a:rPr>
              <a:t>&gt;&gt;&gt; dist = [np.min(D,axis=1) for D in D_k]</a:t>
            </a:r>
            <a:endParaRPr>
              <a:latin typeface="Times New Roman"/>
              <a:ea typeface="Times New Roman"/>
              <a:cs typeface="Times New Roman"/>
              <a:sym typeface="Times New Roman"/>
            </a:endParaRPr>
          </a:p>
          <a:p>
            <a:pPr indent="457200" lvl="0" marL="0" rtl="0" algn="l">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&gt;&gt;&gt; avgWithinSS = [sum(d)/x_iris.shape[0] for d in dist</a:t>
            </a:r>
            <a:endParaRPr>
              <a:latin typeface="Times New Roman"/>
              <a:ea typeface="Times New Roman"/>
              <a:cs typeface="Times New Roman"/>
              <a:sym typeface="Times New Roman"/>
            </a:endParaRPr>
          </a:p>
          <a:p>
            <a:pPr indent="0" lvl="0" marL="0" rtl="0" algn="l">
              <a:lnSpc>
                <a:spcPct val="100000"/>
              </a:lnSpc>
              <a:spcBef>
                <a:spcPts val="1200"/>
              </a:spcBef>
              <a:spcAft>
                <a:spcPts val="0"/>
              </a:spcAft>
              <a:buSzPts val="1800"/>
              <a:buNone/>
            </a:pPr>
            <a:r>
              <a:t/>
            </a:r>
            <a:endParaRPr sz="2900"/>
          </a:p>
        </p:txBody>
      </p:sp>
      <p:sp>
        <p:nvSpPr>
          <p:cNvPr id="312" name="Google Shape;312;g118ba269d07_0_8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3" name="Google Shape;313;g118ba269d07_0_87"/>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18ba269d07_0_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K-means clustering with the iris data example</a:t>
            </a:r>
            <a:endParaRPr b="1">
              <a:solidFill>
                <a:srgbClr val="FF00FF"/>
              </a:solidFill>
            </a:endParaRPr>
          </a:p>
          <a:p>
            <a:pPr indent="0" lvl="0" marL="0" rtl="0" algn="ctr">
              <a:lnSpc>
                <a:spcPct val="100000"/>
              </a:lnSpc>
              <a:spcBef>
                <a:spcPts val="0"/>
              </a:spcBef>
              <a:spcAft>
                <a:spcPts val="0"/>
              </a:spcAft>
              <a:buSzPts val="1800"/>
              <a:buNone/>
            </a:pPr>
            <a:r>
              <a:t/>
            </a:r>
            <a:endParaRPr sz="1050">
              <a:solidFill>
                <a:srgbClr val="FF00FF"/>
              </a:solidFill>
              <a:highlight>
                <a:srgbClr val="FDF9D7"/>
              </a:highlight>
              <a:latin typeface="Palatino Linotype"/>
              <a:ea typeface="Palatino Linotype"/>
              <a:cs typeface="Palatino Linotype"/>
              <a:sym typeface="Palatino Linotype"/>
            </a:endParaRPr>
          </a:p>
        </p:txBody>
      </p:sp>
      <p:sp>
        <p:nvSpPr>
          <p:cNvPr id="320" name="Google Shape;320;g118ba269d07_0_94"/>
          <p:cNvSpPr txBox="1"/>
          <p:nvPr>
            <p:ph idx="1" type="body"/>
          </p:nvPr>
        </p:nvSpPr>
        <p:spPr>
          <a:xfrm>
            <a:off x="457200" y="1562575"/>
            <a:ext cx="8229600" cy="4526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360"/>
              </a:spcBef>
              <a:spcAft>
                <a:spcPts val="0"/>
              </a:spcAft>
              <a:buClr>
                <a:schemeClr val="dk1"/>
              </a:buClr>
              <a:buSzPct val="37931"/>
              <a:buFont typeface="Arial"/>
              <a:buNone/>
            </a:pPr>
            <a:r>
              <a:rPr b="1" lang="en-US" sz="2900">
                <a:latin typeface="Times New Roman"/>
                <a:ea typeface="Times New Roman"/>
                <a:cs typeface="Times New Roman"/>
                <a:sym typeface="Times New Roman"/>
              </a:rPr>
              <a:t># Total with-in sum of square</a:t>
            </a:r>
            <a:endParaRPr b="1" sz="2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ct val="37931"/>
              <a:buFont typeface="Arial"/>
              <a:buNone/>
            </a:pPr>
            <a:r>
              <a:rPr lang="en-US" sz="2900">
                <a:latin typeface="Times New Roman"/>
                <a:ea typeface="Times New Roman"/>
                <a:cs typeface="Times New Roman"/>
                <a:sym typeface="Times New Roman"/>
              </a:rPr>
              <a:t>&gt;&gt;&gt; wcss = [sum(d**2) for d in dist]</a:t>
            </a:r>
            <a:endParaRPr sz="2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ct val="37931"/>
              <a:buFont typeface="Arial"/>
              <a:buNone/>
            </a:pPr>
            <a:r>
              <a:rPr lang="en-US" sz="2900">
                <a:latin typeface="Times New Roman"/>
                <a:ea typeface="Times New Roman"/>
                <a:cs typeface="Times New Roman"/>
                <a:sym typeface="Times New Roman"/>
              </a:rPr>
              <a:t>&gt;&gt;&gt; tss = sum(pdist(x_iris)**2)/x_iris.shape[0]</a:t>
            </a:r>
            <a:endParaRPr sz="2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ct val="37931"/>
              <a:buFont typeface="Arial"/>
              <a:buNone/>
            </a:pPr>
            <a:r>
              <a:rPr lang="en-US" sz="2900">
                <a:latin typeface="Times New Roman"/>
                <a:ea typeface="Times New Roman"/>
                <a:cs typeface="Times New Roman"/>
                <a:sym typeface="Times New Roman"/>
              </a:rPr>
              <a:t>&gt;&gt;&gt; bss = tss-wcss</a:t>
            </a:r>
            <a:endParaRPr sz="2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ct val="37931"/>
              <a:buFont typeface="Arial"/>
              <a:buNone/>
            </a:pPr>
            <a:r>
              <a:rPr b="1" lang="en-US" sz="2900">
                <a:latin typeface="Times New Roman"/>
                <a:ea typeface="Times New Roman"/>
                <a:cs typeface="Times New Roman"/>
                <a:sym typeface="Times New Roman"/>
              </a:rPr>
              <a:t># elbow curve - Avg. within-cluster sum of squares</a:t>
            </a:r>
            <a:endParaRPr b="1" sz="2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ct val="37931"/>
              <a:buFont typeface="Arial"/>
              <a:buNone/>
            </a:pPr>
            <a:r>
              <a:rPr lang="en-US" sz="2900">
                <a:latin typeface="Times New Roman"/>
                <a:ea typeface="Times New Roman"/>
                <a:cs typeface="Times New Roman"/>
                <a:sym typeface="Times New Roman"/>
              </a:rPr>
              <a:t>&gt;&gt;&gt; fig = plt.figure()</a:t>
            </a:r>
            <a:endParaRPr sz="2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ct val="37931"/>
              <a:buFont typeface="Arial"/>
              <a:buNone/>
            </a:pPr>
            <a:r>
              <a:rPr lang="en-US" sz="2900">
                <a:latin typeface="Times New Roman"/>
                <a:ea typeface="Times New Roman"/>
                <a:cs typeface="Times New Roman"/>
                <a:sym typeface="Times New Roman"/>
              </a:rPr>
              <a:t>&gt;&gt;&gt; ax = fig.add_subplot(111)</a:t>
            </a:r>
            <a:endParaRPr sz="2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ct val="37931"/>
              <a:buFont typeface="Arial"/>
              <a:buNone/>
            </a:pPr>
            <a:r>
              <a:rPr lang="en-US" sz="2900">
                <a:latin typeface="Times New Roman"/>
                <a:ea typeface="Times New Roman"/>
                <a:cs typeface="Times New Roman"/>
                <a:sym typeface="Times New Roman"/>
              </a:rPr>
              <a:t>&gt;&gt;&gt; ax.plot(K, avgWithinSS, 'b*-')</a:t>
            </a:r>
            <a:endParaRPr sz="2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ct val="37931"/>
              <a:buFont typeface="Arial"/>
              <a:buNone/>
            </a:pPr>
            <a:r>
              <a:rPr lang="en-US" sz="2900">
                <a:latin typeface="Times New Roman"/>
                <a:ea typeface="Times New Roman"/>
                <a:cs typeface="Times New Roman"/>
                <a:sym typeface="Times New Roman"/>
              </a:rPr>
              <a:t>&gt;&gt;&gt; plt.grid(True)</a:t>
            </a:r>
            <a:endParaRPr sz="2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ct val="37931"/>
              <a:buFont typeface="Arial"/>
              <a:buNone/>
            </a:pPr>
            <a:r>
              <a:rPr lang="en-US" sz="2900">
                <a:latin typeface="Times New Roman"/>
                <a:ea typeface="Times New Roman"/>
                <a:cs typeface="Times New Roman"/>
                <a:sym typeface="Times New Roman"/>
              </a:rPr>
              <a:t>&gt;&gt;&gt; plt.xlabel('Number of clusters')</a:t>
            </a:r>
            <a:endParaRPr sz="29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dk1"/>
              </a:buClr>
              <a:buSzPct val="37931"/>
              <a:buFont typeface="Arial"/>
              <a:buNone/>
            </a:pPr>
            <a:r>
              <a:rPr lang="en-US" sz="2900">
                <a:latin typeface="Times New Roman"/>
                <a:ea typeface="Times New Roman"/>
                <a:cs typeface="Times New Roman"/>
                <a:sym typeface="Times New Roman"/>
              </a:rPr>
              <a:t>&gt;&gt;&gt; plt.ylabel('Average within-cluster sum of squares')</a:t>
            </a:r>
            <a:endParaRPr sz="2900">
              <a:latin typeface="Times New Roman"/>
              <a:ea typeface="Times New Roman"/>
              <a:cs typeface="Times New Roman"/>
              <a:sym typeface="Times New Roman"/>
            </a:endParaRPr>
          </a:p>
          <a:p>
            <a:pPr indent="0" lvl="0" marL="0" rtl="0" algn="l">
              <a:lnSpc>
                <a:spcPct val="100000"/>
              </a:lnSpc>
              <a:spcBef>
                <a:spcPts val="360"/>
              </a:spcBef>
              <a:spcAft>
                <a:spcPts val="0"/>
              </a:spcAft>
              <a:buSzPct val="67101"/>
              <a:buNone/>
            </a:pPr>
            <a:r>
              <a:t/>
            </a:r>
            <a:endParaRPr sz="2900"/>
          </a:p>
        </p:txBody>
      </p:sp>
      <p:sp>
        <p:nvSpPr>
          <p:cNvPr id="321" name="Google Shape;321;g118ba269d07_0_9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2" name="Google Shape;322;g118ba269d07_0_94"/>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118ba269d07_0_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K-means clustering with the iris data example</a:t>
            </a:r>
            <a:endParaRPr b="1">
              <a:solidFill>
                <a:srgbClr val="FF00FF"/>
              </a:solidFill>
            </a:endParaRPr>
          </a:p>
          <a:p>
            <a:pPr indent="0" lvl="0" marL="0" rtl="0" algn="ctr">
              <a:lnSpc>
                <a:spcPct val="100000"/>
              </a:lnSpc>
              <a:spcBef>
                <a:spcPts val="0"/>
              </a:spcBef>
              <a:spcAft>
                <a:spcPts val="0"/>
              </a:spcAft>
              <a:buSzPts val="1800"/>
              <a:buNone/>
            </a:pPr>
            <a:r>
              <a:t/>
            </a:r>
            <a:endParaRPr sz="1050">
              <a:solidFill>
                <a:srgbClr val="FF00FF"/>
              </a:solidFill>
              <a:highlight>
                <a:srgbClr val="FDF9D7"/>
              </a:highlight>
              <a:latin typeface="Palatino Linotype"/>
              <a:ea typeface="Palatino Linotype"/>
              <a:cs typeface="Palatino Linotype"/>
              <a:sym typeface="Palatino Linotype"/>
            </a:endParaRPr>
          </a:p>
        </p:txBody>
      </p:sp>
      <p:sp>
        <p:nvSpPr>
          <p:cNvPr id="329" name="Google Shape;329;g118ba269d07_0_108"/>
          <p:cNvSpPr txBox="1"/>
          <p:nvPr>
            <p:ph idx="1" type="body"/>
          </p:nvPr>
        </p:nvSpPr>
        <p:spPr>
          <a:xfrm>
            <a:off x="457200" y="1562575"/>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t/>
            </a:r>
            <a:endParaRPr sz="2900"/>
          </a:p>
        </p:txBody>
      </p:sp>
      <p:sp>
        <p:nvSpPr>
          <p:cNvPr id="330" name="Google Shape;330;g118ba269d07_0_10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31" name="Google Shape;331;g118ba269d07_0_108"/>
          <p:cNvPicPr preferRelativeResize="0"/>
          <p:nvPr/>
        </p:nvPicPr>
        <p:blipFill rotWithShape="1">
          <a:blip r:embed="rId3">
            <a:alphaModFix/>
          </a:blip>
          <a:srcRect b="0" l="0" r="0" t="0"/>
          <a:stretch/>
        </p:blipFill>
        <p:spPr>
          <a:xfrm>
            <a:off x="1466875" y="1742700"/>
            <a:ext cx="6369050" cy="4613650"/>
          </a:xfrm>
          <a:prstGeom prst="rect">
            <a:avLst/>
          </a:prstGeom>
          <a:noFill/>
          <a:ln>
            <a:noFill/>
          </a:ln>
        </p:spPr>
      </p:pic>
      <p:sp>
        <p:nvSpPr>
          <p:cNvPr id="332" name="Google Shape;332;g118ba269d07_0_108"/>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118ba269d07_0_1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K-means clustering with the iris data example</a:t>
            </a:r>
            <a:endParaRPr b="1">
              <a:solidFill>
                <a:srgbClr val="FF00FF"/>
              </a:solidFill>
            </a:endParaRPr>
          </a:p>
          <a:p>
            <a:pPr indent="0" lvl="0" marL="0" rtl="0" algn="ctr">
              <a:lnSpc>
                <a:spcPct val="100000"/>
              </a:lnSpc>
              <a:spcBef>
                <a:spcPts val="0"/>
              </a:spcBef>
              <a:spcAft>
                <a:spcPts val="0"/>
              </a:spcAft>
              <a:buSzPts val="1800"/>
              <a:buNone/>
            </a:pPr>
            <a:r>
              <a:t/>
            </a:r>
            <a:endParaRPr sz="1050">
              <a:solidFill>
                <a:srgbClr val="FF00FF"/>
              </a:solidFill>
              <a:highlight>
                <a:srgbClr val="FDF9D7"/>
              </a:highlight>
              <a:latin typeface="Palatino Linotype"/>
              <a:ea typeface="Palatino Linotype"/>
              <a:cs typeface="Palatino Linotype"/>
              <a:sym typeface="Palatino Linotype"/>
            </a:endParaRPr>
          </a:p>
        </p:txBody>
      </p:sp>
      <p:sp>
        <p:nvSpPr>
          <p:cNvPr id="339" name="Google Shape;339;g118ba269d07_0_117"/>
          <p:cNvSpPr txBox="1"/>
          <p:nvPr>
            <p:ph idx="1" type="body"/>
          </p:nvPr>
        </p:nvSpPr>
        <p:spPr>
          <a:xfrm>
            <a:off x="457200" y="1562575"/>
            <a:ext cx="8229600" cy="4526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360"/>
              </a:spcBef>
              <a:spcAft>
                <a:spcPts val="0"/>
              </a:spcAft>
              <a:buSzPct val="67101"/>
              <a:buNone/>
            </a:pPr>
            <a:r>
              <a:rPr lang="en-US" sz="2900"/>
              <a:t>From the elbow plot, it seems that at the value of three, the slope changes drastically. </a:t>
            </a:r>
            <a:endParaRPr sz="2900"/>
          </a:p>
          <a:p>
            <a:pPr indent="0" lvl="0" marL="0" rtl="0" algn="l">
              <a:lnSpc>
                <a:spcPct val="100000"/>
              </a:lnSpc>
              <a:spcBef>
                <a:spcPts val="360"/>
              </a:spcBef>
              <a:spcAft>
                <a:spcPts val="0"/>
              </a:spcAft>
              <a:buClr>
                <a:schemeClr val="dk1"/>
              </a:buClr>
              <a:buSzPct val="37931"/>
              <a:buFont typeface="Arial"/>
              <a:buNone/>
            </a:pPr>
            <a:r>
              <a:rPr lang="en-US" sz="2900"/>
              <a:t>Here,we can select the optimal k-value as three.</a:t>
            </a:r>
            <a:endParaRPr sz="2900"/>
          </a:p>
          <a:p>
            <a:pPr indent="0" lvl="0" marL="0" rtl="0" algn="l">
              <a:lnSpc>
                <a:spcPct val="100000"/>
              </a:lnSpc>
              <a:spcBef>
                <a:spcPts val="360"/>
              </a:spcBef>
              <a:spcAft>
                <a:spcPts val="0"/>
              </a:spcAft>
              <a:buClr>
                <a:schemeClr val="dk1"/>
              </a:buClr>
              <a:buSzPct val="37931"/>
              <a:buFont typeface="Arial"/>
              <a:buNone/>
            </a:pPr>
            <a:r>
              <a:rPr lang="en-US" sz="2900"/>
              <a:t># elbow curve - percentage of variance explained</a:t>
            </a:r>
            <a:endParaRPr sz="2900"/>
          </a:p>
          <a:p>
            <a:pPr indent="0" lvl="0" marL="0" rtl="0" algn="l">
              <a:lnSpc>
                <a:spcPct val="100000"/>
              </a:lnSpc>
              <a:spcBef>
                <a:spcPts val="360"/>
              </a:spcBef>
              <a:spcAft>
                <a:spcPts val="0"/>
              </a:spcAft>
              <a:buClr>
                <a:schemeClr val="dk1"/>
              </a:buClr>
              <a:buSzPct val="37931"/>
              <a:buFont typeface="Arial"/>
              <a:buNone/>
            </a:pPr>
            <a:r>
              <a:rPr lang="en-US" sz="2900"/>
              <a:t>&gt;&gt;&gt; fig = plt.figure()</a:t>
            </a:r>
            <a:endParaRPr sz="2900"/>
          </a:p>
          <a:p>
            <a:pPr indent="0" lvl="0" marL="0" rtl="0" algn="l">
              <a:lnSpc>
                <a:spcPct val="100000"/>
              </a:lnSpc>
              <a:spcBef>
                <a:spcPts val="360"/>
              </a:spcBef>
              <a:spcAft>
                <a:spcPts val="0"/>
              </a:spcAft>
              <a:buClr>
                <a:schemeClr val="dk1"/>
              </a:buClr>
              <a:buSzPct val="37931"/>
              <a:buFont typeface="Arial"/>
              <a:buNone/>
            </a:pPr>
            <a:r>
              <a:rPr lang="en-US" sz="2900"/>
              <a:t>&gt;&gt;&gt; ax = fig.add_subplot(111)</a:t>
            </a:r>
            <a:endParaRPr sz="2900"/>
          </a:p>
          <a:p>
            <a:pPr indent="0" lvl="0" marL="0" rtl="0" algn="l">
              <a:lnSpc>
                <a:spcPct val="100000"/>
              </a:lnSpc>
              <a:spcBef>
                <a:spcPts val="360"/>
              </a:spcBef>
              <a:spcAft>
                <a:spcPts val="0"/>
              </a:spcAft>
              <a:buClr>
                <a:schemeClr val="dk1"/>
              </a:buClr>
              <a:buSzPct val="37931"/>
              <a:buFont typeface="Arial"/>
              <a:buNone/>
            </a:pPr>
            <a:r>
              <a:rPr lang="en-US" sz="2900"/>
              <a:t>&gt;&gt;&gt; ax.plot(K, bss/tss*100, 'b*-')</a:t>
            </a:r>
            <a:endParaRPr sz="2900"/>
          </a:p>
          <a:p>
            <a:pPr indent="0" lvl="0" marL="0" rtl="0" algn="l">
              <a:lnSpc>
                <a:spcPct val="100000"/>
              </a:lnSpc>
              <a:spcBef>
                <a:spcPts val="360"/>
              </a:spcBef>
              <a:spcAft>
                <a:spcPts val="0"/>
              </a:spcAft>
              <a:buClr>
                <a:schemeClr val="dk1"/>
              </a:buClr>
              <a:buSzPct val="37931"/>
              <a:buFont typeface="Arial"/>
              <a:buNone/>
            </a:pPr>
            <a:r>
              <a:rPr lang="en-US" sz="2900"/>
              <a:t>&gt;&gt;&gt; plt.grid(True)</a:t>
            </a:r>
            <a:endParaRPr sz="2900"/>
          </a:p>
          <a:p>
            <a:pPr indent="0" lvl="0" marL="0" rtl="0" algn="l">
              <a:lnSpc>
                <a:spcPct val="100000"/>
              </a:lnSpc>
              <a:spcBef>
                <a:spcPts val="360"/>
              </a:spcBef>
              <a:spcAft>
                <a:spcPts val="0"/>
              </a:spcAft>
              <a:buClr>
                <a:schemeClr val="dk1"/>
              </a:buClr>
              <a:buSzPct val="37931"/>
              <a:buFont typeface="Arial"/>
              <a:buNone/>
            </a:pPr>
            <a:r>
              <a:rPr lang="en-US" sz="2900"/>
              <a:t>&gt;&gt;&gt; plt.xlabel('Number of clusters')</a:t>
            </a:r>
            <a:endParaRPr sz="2900"/>
          </a:p>
          <a:p>
            <a:pPr indent="0" lvl="0" marL="0" rtl="0" algn="l">
              <a:lnSpc>
                <a:spcPct val="100000"/>
              </a:lnSpc>
              <a:spcBef>
                <a:spcPts val="360"/>
              </a:spcBef>
              <a:spcAft>
                <a:spcPts val="0"/>
              </a:spcAft>
              <a:buClr>
                <a:schemeClr val="dk1"/>
              </a:buClr>
              <a:buSzPct val="37931"/>
              <a:buFont typeface="Arial"/>
              <a:buNone/>
            </a:pPr>
            <a:r>
              <a:rPr lang="en-US" sz="2900"/>
              <a:t>&gt;&gt;&gt; plt.ylabel('Percentage of variance explained')</a:t>
            </a:r>
            <a:endParaRPr sz="2900"/>
          </a:p>
          <a:p>
            <a:pPr indent="0" lvl="0" marL="0" rtl="0" algn="l">
              <a:lnSpc>
                <a:spcPct val="100000"/>
              </a:lnSpc>
              <a:spcBef>
                <a:spcPts val="360"/>
              </a:spcBef>
              <a:spcAft>
                <a:spcPts val="0"/>
              </a:spcAft>
              <a:buClr>
                <a:schemeClr val="dk1"/>
              </a:buClr>
              <a:buSzPct val="37931"/>
              <a:buFont typeface="Arial"/>
              <a:buNone/>
            </a:pPr>
            <a:r>
              <a:rPr lang="en-US" sz="2900"/>
              <a:t>&gt;&gt;&gt; plt.show()</a:t>
            </a:r>
            <a:endParaRPr sz="2900"/>
          </a:p>
          <a:p>
            <a:pPr indent="0" lvl="0" marL="0" rtl="0" algn="l">
              <a:lnSpc>
                <a:spcPct val="100000"/>
              </a:lnSpc>
              <a:spcBef>
                <a:spcPts val="360"/>
              </a:spcBef>
              <a:spcAft>
                <a:spcPts val="0"/>
              </a:spcAft>
              <a:buSzPct val="67101"/>
              <a:buNone/>
            </a:pPr>
            <a:r>
              <a:t/>
            </a:r>
            <a:endParaRPr sz="2900"/>
          </a:p>
        </p:txBody>
      </p:sp>
      <p:sp>
        <p:nvSpPr>
          <p:cNvPr id="340" name="Google Shape;340;g118ba269d07_0_1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1" name="Google Shape;341;g118ba269d07_0_117"/>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118ba269d07_0_1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K-means clustering with the iris data example</a:t>
            </a:r>
            <a:endParaRPr b="1">
              <a:solidFill>
                <a:srgbClr val="FF00FF"/>
              </a:solidFill>
            </a:endParaRPr>
          </a:p>
          <a:p>
            <a:pPr indent="0" lvl="0" marL="0" rtl="0" algn="ctr">
              <a:lnSpc>
                <a:spcPct val="100000"/>
              </a:lnSpc>
              <a:spcBef>
                <a:spcPts val="0"/>
              </a:spcBef>
              <a:spcAft>
                <a:spcPts val="0"/>
              </a:spcAft>
              <a:buSzPts val="1800"/>
              <a:buNone/>
            </a:pPr>
            <a:r>
              <a:t/>
            </a:r>
            <a:endParaRPr sz="1050">
              <a:solidFill>
                <a:srgbClr val="FF00FF"/>
              </a:solidFill>
              <a:highlight>
                <a:srgbClr val="FDF9D7"/>
              </a:highlight>
              <a:latin typeface="Palatino Linotype"/>
              <a:ea typeface="Palatino Linotype"/>
              <a:cs typeface="Palatino Linotype"/>
              <a:sym typeface="Palatino Linotype"/>
            </a:endParaRPr>
          </a:p>
        </p:txBody>
      </p:sp>
      <p:sp>
        <p:nvSpPr>
          <p:cNvPr id="348" name="Google Shape;348;g118ba269d07_0_125"/>
          <p:cNvSpPr txBox="1"/>
          <p:nvPr>
            <p:ph idx="1" type="body"/>
          </p:nvPr>
        </p:nvSpPr>
        <p:spPr>
          <a:xfrm>
            <a:off x="457200" y="1562575"/>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t/>
            </a:r>
            <a:endParaRPr sz="2900"/>
          </a:p>
        </p:txBody>
      </p:sp>
      <p:sp>
        <p:nvSpPr>
          <p:cNvPr id="349" name="Google Shape;349;g118ba269d07_0_1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0" name="Google Shape;350;g118ba269d07_0_125"/>
          <p:cNvPicPr preferRelativeResize="0"/>
          <p:nvPr/>
        </p:nvPicPr>
        <p:blipFill rotWithShape="1">
          <a:blip r:embed="rId3">
            <a:alphaModFix/>
          </a:blip>
          <a:srcRect b="0" l="0" r="0" t="0"/>
          <a:stretch/>
        </p:blipFill>
        <p:spPr>
          <a:xfrm>
            <a:off x="764775" y="1499250"/>
            <a:ext cx="7121299" cy="4526100"/>
          </a:xfrm>
          <a:prstGeom prst="rect">
            <a:avLst/>
          </a:prstGeom>
          <a:noFill/>
          <a:ln>
            <a:noFill/>
          </a:ln>
        </p:spPr>
      </p:pic>
      <p:sp>
        <p:nvSpPr>
          <p:cNvPr id="351" name="Google Shape;351;g118ba269d07_0_125"/>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18cc5902c0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4000">
                <a:solidFill>
                  <a:srgbClr val="FF00FF"/>
                </a:solidFill>
                <a:latin typeface="Times New Roman"/>
                <a:ea typeface="Times New Roman"/>
                <a:cs typeface="Times New Roman"/>
                <a:sym typeface="Times New Roman"/>
              </a:rPr>
              <a:t>K-means Clustering</a:t>
            </a:r>
            <a:endParaRPr sz="4600">
              <a:solidFill>
                <a:srgbClr val="FF00FF"/>
              </a:solidFill>
            </a:endParaRPr>
          </a:p>
        </p:txBody>
      </p:sp>
      <p:sp>
        <p:nvSpPr>
          <p:cNvPr id="91" name="Google Shape;91;g118cc5902c0_0_0"/>
          <p:cNvSpPr txBox="1"/>
          <p:nvPr>
            <p:ph idx="1" type="body"/>
          </p:nvPr>
        </p:nvSpPr>
        <p:spPr>
          <a:xfrm>
            <a:off x="457200" y="1341500"/>
            <a:ext cx="8229600" cy="47847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360"/>
              </a:spcBef>
              <a:spcAft>
                <a:spcPts val="0"/>
              </a:spcAft>
              <a:buSzPts val="1800"/>
              <a:buNone/>
            </a:pPr>
            <a:r>
              <a:rPr b="1" lang="en-US" sz="2200"/>
              <a:t>Introduction to K-Means Clustering</a:t>
            </a:r>
            <a:endParaRPr b="1" sz="2200"/>
          </a:p>
          <a:p>
            <a:pPr indent="-368300" lvl="0" marL="457200" rtl="0" algn="just">
              <a:lnSpc>
                <a:spcPct val="100000"/>
              </a:lnSpc>
              <a:spcBef>
                <a:spcPts val="360"/>
              </a:spcBef>
              <a:spcAft>
                <a:spcPts val="0"/>
              </a:spcAft>
              <a:buSzPts val="2200"/>
              <a:buChar char="•"/>
            </a:pPr>
            <a:r>
              <a:rPr lang="en-US" sz="2200"/>
              <a:t>Clustering is the task of grouping observations in such a way that members of the same cluster are more similar to each other and members of different clusters are very different from each other.</a:t>
            </a:r>
            <a:endParaRPr sz="2200"/>
          </a:p>
          <a:p>
            <a:pPr indent="-368300" lvl="0" marL="457200" rtl="0" algn="just">
              <a:lnSpc>
                <a:spcPct val="100000"/>
              </a:lnSpc>
              <a:spcBef>
                <a:spcPts val="0"/>
              </a:spcBef>
              <a:spcAft>
                <a:spcPts val="0"/>
              </a:spcAft>
              <a:buSzPts val="2200"/>
              <a:buChar char="•"/>
            </a:pPr>
            <a:r>
              <a:rPr lang="en-US" sz="2200"/>
              <a:t>Examples </a:t>
            </a:r>
            <a:endParaRPr sz="2200"/>
          </a:p>
          <a:p>
            <a:pPr indent="-368300" lvl="1" marL="914400" rtl="0" algn="just">
              <a:lnSpc>
                <a:spcPct val="100000"/>
              </a:lnSpc>
              <a:spcBef>
                <a:spcPts val="0"/>
              </a:spcBef>
              <a:spcAft>
                <a:spcPts val="0"/>
              </a:spcAft>
              <a:buSzPts val="2200"/>
              <a:buChar char="–"/>
            </a:pPr>
            <a:r>
              <a:rPr lang="en-US" sz="1800"/>
              <a:t>In anti-money laundering measures, suspicious activities and individuals can be identified using anomaly detection</a:t>
            </a:r>
            <a:endParaRPr sz="1800"/>
          </a:p>
          <a:p>
            <a:pPr indent="-368300" lvl="1" marL="914400" rtl="0" algn="just">
              <a:lnSpc>
                <a:spcPct val="100000"/>
              </a:lnSpc>
              <a:spcBef>
                <a:spcPts val="0"/>
              </a:spcBef>
              <a:spcAft>
                <a:spcPts val="0"/>
              </a:spcAft>
              <a:buSzPts val="2200"/>
              <a:buChar char="–"/>
            </a:pPr>
            <a:r>
              <a:rPr lang="en-US" sz="1800"/>
              <a:t>In biology, clustering is used to find groups of genes with similar expression</a:t>
            </a:r>
            <a:endParaRPr sz="1800"/>
          </a:p>
          <a:p>
            <a:pPr indent="-368300" lvl="1" marL="914400" rtl="0" algn="just">
              <a:lnSpc>
                <a:spcPct val="100000"/>
              </a:lnSpc>
              <a:spcBef>
                <a:spcPts val="0"/>
              </a:spcBef>
              <a:spcAft>
                <a:spcPts val="0"/>
              </a:spcAft>
              <a:buSzPts val="2200"/>
              <a:buChar char="–"/>
            </a:pPr>
            <a:r>
              <a:rPr lang="en-US" sz="1800"/>
              <a:t>patterns </a:t>
            </a:r>
            <a:endParaRPr sz="1800"/>
          </a:p>
          <a:p>
            <a:pPr indent="-368300" lvl="1" marL="914400" rtl="0" algn="just">
              <a:lnSpc>
                <a:spcPct val="100000"/>
              </a:lnSpc>
              <a:spcBef>
                <a:spcPts val="0"/>
              </a:spcBef>
              <a:spcAft>
                <a:spcPts val="0"/>
              </a:spcAft>
              <a:buSzPts val="2200"/>
              <a:buChar char="–"/>
            </a:pPr>
            <a:r>
              <a:rPr lang="en-US" sz="1800"/>
              <a:t>In marketing analytics, clustering is used to find segments of similar customers so that different marketing strategies can be applied to different customer segments accordingly</a:t>
            </a:r>
            <a:endParaRPr sz="1800"/>
          </a:p>
          <a:p>
            <a:pPr indent="-368300" lvl="0" marL="457200" rtl="0" algn="just">
              <a:lnSpc>
                <a:spcPct val="100000"/>
              </a:lnSpc>
              <a:spcBef>
                <a:spcPts val="0"/>
              </a:spcBef>
              <a:spcAft>
                <a:spcPts val="0"/>
              </a:spcAft>
              <a:buSzPts val="2200"/>
              <a:buChar char="•"/>
            </a:pPr>
            <a:r>
              <a:t/>
            </a:r>
            <a:endParaRPr sz="2200"/>
          </a:p>
          <a:p>
            <a:pPr indent="0" lvl="0" marL="0" rtl="0" algn="l">
              <a:lnSpc>
                <a:spcPct val="100000"/>
              </a:lnSpc>
              <a:spcBef>
                <a:spcPts val="360"/>
              </a:spcBef>
              <a:spcAft>
                <a:spcPts val="0"/>
              </a:spcAft>
              <a:buSzPts val="1800"/>
              <a:buNone/>
            </a:pPr>
            <a:r>
              <a:t/>
            </a:r>
            <a:endParaRPr/>
          </a:p>
        </p:txBody>
      </p:sp>
      <p:sp>
        <p:nvSpPr>
          <p:cNvPr id="92" name="Google Shape;92;g118cc5902c0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93" name="Google Shape;93;g118cc5902c0_0_0"/>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18b89e8d1d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358" name="Google Shape;358;g118b89e8d1d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74650" lvl="0" marL="457200" rtl="0" algn="just">
              <a:lnSpc>
                <a:spcPct val="100000"/>
              </a:lnSpc>
              <a:spcBef>
                <a:spcPts val="360"/>
              </a:spcBef>
              <a:spcAft>
                <a:spcPts val="0"/>
              </a:spcAft>
              <a:buSzPts val="2300"/>
              <a:buFont typeface="Palatino Linotype"/>
              <a:buChar char="•"/>
            </a:pPr>
            <a:r>
              <a:rPr b="1" lang="en-US" sz="2300">
                <a:latin typeface="Palatino Linotype"/>
                <a:ea typeface="Palatino Linotype"/>
                <a:cs typeface="Palatino Linotype"/>
                <a:sym typeface="Palatino Linotype"/>
              </a:rPr>
              <a:t>Principal component analysis </a:t>
            </a:r>
            <a:r>
              <a:rPr lang="en-US" sz="2300">
                <a:latin typeface="Palatino Linotype"/>
                <a:ea typeface="Palatino Linotype"/>
                <a:cs typeface="Palatino Linotype"/>
                <a:sym typeface="Palatino Linotype"/>
              </a:rPr>
              <a:t>(</a:t>
            </a:r>
            <a:r>
              <a:rPr b="1" lang="en-US" sz="2300">
                <a:latin typeface="Palatino Linotype"/>
                <a:ea typeface="Palatino Linotype"/>
                <a:cs typeface="Palatino Linotype"/>
                <a:sym typeface="Palatino Linotype"/>
              </a:rPr>
              <a:t>PCA</a:t>
            </a:r>
            <a:r>
              <a:rPr lang="en-US" sz="2300">
                <a:latin typeface="Palatino Linotype"/>
                <a:ea typeface="Palatino Linotype"/>
                <a:cs typeface="Palatino Linotype"/>
                <a:sym typeface="Palatino Linotype"/>
              </a:rPr>
              <a:t>) is the dimensionality reduction technique which has so many utilities. </a:t>
            </a:r>
            <a:endParaRPr sz="2300">
              <a:latin typeface="Palatino Linotype"/>
              <a:ea typeface="Palatino Linotype"/>
              <a:cs typeface="Palatino Linotype"/>
              <a:sym typeface="Palatino Linotype"/>
            </a:endParaRPr>
          </a:p>
          <a:p>
            <a:pPr indent="-374650" lvl="0" marL="457200" rtl="0" algn="just">
              <a:lnSpc>
                <a:spcPct val="100000"/>
              </a:lnSpc>
              <a:spcBef>
                <a:spcPts val="0"/>
              </a:spcBef>
              <a:spcAft>
                <a:spcPts val="0"/>
              </a:spcAft>
              <a:buSzPts val="2300"/>
              <a:buFont typeface="Palatino Linotype"/>
              <a:buChar char="•"/>
            </a:pPr>
            <a:r>
              <a:rPr lang="en-US" sz="2300">
                <a:latin typeface="Palatino Linotype"/>
                <a:ea typeface="Palatino Linotype"/>
                <a:cs typeface="Palatino Linotype"/>
                <a:sym typeface="Palatino Linotype"/>
              </a:rPr>
              <a:t>PCA reduces the dimensions of a dataset by projecting the data onto a lower-dimensional subspace. </a:t>
            </a:r>
            <a:endParaRPr sz="2300">
              <a:latin typeface="Palatino Linotype"/>
              <a:ea typeface="Palatino Linotype"/>
              <a:cs typeface="Palatino Linotype"/>
              <a:sym typeface="Palatino Linotype"/>
            </a:endParaRPr>
          </a:p>
          <a:p>
            <a:pPr indent="-374650" lvl="0" marL="457200" rtl="0" algn="just">
              <a:lnSpc>
                <a:spcPct val="100000"/>
              </a:lnSpc>
              <a:spcBef>
                <a:spcPts val="0"/>
              </a:spcBef>
              <a:spcAft>
                <a:spcPts val="0"/>
              </a:spcAft>
              <a:buSzPts val="2300"/>
              <a:buFont typeface="Palatino Linotype"/>
              <a:buChar char="•"/>
            </a:pPr>
            <a:r>
              <a:rPr lang="en-US" sz="2300">
                <a:latin typeface="Palatino Linotype"/>
                <a:ea typeface="Palatino Linotype"/>
                <a:cs typeface="Palatino Linotype"/>
                <a:sym typeface="Palatino Linotype"/>
              </a:rPr>
              <a:t>For example, a 2D dataset could be reduced by projecting the points onto a line. </a:t>
            </a:r>
            <a:endParaRPr sz="2300">
              <a:latin typeface="Palatino Linotype"/>
              <a:ea typeface="Palatino Linotype"/>
              <a:cs typeface="Palatino Linotype"/>
              <a:sym typeface="Palatino Linotype"/>
            </a:endParaRPr>
          </a:p>
          <a:p>
            <a:pPr indent="-374650" lvl="0" marL="457200" rtl="0" algn="just">
              <a:lnSpc>
                <a:spcPct val="100000"/>
              </a:lnSpc>
              <a:spcBef>
                <a:spcPts val="0"/>
              </a:spcBef>
              <a:spcAft>
                <a:spcPts val="0"/>
              </a:spcAft>
              <a:buSzPts val="2300"/>
              <a:buFont typeface="Palatino Linotype"/>
              <a:buChar char="•"/>
            </a:pPr>
            <a:r>
              <a:rPr lang="en-US" sz="2300">
                <a:latin typeface="Palatino Linotype"/>
                <a:ea typeface="Palatino Linotype"/>
                <a:cs typeface="Palatino Linotype"/>
                <a:sym typeface="Palatino Linotype"/>
              </a:rPr>
              <a:t>Each instance in the dataset would then be represented by a single value, rather than a pair of values. </a:t>
            </a:r>
            <a:endParaRPr sz="2300">
              <a:latin typeface="Palatino Linotype"/>
              <a:ea typeface="Palatino Linotype"/>
              <a:cs typeface="Palatino Linotype"/>
              <a:sym typeface="Palatino Linotype"/>
            </a:endParaRPr>
          </a:p>
          <a:p>
            <a:pPr indent="-374650" lvl="0" marL="457200" rtl="0" algn="just">
              <a:lnSpc>
                <a:spcPct val="100000"/>
              </a:lnSpc>
              <a:spcBef>
                <a:spcPts val="0"/>
              </a:spcBef>
              <a:spcAft>
                <a:spcPts val="0"/>
              </a:spcAft>
              <a:buSzPts val="2300"/>
              <a:buFont typeface="Palatino Linotype"/>
              <a:buChar char="•"/>
            </a:pPr>
            <a:r>
              <a:rPr lang="en-US" sz="2300">
                <a:latin typeface="Palatino Linotype"/>
                <a:ea typeface="Palatino Linotype"/>
                <a:cs typeface="Palatino Linotype"/>
                <a:sym typeface="Palatino Linotype"/>
              </a:rPr>
              <a:t>In a similar way, a 3D dataset could be reduced to two dimensions by projecting variables onto a plane.</a:t>
            </a:r>
            <a:endParaRPr sz="3000"/>
          </a:p>
        </p:txBody>
      </p:sp>
      <p:sp>
        <p:nvSpPr>
          <p:cNvPr id="359" name="Google Shape;359;g118b89e8d1d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60" name="Google Shape;360;g118b89e8d1d_0_0"/>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18b89e8d1d_0_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367" name="Google Shape;367;g118b89e8d1d_0_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360"/>
              </a:spcBef>
              <a:spcAft>
                <a:spcPts val="0"/>
              </a:spcAft>
              <a:buSzPts val="1800"/>
              <a:buFont typeface="Palatino Linotype"/>
              <a:buChar char="•"/>
            </a:pPr>
            <a:r>
              <a:rPr lang="en-US">
                <a:latin typeface="Palatino Linotype"/>
                <a:ea typeface="Palatino Linotype"/>
                <a:cs typeface="Palatino Linotype"/>
                <a:sym typeface="Palatino Linotype"/>
              </a:rPr>
              <a:t>PCA can easily be explained with the following diagram of a mechanical bracket which has been drawn in the machine drawing module of a mechanical engineering course. </a:t>
            </a:r>
            <a:endParaRPr>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2000">
              <a:latin typeface="Palatino Linotype"/>
              <a:ea typeface="Palatino Linotype"/>
              <a:cs typeface="Palatino Linotype"/>
              <a:sym typeface="Palatino Linotype"/>
            </a:endParaRPr>
          </a:p>
        </p:txBody>
      </p:sp>
      <p:sp>
        <p:nvSpPr>
          <p:cNvPr id="368" name="Google Shape;368;g118b89e8d1d_0_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69" name="Google Shape;369;g118b89e8d1d_0_9"/>
          <p:cNvPicPr preferRelativeResize="0"/>
          <p:nvPr/>
        </p:nvPicPr>
        <p:blipFill rotWithShape="1">
          <a:blip r:embed="rId3">
            <a:alphaModFix/>
          </a:blip>
          <a:srcRect b="0" l="0" r="0" t="0"/>
          <a:stretch/>
        </p:blipFill>
        <p:spPr>
          <a:xfrm>
            <a:off x="2943225" y="2857500"/>
            <a:ext cx="3562350" cy="2819400"/>
          </a:xfrm>
          <a:prstGeom prst="rect">
            <a:avLst/>
          </a:prstGeom>
          <a:noFill/>
          <a:ln>
            <a:noFill/>
          </a:ln>
        </p:spPr>
      </p:pic>
      <p:sp>
        <p:nvSpPr>
          <p:cNvPr id="370" name="Google Shape;370;g118b89e8d1d_0_9"/>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118b89e8d1d_0_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377" name="Google Shape;377;g118b89e8d1d_0_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55600" lvl="0" marL="457200" rtl="0" algn="just">
              <a:lnSpc>
                <a:spcPct val="100000"/>
              </a:lnSpc>
              <a:spcBef>
                <a:spcPts val="360"/>
              </a:spcBef>
              <a:spcAft>
                <a:spcPts val="0"/>
              </a:spcAft>
              <a:buSzPts val="2000"/>
              <a:buFont typeface="Palatino Linotype"/>
              <a:buChar char="•"/>
            </a:pPr>
            <a:r>
              <a:rPr lang="en-US" sz="2000">
                <a:latin typeface="Palatino Linotype"/>
                <a:ea typeface="Palatino Linotype"/>
                <a:cs typeface="Palatino Linotype"/>
                <a:sym typeface="Palatino Linotype"/>
              </a:rPr>
              <a:t>The left- hand side of the diagram depicts the top view, front view, and side view of the component. </a:t>
            </a:r>
            <a:endParaRPr sz="2000">
              <a:latin typeface="Palatino Linotype"/>
              <a:ea typeface="Palatino Linotype"/>
              <a:cs typeface="Palatino Linotype"/>
              <a:sym typeface="Palatino Linotype"/>
            </a:endParaRPr>
          </a:p>
          <a:p>
            <a:pPr indent="-355600" lvl="0" marL="457200" rtl="0" algn="just">
              <a:lnSpc>
                <a:spcPct val="1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However, on the right-hand side, an isometric view has been drawn, in which one single image has been used to visualize how the component looks. </a:t>
            </a:r>
            <a:endParaRPr sz="2000">
              <a:latin typeface="Palatino Linotype"/>
              <a:ea typeface="Palatino Linotype"/>
              <a:cs typeface="Palatino Linotype"/>
              <a:sym typeface="Palatino Linotype"/>
            </a:endParaRPr>
          </a:p>
          <a:p>
            <a:pPr indent="-355600" lvl="0" marL="457200" rtl="0" algn="just">
              <a:lnSpc>
                <a:spcPct val="1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So, one can imagine that the left-hand images are the actual variables and the right-hand side is the first principal component, in which most variance has been captured.</a:t>
            </a:r>
            <a:endParaRPr sz="2000">
              <a:latin typeface="Palatino Linotype"/>
              <a:ea typeface="Palatino Linotype"/>
              <a:cs typeface="Palatino Linotype"/>
              <a:sym typeface="Palatino Linotype"/>
            </a:endParaRPr>
          </a:p>
          <a:p>
            <a:pPr indent="-400050" lvl="0" marL="457200" rtl="0" algn="just">
              <a:lnSpc>
                <a:spcPct val="100000"/>
              </a:lnSpc>
              <a:spcBef>
                <a:spcPts val="0"/>
              </a:spcBef>
              <a:spcAft>
                <a:spcPts val="0"/>
              </a:spcAft>
              <a:buSzPts val="2700"/>
              <a:buFont typeface="Palatino Linotype"/>
              <a:buChar char="•"/>
            </a:pPr>
            <a:r>
              <a:rPr lang="en-US" sz="2000">
                <a:latin typeface="Palatino Linotype"/>
                <a:ea typeface="Palatino Linotype"/>
                <a:cs typeface="Palatino Linotype"/>
                <a:sym typeface="Palatino Linotype"/>
              </a:rPr>
              <a:t>Finally, three images have been replaced by a single image by rotating the axis of direction. we replicate the same technique in PCA analysis</a:t>
            </a:r>
            <a:endParaRPr sz="2700">
              <a:latin typeface="Palatino Linotype"/>
              <a:ea typeface="Palatino Linotype"/>
              <a:cs typeface="Palatino Linotype"/>
              <a:sym typeface="Palatino Linotype"/>
            </a:endParaRPr>
          </a:p>
        </p:txBody>
      </p:sp>
      <p:sp>
        <p:nvSpPr>
          <p:cNvPr id="378" name="Google Shape;378;g118b89e8d1d_0_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9" name="Google Shape;379;g118b89e8d1d_0_18"/>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18ba269d07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386" name="Google Shape;386;g118ba269d07_0_0"/>
          <p:cNvSpPr txBox="1"/>
          <p:nvPr>
            <p:ph idx="1" type="body"/>
          </p:nvPr>
        </p:nvSpPr>
        <p:spPr>
          <a:xfrm>
            <a:off x="457200" y="1241200"/>
            <a:ext cx="8229600" cy="4885200"/>
          </a:xfrm>
          <a:prstGeom prst="rect">
            <a:avLst/>
          </a:prstGeom>
          <a:noFill/>
          <a:ln>
            <a:noFill/>
          </a:ln>
        </p:spPr>
        <p:txBody>
          <a:bodyPr anchorCtr="0" anchor="t" bIns="45700" lIns="91425" spcFirstLastPara="1" rIns="91425" wrap="square" tIns="45700">
            <a:normAutofit/>
          </a:bodyPr>
          <a:lstStyle/>
          <a:p>
            <a:pPr indent="-355600" lvl="0" marL="457200" rtl="0" algn="just">
              <a:lnSpc>
                <a:spcPct val="100000"/>
              </a:lnSpc>
              <a:spcBef>
                <a:spcPts val="360"/>
              </a:spcBef>
              <a:spcAft>
                <a:spcPts val="0"/>
              </a:spcAft>
              <a:buSzPts val="2000"/>
              <a:buFont typeface="Palatino Linotype"/>
              <a:buChar char="•"/>
            </a:pPr>
            <a:r>
              <a:rPr lang="en-US" sz="2000">
                <a:latin typeface="Palatino Linotype"/>
                <a:ea typeface="Palatino Linotype"/>
                <a:cs typeface="Palatino Linotype"/>
                <a:sym typeface="Palatino Linotype"/>
              </a:rPr>
              <a:t>Actual data has been shown in a 2D space, in which X and Y axis are used to plot the data.</a:t>
            </a:r>
            <a:endParaRPr sz="2000">
              <a:latin typeface="Palatino Linotype"/>
              <a:ea typeface="Palatino Linotype"/>
              <a:cs typeface="Palatino Linotype"/>
              <a:sym typeface="Palatino Linotype"/>
            </a:endParaRPr>
          </a:p>
          <a:p>
            <a:pPr indent="-355600" lvl="0" marL="457200" rtl="0" algn="just">
              <a:lnSpc>
                <a:spcPct val="1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Principal components are the ones in which maximum variation of the data is captured.</a:t>
            </a:r>
            <a:endParaRPr sz="20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2700">
              <a:latin typeface="Palatino Linotype"/>
              <a:ea typeface="Palatino Linotype"/>
              <a:cs typeface="Palatino Linotype"/>
              <a:sym typeface="Palatino Linotype"/>
            </a:endParaRPr>
          </a:p>
        </p:txBody>
      </p:sp>
      <p:sp>
        <p:nvSpPr>
          <p:cNvPr id="387" name="Google Shape;387;g118ba269d07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88" name="Google Shape;388;g118ba269d07_0_0"/>
          <p:cNvPicPr preferRelativeResize="0"/>
          <p:nvPr/>
        </p:nvPicPr>
        <p:blipFill rotWithShape="1">
          <a:blip r:embed="rId3">
            <a:alphaModFix/>
          </a:blip>
          <a:srcRect b="0" l="0" r="0" t="0"/>
          <a:stretch/>
        </p:blipFill>
        <p:spPr>
          <a:xfrm>
            <a:off x="1830475" y="2645400"/>
            <a:ext cx="5804850" cy="3380600"/>
          </a:xfrm>
          <a:prstGeom prst="rect">
            <a:avLst/>
          </a:prstGeom>
          <a:noFill/>
          <a:ln>
            <a:noFill/>
          </a:ln>
        </p:spPr>
      </p:pic>
      <p:sp>
        <p:nvSpPr>
          <p:cNvPr id="389" name="Google Shape;389;g118ba269d07_0_0"/>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18ba269d07_0_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396" name="Google Shape;396;g118ba269d07_0_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360"/>
              </a:spcBef>
              <a:spcAft>
                <a:spcPts val="0"/>
              </a:spcAft>
              <a:buSzPts val="1800"/>
              <a:buNone/>
            </a:pPr>
            <a:r>
              <a:rPr lang="en-US" sz="1600">
                <a:latin typeface="Palatino Linotype"/>
                <a:ea typeface="Palatino Linotype"/>
                <a:cs typeface="Palatino Linotype"/>
                <a:sym typeface="Palatino Linotype"/>
              </a:rPr>
              <a:t>Fitting the principal components. </a:t>
            </a:r>
            <a:endParaRPr sz="1600">
              <a:latin typeface="Palatino Linotype"/>
              <a:ea typeface="Palatino Linotype"/>
              <a:cs typeface="Palatino Linotype"/>
              <a:sym typeface="Palatino Linotype"/>
            </a:endParaRPr>
          </a:p>
          <a:p>
            <a:pPr indent="-330200" lvl="0" marL="457200" rtl="0" algn="just">
              <a:lnSpc>
                <a:spcPct val="100000"/>
              </a:lnSpc>
              <a:spcBef>
                <a:spcPts val="360"/>
              </a:spcBef>
              <a:spcAft>
                <a:spcPts val="0"/>
              </a:spcAft>
              <a:buSzPts val="1600"/>
              <a:buFont typeface="Palatino Linotype"/>
              <a:buChar char="•"/>
            </a:pPr>
            <a:r>
              <a:rPr lang="en-US" sz="1600">
                <a:latin typeface="Palatino Linotype"/>
                <a:ea typeface="Palatino Linotype"/>
                <a:cs typeface="Palatino Linotype"/>
                <a:sym typeface="Palatino Linotype"/>
              </a:rPr>
              <a:t>The first principal component covers the maximum variance in the data </a:t>
            </a:r>
            <a:endParaRPr sz="1600">
              <a:latin typeface="Palatino Linotype"/>
              <a:ea typeface="Palatino Linotype"/>
              <a:cs typeface="Palatino Linotype"/>
              <a:sym typeface="Palatino Linotype"/>
            </a:endParaRPr>
          </a:p>
          <a:p>
            <a:pPr indent="-330200" lvl="0" marL="457200" rtl="0" algn="just">
              <a:lnSpc>
                <a:spcPct val="100000"/>
              </a:lnSpc>
              <a:spcBef>
                <a:spcPts val="0"/>
              </a:spcBef>
              <a:spcAft>
                <a:spcPts val="0"/>
              </a:spcAft>
              <a:buSzPts val="1600"/>
              <a:buFont typeface="Palatino Linotype"/>
              <a:buChar char="•"/>
            </a:pPr>
            <a:r>
              <a:rPr lang="en-US" sz="1600">
                <a:latin typeface="Palatino Linotype"/>
                <a:ea typeface="Palatino Linotype"/>
                <a:cs typeface="Palatino Linotype"/>
                <a:sym typeface="Palatino Linotype"/>
              </a:rPr>
              <a:t>second principal component is orthogonal to the first principal component, as we know all principal components are orthogonal to each other.</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p:txBody>
      </p:sp>
      <p:sp>
        <p:nvSpPr>
          <p:cNvPr id="397" name="Google Shape;397;g118ba269d07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98" name="Google Shape;398;g118ba269d07_0_7"/>
          <p:cNvPicPr preferRelativeResize="0"/>
          <p:nvPr/>
        </p:nvPicPr>
        <p:blipFill rotWithShape="1">
          <a:blip r:embed="rId3">
            <a:alphaModFix/>
          </a:blip>
          <a:srcRect b="0" l="0" r="0" t="0"/>
          <a:stretch/>
        </p:blipFill>
        <p:spPr>
          <a:xfrm>
            <a:off x="1954288" y="2797150"/>
            <a:ext cx="4733925" cy="3924300"/>
          </a:xfrm>
          <a:prstGeom prst="rect">
            <a:avLst/>
          </a:prstGeom>
          <a:noFill/>
          <a:ln>
            <a:noFill/>
          </a:ln>
        </p:spPr>
      </p:pic>
      <p:sp>
        <p:nvSpPr>
          <p:cNvPr id="399" name="Google Shape;399;g118ba269d07_0_7"/>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118ba269d07_0_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406" name="Google Shape;406;g118ba269d07_0_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77500" lnSpcReduction="20000"/>
          </a:bodyPr>
          <a:lstStyle/>
          <a:p>
            <a:pPr indent="-361504" lvl="0" marL="457200" rtl="0" algn="just">
              <a:lnSpc>
                <a:spcPct val="100000"/>
              </a:lnSpc>
              <a:spcBef>
                <a:spcPts val="360"/>
              </a:spcBef>
              <a:spcAft>
                <a:spcPts val="0"/>
              </a:spcAft>
              <a:buSzPct val="100000"/>
              <a:buFont typeface="Palatino Linotype"/>
              <a:buChar char="•"/>
            </a:pPr>
            <a:r>
              <a:rPr lang="en-US" sz="2700">
                <a:latin typeface="Palatino Linotype"/>
                <a:ea typeface="Palatino Linotype"/>
                <a:cs typeface="Palatino Linotype"/>
                <a:sym typeface="Palatino Linotype"/>
              </a:rPr>
              <a:t>We can represent the whole data with the first principal component itself. </a:t>
            </a:r>
            <a:endParaRPr sz="2700">
              <a:latin typeface="Palatino Linotype"/>
              <a:ea typeface="Palatino Linotype"/>
              <a:cs typeface="Palatino Linotype"/>
              <a:sym typeface="Palatino Linotype"/>
            </a:endParaRPr>
          </a:p>
          <a:p>
            <a:pPr indent="-361504" lvl="0" marL="457200" rtl="0" algn="just">
              <a:lnSpc>
                <a:spcPct val="100000"/>
              </a:lnSpc>
              <a:spcBef>
                <a:spcPts val="0"/>
              </a:spcBef>
              <a:spcAft>
                <a:spcPts val="0"/>
              </a:spcAft>
              <a:buSzPct val="100000"/>
              <a:buFont typeface="Palatino Linotype"/>
              <a:buChar char="•"/>
            </a:pPr>
            <a:r>
              <a:rPr lang="en-US" sz="2700">
                <a:latin typeface="Palatino Linotype"/>
                <a:ea typeface="Palatino Linotype"/>
                <a:cs typeface="Palatino Linotype"/>
                <a:sym typeface="Palatino Linotype"/>
              </a:rPr>
              <a:t>It is advantageous to represent the data  with fewer dimensions, to save space and also to grab maximum variance in the data,which can be utilized for supervised learning in the next stage. </a:t>
            </a:r>
            <a:endParaRPr sz="2700">
              <a:latin typeface="Palatino Linotype"/>
              <a:ea typeface="Palatino Linotype"/>
              <a:cs typeface="Palatino Linotype"/>
              <a:sym typeface="Palatino Linotype"/>
            </a:endParaRPr>
          </a:p>
          <a:p>
            <a:pPr indent="-361504" lvl="0" marL="457200" rtl="0" algn="just">
              <a:lnSpc>
                <a:spcPct val="100000"/>
              </a:lnSpc>
              <a:spcBef>
                <a:spcPts val="0"/>
              </a:spcBef>
              <a:spcAft>
                <a:spcPts val="0"/>
              </a:spcAft>
              <a:buSzPct val="100000"/>
              <a:buFont typeface="Palatino Linotype"/>
              <a:buChar char="•"/>
            </a:pPr>
            <a:r>
              <a:rPr lang="en-US" sz="2700">
                <a:latin typeface="Palatino Linotype"/>
                <a:ea typeface="Palatino Linotype"/>
                <a:cs typeface="Palatino Linotype"/>
                <a:sym typeface="Palatino Linotype"/>
              </a:rPr>
              <a:t>This is the core advantage of computing principal components.</a:t>
            </a:r>
            <a:endParaRPr sz="2700">
              <a:latin typeface="Palatino Linotype"/>
              <a:ea typeface="Palatino Linotype"/>
              <a:cs typeface="Palatino Linotype"/>
              <a:sym typeface="Palatino Linotype"/>
            </a:endParaRPr>
          </a:p>
          <a:p>
            <a:pPr indent="-361504" lvl="0" marL="457200" rtl="0" algn="just">
              <a:lnSpc>
                <a:spcPct val="100000"/>
              </a:lnSpc>
              <a:spcBef>
                <a:spcPts val="0"/>
              </a:spcBef>
              <a:spcAft>
                <a:spcPts val="0"/>
              </a:spcAft>
              <a:buSzPct val="100000"/>
              <a:buFont typeface="Palatino Linotype"/>
              <a:buChar char="•"/>
            </a:pPr>
            <a:r>
              <a:rPr lang="en-US" sz="2700">
                <a:latin typeface="Palatino Linotype"/>
                <a:ea typeface="Palatino Linotype"/>
                <a:cs typeface="Palatino Linotype"/>
                <a:sym typeface="Palatino Linotype"/>
              </a:rPr>
              <a:t>Eigenvectors are the axes (directions) along which a linear</a:t>
            </a:r>
            <a:endParaRPr sz="27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ct val="86021"/>
              <a:buNone/>
            </a:pPr>
            <a:r>
              <a:rPr lang="en-US" sz="2700">
                <a:latin typeface="Palatino Linotype"/>
                <a:ea typeface="Palatino Linotype"/>
                <a:cs typeface="Palatino Linotype"/>
                <a:sym typeface="Palatino Linotype"/>
              </a:rPr>
              <a:t>transformation acts simply by stretching/compressing and/or flipping</a:t>
            </a:r>
            <a:endParaRPr sz="2700">
              <a:latin typeface="Palatino Linotype"/>
              <a:ea typeface="Palatino Linotype"/>
              <a:cs typeface="Palatino Linotype"/>
              <a:sym typeface="Palatino Linotype"/>
            </a:endParaRPr>
          </a:p>
          <a:p>
            <a:pPr indent="-361504" lvl="0" marL="457200" rtl="0" algn="just">
              <a:lnSpc>
                <a:spcPct val="100000"/>
              </a:lnSpc>
              <a:spcBef>
                <a:spcPts val="360"/>
              </a:spcBef>
              <a:spcAft>
                <a:spcPts val="0"/>
              </a:spcAft>
              <a:buSzPct val="100000"/>
              <a:buFont typeface="Palatino Linotype"/>
              <a:buChar char="•"/>
            </a:pPr>
            <a:r>
              <a:rPr lang="en-US" sz="2700">
                <a:latin typeface="Palatino Linotype"/>
                <a:ea typeface="Palatino Linotype"/>
                <a:cs typeface="Palatino Linotype"/>
                <a:sym typeface="Palatino Linotype"/>
              </a:rPr>
              <a:t>Eigenvalues give the factors by which the compression occurs. In another way, an eigenvector of a linear transformation is a nonzero vector whose direction does not change when that linear transformation is applied to it.</a:t>
            </a:r>
            <a:endParaRPr sz="27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ct val="86021"/>
              <a:buNone/>
            </a:pPr>
            <a:r>
              <a:t/>
            </a:r>
            <a:endParaRPr sz="2700">
              <a:latin typeface="Palatino Linotype"/>
              <a:ea typeface="Palatino Linotype"/>
              <a:cs typeface="Palatino Linotype"/>
              <a:sym typeface="Palatino Linotype"/>
            </a:endParaRPr>
          </a:p>
        </p:txBody>
      </p:sp>
      <p:sp>
        <p:nvSpPr>
          <p:cNvPr id="407" name="Google Shape;407;g118ba269d07_0_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08" name="Google Shape;408;g118ba269d07_0_14"/>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118ba269d07_0_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415" name="Google Shape;415;g118ba269d07_0_21"/>
          <p:cNvSpPr txBox="1"/>
          <p:nvPr>
            <p:ph idx="1" type="body"/>
          </p:nvPr>
        </p:nvSpPr>
        <p:spPr>
          <a:xfrm>
            <a:off x="457200" y="1253750"/>
            <a:ext cx="8229600" cy="4872600"/>
          </a:xfrm>
          <a:prstGeom prst="rect">
            <a:avLst/>
          </a:prstGeom>
          <a:noFill/>
          <a:ln>
            <a:noFill/>
          </a:ln>
        </p:spPr>
        <p:txBody>
          <a:bodyPr anchorCtr="0" anchor="t" bIns="45700" lIns="91425" spcFirstLastPara="1" rIns="91425" wrap="square" tIns="45700">
            <a:normAutofit lnSpcReduction="10000"/>
          </a:bodyPr>
          <a:lstStyle/>
          <a:p>
            <a:pPr indent="-330200" lvl="0" marL="457200" rtl="0" algn="just">
              <a:lnSpc>
                <a:spcPct val="100000"/>
              </a:lnSpc>
              <a:spcBef>
                <a:spcPts val="360"/>
              </a:spcBef>
              <a:spcAft>
                <a:spcPts val="0"/>
              </a:spcAft>
              <a:buSzPts val="1600"/>
              <a:buFont typeface="Palatino Linotype"/>
              <a:buChar char="•"/>
            </a:pPr>
            <a:r>
              <a:rPr lang="en-US" sz="1600">
                <a:latin typeface="Palatino Linotype"/>
                <a:ea typeface="Palatino Linotype"/>
                <a:cs typeface="Palatino Linotype"/>
                <a:sym typeface="Palatino Linotype"/>
              </a:rPr>
              <a:t>More formally, A is a linear transformation from a vector space and is a nonzero vector, then eigenvector of A if is a scalar multiple of . </a:t>
            </a:r>
            <a:endParaRPr sz="1600">
              <a:latin typeface="Palatino Linotype"/>
              <a:ea typeface="Palatino Linotype"/>
              <a:cs typeface="Palatino Linotype"/>
              <a:sym typeface="Palatino Linotype"/>
            </a:endParaRPr>
          </a:p>
          <a:p>
            <a:pPr indent="-330200" lvl="0" marL="457200" rtl="0" algn="just">
              <a:lnSpc>
                <a:spcPct val="100000"/>
              </a:lnSpc>
              <a:spcBef>
                <a:spcPts val="0"/>
              </a:spcBef>
              <a:spcAft>
                <a:spcPts val="0"/>
              </a:spcAft>
              <a:buSzPts val="1600"/>
              <a:buFont typeface="Palatino Linotype"/>
              <a:buChar char="•"/>
            </a:pPr>
            <a:r>
              <a:rPr lang="en-US" sz="1600">
                <a:latin typeface="Palatino Linotype"/>
                <a:ea typeface="Palatino Linotype"/>
                <a:cs typeface="Palatino Linotype"/>
                <a:sym typeface="Palatino Linotype"/>
              </a:rPr>
              <a:t>The condition can be written as the following equation:</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330200" lvl="0" marL="457200" rtl="0" algn="just">
              <a:lnSpc>
                <a:spcPct val="100000"/>
              </a:lnSpc>
              <a:spcBef>
                <a:spcPts val="360"/>
              </a:spcBef>
              <a:spcAft>
                <a:spcPts val="0"/>
              </a:spcAft>
              <a:buSzPts val="1600"/>
              <a:buFont typeface="Palatino Linotype"/>
              <a:buChar char="•"/>
            </a:pPr>
            <a:r>
              <a:rPr lang="en-US" sz="1600">
                <a:latin typeface="Palatino Linotype"/>
                <a:ea typeface="Palatino Linotype"/>
                <a:cs typeface="Palatino Linotype"/>
                <a:sym typeface="Palatino Linotype"/>
              </a:rPr>
              <a:t>In the preceding equation, is an eigenvector, A is a square matrix, and λ is a scalar called an eigenvalue. </a:t>
            </a:r>
            <a:endParaRPr sz="1600">
              <a:latin typeface="Palatino Linotype"/>
              <a:ea typeface="Palatino Linotype"/>
              <a:cs typeface="Palatino Linotype"/>
              <a:sym typeface="Palatino Linotype"/>
            </a:endParaRPr>
          </a:p>
          <a:p>
            <a:pPr indent="-330200" lvl="0" marL="457200" rtl="0" algn="just">
              <a:lnSpc>
                <a:spcPct val="100000"/>
              </a:lnSpc>
              <a:spcBef>
                <a:spcPts val="0"/>
              </a:spcBef>
              <a:spcAft>
                <a:spcPts val="0"/>
              </a:spcAft>
              <a:buSzPts val="1600"/>
              <a:buFont typeface="Palatino Linotype"/>
              <a:buChar char="•"/>
            </a:pPr>
            <a:r>
              <a:rPr lang="en-US" sz="1600">
                <a:latin typeface="Palatino Linotype"/>
                <a:ea typeface="Palatino Linotype"/>
                <a:cs typeface="Palatino Linotype"/>
                <a:sym typeface="Palatino Linotype"/>
              </a:rPr>
              <a:t>The direction of an eigenvector remains the same after it has been transformed by A; only its magnitude has changed, as indicated by the eigenvalue,</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p:txBody>
      </p:sp>
      <p:sp>
        <p:nvSpPr>
          <p:cNvPr id="416" name="Google Shape;416;g118ba269d07_0_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17" name="Google Shape;417;g118ba269d07_0_21"/>
          <p:cNvPicPr preferRelativeResize="0"/>
          <p:nvPr/>
        </p:nvPicPr>
        <p:blipFill rotWithShape="1">
          <a:blip r:embed="rId3">
            <a:alphaModFix/>
          </a:blip>
          <a:srcRect b="0" l="0" r="0" t="0"/>
          <a:stretch/>
        </p:blipFill>
        <p:spPr>
          <a:xfrm>
            <a:off x="2862263" y="1990725"/>
            <a:ext cx="3419475" cy="2876550"/>
          </a:xfrm>
          <a:prstGeom prst="rect">
            <a:avLst/>
          </a:prstGeom>
          <a:noFill/>
          <a:ln>
            <a:noFill/>
          </a:ln>
        </p:spPr>
      </p:pic>
      <p:sp>
        <p:nvSpPr>
          <p:cNvPr id="418" name="Google Shape;418;g118ba269d07_0_21"/>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118ba269d07_0_1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425" name="Google Shape;425;g118ba269d07_0_14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17500" lvl="0" marL="457200" rtl="0" algn="l">
              <a:lnSpc>
                <a:spcPct val="115000"/>
              </a:lnSpc>
              <a:spcBef>
                <a:spcPts val="1200"/>
              </a:spcBef>
              <a:spcAft>
                <a:spcPts val="0"/>
              </a:spcAft>
              <a:buSzPts val="1400"/>
              <a:buFont typeface="Palatino Linotype"/>
              <a:buChar char="•"/>
            </a:pPr>
            <a:r>
              <a:rPr lang="en-US" sz="1400">
                <a:latin typeface="Palatino Linotype"/>
                <a:ea typeface="Palatino Linotype"/>
                <a:cs typeface="Palatino Linotype"/>
                <a:sym typeface="Palatino Linotype"/>
              </a:rPr>
              <a:t>The following example describes how to calculate eigenvectors and eigenvalues from the square matrix and its understanding. </a:t>
            </a:r>
            <a:endParaRPr sz="1400">
              <a:latin typeface="Palatino Linotype"/>
              <a:ea typeface="Palatino Linotype"/>
              <a:cs typeface="Palatino Linotype"/>
              <a:sym typeface="Palatino Linotype"/>
            </a:endParaRPr>
          </a:p>
          <a:p>
            <a:pPr indent="-317500" lvl="0" marL="457200" rtl="0" algn="l">
              <a:lnSpc>
                <a:spcPct val="115000"/>
              </a:lnSpc>
              <a:spcBef>
                <a:spcPts val="0"/>
              </a:spcBef>
              <a:spcAft>
                <a:spcPts val="0"/>
              </a:spcAft>
              <a:buSzPts val="1400"/>
              <a:buFont typeface="Palatino Linotype"/>
              <a:buChar char="•"/>
            </a:pPr>
            <a:r>
              <a:rPr lang="en-US" sz="1400">
                <a:latin typeface="Palatino Linotype"/>
                <a:ea typeface="Palatino Linotype"/>
                <a:cs typeface="Palatino Linotype"/>
                <a:sym typeface="Palatino Linotype"/>
              </a:rPr>
              <a:t>Note that eigenvectors and eigenvalues can be calculated only for square matrices (those with the same dimensions of rows and columns)</a:t>
            </a:r>
            <a:endParaRPr sz="1400">
              <a:latin typeface="Palatino Linotype"/>
              <a:ea typeface="Palatino Linotype"/>
              <a:cs typeface="Palatino Linotype"/>
              <a:sym typeface="Palatino Linotype"/>
            </a:endParaRPr>
          </a:p>
          <a:p>
            <a:pPr indent="0" lvl="0" marL="457200" rtl="0" algn="just">
              <a:lnSpc>
                <a:spcPct val="100000"/>
              </a:lnSpc>
              <a:spcBef>
                <a:spcPts val="1200"/>
              </a:spcBef>
              <a:spcAft>
                <a:spcPts val="0"/>
              </a:spcAft>
              <a:buSzPts val="1800"/>
              <a:buNone/>
            </a:pPr>
            <a:r>
              <a:t/>
            </a:r>
            <a:endParaRPr sz="27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2700">
              <a:latin typeface="Palatino Linotype"/>
              <a:ea typeface="Palatino Linotype"/>
              <a:cs typeface="Palatino Linotype"/>
              <a:sym typeface="Palatino Linotype"/>
            </a:endParaRPr>
          </a:p>
          <a:p>
            <a:pPr indent="-330200" lvl="0" marL="457200" rtl="0" algn="l">
              <a:lnSpc>
                <a:spcPct val="115000"/>
              </a:lnSpc>
              <a:spcBef>
                <a:spcPts val="1200"/>
              </a:spcBef>
              <a:spcAft>
                <a:spcPts val="0"/>
              </a:spcAft>
              <a:buSzPts val="1600"/>
              <a:buFont typeface="Palatino Linotype"/>
              <a:buChar char="•"/>
            </a:pPr>
            <a:r>
              <a:rPr lang="en-US" sz="1600">
                <a:latin typeface="Palatino Linotype"/>
                <a:ea typeface="Palatino Linotype"/>
                <a:cs typeface="Palatino Linotype"/>
                <a:sym typeface="Palatino Linotype"/>
              </a:rPr>
              <a:t>product of </a:t>
            </a:r>
            <a:r>
              <a:rPr i="1" lang="en-US" sz="1600">
                <a:latin typeface="Palatino Linotype"/>
                <a:ea typeface="Palatino Linotype"/>
                <a:cs typeface="Palatino Linotype"/>
                <a:sym typeface="Palatino Linotype"/>
              </a:rPr>
              <a:t>A </a:t>
            </a:r>
            <a:r>
              <a:rPr lang="en-US" sz="1600">
                <a:latin typeface="Palatino Linotype"/>
                <a:ea typeface="Palatino Linotype"/>
                <a:cs typeface="Palatino Linotype"/>
                <a:sym typeface="Palatino Linotype"/>
              </a:rPr>
              <a:t>and any eigenvector of </a:t>
            </a:r>
            <a:r>
              <a:rPr i="1" lang="en-US" sz="1600">
                <a:latin typeface="Palatino Linotype"/>
                <a:ea typeface="Palatino Linotype"/>
                <a:cs typeface="Palatino Linotype"/>
                <a:sym typeface="Palatino Linotype"/>
              </a:rPr>
              <a:t>A </a:t>
            </a:r>
            <a:r>
              <a:rPr lang="en-US" sz="1600">
                <a:latin typeface="Palatino Linotype"/>
                <a:ea typeface="Palatino Linotype"/>
                <a:cs typeface="Palatino Linotype"/>
                <a:sym typeface="Palatino Linotype"/>
              </a:rPr>
              <a:t>must be equal to the eigenvector multiplied by the magnitude of eigenvalue:</a:t>
            </a:r>
            <a:endParaRPr sz="1600">
              <a:latin typeface="Palatino Linotype"/>
              <a:ea typeface="Palatino Linotype"/>
              <a:cs typeface="Palatino Linotype"/>
              <a:sym typeface="Palatino Linotype"/>
            </a:endParaRPr>
          </a:p>
          <a:p>
            <a:pPr indent="0" lvl="0" marL="457200" rtl="0" algn="just">
              <a:lnSpc>
                <a:spcPct val="100000"/>
              </a:lnSpc>
              <a:spcBef>
                <a:spcPts val="1200"/>
              </a:spcBef>
              <a:spcAft>
                <a:spcPts val="0"/>
              </a:spcAft>
              <a:buSzPts val="1800"/>
              <a:buNone/>
            </a:pPr>
            <a:r>
              <a:t/>
            </a:r>
            <a:endParaRPr sz="2700">
              <a:latin typeface="Palatino Linotype"/>
              <a:ea typeface="Palatino Linotype"/>
              <a:cs typeface="Palatino Linotype"/>
              <a:sym typeface="Palatino Linotype"/>
            </a:endParaRPr>
          </a:p>
        </p:txBody>
      </p:sp>
      <p:sp>
        <p:nvSpPr>
          <p:cNvPr id="426" name="Google Shape;426;g118ba269d07_0_14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27" name="Google Shape;427;g118ba269d07_0_147"/>
          <p:cNvPicPr preferRelativeResize="0"/>
          <p:nvPr/>
        </p:nvPicPr>
        <p:blipFill rotWithShape="1">
          <a:blip r:embed="rId3">
            <a:alphaModFix/>
          </a:blip>
          <a:srcRect b="0" l="0" r="0" t="0"/>
          <a:stretch/>
        </p:blipFill>
        <p:spPr>
          <a:xfrm>
            <a:off x="3449750" y="2755675"/>
            <a:ext cx="1850700" cy="616900"/>
          </a:xfrm>
          <a:prstGeom prst="rect">
            <a:avLst/>
          </a:prstGeom>
          <a:noFill/>
          <a:ln>
            <a:noFill/>
          </a:ln>
        </p:spPr>
      </p:pic>
      <p:pic>
        <p:nvPicPr>
          <p:cNvPr id="428" name="Google Shape;428;g118ba269d07_0_147"/>
          <p:cNvPicPr preferRelativeResize="0"/>
          <p:nvPr/>
        </p:nvPicPr>
        <p:blipFill rotWithShape="1">
          <a:blip r:embed="rId4">
            <a:alphaModFix/>
          </a:blip>
          <a:srcRect b="0" l="0" r="0" t="0"/>
          <a:stretch/>
        </p:blipFill>
        <p:spPr>
          <a:xfrm>
            <a:off x="3036000" y="4598675"/>
            <a:ext cx="2827808" cy="499025"/>
          </a:xfrm>
          <a:prstGeom prst="rect">
            <a:avLst/>
          </a:prstGeom>
          <a:noFill/>
          <a:ln>
            <a:noFill/>
          </a:ln>
        </p:spPr>
      </p:pic>
      <p:pic>
        <p:nvPicPr>
          <p:cNvPr id="429" name="Google Shape;429;g118ba269d07_0_147"/>
          <p:cNvPicPr preferRelativeResize="0"/>
          <p:nvPr/>
        </p:nvPicPr>
        <p:blipFill rotWithShape="1">
          <a:blip r:embed="rId5">
            <a:alphaModFix/>
          </a:blip>
          <a:srcRect b="0" l="0" r="0" t="0"/>
          <a:stretch/>
        </p:blipFill>
        <p:spPr>
          <a:xfrm>
            <a:off x="2710050" y="5388525"/>
            <a:ext cx="4078239" cy="499025"/>
          </a:xfrm>
          <a:prstGeom prst="rect">
            <a:avLst/>
          </a:prstGeom>
          <a:noFill/>
          <a:ln>
            <a:noFill/>
          </a:ln>
        </p:spPr>
      </p:pic>
      <p:sp>
        <p:nvSpPr>
          <p:cNvPr id="430" name="Google Shape;430;g118ba269d07_0_147"/>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118ba269d07_0_1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437" name="Google Shape;437;g118ba269d07_0_154"/>
          <p:cNvSpPr txBox="1"/>
          <p:nvPr>
            <p:ph idx="1" type="body"/>
          </p:nvPr>
        </p:nvSpPr>
        <p:spPr>
          <a:xfrm>
            <a:off x="457200" y="1366575"/>
            <a:ext cx="8229600" cy="4759800"/>
          </a:xfrm>
          <a:prstGeom prst="rect">
            <a:avLst/>
          </a:prstGeom>
          <a:noFill/>
          <a:ln>
            <a:noFill/>
          </a:ln>
        </p:spPr>
        <p:txBody>
          <a:bodyPr anchorCtr="0" anchor="t" bIns="45700" lIns="91425" spcFirstLastPara="1" rIns="91425" wrap="square" tIns="45700">
            <a:normAutofit/>
          </a:bodyPr>
          <a:lstStyle/>
          <a:p>
            <a:pPr indent="-330200" lvl="0" marL="457200" rtl="0" algn="l">
              <a:lnSpc>
                <a:spcPct val="115000"/>
              </a:lnSpc>
              <a:spcBef>
                <a:spcPts val="1200"/>
              </a:spcBef>
              <a:spcAft>
                <a:spcPts val="0"/>
              </a:spcAft>
              <a:buSzPts val="1600"/>
              <a:buFont typeface="Palatino Linotype"/>
              <a:buChar char="•"/>
            </a:pPr>
            <a:r>
              <a:rPr lang="en-US" sz="1600">
                <a:latin typeface="Palatino Linotype"/>
                <a:ea typeface="Palatino Linotype"/>
                <a:cs typeface="Palatino Linotype"/>
                <a:sym typeface="Palatino Linotype"/>
              </a:rPr>
              <a:t>A characteristic equation states that the determinant of the matrix, that is the difference between the data matrix and the product of the identity matrix and an eigenvalue is </a:t>
            </a:r>
            <a:r>
              <a:rPr i="1" lang="en-US" sz="1600">
                <a:latin typeface="Palatino Linotype"/>
                <a:ea typeface="Palatino Linotype"/>
                <a:cs typeface="Palatino Linotype"/>
                <a:sym typeface="Palatino Linotype"/>
              </a:rPr>
              <a:t>0</a:t>
            </a:r>
            <a:endParaRPr i="1" sz="1600">
              <a:latin typeface="Palatino Linotype"/>
              <a:ea typeface="Palatino Linotype"/>
              <a:cs typeface="Palatino Linotype"/>
              <a:sym typeface="Palatino Linotype"/>
            </a:endParaRPr>
          </a:p>
          <a:p>
            <a:pPr indent="0" lvl="0" marL="457200" rtl="0" algn="just">
              <a:lnSpc>
                <a:spcPct val="100000"/>
              </a:lnSpc>
              <a:spcBef>
                <a:spcPts val="1200"/>
              </a:spcBef>
              <a:spcAft>
                <a:spcPts val="0"/>
              </a:spcAft>
              <a:buSzPts val="1800"/>
              <a:buNone/>
            </a:pPr>
            <a:r>
              <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0" lvl="0" marL="76200" marR="546100" rtl="0" algn="l">
              <a:lnSpc>
                <a:spcPct val="115000"/>
              </a:lnSpc>
              <a:spcBef>
                <a:spcPts val="0"/>
              </a:spcBef>
              <a:spcAft>
                <a:spcPts val="0"/>
              </a:spcAft>
              <a:buSzPts val="1800"/>
              <a:buNone/>
            </a:pPr>
            <a:r>
              <a:t/>
            </a:r>
            <a:endParaRPr sz="1600">
              <a:latin typeface="Palatino Linotype"/>
              <a:ea typeface="Palatino Linotype"/>
              <a:cs typeface="Palatino Linotype"/>
              <a:sym typeface="Palatino Linotype"/>
            </a:endParaRPr>
          </a:p>
          <a:p>
            <a:pPr indent="-330200" lvl="0" marL="457200" marR="546100" rtl="0" algn="l">
              <a:lnSpc>
                <a:spcPct val="115000"/>
              </a:lnSpc>
              <a:spcBef>
                <a:spcPts val="0"/>
              </a:spcBef>
              <a:spcAft>
                <a:spcPts val="0"/>
              </a:spcAft>
              <a:buSzPts val="1600"/>
              <a:buFont typeface="Palatino Linotype"/>
              <a:buChar char="•"/>
            </a:pPr>
            <a:r>
              <a:rPr lang="en-US" sz="1600">
                <a:latin typeface="Palatino Linotype"/>
                <a:ea typeface="Palatino Linotype"/>
                <a:cs typeface="Palatino Linotype"/>
                <a:sym typeface="Palatino Linotype"/>
              </a:rPr>
              <a:t>Both eigenvalues for the preceding matrix are equal to </a:t>
            </a:r>
            <a:r>
              <a:rPr i="1" lang="en-US" sz="1600">
                <a:latin typeface="Palatino Linotype"/>
                <a:ea typeface="Palatino Linotype"/>
                <a:cs typeface="Palatino Linotype"/>
                <a:sym typeface="Palatino Linotype"/>
              </a:rPr>
              <a:t>-2</a:t>
            </a:r>
            <a:r>
              <a:rPr lang="en-US" sz="1600">
                <a:latin typeface="Palatino Linotype"/>
                <a:ea typeface="Palatino Linotype"/>
                <a:cs typeface="Palatino Linotype"/>
                <a:sym typeface="Palatino Linotype"/>
              </a:rPr>
              <a:t>. We can use eigenvalues to substitute for eigenvectors in an equation:</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2700">
              <a:latin typeface="Palatino Linotype"/>
              <a:ea typeface="Palatino Linotype"/>
              <a:cs typeface="Palatino Linotype"/>
              <a:sym typeface="Palatino Linotype"/>
            </a:endParaRPr>
          </a:p>
        </p:txBody>
      </p:sp>
      <p:sp>
        <p:nvSpPr>
          <p:cNvPr id="438" name="Google Shape;438;g118ba269d07_0_1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39" name="Google Shape;439;g118ba269d07_0_154"/>
          <p:cNvPicPr preferRelativeResize="0"/>
          <p:nvPr/>
        </p:nvPicPr>
        <p:blipFill rotWithShape="1">
          <a:blip r:embed="rId3">
            <a:alphaModFix/>
          </a:blip>
          <a:srcRect b="0" l="0" r="0" t="0"/>
          <a:stretch/>
        </p:blipFill>
        <p:spPr>
          <a:xfrm>
            <a:off x="3073625" y="2342388"/>
            <a:ext cx="2647950" cy="642000"/>
          </a:xfrm>
          <a:prstGeom prst="rect">
            <a:avLst/>
          </a:prstGeom>
          <a:noFill/>
          <a:ln>
            <a:noFill/>
          </a:ln>
        </p:spPr>
      </p:pic>
      <p:pic>
        <p:nvPicPr>
          <p:cNvPr id="440" name="Google Shape;440;g118ba269d07_0_154"/>
          <p:cNvPicPr preferRelativeResize="0"/>
          <p:nvPr/>
        </p:nvPicPr>
        <p:blipFill rotWithShape="1">
          <a:blip r:embed="rId4">
            <a:alphaModFix/>
          </a:blip>
          <a:srcRect b="0" l="0" r="0" t="0"/>
          <a:stretch/>
        </p:blipFill>
        <p:spPr>
          <a:xfrm>
            <a:off x="3819525" y="3909125"/>
            <a:ext cx="1696641" cy="365100"/>
          </a:xfrm>
          <a:prstGeom prst="rect">
            <a:avLst/>
          </a:prstGeom>
          <a:noFill/>
          <a:ln>
            <a:noFill/>
          </a:ln>
        </p:spPr>
      </p:pic>
      <p:pic>
        <p:nvPicPr>
          <p:cNvPr id="441" name="Google Shape;441;g118ba269d07_0_154"/>
          <p:cNvPicPr preferRelativeResize="0"/>
          <p:nvPr/>
        </p:nvPicPr>
        <p:blipFill rotWithShape="1">
          <a:blip r:embed="rId5">
            <a:alphaModFix/>
          </a:blip>
          <a:srcRect b="0" l="0" r="0" t="0"/>
          <a:stretch/>
        </p:blipFill>
        <p:spPr>
          <a:xfrm>
            <a:off x="3179913" y="4435700"/>
            <a:ext cx="2784175" cy="416325"/>
          </a:xfrm>
          <a:prstGeom prst="rect">
            <a:avLst/>
          </a:prstGeom>
          <a:noFill/>
          <a:ln>
            <a:noFill/>
          </a:ln>
        </p:spPr>
      </p:pic>
      <p:pic>
        <p:nvPicPr>
          <p:cNvPr id="442" name="Google Shape;442;g118ba269d07_0_154"/>
          <p:cNvPicPr preferRelativeResize="0"/>
          <p:nvPr/>
        </p:nvPicPr>
        <p:blipFill rotWithShape="1">
          <a:blip r:embed="rId6">
            <a:alphaModFix/>
          </a:blip>
          <a:srcRect b="0" l="0" r="0" t="0"/>
          <a:stretch/>
        </p:blipFill>
        <p:spPr>
          <a:xfrm>
            <a:off x="2407200" y="5137800"/>
            <a:ext cx="3857450" cy="754825"/>
          </a:xfrm>
          <a:prstGeom prst="rect">
            <a:avLst/>
          </a:prstGeom>
          <a:noFill/>
          <a:ln>
            <a:noFill/>
          </a:ln>
        </p:spPr>
      </p:pic>
      <p:sp>
        <p:nvSpPr>
          <p:cNvPr id="443" name="Google Shape;443;g118ba269d07_0_154"/>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pic>
        <p:nvPicPr>
          <p:cNvPr id="444" name="Google Shape;444;g118ba269d07_0_154"/>
          <p:cNvPicPr preferRelativeResize="0"/>
          <p:nvPr/>
        </p:nvPicPr>
        <p:blipFill rotWithShape="1">
          <a:blip r:embed="rId7">
            <a:alphaModFix/>
          </a:blip>
          <a:srcRect b="0" l="0" r="0" t="0"/>
          <a:stretch/>
        </p:blipFill>
        <p:spPr>
          <a:xfrm>
            <a:off x="2710050" y="5388525"/>
            <a:ext cx="4078239" cy="499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118ba269d07_0_1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451" name="Google Shape;451;g118ba269d07_0_16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92500" lnSpcReduction="20000"/>
          </a:bodyPr>
          <a:lstStyle/>
          <a:p>
            <a:pPr indent="-322580" lvl="0" marL="457200" marR="114300" rtl="0" algn="l">
              <a:lnSpc>
                <a:spcPct val="115000"/>
              </a:lnSpc>
              <a:spcBef>
                <a:spcPts val="0"/>
              </a:spcBef>
              <a:spcAft>
                <a:spcPts val="0"/>
              </a:spcAft>
              <a:buSzPct val="100000"/>
              <a:buFont typeface="Palatino Linotype"/>
              <a:buChar char="•"/>
            </a:pPr>
            <a:r>
              <a:rPr lang="en-US" sz="1600">
                <a:latin typeface="Palatino Linotype"/>
                <a:ea typeface="Palatino Linotype"/>
                <a:cs typeface="Palatino Linotype"/>
                <a:sym typeface="Palatino Linotype"/>
              </a:rPr>
              <a:t>Substituting the value of eigenvalue in the preceding equation, we will obtain the following formula:</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ct val="121621"/>
              <a:buNone/>
            </a:pPr>
            <a:r>
              <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ct val="121621"/>
              <a:buNone/>
            </a:pPr>
            <a:r>
              <a:t/>
            </a:r>
            <a:endParaRPr sz="16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21621"/>
              <a:buNone/>
            </a:pPr>
            <a:r>
              <a:t/>
            </a:r>
            <a:endParaRPr sz="1600">
              <a:latin typeface="Palatino Linotype"/>
              <a:ea typeface="Palatino Linotype"/>
              <a:cs typeface="Palatino Linotype"/>
              <a:sym typeface="Palatino Linotype"/>
            </a:endParaRPr>
          </a:p>
          <a:p>
            <a:pPr indent="-322580" lvl="0" marL="457200" rtl="0" algn="l">
              <a:lnSpc>
                <a:spcPct val="115000"/>
              </a:lnSpc>
              <a:spcBef>
                <a:spcPts val="1200"/>
              </a:spcBef>
              <a:spcAft>
                <a:spcPts val="0"/>
              </a:spcAft>
              <a:buSzPct val="100000"/>
              <a:buFont typeface="Palatino Linotype"/>
              <a:buChar char="•"/>
            </a:pPr>
            <a:r>
              <a:rPr lang="en-US" sz="1600">
                <a:latin typeface="Palatino Linotype"/>
                <a:ea typeface="Palatino Linotype"/>
                <a:cs typeface="Palatino Linotype"/>
                <a:sym typeface="Palatino Linotype"/>
              </a:rPr>
              <a:t>The preceding equation can be rewritten as a system of equations, as follows</a:t>
            </a:r>
            <a:endParaRPr sz="16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21621"/>
              <a:buNone/>
            </a:pPr>
            <a:r>
              <a:t/>
            </a:r>
            <a:endParaRPr sz="16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21621"/>
              <a:buNone/>
            </a:pPr>
            <a:r>
              <a:t/>
            </a:r>
            <a:endParaRPr sz="16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21621"/>
              <a:buNone/>
            </a:pPr>
            <a:r>
              <a:t/>
            </a:r>
            <a:endParaRPr sz="1600">
              <a:latin typeface="Palatino Linotype"/>
              <a:ea typeface="Palatino Linotype"/>
              <a:cs typeface="Palatino Linotype"/>
              <a:sym typeface="Palatino Linotype"/>
            </a:endParaRPr>
          </a:p>
          <a:p>
            <a:pPr indent="-322580" lvl="0" marL="457200" rtl="0" algn="l">
              <a:lnSpc>
                <a:spcPct val="115000"/>
              </a:lnSpc>
              <a:spcBef>
                <a:spcPts val="1200"/>
              </a:spcBef>
              <a:spcAft>
                <a:spcPts val="0"/>
              </a:spcAft>
              <a:buSzPct val="100000"/>
              <a:buFont typeface="Palatino Linotype"/>
              <a:buChar char="•"/>
            </a:pPr>
            <a:r>
              <a:rPr lang="en-US" sz="1600">
                <a:latin typeface="Palatino Linotype"/>
                <a:ea typeface="Palatino Linotype"/>
                <a:cs typeface="Palatino Linotype"/>
                <a:sym typeface="Palatino Linotype"/>
              </a:rPr>
              <a:t>This equation indicates it can have multiple solutions of eigenvectors we can substitute with any values which hold the preceding equation for verification of equation. Here, we have used the vector </a:t>
            </a:r>
            <a:r>
              <a:rPr i="1" lang="en-US" sz="1600">
                <a:latin typeface="Palatino Linotype"/>
                <a:ea typeface="Palatino Linotype"/>
                <a:cs typeface="Palatino Linotype"/>
                <a:sym typeface="Palatino Linotype"/>
              </a:rPr>
              <a:t>[1 1] </a:t>
            </a:r>
            <a:r>
              <a:rPr lang="en-US" sz="1600">
                <a:latin typeface="Palatino Linotype"/>
                <a:ea typeface="Palatino Linotype"/>
                <a:cs typeface="Palatino Linotype"/>
                <a:sym typeface="Palatino Linotype"/>
              </a:rPr>
              <a:t>for verification, which seems to be proved</a:t>
            </a:r>
            <a:endParaRPr sz="1600">
              <a:latin typeface="Palatino Linotype"/>
              <a:ea typeface="Palatino Linotype"/>
              <a:cs typeface="Palatino Linotype"/>
              <a:sym typeface="Palatino Linotype"/>
            </a:endParaRPr>
          </a:p>
          <a:p>
            <a:pPr indent="0" lvl="0" marL="0" rtl="0" algn="l">
              <a:lnSpc>
                <a:spcPct val="115000"/>
              </a:lnSpc>
              <a:spcBef>
                <a:spcPts val="1200"/>
              </a:spcBef>
              <a:spcAft>
                <a:spcPts val="0"/>
              </a:spcAft>
              <a:buClr>
                <a:schemeClr val="dk1"/>
              </a:buClr>
              <a:buSzPct val="104760"/>
              <a:buFont typeface="Arial"/>
              <a:buNone/>
            </a:pPr>
            <a:r>
              <a:t/>
            </a:r>
            <a:endParaRPr sz="1050">
              <a:latin typeface="Palatino Linotype"/>
              <a:ea typeface="Palatino Linotype"/>
              <a:cs typeface="Palatino Linotype"/>
              <a:sym typeface="Palatino Linotype"/>
            </a:endParaRPr>
          </a:p>
          <a:p>
            <a:pPr indent="0" lvl="0" marL="457200" rtl="0" algn="just">
              <a:lnSpc>
                <a:spcPct val="100000"/>
              </a:lnSpc>
              <a:spcBef>
                <a:spcPts val="1200"/>
              </a:spcBef>
              <a:spcAft>
                <a:spcPts val="0"/>
              </a:spcAft>
              <a:buSzPct val="72072"/>
              <a:buNone/>
            </a:pPr>
            <a:r>
              <a:t/>
            </a:r>
            <a:endParaRPr sz="2700">
              <a:latin typeface="Palatino Linotype"/>
              <a:ea typeface="Palatino Linotype"/>
              <a:cs typeface="Palatino Linotype"/>
              <a:sym typeface="Palatino Linotype"/>
            </a:endParaRPr>
          </a:p>
        </p:txBody>
      </p:sp>
      <p:sp>
        <p:nvSpPr>
          <p:cNvPr id="452" name="Google Shape;452;g118ba269d07_0_16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53" name="Google Shape;453;g118ba269d07_0_161"/>
          <p:cNvPicPr preferRelativeResize="0"/>
          <p:nvPr/>
        </p:nvPicPr>
        <p:blipFill rotWithShape="1">
          <a:blip r:embed="rId3">
            <a:alphaModFix/>
          </a:blip>
          <a:srcRect b="0" l="0" r="0" t="0"/>
          <a:stretch/>
        </p:blipFill>
        <p:spPr>
          <a:xfrm>
            <a:off x="2271225" y="2304300"/>
            <a:ext cx="3847075" cy="566775"/>
          </a:xfrm>
          <a:prstGeom prst="rect">
            <a:avLst/>
          </a:prstGeom>
          <a:noFill/>
          <a:ln>
            <a:noFill/>
          </a:ln>
        </p:spPr>
      </p:pic>
      <p:pic>
        <p:nvPicPr>
          <p:cNvPr id="454" name="Google Shape;454;g118ba269d07_0_161"/>
          <p:cNvPicPr preferRelativeResize="0"/>
          <p:nvPr/>
        </p:nvPicPr>
        <p:blipFill rotWithShape="1">
          <a:blip r:embed="rId4">
            <a:alphaModFix/>
          </a:blip>
          <a:srcRect b="0" l="0" r="0" t="0"/>
          <a:stretch/>
        </p:blipFill>
        <p:spPr>
          <a:xfrm>
            <a:off x="3249175" y="3495375"/>
            <a:ext cx="2363575" cy="717225"/>
          </a:xfrm>
          <a:prstGeom prst="rect">
            <a:avLst/>
          </a:prstGeom>
          <a:noFill/>
          <a:ln>
            <a:noFill/>
          </a:ln>
        </p:spPr>
      </p:pic>
      <p:pic>
        <p:nvPicPr>
          <p:cNvPr id="455" name="Google Shape;455;g118ba269d07_0_161"/>
          <p:cNvPicPr preferRelativeResize="0"/>
          <p:nvPr/>
        </p:nvPicPr>
        <p:blipFill rotWithShape="1">
          <a:blip r:embed="rId5">
            <a:alphaModFix/>
          </a:blip>
          <a:srcRect b="0" l="0" r="0" t="0"/>
          <a:stretch/>
        </p:blipFill>
        <p:spPr>
          <a:xfrm>
            <a:off x="3136325" y="5313325"/>
            <a:ext cx="1847850" cy="641975"/>
          </a:xfrm>
          <a:prstGeom prst="rect">
            <a:avLst/>
          </a:prstGeom>
          <a:noFill/>
          <a:ln>
            <a:noFill/>
          </a:ln>
        </p:spPr>
      </p:pic>
      <p:sp>
        <p:nvSpPr>
          <p:cNvPr id="456" name="Google Shape;456;g118ba269d07_0_161"/>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18cc5902c0_0_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0000"/>
              <a:buNone/>
            </a:pPr>
            <a:r>
              <a:rPr b="1" lang="en-US" sz="4000">
                <a:solidFill>
                  <a:srgbClr val="FF00FF"/>
                </a:solidFill>
                <a:latin typeface="Times New Roman"/>
                <a:ea typeface="Times New Roman"/>
                <a:cs typeface="Times New Roman"/>
                <a:sym typeface="Times New Roman"/>
              </a:rPr>
              <a:t>K-means Clustering</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SzPct val="66666"/>
              <a:buNone/>
            </a:pPr>
            <a:r>
              <a:t/>
            </a:r>
            <a:endParaRPr/>
          </a:p>
        </p:txBody>
      </p:sp>
      <p:sp>
        <p:nvSpPr>
          <p:cNvPr id="100" name="Google Shape;100;g118cc5902c0_0_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360"/>
              </a:spcBef>
              <a:spcAft>
                <a:spcPts val="0"/>
              </a:spcAft>
              <a:buSzPts val="1800"/>
              <a:buNone/>
            </a:pPr>
            <a:r>
              <a:rPr b="1" lang="en-US" sz="2200"/>
              <a:t>Introduction to K-Means Clustering</a:t>
            </a:r>
            <a:endParaRPr b="1" sz="2200"/>
          </a:p>
          <a:p>
            <a:pPr indent="-352425" lvl="0" marL="457200" rtl="0" algn="just">
              <a:lnSpc>
                <a:spcPct val="100000"/>
              </a:lnSpc>
              <a:spcBef>
                <a:spcPts val="360"/>
              </a:spcBef>
              <a:spcAft>
                <a:spcPts val="0"/>
              </a:spcAft>
              <a:buSzPts val="1950"/>
              <a:buFont typeface="Palatino Linotype"/>
              <a:buChar char="●"/>
            </a:pPr>
            <a:r>
              <a:rPr lang="en-US" sz="1950">
                <a:latin typeface="Palatino Linotype"/>
                <a:ea typeface="Palatino Linotype"/>
                <a:cs typeface="Palatino Linotype"/>
                <a:sym typeface="Palatino Linotype"/>
              </a:rPr>
              <a:t>K-means clustering algorithm </a:t>
            </a:r>
            <a:endParaRPr sz="1950">
              <a:latin typeface="Palatino Linotype"/>
              <a:ea typeface="Palatino Linotype"/>
              <a:cs typeface="Palatino Linotype"/>
              <a:sym typeface="Palatino Linotype"/>
            </a:endParaRPr>
          </a:p>
          <a:p>
            <a:pPr indent="-352425" lvl="1" marL="914400" rtl="0" algn="just">
              <a:lnSpc>
                <a:spcPct val="100000"/>
              </a:lnSpc>
              <a:spcBef>
                <a:spcPts val="0"/>
              </a:spcBef>
              <a:spcAft>
                <a:spcPts val="0"/>
              </a:spcAft>
              <a:buSzPts val="1950"/>
              <a:buFont typeface="Palatino Linotype"/>
              <a:buChar char="○"/>
            </a:pPr>
            <a:r>
              <a:rPr lang="en-US" sz="1950">
                <a:latin typeface="Palatino Linotype"/>
                <a:ea typeface="Palatino Linotype"/>
                <a:cs typeface="Palatino Linotype"/>
                <a:sym typeface="Palatino Linotype"/>
              </a:rPr>
              <a:t>an iterative process of moving the centers of clusters or centroids to the mean position of their constituent points</a:t>
            </a:r>
            <a:endParaRPr sz="1950">
              <a:latin typeface="Palatino Linotype"/>
              <a:ea typeface="Palatino Linotype"/>
              <a:cs typeface="Palatino Linotype"/>
              <a:sym typeface="Palatino Linotype"/>
            </a:endParaRPr>
          </a:p>
          <a:p>
            <a:pPr indent="-352425" lvl="1" marL="914400" rtl="0" algn="just">
              <a:lnSpc>
                <a:spcPct val="100000"/>
              </a:lnSpc>
              <a:spcBef>
                <a:spcPts val="0"/>
              </a:spcBef>
              <a:spcAft>
                <a:spcPts val="0"/>
              </a:spcAft>
              <a:buSzPts val="1950"/>
              <a:buFont typeface="Palatino Linotype"/>
              <a:buChar char="○"/>
            </a:pPr>
            <a:r>
              <a:rPr lang="en-US" sz="1950">
                <a:latin typeface="Palatino Linotype"/>
                <a:ea typeface="Palatino Linotype"/>
                <a:cs typeface="Palatino Linotype"/>
                <a:sym typeface="Palatino Linotype"/>
              </a:rPr>
              <a:t>reassigning instances to their closest clusters iteratively until there is no significant change in the number of cluster centers possible or number of iterations reached.</a:t>
            </a:r>
            <a:endParaRPr sz="1950">
              <a:latin typeface="Palatino Linotype"/>
              <a:ea typeface="Palatino Linotype"/>
              <a:cs typeface="Palatino Linotype"/>
              <a:sym typeface="Palatino Linotype"/>
            </a:endParaRPr>
          </a:p>
          <a:p>
            <a:pPr indent="0" lvl="0" marL="0" rtl="0" algn="just">
              <a:lnSpc>
                <a:spcPct val="100000"/>
              </a:lnSpc>
              <a:spcBef>
                <a:spcPts val="360"/>
              </a:spcBef>
              <a:spcAft>
                <a:spcPts val="0"/>
              </a:spcAft>
              <a:buSzPts val="1800"/>
              <a:buNone/>
            </a:pPr>
            <a:r>
              <a:t/>
            </a:r>
            <a:endParaRPr sz="1950">
              <a:latin typeface="Palatino Linotype"/>
              <a:ea typeface="Palatino Linotype"/>
              <a:cs typeface="Palatino Linotype"/>
              <a:sym typeface="Palatino Linotype"/>
            </a:endParaRPr>
          </a:p>
          <a:p>
            <a:pPr indent="-352425" lvl="0" marL="457200" rtl="0" algn="just">
              <a:lnSpc>
                <a:spcPct val="100000"/>
              </a:lnSpc>
              <a:spcBef>
                <a:spcPts val="360"/>
              </a:spcBef>
              <a:spcAft>
                <a:spcPts val="0"/>
              </a:spcAft>
              <a:buSzPts val="1950"/>
              <a:buFont typeface="Palatino Linotype"/>
              <a:buChar char="•"/>
            </a:pPr>
            <a:r>
              <a:rPr lang="en-US" sz="1950">
                <a:latin typeface="Palatino Linotype"/>
                <a:ea typeface="Palatino Linotype"/>
                <a:cs typeface="Palatino Linotype"/>
                <a:sym typeface="Palatino Linotype"/>
              </a:rPr>
              <a:t>The cost function of k-means is determined by the Euclidean distance (square-norm) between the observations belonging to that cluster with its respective centroid value.</a:t>
            </a:r>
            <a:endParaRPr sz="1950">
              <a:latin typeface="Palatino Linotype"/>
              <a:ea typeface="Palatino Linotype"/>
              <a:cs typeface="Palatino Linotype"/>
              <a:sym typeface="Palatino Linotype"/>
            </a:endParaRPr>
          </a:p>
          <a:p>
            <a:pPr indent="0" lvl="0" marL="0" rtl="0" algn="just">
              <a:lnSpc>
                <a:spcPct val="100000"/>
              </a:lnSpc>
              <a:spcBef>
                <a:spcPts val="360"/>
              </a:spcBef>
              <a:spcAft>
                <a:spcPts val="0"/>
              </a:spcAft>
              <a:buSzPts val="1800"/>
              <a:buNone/>
            </a:pPr>
            <a:r>
              <a:t/>
            </a:r>
            <a:endParaRPr sz="1950">
              <a:latin typeface="Palatino Linotype"/>
              <a:ea typeface="Palatino Linotype"/>
              <a:cs typeface="Palatino Linotype"/>
              <a:sym typeface="Palatino Linotype"/>
            </a:endParaRPr>
          </a:p>
        </p:txBody>
      </p:sp>
      <p:sp>
        <p:nvSpPr>
          <p:cNvPr id="101" name="Google Shape;101;g118cc5902c0_0_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2" name="Google Shape;102;g118cc5902c0_0_9"/>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118ba269d07_0_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463" name="Google Shape;463;g118ba269d07_0_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30200" lvl="0" marL="457200" marR="241300" rtl="0" algn="just">
              <a:lnSpc>
                <a:spcPct val="115000"/>
              </a:lnSpc>
              <a:spcBef>
                <a:spcPts val="0"/>
              </a:spcBef>
              <a:spcAft>
                <a:spcPts val="0"/>
              </a:spcAft>
              <a:buSzPts val="1600"/>
              <a:buFont typeface="Palatino Linotype"/>
              <a:buChar char="•"/>
            </a:pPr>
            <a:r>
              <a:rPr lang="en-US" sz="1600">
                <a:latin typeface="Palatino Linotype"/>
                <a:ea typeface="Palatino Linotype"/>
                <a:cs typeface="Palatino Linotype"/>
                <a:sym typeface="Palatino Linotype"/>
              </a:rPr>
              <a:t>PCA needs unit eigenvectors to be used in calculations, hence we need to divide the same with the norm or we need to normalize the eigenvector. The 2-norm equation is shown as follows:</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330200" lvl="0" marL="457200" rtl="0" algn="l">
              <a:lnSpc>
                <a:spcPct val="115000"/>
              </a:lnSpc>
              <a:spcBef>
                <a:spcPts val="1200"/>
              </a:spcBef>
              <a:spcAft>
                <a:spcPts val="0"/>
              </a:spcAft>
              <a:buSzPts val="1600"/>
              <a:buFont typeface="Palatino Linotype"/>
              <a:buChar char="•"/>
            </a:pPr>
            <a:r>
              <a:rPr lang="en-US" sz="1600">
                <a:latin typeface="Palatino Linotype"/>
                <a:ea typeface="Palatino Linotype"/>
                <a:cs typeface="Palatino Linotype"/>
                <a:sym typeface="Palatino Linotype"/>
              </a:rPr>
              <a:t>The norm of the output vector is calculated as follows</a:t>
            </a:r>
            <a:endParaRPr sz="1600">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t/>
            </a:r>
            <a:endParaRPr sz="1600">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t/>
            </a:r>
            <a:endParaRPr sz="1600">
              <a:latin typeface="Palatino Linotype"/>
              <a:ea typeface="Palatino Linotype"/>
              <a:cs typeface="Palatino Linotype"/>
              <a:sym typeface="Palatino Linotype"/>
            </a:endParaRPr>
          </a:p>
          <a:p>
            <a:pPr indent="-330200" lvl="0" marL="457200" rtl="0" algn="just">
              <a:lnSpc>
                <a:spcPct val="115000"/>
              </a:lnSpc>
              <a:spcBef>
                <a:spcPts val="1200"/>
              </a:spcBef>
              <a:spcAft>
                <a:spcPts val="0"/>
              </a:spcAft>
              <a:buSzPts val="1600"/>
              <a:buFont typeface="Palatino Linotype"/>
              <a:buChar char="•"/>
            </a:pPr>
            <a:r>
              <a:rPr lang="en-US" sz="1600">
                <a:latin typeface="Palatino Linotype"/>
                <a:ea typeface="Palatino Linotype"/>
                <a:cs typeface="Palatino Linotype"/>
                <a:sym typeface="Palatino Linotype"/>
              </a:rPr>
              <a:t>The unit eigenvector is shown as follows:</a:t>
            </a:r>
            <a:endParaRPr sz="1600">
              <a:latin typeface="Palatino Linotype"/>
              <a:ea typeface="Palatino Linotype"/>
              <a:cs typeface="Palatino Linotype"/>
              <a:sym typeface="Palatino Linotype"/>
            </a:endParaRPr>
          </a:p>
          <a:p>
            <a:pPr indent="0" lvl="0" marL="0" rtl="0" algn="l">
              <a:lnSpc>
                <a:spcPct val="115000"/>
              </a:lnSpc>
              <a:spcBef>
                <a:spcPts val="1200"/>
              </a:spcBef>
              <a:spcAft>
                <a:spcPts val="0"/>
              </a:spcAft>
              <a:buClr>
                <a:schemeClr val="dk1"/>
              </a:buClr>
              <a:buSzPts val="1100"/>
              <a:buFont typeface="Arial"/>
              <a:buNone/>
            </a:pPr>
            <a:r>
              <a:t/>
            </a:r>
            <a:endParaRPr sz="1600">
              <a:latin typeface="Palatino Linotype"/>
              <a:ea typeface="Palatino Linotype"/>
              <a:cs typeface="Palatino Linotype"/>
              <a:sym typeface="Palatino Linotype"/>
            </a:endParaRPr>
          </a:p>
          <a:p>
            <a:pPr indent="0" lvl="0" marL="457200" rtl="0" algn="just">
              <a:lnSpc>
                <a:spcPct val="100000"/>
              </a:lnSpc>
              <a:spcBef>
                <a:spcPts val="1200"/>
              </a:spcBef>
              <a:spcAft>
                <a:spcPts val="0"/>
              </a:spcAft>
              <a:buSzPts val="1800"/>
              <a:buNone/>
            </a:pPr>
            <a:r>
              <a:t/>
            </a:r>
            <a:endParaRPr sz="2700">
              <a:latin typeface="Palatino Linotype"/>
              <a:ea typeface="Palatino Linotype"/>
              <a:cs typeface="Palatino Linotype"/>
              <a:sym typeface="Palatino Linotype"/>
            </a:endParaRPr>
          </a:p>
        </p:txBody>
      </p:sp>
      <p:sp>
        <p:nvSpPr>
          <p:cNvPr id="464" name="Google Shape;464;g118ba269d07_0_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65" name="Google Shape;465;g118ba269d07_0_28"/>
          <p:cNvPicPr preferRelativeResize="0"/>
          <p:nvPr/>
        </p:nvPicPr>
        <p:blipFill rotWithShape="1">
          <a:blip r:embed="rId3">
            <a:alphaModFix/>
          </a:blip>
          <a:srcRect b="0" l="0" r="0" t="0"/>
          <a:stretch/>
        </p:blipFill>
        <p:spPr>
          <a:xfrm>
            <a:off x="2534525" y="2555075"/>
            <a:ext cx="3144950" cy="542925"/>
          </a:xfrm>
          <a:prstGeom prst="rect">
            <a:avLst/>
          </a:prstGeom>
          <a:noFill/>
          <a:ln>
            <a:noFill/>
          </a:ln>
        </p:spPr>
      </p:pic>
      <p:pic>
        <p:nvPicPr>
          <p:cNvPr id="466" name="Google Shape;466;g118ba269d07_0_28"/>
          <p:cNvPicPr preferRelativeResize="0"/>
          <p:nvPr/>
        </p:nvPicPr>
        <p:blipFill rotWithShape="1">
          <a:blip r:embed="rId4">
            <a:alphaModFix/>
          </a:blip>
          <a:srcRect b="0" l="0" r="0" t="0"/>
          <a:stretch/>
        </p:blipFill>
        <p:spPr>
          <a:xfrm>
            <a:off x="3224075" y="3720375"/>
            <a:ext cx="2823210" cy="542925"/>
          </a:xfrm>
          <a:prstGeom prst="rect">
            <a:avLst/>
          </a:prstGeom>
          <a:noFill/>
          <a:ln>
            <a:noFill/>
          </a:ln>
        </p:spPr>
      </p:pic>
      <p:pic>
        <p:nvPicPr>
          <p:cNvPr id="467" name="Google Shape;467;g118ba269d07_0_28"/>
          <p:cNvPicPr preferRelativeResize="0"/>
          <p:nvPr/>
        </p:nvPicPr>
        <p:blipFill rotWithShape="1">
          <a:blip r:embed="rId5">
            <a:alphaModFix/>
          </a:blip>
          <a:srcRect b="0" l="0" r="0" t="0"/>
          <a:stretch/>
        </p:blipFill>
        <p:spPr>
          <a:xfrm>
            <a:off x="2923200" y="4924650"/>
            <a:ext cx="2437650" cy="604375"/>
          </a:xfrm>
          <a:prstGeom prst="rect">
            <a:avLst/>
          </a:prstGeom>
          <a:noFill/>
          <a:ln>
            <a:noFill/>
          </a:ln>
        </p:spPr>
      </p:pic>
      <p:sp>
        <p:nvSpPr>
          <p:cNvPr id="468" name="Google Shape;468;g118ba269d07_0_28"/>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118ba269d07_0_1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475" name="Google Shape;475;g118ba269d07_0_191"/>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1" lang="en-US"/>
              <a:t>PCA working methodology from first principles</a:t>
            </a:r>
            <a:endParaRPr b="1"/>
          </a:p>
          <a:p>
            <a:pPr indent="-317500" lvl="0" marL="457200" marR="177800" rtl="0" algn="l">
              <a:lnSpc>
                <a:spcPct val="115000"/>
              </a:lnSpc>
              <a:spcBef>
                <a:spcPts val="400"/>
              </a:spcBef>
              <a:spcAft>
                <a:spcPts val="0"/>
              </a:spcAft>
              <a:buSzPts val="1400"/>
              <a:buFont typeface="Palatino Linotype"/>
              <a:buChar char="•"/>
            </a:pPr>
            <a:r>
              <a:rPr lang="en-US" sz="1400">
                <a:latin typeface="Palatino Linotype"/>
                <a:ea typeface="Palatino Linotype"/>
                <a:cs typeface="Palatino Linotype"/>
                <a:sym typeface="Palatino Linotype"/>
              </a:rPr>
              <a:t>PCA working methodology is described in the following sample data, which has two dimensions for each instance or data point. The objective here is to reduce the 2D data into one dimension (also known as the </a:t>
            </a:r>
            <a:r>
              <a:rPr b="1" lang="en-US" sz="1400">
                <a:latin typeface="Palatino Linotype"/>
                <a:ea typeface="Palatino Linotype"/>
                <a:cs typeface="Palatino Linotype"/>
                <a:sym typeface="Palatino Linotype"/>
              </a:rPr>
              <a:t>principal component</a:t>
            </a:r>
            <a:r>
              <a:rPr lang="en-US" sz="1400">
                <a:latin typeface="Palatino Linotype"/>
                <a:ea typeface="Palatino Linotype"/>
                <a:cs typeface="Palatino Linotype"/>
                <a:sym typeface="Palatino Linotype"/>
              </a:rPr>
              <a:t>):</a:t>
            </a:r>
            <a:endParaRPr sz="1400">
              <a:latin typeface="Palatino Linotype"/>
              <a:ea typeface="Palatino Linotype"/>
              <a:cs typeface="Palatino Linotype"/>
              <a:sym typeface="Palatino Linotype"/>
            </a:endParaRPr>
          </a:p>
          <a:p>
            <a:pPr indent="0" lvl="0" marL="457200" rtl="0" algn="just">
              <a:lnSpc>
                <a:spcPct val="100000"/>
              </a:lnSpc>
              <a:spcBef>
                <a:spcPts val="360"/>
              </a:spcBef>
              <a:spcAft>
                <a:spcPts val="0"/>
              </a:spcAft>
              <a:buSzPts val="1800"/>
              <a:buNone/>
            </a:pPr>
            <a:r>
              <a:t/>
            </a:r>
            <a:endParaRPr sz="2700">
              <a:latin typeface="Palatino Linotype"/>
              <a:ea typeface="Palatino Linotype"/>
              <a:cs typeface="Palatino Linotype"/>
              <a:sym typeface="Palatino Linotype"/>
            </a:endParaRPr>
          </a:p>
        </p:txBody>
      </p:sp>
      <p:sp>
        <p:nvSpPr>
          <p:cNvPr id="476" name="Google Shape;476;g118ba269d07_0_19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77" name="Google Shape;477;g118ba269d07_0_191"/>
          <p:cNvPicPr preferRelativeResize="0"/>
          <p:nvPr/>
        </p:nvPicPr>
        <p:blipFill rotWithShape="1">
          <a:blip r:embed="rId3">
            <a:alphaModFix/>
          </a:blip>
          <a:srcRect b="0" l="0" r="0" t="0"/>
          <a:stretch/>
        </p:blipFill>
        <p:spPr>
          <a:xfrm>
            <a:off x="3700463" y="2595563"/>
            <a:ext cx="1743075" cy="1666875"/>
          </a:xfrm>
          <a:prstGeom prst="rect">
            <a:avLst/>
          </a:prstGeom>
          <a:noFill/>
          <a:ln>
            <a:noFill/>
          </a:ln>
        </p:spPr>
      </p:pic>
      <p:pic>
        <p:nvPicPr>
          <p:cNvPr id="478" name="Google Shape;478;g118ba269d07_0_191"/>
          <p:cNvPicPr preferRelativeResize="0"/>
          <p:nvPr/>
        </p:nvPicPr>
        <p:blipFill rotWithShape="1">
          <a:blip r:embed="rId4">
            <a:alphaModFix/>
          </a:blip>
          <a:srcRect b="0" l="0" r="0" t="0"/>
          <a:stretch/>
        </p:blipFill>
        <p:spPr>
          <a:xfrm>
            <a:off x="3681400" y="4262450"/>
            <a:ext cx="1781175" cy="1657350"/>
          </a:xfrm>
          <a:prstGeom prst="rect">
            <a:avLst/>
          </a:prstGeom>
          <a:noFill/>
          <a:ln>
            <a:noFill/>
          </a:ln>
        </p:spPr>
      </p:pic>
      <p:sp>
        <p:nvSpPr>
          <p:cNvPr id="479" name="Google Shape;479;g118ba269d07_0_191"/>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118ba269d07_0_2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486" name="Google Shape;486;g118ba269d07_0_212"/>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1" lang="en-US"/>
              <a:t>PCA working methodology from first principles</a:t>
            </a:r>
            <a:endParaRPr b="1"/>
          </a:p>
          <a:p>
            <a:pPr indent="0" lvl="0" marL="0" rtl="0" algn="just">
              <a:lnSpc>
                <a:spcPct val="100000"/>
              </a:lnSpc>
              <a:spcBef>
                <a:spcPts val="360"/>
              </a:spcBef>
              <a:spcAft>
                <a:spcPts val="0"/>
              </a:spcAft>
              <a:buClr>
                <a:schemeClr val="dk1"/>
              </a:buClr>
              <a:buSzPts val="1100"/>
              <a:buFont typeface="Arial"/>
              <a:buNone/>
            </a:pPr>
            <a:r>
              <a:rPr lang="en-US" sz="1400">
                <a:latin typeface="Palatino Linotype"/>
                <a:ea typeface="Palatino Linotype"/>
                <a:cs typeface="Palatino Linotype"/>
                <a:sym typeface="Palatino Linotype"/>
              </a:rPr>
              <a:t>The first step, prior to proceeding with any analysis, is to subtract the mean from all the observations, which removes the scale factor of variables and makes them more uniform across dimensions.</a:t>
            </a:r>
            <a:endParaRPr sz="1400">
              <a:latin typeface="Palatino Linotype"/>
              <a:ea typeface="Palatino Linotype"/>
              <a:cs typeface="Palatino Linotype"/>
              <a:sym typeface="Palatino Linotype"/>
            </a:endParaRPr>
          </a:p>
          <a:p>
            <a:pPr indent="0" lvl="0" marL="0" rtl="0" algn="just">
              <a:lnSpc>
                <a:spcPct val="100000"/>
              </a:lnSpc>
              <a:spcBef>
                <a:spcPts val="360"/>
              </a:spcBef>
              <a:spcAft>
                <a:spcPts val="0"/>
              </a:spcAft>
              <a:buSzPts val="1800"/>
              <a:buNone/>
            </a:pPr>
            <a:r>
              <a:t/>
            </a:r>
            <a:endParaRPr sz="1400">
              <a:latin typeface="Palatino Linotype"/>
              <a:ea typeface="Palatino Linotype"/>
              <a:cs typeface="Palatino Linotype"/>
              <a:sym typeface="Palatino Linotype"/>
            </a:endParaRPr>
          </a:p>
        </p:txBody>
      </p:sp>
      <p:sp>
        <p:nvSpPr>
          <p:cNvPr id="487" name="Google Shape;487;g118ba269d07_0_2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88" name="Google Shape;488;g118ba269d07_0_212"/>
          <p:cNvPicPr preferRelativeResize="0"/>
          <p:nvPr/>
        </p:nvPicPr>
        <p:blipFill rotWithShape="1">
          <a:blip r:embed="rId3">
            <a:alphaModFix/>
          </a:blip>
          <a:srcRect b="0" l="0" r="0" t="0"/>
          <a:stretch/>
        </p:blipFill>
        <p:spPr>
          <a:xfrm>
            <a:off x="3097300" y="2281826"/>
            <a:ext cx="2447925" cy="3299325"/>
          </a:xfrm>
          <a:prstGeom prst="rect">
            <a:avLst/>
          </a:prstGeom>
          <a:noFill/>
          <a:ln>
            <a:noFill/>
          </a:ln>
        </p:spPr>
      </p:pic>
      <p:sp>
        <p:nvSpPr>
          <p:cNvPr id="489" name="Google Shape;489;g118ba269d07_0_212"/>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118ba269d07_0_2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496" name="Google Shape;496;g118ba269d07_0_223"/>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360"/>
              </a:spcBef>
              <a:spcAft>
                <a:spcPts val="0"/>
              </a:spcAft>
              <a:buSzPct val="90232"/>
              <a:buNone/>
            </a:pPr>
            <a:r>
              <a:rPr b="1" lang="en-US" sz="2574"/>
              <a:t>PCA working methodology from first principles</a:t>
            </a:r>
            <a:endParaRPr b="1" sz="2574"/>
          </a:p>
          <a:p>
            <a:pPr indent="-609600" lvl="0" marL="685800" marR="1498600" rtl="0" algn="l">
              <a:lnSpc>
                <a:spcPct val="115000"/>
              </a:lnSpc>
              <a:spcBef>
                <a:spcPts val="400"/>
              </a:spcBef>
              <a:spcAft>
                <a:spcPts val="0"/>
              </a:spcAft>
              <a:buSzPct val="116129"/>
              <a:buNone/>
            </a:pPr>
            <a:r>
              <a:rPr lang="en-US" sz="2000">
                <a:solidFill>
                  <a:srgbClr val="000000"/>
                </a:solidFill>
                <a:latin typeface="Palatino Linotype"/>
                <a:ea typeface="Palatino Linotype"/>
                <a:cs typeface="Palatino Linotype"/>
                <a:sym typeface="Palatino Linotype"/>
              </a:rPr>
              <a:t>Principal components are calculated using two different techniques: </a:t>
            </a:r>
            <a:endParaRPr sz="2000">
              <a:solidFill>
                <a:srgbClr val="000000"/>
              </a:solidFill>
              <a:latin typeface="Palatino Linotype"/>
              <a:ea typeface="Palatino Linotype"/>
              <a:cs typeface="Palatino Linotype"/>
              <a:sym typeface="Palatino Linotype"/>
            </a:endParaRPr>
          </a:p>
          <a:p>
            <a:pPr indent="-327025" lvl="0" marL="457200" marR="1498600" rtl="0" algn="l">
              <a:lnSpc>
                <a:spcPct val="115000"/>
              </a:lnSpc>
              <a:spcBef>
                <a:spcPts val="400"/>
              </a:spcBef>
              <a:spcAft>
                <a:spcPts val="0"/>
              </a:spcAft>
              <a:buClr>
                <a:srgbClr val="000000"/>
              </a:buClr>
              <a:buSzPct val="100000"/>
              <a:buFont typeface="Palatino Linotype"/>
              <a:buChar char="•"/>
            </a:pPr>
            <a:r>
              <a:rPr lang="en-US" sz="2000">
                <a:solidFill>
                  <a:srgbClr val="000000"/>
                </a:solidFill>
                <a:latin typeface="Palatino Linotype"/>
                <a:ea typeface="Palatino Linotype"/>
                <a:cs typeface="Palatino Linotype"/>
                <a:sym typeface="Palatino Linotype"/>
              </a:rPr>
              <a:t>Covariance matrix of the data</a:t>
            </a:r>
            <a:endParaRPr sz="2000">
              <a:solidFill>
                <a:srgbClr val="000000"/>
              </a:solidFill>
              <a:latin typeface="Palatino Linotype"/>
              <a:ea typeface="Palatino Linotype"/>
              <a:cs typeface="Palatino Linotype"/>
              <a:sym typeface="Palatino Linotype"/>
            </a:endParaRPr>
          </a:p>
          <a:p>
            <a:pPr indent="-327025" lvl="0" marL="457200" rtl="0" algn="l">
              <a:lnSpc>
                <a:spcPct val="115000"/>
              </a:lnSpc>
              <a:spcBef>
                <a:spcPts val="0"/>
              </a:spcBef>
              <a:spcAft>
                <a:spcPts val="0"/>
              </a:spcAft>
              <a:buClr>
                <a:srgbClr val="000000"/>
              </a:buClr>
              <a:buSzPct val="100000"/>
              <a:buFont typeface="Palatino Linotype"/>
              <a:buChar char="•"/>
            </a:pPr>
            <a:r>
              <a:rPr lang="en-US" sz="2000">
                <a:solidFill>
                  <a:srgbClr val="000000"/>
                </a:solidFill>
                <a:latin typeface="Palatino Linotype"/>
                <a:ea typeface="Palatino Linotype"/>
                <a:cs typeface="Palatino Linotype"/>
                <a:sym typeface="Palatino Linotype"/>
              </a:rPr>
              <a:t>Singular value decomposition</a:t>
            </a:r>
            <a:endParaRPr sz="2000">
              <a:solidFill>
                <a:srgbClr val="000000"/>
              </a:solidFill>
              <a:latin typeface="Palatino Linotype"/>
              <a:ea typeface="Palatino Linotype"/>
              <a:cs typeface="Palatino Linotype"/>
              <a:sym typeface="Palatino Linotype"/>
            </a:endParaRPr>
          </a:p>
          <a:p>
            <a:pPr indent="0" lvl="0" marL="457200" rtl="0" algn="l">
              <a:lnSpc>
                <a:spcPct val="115000"/>
              </a:lnSpc>
              <a:spcBef>
                <a:spcPts val="100"/>
              </a:spcBef>
              <a:spcAft>
                <a:spcPts val="0"/>
              </a:spcAft>
              <a:buSzPct val="116129"/>
              <a:buNone/>
            </a:pPr>
            <a:r>
              <a:t/>
            </a:r>
            <a:endParaRPr sz="2000">
              <a:solidFill>
                <a:srgbClr val="000000"/>
              </a:solidFill>
              <a:latin typeface="Palatino Linotype"/>
              <a:ea typeface="Palatino Linotype"/>
              <a:cs typeface="Palatino Linotype"/>
              <a:sym typeface="Palatino Linotype"/>
            </a:endParaRPr>
          </a:p>
          <a:p>
            <a:pPr indent="0" lvl="0" marL="0" rtl="0" algn="just">
              <a:lnSpc>
                <a:spcPct val="115000"/>
              </a:lnSpc>
              <a:spcBef>
                <a:spcPts val="1200"/>
              </a:spcBef>
              <a:spcAft>
                <a:spcPts val="0"/>
              </a:spcAft>
              <a:buSzPct val="116129"/>
              <a:buNone/>
            </a:pPr>
            <a:r>
              <a:rPr lang="en-US" sz="2000">
                <a:latin typeface="Palatino Linotype"/>
                <a:ea typeface="Palatino Linotype"/>
                <a:cs typeface="Palatino Linotype"/>
                <a:sym typeface="Palatino Linotype"/>
              </a:rPr>
              <a:t>Covariance is a measure of how much two variables change together and it is a measure of the strength of the correlation between two sets of variables. </a:t>
            </a:r>
            <a:endParaRPr sz="2000">
              <a:latin typeface="Palatino Linotype"/>
              <a:ea typeface="Palatino Linotype"/>
              <a:cs typeface="Palatino Linotype"/>
              <a:sym typeface="Palatino Linotype"/>
            </a:endParaRPr>
          </a:p>
          <a:p>
            <a:pPr indent="0" lvl="0" marL="0" rtl="0" algn="just">
              <a:lnSpc>
                <a:spcPct val="115000"/>
              </a:lnSpc>
              <a:spcBef>
                <a:spcPts val="1200"/>
              </a:spcBef>
              <a:spcAft>
                <a:spcPts val="0"/>
              </a:spcAft>
              <a:buSzPct val="116129"/>
              <a:buNone/>
            </a:pPr>
            <a:r>
              <a:rPr lang="en-US" sz="2000">
                <a:latin typeface="Palatino Linotype"/>
                <a:ea typeface="Palatino Linotype"/>
                <a:cs typeface="Palatino Linotype"/>
                <a:sym typeface="Palatino Linotype"/>
              </a:rPr>
              <a:t>If the covariance of two variables is zero, we can conclude that there will not be any correlation between two sets of the variables. The formula for covariance is as follows</a:t>
            </a:r>
            <a:endParaRPr sz="20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16129"/>
              <a:buNone/>
            </a:pPr>
            <a:r>
              <a:t/>
            </a:r>
            <a:endParaRPr sz="20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16129"/>
              <a:buNone/>
            </a:pPr>
            <a:r>
              <a:t/>
            </a:r>
            <a:endParaRPr sz="20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16129"/>
              <a:buNone/>
            </a:pPr>
            <a:r>
              <a:t/>
            </a:r>
            <a:endParaRPr sz="20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221198"/>
              <a:buNone/>
            </a:pPr>
            <a:r>
              <a:t/>
            </a:r>
            <a:endParaRPr sz="105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221198"/>
              <a:buNone/>
            </a:pPr>
            <a:r>
              <a:t/>
            </a:r>
            <a:endParaRPr sz="1050">
              <a:solidFill>
                <a:srgbClr val="000000"/>
              </a:solidFill>
              <a:latin typeface="Palatino Linotype"/>
              <a:ea typeface="Palatino Linotype"/>
              <a:cs typeface="Palatino Linotype"/>
              <a:sym typeface="Palatino Linotype"/>
            </a:endParaRPr>
          </a:p>
          <a:p>
            <a:pPr indent="0" lvl="0" marL="0" rtl="0" algn="l">
              <a:lnSpc>
                <a:spcPct val="100000"/>
              </a:lnSpc>
              <a:spcBef>
                <a:spcPts val="360"/>
              </a:spcBef>
              <a:spcAft>
                <a:spcPts val="0"/>
              </a:spcAft>
              <a:buSzPct val="129032"/>
              <a:buNone/>
            </a:pPr>
            <a:r>
              <a:t/>
            </a:r>
            <a:endParaRPr b="1"/>
          </a:p>
          <a:p>
            <a:pPr indent="0" lvl="0" marL="0" rtl="0" algn="just">
              <a:lnSpc>
                <a:spcPct val="100000"/>
              </a:lnSpc>
              <a:spcBef>
                <a:spcPts val="360"/>
              </a:spcBef>
              <a:spcAft>
                <a:spcPts val="0"/>
              </a:spcAft>
              <a:buSzPct val="165898"/>
              <a:buNone/>
            </a:pPr>
            <a:r>
              <a:t/>
            </a:r>
            <a:endParaRPr sz="1400">
              <a:latin typeface="Palatino Linotype"/>
              <a:ea typeface="Palatino Linotype"/>
              <a:cs typeface="Palatino Linotype"/>
              <a:sym typeface="Palatino Linotype"/>
            </a:endParaRPr>
          </a:p>
        </p:txBody>
      </p:sp>
      <p:sp>
        <p:nvSpPr>
          <p:cNvPr id="497" name="Google Shape;497;g118ba269d07_0_2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98" name="Google Shape;498;g118ba269d07_0_223"/>
          <p:cNvPicPr preferRelativeResize="0"/>
          <p:nvPr/>
        </p:nvPicPr>
        <p:blipFill rotWithShape="1">
          <a:blip r:embed="rId3">
            <a:alphaModFix/>
          </a:blip>
          <a:srcRect b="0" l="0" r="0" t="0"/>
          <a:stretch/>
        </p:blipFill>
        <p:spPr>
          <a:xfrm>
            <a:off x="2860500" y="4450800"/>
            <a:ext cx="3082275" cy="904400"/>
          </a:xfrm>
          <a:prstGeom prst="rect">
            <a:avLst/>
          </a:prstGeom>
          <a:noFill/>
          <a:ln>
            <a:noFill/>
          </a:ln>
        </p:spPr>
      </p:pic>
      <p:sp>
        <p:nvSpPr>
          <p:cNvPr id="499" name="Google Shape;499;g118ba269d07_0_223"/>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g118ba269d07_0_2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506" name="Google Shape;506;g118ba269d07_0_237"/>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1" lang="en-US"/>
              <a:t>PCA working methodology from first principles</a:t>
            </a:r>
            <a:endParaRPr b="1"/>
          </a:p>
          <a:p>
            <a:pPr indent="0" lvl="0" marL="0" rtl="0" algn="l">
              <a:lnSpc>
                <a:spcPct val="115000"/>
              </a:lnSpc>
              <a:spcBef>
                <a:spcPts val="1200"/>
              </a:spcBef>
              <a:spcAft>
                <a:spcPts val="0"/>
              </a:spcAft>
              <a:buSzPts val="1800"/>
              <a:buNone/>
            </a:pPr>
            <a:r>
              <a:t/>
            </a:r>
            <a:endParaRPr sz="1050">
              <a:latin typeface="Palatino Linotype"/>
              <a:ea typeface="Palatino Linotype"/>
              <a:cs typeface="Palatino Linotype"/>
              <a:sym typeface="Palatino Linotype"/>
            </a:endParaRPr>
          </a:p>
          <a:p>
            <a:pPr indent="0" lvl="0" marL="76200" marR="203200" rtl="0" algn="l">
              <a:lnSpc>
                <a:spcPct val="115000"/>
              </a:lnSpc>
              <a:spcBef>
                <a:spcPts val="1200"/>
              </a:spcBef>
              <a:spcAft>
                <a:spcPts val="0"/>
              </a:spcAft>
              <a:buSzPts val="1800"/>
              <a:buNone/>
            </a:pPr>
            <a:r>
              <a:rPr lang="en-US" sz="1050">
                <a:latin typeface="Palatino Linotype"/>
                <a:ea typeface="Palatino Linotype"/>
                <a:cs typeface="Palatino Linotype"/>
                <a:sym typeface="Palatino Linotype"/>
              </a:rPr>
              <a:t>A sample covariance calculation is shown for </a:t>
            </a:r>
            <a:r>
              <a:rPr i="1" lang="en-US" sz="1050">
                <a:latin typeface="Palatino Linotype"/>
                <a:ea typeface="Palatino Linotype"/>
                <a:cs typeface="Palatino Linotype"/>
                <a:sym typeface="Palatino Linotype"/>
              </a:rPr>
              <a:t>X </a:t>
            </a:r>
            <a:r>
              <a:rPr lang="en-US" sz="1050">
                <a:latin typeface="Palatino Linotype"/>
                <a:ea typeface="Palatino Linotype"/>
                <a:cs typeface="Palatino Linotype"/>
                <a:sym typeface="Palatino Linotype"/>
              </a:rPr>
              <a:t>and </a:t>
            </a:r>
            <a:r>
              <a:rPr i="1" lang="en-US" sz="1050">
                <a:latin typeface="Palatino Linotype"/>
                <a:ea typeface="Palatino Linotype"/>
                <a:cs typeface="Palatino Linotype"/>
                <a:sym typeface="Palatino Linotype"/>
              </a:rPr>
              <a:t>Y </a:t>
            </a:r>
            <a:r>
              <a:rPr lang="en-US" sz="1050">
                <a:latin typeface="Palatino Linotype"/>
                <a:ea typeface="Palatino Linotype"/>
                <a:cs typeface="Palatino Linotype"/>
                <a:sym typeface="Palatino Linotype"/>
              </a:rPr>
              <a:t>variables in the following formulas. However, it is a 2 x 2 matrix of an entire covariance matrix (also, it is a square matrix).</a:t>
            </a:r>
            <a:endParaRPr sz="1050">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t/>
            </a:r>
            <a:endParaRPr sz="1050">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t/>
            </a:r>
            <a:endParaRPr sz="1050">
              <a:solidFill>
                <a:srgbClr val="000000"/>
              </a:solidFill>
              <a:latin typeface="Palatino Linotype"/>
              <a:ea typeface="Palatino Linotype"/>
              <a:cs typeface="Palatino Linotype"/>
              <a:sym typeface="Palatino Linotype"/>
            </a:endParaRPr>
          </a:p>
          <a:p>
            <a:pPr indent="0" lvl="0" marL="0" rtl="0" algn="l">
              <a:lnSpc>
                <a:spcPct val="100000"/>
              </a:lnSpc>
              <a:spcBef>
                <a:spcPts val="360"/>
              </a:spcBef>
              <a:spcAft>
                <a:spcPts val="0"/>
              </a:spcAft>
              <a:buSzPts val="1800"/>
              <a:buNone/>
            </a:pPr>
            <a:r>
              <a:t/>
            </a:r>
            <a:endParaRPr b="1"/>
          </a:p>
          <a:p>
            <a:pPr indent="0" lvl="0" marL="0" rtl="0" algn="just">
              <a:lnSpc>
                <a:spcPct val="100000"/>
              </a:lnSpc>
              <a:spcBef>
                <a:spcPts val="360"/>
              </a:spcBef>
              <a:spcAft>
                <a:spcPts val="0"/>
              </a:spcAft>
              <a:buSzPts val="1800"/>
              <a:buNone/>
            </a:pPr>
            <a:r>
              <a:t/>
            </a:r>
            <a:endParaRPr sz="1400">
              <a:latin typeface="Palatino Linotype"/>
              <a:ea typeface="Palatino Linotype"/>
              <a:cs typeface="Palatino Linotype"/>
              <a:sym typeface="Palatino Linotype"/>
            </a:endParaRPr>
          </a:p>
        </p:txBody>
      </p:sp>
      <p:sp>
        <p:nvSpPr>
          <p:cNvPr id="507" name="Google Shape;507;g118ba269d07_0_23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08" name="Google Shape;508;g118ba269d07_0_237"/>
          <p:cNvPicPr preferRelativeResize="0"/>
          <p:nvPr/>
        </p:nvPicPr>
        <p:blipFill rotWithShape="1">
          <a:blip r:embed="rId3">
            <a:alphaModFix/>
          </a:blip>
          <a:srcRect b="0" l="0" r="0" t="0"/>
          <a:stretch/>
        </p:blipFill>
        <p:spPr>
          <a:xfrm>
            <a:off x="1343475" y="2642700"/>
            <a:ext cx="6266775" cy="786300"/>
          </a:xfrm>
          <a:prstGeom prst="rect">
            <a:avLst/>
          </a:prstGeom>
          <a:noFill/>
          <a:ln>
            <a:noFill/>
          </a:ln>
        </p:spPr>
      </p:pic>
      <p:pic>
        <p:nvPicPr>
          <p:cNvPr id="509" name="Google Shape;509;g118ba269d07_0_237"/>
          <p:cNvPicPr preferRelativeResize="0"/>
          <p:nvPr/>
        </p:nvPicPr>
        <p:blipFill rotWithShape="1">
          <a:blip r:embed="rId4">
            <a:alphaModFix/>
          </a:blip>
          <a:srcRect b="0" l="0" r="0" t="0"/>
          <a:stretch/>
        </p:blipFill>
        <p:spPr>
          <a:xfrm>
            <a:off x="2810350" y="3743475"/>
            <a:ext cx="3114313" cy="365100"/>
          </a:xfrm>
          <a:prstGeom prst="rect">
            <a:avLst/>
          </a:prstGeom>
          <a:noFill/>
          <a:ln>
            <a:noFill/>
          </a:ln>
        </p:spPr>
      </p:pic>
      <p:pic>
        <p:nvPicPr>
          <p:cNvPr id="510" name="Google Shape;510;g118ba269d07_0_237"/>
          <p:cNvPicPr preferRelativeResize="0"/>
          <p:nvPr/>
        </p:nvPicPr>
        <p:blipFill rotWithShape="1">
          <a:blip r:embed="rId5">
            <a:alphaModFix/>
          </a:blip>
          <a:srcRect b="0" l="0" r="0" t="0"/>
          <a:stretch/>
        </p:blipFill>
        <p:spPr>
          <a:xfrm>
            <a:off x="2918875" y="4423050"/>
            <a:ext cx="2948675" cy="504200"/>
          </a:xfrm>
          <a:prstGeom prst="rect">
            <a:avLst/>
          </a:prstGeom>
          <a:noFill/>
          <a:ln>
            <a:noFill/>
          </a:ln>
        </p:spPr>
      </p:pic>
      <p:sp>
        <p:nvSpPr>
          <p:cNvPr id="511" name="Google Shape;511;g118ba269d07_0_237"/>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118ba269d07_0_2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518" name="Google Shape;518;g118ba269d07_0_249"/>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1" lang="en-US"/>
              <a:t>PCA working methodology from first principles</a:t>
            </a:r>
            <a:endParaRPr b="1"/>
          </a:p>
          <a:p>
            <a:pPr indent="0" lvl="0" marL="0" rtl="0" algn="l">
              <a:lnSpc>
                <a:spcPct val="115000"/>
              </a:lnSpc>
              <a:spcBef>
                <a:spcPts val="1200"/>
              </a:spcBef>
              <a:spcAft>
                <a:spcPts val="0"/>
              </a:spcAft>
              <a:buSzPts val="1800"/>
              <a:buNone/>
            </a:pPr>
            <a:r>
              <a:rPr lang="en-US" sz="1600">
                <a:latin typeface="Palatino Linotype"/>
                <a:ea typeface="Palatino Linotype"/>
                <a:cs typeface="Palatino Linotype"/>
                <a:sym typeface="Palatino Linotype"/>
              </a:rPr>
              <a:t>we can calculate eigenvectors and eigenvalue</a:t>
            </a:r>
            <a:endParaRPr sz="1600">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t/>
            </a:r>
            <a:endParaRPr sz="1600">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t/>
            </a:r>
            <a:endParaRPr sz="1600">
              <a:latin typeface="Palatino Linotype"/>
              <a:ea typeface="Palatino Linotype"/>
              <a:cs typeface="Palatino Linotype"/>
              <a:sym typeface="Palatino Linotype"/>
            </a:endParaRPr>
          </a:p>
          <a:p>
            <a:pPr indent="0" lvl="0" marL="76200" rtl="0" algn="l">
              <a:lnSpc>
                <a:spcPct val="115000"/>
              </a:lnSpc>
              <a:spcBef>
                <a:spcPts val="1200"/>
              </a:spcBef>
              <a:spcAft>
                <a:spcPts val="0"/>
              </a:spcAft>
              <a:buSzPts val="1800"/>
              <a:buNone/>
            </a:pPr>
            <a:r>
              <a:rPr lang="en-US" sz="1600">
                <a:latin typeface="Palatino Linotype"/>
                <a:ea typeface="Palatino Linotype"/>
                <a:cs typeface="Palatino Linotype"/>
                <a:sym typeface="Palatino Linotype"/>
              </a:rPr>
              <a:t>By solving the preceding equation, we can obtain eigenvectors and eigenvalues, as follows:</a:t>
            </a:r>
            <a:endParaRPr sz="1600">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rPr lang="en-US" sz="1600">
                <a:latin typeface="Palatino Linotype"/>
                <a:ea typeface="Palatino Linotype"/>
                <a:cs typeface="Palatino Linotype"/>
                <a:sym typeface="Palatino Linotype"/>
              </a:rPr>
              <a:t> </a:t>
            </a:r>
            <a:endParaRPr sz="1600">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t/>
            </a:r>
            <a:endParaRPr sz="1050">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t/>
            </a:r>
            <a:endParaRPr sz="1050">
              <a:solidFill>
                <a:srgbClr val="000000"/>
              </a:solidFill>
              <a:latin typeface="Palatino Linotype"/>
              <a:ea typeface="Palatino Linotype"/>
              <a:cs typeface="Palatino Linotype"/>
              <a:sym typeface="Palatino Linotype"/>
            </a:endParaRPr>
          </a:p>
          <a:p>
            <a:pPr indent="0" lvl="0" marL="0" rtl="0" algn="l">
              <a:lnSpc>
                <a:spcPct val="100000"/>
              </a:lnSpc>
              <a:spcBef>
                <a:spcPts val="360"/>
              </a:spcBef>
              <a:spcAft>
                <a:spcPts val="0"/>
              </a:spcAft>
              <a:buSzPts val="1800"/>
              <a:buNone/>
            </a:pPr>
            <a:r>
              <a:t/>
            </a:r>
            <a:endParaRPr b="1"/>
          </a:p>
          <a:p>
            <a:pPr indent="0" lvl="0" marL="0" rtl="0" algn="just">
              <a:lnSpc>
                <a:spcPct val="100000"/>
              </a:lnSpc>
              <a:spcBef>
                <a:spcPts val="360"/>
              </a:spcBef>
              <a:spcAft>
                <a:spcPts val="0"/>
              </a:spcAft>
              <a:buSzPts val="1800"/>
              <a:buNone/>
            </a:pPr>
            <a:r>
              <a:t/>
            </a:r>
            <a:endParaRPr sz="1400">
              <a:latin typeface="Palatino Linotype"/>
              <a:ea typeface="Palatino Linotype"/>
              <a:cs typeface="Palatino Linotype"/>
              <a:sym typeface="Palatino Linotype"/>
            </a:endParaRPr>
          </a:p>
        </p:txBody>
      </p:sp>
      <p:sp>
        <p:nvSpPr>
          <p:cNvPr id="519" name="Google Shape;519;g118ba269d07_0_24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20" name="Google Shape;520;g118ba269d07_0_249"/>
          <p:cNvPicPr preferRelativeResize="0"/>
          <p:nvPr/>
        </p:nvPicPr>
        <p:blipFill rotWithShape="1">
          <a:blip r:embed="rId3">
            <a:alphaModFix/>
          </a:blip>
          <a:srcRect b="0" l="0" r="0" t="0"/>
          <a:stretch/>
        </p:blipFill>
        <p:spPr>
          <a:xfrm>
            <a:off x="2484375" y="2178825"/>
            <a:ext cx="3821975" cy="454050"/>
          </a:xfrm>
          <a:prstGeom prst="rect">
            <a:avLst/>
          </a:prstGeom>
          <a:noFill/>
          <a:ln>
            <a:noFill/>
          </a:ln>
        </p:spPr>
      </p:pic>
      <p:pic>
        <p:nvPicPr>
          <p:cNvPr id="521" name="Google Shape;521;g118ba269d07_0_249"/>
          <p:cNvPicPr preferRelativeResize="0"/>
          <p:nvPr/>
        </p:nvPicPr>
        <p:blipFill rotWithShape="1">
          <a:blip r:embed="rId4">
            <a:alphaModFix/>
          </a:blip>
          <a:srcRect b="0" l="0" r="0" t="0"/>
          <a:stretch/>
        </p:blipFill>
        <p:spPr>
          <a:xfrm>
            <a:off x="2898125" y="3771675"/>
            <a:ext cx="2856575" cy="365100"/>
          </a:xfrm>
          <a:prstGeom prst="rect">
            <a:avLst/>
          </a:prstGeom>
          <a:noFill/>
          <a:ln>
            <a:noFill/>
          </a:ln>
        </p:spPr>
      </p:pic>
      <p:pic>
        <p:nvPicPr>
          <p:cNvPr id="522" name="Google Shape;522;g118ba269d07_0_249"/>
          <p:cNvPicPr preferRelativeResize="0"/>
          <p:nvPr/>
        </p:nvPicPr>
        <p:blipFill rotWithShape="1">
          <a:blip r:embed="rId5">
            <a:alphaModFix/>
          </a:blip>
          <a:srcRect b="0" l="0" r="0" t="0"/>
          <a:stretch/>
        </p:blipFill>
        <p:spPr>
          <a:xfrm>
            <a:off x="2741400" y="4598550"/>
            <a:ext cx="3170025" cy="554350"/>
          </a:xfrm>
          <a:prstGeom prst="rect">
            <a:avLst/>
          </a:prstGeom>
          <a:noFill/>
          <a:ln>
            <a:noFill/>
          </a:ln>
        </p:spPr>
      </p:pic>
      <p:sp>
        <p:nvSpPr>
          <p:cNvPr id="523" name="Google Shape;523;g118ba269d07_0_249"/>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118ba269d07_0_2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530" name="Google Shape;530;g118ba269d07_0_259"/>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1" lang="en-US"/>
              <a:t>PCA working methodology from first principles</a:t>
            </a:r>
            <a:endParaRPr b="1"/>
          </a:p>
          <a:p>
            <a:pPr indent="0" lvl="0" marL="0" rtl="0" algn="l">
              <a:lnSpc>
                <a:spcPct val="115000"/>
              </a:lnSpc>
              <a:spcBef>
                <a:spcPts val="1200"/>
              </a:spcBef>
              <a:spcAft>
                <a:spcPts val="0"/>
              </a:spcAft>
              <a:buSzPts val="1800"/>
              <a:buNone/>
            </a:pPr>
            <a:r>
              <a:rPr lang="en-US">
                <a:latin typeface="Palatino Linotype"/>
                <a:ea typeface="Palatino Linotype"/>
                <a:cs typeface="Palatino Linotype"/>
                <a:sym typeface="Palatino Linotype"/>
              </a:rPr>
              <a:t>Python syntax:</a:t>
            </a:r>
            <a:endParaRPr>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rPr lang="en-US">
                <a:latin typeface="Palatino Linotype"/>
                <a:ea typeface="Palatino Linotype"/>
                <a:cs typeface="Palatino Linotype"/>
                <a:sym typeface="Palatino Linotype"/>
              </a:rPr>
              <a:t>&gt;&gt;&gt; import numpy as np</a:t>
            </a:r>
            <a:endParaRPr>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rPr lang="en-US">
                <a:latin typeface="Palatino Linotype"/>
                <a:ea typeface="Palatino Linotype"/>
                <a:cs typeface="Palatino Linotype"/>
                <a:sym typeface="Palatino Linotype"/>
              </a:rPr>
              <a:t>&gt;&gt;&gt; w, v = np.linalg.eig(np.array([[ 0.91335 ,0.75969 ],[0.75969,0.69702]]))</a:t>
            </a:r>
            <a:endParaRPr>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rPr lang="en-US">
                <a:latin typeface="Palatino Linotype"/>
                <a:ea typeface="Palatino Linotype"/>
                <a:cs typeface="Palatino Linotype"/>
                <a:sym typeface="Palatino Linotype"/>
              </a:rPr>
              <a:t>\&gt;&gt;&gt; print ("\nEigen Values\n", w)</a:t>
            </a:r>
            <a:endParaRPr>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rPr lang="en-US">
                <a:latin typeface="Palatino Linotype"/>
                <a:ea typeface="Palatino Linotype"/>
                <a:cs typeface="Palatino Linotype"/>
                <a:sym typeface="Palatino Linotype"/>
              </a:rPr>
              <a:t>&gt;&gt;&gt; print ("\nEigen Vectors\n", v)</a:t>
            </a:r>
            <a:endParaRPr>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t/>
            </a:r>
            <a:endParaRPr>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t/>
            </a:r>
            <a:endParaRPr sz="1050">
              <a:solidFill>
                <a:srgbClr val="000000"/>
              </a:solidFill>
              <a:latin typeface="Palatino Linotype"/>
              <a:ea typeface="Palatino Linotype"/>
              <a:cs typeface="Palatino Linotype"/>
              <a:sym typeface="Palatino Linotype"/>
            </a:endParaRPr>
          </a:p>
          <a:p>
            <a:pPr indent="0" lvl="0" marL="0" rtl="0" algn="l">
              <a:lnSpc>
                <a:spcPct val="100000"/>
              </a:lnSpc>
              <a:spcBef>
                <a:spcPts val="360"/>
              </a:spcBef>
              <a:spcAft>
                <a:spcPts val="0"/>
              </a:spcAft>
              <a:buSzPts val="1800"/>
              <a:buNone/>
            </a:pPr>
            <a:r>
              <a:t/>
            </a:r>
            <a:endParaRPr b="1"/>
          </a:p>
          <a:p>
            <a:pPr indent="0" lvl="0" marL="0" rtl="0" algn="just">
              <a:lnSpc>
                <a:spcPct val="100000"/>
              </a:lnSpc>
              <a:spcBef>
                <a:spcPts val="360"/>
              </a:spcBef>
              <a:spcAft>
                <a:spcPts val="0"/>
              </a:spcAft>
              <a:buSzPts val="1800"/>
              <a:buNone/>
            </a:pPr>
            <a:r>
              <a:t/>
            </a:r>
            <a:endParaRPr sz="1400">
              <a:latin typeface="Palatino Linotype"/>
              <a:ea typeface="Palatino Linotype"/>
              <a:cs typeface="Palatino Linotype"/>
              <a:sym typeface="Palatino Linotype"/>
            </a:endParaRPr>
          </a:p>
        </p:txBody>
      </p:sp>
      <p:sp>
        <p:nvSpPr>
          <p:cNvPr id="531" name="Google Shape;531;g118ba269d07_0_25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32" name="Google Shape;532;g118ba269d07_0_259"/>
          <p:cNvPicPr preferRelativeResize="0"/>
          <p:nvPr/>
        </p:nvPicPr>
        <p:blipFill rotWithShape="1">
          <a:blip r:embed="rId3">
            <a:alphaModFix/>
          </a:blip>
          <a:srcRect b="0" l="0" r="0" t="0"/>
          <a:stretch/>
        </p:blipFill>
        <p:spPr>
          <a:xfrm>
            <a:off x="3132875" y="4200050"/>
            <a:ext cx="2997950" cy="1855550"/>
          </a:xfrm>
          <a:prstGeom prst="rect">
            <a:avLst/>
          </a:prstGeom>
          <a:noFill/>
          <a:ln>
            <a:noFill/>
          </a:ln>
        </p:spPr>
      </p:pic>
      <p:sp>
        <p:nvSpPr>
          <p:cNvPr id="533" name="Google Shape;533;g118ba269d07_0_259"/>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118ba269d07_0_2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540" name="Google Shape;540;g118ba269d07_0_266"/>
          <p:cNvSpPr txBox="1"/>
          <p:nvPr>
            <p:ph idx="1" type="body"/>
          </p:nvPr>
        </p:nvSpPr>
        <p:spPr>
          <a:xfrm>
            <a:off x="457200" y="1165975"/>
            <a:ext cx="8229600" cy="51903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360"/>
              </a:spcBef>
              <a:spcAft>
                <a:spcPts val="0"/>
              </a:spcAft>
              <a:buSzPct val="130909"/>
              <a:buNone/>
            </a:pPr>
            <a:r>
              <a:rPr b="1" lang="en-US" sz="5500"/>
              <a:t>PCA working methodology from first principles</a:t>
            </a:r>
            <a:endParaRPr b="1" sz="5500"/>
          </a:p>
          <a:p>
            <a:pPr indent="0" lvl="0" marL="0" rtl="0" algn="l">
              <a:lnSpc>
                <a:spcPct val="115000"/>
              </a:lnSpc>
              <a:spcBef>
                <a:spcPts val="1200"/>
              </a:spcBef>
              <a:spcAft>
                <a:spcPts val="0"/>
              </a:spcAft>
              <a:buSzPct val="130909"/>
              <a:buNone/>
            </a:pPr>
            <a:r>
              <a:rPr lang="en-US" sz="5500">
                <a:latin typeface="Palatino Linotype"/>
                <a:ea typeface="Palatino Linotype"/>
                <a:cs typeface="Palatino Linotype"/>
                <a:sym typeface="Palatino Linotype"/>
              </a:rPr>
              <a:t>Once we obtain the eigenvectors and eigenvalues, we can project data into principal components. </a:t>
            </a:r>
            <a:endParaRPr sz="55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30909"/>
              <a:buNone/>
            </a:pPr>
            <a:r>
              <a:rPr lang="en-US" sz="5500">
                <a:latin typeface="Palatino Linotype"/>
                <a:ea typeface="Palatino Linotype"/>
                <a:cs typeface="Palatino Linotype"/>
                <a:sym typeface="Palatino Linotype"/>
              </a:rPr>
              <a:t>The first eigenvector has the greatest eigenvalue and is the first principal component, as we would like to reduce the original 2D data into 1D data.</a:t>
            </a:r>
            <a:endParaRPr sz="55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30909"/>
              <a:buNone/>
            </a:pPr>
            <a:r>
              <a:t/>
            </a:r>
            <a:endParaRPr sz="55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30909"/>
              <a:buNone/>
            </a:pPr>
            <a:r>
              <a:t/>
            </a:r>
            <a:endParaRPr sz="55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30909"/>
              <a:buNone/>
            </a:pPr>
            <a:r>
              <a:t/>
            </a:r>
            <a:endParaRPr sz="55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30909"/>
              <a:buNone/>
            </a:pPr>
            <a:r>
              <a:t/>
            </a:r>
            <a:endParaRPr sz="55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30909"/>
              <a:buNone/>
            </a:pPr>
            <a:r>
              <a:t/>
            </a:r>
            <a:endParaRPr sz="55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30909"/>
              <a:buNone/>
            </a:pPr>
            <a:r>
              <a:t/>
            </a:r>
            <a:endParaRPr sz="55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30909"/>
              <a:buNone/>
            </a:pPr>
            <a:r>
              <a:t/>
            </a:r>
            <a:endParaRPr sz="55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30909"/>
              <a:buNone/>
            </a:pPr>
            <a:r>
              <a:t/>
            </a:r>
            <a:endParaRPr sz="55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30909"/>
              <a:buNone/>
            </a:pPr>
            <a:r>
              <a:rPr lang="en-US" sz="5500">
                <a:latin typeface="Palatino Linotype"/>
                <a:ea typeface="Palatino Linotype"/>
                <a:cs typeface="Palatino Linotype"/>
                <a:sym typeface="Palatino Linotype"/>
              </a:rPr>
              <a:t>From the preceding result, we can see the 1D projection of the first principal component from the original 2D data. </a:t>
            </a:r>
            <a:endParaRPr sz="55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30909"/>
              <a:buNone/>
            </a:pPr>
            <a:r>
              <a:rPr lang="en-US" sz="5500">
                <a:latin typeface="Palatino Linotype"/>
                <a:ea typeface="Palatino Linotype"/>
                <a:cs typeface="Palatino Linotype"/>
                <a:sym typeface="Palatino Linotype"/>
              </a:rPr>
              <a:t>Also, the eigenvalue of 1.5725 explains the fact that the principal component explains variance of 57 percent more than the original variables.</a:t>
            </a:r>
            <a:endParaRPr sz="55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30909"/>
              <a:buNone/>
            </a:pPr>
            <a:r>
              <a:t/>
            </a:r>
            <a:endParaRPr sz="5500">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t/>
            </a:r>
            <a:endParaRPr sz="1050">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t/>
            </a:r>
            <a:endParaRPr sz="1050">
              <a:solidFill>
                <a:srgbClr val="000000"/>
              </a:solidFill>
              <a:latin typeface="Palatino Linotype"/>
              <a:ea typeface="Palatino Linotype"/>
              <a:cs typeface="Palatino Linotype"/>
              <a:sym typeface="Palatino Linotype"/>
            </a:endParaRPr>
          </a:p>
          <a:p>
            <a:pPr indent="0" lvl="0" marL="0" rtl="0" algn="l">
              <a:lnSpc>
                <a:spcPct val="100000"/>
              </a:lnSpc>
              <a:spcBef>
                <a:spcPts val="360"/>
              </a:spcBef>
              <a:spcAft>
                <a:spcPts val="0"/>
              </a:spcAft>
              <a:buSzPts val="1800"/>
              <a:buNone/>
            </a:pPr>
            <a:r>
              <a:t/>
            </a:r>
            <a:endParaRPr b="1"/>
          </a:p>
          <a:p>
            <a:pPr indent="0" lvl="0" marL="0" rtl="0" algn="just">
              <a:lnSpc>
                <a:spcPct val="100000"/>
              </a:lnSpc>
              <a:spcBef>
                <a:spcPts val="360"/>
              </a:spcBef>
              <a:spcAft>
                <a:spcPts val="0"/>
              </a:spcAft>
              <a:buSzPts val="1800"/>
              <a:buNone/>
            </a:pPr>
            <a:r>
              <a:t/>
            </a:r>
            <a:endParaRPr sz="1400">
              <a:latin typeface="Palatino Linotype"/>
              <a:ea typeface="Palatino Linotype"/>
              <a:cs typeface="Palatino Linotype"/>
              <a:sym typeface="Palatino Linotype"/>
            </a:endParaRPr>
          </a:p>
        </p:txBody>
      </p:sp>
      <p:sp>
        <p:nvSpPr>
          <p:cNvPr id="541" name="Google Shape;541;g118ba269d07_0_26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42" name="Google Shape;542;g118ba269d07_0_266"/>
          <p:cNvPicPr preferRelativeResize="0"/>
          <p:nvPr/>
        </p:nvPicPr>
        <p:blipFill rotWithShape="1">
          <a:blip r:embed="rId3">
            <a:alphaModFix/>
          </a:blip>
          <a:srcRect b="0" l="0" r="0" t="0"/>
          <a:stretch/>
        </p:blipFill>
        <p:spPr>
          <a:xfrm>
            <a:off x="3162700" y="2564975"/>
            <a:ext cx="2266950" cy="2475100"/>
          </a:xfrm>
          <a:prstGeom prst="rect">
            <a:avLst/>
          </a:prstGeom>
          <a:noFill/>
          <a:ln>
            <a:noFill/>
          </a:ln>
        </p:spPr>
      </p:pic>
      <p:sp>
        <p:nvSpPr>
          <p:cNvPr id="543" name="Google Shape;543;g118ba269d07_0_266"/>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118ba269d07_0_2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550" name="Google Shape;550;g118ba269d07_0_273"/>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a:bodyPr>
          <a:lstStyle/>
          <a:p>
            <a:pPr indent="0" lvl="0" marL="0" marR="0" rtl="0" algn="l">
              <a:lnSpc>
                <a:spcPct val="158181"/>
              </a:lnSpc>
              <a:spcBef>
                <a:spcPts val="0"/>
              </a:spcBef>
              <a:spcAft>
                <a:spcPts val="0"/>
              </a:spcAft>
              <a:buSzPts val="1800"/>
              <a:buNone/>
            </a:pPr>
            <a:r>
              <a:rPr b="1" lang="en-US">
                <a:latin typeface="Arial"/>
                <a:ea typeface="Arial"/>
                <a:cs typeface="Arial"/>
                <a:sym typeface="Arial"/>
              </a:rPr>
              <a:t>PCA applied on handwritten digits using scikit-learn</a:t>
            </a:r>
            <a:endParaRPr b="1"/>
          </a:p>
          <a:p>
            <a:pPr indent="-330200" lvl="0" marL="457200" rtl="0" algn="l">
              <a:lnSpc>
                <a:spcPct val="115000"/>
              </a:lnSpc>
              <a:spcBef>
                <a:spcPts val="1200"/>
              </a:spcBef>
              <a:spcAft>
                <a:spcPts val="0"/>
              </a:spcAft>
              <a:buSzPts val="1600"/>
              <a:buFont typeface="Palatino Linotype"/>
              <a:buChar char="•"/>
            </a:pPr>
            <a:r>
              <a:rPr lang="en-US" sz="1600">
                <a:latin typeface="Palatino Linotype"/>
                <a:ea typeface="Palatino Linotype"/>
                <a:cs typeface="Palatino Linotype"/>
                <a:sym typeface="Palatino Linotype"/>
              </a:rPr>
              <a:t>Handwritten digits example from scikit- learn datasets</a:t>
            </a:r>
            <a:endParaRPr sz="1600">
              <a:latin typeface="Palatino Linotype"/>
              <a:ea typeface="Palatino Linotype"/>
              <a:cs typeface="Palatino Linotype"/>
              <a:sym typeface="Palatino Linotype"/>
            </a:endParaRPr>
          </a:p>
          <a:p>
            <a:pPr indent="-330200" lvl="0" marL="457200" rtl="0" algn="l">
              <a:lnSpc>
                <a:spcPct val="115000"/>
              </a:lnSpc>
              <a:spcBef>
                <a:spcPts val="0"/>
              </a:spcBef>
              <a:spcAft>
                <a:spcPts val="0"/>
              </a:spcAft>
              <a:buSzPts val="1600"/>
              <a:buFont typeface="Palatino Linotype"/>
              <a:buChar char="•"/>
            </a:pPr>
            <a:r>
              <a:rPr lang="en-US" sz="1600">
                <a:latin typeface="Palatino Linotype"/>
                <a:ea typeface="Palatino Linotype"/>
                <a:cs typeface="Palatino Linotype"/>
                <a:sym typeface="Palatino Linotype"/>
              </a:rPr>
              <a:t> Handwritten digits are created from 0-9 and its respective 64 features (8 x 8 matrix) of pixel intensities. </a:t>
            </a:r>
            <a:endParaRPr sz="1600">
              <a:latin typeface="Palatino Linotype"/>
              <a:ea typeface="Palatino Linotype"/>
              <a:cs typeface="Palatino Linotype"/>
              <a:sym typeface="Palatino Linotype"/>
            </a:endParaRPr>
          </a:p>
          <a:p>
            <a:pPr indent="-330200" lvl="0" marL="457200" rtl="0" algn="l">
              <a:lnSpc>
                <a:spcPct val="115000"/>
              </a:lnSpc>
              <a:spcBef>
                <a:spcPts val="0"/>
              </a:spcBef>
              <a:spcAft>
                <a:spcPts val="0"/>
              </a:spcAft>
              <a:buSzPts val="1600"/>
              <a:buFont typeface="Palatino Linotype"/>
              <a:buChar char="•"/>
            </a:pPr>
            <a:r>
              <a:rPr lang="en-US" sz="1600">
                <a:latin typeface="Palatino Linotype"/>
                <a:ea typeface="Palatino Linotype"/>
                <a:cs typeface="Palatino Linotype"/>
                <a:sym typeface="Palatino Linotype"/>
              </a:rPr>
              <a:t>The idea is to represent the original features of 64 dimensions into as few as possible</a:t>
            </a:r>
            <a:endParaRPr sz="1600">
              <a:latin typeface="Palatino Linotype"/>
              <a:ea typeface="Palatino Linotype"/>
              <a:cs typeface="Palatino Linotype"/>
              <a:sym typeface="Palatino Linotype"/>
            </a:endParaRPr>
          </a:p>
          <a:p>
            <a:pPr indent="0" lvl="0" marL="304800" rtl="0" algn="l">
              <a:lnSpc>
                <a:spcPct val="115000"/>
              </a:lnSpc>
              <a:spcBef>
                <a:spcPts val="1200"/>
              </a:spcBef>
              <a:spcAft>
                <a:spcPts val="0"/>
              </a:spcAft>
              <a:buClr>
                <a:schemeClr val="dk1"/>
              </a:buClr>
              <a:buSzPts val="1100"/>
              <a:buFont typeface="Arial"/>
              <a:buNone/>
            </a:pPr>
            <a:r>
              <a:rPr b="1" lang="en-US" sz="1600">
                <a:latin typeface="Courier New"/>
                <a:ea typeface="Courier New"/>
                <a:cs typeface="Courier New"/>
                <a:sym typeface="Courier New"/>
              </a:rPr>
              <a:t># PCA - Principal Component Analysis</a:t>
            </a:r>
            <a:endParaRPr b="1" sz="1600">
              <a:latin typeface="Courier New"/>
              <a:ea typeface="Courier New"/>
              <a:cs typeface="Courier New"/>
              <a:sym typeface="Courier New"/>
            </a:endParaRPr>
          </a:p>
          <a:p>
            <a:pPr indent="457200" lvl="0" marL="0" rtl="0" algn="just">
              <a:lnSpc>
                <a:spcPct val="100000"/>
              </a:lnSpc>
              <a:spcBef>
                <a:spcPts val="1200"/>
              </a:spcBef>
              <a:spcAft>
                <a:spcPts val="0"/>
              </a:spcAft>
              <a:buSzPts val="1800"/>
              <a:buNone/>
            </a:pPr>
            <a:r>
              <a:rPr b="1" lang="en-US" sz="1600">
                <a:latin typeface="Courier New"/>
                <a:ea typeface="Courier New"/>
                <a:cs typeface="Courier New"/>
                <a:sym typeface="Courier New"/>
              </a:rPr>
              <a:t>&gt;&gt;&gt; import matplotlib.pyplot as plt</a:t>
            </a:r>
            <a:endParaRPr b="1" sz="1600">
              <a:latin typeface="Courier New"/>
              <a:ea typeface="Courier New"/>
              <a:cs typeface="Courier New"/>
              <a:sym typeface="Courier New"/>
            </a:endParaRPr>
          </a:p>
          <a:p>
            <a:pPr indent="152400" lvl="0" marL="304800" rtl="0" algn="l">
              <a:lnSpc>
                <a:spcPct val="115000"/>
              </a:lnSpc>
              <a:spcBef>
                <a:spcPts val="500"/>
              </a:spcBef>
              <a:spcAft>
                <a:spcPts val="0"/>
              </a:spcAft>
              <a:buClr>
                <a:schemeClr val="dk1"/>
              </a:buClr>
              <a:buSzPts val="1100"/>
              <a:buFont typeface="Arial"/>
              <a:buNone/>
            </a:pPr>
            <a:r>
              <a:rPr b="1" lang="en-US" sz="1600">
                <a:latin typeface="Courier New"/>
                <a:ea typeface="Courier New"/>
                <a:cs typeface="Courier New"/>
                <a:sym typeface="Courier New"/>
              </a:rPr>
              <a:t>&gt;&gt;&gt; from sklearn.decomposition import PCA</a:t>
            </a:r>
            <a:endParaRPr b="1" sz="1600">
              <a:latin typeface="Courier New"/>
              <a:ea typeface="Courier New"/>
              <a:cs typeface="Courier New"/>
              <a:sym typeface="Courier New"/>
            </a:endParaRPr>
          </a:p>
          <a:p>
            <a:pPr indent="152400" lvl="0" marL="304800" rtl="0" algn="l">
              <a:lnSpc>
                <a:spcPct val="115000"/>
              </a:lnSpc>
              <a:spcBef>
                <a:spcPts val="100"/>
              </a:spcBef>
              <a:spcAft>
                <a:spcPts val="0"/>
              </a:spcAft>
              <a:buClr>
                <a:schemeClr val="dk1"/>
              </a:buClr>
              <a:buSzPts val="1100"/>
              <a:buFont typeface="Arial"/>
              <a:buNone/>
            </a:pPr>
            <a:r>
              <a:rPr b="1" lang="en-US" sz="1600">
                <a:latin typeface="Courier New"/>
                <a:ea typeface="Courier New"/>
                <a:cs typeface="Courier New"/>
                <a:sym typeface="Courier New"/>
              </a:rPr>
              <a:t>&gt;&gt;&gt; from sklearn.datasets import load_digits</a:t>
            </a:r>
            <a:endParaRPr b="1" sz="16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600">
                <a:latin typeface="Courier New"/>
                <a:ea typeface="Courier New"/>
                <a:cs typeface="Courier New"/>
                <a:sym typeface="Courier New"/>
              </a:rPr>
              <a:t> 	&gt;&gt;&gt; digits = load_digits()</a:t>
            </a:r>
            <a:endParaRPr b="1" sz="1600">
              <a:latin typeface="Courier New"/>
              <a:ea typeface="Courier New"/>
              <a:cs typeface="Courier New"/>
              <a:sym typeface="Courier New"/>
            </a:endParaRPr>
          </a:p>
          <a:p>
            <a:pPr indent="152400" lvl="0" marL="304800" rtl="0" algn="l">
              <a:lnSpc>
                <a:spcPct val="115000"/>
              </a:lnSpc>
              <a:spcBef>
                <a:spcPts val="1200"/>
              </a:spcBef>
              <a:spcAft>
                <a:spcPts val="0"/>
              </a:spcAft>
              <a:buClr>
                <a:schemeClr val="dk1"/>
              </a:buClr>
              <a:buSzPts val="1100"/>
              <a:buFont typeface="Arial"/>
              <a:buNone/>
            </a:pPr>
            <a:r>
              <a:rPr b="1" lang="en-US" sz="1600">
                <a:latin typeface="Courier New"/>
                <a:ea typeface="Courier New"/>
                <a:cs typeface="Courier New"/>
                <a:sym typeface="Courier New"/>
              </a:rPr>
              <a:t>&gt;&gt;&gt; X = digits.data</a:t>
            </a:r>
            <a:endParaRPr b="1" sz="1600">
              <a:latin typeface="Courier New"/>
              <a:ea typeface="Courier New"/>
              <a:cs typeface="Courier New"/>
              <a:sym typeface="Courier New"/>
            </a:endParaRPr>
          </a:p>
          <a:p>
            <a:pPr indent="152400" lvl="0" marL="304800" rtl="0" algn="l">
              <a:lnSpc>
                <a:spcPct val="115000"/>
              </a:lnSpc>
              <a:spcBef>
                <a:spcPts val="100"/>
              </a:spcBef>
              <a:spcAft>
                <a:spcPts val="0"/>
              </a:spcAft>
              <a:buClr>
                <a:schemeClr val="dk1"/>
              </a:buClr>
              <a:buSzPts val="1100"/>
              <a:buFont typeface="Arial"/>
              <a:buNone/>
            </a:pPr>
            <a:r>
              <a:rPr b="1" lang="en-US" sz="1600">
                <a:latin typeface="Courier New"/>
                <a:ea typeface="Courier New"/>
                <a:cs typeface="Courier New"/>
                <a:sym typeface="Courier New"/>
              </a:rPr>
              <a:t>&gt;&gt;&gt; y = digits.target</a:t>
            </a:r>
            <a:endParaRPr b="1" sz="1600">
              <a:latin typeface="Courier New"/>
              <a:ea typeface="Courier New"/>
              <a:cs typeface="Courier New"/>
              <a:sym typeface="Courier New"/>
            </a:endParaRPr>
          </a:p>
          <a:p>
            <a:pPr indent="457200" lvl="0" marL="0" rtl="0" algn="l">
              <a:lnSpc>
                <a:spcPct val="115000"/>
              </a:lnSpc>
              <a:spcBef>
                <a:spcPts val="1200"/>
              </a:spcBef>
              <a:spcAft>
                <a:spcPts val="1200"/>
              </a:spcAft>
              <a:buSzPts val="1800"/>
              <a:buNone/>
            </a:pPr>
            <a:r>
              <a:rPr b="1" lang="en-US" sz="1600">
                <a:latin typeface="Courier New"/>
                <a:ea typeface="Courier New"/>
                <a:cs typeface="Courier New"/>
                <a:sym typeface="Courier New"/>
              </a:rPr>
              <a:t>&gt;&gt;&gt; print (digits.data[0].reshape(8,8))</a:t>
            </a:r>
            <a:endParaRPr b="1" sz="1600">
              <a:latin typeface="Courier New"/>
              <a:ea typeface="Courier New"/>
              <a:cs typeface="Courier New"/>
              <a:sym typeface="Courier New"/>
            </a:endParaRPr>
          </a:p>
        </p:txBody>
      </p:sp>
      <p:sp>
        <p:nvSpPr>
          <p:cNvPr id="551" name="Google Shape;551;g118ba269d07_0_27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52" name="Google Shape;552;g118ba269d07_0_273"/>
          <p:cNvPicPr preferRelativeResize="0"/>
          <p:nvPr/>
        </p:nvPicPr>
        <p:blipFill rotWithShape="1">
          <a:blip r:embed="rId3">
            <a:alphaModFix/>
          </a:blip>
          <a:srcRect b="424559" l="-170730" r="170730" t="-424559"/>
          <a:stretch/>
        </p:blipFill>
        <p:spPr>
          <a:xfrm>
            <a:off x="152400" y="152400"/>
            <a:ext cx="2809875" cy="1095375"/>
          </a:xfrm>
          <a:prstGeom prst="rect">
            <a:avLst/>
          </a:prstGeom>
          <a:noFill/>
          <a:ln>
            <a:noFill/>
          </a:ln>
        </p:spPr>
      </p:pic>
      <p:pic>
        <p:nvPicPr>
          <p:cNvPr id="553" name="Google Shape;553;g118ba269d07_0_273"/>
          <p:cNvPicPr preferRelativeResize="0"/>
          <p:nvPr/>
        </p:nvPicPr>
        <p:blipFill rotWithShape="1">
          <a:blip r:embed="rId4">
            <a:alphaModFix/>
          </a:blip>
          <a:srcRect b="0" l="0" r="0" t="0"/>
          <a:stretch/>
        </p:blipFill>
        <p:spPr>
          <a:xfrm>
            <a:off x="5791200" y="4492475"/>
            <a:ext cx="2809875" cy="1251100"/>
          </a:xfrm>
          <a:prstGeom prst="rect">
            <a:avLst/>
          </a:prstGeom>
          <a:noFill/>
          <a:ln>
            <a:noFill/>
          </a:ln>
        </p:spPr>
      </p:pic>
      <p:sp>
        <p:nvSpPr>
          <p:cNvPr id="554" name="Google Shape;554;g118ba269d07_0_273"/>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g1193ceff6e2_0_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561" name="Google Shape;561;g1193ceff6e2_0_1"/>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a:bodyPr>
          <a:lstStyle/>
          <a:p>
            <a:pPr indent="0" lvl="0" marL="0" marR="0" rtl="0" algn="l">
              <a:lnSpc>
                <a:spcPct val="158181"/>
              </a:lnSpc>
              <a:spcBef>
                <a:spcPts val="0"/>
              </a:spcBef>
              <a:spcAft>
                <a:spcPts val="0"/>
              </a:spcAft>
              <a:buSzPts val="1800"/>
              <a:buNone/>
            </a:pPr>
            <a:r>
              <a:rPr b="1" lang="en-US">
                <a:latin typeface="Arial"/>
                <a:ea typeface="Arial"/>
                <a:cs typeface="Arial"/>
                <a:sym typeface="Arial"/>
              </a:rPr>
              <a:t>PCA applied on handwritten digits using scikit-learn</a:t>
            </a:r>
            <a:endParaRPr b="1"/>
          </a:p>
          <a:p>
            <a:pPr indent="0" lvl="0" marL="76200" rtl="0" algn="l">
              <a:lnSpc>
                <a:spcPct val="115000"/>
              </a:lnSpc>
              <a:spcBef>
                <a:spcPts val="200"/>
              </a:spcBef>
              <a:spcAft>
                <a:spcPts val="0"/>
              </a:spcAft>
              <a:buClr>
                <a:schemeClr val="dk1"/>
              </a:buClr>
              <a:buSzPts val="1100"/>
              <a:buFont typeface="Arial"/>
              <a:buNone/>
            </a:pPr>
            <a:r>
              <a:rPr lang="en-US" sz="1600">
                <a:latin typeface="Arial"/>
                <a:ea typeface="Arial"/>
                <a:cs typeface="Arial"/>
                <a:sym typeface="Arial"/>
              </a:rPr>
              <a:t>Plot the graph using the plt.show function:</a:t>
            </a:r>
            <a:endParaRPr sz="1600">
              <a:latin typeface="Arial"/>
              <a:ea typeface="Arial"/>
              <a:cs typeface="Arial"/>
              <a:sym typeface="Arial"/>
            </a:endParaRPr>
          </a:p>
          <a:p>
            <a:pPr indent="152400" lvl="0" marL="304800" rtl="0" algn="l">
              <a:lnSpc>
                <a:spcPct val="115000"/>
              </a:lnSpc>
              <a:spcBef>
                <a:spcPts val="900"/>
              </a:spcBef>
              <a:spcAft>
                <a:spcPts val="0"/>
              </a:spcAft>
              <a:buClr>
                <a:schemeClr val="dk1"/>
              </a:buClr>
              <a:buSzPts val="1100"/>
              <a:buFont typeface="Arial"/>
              <a:buNone/>
            </a:pPr>
            <a:r>
              <a:rPr b="1" lang="en-US" sz="1600">
                <a:latin typeface="Courier New"/>
                <a:ea typeface="Courier New"/>
                <a:cs typeface="Courier New"/>
                <a:sym typeface="Courier New"/>
              </a:rPr>
              <a:t>&gt;&gt;&gt; plt.matshow(digits.images[0])</a:t>
            </a:r>
            <a:endParaRPr b="1" sz="1600">
              <a:latin typeface="Courier New"/>
              <a:ea typeface="Courier New"/>
              <a:cs typeface="Courier New"/>
              <a:sym typeface="Courier New"/>
            </a:endParaRPr>
          </a:p>
          <a:p>
            <a:pPr indent="457200" lvl="0" marL="0" rtl="0" algn="l">
              <a:lnSpc>
                <a:spcPct val="115000"/>
              </a:lnSpc>
              <a:spcBef>
                <a:spcPts val="1200"/>
              </a:spcBef>
              <a:spcAft>
                <a:spcPts val="0"/>
              </a:spcAft>
              <a:buSzPts val="1800"/>
              <a:buNone/>
            </a:pPr>
            <a:r>
              <a:rPr b="1" lang="en-US" sz="1600">
                <a:latin typeface="Courier New"/>
                <a:ea typeface="Courier New"/>
                <a:cs typeface="Courier New"/>
                <a:sym typeface="Courier New"/>
              </a:rPr>
              <a:t>&gt;&gt;&gt; plt.show()</a:t>
            </a:r>
            <a:endParaRPr sz="1600">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t/>
            </a:r>
            <a:endParaRPr sz="1050">
              <a:solidFill>
                <a:srgbClr val="000000"/>
              </a:solidFill>
              <a:latin typeface="Palatino Linotype"/>
              <a:ea typeface="Palatino Linotype"/>
              <a:cs typeface="Palatino Linotype"/>
              <a:sym typeface="Palatino Linotype"/>
            </a:endParaRPr>
          </a:p>
          <a:p>
            <a:pPr indent="0" lvl="0" marL="0" rtl="0" algn="l">
              <a:lnSpc>
                <a:spcPct val="100000"/>
              </a:lnSpc>
              <a:spcBef>
                <a:spcPts val="360"/>
              </a:spcBef>
              <a:spcAft>
                <a:spcPts val="0"/>
              </a:spcAft>
              <a:buSzPts val="1800"/>
              <a:buNone/>
            </a:pPr>
            <a:r>
              <a:t/>
            </a:r>
            <a:endParaRPr b="1"/>
          </a:p>
          <a:p>
            <a:pPr indent="0" lvl="0" marL="0" rtl="0" algn="just">
              <a:lnSpc>
                <a:spcPct val="100000"/>
              </a:lnSpc>
              <a:spcBef>
                <a:spcPts val="360"/>
              </a:spcBef>
              <a:spcAft>
                <a:spcPts val="0"/>
              </a:spcAft>
              <a:buSzPts val="1800"/>
              <a:buNone/>
            </a:pPr>
            <a:r>
              <a:t/>
            </a:r>
            <a:endParaRPr sz="1400">
              <a:latin typeface="Palatino Linotype"/>
              <a:ea typeface="Palatino Linotype"/>
              <a:cs typeface="Palatino Linotype"/>
              <a:sym typeface="Palatino Linotype"/>
            </a:endParaRPr>
          </a:p>
        </p:txBody>
      </p:sp>
      <p:sp>
        <p:nvSpPr>
          <p:cNvPr id="562" name="Google Shape;562;g1193ceff6e2_0_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63" name="Google Shape;563;g1193ceff6e2_0_1"/>
          <p:cNvPicPr preferRelativeResize="0"/>
          <p:nvPr/>
        </p:nvPicPr>
        <p:blipFill rotWithShape="1">
          <a:blip r:embed="rId3">
            <a:alphaModFix/>
          </a:blip>
          <a:srcRect b="0" l="0" r="0" t="0"/>
          <a:stretch/>
        </p:blipFill>
        <p:spPr>
          <a:xfrm>
            <a:off x="3514725" y="2324100"/>
            <a:ext cx="4248150" cy="3758650"/>
          </a:xfrm>
          <a:prstGeom prst="rect">
            <a:avLst/>
          </a:prstGeom>
          <a:noFill/>
          <a:ln>
            <a:noFill/>
          </a:ln>
        </p:spPr>
      </p:pic>
      <p:sp>
        <p:nvSpPr>
          <p:cNvPr id="564" name="Google Shape;564;g1193ceff6e2_0_1"/>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18cc5902c0_0_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0000"/>
              <a:buNone/>
            </a:pPr>
            <a:r>
              <a:rPr b="1" lang="en-US" sz="4000">
                <a:solidFill>
                  <a:srgbClr val="FF00FF"/>
                </a:solidFill>
                <a:latin typeface="Times New Roman"/>
                <a:ea typeface="Times New Roman"/>
                <a:cs typeface="Times New Roman"/>
                <a:sym typeface="Times New Roman"/>
              </a:rPr>
              <a:t>K-means Clustering</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SzPct val="66666"/>
              <a:buNone/>
            </a:pPr>
            <a:r>
              <a:t/>
            </a:r>
            <a:endParaRPr/>
          </a:p>
        </p:txBody>
      </p:sp>
      <p:sp>
        <p:nvSpPr>
          <p:cNvPr id="109" name="Google Shape;109;g118cc5902c0_0_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360"/>
              </a:spcBef>
              <a:spcAft>
                <a:spcPts val="0"/>
              </a:spcAft>
              <a:buSzPts val="1800"/>
              <a:buNone/>
            </a:pPr>
            <a:r>
              <a:rPr b="1" lang="en-US" sz="2200"/>
              <a:t>Introduction to K-Means Clustering</a:t>
            </a:r>
            <a:endParaRPr b="1" sz="2200"/>
          </a:p>
          <a:p>
            <a:pPr indent="-342900" lvl="0" marL="457200" rtl="0" algn="just">
              <a:lnSpc>
                <a:spcPct val="100000"/>
              </a:lnSpc>
              <a:spcBef>
                <a:spcPts val="360"/>
              </a:spcBef>
              <a:spcAft>
                <a:spcPts val="0"/>
              </a:spcAft>
              <a:buSzPts val="1800"/>
              <a:buChar char="•"/>
            </a:pPr>
            <a:r>
              <a:rPr lang="en-US"/>
              <a:t>An intuitive way to understand the equation is, if there is only one cluster (k=1), then the distances between all the observations are compared with its single mean. </a:t>
            </a:r>
            <a:endParaRPr/>
          </a:p>
          <a:p>
            <a:pPr indent="-342900" lvl="0" marL="457200" rtl="0" algn="just">
              <a:lnSpc>
                <a:spcPct val="100000"/>
              </a:lnSpc>
              <a:spcBef>
                <a:spcPts val="0"/>
              </a:spcBef>
              <a:spcAft>
                <a:spcPts val="0"/>
              </a:spcAft>
              <a:buSzPts val="1800"/>
              <a:buChar char="•"/>
            </a:pPr>
            <a:r>
              <a:rPr lang="en-US"/>
              <a:t>if number of clusters increases to 2 (k= 2), then two-means are calculated and a few of the observations are assigned to cluster 1 and other observations are assigned to cluster two-based on proximity. </a:t>
            </a:r>
            <a:endParaRPr/>
          </a:p>
          <a:p>
            <a:pPr indent="-342900" lvl="0" marL="457200" rtl="0" algn="just">
              <a:lnSpc>
                <a:spcPct val="100000"/>
              </a:lnSpc>
              <a:spcBef>
                <a:spcPts val="0"/>
              </a:spcBef>
              <a:spcAft>
                <a:spcPts val="0"/>
              </a:spcAft>
              <a:buSzPts val="1800"/>
              <a:buChar char="•"/>
            </a:pPr>
            <a:r>
              <a:rPr lang="en-US"/>
              <a:t>Subsequently, distances are calculated in cost functions by applying the  same distance measure, but separately to their cluster centers:</a:t>
            </a:r>
            <a:endParaRPr/>
          </a:p>
          <a:p>
            <a:pPr indent="0" lvl="0" marL="45720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p:txBody>
      </p:sp>
      <p:sp>
        <p:nvSpPr>
          <p:cNvPr id="110" name="Google Shape;110;g118cc5902c0_0_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1" name="Google Shape;111;g118cc5902c0_0_16"/>
          <p:cNvPicPr preferRelativeResize="0"/>
          <p:nvPr/>
        </p:nvPicPr>
        <p:blipFill rotWithShape="1">
          <a:blip r:embed="rId3">
            <a:alphaModFix/>
          </a:blip>
          <a:srcRect b="0" l="0" r="0" t="0"/>
          <a:stretch/>
        </p:blipFill>
        <p:spPr>
          <a:xfrm>
            <a:off x="3169013" y="4293488"/>
            <a:ext cx="2505075" cy="828675"/>
          </a:xfrm>
          <a:prstGeom prst="rect">
            <a:avLst/>
          </a:prstGeom>
          <a:noFill/>
          <a:ln>
            <a:noFill/>
          </a:ln>
        </p:spPr>
      </p:pic>
      <p:sp>
        <p:nvSpPr>
          <p:cNvPr id="112" name="Google Shape;112;g118cc5902c0_0_16"/>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g1193ceff6e2_0_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571" name="Google Shape;571;g1193ceff6e2_0_8"/>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fontScale="25000" lnSpcReduction="20000"/>
          </a:bodyPr>
          <a:lstStyle/>
          <a:p>
            <a:pPr indent="0" lvl="0" marL="0" marR="0" rtl="0" algn="l">
              <a:lnSpc>
                <a:spcPct val="158181"/>
              </a:lnSpc>
              <a:spcBef>
                <a:spcPts val="0"/>
              </a:spcBef>
              <a:spcAft>
                <a:spcPts val="0"/>
              </a:spcAft>
              <a:buSzPct val="90000"/>
              <a:buNone/>
            </a:pPr>
            <a:r>
              <a:rPr b="1" lang="en-US" sz="8000">
                <a:latin typeface="Arial"/>
                <a:ea typeface="Arial"/>
                <a:cs typeface="Arial"/>
                <a:sym typeface="Arial"/>
              </a:rPr>
              <a:t>PCA applied on handwritten digits using scikit-learn</a:t>
            </a:r>
            <a:endParaRPr b="1" sz="8000"/>
          </a:p>
          <a:p>
            <a:pPr indent="0" lvl="0" marL="0" rtl="0" algn="l">
              <a:lnSpc>
                <a:spcPct val="115000"/>
              </a:lnSpc>
              <a:spcBef>
                <a:spcPts val="1200"/>
              </a:spcBef>
              <a:spcAft>
                <a:spcPts val="0"/>
              </a:spcAft>
              <a:buSzPct val="112500"/>
              <a:buNone/>
            </a:pPr>
            <a:r>
              <a:rPr lang="en-US" sz="6400">
                <a:latin typeface="Palatino Linotype"/>
                <a:ea typeface="Palatino Linotype"/>
                <a:cs typeface="Palatino Linotype"/>
                <a:sym typeface="Palatino Linotype"/>
              </a:rPr>
              <a:t>Before performing PCA, it is advisable to perform scaling of input data to eliminate any issues due to different dimensions of the data.</a:t>
            </a:r>
            <a:endParaRPr sz="6400">
              <a:latin typeface="Palatino Linotype"/>
              <a:ea typeface="Palatino Linotype"/>
              <a:cs typeface="Palatino Linotype"/>
              <a:sym typeface="Palatino Linotype"/>
            </a:endParaRPr>
          </a:p>
          <a:p>
            <a:pPr indent="0" lvl="0" marL="76200" marR="88900" rtl="0" algn="l">
              <a:lnSpc>
                <a:spcPct val="88000"/>
              </a:lnSpc>
              <a:spcBef>
                <a:spcPts val="1200"/>
              </a:spcBef>
              <a:spcAft>
                <a:spcPts val="0"/>
              </a:spcAft>
              <a:buClr>
                <a:schemeClr val="dk1"/>
              </a:buClr>
              <a:buSzPts val="275"/>
              <a:buFont typeface="Arial"/>
              <a:buNone/>
            </a:pPr>
            <a:r>
              <a:rPr lang="en-US" sz="6400">
                <a:latin typeface="Arial"/>
                <a:ea typeface="Arial"/>
                <a:cs typeface="Arial"/>
                <a:sym typeface="Arial"/>
              </a:rPr>
              <a:t>In the following code, we have applied scaling on all the columns separately:</a:t>
            </a:r>
            <a:endParaRPr sz="6400">
              <a:latin typeface="Arial"/>
              <a:ea typeface="Arial"/>
              <a:cs typeface="Arial"/>
              <a:sym typeface="Arial"/>
            </a:endParaRPr>
          </a:p>
          <a:p>
            <a:pPr indent="0" lvl="0" marL="0" rtl="0" algn="l">
              <a:lnSpc>
                <a:spcPct val="115000"/>
              </a:lnSpc>
              <a:spcBef>
                <a:spcPts val="0"/>
              </a:spcBef>
              <a:spcAft>
                <a:spcPts val="0"/>
              </a:spcAft>
              <a:buClr>
                <a:schemeClr val="dk1"/>
              </a:buClr>
              <a:buSzPts val="275"/>
              <a:buFont typeface="Arial"/>
              <a:buNone/>
            </a:pPr>
            <a:r>
              <a:rPr lang="en-US" sz="6400">
                <a:latin typeface="Arial"/>
                <a:ea typeface="Arial"/>
                <a:cs typeface="Arial"/>
                <a:sym typeface="Arial"/>
              </a:rPr>
              <a:t> 	</a:t>
            </a:r>
            <a:r>
              <a:rPr lang="en-US" sz="6400">
                <a:latin typeface="Courier New"/>
                <a:ea typeface="Courier New"/>
                <a:cs typeface="Courier New"/>
                <a:sym typeface="Courier New"/>
              </a:rPr>
              <a:t>&gt;&gt;&gt; from sklearn.preprocessing import scale</a:t>
            </a:r>
            <a:endParaRPr sz="6400">
              <a:latin typeface="Courier New"/>
              <a:ea typeface="Courier New"/>
              <a:cs typeface="Courier New"/>
              <a:sym typeface="Courier New"/>
            </a:endParaRPr>
          </a:p>
          <a:p>
            <a:pPr indent="152400" lvl="0" marL="304800" rtl="0" algn="l">
              <a:lnSpc>
                <a:spcPct val="115000"/>
              </a:lnSpc>
              <a:spcBef>
                <a:spcPts val="1200"/>
              </a:spcBef>
              <a:spcAft>
                <a:spcPts val="0"/>
              </a:spcAft>
              <a:buClr>
                <a:schemeClr val="dk1"/>
              </a:buClr>
              <a:buSzPts val="275"/>
              <a:buFont typeface="Arial"/>
              <a:buNone/>
            </a:pPr>
            <a:r>
              <a:rPr lang="en-US" sz="6400">
                <a:latin typeface="Courier New"/>
                <a:ea typeface="Courier New"/>
                <a:cs typeface="Courier New"/>
                <a:sym typeface="Courier New"/>
              </a:rPr>
              <a:t>&gt;&gt;&gt; X_scale = scale(X,axis=0)</a:t>
            </a:r>
            <a:endParaRPr sz="6400">
              <a:latin typeface="Courier New"/>
              <a:ea typeface="Courier New"/>
              <a:cs typeface="Courier New"/>
              <a:sym typeface="Courier New"/>
            </a:endParaRPr>
          </a:p>
          <a:p>
            <a:pPr indent="0" lvl="0" marL="0" rtl="0" algn="l">
              <a:lnSpc>
                <a:spcPct val="115000"/>
              </a:lnSpc>
              <a:spcBef>
                <a:spcPts val="0"/>
              </a:spcBef>
              <a:spcAft>
                <a:spcPts val="0"/>
              </a:spcAft>
              <a:buSzPct val="112500"/>
              <a:buNone/>
            </a:pPr>
            <a:r>
              <a:rPr lang="en-US" sz="6400">
                <a:latin typeface="Courier New"/>
                <a:ea typeface="Courier New"/>
                <a:cs typeface="Courier New"/>
                <a:sym typeface="Courier New"/>
              </a:rPr>
              <a:t> </a:t>
            </a:r>
            <a:r>
              <a:rPr lang="en-US" sz="6400">
                <a:latin typeface="Palatino Linotype"/>
                <a:ea typeface="Palatino Linotype"/>
                <a:cs typeface="Palatino Linotype"/>
                <a:sym typeface="Palatino Linotype"/>
              </a:rPr>
              <a:t>In the following, we have used two principal components, so that we can represent the performance on a 2D graph. </a:t>
            </a:r>
            <a:endParaRPr sz="6400">
              <a:latin typeface="Palatino Linotype"/>
              <a:ea typeface="Palatino Linotype"/>
              <a:cs typeface="Palatino Linotype"/>
              <a:sym typeface="Palatino Linotype"/>
            </a:endParaRPr>
          </a:p>
          <a:p>
            <a:pPr indent="152400" lvl="0" marL="304800" rtl="0" algn="l">
              <a:lnSpc>
                <a:spcPct val="115000"/>
              </a:lnSpc>
              <a:spcBef>
                <a:spcPts val="1200"/>
              </a:spcBef>
              <a:spcAft>
                <a:spcPts val="0"/>
              </a:spcAft>
              <a:buClr>
                <a:schemeClr val="dk1"/>
              </a:buClr>
              <a:buSzPts val="275"/>
              <a:buFont typeface="Arial"/>
              <a:buNone/>
            </a:pPr>
            <a:r>
              <a:rPr lang="en-US" sz="6400">
                <a:latin typeface="Courier New"/>
                <a:ea typeface="Courier New"/>
                <a:cs typeface="Courier New"/>
                <a:sym typeface="Courier New"/>
              </a:rPr>
              <a:t>&gt;&gt;&gt; pca = PCA(n_components=2)</a:t>
            </a:r>
            <a:endParaRPr sz="6400">
              <a:latin typeface="Courier New"/>
              <a:ea typeface="Courier New"/>
              <a:cs typeface="Courier New"/>
              <a:sym typeface="Courier New"/>
            </a:endParaRPr>
          </a:p>
          <a:p>
            <a:pPr indent="152400" lvl="0" marL="304800" rtl="0" algn="l">
              <a:lnSpc>
                <a:spcPct val="115000"/>
              </a:lnSpc>
              <a:spcBef>
                <a:spcPts val="1200"/>
              </a:spcBef>
              <a:spcAft>
                <a:spcPts val="0"/>
              </a:spcAft>
              <a:buClr>
                <a:schemeClr val="dk1"/>
              </a:buClr>
              <a:buSzPts val="275"/>
              <a:buFont typeface="Arial"/>
              <a:buNone/>
            </a:pPr>
            <a:r>
              <a:rPr lang="en-US" sz="6400">
                <a:latin typeface="Courier New"/>
                <a:ea typeface="Courier New"/>
                <a:cs typeface="Courier New"/>
                <a:sym typeface="Courier New"/>
              </a:rPr>
              <a:t>&gt;&gt;&gt; reduced_X = pca.fit_transform(X_scale)</a:t>
            </a:r>
            <a:endParaRPr sz="6400">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275"/>
              <a:buFont typeface="Arial"/>
              <a:buNone/>
            </a:pPr>
            <a:r>
              <a:rPr lang="en-US" sz="6400">
                <a:latin typeface="Courier New"/>
                <a:ea typeface="Courier New"/>
                <a:cs typeface="Courier New"/>
                <a:sym typeface="Courier New"/>
              </a:rPr>
              <a:t>&gt;&gt;&gt; zero_x, zero_y = [],[] ; one_x, one_y = [],[]</a:t>
            </a:r>
            <a:endParaRPr sz="6400">
              <a:latin typeface="Courier New"/>
              <a:ea typeface="Courier New"/>
              <a:cs typeface="Courier New"/>
              <a:sym typeface="Courier New"/>
            </a:endParaRPr>
          </a:p>
          <a:p>
            <a:pPr indent="152400" lvl="0" marL="304800" rtl="0" algn="l">
              <a:lnSpc>
                <a:spcPct val="115000"/>
              </a:lnSpc>
              <a:spcBef>
                <a:spcPts val="1200"/>
              </a:spcBef>
              <a:spcAft>
                <a:spcPts val="0"/>
              </a:spcAft>
              <a:buClr>
                <a:schemeClr val="dk1"/>
              </a:buClr>
              <a:buSzPts val="275"/>
              <a:buFont typeface="Arial"/>
              <a:buNone/>
            </a:pPr>
            <a:r>
              <a:rPr lang="en-US" sz="6400">
                <a:latin typeface="Courier New"/>
                <a:ea typeface="Courier New"/>
                <a:cs typeface="Courier New"/>
                <a:sym typeface="Courier New"/>
              </a:rPr>
              <a:t>&gt;&gt;&gt; two_x,two_y = [],[]; three_x, three_y = [],[]</a:t>
            </a:r>
            <a:endParaRPr sz="6400">
              <a:latin typeface="Courier New"/>
              <a:ea typeface="Courier New"/>
              <a:cs typeface="Courier New"/>
              <a:sym typeface="Courier New"/>
            </a:endParaRPr>
          </a:p>
          <a:p>
            <a:pPr indent="152400" lvl="0" marL="304800" rtl="0" algn="l">
              <a:lnSpc>
                <a:spcPct val="115000"/>
              </a:lnSpc>
              <a:spcBef>
                <a:spcPts val="100"/>
              </a:spcBef>
              <a:spcAft>
                <a:spcPts val="0"/>
              </a:spcAft>
              <a:buClr>
                <a:schemeClr val="dk1"/>
              </a:buClr>
              <a:buSzPts val="275"/>
              <a:buFont typeface="Arial"/>
              <a:buNone/>
            </a:pPr>
            <a:r>
              <a:rPr lang="en-US" sz="6400">
                <a:latin typeface="Courier New"/>
                <a:ea typeface="Courier New"/>
                <a:cs typeface="Courier New"/>
                <a:sym typeface="Courier New"/>
              </a:rPr>
              <a:t>&gt;&gt;&gt; four_x,four_y = [],[]; five_x,five_y = [],[]</a:t>
            </a:r>
            <a:endParaRPr sz="6400">
              <a:latin typeface="Courier New"/>
              <a:ea typeface="Courier New"/>
              <a:cs typeface="Courier New"/>
              <a:sym typeface="Courier New"/>
            </a:endParaRPr>
          </a:p>
          <a:p>
            <a:pPr indent="152400" lvl="0" marL="304800" rtl="0" algn="l">
              <a:lnSpc>
                <a:spcPct val="115000"/>
              </a:lnSpc>
              <a:spcBef>
                <a:spcPts val="100"/>
              </a:spcBef>
              <a:spcAft>
                <a:spcPts val="0"/>
              </a:spcAft>
              <a:buClr>
                <a:schemeClr val="dk1"/>
              </a:buClr>
              <a:buSzPts val="275"/>
              <a:buFont typeface="Arial"/>
              <a:buNone/>
            </a:pPr>
            <a:r>
              <a:rPr lang="en-US" sz="6400">
                <a:latin typeface="Courier New"/>
                <a:ea typeface="Courier New"/>
                <a:cs typeface="Courier New"/>
                <a:sym typeface="Courier New"/>
              </a:rPr>
              <a:t>&gt;&gt;&gt; six_x,six_y = [],[]; seven_x,seven_y = [],[]</a:t>
            </a:r>
            <a:endParaRPr sz="6400">
              <a:latin typeface="Courier New"/>
              <a:ea typeface="Courier New"/>
              <a:cs typeface="Courier New"/>
              <a:sym typeface="Courier New"/>
            </a:endParaRPr>
          </a:p>
          <a:p>
            <a:pPr indent="457200" lvl="0" marL="0" rtl="0" algn="l">
              <a:lnSpc>
                <a:spcPct val="115000"/>
              </a:lnSpc>
              <a:spcBef>
                <a:spcPts val="1200"/>
              </a:spcBef>
              <a:spcAft>
                <a:spcPts val="0"/>
              </a:spcAft>
              <a:buSzPct val="112500"/>
              <a:buNone/>
            </a:pPr>
            <a:r>
              <a:rPr lang="en-US" sz="6400">
                <a:latin typeface="Courier New"/>
                <a:ea typeface="Courier New"/>
                <a:cs typeface="Courier New"/>
                <a:sym typeface="Courier New"/>
              </a:rPr>
              <a:t>&gt;&gt;&gt; eight_x,eight_y = [],[]; nine_x,nine_y = [],[]</a:t>
            </a:r>
            <a:endParaRPr sz="6400">
              <a:latin typeface="Palatino Linotype"/>
              <a:ea typeface="Palatino Linotype"/>
              <a:cs typeface="Palatino Linotype"/>
              <a:sym typeface="Palatino Linotype"/>
            </a:endParaRPr>
          </a:p>
          <a:p>
            <a:pPr indent="0" lvl="0" marL="0" rtl="0" algn="l">
              <a:lnSpc>
                <a:spcPct val="115000"/>
              </a:lnSpc>
              <a:spcBef>
                <a:spcPts val="1200"/>
              </a:spcBef>
              <a:spcAft>
                <a:spcPts val="0"/>
              </a:spcAft>
              <a:buSzPct val="112500"/>
              <a:buNone/>
            </a:pPr>
            <a:r>
              <a:t/>
            </a:r>
            <a:endParaRPr sz="6400">
              <a:solidFill>
                <a:srgbClr val="000000"/>
              </a:solidFill>
              <a:latin typeface="Palatino Linotype"/>
              <a:ea typeface="Palatino Linotype"/>
              <a:cs typeface="Palatino Linotype"/>
              <a:sym typeface="Palatino Linotype"/>
            </a:endParaRPr>
          </a:p>
          <a:p>
            <a:pPr indent="0" lvl="0" marL="0" rtl="0" algn="l">
              <a:lnSpc>
                <a:spcPct val="100000"/>
              </a:lnSpc>
              <a:spcBef>
                <a:spcPts val="360"/>
              </a:spcBef>
              <a:spcAft>
                <a:spcPts val="0"/>
              </a:spcAft>
              <a:buSzPct val="90000"/>
              <a:buNone/>
            </a:pPr>
            <a:r>
              <a:t/>
            </a:r>
            <a:endParaRPr sz="8000"/>
          </a:p>
          <a:p>
            <a:pPr indent="0" lvl="0" marL="0" rtl="0" algn="just">
              <a:lnSpc>
                <a:spcPct val="100000"/>
              </a:lnSpc>
              <a:spcBef>
                <a:spcPts val="360"/>
              </a:spcBef>
              <a:spcAft>
                <a:spcPts val="0"/>
              </a:spcAft>
              <a:buSzPts val="1800"/>
              <a:buNone/>
            </a:pPr>
            <a:r>
              <a:t/>
            </a:r>
            <a:endParaRPr sz="1400">
              <a:latin typeface="Palatino Linotype"/>
              <a:ea typeface="Palatino Linotype"/>
              <a:cs typeface="Palatino Linotype"/>
              <a:sym typeface="Palatino Linotype"/>
            </a:endParaRPr>
          </a:p>
        </p:txBody>
      </p:sp>
      <p:sp>
        <p:nvSpPr>
          <p:cNvPr id="572" name="Google Shape;572;g1193ceff6e2_0_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73" name="Google Shape;573;g1193ceff6e2_0_8"/>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1193ceff6e2_0_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580" name="Google Shape;580;g1193ceff6e2_0_15"/>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None/>
            </a:pPr>
            <a:r>
              <a:rPr b="1" lang="en-US" sz="1600">
                <a:latin typeface="Arial"/>
                <a:ea typeface="Arial"/>
                <a:cs typeface="Arial"/>
                <a:sym typeface="Arial"/>
              </a:rPr>
              <a:t>PCA applied on handwritten digits using scikit-learn</a:t>
            </a:r>
            <a:endParaRPr b="1" sz="1600"/>
          </a:p>
          <a:p>
            <a:pPr indent="0" lvl="0" marL="0" rtl="0" algn="l">
              <a:lnSpc>
                <a:spcPct val="100000"/>
              </a:lnSpc>
              <a:spcBef>
                <a:spcPts val="1200"/>
              </a:spcBef>
              <a:spcAft>
                <a:spcPts val="0"/>
              </a:spcAft>
              <a:buSzPts val="1800"/>
              <a:buNone/>
            </a:pPr>
            <a:r>
              <a:rPr lang="en-US" sz="1600">
                <a:latin typeface="Palatino Linotype"/>
                <a:ea typeface="Palatino Linotype"/>
                <a:cs typeface="Palatino Linotype"/>
                <a:sym typeface="Palatino Linotype"/>
              </a:rPr>
              <a:t>we are appending the relevant principal components to each digit separately so that we can create a scatter plot of all 10 digits</a:t>
            </a:r>
            <a:endParaRPr sz="1600">
              <a:latin typeface="Palatino Linotype"/>
              <a:ea typeface="Palatino Linotype"/>
              <a:cs typeface="Palatino Linotype"/>
              <a:sym typeface="Palatino Linotype"/>
            </a:endParaRPr>
          </a:p>
          <a:p>
            <a:pPr indent="0" lvl="0" marL="0" rtl="0" algn="l">
              <a:lnSpc>
                <a:spcPct val="100000"/>
              </a:lnSpc>
              <a:spcBef>
                <a:spcPts val="1200"/>
              </a:spcBef>
              <a:spcAft>
                <a:spcPts val="0"/>
              </a:spcAft>
              <a:buSzPts val="1800"/>
              <a:buNone/>
            </a:pPr>
            <a:r>
              <a:t/>
            </a:r>
            <a:endParaRPr b="1" sz="1200">
              <a:latin typeface="Courier New"/>
              <a:ea typeface="Courier New"/>
              <a:cs typeface="Courier New"/>
              <a:sym typeface="Courier New"/>
            </a:endParaRPr>
          </a:p>
          <a:p>
            <a:pPr indent="0" lvl="0" marL="0" rtl="0" algn="l">
              <a:lnSpc>
                <a:spcPct val="100000"/>
              </a:lnSpc>
              <a:spcBef>
                <a:spcPts val="1200"/>
              </a:spcBef>
              <a:spcAft>
                <a:spcPts val="0"/>
              </a:spcAft>
              <a:buSzPts val="1800"/>
              <a:buNone/>
            </a:pPr>
            <a:r>
              <a:t/>
            </a:r>
            <a:endParaRPr sz="1400">
              <a:solidFill>
                <a:srgbClr val="000000"/>
              </a:solidFill>
              <a:latin typeface="Palatino Linotype"/>
              <a:ea typeface="Palatino Linotype"/>
              <a:cs typeface="Palatino Linotype"/>
              <a:sym typeface="Palatino Linotype"/>
            </a:endParaRPr>
          </a:p>
          <a:p>
            <a:pPr indent="0" lvl="0" marL="0" rtl="0" algn="l">
              <a:lnSpc>
                <a:spcPct val="100000"/>
              </a:lnSpc>
              <a:spcBef>
                <a:spcPts val="360"/>
              </a:spcBef>
              <a:spcAft>
                <a:spcPts val="0"/>
              </a:spcAft>
              <a:buSzPts val="1800"/>
              <a:buNone/>
            </a:pPr>
            <a:r>
              <a:t/>
            </a:r>
            <a:endParaRPr b="1" sz="1400"/>
          </a:p>
          <a:p>
            <a:pPr indent="0" lvl="0" marL="0" rtl="0" algn="just">
              <a:lnSpc>
                <a:spcPct val="100000"/>
              </a:lnSpc>
              <a:spcBef>
                <a:spcPts val="360"/>
              </a:spcBef>
              <a:spcAft>
                <a:spcPts val="0"/>
              </a:spcAft>
              <a:buSzPts val="1800"/>
              <a:buNone/>
            </a:pPr>
            <a:r>
              <a:t/>
            </a:r>
            <a:endParaRPr sz="1400">
              <a:latin typeface="Palatino Linotype"/>
              <a:ea typeface="Palatino Linotype"/>
              <a:cs typeface="Palatino Linotype"/>
              <a:sym typeface="Palatino Linotype"/>
            </a:endParaRPr>
          </a:p>
        </p:txBody>
      </p:sp>
      <p:sp>
        <p:nvSpPr>
          <p:cNvPr id="581" name="Google Shape;581;g1193ceff6e2_0_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82" name="Google Shape;582;g1193ceff6e2_0_15"/>
          <p:cNvPicPr preferRelativeResize="0"/>
          <p:nvPr/>
        </p:nvPicPr>
        <p:blipFill rotWithShape="1">
          <a:blip r:embed="rId3">
            <a:alphaModFix/>
          </a:blip>
          <a:srcRect b="0" l="0" r="0" t="0"/>
          <a:stretch/>
        </p:blipFill>
        <p:spPr>
          <a:xfrm>
            <a:off x="2114550" y="2352675"/>
            <a:ext cx="4914900" cy="3524250"/>
          </a:xfrm>
          <a:prstGeom prst="rect">
            <a:avLst/>
          </a:prstGeom>
          <a:noFill/>
          <a:ln>
            <a:noFill/>
          </a:ln>
        </p:spPr>
      </p:pic>
      <p:sp>
        <p:nvSpPr>
          <p:cNvPr id="583" name="Google Shape;583;g1193ceff6e2_0_15"/>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g1193ceff6e2_0_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590" name="Google Shape;590;g1193ceff6e2_0_22"/>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a:bodyPr>
          <a:lstStyle/>
          <a:p>
            <a:pPr indent="0" lvl="0" marL="0" marR="0" rtl="0" algn="l">
              <a:lnSpc>
                <a:spcPct val="158181"/>
              </a:lnSpc>
              <a:spcBef>
                <a:spcPts val="0"/>
              </a:spcBef>
              <a:spcAft>
                <a:spcPts val="0"/>
              </a:spcAft>
              <a:buSzPts val="1800"/>
              <a:buNone/>
            </a:pPr>
            <a:r>
              <a:rPr b="1" lang="en-US">
                <a:latin typeface="Arial"/>
                <a:ea typeface="Arial"/>
                <a:cs typeface="Arial"/>
                <a:sym typeface="Arial"/>
              </a:rPr>
              <a:t>PCA applied on handwritten digits using scikit-learn</a:t>
            </a:r>
            <a:endParaRPr b="1"/>
          </a:p>
          <a:p>
            <a:pPr indent="0" lvl="0" marL="0" rtl="0" algn="l">
              <a:lnSpc>
                <a:spcPct val="100000"/>
              </a:lnSpc>
              <a:spcBef>
                <a:spcPts val="0"/>
              </a:spcBef>
              <a:spcAft>
                <a:spcPts val="1200"/>
              </a:spcAft>
              <a:buSzPts val="1800"/>
              <a:buNone/>
            </a:pPr>
            <a:r>
              <a:rPr b="1" lang="en-US" sz="1200">
                <a:latin typeface="Courier New"/>
                <a:ea typeface="Courier New"/>
                <a:cs typeface="Courier New"/>
                <a:sym typeface="Courier New"/>
              </a:rPr>
              <a:t>.</a:t>
            </a:r>
            <a:endParaRPr sz="1400">
              <a:latin typeface="Palatino Linotype"/>
              <a:ea typeface="Palatino Linotype"/>
              <a:cs typeface="Palatino Linotype"/>
              <a:sym typeface="Palatino Linotype"/>
            </a:endParaRPr>
          </a:p>
        </p:txBody>
      </p:sp>
      <p:sp>
        <p:nvSpPr>
          <p:cNvPr id="591" name="Google Shape;591;g1193ceff6e2_0_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92" name="Google Shape;592;g1193ceff6e2_0_22"/>
          <p:cNvPicPr preferRelativeResize="0"/>
          <p:nvPr/>
        </p:nvPicPr>
        <p:blipFill rotWithShape="1">
          <a:blip r:embed="rId3">
            <a:alphaModFix/>
          </a:blip>
          <a:srcRect b="0" l="0" r="0" t="0"/>
          <a:stretch/>
        </p:blipFill>
        <p:spPr>
          <a:xfrm>
            <a:off x="1776425" y="1679725"/>
            <a:ext cx="5591175" cy="4676625"/>
          </a:xfrm>
          <a:prstGeom prst="rect">
            <a:avLst/>
          </a:prstGeom>
          <a:noFill/>
          <a:ln>
            <a:noFill/>
          </a:ln>
        </p:spPr>
      </p:pic>
      <p:sp>
        <p:nvSpPr>
          <p:cNvPr id="593" name="Google Shape;593;g1193ceff6e2_0_22"/>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g1193ceff6e2_0_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600" name="Google Shape;600;g1193ceff6e2_0_29"/>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a:bodyPr>
          <a:lstStyle/>
          <a:p>
            <a:pPr indent="0" lvl="0" marL="0" marR="0" rtl="0" algn="l">
              <a:lnSpc>
                <a:spcPct val="158181"/>
              </a:lnSpc>
              <a:spcBef>
                <a:spcPts val="0"/>
              </a:spcBef>
              <a:spcAft>
                <a:spcPts val="0"/>
              </a:spcAft>
              <a:buSzPts val="1800"/>
              <a:buNone/>
            </a:pPr>
            <a:r>
              <a:rPr b="1" lang="en-US">
                <a:latin typeface="Arial"/>
                <a:ea typeface="Arial"/>
                <a:cs typeface="Arial"/>
                <a:sym typeface="Arial"/>
              </a:rPr>
              <a:t>PCA applied on handwritten digits using scikit-learn</a:t>
            </a:r>
            <a:endParaRPr b="1"/>
          </a:p>
          <a:p>
            <a:pPr indent="0" lvl="0" marL="0" rtl="0" algn="l">
              <a:lnSpc>
                <a:spcPct val="115000"/>
              </a:lnSpc>
              <a:spcBef>
                <a:spcPts val="1200"/>
              </a:spcBef>
              <a:spcAft>
                <a:spcPts val="0"/>
              </a:spcAft>
              <a:buSzPts val="1800"/>
              <a:buNone/>
            </a:pPr>
            <a:r>
              <a:t/>
            </a:r>
            <a:endParaRPr sz="1050">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t/>
            </a:r>
            <a:endParaRPr sz="1050">
              <a:solidFill>
                <a:srgbClr val="000000"/>
              </a:solidFill>
              <a:latin typeface="Palatino Linotype"/>
              <a:ea typeface="Palatino Linotype"/>
              <a:cs typeface="Palatino Linotype"/>
              <a:sym typeface="Palatino Linotype"/>
            </a:endParaRPr>
          </a:p>
          <a:p>
            <a:pPr indent="0" lvl="0" marL="0" rtl="0" algn="l">
              <a:lnSpc>
                <a:spcPct val="100000"/>
              </a:lnSpc>
              <a:spcBef>
                <a:spcPts val="360"/>
              </a:spcBef>
              <a:spcAft>
                <a:spcPts val="0"/>
              </a:spcAft>
              <a:buSzPts val="1800"/>
              <a:buNone/>
            </a:pPr>
            <a:r>
              <a:t/>
            </a:r>
            <a:endParaRPr b="1"/>
          </a:p>
          <a:p>
            <a:pPr indent="0" lvl="0" marL="0" rtl="0" algn="just">
              <a:lnSpc>
                <a:spcPct val="100000"/>
              </a:lnSpc>
              <a:spcBef>
                <a:spcPts val="360"/>
              </a:spcBef>
              <a:spcAft>
                <a:spcPts val="0"/>
              </a:spcAft>
              <a:buSzPts val="1800"/>
              <a:buNone/>
            </a:pPr>
            <a:r>
              <a:t/>
            </a:r>
            <a:endParaRPr sz="1400">
              <a:latin typeface="Palatino Linotype"/>
              <a:ea typeface="Palatino Linotype"/>
              <a:cs typeface="Palatino Linotype"/>
              <a:sym typeface="Palatino Linotype"/>
            </a:endParaRPr>
          </a:p>
        </p:txBody>
      </p:sp>
      <p:sp>
        <p:nvSpPr>
          <p:cNvPr id="601" name="Google Shape;601;g1193ceff6e2_0_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02" name="Google Shape;602;g1193ceff6e2_0_29"/>
          <p:cNvPicPr preferRelativeResize="0"/>
          <p:nvPr/>
        </p:nvPicPr>
        <p:blipFill rotWithShape="1">
          <a:blip r:embed="rId3">
            <a:alphaModFix/>
          </a:blip>
          <a:srcRect b="0" l="0" r="0" t="0"/>
          <a:stretch/>
        </p:blipFill>
        <p:spPr>
          <a:xfrm>
            <a:off x="1785950" y="1604974"/>
            <a:ext cx="5876925" cy="4521200"/>
          </a:xfrm>
          <a:prstGeom prst="rect">
            <a:avLst/>
          </a:prstGeom>
          <a:noFill/>
          <a:ln>
            <a:noFill/>
          </a:ln>
        </p:spPr>
      </p:pic>
      <p:sp>
        <p:nvSpPr>
          <p:cNvPr id="603" name="Google Shape;603;g1193ceff6e2_0_29"/>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g1193ceff6e2_0_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610" name="Google Shape;610;g1193ceff6e2_0_58"/>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a:bodyPr>
          <a:lstStyle/>
          <a:p>
            <a:pPr indent="0" lvl="0" marL="0" marR="0" rtl="0" algn="l">
              <a:lnSpc>
                <a:spcPct val="158181"/>
              </a:lnSpc>
              <a:spcBef>
                <a:spcPts val="0"/>
              </a:spcBef>
              <a:spcAft>
                <a:spcPts val="0"/>
              </a:spcAft>
              <a:buSzPts val="1800"/>
              <a:buNone/>
            </a:pPr>
            <a:r>
              <a:rPr b="1" lang="en-US">
                <a:latin typeface="Arial"/>
                <a:ea typeface="Arial"/>
                <a:cs typeface="Arial"/>
                <a:sym typeface="Arial"/>
              </a:rPr>
              <a:t>PCA applied on handwritten digits using scikit-learn</a:t>
            </a:r>
            <a:endParaRPr b="1"/>
          </a:p>
          <a:p>
            <a:pPr indent="-381000" lvl="0" marL="457200" rtl="0" algn="just">
              <a:lnSpc>
                <a:spcPct val="115000"/>
              </a:lnSpc>
              <a:spcBef>
                <a:spcPts val="1200"/>
              </a:spcBef>
              <a:spcAft>
                <a:spcPts val="0"/>
              </a:spcAft>
              <a:buSzPts val="2400"/>
              <a:buFont typeface="Palatino Linotype"/>
              <a:buChar char="•"/>
            </a:pPr>
            <a:r>
              <a:rPr lang="en-US" sz="2400">
                <a:latin typeface="Palatino Linotype"/>
                <a:ea typeface="Palatino Linotype"/>
                <a:cs typeface="Palatino Linotype"/>
                <a:sym typeface="Palatino Linotype"/>
              </a:rPr>
              <a:t>In the following code, we have applied three PCAs so that we can get a better view of the data in a 3D space. </a:t>
            </a:r>
            <a:endParaRPr sz="2400">
              <a:latin typeface="Palatino Linotype"/>
              <a:ea typeface="Palatino Linotype"/>
              <a:cs typeface="Palatino Linotype"/>
              <a:sym typeface="Palatino Linotype"/>
            </a:endParaRPr>
          </a:p>
          <a:p>
            <a:pPr indent="-381000" lvl="0" marL="457200" rtl="0" algn="just">
              <a:lnSpc>
                <a:spcPct val="115000"/>
              </a:lnSpc>
              <a:spcBef>
                <a:spcPts val="0"/>
              </a:spcBef>
              <a:spcAft>
                <a:spcPts val="0"/>
              </a:spcAft>
              <a:buSzPts val="2400"/>
              <a:buFont typeface="Palatino Linotype"/>
              <a:buChar char="•"/>
            </a:pPr>
            <a:r>
              <a:rPr lang="en-US" sz="2400">
                <a:latin typeface="Palatino Linotype"/>
                <a:ea typeface="Palatino Linotype"/>
                <a:cs typeface="Palatino Linotype"/>
                <a:sym typeface="Palatino Linotype"/>
              </a:rPr>
              <a:t>The procedure is very much similar as with two PCAs, except for creating one extra dimension for each digit (</a:t>
            </a:r>
            <a:r>
              <a:rPr i="1" lang="en-US" sz="2400">
                <a:latin typeface="Palatino Linotype"/>
                <a:ea typeface="Palatino Linotype"/>
                <a:cs typeface="Palatino Linotype"/>
                <a:sym typeface="Palatino Linotype"/>
              </a:rPr>
              <a:t>X</a:t>
            </a:r>
            <a:r>
              <a:rPr lang="en-US" sz="2400">
                <a:latin typeface="Palatino Linotype"/>
                <a:ea typeface="Palatino Linotype"/>
                <a:cs typeface="Palatino Linotype"/>
                <a:sym typeface="Palatino Linotype"/>
              </a:rPr>
              <a:t>, </a:t>
            </a:r>
            <a:r>
              <a:rPr i="1" lang="en-US" sz="2400">
                <a:latin typeface="Palatino Linotype"/>
                <a:ea typeface="Palatino Linotype"/>
                <a:cs typeface="Palatino Linotype"/>
                <a:sym typeface="Palatino Linotype"/>
              </a:rPr>
              <a:t>Y</a:t>
            </a:r>
            <a:r>
              <a:rPr lang="en-US" sz="2400">
                <a:latin typeface="Palatino Linotype"/>
                <a:ea typeface="Palatino Linotype"/>
                <a:cs typeface="Palatino Linotype"/>
                <a:sym typeface="Palatino Linotype"/>
              </a:rPr>
              <a:t>, and </a:t>
            </a:r>
            <a:r>
              <a:rPr i="1" lang="en-US" sz="2400">
                <a:latin typeface="Palatino Linotype"/>
                <a:ea typeface="Palatino Linotype"/>
                <a:cs typeface="Palatino Linotype"/>
                <a:sym typeface="Palatino Linotype"/>
              </a:rPr>
              <a:t>Z</a:t>
            </a:r>
            <a:r>
              <a:rPr lang="en-US" sz="2400">
                <a:latin typeface="Palatino Linotype"/>
                <a:ea typeface="Palatino Linotype"/>
                <a:cs typeface="Palatino Linotype"/>
                <a:sym typeface="Palatino Linotype"/>
              </a:rPr>
              <a:t>)</a:t>
            </a:r>
            <a:endParaRPr sz="2400">
              <a:latin typeface="Palatino Linotype"/>
              <a:ea typeface="Palatino Linotype"/>
              <a:cs typeface="Palatino Linotype"/>
              <a:sym typeface="Palatino Linotype"/>
            </a:endParaRPr>
          </a:p>
          <a:p>
            <a:pPr indent="0" lvl="0" marL="0" rtl="0" algn="l">
              <a:lnSpc>
                <a:spcPct val="115000"/>
              </a:lnSpc>
              <a:spcBef>
                <a:spcPts val="1200"/>
              </a:spcBef>
              <a:spcAft>
                <a:spcPts val="0"/>
              </a:spcAft>
              <a:buSzPts val="1800"/>
              <a:buNone/>
            </a:pPr>
            <a:r>
              <a:t/>
            </a:r>
            <a:endParaRPr sz="1050">
              <a:solidFill>
                <a:srgbClr val="000000"/>
              </a:solidFill>
              <a:latin typeface="Palatino Linotype"/>
              <a:ea typeface="Palatino Linotype"/>
              <a:cs typeface="Palatino Linotype"/>
              <a:sym typeface="Palatino Linotype"/>
            </a:endParaRPr>
          </a:p>
          <a:p>
            <a:pPr indent="0" lvl="0" marL="0" rtl="0" algn="l">
              <a:lnSpc>
                <a:spcPct val="100000"/>
              </a:lnSpc>
              <a:spcBef>
                <a:spcPts val="360"/>
              </a:spcBef>
              <a:spcAft>
                <a:spcPts val="0"/>
              </a:spcAft>
              <a:buSzPts val="1800"/>
              <a:buNone/>
            </a:pPr>
            <a:r>
              <a:t/>
            </a:r>
            <a:endParaRPr b="1"/>
          </a:p>
          <a:p>
            <a:pPr indent="0" lvl="0" marL="0" rtl="0" algn="just">
              <a:lnSpc>
                <a:spcPct val="100000"/>
              </a:lnSpc>
              <a:spcBef>
                <a:spcPts val="360"/>
              </a:spcBef>
              <a:spcAft>
                <a:spcPts val="0"/>
              </a:spcAft>
              <a:buSzPts val="1800"/>
              <a:buNone/>
            </a:pPr>
            <a:r>
              <a:t/>
            </a:r>
            <a:endParaRPr sz="1400">
              <a:latin typeface="Palatino Linotype"/>
              <a:ea typeface="Palatino Linotype"/>
              <a:cs typeface="Palatino Linotype"/>
              <a:sym typeface="Palatino Linotype"/>
            </a:endParaRPr>
          </a:p>
        </p:txBody>
      </p:sp>
      <p:sp>
        <p:nvSpPr>
          <p:cNvPr id="611" name="Google Shape;611;g1193ceff6e2_0_5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12" name="Google Shape;612;g1193ceff6e2_0_58"/>
          <p:cNvPicPr preferRelativeResize="0"/>
          <p:nvPr/>
        </p:nvPicPr>
        <p:blipFill rotWithShape="1">
          <a:blip r:embed="rId3">
            <a:alphaModFix/>
          </a:blip>
          <a:srcRect b="0" l="0" r="0" t="0"/>
          <a:stretch/>
        </p:blipFill>
        <p:spPr>
          <a:xfrm>
            <a:off x="1619250" y="4262438"/>
            <a:ext cx="6210300" cy="1533525"/>
          </a:xfrm>
          <a:prstGeom prst="rect">
            <a:avLst/>
          </a:prstGeom>
          <a:noFill/>
          <a:ln>
            <a:noFill/>
          </a:ln>
        </p:spPr>
      </p:pic>
      <p:sp>
        <p:nvSpPr>
          <p:cNvPr id="613" name="Google Shape;613;g1193ceff6e2_0_58"/>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g1193ceff6e2_0_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620" name="Google Shape;620;g1193ceff6e2_0_67"/>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a:bodyPr>
          <a:lstStyle/>
          <a:p>
            <a:pPr indent="0" lvl="0" marL="0" marR="0" rtl="0" algn="l">
              <a:lnSpc>
                <a:spcPct val="158181"/>
              </a:lnSpc>
              <a:spcBef>
                <a:spcPts val="0"/>
              </a:spcBef>
              <a:spcAft>
                <a:spcPts val="0"/>
              </a:spcAft>
              <a:buSzPts val="1800"/>
              <a:buNone/>
            </a:pPr>
            <a:r>
              <a:rPr b="1" lang="en-US">
                <a:latin typeface="Arial"/>
                <a:ea typeface="Arial"/>
                <a:cs typeface="Arial"/>
                <a:sym typeface="Arial"/>
              </a:rPr>
              <a:t>PCA applied on handwritten digits using scikit-learn</a:t>
            </a:r>
            <a:endParaRPr b="1"/>
          </a:p>
          <a:p>
            <a:pPr indent="0" lvl="0" marL="0" rtl="0" algn="l">
              <a:lnSpc>
                <a:spcPct val="115000"/>
              </a:lnSpc>
              <a:spcBef>
                <a:spcPts val="100"/>
              </a:spcBef>
              <a:spcAft>
                <a:spcPts val="0"/>
              </a:spcAft>
              <a:buSzPts val="1800"/>
              <a:buNone/>
            </a:pPr>
            <a:r>
              <a:t/>
            </a:r>
            <a:endParaRPr sz="1050">
              <a:solidFill>
                <a:srgbClr val="000000"/>
              </a:solidFill>
              <a:latin typeface="Palatino Linotype"/>
              <a:ea typeface="Palatino Linotype"/>
              <a:cs typeface="Palatino Linotype"/>
              <a:sym typeface="Palatino Linotype"/>
            </a:endParaRPr>
          </a:p>
          <a:p>
            <a:pPr indent="0" lvl="0" marL="0" rtl="0" algn="l">
              <a:lnSpc>
                <a:spcPct val="100000"/>
              </a:lnSpc>
              <a:spcBef>
                <a:spcPts val="360"/>
              </a:spcBef>
              <a:spcAft>
                <a:spcPts val="0"/>
              </a:spcAft>
              <a:buSzPts val="1800"/>
              <a:buNone/>
            </a:pPr>
            <a:r>
              <a:t/>
            </a:r>
            <a:endParaRPr b="1"/>
          </a:p>
          <a:p>
            <a:pPr indent="0" lvl="0" marL="0" rtl="0" algn="just">
              <a:lnSpc>
                <a:spcPct val="100000"/>
              </a:lnSpc>
              <a:spcBef>
                <a:spcPts val="360"/>
              </a:spcBef>
              <a:spcAft>
                <a:spcPts val="0"/>
              </a:spcAft>
              <a:buSzPts val="1800"/>
              <a:buNone/>
            </a:pPr>
            <a:r>
              <a:t/>
            </a:r>
            <a:endParaRPr sz="1400">
              <a:latin typeface="Palatino Linotype"/>
              <a:ea typeface="Palatino Linotype"/>
              <a:cs typeface="Palatino Linotype"/>
              <a:sym typeface="Palatino Linotype"/>
            </a:endParaRPr>
          </a:p>
        </p:txBody>
      </p:sp>
      <p:sp>
        <p:nvSpPr>
          <p:cNvPr id="621" name="Google Shape;621;g1193ceff6e2_0_6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22" name="Google Shape;622;g1193ceff6e2_0_67"/>
          <p:cNvPicPr preferRelativeResize="0"/>
          <p:nvPr/>
        </p:nvPicPr>
        <p:blipFill rotWithShape="1">
          <a:blip r:embed="rId3">
            <a:alphaModFix/>
          </a:blip>
          <a:srcRect b="0" l="0" r="0" t="0"/>
          <a:stretch/>
        </p:blipFill>
        <p:spPr>
          <a:xfrm>
            <a:off x="2257425" y="1614498"/>
            <a:ext cx="4629150" cy="4511675"/>
          </a:xfrm>
          <a:prstGeom prst="rect">
            <a:avLst/>
          </a:prstGeom>
          <a:noFill/>
          <a:ln>
            <a:noFill/>
          </a:ln>
        </p:spPr>
      </p:pic>
      <p:sp>
        <p:nvSpPr>
          <p:cNvPr id="623" name="Google Shape;623;g1193ceff6e2_0_67"/>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g1193ceff6e2_0_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630" name="Google Shape;630;g1193ceff6e2_0_76"/>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a:bodyPr>
          <a:lstStyle/>
          <a:p>
            <a:pPr indent="0" lvl="0" marL="0" marR="0" rtl="0" algn="l">
              <a:lnSpc>
                <a:spcPct val="158181"/>
              </a:lnSpc>
              <a:spcBef>
                <a:spcPts val="0"/>
              </a:spcBef>
              <a:spcAft>
                <a:spcPts val="0"/>
              </a:spcAft>
              <a:buSzPts val="1800"/>
              <a:buNone/>
            </a:pPr>
            <a:r>
              <a:rPr b="1" lang="en-US">
                <a:latin typeface="Arial"/>
                <a:ea typeface="Arial"/>
                <a:cs typeface="Arial"/>
                <a:sym typeface="Arial"/>
              </a:rPr>
              <a:t>PCA applied on handwritten digits using scikit-learn</a:t>
            </a:r>
            <a:endParaRPr b="1"/>
          </a:p>
          <a:p>
            <a:pPr indent="0" lvl="0" marL="0" rtl="0" algn="l">
              <a:lnSpc>
                <a:spcPct val="115000"/>
              </a:lnSpc>
              <a:spcBef>
                <a:spcPts val="100"/>
              </a:spcBef>
              <a:spcAft>
                <a:spcPts val="0"/>
              </a:spcAft>
              <a:buSzPts val="1800"/>
              <a:buNone/>
            </a:pPr>
            <a:r>
              <a:t/>
            </a:r>
            <a:endParaRPr sz="1050">
              <a:solidFill>
                <a:srgbClr val="000000"/>
              </a:solidFill>
              <a:latin typeface="Palatino Linotype"/>
              <a:ea typeface="Palatino Linotype"/>
              <a:cs typeface="Palatino Linotype"/>
              <a:sym typeface="Palatino Linotype"/>
            </a:endParaRPr>
          </a:p>
          <a:p>
            <a:pPr indent="0" lvl="0" marL="0" rtl="0" algn="l">
              <a:lnSpc>
                <a:spcPct val="100000"/>
              </a:lnSpc>
              <a:spcBef>
                <a:spcPts val="360"/>
              </a:spcBef>
              <a:spcAft>
                <a:spcPts val="0"/>
              </a:spcAft>
              <a:buSzPts val="1800"/>
              <a:buNone/>
            </a:pPr>
            <a:r>
              <a:t/>
            </a:r>
            <a:endParaRPr b="1"/>
          </a:p>
          <a:p>
            <a:pPr indent="0" lvl="0" marL="0" rtl="0" algn="just">
              <a:lnSpc>
                <a:spcPct val="100000"/>
              </a:lnSpc>
              <a:spcBef>
                <a:spcPts val="360"/>
              </a:spcBef>
              <a:spcAft>
                <a:spcPts val="0"/>
              </a:spcAft>
              <a:buSzPts val="1800"/>
              <a:buNone/>
            </a:pPr>
            <a:r>
              <a:t/>
            </a:r>
            <a:endParaRPr sz="1400">
              <a:latin typeface="Palatino Linotype"/>
              <a:ea typeface="Palatino Linotype"/>
              <a:cs typeface="Palatino Linotype"/>
              <a:sym typeface="Palatino Linotype"/>
            </a:endParaRPr>
          </a:p>
        </p:txBody>
      </p:sp>
      <p:sp>
        <p:nvSpPr>
          <p:cNvPr id="631" name="Google Shape;631;g1193ceff6e2_0_7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32" name="Google Shape;632;g1193ceff6e2_0_76"/>
          <p:cNvPicPr preferRelativeResize="0"/>
          <p:nvPr/>
        </p:nvPicPr>
        <p:blipFill rotWithShape="1">
          <a:blip r:embed="rId3">
            <a:alphaModFix/>
          </a:blip>
          <a:srcRect b="0" l="0" r="0" t="0"/>
          <a:stretch/>
        </p:blipFill>
        <p:spPr>
          <a:xfrm>
            <a:off x="2281250" y="1604976"/>
            <a:ext cx="4581525" cy="4666625"/>
          </a:xfrm>
          <a:prstGeom prst="rect">
            <a:avLst/>
          </a:prstGeom>
          <a:noFill/>
          <a:ln>
            <a:noFill/>
          </a:ln>
        </p:spPr>
      </p:pic>
      <p:sp>
        <p:nvSpPr>
          <p:cNvPr id="633" name="Google Shape;633;g1193ceff6e2_0_76"/>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1193ceff6e2_0_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640" name="Google Shape;640;g1193ceff6e2_0_85"/>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a:bodyPr>
          <a:lstStyle/>
          <a:p>
            <a:pPr indent="0" lvl="0" marL="0" marR="0" rtl="0" algn="l">
              <a:lnSpc>
                <a:spcPct val="158181"/>
              </a:lnSpc>
              <a:spcBef>
                <a:spcPts val="0"/>
              </a:spcBef>
              <a:spcAft>
                <a:spcPts val="0"/>
              </a:spcAft>
              <a:buSzPts val="1800"/>
              <a:buNone/>
            </a:pPr>
            <a:r>
              <a:rPr b="1" lang="en-US">
                <a:latin typeface="Arial"/>
                <a:ea typeface="Arial"/>
                <a:cs typeface="Arial"/>
                <a:sym typeface="Arial"/>
              </a:rPr>
              <a:t>PCA applied on handwritten digits using scikit-learn</a:t>
            </a:r>
            <a:endParaRPr b="1"/>
          </a:p>
          <a:p>
            <a:pPr indent="0" lvl="0" marL="0" rtl="0" algn="l">
              <a:lnSpc>
                <a:spcPct val="115000"/>
              </a:lnSpc>
              <a:spcBef>
                <a:spcPts val="100"/>
              </a:spcBef>
              <a:spcAft>
                <a:spcPts val="0"/>
              </a:spcAft>
              <a:buSzPts val="1800"/>
              <a:buNone/>
            </a:pPr>
            <a:r>
              <a:t/>
            </a:r>
            <a:endParaRPr sz="1050">
              <a:solidFill>
                <a:srgbClr val="000000"/>
              </a:solidFill>
              <a:latin typeface="Palatino Linotype"/>
              <a:ea typeface="Palatino Linotype"/>
              <a:cs typeface="Palatino Linotype"/>
              <a:sym typeface="Palatino Linotype"/>
            </a:endParaRPr>
          </a:p>
          <a:p>
            <a:pPr indent="0" lvl="0" marL="0" rtl="0" algn="l">
              <a:lnSpc>
                <a:spcPct val="100000"/>
              </a:lnSpc>
              <a:spcBef>
                <a:spcPts val="360"/>
              </a:spcBef>
              <a:spcAft>
                <a:spcPts val="0"/>
              </a:spcAft>
              <a:buSzPts val="1800"/>
              <a:buNone/>
            </a:pPr>
            <a:r>
              <a:t/>
            </a:r>
            <a:endParaRPr b="1"/>
          </a:p>
          <a:p>
            <a:pPr indent="0" lvl="0" marL="0" rtl="0" algn="just">
              <a:lnSpc>
                <a:spcPct val="100000"/>
              </a:lnSpc>
              <a:spcBef>
                <a:spcPts val="360"/>
              </a:spcBef>
              <a:spcAft>
                <a:spcPts val="0"/>
              </a:spcAft>
              <a:buSzPts val="1800"/>
              <a:buNone/>
            </a:pPr>
            <a:r>
              <a:t/>
            </a:r>
            <a:endParaRPr sz="1400">
              <a:latin typeface="Palatino Linotype"/>
              <a:ea typeface="Palatino Linotype"/>
              <a:cs typeface="Palatino Linotype"/>
              <a:sym typeface="Palatino Linotype"/>
            </a:endParaRPr>
          </a:p>
        </p:txBody>
      </p:sp>
      <p:sp>
        <p:nvSpPr>
          <p:cNvPr id="641" name="Google Shape;641;g1193ceff6e2_0_8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42" name="Google Shape;642;g1193ceff6e2_0_85"/>
          <p:cNvPicPr preferRelativeResize="0"/>
          <p:nvPr/>
        </p:nvPicPr>
        <p:blipFill rotWithShape="1">
          <a:blip r:embed="rId3">
            <a:alphaModFix/>
          </a:blip>
          <a:srcRect b="0" l="0" r="0" t="0"/>
          <a:stretch/>
        </p:blipFill>
        <p:spPr>
          <a:xfrm>
            <a:off x="1666875" y="1704975"/>
            <a:ext cx="6115050" cy="4362450"/>
          </a:xfrm>
          <a:prstGeom prst="rect">
            <a:avLst/>
          </a:prstGeom>
          <a:noFill/>
          <a:ln>
            <a:noFill/>
          </a:ln>
        </p:spPr>
      </p:pic>
      <p:sp>
        <p:nvSpPr>
          <p:cNvPr id="643" name="Google Shape;643;g1193ceff6e2_0_85"/>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g1193ceff6e2_0_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650" name="Google Shape;650;g1193ceff6e2_0_93"/>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a:bodyPr>
          <a:lstStyle/>
          <a:p>
            <a:pPr indent="0" lvl="0" marL="0" marR="0" rtl="0" algn="l">
              <a:lnSpc>
                <a:spcPct val="158181"/>
              </a:lnSpc>
              <a:spcBef>
                <a:spcPts val="0"/>
              </a:spcBef>
              <a:spcAft>
                <a:spcPts val="0"/>
              </a:spcAft>
              <a:buSzPts val="1800"/>
              <a:buNone/>
            </a:pPr>
            <a:r>
              <a:rPr b="1" lang="en-US">
                <a:latin typeface="Arial"/>
                <a:ea typeface="Arial"/>
                <a:cs typeface="Arial"/>
                <a:sym typeface="Arial"/>
              </a:rPr>
              <a:t>PCA applied on handwritten digits using scikit-learn</a:t>
            </a:r>
            <a:endParaRPr b="1">
              <a:latin typeface="Arial"/>
              <a:ea typeface="Arial"/>
              <a:cs typeface="Arial"/>
              <a:sym typeface="Arial"/>
            </a:endParaRPr>
          </a:p>
          <a:p>
            <a:pPr indent="0" lvl="0" marL="0" marR="0" rtl="0" algn="l">
              <a:lnSpc>
                <a:spcPct val="158181"/>
              </a:lnSpc>
              <a:spcBef>
                <a:spcPts val="0"/>
              </a:spcBef>
              <a:spcAft>
                <a:spcPts val="0"/>
              </a:spcAft>
              <a:buSzPts val="1800"/>
              <a:buNone/>
            </a:pPr>
            <a:r>
              <a:rPr lang="en-US" sz="1100">
                <a:latin typeface="Palatino Linotype"/>
                <a:ea typeface="Palatino Linotype"/>
                <a:cs typeface="Palatino Linotype"/>
                <a:sym typeface="Palatino Linotype"/>
              </a:rPr>
              <a:t>In a 3D plot, Digit </a:t>
            </a:r>
            <a:r>
              <a:rPr i="1" lang="en-US" sz="1100">
                <a:latin typeface="Palatino Linotype"/>
                <a:ea typeface="Palatino Linotype"/>
                <a:cs typeface="Palatino Linotype"/>
                <a:sym typeface="Palatino Linotype"/>
              </a:rPr>
              <a:t>2 </a:t>
            </a:r>
            <a:r>
              <a:rPr lang="en-US" sz="1100">
                <a:latin typeface="Palatino Linotype"/>
                <a:ea typeface="Palatino Linotype"/>
                <a:cs typeface="Palatino Linotype"/>
                <a:sym typeface="Palatino Linotype"/>
              </a:rPr>
              <a:t>is at the extreme left and digit </a:t>
            </a:r>
            <a:r>
              <a:rPr i="1" lang="en-US" sz="1100">
                <a:latin typeface="Palatino Linotype"/>
                <a:ea typeface="Palatino Linotype"/>
                <a:cs typeface="Palatino Linotype"/>
                <a:sym typeface="Palatino Linotype"/>
              </a:rPr>
              <a:t>0 </a:t>
            </a:r>
            <a:r>
              <a:rPr lang="en-US" sz="1100">
                <a:latin typeface="Palatino Linotype"/>
                <a:ea typeface="Palatino Linotype"/>
                <a:cs typeface="Palatino Linotype"/>
                <a:sym typeface="Palatino Linotype"/>
              </a:rPr>
              <a:t>is at the lower part of the plot. Whereas, digit </a:t>
            </a:r>
            <a:r>
              <a:rPr i="1" lang="en-US" sz="1100">
                <a:latin typeface="Palatino Linotype"/>
                <a:ea typeface="Palatino Linotype"/>
                <a:cs typeface="Palatino Linotype"/>
                <a:sym typeface="Palatino Linotype"/>
              </a:rPr>
              <a:t>4 </a:t>
            </a:r>
            <a:r>
              <a:rPr lang="en-US" sz="1100">
                <a:latin typeface="Palatino Linotype"/>
                <a:ea typeface="Palatino Linotype"/>
                <a:cs typeface="Palatino Linotype"/>
                <a:sym typeface="Palatino Linotype"/>
              </a:rPr>
              <a:t>is at the top-right end, digit </a:t>
            </a:r>
            <a:r>
              <a:rPr i="1" lang="en-US" sz="1100">
                <a:latin typeface="Palatino Linotype"/>
                <a:ea typeface="Palatino Linotype"/>
                <a:cs typeface="Palatino Linotype"/>
                <a:sym typeface="Palatino Linotype"/>
              </a:rPr>
              <a:t>6 </a:t>
            </a:r>
            <a:r>
              <a:rPr lang="en-US" sz="1100">
                <a:latin typeface="Palatino Linotype"/>
                <a:ea typeface="Palatino Linotype"/>
                <a:cs typeface="Palatino Linotype"/>
                <a:sym typeface="Palatino Linotype"/>
              </a:rPr>
              <a:t>seems to be more towards the </a:t>
            </a:r>
            <a:r>
              <a:rPr i="1" lang="en-US" sz="1100">
                <a:latin typeface="Palatino Linotype"/>
                <a:ea typeface="Palatino Linotype"/>
                <a:cs typeface="Palatino Linotype"/>
                <a:sym typeface="Palatino Linotype"/>
              </a:rPr>
              <a:t>PC 1 </a:t>
            </a:r>
            <a:r>
              <a:rPr lang="en-US" sz="1100">
                <a:latin typeface="Palatino Linotype"/>
                <a:ea typeface="Palatino Linotype"/>
                <a:cs typeface="Palatino Linotype"/>
                <a:sym typeface="Palatino Linotype"/>
              </a:rPr>
              <a:t>axis.</a:t>
            </a:r>
            <a:endParaRPr b="1">
              <a:latin typeface="Arial"/>
              <a:ea typeface="Arial"/>
              <a:cs typeface="Arial"/>
              <a:sym typeface="Arial"/>
            </a:endParaRPr>
          </a:p>
          <a:p>
            <a:pPr indent="0" lvl="0" marL="0" rtl="0" algn="l">
              <a:lnSpc>
                <a:spcPct val="115000"/>
              </a:lnSpc>
              <a:spcBef>
                <a:spcPts val="100"/>
              </a:spcBef>
              <a:spcAft>
                <a:spcPts val="0"/>
              </a:spcAft>
              <a:buSzPts val="1800"/>
              <a:buNone/>
            </a:pPr>
            <a:r>
              <a:t/>
            </a:r>
            <a:endParaRPr sz="1050">
              <a:solidFill>
                <a:srgbClr val="000000"/>
              </a:solidFill>
              <a:latin typeface="Palatino Linotype"/>
              <a:ea typeface="Palatino Linotype"/>
              <a:cs typeface="Palatino Linotype"/>
              <a:sym typeface="Palatino Linotype"/>
            </a:endParaRPr>
          </a:p>
          <a:p>
            <a:pPr indent="0" lvl="0" marL="0" rtl="0" algn="l">
              <a:lnSpc>
                <a:spcPct val="100000"/>
              </a:lnSpc>
              <a:spcBef>
                <a:spcPts val="360"/>
              </a:spcBef>
              <a:spcAft>
                <a:spcPts val="0"/>
              </a:spcAft>
              <a:buSzPts val="1800"/>
              <a:buNone/>
            </a:pPr>
            <a:r>
              <a:t/>
            </a:r>
            <a:endParaRPr b="1"/>
          </a:p>
          <a:p>
            <a:pPr indent="0" lvl="0" marL="0" rtl="0" algn="just">
              <a:lnSpc>
                <a:spcPct val="100000"/>
              </a:lnSpc>
              <a:spcBef>
                <a:spcPts val="360"/>
              </a:spcBef>
              <a:spcAft>
                <a:spcPts val="0"/>
              </a:spcAft>
              <a:buSzPts val="1800"/>
              <a:buNone/>
            </a:pPr>
            <a:r>
              <a:t/>
            </a:r>
            <a:endParaRPr sz="1400">
              <a:latin typeface="Palatino Linotype"/>
              <a:ea typeface="Palatino Linotype"/>
              <a:cs typeface="Palatino Linotype"/>
              <a:sym typeface="Palatino Linotype"/>
            </a:endParaRPr>
          </a:p>
        </p:txBody>
      </p:sp>
      <p:sp>
        <p:nvSpPr>
          <p:cNvPr id="651" name="Google Shape;651;g1193ceff6e2_0_9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52" name="Google Shape;652;g1193ceff6e2_0_93"/>
          <p:cNvPicPr preferRelativeResize="0"/>
          <p:nvPr/>
        </p:nvPicPr>
        <p:blipFill rotWithShape="1">
          <a:blip r:embed="rId3">
            <a:alphaModFix/>
          </a:blip>
          <a:srcRect b="0" l="0" r="0" t="0"/>
          <a:stretch/>
        </p:blipFill>
        <p:spPr>
          <a:xfrm>
            <a:off x="1514475" y="2445026"/>
            <a:ext cx="6115050" cy="3454124"/>
          </a:xfrm>
          <a:prstGeom prst="rect">
            <a:avLst/>
          </a:prstGeom>
          <a:noFill/>
          <a:ln>
            <a:noFill/>
          </a:ln>
        </p:spPr>
      </p:pic>
      <p:sp>
        <p:nvSpPr>
          <p:cNvPr id="653" name="Google Shape;653;g1193ceff6e2_0_93"/>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g1193ceff6e2_0_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660" name="Google Shape;660;g1193ceff6e2_0_102"/>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a:bodyPr>
          <a:lstStyle/>
          <a:p>
            <a:pPr indent="0" lvl="0" marL="0" marR="0" rtl="0" algn="l">
              <a:lnSpc>
                <a:spcPct val="158181"/>
              </a:lnSpc>
              <a:spcBef>
                <a:spcPts val="0"/>
              </a:spcBef>
              <a:spcAft>
                <a:spcPts val="0"/>
              </a:spcAft>
              <a:buSzPts val="1800"/>
              <a:buNone/>
            </a:pPr>
            <a:r>
              <a:rPr b="1" lang="en-US">
                <a:latin typeface="Arial"/>
                <a:ea typeface="Arial"/>
                <a:cs typeface="Arial"/>
                <a:sym typeface="Arial"/>
              </a:rPr>
              <a:t>PCA applied on handwritten digits using scikit-learn</a:t>
            </a:r>
            <a:endParaRPr b="1"/>
          </a:p>
          <a:p>
            <a:pPr indent="-317500" lvl="0" marL="457200" marR="127000" rtl="0" algn="l">
              <a:lnSpc>
                <a:spcPct val="88000"/>
              </a:lnSpc>
              <a:spcBef>
                <a:spcPts val="300"/>
              </a:spcBef>
              <a:spcAft>
                <a:spcPts val="0"/>
              </a:spcAft>
              <a:buSzPts val="1400"/>
              <a:buFont typeface="Arial"/>
              <a:buChar char="●"/>
            </a:pPr>
            <a:r>
              <a:rPr lang="en-US" sz="1400">
                <a:latin typeface="Arial"/>
                <a:ea typeface="Arial"/>
                <a:cs typeface="Arial"/>
                <a:sym typeface="Arial"/>
              </a:rPr>
              <a:t>Choosing the number of PCAs to be extracted is an open-ended question in unsupervised learning, but there are some turnarounds to get an approximated view. </a:t>
            </a:r>
            <a:endParaRPr sz="1400">
              <a:latin typeface="Arial"/>
              <a:ea typeface="Arial"/>
              <a:cs typeface="Arial"/>
              <a:sym typeface="Arial"/>
            </a:endParaRPr>
          </a:p>
          <a:p>
            <a:pPr indent="-317500" lvl="0" marL="457200" marR="127000" rtl="0" algn="l">
              <a:lnSpc>
                <a:spcPct val="88000"/>
              </a:lnSpc>
              <a:spcBef>
                <a:spcPts val="0"/>
              </a:spcBef>
              <a:spcAft>
                <a:spcPts val="0"/>
              </a:spcAft>
              <a:buSzPts val="1400"/>
              <a:buFont typeface="Arial"/>
              <a:buChar char="●"/>
            </a:pPr>
            <a:r>
              <a:rPr lang="en-US" sz="1400">
                <a:latin typeface="Arial"/>
                <a:ea typeface="Arial"/>
                <a:cs typeface="Arial"/>
                <a:sym typeface="Arial"/>
              </a:rPr>
              <a:t>There are two ways we can determine the number of clusters: </a:t>
            </a:r>
            <a:endParaRPr sz="1400">
              <a:latin typeface="Arial"/>
              <a:ea typeface="Arial"/>
              <a:cs typeface="Arial"/>
              <a:sym typeface="Arial"/>
            </a:endParaRPr>
          </a:p>
          <a:p>
            <a:pPr indent="-317500" lvl="1" marL="914400" marR="127000" rtl="0" algn="l">
              <a:lnSpc>
                <a:spcPct val="88000"/>
              </a:lnSpc>
              <a:spcBef>
                <a:spcPts val="0"/>
              </a:spcBef>
              <a:spcAft>
                <a:spcPts val="0"/>
              </a:spcAft>
              <a:buSzPts val="1400"/>
              <a:buFont typeface="Arial"/>
              <a:buChar char="○"/>
            </a:pPr>
            <a:r>
              <a:rPr lang="en-US">
                <a:latin typeface="Palatino Linotype"/>
                <a:ea typeface="Palatino Linotype"/>
                <a:cs typeface="Palatino Linotype"/>
                <a:sym typeface="Palatino Linotype"/>
              </a:rPr>
              <a:t>Check where the total variance explained is diminishing marginally </a:t>
            </a:r>
            <a:endParaRPr>
              <a:latin typeface="Palatino Linotype"/>
              <a:ea typeface="Palatino Linotype"/>
              <a:cs typeface="Palatino Linotype"/>
              <a:sym typeface="Palatino Linotype"/>
            </a:endParaRPr>
          </a:p>
          <a:p>
            <a:pPr indent="-317500" lvl="1" marL="914400" marR="127000" rtl="0" algn="l">
              <a:lnSpc>
                <a:spcPct val="88000"/>
              </a:lnSpc>
              <a:spcBef>
                <a:spcPts val="0"/>
              </a:spcBef>
              <a:spcAft>
                <a:spcPts val="0"/>
              </a:spcAft>
              <a:buSzPts val="1400"/>
              <a:buFont typeface="Arial"/>
              <a:buChar char="○"/>
            </a:pPr>
            <a:r>
              <a:rPr lang="en-US">
                <a:latin typeface="Palatino Linotype"/>
                <a:ea typeface="Palatino Linotype"/>
                <a:cs typeface="Palatino Linotype"/>
                <a:sym typeface="Palatino Linotype"/>
              </a:rPr>
              <a:t>Total variance explained greater than 80 percent</a:t>
            </a:r>
            <a:endParaRPr>
              <a:latin typeface="Palatino Linotype"/>
              <a:ea typeface="Palatino Linotype"/>
              <a:cs typeface="Palatino Linotype"/>
              <a:sym typeface="Palatino Linotype"/>
            </a:endParaRPr>
          </a:p>
          <a:p>
            <a:pPr indent="-317500" lvl="0" marL="457200" marR="127000" rtl="0" algn="l">
              <a:lnSpc>
                <a:spcPct val="88000"/>
              </a:lnSpc>
              <a:spcBef>
                <a:spcPts val="0"/>
              </a:spcBef>
              <a:spcAft>
                <a:spcPts val="0"/>
              </a:spcAft>
              <a:buSzPts val="1400"/>
              <a:buFont typeface="Palatino Linotype"/>
              <a:buChar char="●"/>
            </a:pPr>
            <a:r>
              <a:rPr lang="en-US" sz="1400">
                <a:latin typeface="Palatino Linotype"/>
                <a:ea typeface="Palatino Linotype"/>
                <a:cs typeface="Palatino Linotype"/>
                <a:sym typeface="Palatino Linotype"/>
              </a:rPr>
              <a:t>The following code does provide the total variance explained with the change in number of principal components.</a:t>
            </a:r>
            <a:endParaRPr sz="1400">
              <a:latin typeface="Palatino Linotype"/>
              <a:ea typeface="Palatino Linotype"/>
              <a:cs typeface="Palatino Linotype"/>
              <a:sym typeface="Palatino Linotype"/>
            </a:endParaRPr>
          </a:p>
          <a:p>
            <a:pPr indent="0" lvl="0" marL="0" rtl="0" algn="l">
              <a:lnSpc>
                <a:spcPct val="100000"/>
              </a:lnSpc>
              <a:spcBef>
                <a:spcPts val="360"/>
              </a:spcBef>
              <a:spcAft>
                <a:spcPts val="0"/>
              </a:spcAft>
              <a:buSzPts val="1800"/>
              <a:buNone/>
            </a:pPr>
            <a:r>
              <a:t/>
            </a:r>
            <a:endParaRPr b="1" sz="1400"/>
          </a:p>
          <a:p>
            <a:pPr indent="0" lvl="0" marL="0" rtl="0" algn="just">
              <a:lnSpc>
                <a:spcPct val="100000"/>
              </a:lnSpc>
              <a:spcBef>
                <a:spcPts val="360"/>
              </a:spcBef>
              <a:spcAft>
                <a:spcPts val="0"/>
              </a:spcAft>
              <a:buSzPts val="1800"/>
              <a:buNone/>
            </a:pPr>
            <a:r>
              <a:t/>
            </a:r>
            <a:endParaRPr sz="1400">
              <a:latin typeface="Palatino Linotype"/>
              <a:ea typeface="Palatino Linotype"/>
              <a:cs typeface="Palatino Linotype"/>
              <a:sym typeface="Palatino Linotype"/>
            </a:endParaRPr>
          </a:p>
        </p:txBody>
      </p:sp>
      <p:sp>
        <p:nvSpPr>
          <p:cNvPr id="661" name="Google Shape;661;g1193ceff6e2_0_10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62" name="Google Shape;662;g1193ceff6e2_0_102"/>
          <p:cNvPicPr preferRelativeResize="0"/>
          <p:nvPr/>
        </p:nvPicPr>
        <p:blipFill rotWithShape="1">
          <a:blip r:embed="rId3">
            <a:alphaModFix/>
          </a:blip>
          <a:srcRect b="0" l="0" r="0" t="0"/>
          <a:stretch/>
        </p:blipFill>
        <p:spPr>
          <a:xfrm>
            <a:off x="2205025" y="3319675"/>
            <a:ext cx="4733925" cy="2991675"/>
          </a:xfrm>
          <a:prstGeom prst="rect">
            <a:avLst/>
          </a:prstGeom>
          <a:noFill/>
          <a:ln>
            <a:noFill/>
          </a:ln>
        </p:spPr>
      </p:pic>
      <p:sp>
        <p:nvSpPr>
          <p:cNvPr id="663" name="Google Shape;663;g1193ceff6e2_0_102"/>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18cc5902c0_0_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0000"/>
              <a:buNone/>
            </a:pPr>
            <a:r>
              <a:rPr b="1" lang="en-US" sz="4000">
                <a:solidFill>
                  <a:srgbClr val="FF00FF"/>
                </a:solidFill>
                <a:latin typeface="Times New Roman"/>
                <a:ea typeface="Times New Roman"/>
                <a:cs typeface="Times New Roman"/>
                <a:sym typeface="Times New Roman"/>
              </a:rPr>
              <a:t>K-means Clustering</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SzPct val="66666"/>
              <a:buNone/>
            </a:pPr>
            <a:r>
              <a:t/>
            </a:r>
            <a:endParaRPr/>
          </a:p>
        </p:txBody>
      </p:sp>
      <p:sp>
        <p:nvSpPr>
          <p:cNvPr id="119" name="Google Shape;119;g118cc5902c0_0_23"/>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b="1" lang="en-US"/>
              <a:t>K-means working methodology from first principles</a:t>
            </a:r>
            <a:endParaRPr b="1"/>
          </a:p>
          <a:p>
            <a:pPr indent="0" lvl="0" marL="0" rtl="0" algn="just">
              <a:lnSpc>
                <a:spcPct val="100000"/>
              </a:lnSpc>
              <a:spcBef>
                <a:spcPts val="360"/>
              </a:spcBef>
              <a:spcAft>
                <a:spcPts val="0"/>
              </a:spcAft>
              <a:buClr>
                <a:schemeClr val="dk1"/>
              </a:buClr>
              <a:buSzPts val="1100"/>
              <a:buFont typeface="Arial"/>
              <a:buNone/>
            </a:pPr>
            <a:r>
              <a:rPr lang="en-US"/>
              <a:t>The k-means working methodology is illustrated in the following example in which 12 instances are considered with their X and Y values. The task is to determine the optimal clusters out of the data.</a:t>
            </a:r>
            <a:endParaRPr/>
          </a:p>
          <a:p>
            <a:pPr indent="0" lvl="0" marL="0" rtl="0" algn="l">
              <a:lnSpc>
                <a:spcPct val="100000"/>
              </a:lnSpc>
              <a:spcBef>
                <a:spcPts val="360"/>
              </a:spcBef>
              <a:spcAft>
                <a:spcPts val="0"/>
              </a:spcAft>
              <a:buSzPts val="1800"/>
              <a:buNone/>
            </a:pPr>
            <a:r>
              <a:t/>
            </a:r>
            <a:endParaRPr/>
          </a:p>
        </p:txBody>
      </p:sp>
      <p:sp>
        <p:nvSpPr>
          <p:cNvPr id="120" name="Google Shape;120;g118cc5902c0_0_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1" name="Google Shape;121;g118cc5902c0_0_23"/>
          <p:cNvPicPr preferRelativeResize="0"/>
          <p:nvPr/>
        </p:nvPicPr>
        <p:blipFill rotWithShape="1">
          <a:blip r:embed="rId3">
            <a:alphaModFix/>
          </a:blip>
          <a:srcRect b="0" l="0" r="0" t="0"/>
          <a:stretch/>
        </p:blipFill>
        <p:spPr>
          <a:xfrm>
            <a:off x="3492000" y="2402013"/>
            <a:ext cx="1257300" cy="3724275"/>
          </a:xfrm>
          <a:prstGeom prst="rect">
            <a:avLst/>
          </a:prstGeom>
          <a:noFill/>
          <a:ln>
            <a:noFill/>
          </a:ln>
        </p:spPr>
      </p:pic>
      <p:sp>
        <p:nvSpPr>
          <p:cNvPr id="122" name="Google Shape;122;g118cc5902c0_0_23"/>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g1193ceff6e2_0_1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Principal component analysis - PCA</a:t>
            </a:r>
            <a:endParaRPr b="1">
              <a:solidFill>
                <a:srgbClr val="FF00FF"/>
              </a:solidFill>
            </a:endParaRPr>
          </a:p>
        </p:txBody>
      </p:sp>
      <p:sp>
        <p:nvSpPr>
          <p:cNvPr id="670" name="Google Shape;670;g1193ceff6e2_0_110"/>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rmAutofit/>
          </a:bodyPr>
          <a:lstStyle/>
          <a:p>
            <a:pPr indent="0" lvl="0" marL="0" marR="0" rtl="0" algn="l">
              <a:lnSpc>
                <a:spcPct val="158181"/>
              </a:lnSpc>
              <a:spcBef>
                <a:spcPts val="0"/>
              </a:spcBef>
              <a:spcAft>
                <a:spcPts val="0"/>
              </a:spcAft>
              <a:buSzPts val="1800"/>
              <a:buNone/>
            </a:pPr>
            <a:r>
              <a:rPr b="1" lang="en-US">
                <a:latin typeface="Arial"/>
                <a:ea typeface="Arial"/>
                <a:cs typeface="Arial"/>
                <a:sym typeface="Arial"/>
              </a:rPr>
              <a:t>PCA applied on handwritten digits using scikit-learn</a:t>
            </a:r>
            <a:endParaRPr b="1"/>
          </a:p>
          <a:p>
            <a:pPr indent="0" lvl="0" marL="0" rtl="0" algn="l">
              <a:lnSpc>
                <a:spcPct val="115000"/>
              </a:lnSpc>
              <a:spcBef>
                <a:spcPts val="100"/>
              </a:spcBef>
              <a:spcAft>
                <a:spcPts val="0"/>
              </a:spcAft>
              <a:buSzPts val="1800"/>
              <a:buNone/>
            </a:pPr>
            <a:r>
              <a:t/>
            </a:r>
            <a:endParaRPr sz="1050">
              <a:solidFill>
                <a:srgbClr val="000000"/>
              </a:solidFill>
              <a:latin typeface="Palatino Linotype"/>
              <a:ea typeface="Palatino Linotype"/>
              <a:cs typeface="Palatino Linotype"/>
              <a:sym typeface="Palatino Linotype"/>
            </a:endParaRPr>
          </a:p>
          <a:p>
            <a:pPr indent="0" lvl="0" marL="0" rtl="0" algn="l">
              <a:lnSpc>
                <a:spcPct val="100000"/>
              </a:lnSpc>
              <a:spcBef>
                <a:spcPts val="360"/>
              </a:spcBef>
              <a:spcAft>
                <a:spcPts val="0"/>
              </a:spcAft>
              <a:buSzPts val="1800"/>
              <a:buNone/>
            </a:pPr>
            <a:r>
              <a:t/>
            </a:r>
            <a:endParaRPr b="1"/>
          </a:p>
          <a:p>
            <a:pPr indent="0" lvl="0" marL="0" rtl="0" algn="just">
              <a:lnSpc>
                <a:spcPct val="100000"/>
              </a:lnSpc>
              <a:spcBef>
                <a:spcPts val="360"/>
              </a:spcBef>
              <a:spcAft>
                <a:spcPts val="0"/>
              </a:spcAft>
              <a:buSzPts val="1800"/>
              <a:buNone/>
            </a:pPr>
            <a:r>
              <a:t/>
            </a:r>
            <a:endParaRPr sz="1400">
              <a:latin typeface="Palatino Linotype"/>
              <a:ea typeface="Palatino Linotype"/>
              <a:cs typeface="Palatino Linotype"/>
              <a:sym typeface="Palatino Linotype"/>
            </a:endParaRPr>
          </a:p>
        </p:txBody>
      </p:sp>
      <p:sp>
        <p:nvSpPr>
          <p:cNvPr id="671" name="Google Shape;671;g1193ceff6e2_0_1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72" name="Google Shape;672;g1193ceff6e2_0_110"/>
          <p:cNvPicPr preferRelativeResize="0"/>
          <p:nvPr/>
        </p:nvPicPr>
        <p:blipFill rotWithShape="1">
          <a:blip r:embed="rId3">
            <a:alphaModFix/>
          </a:blip>
          <a:srcRect b="0" l="0" r="0" t="0"/>
          <a:stretch/>
        </p:blipFill>
        <p:spPr>
          <a:xfrm>
            <a:off x="1471625" y="1533525"/>
            <a:ext cx="6200775" cy="4707601"/>
          </a:xfrm>
          <a:prstGeom prst="rect">
            <a:avLst/>
          </a:prstGeom>
          <a:noFill/>
          <a:ln>
            <a:noFill/>
          </a:ln>
        </p:spPr>
      </p:pic>
      <p:sp>
        <p:nvSpPr>
          <p:cNvPr id="673" name="Google Shape;673;g1193ceff6e2_0_110"/>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g1193ceff6e2_0_1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Singular value decomposition - SVD</a:t>
            </a:r>
            <a:endParaRPr b="1" sz="2600">
              <a:solidFill>
                <a:srgbClr val="FF00FF"/>
              </a:solidFill>
            </a:endParaRPr>
          </a:p>
        </p:txBody>
      </p:sp>
      <p:sp>
        <p:nvSpPr>
          <p:cNvPr id="680" name="Google Shape;680;g1193ceff6e2_0_124"/>
          <p:cNvSpPr txBox="1"/>
          <p:nvPr>
            <p:ph idx="1" type="body"/>
          </p:nvPr>
        </p:nvSpPr>
        <p:spPr>
          <a:xfrm>
            <a:off x="457200" y="1165975"/>
            <a:ext cx="8229600" cy="4960200"/>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360"/>
              </a:spcBef>
              <a:spcAft>
                <a:spcPts val="0"/>
              </a:spcAft>
              <a:buSzPts val="2000"/>
              <a:buFont typeface="Palatino Linotype"/>
              <a:buChar char="•"/>
            </a:pPr>
            <a:r>
              <a:rPr lang="en-US" sz="2000">
                <a:latin typeface="Palatino Linotype"/>
                <a:ea typeface="Palatino Linotype"/>
                <a:cs typeface="Palatino Linotype"/>
                <a:sym typeface="Palatino Linotype"/>
              </a:rPr>
              <a:t>Many implementations of PCA use singular value decomposition to calculate eigenvectors and eigenvalues. </a:t>
            </a:r>
            <a:endParaRPr sz="2000">
              <a:latin typeface="Palatino Linotype"/>
              <a:ea typeface="Palatino Linotype"/>
              <a:cs typeface="Palatino Linotype"/>
              <a:sym typeface="Palatino Linotype"/>
            </a:endParaRPr>
          </a:p>
          <a:p>
            <a:pPr indent="-355600" lvl="0" marL="457200" rtl="0" algn="just">
              <a:lnSpc>
                <a:spcPct val="1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SVD is given by the following equation:</a:t>
            </a:r>
            <a:endParaRPr sz="2000">
              <a:latin typeface="Palatino Linotype"/>
              <a:ea typeface="Palatino Linotype"/>
              <a:cs typeface="Palatino Linotype"/>
              <a:sym typeface="Palatino Linotype"/>
            </a:endParaRPr>
          </a:p>
          <a:p>
            <a:pPr indent="0" lvl="0" marL="0" rtl="0" algn="just">
              <a:lnSpc>
                <a:spcPct val="100000"/>
              </a:lnSpc>
              <a:spcBef>
                <a:spcPts val="360"/>
              </a:spcBef>
              <a:spcAft>
                <a:spcPts val="0"/>
              </a:spcAft>
              <a:buSzPts val="1800"/>
              <a:buNone/>
            </a:pPr>
            <a:r>
              <a:t/>
            </a:r>
            <a:endParaRPr sz="2000">
              <a:latin typeface="Palatino Linotype"/>
              <a:ea typeface="Palatino Linotype"/>
              <a:cs typeface="Palatino Linotype"/>
              <a:sym typeface="Palatino Linotype"/>
            </a:endParaRPr>
          </a:p>
          <a:p>
            <a:pPr indent="0" lvl="0" marL="0" rtl="0" algn="just">
              <a:lnSpc>
                <a:spcPct val="100000"/>
              </a:lnSpc>
              <a:spcBef>
                <a:spcPts val="360"/>
              </a:spcBef>
              <a:spcAft>
                <a:spcPts val="0"/>
              </a:spcAft>
              <a:buSzPts val="1800"/>
              <a:buNone/>
            </a:pPr>
            <a:r>
              <a:t/>
            </a:r>
            <a:endParaRPr sz="2000">
              <a:latin typeface="Palatino Linotype"/>
              <a:ea typeface="Palatino Linotype"/>
              <a:cs typeface="Palatino Linotype"/>
              <a:sym typeface="Palatino Linotype"/>
            </a:endParaRPr>
          </a:p>
          <a:p>
            <a:pPr indent="0" lvl="0" marL="0" rtl="0" algn="just">
              <a:lnSpc>
                <a:spcPct val="100000"/>
              </a:lnSpc>
              <a:spcBef>
                <a:spcPts val="360"/>
              </a:spcBef>
              <a:spcAft>
                <a:spcPts val="0"/>
              </a:spcAft>
              <a:buSzPts val="1800"/>
              <a:buNone/>
            </a:pPr>
            <a:r>
              <a:t/>
            </a:r>
            <a:endParaRPr sz="2000">
              <a:latin typeface="Palatino Linotype"/>
              <a:ea typeface="Palatino Linotype"/>
              <a:cs typeface="Palatino Linotype"/>
              <a:sym typeface="Palatino Linotype"/>
            </a:endParaRPr>
          </a:p>
          <a:p>
            <a:pPr indent="0" lvl="0" marL="0" rtl="0" algn="just">
              <a:lnSpc>
                <a:spcPct val="100000"/>
              </a:lnSpc>
              <a:spcBef>
                <a:spcPts val="360"/>
              </a:spcBef>
              <a:spcAft>
                <a:spcPts val="0"/>
              </a:spcAft>
              <a:buSzPts val="1800"/>
              <a:buNone/>
            </a:pPr>
            <a:r>
              <a:t/>
            </a:r>
            <a:endParaRPr sz="2000">
              <a:latin typeface="Palatino Linotype"/>
              <a:ea typeface="Palatino Linotype"/>
              <a:cs typeface="Palatino Linotype"/>
              <a:sym typeface="Palatino Linotype"/>
            </a:endParaRPr>
          </a:p>
          <a:p>
            <a:pPr indent="0" lvl="0" marL="0" rtl="0" algn="just">
              <a:lnSpc>
                <a:spcPct val="100000"/>
              </a:lnSpc>
              <a:spcBef>
                <a:spcPts val="360"/>
              </a:spcBef>
              <a:spcAft>
                <a:spcPts val="0"/>
              </a:spcAft>
              <a:buSzPts val="1800"/>
              <a:buNone/>
            </a:pPr>
            <a:r>
              <a:t/>
            </a:r>
            <a:endParaRPr sz="2000">
              <a:latin typeface="Palatino Linotype"/>
              <a:ea typeface="Palatino Linotype"/>
              <a:cs typeface="Palatino Linotype"/>
              <a:sym typeface="Palatino Linotype"/>
            </a:endParaRPr>
          </a:p>
          <a:p>
            <a:pPr indent="-355600" lvl="0" marL="457200" rtl="0" algn="just">
              <a:lnSpc>
                <a:spcPct val="100000"/>
              </a:lnSpc>
              <a:spcBef>
                <a:spcPts val="360"/>
              </a:spcBef>
              <a:spcAft>
                <a:spcPts val="0"/>
              </a:spcAft>
              <a:buSzPts val="2000"/>
              <a:buChar char="•"/>
            </a:pPr>
            <a:r>
              <a:rPr lang="en-US" sz="2000">
                <a:latin typeface="Palatino Linotype"/>
                <a:ea typeface="Palatino Linotype"/>
                <a:cs typeface="Palatino Linotype"/>
                <a:sym typeface="Palatino Linotype"/>
              </a:rPr>
              <a:t>Columns of </a:t>
            </a:r>
            <a:r>
              <a:rPr i="1" lang="en-US" sz="2000">
                <a:latin typeface="Palatino Linotype"/>
                <a:ea typeface="Palatino Linotype"/>
                <a:cs typeface="Palatino Linotype"/>
                <a:sym typeface="Palatino Linotype"/>
              </a:rPr>
              <a:t>U </a:t>
            </a:r>
            <a:r>
              <a:rPr lang="en-US" sz="2000">
                <a:latin typeface="Palatino Linotype"/>
                <a:ea typeface="Palatino Linotype"/>
                <a:cs typeface="Palatino Linotype"/>
                <a:sym typeface="Palatino Linotype"/>
              </a:rPr>
              <a:t>are called left singular vectors of the data matrix, the columns of </a:t>
            </a:r>
            <a:r>
              <a:rPr i="1" lang="en-US" sz="2000">
                <a:latin typeface="Palatino Linotype"/>
                <a:ea typeface="Palatino Linotype"/>
                <a:cs typeface="Palatino Linotype"/>
                <a:sym typeface="Palatino Linotype"/>
              </a:rPr>
              <a:t>V </a:t>
            </a:r>
            <a:r>
              <a:rPr lang="en-US" sz="2000">
                <a:latin typeface="Palatino Linotype"/>
                <a:ea typeface="Palatino Linotype"/>
                <a:cs typeface="Palatino Linotype"/>
                <a:sym typeface="Palatino Linotype"/>
              </a:rPr>
              <a:t>are its right singular vectors, and the diagonal entries of </a:t>
            </a:r>
            <a:r>
              <a:rPr lang="en-US" sz="2000">
                <a:latin typeface="Times New Roman"/>
                <a:ea typeface="Times New Roman"/>
                <a:cs typeface="Times New Roman"/>
                <a:sym typeface="Times New Roman"/>
              </a:rPr>
              <a:t> </a:t>
            </a:r>
            <a:r>
              <a:rPr lang="en-US" sz="2000">
                <a:latin typeface="Palatino Linotype"/>
                <a:ea typeface="Palatino Linotype"/>
                <a:cs typeface="Palatino Linotype"/>
                <a:sym typeface="Palatino Linotype"/>
              </a:rPr>
              <a:t>are its singular values. </a:t>
            </a:r>
            <a:endParaRPr sz="2000">
              <a:latin typeface="Palatino Linotype"/>
              <a:ea typeface="Palatino Linotype"/>
              <a:cs typeface="Palatino Linotype"/>
              <a:sym typeface="Palatino Linotype"/>
            </a:endParaRPr>
          </a:p>
          <a:p>
            <a:pPr indent="-355600" lvl="0" marL="457200" rtl="0" algn="just">
              <a:lnSpc>
                <a:spcPct val="100000"/>
              </a:lnSpc>
              <a:spcBef>
                <a:spcPts val="0"/>
              </a:spcBef>
              <a:spcAft>
                <a:spcPts val="0"/>
              </a:spcAft>
              <a:buSzPts val="2000"/>
              <a:buChar char="•"/>
            </a:pPr>
            <a:r>
              <a:rPr lang="en-US" sz="2000">
                <a:latin typeface="Palatino Linotype"/>
                <a:ea typeface="Palatino Linotype"/>
                <a:cs typeface="Palatino Linotype"/>
                <a:sym typeface="Palatino Linotype"/>
              </a:rPr>
              <a:t>Left singular vectors are the eigenvectors of the covariance matrix and the diagonal element of </a:t>
            </a:r>
            <a:r>
              <a:rPr lang="en-US" sz="2000">
                <a:latin typeface="Times New Roman"/>
                <a:ea typeface="Times New Roman"/>
                <a:cs typeface="Times New Roman"/>
                <a:sym typeface="Times New Roman"/>
              </a:rPr>
              <a:t> </a:t>
            </a:r>
            <a:r>
              <a:rPr lang="en-US" sz="2000">
                <a:latin typeface="Palatino Linotype"/>
                <a:ea typeface="Palatino Linotype"/>
                <a:cs typeface="Palatino Linotype"/>
                <a:sym typeface="Palatino Linotype"/>
              </a:rPr>
              <a:t>are the square roots of the eigenvalues of the covariance matrix</a:t>
            </a:r>
            <a:endParaRPr sz="2000">
              <a:latin typeface="Palatino Linotype"/>
              <a:ea typeface="Palatino Linotype"/>
              <a:cs typeface="Palatino Linotype"/>
              <a:sym typeface="Palatino Linotype"/>
            </a:endParaRPr>
          </a:p>
        </p:txBody>
      </p:sp>
      <p:sp>
        <p:nvSpPr>
          <p:cNvPr id="681" name="Google Shape;681;g1193ceff6e2_0_1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82" name="Google Shape;682;g1193ceff6e2_0_124"/>
          <p:cNvPicPr preferRelativeResize="0"/>
          <p:nvPr/>
        </p:nvPicPr>
        <p:blipFill rotWithShape="1">
          <a:blip r:embed="rId3">
            <a:alphaModFix/>
          </a:blip>
          <a:srcRect b="0" l="0" r="0" t="0"/>
          <a:stretch/>
        </p:blipFill>
        <p:spPr>
          <a:xfrm>
            <a:off x="3124200" y="2544775"/>
            <a:ext cx="1209675" cy="655625"/>
          </a:xfrm>
          <a:prstGeom prst="rect">
            <a:avLst/>
          </a:prstGeom>
          <a:noFill/>
          <a:ln>
            <a:noFill/>
          </a:ln>
        </p:spPr>
      </p:pic>
      <p:pic>
        <p:nvPicPr>
          <p:cNvPr id="683" name="Google Shape;683;g1193ceff6e2_0_124"/>
          <p:cNvPicPr preferRelativeResize="0"/>
          <p:nvPr/>
        </p:nvPicPr>
        <p:blipFill rotWithShape="1">
          <a:blip r:embed="rId4">
            <a:alphaModFix/>
          </a:blip>
          <a:srcRect b="0" l="0" r="0" t="0"/>
          <a:stretch/>
        </p:blipFill>
        <p:spPr>
          <a:xfrm>
            <a:off x="1295400" y="3382975"/>
            <a:ext cx="5429250" cy="266700"/>
          </a:xfrm>
          <a:prstGeom prst="rect">
            <a:avLst/>
          </a:prstGeom>
          <a:noFill/>
          <a:ln>
            <a:noFill/>
          </a:ln>
        </p:spPr>
      </p:pic>
      <p:sp>
        <p:nvSpPr>
          <p:cNvPr id="684" name="Google Shape;684;g1193ceff6e2_0_124"/>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g1193ceff6e2_0_1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100"/>
              <a:buFont typeface="Arial"/>
              <a:buNone/>
            </a:pPr>
            <a:r>
              <a:rPr b="1" lang="en-US">
                <a:solidFill>
                  <a:srgbClr val="FF00FF"/>
                </a:solidFill>
              </a:rPr>
              <a:t>Singular value decomposition - SVD</a:t>
            </a:r>
            <a:endParaRPr/>
          </a:p>
        </p:txBody>
      </p:sp>
      <p:sp>
        <p:nvSpPr>
          <p:cNvPr id="691" name="Google Shape;691;g1193ceff6e2_0_135"/>
          <p:cNvSpPr txBox="1"/>
          <p:nvPr>
            <p:ph idx="1" type="body"/>
          </p:nvPr>
        </p:nvSpPr>
        <p:spPr>
          <a:xfrm>
            <a:off x="457200" y="1623950"/>
            <a:ext cx="8229600" cy="4526100"/>
          </a:xfrm>
          <a:prstGeom prst="rect">
            <a:avLst/>
          </a:prstGeom>
          <a:noFill/>
          <a:ln>
            <a:noFill/>
          </a:ln>
        </p:spPr>
        <p:txBody>
          <a:bodyPr anchorCtr="0" anchor="t" bIns="45700" lIns="91425" spcFirstLastPara="1" rIns="91425" wrap="square" tIns="45700">
            <a:noAutofit/>
          </a:bodyPr>
          <a:lstStyle/>
          <a:p>
            <a:pPr indent="0" lvl="0" marL="0" marR="304800" rtl="0" algn="l">
              <a:lnSpc>
                <a:spcPct val="88000"/>
              </a:lnSpc>
              <a:spcBef>
                <a:spcPts val="0"/>
              </a:spcBef>
              <a:spcAft>
                <a:spcPts val="0"/>
              </a:spcAft>
              <a:buSzPts val="1800"/>
              <a:buNone/>
            </a:pPr>
            <a:r>
              <a:rPr lang="en-US" sz="1600">
                <a:latin typeface="Arial"/>
                <a:ea typeface="Arial"/>
                <a:cs typeface="Arial"/>
                <a:sym typeface="Arial"/>
              </a:rPr>
              <a:t>Advantages of SVD:</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SVD can be applied even on rectangular matrices; whereas, eigenvalues are defined only for square matrices.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The equivalent of eigenvalues obtained through the SVD method are called singular values, and vectors obtained equivalent to eigenvectors are known as singular vectors.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However, as they are rectangular in nature, we need to have left singular vectors and right singular vectors respectively for their dimensions.</a:t>
            </a:r>
            <a:endParaRPr sz="1600">
              <a:latin typeface="Arial"/>
              <a:ea typeface="Arial"/>
              <a:cs typeface="Arial"/>
              <a:sym typeface="Arial"/>
            </a:endParaRPr>
          </a:p>
          <a:p>
            <a:pPr indent="-330200" lvl="0" marL="457200" marR="152400" rtl="0" algn="just">
              <a:lnSpc>
                <a:spcPct val="88000"/>
              </a:lnSpc>
              <a:spcBef>
                <a:spcPts val="0"/>
              </a:spcBef>
              <a:spcAft>
                <a:spcPts val="0"/>
              </a:spcAft>
              <a:buSzPts val="1600"/>
              <a:buFont typeface="Arial"/>
              <a:buChar char="•"/>
            </a:pPr>
            <a:r>
              <a:rPr lang="en-US" sz="1600">
                <a:latin typeface="Arial"/>
                <a:ea typeface="Arial"/>
                <a:cs typeface="Arial"/>
                <a:sym typeface="Arial"/>
              </a:rPr>
              <a:t>If a matrix </a:t>
            </a:r>
            <a:r>
              <a:rPr i="1" lang="en-US" sz="1600">
                <a:latin typeface="Arial"/>
                <a:ea typeface="Arial"/>
                <a:cs typeface="Arial"/>
                <a:sym typeface="Arial"/>
              </a:rPr>
              <a:t>A </a:t>
            </a:r>
            <a:r>
              <a:rPr lang="en-US" sz="1600">
                <a:latin typeface="Arial"/>
                <a:ea typeface="Arial"/>
                <a:cs typeface="Arial"/>
                <a:sym typeface="Arial"/>
              </a:rPr>
              <a:t>has a matrix of eigenvectors </a:t>
            </a:r>
            <a:r>
              <a:rPr i="1" lang="en-US" sz="1600">
                <a:latin typeface="Arial"/>
                <a:ea typeface="Arial"/>
                <a:cs typeface="Arial"/>
                <a:sym typeface="Arial"/>
              </a:rPr>
              <a:t>P </a:t>
            </a:r>
            <a:r>
              <a:rPr lang="en-US" sz="1600">
                <a:latin typeface="Arial"/>
                <a:ea typeface="Arial"/>
                <a:cs typeface="Arial"/>
                <a:sym typeface="Arial"/>
              </a:rPr>
              <a:t>that is not invertible, then </a:t>
            </a:r>
            <a:r>
              <a:rPr i="1" lang="en-US" sz="1600">
                <a:latin typeface="Arial"/>
                <a:ea typeface="Arial"/>
                <a:cs typeface="Arial"/>
                <a:sym typeface="Arial"/>
              </a:rPr>
              <a:t>A </a:t>
            </a:r>
            <a:r>
              <a:rPr lang="en-US" sz="1600">
                <a:latin typeface="Arial"/>
                <a:ea typeface="Arial"/>
                <a:cs typeface="Arial"/>
                <a:sym typeface="Arial"/>
              </a:rPr>
              <a:t>does not have an eigen decomposition. </a:t>
            </a:r>
            <a:endParaRPr sz="1600">
              <a:latin typeface="Arial"/>
              <a:ea typeface="Arial"/>
              <a:cs typeface="Arial"/>
              <a:sym typeface="Arial"/>
            </a:endParaRPr>
          </a:p>
          <a:p>
            <a:pPr indent="-330200" lvl="0" marL="457200" marR="152400" rtl="0" algn="just">
              <a:lnSpc>
                <a:spcPct val="88000"/>
              </a:lnSpc>
              <a:spcBef>
                <a:spcPts val="0"/>
              </a:spcBef>
              <a:spcAft>
                <a:spcPts val="0"/>
              </a:spcAft>
              <a:buSzPts val="1600"/>
              <a:buFont typeface="Arial"/>
              <a:buChar char="•"/>
            </a:pPr>
            <a:r>
              <a:rPr lang="en-US" sz="1600">
                <a:latin typeface="Arial"/>
                <a:ea typeface="Arial"/>
                <a:cs typeface="Arial"/>
                <a:sym typeface="Arial"/>
              </a:rPr>
              <a:t>However, if </a:t>
            </a:r>
            <a:r>
              <a:rPr i="1" lang="en-US" sz="1600">
                <a:latin typeface="Arial"/>
                <a:ea typeface="Arial"/>
                <a:cs typeface="Arial"/>
                <a:sym typeface="Arial"/>
              </a:rPr>
              <a:t>A </a:t>
            </a:r>
            <a:r>
              <a:rPr lang="en-US" sz="1600">
                <a:latin typeface="Arial"/>
                <a:ea typeface="Arial"/>
                <a:cs typeface="Arial"/>
                <a:sym typeface="Arial"/>
              </a:rPr>
              <a:t>is </a:t>
            </a:r>
            <a:r>
              <a:rPr i="1" lang="en-US" sz="1600">
                <a:latin typeface="Arial"/>
                <a:ea typeface="Arial"/>
                <a:cs typeface="Arial"/>
                <a:sym typeface="Arial"/>
              </a:rPr>
              <a:t>m </a:t>
            </a:r>
            <a:r>
              <a:rPr lang="en-US" sz="1600">
                <a:latin typeface="Arial"/>
                <a:ea typeface="Arial"/>
                <a:cs typeface="Arial"/>
                <a:sym typeface="Arial"/>
              </a:rPr>
              <a:t>x </a:t>
            </a:r>
            <a:r>
              <a:rPr i="1" lang="en-US" sz="1600">
                <a:latin typeface="Arial"/>
                <a:ea typeface="Arial"/>
                <a:cs typeface="Arial"/>
                <a:sym typeface="Arial"/>
              </a:rPr>
              <a:t>n </a:t>
            </a:r>
            <a:r>
              <a:rPr lang="en-US" sz="1600">
                <a:latin typeface="Arial"/>
                <a:ea typeface="Arial"/>
                <a:cs typeface="Arial"/>
                <a:sym typeface="Arial"/>
              </a:rPr>
              <a:t>real matrix with </a:t>
            </a:r>
            <a:r>
              <a:rPr i="1" lang="en-US" sz="1600">
                <a:latin typeface="Arial"/>
                <a:ea typeface="Arial"/>
                <a:cs typeface="Arial"/>
                <a:sym typeface="Arial"/>
              </a:rPr>
              <a:t>m </a:t>
            </a:r>
            <a:r>
              <a:rPr lang="en-US" sz="1600">
                <a:latin typeface="Arial"/>
                <a:ea typeface="Arial"/>
                <a:cs typeface="Arial"/>
                <a:sym typeface="Arial"/>
              </a:rPr>
              <a:t>&gt; </a:t>
            </a:r>
            <a:r>
              <a:rPr i="1" lang="en-US" sz="1600">
                <a:latin typeface="Arial"/>
                <a:ea typeface="Arial"/>
                <a:cs typeface="Arial"/>
                <a:sym typeface="Arial"/>
              </a:rPr>
              <a:t>n</a:t>
            </a:r>
            <a:r>
              <a:rPr lang="en-US" sz="1600">
                <a:latin typeface="Arial"/>
                <a:ea typeface="Arial"/>
                <a:cs typeface="Arial"/>
                <a:sym typeface="Arial"/>
              </a:rPr>
              <a:t>, then A can be written using a singular value decomposition.</a:t>
            </a:r>
            <a:endParaRPr sz="1600">
              <a:latin typeface="Arial"/>
              <a:ea typeface="Arial"/>
              <a:cs typeface="Arial"/>
              <a:sym typeface="Arial"/>
            </a:endParaRPr>
          </a:p>
          <a:p>
            <a:pPr indent="-330200" lvl="0" marL="457200" rtl="0" algn="l">
              <a:lnSpc>
                <a:spcPct val="90000"/>
              </a:lnSpc>
              <a:spcBef>
                <a:spcPts val="0"/>
              </a:spcBef>
              <a:spcAft>
                <a:spcPts val="0"/>
              </a:spcAft>
              <a:buSzPts val="1600"/>
              <a:buFont typeface="Arial"/>
              <a:buChar char="•"/>
            </a:pPr>
            <a:r>
              <a:rPr lang="en-US" sz="1600">
                <a:latin typeface="Arial"/>
                <a:ea typeface="Arial"/>
                <a:cs typeface="Arial"/>
                <a:sym typeface="Arial"/>
              </a:rPr>
              <a:t>Both </a:t>
            </a:r>
            <a:r>
              <a:rPr i="1" lang="en-US" sz="1600">
                <a:latin typeface="Arial"/>
                <a:ea typeface="Arial"/>
                <a:cs typeface="Arial"/>
                <a:sym typeface="Arial"/>
              </a:rPr>
              <a:t>U </a:t>
            </a:r>
            <a:r>
              <a:rPr lang="en-US" sz="1600">
                <a:latin typeface="Arial"/>
                <a:ea typeface="Arial"/>
                <a:cs typeface="Arial"/>
                <a:sym typeface="Arial"/>
              </a:rPr>
              <a:t>and </a:t>
            </a:r>
            <a:r>
              <a:rPr i="1" lang="en-US" sz="1600">
                <a:latin typeface="Arial"/>
                <a:ea typeface="Arial"/>
                <a:cs typeface="Arial"/>
                <a:sym typeface="Arial"/>
              </a:rPr>
              <a:t>V </a:t>
            </a:r>
            <a:r>
              <a:rPr lang="en-US" sz="1600">
                <a:latin typeface="Arial"/>
                <a:ea typeface="Arial"/>
                <a:cs typeface="Arial"/>
                <a:sym typeface="Arial"/>
              </a:rPr>
              <a:t>are orthogonal matrices, which means </a:t>
            </a:r>
            <a:r>
              <a:rPr i="1" lang="en-US" sz="1600">
                <a:latin typeface="Arial"/>
                <a:ea typeface="Arial"/>
                <a:cs typeface="Arial"/>
                <a:sym typeface="Arial"/>
              </a:rPr>
              <a:t>UT U = I </a:t>
            </a:r>
            <a:r>
              <a:rPr lang="en-US" sz="1600">
                <a:latin typeface="Arial"/>
                <a:ea typeface="Arial"/>
                <a:cs typeface="Arial"/>
                <a:sym typeface="Arial"/>
              </a:rPr>
              <a:t>(</a:t>
            </a:r>
            <a:r>
              <a:rPr i="1" lang="en-US" sz="1600">
                <a:latin typeface="Arial"/>
                <a:ea typeface="Arial"/>
                <a:cs typeface="Arial"/>
                <a:sym typeface="Arial"/>
              </a:rPr>
              <a:t>I </a:t>
            </a:r>
            <a:r>
              <a:rPr lang="en-US" sz="1600">
                <a:latin typeface="Arial"/>
                <a:ea typeface="Arial"/>
                <a:cs typeface="Arial"/>
                <a:sym typeface="Arial"/>
              </a:rPr>
              <a:t>with </a:t>
            </a:r>
            <a:r>
              <a:rPr i="1" lang="en-US" sz="1600">
                <a:latin typeface="Arial"/>
                <a:ea typeface="Arial"/>
                <a:cs typeface="Arial"/>
                <a:sym typeface="Arial"/>
              </a:rPr>
              <a:t>m </a:t>
            </a:r>
            <a:r>
              <a:rPr lang="en-US" sz="1600">
                <a:latin typeface="Arial"/>
                <a:ea typeface="Arial"/>
                <a:cs typeface="Arial"/>
                <a:sym typeface="Arial"/>
              </a:rPr>
              <a:t>x </a:t>
            </a:r>
            <a:r>
              <a:rPr i="1" lang="en-US" sz="1600">
                <a:latin typeface="Arial"/>
                <a:ea typeface="Arial"/>
                <a:cs typeface="Arial"/>
                <a:sym typeface="Arial"/>
              </a:rPr>
              <a:t>m </a:t>
            </a:r>
            <a:r>
              <a:rPr lang="en-US" sz="1600">
                <a:latin typeface="Arial"/>
                <a:ea typeface="Arial"/>
                <a:cs typeface="Arial"/>
                <a:sym typeface="Arial"/>
              </a:rPr>
              <a:t>dimension) or </a:t>
            </a:r>
            <a:r>
              <a:rPr i="1" lang="en-US" sz="1600">
                <a:latin typeface="Arial"/>
                <a:ea typeface="Arial"/>
                <a:cs typeface="Arial"/>
                <a:sym typeface="Arial"/>
              </a:rPr>
              <a:t>VT V = I </a:t>
            </a:r>
            <a:r>
              <a:rPr lang="en-US" sz="1600">
                <a:latin typeface="Arial"/>
                <a:ea typeface="Arial"/>
                <a:cs typeface="Arial"/>
                <a:sym typeface="Arial"/>
              </a:rPr>
              <a:t>(here </a:t>
            </a:r>
            <a:r>
              <a:rPr i="1" lang="en-US" sz="1600">
                <a:latin typeface="Arial"/>
                <a:ea typeface="Arial"/>
                <a:cs typeface="Arial"/>
                <a:sym typeface="Arial"/>
              </a:rPr>
              <a:t>I </a:t>
            </a:r>
            <a:r>
              <a:rPr lang="en-US" sz="1600">
                <a:latin typeface="Arial"/>
                <a:ea typeface="Arial"/>
                <a:cs typeface="Arial"/>
                <a:sym typeface="Arial"/>
              </a:rPr>
              <a:t>with </a:t>
            </a:r>
            <a:r>
              <a:rPr i="1" lang="en-US" sz="1600">
                <a:latin typeface="Arial"/>
                <a:ea typeface="Arial"/>
                <a:cs typeface="Arial"/>
                <a:sym typeface="Arial"/>
              </a:rPr>
              <a:t>n </a:t>
            </a:r>
            <a:r>
              <a:rPr lang="en-US" sz="1600">
                <a:latin typeface="Arial"/>
                <a:ea typeface="Arial"/>
                <a:cs typeface="Arial"/>
                <a:sym typeface="Arial"/>
              </a:rPr>
              <a:t>x </a:t>
            </a:r>
            <a:r>
              <a:rPr i="1" lang="en-US" sz="1600">
                <a:latin typeface="Arial"/>
                <a:ea typeface="Arial"/>
                <a:cs typeface="Arial"/>
                <a:sym typeface="Arial"/>
              </a:rPr>
              <a:t>n </a:t>
            </a:r>
            <a:r>
              <a:rPr lang="en-US" sz="1600">
                <a:latin typeface="Arial"/>
                <a:ea typeface="Arial"/>
                <a:cs typeface="Arial"/>
                <a:sym typeface="Arial"/>
              </a:rPr>
              <a:t>dimension), where two identity matrices may have different dimensions.</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Palatino Linotype"/>
              <a:buChar char="•"/>
            </a:pPr>
            <a:r>
              <a:rPr lang="en-US" sz="1600">
                <a:latin typeface="Palatino Linotype"/>
                <a:ea typeface="Palatino Linotype"/>
                <a:cs typeface="Palatino Linotype"/>
                <a:sym typeface="Palatino Linotype"/>
              </a:rPr>
              <a:t>        is a non-negative diagonal matrix with </a:t>
            </a:r>
            <a:r>
              <a:rPr i="1" lang="en-US" sz="1600">
                <a:latin typeface="Palatino Linotype"/>
                <a:ea typeface="Palatino Linotype"/>
                <a:cs typeface="Palatino Linotype"/>
                <a:sym typeface="Palatino Linotype"/>
              </a:rPr>
              <a:t>m </a:t>
            </a:r>
            <a:r>
              <a:rPr lang="en-US" sz="1600">
                <a:latin typeface="Palatino Linotype"/>
                <a:ea typeface="Palatino Linotype"/>
                <a:cs typeface="Palatino Linotype"/>
                <a:sym typeface="Palatino Linotype"/>
              </a:rPr>
              <a:t>x </a:t>
            </a:r>
            <a:r>
              <a:rPr i="1" lang="en-US" sz="1600">
                <a:latin typeface="Palatino Linotype"/>
                <a:ea typeface="Palatino Linotype"/>
                <a:cs typeface="Palatino Linotype"/>
                <a:sym typeface="Palatino Linotype"/>
              </a:rPr>
              <a:t>n </a:t>
            </a:r>
            <a:r>
              <a:rPr lang="en-US" sz="1600">
                <a:latin typeface="Palatino Linotype"/>
                <a:ea typeface="Palatino Linotype"/>
                <a:cs typeface="Palatino Linotype"/>
                <a:sym typeface="Palatino Linotype"/>
              </a:rPr>
              <a:t>dimensions.</a:t>
            </a:r>
            <a:endParaRPr sz="1600"/>
          </a:p>
        </p:txBody>
      </p:sp>
      <p:sp>
        <p:nvSpPr>
          <p:cNvPr id="692" name="Google Shape;692;g1193ceff6e2_0_1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693" name="Google Shape;693;g1193ceff6e2_0_135"/>
          <p:cNvPicPr preferRelativeResize="0"/>
          <p:nvPr/>
        </p:nvPicPr>
        <p:blipFill rotWithShape="1">
          <a:blip r:embed="rId3">
            <a:alphaModFix/>
          </a:blip>
          <a:srcRect b="0" l="0" r="0" t="0"/>
          <a:stretch/>
        </p:blipFill>
        <p:spPr>
          <a:xfrm>
            <a:off x="1143000" y="5692850"/>
            <a:ext cx="123825" cy="123825"/>
          </a:xfrm>
          <a:prstGeom prst="rect">
            <a:avLst/>
          </a:prstGeom>
          <a:noFill/>
          <a:ln>
            <a:noFill/>
          </a:ln>
        </p:spPr>
      </p:pic>
      <p:sp>
        <p:nvSpPr>
          <p:cNvPr id="694" name="Google Shape;694;g1193ceff6e2_0_135"/>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g1193ceff6e2_0_1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Singular value decomposition - SVD</a:t>
            </a:r>
            <a:endParaRPr/>
          </a:p>
        </p:txBody>
      </p:sp>
      <p:sp>
        <p:nvSpPr>
          <p:cNvPr id="701" name="Google Shape;701;g1193ceff6e2_0_14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30200" lvl="0" marL="457200" rtl="0" algn="l">
              <a:lnSpc>
                <a:spcPct val="100000"/>
              </a:lnSpc>
              <a:spcBef>
                <a:spcPts val="360"/>
              </a:spcBef>
              <a:spcAft>
                <a:spcPts val="0"/>
              </a:spcAft>
              <a:buSzPts val="1600"/>
              <a:buFont typeface="Palatino Linotype"/>
              <a:buChar char="•"/>
            </a:pPr>
            <a:r>
              <a:rPr lang="en-US" sz="1600">
                <a:latin typeface="Palatino Linotype"/>
                <a:ea typeface="Palatino Linotype"/>
                <a:cs typeface="Palatino Linotype"/>
                <a:sym typeface="Palatino Linotype"/>
              </a:rPr>
              <a:t>Computation of singular values and singular vectors</a:t>
            </a:r>
            <a:endParaRPr sz="1600">
              <a:latin typeface="Palatino Linotype"/>
              <a:ea typeface="Palatino Linotype"/>
              <a:cs typeface="Palatino Linotype"/>
              <a:sym typeface="Palatino Linotype"/>
            </a:endParaRPr>
          </a:p>
          <a:p>
            <a:pPr indent="0" lvl="0" marL="457200" rtl="0" algn="l">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0" lvl="0" marL="457200" rtl="0" algn="l">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330200" lvl="0" marL="457200" rtl="0" algn="l">
              <a:lnSpc>
                <a:spcPct val="100000"/>
              </a:lnSpc>
              <a:spcBef>
                <a:spcPts val="360"/>
              </a:spcBef>
              <a:spcAft>
                <a:spcPts val="0"/>
              </a:spcAft>
              <a:buSzPts val="1600"/>
              <a:buFont typeface="Palatino Linotype"/>
              <a:buChar char="•"/>
            </a:pPr>
            <a:r>
              <a:rPr lang="en-US" sz="1600">
                <a:latin typeface="Palatino Linotype"/>
                <a:ea typeface="Palatino Linotype"/>
                <a:cs typeface="Palatino Linotype"/>
                <a:sym typeface="Palatino Linotype"/>
              </a:rPr>
              <a:t>First stage - singular values/eigenvalues are calculated with the equation. Once we obtain the singular/eigenvalues, we will substitute to determine the </a:t>
            </a:r>
            <a:r>
              <a:rPr i="1" lang="en-US" sz="1600">
                <a:latin typeface="Palatino Linotype"/>
                <a:ea typeface="Palatino Linotype"/>
                <a:cs typeface="Palatino Linotype"/>
                <a:sym typeface="Palatino Linotype"/>
              </a:rPr>
              <a:t>V </a:t>
            </a:r>
            <a:r>
              <a:rPr lang="en-US" sz="1600">
                <a:latin typeface="Palatino Linotype"/>
                <a:ea typeface="Palatino Linotype"/>
                <a:cs typeface="Palatino Linotype"/>
                <a:sym typeface="Palatino Linotype"/>
              </a:rPr>
              <a:t>or right singular/eigen vectors:</a:t>
            </a:r>
            <a:endParaRPr sz="1600">
              <a:latin typeface="Palatino Linotype"/>
              <a:ea typeface="Palatino Linotype"/>
              <a:cs typeface="Palatino Linotype"/>
              <a:sym typeface="Palatino Linotype"/>
            </a:endParaRPr>
          </a:p>
          <a:p>
            <a:pPr indent="0" lvl="0" marL="457200" rtl="0" algn="l">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0" lvl="0" marL="457200" rtl="0" algn="l">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0" lvl="0" marL="457200" rtl="0" algn="l">
              <a:lnSpc>
                <a:spcPct val="100000"/>
              </a:lnSpc>
              <a:spcBef>
                <a:spcPts val="360"/>
              </a:spcBef>
              <a:spcAft>
                <a:spcPts val="0"/>
              </a:spcAft>
              <a:buSzPts val="1800"/>
              <a:buNone/>
            </a:pPr>
            <a:r>
              <a:t/>
            </a:r>
            <a:endParaRPr sz="1600">
              <a:latin typeface="Palatino Linotype"/>
              <a:ea typeface="Palatino Linotype"/>
              <a:cs typeface="Palatino Linotype"/>
              <a:sym typeface="Palatino Linotype"/>
            </a:endParaRPr>
          </a:p>
          <a:p>
            <a:pPr indent="-330200" lvl="0" marL="457200" rtl="0" algn="l">
              <a:lnSpc>
                <a:spcPct val="100000"/>
              </a:lnSpc>
              <a:spcBef>
                <a:spcPts val="360"/>
              </a:spcBef>
              <a:spcAft>
                <a:spcPts val="0"/>
              </a:spcAft>
              <a:buSzPts val="1600"/>
              <a:buFont typeface="Palatino Linotype"/>
              <a:buChar char="•"/>
            </a:pPr>
            <a:r>
              <a:rPr lang="en-US" sz="1600">
                <a:latin typeface="Palatino Linotype"/>
                <a:ea typeface="Palatino Linotype"/>
                <a:cs typeface="Palatino Linotype"/>
                <a:sym typeface="Palatino Linotype"/>
              </a:rPr>
              <a:t>we will substitute to obtain the left singular vectors </a:t>
            </a:r>
            <a:r>
              <a:rPr i="1" lang="en-US" sz="1600">
                <a:latin typeface="Palatino Linotype"/>
                <a:ea typeface="Palatino Linotype"/>
                <a:cs typeface="Palatino Linotype"/>
                <a:sym typeface="Palatino Linotype"/>
              </a:rPr>
              <a:t>U </a:t>
            </a:r>
            <a:r>
              <a:rPr lang="en-US" sz="1600">
                <a:latin typeface="Palatino Linotype"/>
                <a:ea typeface="Palatino Linotype"/>
                <a:cs typeface="Palatino Linotype"/>
                <a:sym typeface="Palatino Linotype"/>
              </a:rPr>
              <a:t>using the equation mentioned as follows</a:t>
            </a:r>
            <a:endParaRPr sz="1600">
              <a:latin typeface="Palatino Linotype"/>
              <a:ea typeface="Palatino Linotype"/>
              <a:cs typeface="Palatino Linotype"/>
              <a:sym typeface="Palatino Linotype"/>
            </a:endParaRPr>
          </a:p>
          <a:p>
            <a:pPr indent="0" lvl="0" marL="0" rtl="0" algn="l">
              <a:lnSpc>
                <a:spcPct val="100000"/>
              </a:lnSpc>
              <a:spcBef>
                <a:spcPts val="360"/>
              </a:spcBef>
              <a:spcAft>
                <a:spcPts val="0"/>
              </a:spcAft>
              <a:buSzPts val="1800"/>
              <a:buNone/>
            </a:pPr>
            <a:r>
              <a:t/>
            </a:r>
            <a:endParaRPr sz="1100">
              <a:latin typeface="Palatino Linotype"/>
              <a:ea typeface="Palatino Linotype"/>
              <a:cs typeface="Palatino Linotype"/>
              <a:sym typeface="Palatino Linotype"/>
            </a:endParaRPr>
          </a:p>
        </p:txBody>
      </p:sp>
      <p:sp>
        <p:nvSpPr>
          <p:cNvPr id="702" name="Google Shape;702;g1193ceff6e2_0_14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703" name="Google Shape;703;g1193ceff6e2_0_144"/>
          <p:cNvPicPr preferRelativeResize="0"/>
          <p:nvPr/>
        </p:nvPicPr>
        <p:blipFill rotWithShape="1">
          <a:blip r:embed="rId3">
            <a:alphaModFix/>
          </a:blip>
          <a:srcRect b="0" l="0" r="0" t="0"/>
          <a:stretch/>
        </p:blipFill>
        <p:spPr>
          <a:xfrm>
            <a:off x="2819400" y="2011500"/>
            <a:ext cx="1571625" cy="209550"/>
          </a:xfrm>
          <a:prstGeom prst="rect">
            <a:avLst/>
          </a:prstGeom>
          <a:noFill/>
          <a:ln>
            <a:noFill/>
          </a:ln>
        </p:spPr>
      </p:pic>
      <p:pic>
        <p:nvPicPr>
          <p:cNvPr id="704" name="Google Shape;704;g1193ceff6e2_0_144"/>
          <p:cNvPicPr preferRelativeResize="0"/>
          <p:nvPr/>
        </p:nvPicPr>
        <p:blipFill rotWithShape="1">
          <a:blip r:embed="rId4">
            <a:alphaModFix/>
          </a:blip>
          <a:srcRect b="-1333200" l="-156560" r="156560" t="1333200"/>
          <a:stretch/>
        </p:blipFill>
        <p:spPr>
          <a:xfrm>
            <a:off x="152400" y="6278700"/>
            <a:ext cx="1847850" cy="228600"/>
          </a:xfrm>
          <a:prstGeom prst="rect">
            <a:avLst/>
          </a:prstGeom>
          <a:noFill/>
          <a:ln>
            <a:noFill/>
          </a:ln>
        </p:spPr>
      </p:pic>
      <p:pic>
        <p:nvPicPr>
          <p:cNvPr id="705" name="Google Shape;705;g1193ceff6e2_0_144"/>
          <p:cNvPicPr preferRelativeResize="0"/>
          <p:nvPr/>
        </p:nvPicPr>
        <p:blipFill rotWithShape="1">
          <a:blip r:embed="rId5">
            <a:alphaModFix/>
          </a:blip>
          <a:srcRect b="0" l="0" r="0" t="0"/>
          <a:stretch/>
        </p:blipFill>
        <p:spPr>
          <a:xfrm>
            <a:off x="3295650" y="3535500"/>
            <a:ext cx="1847850" cy="228600"/>
          </a:xfrm>
          <a:prstGeom prst="rect">
            <a:avLst/>
          </a:prstGeom>
          <a:noFill/>
          <a:ln>
            <a:noFill/>
          </a:ln>
        </p:spPr>
      </p:pic>
      <p:pic>
        <p:nvPicPr>
          <p:cNvPr id="706" name="Google Shape;706;g1193ceff6e2_0_144"/>
          <p:cNvPicPr preferRelativeResize="0"/>
          <p:nvPr/>
        </p:nvPicPr>
        <p:blipFill rotWithShape="1">
          <a:blip r:embed="rId6">
            <a:alphaModFix/>
          </a:blip>
          <a:srcRect b="0" l="0" r="0" t="0"/>
          <a:stretch/>
        </p:blipFill>
        <p:spPr>
          <a:xfrm>
            <a:off x="3905250" y="4983300"/>
            <a:ext cx="990600" cy="161925"/>
          </a:xfrm>
          <a:prstGeom prst="rect">
            <a:avLst/>
          </a:prstGeom>
          <a:noFill/>
          <a:ln>
            <a:noFill/>
          </a:ln>
        </p:spPr>
      </p:pic>
      <p:sp>
        <p:nvSpPr>
          <p:cNvPr id="707" name="Google Shape;707;g1193ceff6e2_0_144"/>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g1193ceff6e2_0_1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Singular value decomposition - SVD</a:t>
            </a:r>
            <a:endParaRPr/>
          </a:p>
        </p:txBody>
      </p:sp>
      <p:sp>
        <p:nvSpPr>
          <p:cNvPr id="714" name="Google Shape;714;g1193ceff6e2_0_15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marR="0" rtl="0" algn="l">
              <a:lnSpc>
                <a:spcPct val="162727"/>
              </a:lnSpc>
              <a:spcBef>
                <a:spcPts val="0"/>
              </a:spcBef>
              <a:spcAft>
                <a:spcPts val="0"/>
              </a:spcAft>
              <a:buSzPts val="1800"/>
              <a:buNone/>
            </a:pPr>
            <a:r>
              <a:rPr b="1" lang="en-US">
                <a:latin typeface="Arial"/>
                <a:ea typeface="Arial"/>
                <a:cs typeface="Arial"/>
                <a:sym typeface="Arial"/>
              </a:rPr>
              <a:t>SVD applied on handwritten digits using scikit-learn</a:t>
            </a:r>
            <a:endParaRPr b="1">
              <a:latin typeface="Arial"/>
              <a:ea typeface="Arial"/>
              <a:cs typeface="Arial"/>
              <a:sym typeface="Arial"/>
            </a:endParaRPr>
          </a:p>
          <a:p>
            <a:pPr indent="0" lvl="0" marL="0" marR="0" rtl="0" algn="l">
              <a:lnSpc>
                <a:spcPct val="162727"/>
              </a:lnSpc>
              <a:spcBef>
                <a:spcPts val="0"/>
              </a:spcBef>
              <a:spcAft>
                <a:spcPts val="0"/>
              </a:spcAft>
              <a:buSzPts val="1800"/>
              <a:buNone/>
            </a:pPr>
            <a:r>
              <a:rPr lang="en-US" sz="2000">
                <a:latin typeface="Palatino Linotype"/>
                <a:ea typeface="Palatino Linotype"/>
                <a:cs typeface="Palatino Linotype"/>
                <a:sym typeface="Palatino Linotype"/>
              </a:rPr>
              <a:t>SVD can be applied on the same handwritten digits data to perform an apple-to-apple comparison of techniques</a:t>
            </a:r>
            <a:endParaRPr sz="2000">
              <a:latin typeface="Palatino Linotype"/>
              <a:ea typeface="Palatino Linotype"/>
              <a:cs typeface="Palatino Linotype"/>
              <a:sym typeface="Palatino Linotype"/>
            </a:endParaRPr>
          </a:p>
          <a:p>
            <a:pPr indent="0" lvl="0" marL="304800" rtl="0" algn="l">
              <a:lnSpc>
                <a:spcPct val="115000"/>
              </a:lnSpc>
              <a:spcBef>
                <a:spcPts val="1200"/>
              </a:spcBef>
              <a:spcAft>
                <a:spcPts val="0"/>
              </a:spcAft>
              <a:buSzPts val="1800"/>
              <a:buNone/>
            </a:pPr>
            <a:r>
              <a:rPr b="1" lang="en-US" sz="2000">
                <a:latin typeface="Courier New"/>
                <a:ea typeface="Courier New"/>
                <a:cs typeface="Courier New"/>
                <a:sym typeface="Courier New"/>
              </a:rPr>
              <a:t># SVD</a:t>
            </a:r>
            <a:endParaRPr b="1" sz="2000">
              <a:latin typeface="Courier New"/>
              <a:ea typeface="Courier New"/>
              <a:cs typeface="Courier New"/>
              <a:sym typeface="Courier New"/>
            </a:endParaRPr>
          </a:p>
          <a:p>
            <a:pPr indent="152400" lvl="0" marL="304800" rtl="0" algn="l">
              <a:lnSpc>
                <a:spcPct val="115000"/>
              </a:lnSpc>
              <a:spcBef>
                <a:spcPts val="1200"/>
              </a:spcBef>
              <a:spcAft>
                <a:spcPts val="0"/>
              </a:spcAft>
              <a:buSzPts val="1800"/>
              <a:buNone/>
            </a:pPr>
            <a:r>
              <a:rPr b="1" lang="en-US" sz="2000">
                <a:latin typeface="Courier New"/>
                <a:ea typeface="Courier New"/>
                <a:cs typeface="Courier New"/>
                <a:sym typeface="Courier New"/>
              </a:rPr>
              <a:t>&gt;&gt;&gt; import matplotlib.pyplot as plt</a:t>
            </a:r>
            <a:endParaRPr b="1" sz="2000">
              <a:latin typeface="Courier New"/>
              <a:ea typeface="Courier New"/>
              <a:cs typeface="Courier New"/>
              <a:sym typeface="Courier New"/>
            </a:endParaRPr>
          </a:p>
          <a:p>
            <a:pPr indent="152400" lvl="0" marL="304800" rtl="0" algn="l">
              <a:lnSpc>
                <a:spcPct val="115000"/>
              </a:lnSpc>
              <a:spcBef>
                <a:spcPts val="100"/>
              </a:spcBef>
              <a:spcAft>
                <a:spcPts val="0"/>
              </a:spcAft>
              <a:buSzPts val="1800"/>
              <a:buNone/>
            </a:pPr>
            <a:r>
              <a:rPr b="1" lang="en-US" sz="2000">
                <a:latin typeface="Courier New"/>
                <a:ea typeface="Courier New"/>
                <a:cs typeface="Courier New"/>
                <a:sym typeface="Courier New"/>
              </a:rPr>
              <a:t>&gt;&gt;&gt; from sklearn.datasets import load_digits</a:t>
            </a:r>
            <a:endParaRPr b="1" sz="2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US" sz="2000">
                <a:latin typeface="Courier New"/>
                <a:ea typeface="Courier New"/>
                <a:cs typeface="Courier New"/>
                <a:sym typeface="Courier New"/>
              </a:rPr>
              <a:t> 	&gt;&gt;&gt; digits = load_digits()</a:t>
            </a:r>
            <a:endParaRPr b="1" sz="2000">
              <a:latin typeface="Courier New"/>
              <a:ea typeface="Courier New"/>
              <a:cs typeface="Courier New"/>
              <a:sym typeface="Courier New"/>
            </a:endParaRPr>
          </a:p>
          <a:p>
            <a:pPr indent="152400" lvl="0" marL="304800" rtl="0" algn="l">
              <a:lnSpc>
                <a:spcPct val="115000"/>
              </a:lnSpc>
              <a:spcBef>
                <a:spcPts val="1200"/>
              </a:spcBef>
              <a:spcAft>
                <a:spcPts val="0"/>
              </a:spcAft>
              <a:buSzPts val="1800"/>
              <a:buNone/>
            </a:pPr>
            <a:r>
              <a:rPr b="1" lang="en-US" sz="2000">
                <a:latin typeface="Courier New"/>
                <a:ea typeface="Courier New"/>
                <a:cs typeface="Courier New"/>
                <a:sym typeface="Courier New"/>
              </a:rPr>
              <a:t>&gt;&gt;&gt; X = digits.data</a:t>
            </a:r>
            <a:endParaRPr b="1" sz="2000">
              <a:latin typeface="Courier New"/>
              <a:ea typeface="Courier New"/>
              <a:cs typeface="Courier New"/>
              <a:sym typeface="Courier New"/>
            </a:endParaRPr>
          </a:p>
          <a:p>
            <a:pPr indent="457200" lvl="0" marL="0" marR="0" rtl="0" algn="l">
              <a:lnSpc>
                <a:spcPct val="162727"/>
              </a:lnSpc>
              <a:spcBef>
                <a:spcPts val="0"/>
              </a:spcBef>
              <a:spcAft>
                <a:spcPts val="0"/>
              </a:spcAft>
              <a:buSzPts val="1800"/>
              <a:buNone/>
            </a:pPr>
            <a:r>
              <a:rPr b="1" lang="en-US" sz="2000">
                <a:latin typeface="Courier New"/>
                <a:ea typeface="Courier New"/>
                <a:cs typeface="Courier New"/>
                <a:sym typeface="Courier New"/>
              </a:rPr>
              <a:t>&gt;&gt;&gt; y = digits.target</a:t>
            </a:r>
            <a:endParaRPr sz="2000">
              <a:latin typeface="Palatino Linotype"/>
              <a:ea typeface="Palatino Linotype"/>
              <a:cs typeface="Palatino Linotype"/>
              <a:sym typeface="Palatino Linotype"/>
            </a:endParaRPr>
          </a:p>
        </p:txBody>
      </p:sp>
      <p:sp>
        <p:nvSpPr>
          <p:cNvPr id="715" name="Google Shape;715;g1193ceff6e2_0_15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16" name="Google Shape;716;g1193ceff6e2_0_151"/>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g1193ceff6e2_0_1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Singular value decomposition - SVD</a:t>
            </a:r>
            <a:endParaRPr/>
          </a:p>
        </p:txBody>
      </p:sp>
      <p:sp>
        <p:nvSpPr>
          <p:cNvPr id="723" name="Google Shape;723;g1193ceff6e2_0_15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62727"/>
              </a:lnSpc>
              <a:spcBef>
                <a:spcPts val="0"/>
              </a:spcBef>
              <a:spcAft>
                <a:spcPts val="0"/>
              </a:spcAft>
              <a:buSzPts val="1800"/>
              <a:buNone/>
            </a:pPr>
            <a:r>
              <a:rPr b="1" lang="en-US">
                <a:latin typeface="Arial"/>
                <a:ea typeface="Arial"/>
                <a:cs typeface="Arial"/>
                <a:sym typeface="Arial"/>
              </a:rPr>
              <a:t>SVD applied on handwritten digits using scikit-learn</a:t>
            </a:r>
            <a:endParaRPr sz="1600">
              <a:latin typeface="Palatino Linotype"/>
              <a:ea typeface="Palatino Linotype"/>
              <a:cs typeface="Palatino Linotype"/>
              <a:sym typeface="Palatino Linotype"/>
            </a:endParaRPr>
          </a:p>
          <a:p>
            <a:pPr indent="-330200" lvl="0" marL="457200" rtl="0" algn="l">
              <a:lnSpc>
                <a:spcPct val="100000"/>
              </a:lnSpc>
              <a:spcBef>
                <a:spcPts val="360"/>
              </a:spcBef>
              <a:spcAft>
                <a:spcPts val="0"/>
              </a:spcAft>
              <a:buSzPts val="1600"/>
              <a:buFont typeface="Palatino Linotype"/>
              <a:buChar char="•"/>
            </a:pPr>
            <a:r>
              <a:rPr lang="en-US" sz="1600">
                <a:latin typeface="Palatino Linotype"/>
                <a:ea typeface="Palatino Linotype"/>
                <a:cs typeface="Palatino Linotype"/>
                <a:sym typeface="Palatino Linotype"/>
              </a:rPr>
              <a:t>In the following code, 15 singular vectors with 300 iterations are used, </a:t>
            </a:r>
            <a:endParaRPr sz="1600">
              <a:latin typeface="Palatino Linotype"/>
              <a:ea typeface="Palatino Linotype"/>
              <a:cs typeface="Palatino Linotype"/>
              <a:sym typeface="Palatino Linotype"/>
            </a:endParaRPr>
          </a:p>
          <a:p>
            <a:pPr indent="-330200" lvl="0" marL="457200" rtl="0" algn="l">
              <a:lnSpc>
                <a:spcPct val="100000"/>
              </a:lnSpc>
              <a:spcBef>
                <a:spcPts val="0"/>
              </a:spcBef>
              <a:spcAft>
                <a:spcPts val="0"/>
              </a:spcAft>
              <a:buSzPts val="1600"/>
              <a:buFont typeface="Palatino Linotype"/>
              <a:buChar char="•"/>
            </a:pPr>
            <a:r>
              <a:rPr lang="en-US" sz="1600">
                <a:latin typeface="Palatino Linotype"/>
                <a:ea typeface="Palatino Linotype"/>
                <a:cs typeface="Palatino Linotype"/>
                <a:sym typeface="Palatino Linotype"/>
              </a:rPr>
              <a:t>Two types of SVD functions are used , </a:t>
            </a:r>
            <a:endParaRPr sz="1600">
              <a:latin typeface="Palatino Linotype"/>
              <a:ea typeface="Palatino Linotype"/>
              <a:cs typeface="Palatino Linotype"/>
              <a:sym typeface="Palatino Linotype"/>
            </a:endParaRPr>
          </a:p>
          <a:p>
            <a:pPr indent="-330200" lvl="1" marL="914400" rtl="0" algn="l">
              <a:lnSpc>
                <a:spcPct val="100000"/>
              </a:lnSpc>
              <a:spcBef>
                <a:spcPts val="0"/>
              </a:spcBef>
              <a:spcAft>
                <a:spcPts val="0"/>
              </a:spcAft>
              <a:buSzPts val="1600"/>
              <a:buChar char="–"/>
            </a:pPr>
            <a:r>
              <a:rPr lang="en-US" sz="1600">
                <a:latin typeface="Palatino Linotype"/>
                <a:ea typeface="Palatino Linotype"/>
                <a:cs typeface="Palatino Linotype"/>
                <a:sym typeface="Palatino Linotype"/>
              </a:rPr>
              <a:t>a function </a:t>
            </a:r>
            <a:r>
              <a:rPr lang="en-US" sz="1600">
                <a:latin typeface="Arial"/>
                <a:ea typeface="Arial"/>
                <a:cs typeface="Arial"/>
                <a:sym typeface="Arial"/>
              </a:rPr>
              <a:t>randomized_svd </a:t>
            </a:r>
            <a:r>
              <a:rPr lang="en-US" sz="1600">
                <a:latin typeface="Palatino Linotype"/>
                <a:ea typeface="Palatino Linotype"/>
                <a:cs typeface="Palatino Linotype"/>
                <a:sym typeface="Palatino Linotype"/>
              </a:rPr>
              <a:t>provide the decomposition of the original matrix </a:t>
            </a:r>
            <a:endParaRPr sz="1600">
              <a:latin typeface="Palatino Linotype"/>
              <a:ea typeface="Palatino Linotype"/>
              <a:cs typeface="Palatino Linotype"/>
              <a:sym typeface="Palatino Linotype"/>
            </a:endParaRPr>
          </a:p>
          <a:p>
            <a:pPr indent="-330200" lvl="1" marL="914400" rtl="0" algn="l">
              <a:lnSpc>
                <a:spcPct val="100000"/>
              </a:lnSpc>
              <a:spcBef>
                <a:spcPts val="0"/>
              </a:spcBef>
              <a:spcAft>
                <a:spcPts val="0"/>
              </a:spcAft>
              <a:buSzPts val="1600"/>
              <a:buChar char="–"/>
            </a:pPr>
            <a:r>
              <a:rPr lang="en-US" sz="1600">
                <a:latin typeface="Palatino Linotype"/>
                <a:ea typeface="Palatino Linotype"/>
                <a:cs typeface="Palatino Linotype"/>
                <a:sym typeface="Palatino Linotype"/>
              </a:rPr>
              <a:t>a </a:t>
            </a:r>
            <a:r>
              <a:rPr lang="en-US" sz="1600">
                <a:latin typeface="Arial"/>
                <a:ea typeface="Arial"/>
                <a:cs typeface="Arial"/>
                <a:sym typeface="Arial"/>
              </a:rPr>
              <a:t>TruncatedSVD </a:t>
            </a:r>
            <a:r>
              <a:rPr lang="en-US" sz="1600">
                <a:latin typeface="Palatino Linotype"/>
                <a:ea typeface="Palatino Linotype"/>
                <a:cs typeface="Palatino Linotype"/>
                <a:sym typeface="Palatino Linotype"/>
              </a:rPr>
              <a:t>can provide total variance explained ratio. </a:t>
            </a:r>
            <a:endParaRPr sz="1600">
              <a:latin typeface="Palatino Linotype"/>
              <a:ea typeface="Palatino Linotype"/>
              <a:cs typeface="Palatino Linotype"/>
              <a:sym typeface="Palatino Linotype"/>
            </a:endParaRPr>
          </a:p>
          <a:p>
            <a:pPr indent="152400" lvl="0" marL="304800" rtl="0" algn="l">
              <a:lnSpc>
                <a:spcPct val="115000"/>
              </a:lnSpc>
              <a:spcBef>
                <a:spcPts val="900"/>
              </a:spcBef>
              <a:spcAft>
                <a:spcPts val="0"/>
              </a:spcAft>
              <a:buClr>
                <a:schemeClr val="dk1"/>
              </a:buClr>
              <a:buSzPts val="1100"/>
              <a:buFont typeface="Arial"/>
              <a:buNone/>
            </a:pPr>
            <a:r>
              <a:rPr b="1" lang="en-US" sz="1600">
                <a:latin typeface="Courier New"/>
                <a:ea typeface="Courier New"/>
                <a:cs typeface="Courier New"/>
                <a:sym typeface="Courier New"/>
              </a:rPr>
              <a:t>&gt;&gt;&gt; from sklearn.utils.extmath import randomized_svd</a:t>
            </a:r>
            <a:endParaRPr b="1" sz="1600">
              <a:latin typeface="Courier New"/>
              <a:ea typeface="Courier New"/>
              <a:cs typeface="Courier New"/>
              <a:sym typeface="Courier New"/>
            </a:endParaRPr>
          </a:p>
          <a:p>
            <a:pPr indent="152400" lvl="0" marL="304800" rtl="0" algn="l">
              <a:lnSpc>
                <a:spcPct val="115000"/>
              </a:lnSpc>
              <a:spcBef>
                <a:spcPts val="100"/>
              </a:spcBef>
              <a:spcAft>
                <a:spcPts val="0"/>
              </a:spcAft>
              <a:buClr>
                <a:schemeClr val="dk1"/>
              </a:buClr>
              <a:buSzPts val="1100"/>
              <a:buFont typeface="Arial"/>
              <a:buNone/>
            </a:pPr>
            <a:r>
              <a:rPr b="1" lang="en-US" sz="1600">
                <a:latin typeface="Courier New"/>
                <a:ea typeface="Courier New"/>
                <a:cs typeface="Courier New"/>
                <a:sym typeface="Courier New"/>
              </a:rPr>
              <a:t>&gt;&gt;&gt; U,Sigma,VT =</a:t>
            </a:r>
            <a:endParaRPr b="1" sz="1600">
              <a:latin typeface="Courier New"/>
              <a:ea typeface="Courier New"/>
              <a:cs typeface="Courier New"/>
              <a:sym typeface="Courier New"/>
            </a:endParaRPr>
          </a:p>
          <a:p>
            <a:pPr indent="0" lvl="0" marL="304800" rtl="0" algn="l">
              <a:lnSpc>
                <a:spcPct val="115000"/>
              </a:lnSpc>
              <a:spcBef>
                <a:spcPts val="100"/>
              </a:spcBef>
              <a:spcAft>
                <a:spcPts val="0"/>
              </a:spcAft>
              <a:buClr>
                <a:schemeClr val="dk1"/>
              </a:buClr>
              <a:buSzPts val="1100"/>
              <a:buFont typeface="Arial"/>
              <a:buNone/>
            </a:pPr>
            <a:r>
              <a:rPr b="1" lang="en-US" sz="1600">
                <a:latin typeface="Courier New"/>
                <a:ea typeface="Courier New"/>
                <a:cs typeface="Courier New"/>
                <a:sym typeface="Courier New"/>
              </a:rPr>
              <a:t>randomized_svd(X,n_components=15,n_iter=300,random_state=42)</a:t>
            </a:r>
            <a:endParaRPr b="1" sz="16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600">
                <a:latin typeface="Courier New"/>
                <a:ea typeface="Courier New"/>
                <a:cs typeface="Courier New"/>
                <a:sym typeface="Courier New"/>
              </a:rPr>
              <a:t> 	&gt;&gt;&gt; import pandas as pd</a:t>
            </a:r>
            <a:endParaRPr b="1" sz="1600">
              <a:latin typeface="Courier New"/>
              <a:ea typeface="Courier New"/>
              <a:cs typeface="Courier New"/>
              <a:sym typeface="Courier New"/>
            </a:endParaRPr>
          </a:p>
          <a:p>
            <a:pPr indent="152400" lvl="0" marL="304800" rtl="0" algn="l">
              <a:lnSpc>
                <a:spcPct val="115000"/>
              </a:lnSpc>
              <a:spcBef>
                <a:spcPts val="1200"/>
              </a:spcBef>
              <a:spcAft>
                <a:spcPts val="0"/>
              </a:spcAft>
              <a:buClr>
                <a:schemeClr val="dk1"/>
              </a:buClr>
              <a:buSzPts val="1100"/>
              <a:buFont typeface="Arial"/>
              <a:buNone/>
            </a:pPr>
            <a:r>
              <a:rPr b="1" lang="en-US" sz="1600">
                <a:latin typeface="Courier New"/>
                <a:ea typeface="Courier New"/>
                <a:cs typeface="Courier New"/>
                <a:sym typeface="Courier New"/>
              </a:rPr>
              <a:t>&gt;&gt;&gt; VT_df = pd.DataFrame(VT)</a:t>
            </a:r>
            <a:endParaRPr b="1" sz="16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600">
                <a:latin typeface="Courier New"/>
                <a:ea typeface="Courier New"/>
                <a:cs typeface="Courier New"/>
                <a:sym typeface="Courier New"/>
              </a:rPr>
              <a:t> 	&gt;&gt;&gt; print ("\nShape of Original Matrix:",X.shape)</a:t>
            </a:r>
            <a:endParaRPr b="1" sz="1600">
              <a:latin typeface="Courier New"/>
              <a:ea typeface="Courier New"/>
              <a:cs typeface="Courier New"/>
              <a:sym typeface="Courier New"/>
            </a:endParaRPr>
          </a:p>
          <a:p>
            <a:pPr indent="152400" lvl="0" marL="304800" rtl="0" algn="l">
              <a:lnSpc>
                <a:spcPct val="115000"/>
              </a:lnSpc>
              <a:spcBef>
                <a:spcPts val="1200"/>
              </a:spcBef>
              <a:spcAft>
                <a:spcPts val="0"/>
              </a:spcAft>
              <a:buClr>
                <a:schemeClr val="dk1"/>
              </a:buClr>
              <a:buSzPts val="1100"/>
              <a:buFont typeface="Arial"/>
              <a:buNone/>
            </a:pPr>
            <a:r>
              <a:rPr b="1" lang="en-US" sz="1600">
                <a:latin typeface="Courier New"/>
                <a:ea typeface="Courier New"/>
                <a:cs typeface="Courier New"/>
                <a:sym typeface="Courier New"/>
              </a:rPr>
              <a:t>&gt;&gt;&gt; print ("\nShape of Left Singular vector:",U.shape)</a:t>
            </a:r>
            <a:endParaRPr b="1" sz="1600">
              <a:latin typeface="Courier New"/>
              <a:ea typeface="Courier New"/>
              <a:cs typeface="Courier New"/>
              <a:sym typeface="Courier New"/>
            </a:endParaRPr>
          </a:p>
          <a:p>
            <a:pPr indent="152400" lvl="0" marL="304800" rtl="0" algn="l">
              <a:lnSpc>
                <a:spcPct val="115000"/>
              </a:lnSpc>
              <a:spcBef>
                <a:spcPts val="100"/>
              </a:spcBef>
              <a:spcAft>
                <a:spcPts val="0"/>
              </a:spcAft>
              <a:buClr>
                <a:schemeClr val="dk1"/>
              </a:buClr>
              <a:buSzPts val="1100"/>
              <a:buFont typeface="Arial"/>
              <a:buNone/>
            </a:pPr>
            <a:r>
              <a:rPr b="1" lang="en-US" sz="1600">
                <a:latin typeface="Courier New"/>
                <a:ea typeface="Courier New"/>
                <a:cs typeface="Courier New"/>
                <a:sym typeface="Courier New"/>
              </a:rPr>
              <a:t>&gt;&gt;&gt; print ("Shape of Singular value:",Sigma.shape)</a:t>
            </a:r>
            <a:endParaRPr b="1" sz="1600">
              <a:latin typeface="Courier New"/>
              <a:ea typeface="Courier New"/>
              <a:cs typeface="Courier New"/>
              <a:sym typeface="Courier New"/>
            </a:endParaRPr>
          </a:p>
          <a:p>
            <a:pPr indent="457200" lvl="0" marL="0" rtl="0" algn="l">
              <a:lnSpc>
                <a:spcPct val="100000"/>
              </a:lnSpc>
              <a:spcBef>
                <a:spcPts val="360"/>
              </a:spcBef>
              <a:spcAft>
                <a:spcPts val="0"/>
              </a:spcAft>
              <a:buSzPts val="1800"/>
              <a:buNone/>
            </a:pPr>
            <a:r>
              <a:rPr b="1" lang="en-US" sz="1600">
                <a:latin typeface="Courier New"/>
                <a:ea typeface="Courier New"/>
                <a:cs typeface="Courier New"/>
                <a:sym typeface="Courier New"/>
              </a:rPr>
              <a:t>&gt;&gt;&gt; print ("Shape of Right Singular vector",VT.shape)</a:t>
            </a:r>
            <a:endParaRPr sz="1600">
              <a:latin typeface="Palatino Linotype"/>
              <a:ea typeface="Palatino Linotype"/>
              <a:cs typeface="Palatino Linotype"/>
              <a:sym typeface="Palatino Linotype"/>
            </a:endParaRPr>
          </a:p>
        </p:txBody>
      </p:sp>
      <p:sp>
        <p:nvSpPr>
          <p:cNvPr id="724" name="Google Shape;724;g1193ceff6e2_0_15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25" name="Google Shape;725;g1193ceff6e2_0_158"/>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g1193ceff6e2_0_1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Singular value decomposition - SVD</a:t>
            </a:r>
            <a:endParaRPr/>
          </a:p>
        </p:txBody>
      </p:sp>
      <p:sp>
        <p:nvSpPr>
          <p:cNvPr id="732" name="Google Shape;732;g1193ceff6e2_0_16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marR="0" rtl="0" algn="l">
              <a:lnSpc>
                <a:spcPct val="162727"/>
              </a:lnSpc>
              <a:spcBef>
                <a:spcPts val="0"/>
              </a:spcBef>
              <a:spcAft>
                <a:spcPts val="0"/>
              </a:spcAft>
              <a:buSzPts val="1800"/>
              <a:buNone/>
            </a:pPr>
            <a:r>
              <a:rPr b="1" lang="en-US">
                <a:latin typeface="Arial"/>
                <a:ea typeface="Arial"/>
                <a:cs typeface="Arial"/>
                <a:sym typeface="Arial"/>
              </a:rPr>
              <a:t>SVD applied on handwritten digits using scikit-learn</a:t>
            </a:r>
            <a:endParaRPr b="1">
              <a:latin typeface="Arial"/>
              <a:ea typeface="Arial"/>
              <a:cs typeface="Arial"/>
              <a:sym typeface="Arial"/>
            </a:endParaRPr>
          </a:p>
          <a:p>
            <a:pPr indent="0" lvl="0" marL="0" marR="0" rtl="0" algn="l">
              <a:lnSpc>
                <a:spcPct val="162727"/>
              </a:lnSpc>
              <a:spcBef>
                <a:spcPts val="0"/>
              </a:spcBef>
              <a:spcAft>
                <a:spcPts val="0"/>
              </a:spcAft>
              <a:buSzPts val="1800"/>
              <a:buNone/>
            </a:pPr>
            <a:r>
              <a:t/>
            </a:r>
            <a:endParaRPr b="1">
              <a:latin typeface="Arial"/>
              <a:ea typeface="Arial"/>
              <a:cs typeface="Arial"/>
              <a:sym typeface="Arial"/>
            </a:endParaRPr>
          </a:p>
          <a:p>
            <a:pPr indent="0" lvl="0" marL="0" marR="0" rtl="0" algn="l">
              <a:lnSpc>
                <a:spcPct val="162727"/>
              </a:lnSpc>
              <a:spcBef>
                <a:spcPts val="0"/>
              </a:spcBef>
              <a:spcAft>
                <a:spcPts val="0"/>
              </a:spcAft>
              <a:buSzPts val="1800"/>
              <a:buNone/>
            </a:pPr>
            <a:r>
              <a:t/>
            </a:r>
            <a:endParaRPr b="1">
              <a:latin typeface="Arial"/>
              <a:ea typeface="Arial"/>
              <a:cs typeface="Arial"/>
              <a:sym typeface="Arial"/>
            </a:endParaRPr>
          </a:p>
          <a:p>
            <a:pPr indent="0" lvl="0" marL="0" marR="0" rtl="0" algn="l">
              <a:lnSpc>
                <a:spcPct val="162727"/>
              </a:lnSpc>
              <a:spcBef>
                <a:spcPts val="0"/>
              </a:spcBef>
              <a:spcAft>
                <a:spcPts val="0"/>
              </a:spcAft>
              <a:buSzPts val="1800"/>
              <a:buNone/>
            </a:pPr>
            <a:r>
              <a:t/>
            </a:r>
            <a:endParaRPr b="1">
              <a:latin typeface="Arial"/>
              <a:ea typeface="Arial"/>
              <a:cs typeface="Arial"/>
              <a:sym typeface="Arial"/>
            </a:endParaRPr>
          </a:p>
          <a:p>
            <a:pPr indent="0" lvl="0" marL="0" marR="0" rtl="0" algn="l">
              <a:lnSpc>
                <a:spcPct val="162727"/>
              </a:lnSpc>
              <a:spcBef>
                <a:spcPts val="0"/>
              </a:spcBef>
              <a:spcAft>
                <a:spcPts val="0"/>
              </a:spcAft>
              <a:buSzPts val="1800"/>
              <a:buNone/>
            </a:pPr>
            <a:r>
              <a:t/>
            </a:r>
            <a:endParaRPr b="1">
              <a:latin typeface="Arial"/>
              <a:ea typeface="Arial"/>
              <a:cs typeface="Arial"/>
              <a:sym typeface="Arial"/>
            </a:endParaRPr>
          </a:p>
          <a:p>
            <a:pPr indent="0" lvl="0" marL="0" marR="0" rtl="0" algn="l">
              <a:lnSpc>
                <a:spcPct val="162727"/>
              </a:lnSpc>
              <a:spcBef>
                <a:spcPts val="0"/>
              </a:spcBef>
              <a:spcAft>
                <a:spcPts val="0"/>
              </a:spcAft>
              <a:buClr>
                <a:schemeClr val="dk1"/>
              </a:buClr>
              <a:buSzPts val="1100"/>
              <a:buFont typeface="Arial"/>
              <a:buNone/>
            </a:pPr>
            <a:r>
              <a:rPr lang="en-US" sz="2000">
                <a:latin typeface="Palatino Linotype"/>
                <a:ea typeface="Palatino Linotype"/>
                <a:cs typeface="Palatino Linotype"/>
                <a:sym typeface="Palatino Linotype"/>
              </a:rPr>
              <a:t>The original matrix of dimension (1797 x 64) has been decomposed into a left singular vector (1797 x 15), singular value (diagonal matrix of 15), and right singular vector (15 x 64). </a:t>
            </a:r>
            <a:endParaRPr b="1">
              <a:latin typeface="Arial"/>
              <a:ea typeface="Arial"/>
              <a:cs typeface="Arial"/>
              <a:sym typeface="Arial"/>
            </a:endParaRPr>
          </a:p>
        </p:txBody>
      </p:sp>
      <p:sp>
        <p:nvSpPr>
          <p:cNvPr id="733" name="Google Shape;733;g1193ceff6e2_0_16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734" name="Google Shape;734;g1193ceff6e2_0_165"/>
          <p:cNvPicPr preferRelativeResize="0"/>
          <p:nvPr/>
        </p:nvPicPr>
        <p:blipFill rotWithShape="1">
          <a:blip r:embed="rId3">
            <a:alphaModFix/>
          </a:blip>
          <a:srcRect b="0" l="0" r="0" t="0"/>
          <a:stretch/>
        </p:blipFill>
        <p:spPr>
          <a:xfrm>
            <a:off x="1669775" y="2209800"/>
            <a:ext cx="4989450" cy="1417975"/>
          </a:xfrm>
          <a:prstGeom prst="rect">
            <a:avLst/>
          </a:prstGeom>
          <a:noFill/>
          <a:ln>
            <a:noFill/>
          </a:ln>
        </p:spPr>
      </p:pic>
      <p:sp>
        <p:nvSpPr>
          <p:cNvPr id="735" name="Google Shape;735;g1193ceff6e2_0_165"/>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g1193ceff6e2_0_2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Singular value decomposition - SVD</a:t>
            </a:r>
            <a:endParaRPr/>
          </a:p>
        </p:txBody>
      </p:sp>
      <p:sp>
        <p:nvSpPr>
          <p:cNvPr id="742" name="Google Shape;742;g1193ceff6e2_0_21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l">
              <a:lnSpc>
                <a:spcPct val="162727"/>
              </a:lnSpc>
              <a:spcBef>
                <a:spcPts val="0"/>
              </a:spcBef>
              <a:spcAft>
                <a:spcPts val="0"/>
              </a:spcAft>
              <a:buSzPct val="117647"/>
              <a:buNone/>
            </a:pPr>
            <a:r>
              <a:rPr b="1" lang="en-US">
                <a:latin typeface="Arial"/>
                <a:ea typeface="Arial"/>
                <a:cs typeface="Arial"/>
                <a:sym typeface="Arial"/>
              </a:rPr>
              <a:t>SVD applied on handwritten digits using scikit-learn</a:t>
            </a:r>
            <a:endParaRPr b="1">
              <a:latin typeface="Arial"/>
              <a:ea typeface="Arial"/>
              <a:cs typeface="Arial"/>
              <a:sym typeface="Arial"/>
            </a:endParaRPr>
          </a:p>
          <a:p>
            <a:pPr indent="152400" lvl="0" marL="304800" rtl="0" algn="l">
              <a:lnSpc>
                <a:spcPct val="115000"/>
              </a:lnSpc>
              <a:spcBef>
                <a:spcPts val="1200"/>
              </a:spcBef>
              <a:spcAft>
                <a:spcPts val="0"/>
              </a:spcAft>
              <a:buSzPct val="105882"/>
              <a:buNone/>
            </a:pPr>
            <a:r>
              <a:rPr b="1" lang="en-US" sz="2000">
                <a:latin typeface="Courier New"/>
                <a:ea typeface="Courier New"/>
                <a:cs typeface="Courier New"/>
                <a:sym typeface="Courier New"/>
              </a:rPr>
              <a:t>&gt;&gt;&gt; n_comps = 15</a:t>
            </a:r>
            <a:endParaRPr b="1" sz="2000">
              <a:latin typeface="Courier New"/>
              <a:ea typeface="Courier New"/>
              <a:cs typeface="Courier New"/>
              <a:sym typeface="Courier New"/>
            </a:endParaRPr>
          </a:p>
          <a:p>
            <a:pPr indent="152400" lvl="0" marL="304800" rtl="0" algn="l">
              <a:lnSpc>
                <a:spcPct val="115000"/>
              </a:lnSpc>
              <a:spcBef>
                <a:spcPts val="1200"/>
              </a:spcBef>
              <a:spcAft>
                <a:spcPts val="0"/>
              </a:spcAft>
              <a:buSzPct val="105882"/>
              <a:buNone/>
            </a:pPr>
            <a:r>
              <a:rPr b="1" lang="en-US" sz="2000">
                <a:latin typeface="Courier New"/>
                <a:ea typeface="Courier New"/>
                <a:cs typeface="Courier New"/>
                <a:sym typeface="Courier New"/>
              </a:rPr>
              <a:t>&gt;&gt;&gt; from sklearn.decomposition import TruncatedSVD</a:t>
            </a:r>
            <a:endParaRPr b="1" sz="2000">
              <a:latin typeface="Courier New"/>
              <a:ea typeface="Courier New"/>
              <a:cs typeface="Courier New"/>
              <a:sym typeface="Courier New"/>
            </a:endParaRPr>
          </a:p>
          <a:p>
            <a:pPr indent="0" lvl="0" marL="457200" rtl="0" algn="l">
              <a:lnSpc>
                <a:spcPct val="115000"/>
              </a:lnSpc>
              <a:spcBef>
                <a:spcPts val="100"/>
              </a:spcBef>
              <a:spcAft>
                <a:spcPts val="0"/>
              </a:spcAft>
              <a:buSzPct val="105882"/>
              <a:buNone/>
            </a:pPr>
            <a:r>
              <a:rPr b="1" lang="en-US" sz="2000">
                <a:latin typeface="Courier New"/>
                <a:ea typeface="Courier New"/>
                <a:cs typeface="Courier New"/>
                <a:sym typeface="Courier New"/>
              </a:rPr>
              <a:t>&gt;&gt;&gt; svd = TruncatedSVD(n_components=n_comps, n_iter=300, random_state=42)</a:t>
            </a:r>
            <a:endParaRPr b="1" sz="2000">
              <a:latin typeface="Courier New"/>
              <a:ea typeface="Courier New"/>
              <a:cs typeface="Courier New"/>
              <a:sym typeface="Courier New"/>
            </a:endParaRPr>
          </a:p>
          <a:p>
            <a:pPr indent="152400" lvl="0" marL="304800" rtl="0" algn="l">
              <a:lnSpc>
                <a:spcPct val="115000"/>
              </a:lnSpc>
              <a:spcBef>
                <a:spcPts val="100"/>
              </a:spcBef>
              <a:spcAft>
                <a:spcPts val="0"/>
              </a:spcAft>
              <a:buSzPct val="105882"/>
              <a:buNone/>
            </a:pPr>
            <a:r>
              <a:rPr b="1" lang="en-US" sz="2000">
                <a:latin typeface="Courier New"/>
                <a:ea typeface="Courier New"/>
                <a:cs typeface="Courier New"/>
                <a:sym typeface="Courier New"/>
              </a:rPr>
              <a:t>&gt;&gt;&gt; reduced_X = svd.fit_transform(X)</a:t>
            </a:r>
            <a:endParaRPr b="1" sz="2000">
              <a:latin typeface="Courier New"/>
              <a:ea typeface="Courier New"/>
              <a:cs typeface="Courier New"/>
              <a:sym typeface="Courier New"/>
            </a:endParaRPr>
          </a:p>
          <a:p>
            <a:pPr indent="0" lvl="0" marL="457200" rtl="0" algn="l">
              <a:lnSpc>
                <a:spcPct val="115000"/>
              </a:lnSpc>
              <a:spcBef>
                <a:spcPts val="0"/>
              </a:spcBef>
              <a:spcAft>
                <a:spcPts val="0"/>
              </a:spcAft>
              <a:buSzPct val="105882"/>
              <a:buNone/>
            </a:pPr>
            <a:r>
              <a:rPr b="1" lang="en-US" sz="2000">
                <a:latin typeface="Courier New"/>
                <a:ea typeface="Courier New"/>
                <a:cs typeface="Courier New"/>
                <a:sym typeface="Courier New"/>
              </a:rPr>
              <a:t>&gt;&gt;&gt; print("\nTotal Variance explained for %d singular features are %0.3f"%(n_comps, svd.explained_variance_ratio_.sum()))</a:t>
            </a:r>
            <a:endParaRPr b="1" sz="2000">
              <a:latin typeface="Courier New"/>
              <a:ea typeface="Courier New"/>
              <a:cs typeface="Courier New"/>
              <a:sym typeface="Courier New"/>
            </a:endParaRPr>
          </a:p>
          <a:p>
            <a:pPr indent="0" lvl="0" marL="0" marR="0" rtl="0" algn="l">
              <a:lnSpc>
                <a:spcPct val="162727"/>
              </a:lnSpc>
              <a:spcBef>
                <a:spcPts val="1200"/>
              </a:spcBef>
              <a:spcAft>
                <a:spcPts val="0"/>
              </a:spcAft>
              <a:buSzPct val="235294"/>
              <a:buNone/>
            </a:pPr>
            <a:r>
              <a:t/>
            </a:r>
            <a:endParaRPr b="1" sz="900">
              <a:latin typeface="Courier New"/>
              <a:ea typeface="Courier New"/>
              <a:cs typeface="Courier New"/>
              <a:sym typeface="Courier New"/>
            </a:endParaRPr>
          </a:p>
          <a:p>
            <a:pPr indent="0" lvl="0" marL="0" marR="0" rtl="0" algn="l">
              <a:lnSpc>
                <a:spcPct val="162727"/>
              </a:lnSpc>
              <a:spcBef>
                <a:spcPts val="0"/>
              </a:spcBef>
              <a:spcAft>
                <a:spcPts val="0"/>
              </a:spcAft>
              <a:buSzPct val="117647"/>
              <a:buNone/>
            </a:pPr>
            <a:r>
              <a:t/>
            </a:r>
            <a:endParaRPr b="1">
              <a:latin typeface="Arial"/>
              <a:ea typeface="Arial"/>
              <a:cs typeface="Arial"/>
              <a:sym typeface="Arial"/>
            </a:endParaRPr>
          </a:p>
          <a:p>
            <a:pPr indent="0" lvl="0" marL="0" marR="0" rtl="0" algn="l">
              <a:lnSpc>
                <a:spcPct val="162727"/>
              </a:lnSpc>
              <a:spcBef>
                <a:spcPts val="0"/>
              </a:spcBef>
              <a:spcAft>
                <a:spcPts val="0"/>
              </a:spcAft>
              <a:buSzPct val="117647"/>
              <a:buNone/>
            </a:pPr>
            <a:r>
              <a:t/>
            </a:r>
            <a:endParaRPr b="1">
              <a:latin typeface="Arial"/>
              <a:ea typeface="Arial"/>
              <a:cs typeface="Arial"/>
              <a:sym typeface="Arial"/>
            </a:endParaRPr>
          </a:p>
          <a:p>
            <a:pPr indent="0" lvl="0" marL="0" marR="0" rtl="0" algn="l">
              <a:lnSpc>
                <a:spcPct val="162727"/>
              </a:lnSpc>
              <a:spcBef>
                <a:spcPts val="0"/>
              </a:spcBef>
              <a:spcAft>
                <a:spcPts val="0"/>
              </a:spcAft>
              <a:buSzPct val="117647"/>
              <a:buNone/>
            </a:pPr>
            <a:r>
              <a:t/>
            </a:r>
            <a:endParaRPr b="1">
              <a:latin typeface="Arial"/>
              <a:ea typeface="Arial"/>
              <a:cs typeface="Arial"/>
              <a:sym typeface="Arial"/>
            </a:endParaRPr>
          </a:p>
          <a:p>
            <a:pPr indent="0" lvl="0" marL="0" marR="0" rtl="0" algn="l">
              <a:lnSpc>
                <a:spcPct val="162727"/>
              </a:lnSpc>
              <a:spcBef>
                <a:spcPts val="0"/>
              </a:spcBef>
              <a:spcAft>
                <a:spcPts val="0"/>
              </a:spcAft>
              <a:buSzPct val="117647"/>
              <a:buNone/>
            </a:pPr>
            <a:r>
              <a:t/>
            </a:r>
            <a:endParaRPr b="1">
              <a:latin typeface="Arial"/>
              <a:ea typeface="Arial"/>
              <a:cs typeface="Arial"/>
              <a:sym typeface="Arial"/>
            </a:endParaRPr>
          </a:p>
        </p:txBody>
      </p:sp>
      <p:sp>
        <p:nvSpPr>
          <p:cNvPr id="743" name="Google Shape;743;g1193ceff6e2_0_2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744" name="Google Shape;744;g1193ceff6e2_0_210"/>
          <p:cNvPicPr preferRelativeResize="0"/>
          <p:nvPr/>
        </p:nvPicPr>
        <p:blipFill rotWithShape="1">
          <a:blip r:embed="rId3">
            <a:alphaModFix/>
          </a:blip>
          <a:srcRect b="0" l="0" r="0" t="0"/>
          <a:stretch/>
        </p:blipFill>
        <p:spPr>
          <a:xfrm>
            <a:off x="1828800" y="4532250"/>
            <a:ext cx="4257675" cy="908250"/>
          </a:xfrm>
          <a:prstGeom prst="rect">
            <a:avLst/>
          </a:prstGeom>
          <a:noFill/>
          <a:ln>
            <a:noFill/>
          </a:ln>
        </p:spPr>
      </p:pic>
      <p:sp>
        <p:nvSpPr>
          <p:cNvPr id="745" name="Google Shape;745;g1193ceff6e2_0_210"/>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g1193ceff6e2_0_1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Singular value decomposition - SVD</a:t>
            </a:r>
            <a:endParaRPr/>
          </a:p>
        </p:txBody>
      </p:sp>
      <p:sp>
        <p:nvSpPr>
          <p:cNvPr id="752" name="Google Shape;752;g1193ceff6e2_0_17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sz="2000">
                <a:latin typeface="Palatino Linotype"/>
                <a:ea typeface="Palatino Linotype"/>
                <a:cs typeface="Palatino Linotype"/>
                <a:sym typeface="Palatino Linotype"/>
              </a:rPr>
              <a:t>The following code illustrates the change in total variance explained with respective to change in number of singular values:</a:t>
            </a:r>
            <a:endParaRPr sz="2000">
              <a:latin typeface="Palatino Linotype"/>
              <a:ea typeface="Palatino Linotype"/>
              <a:cs typeface="Palatino Linotype"/>
              <a:sym typeface="Palatino Linotype"/>
            </a:endParaRPr>
          </a:p>
          <a:p>
            <a:pPr indent="0" lvl="0" marL="0" rtl="0" algn="l">
              <a:lnSpc>
                <a:spcPct val="100000"/>
              </a:lnSpc>
              <a:spcBef>
                <a:spcPts val="360"/>
              </a:spcBef>
              <a:spcAft>
                <a:spcPts val="0"/>
              </a:spcAft>
              <a:buSzPts val="1800"/>
              <a:buNone/>
            </a:pPr>
            <a:r>
              <a:t/>
            </a:r>
            <a:endParaRPr sz="1100">
              <a:latin typeface="Palatino Linotype"/>
              <a:ea typeface="Palatino Linotype"/>
              <a:cs typeface="Palatino Linotype"/>
              <a:sym typeface="Palatino Linotype"/>
            </a:endParaRPr>
          </a:p>
        </p:txBody>
      </p:sp>
      <p:sp>
        <p:nvSpPr>
          <p:cNvPr id="753" name="Google Shape;753;g1193ceff6e2_0_17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754" name="Google Shape;754;g1193ceff6e2_0_172"/>
          <p:cNvPicPr preferRelativeResize="0"/>
          <p:nvPr/>
        </p:nvPicPr>
        <p:blipFill rotWithShape="1">
          <a:blip r:embed="rId3">
            <a:alphaModFix/>
          </a:blip>
          <a:srcRect b="0" l="0" r="0" t="0"/>
          <a:stretch/>
        </p:blipFill>
        <p:spPr>
          <a:xfrm>
            <a:off x="1204913" y="2452688"/>
            <a:ext cx="6734175" cy="3629025"/>
          </a:xfrm>
          <a:prstGeom prst="rect">
            <a:avLst/>
          </a:prstGeom>
          <a:noFill/>
          <a:ln>
            <a:noFill/>
          </a:ln>
        </p:spPr>
      </p:pic>
      <p:sp>
        <p:nvSpPr>
          <p:cNvPr id="755" name="Google Shape;755;g1193ceff6e2_0_172"/>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g1193ceff6e2_0_2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a:solidFill>
                  <a:srgbClr val="FF00FF"/>
                </a:solidFill>
              </a:rPr>
              <a:t>Singular value decomposition - SVD</a:t>
            </a:r>
            <a:endParaRPr/>
          </a:p>
        </p:txBody>
      </p:sp>
      <p:sp>
        <p:nvSpPr>
          <p:cNvPr id="762" name="Google Shape;762;g1193ceff6e2_0_22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t/>
            </a:r>
            <a:endParaRPr/>
          </a:p>
        </p:txBody>
      </p:sp>
      <p:sp>
        <p:nvSpPr>
          <p:cNvPr id="763" name="Google Shape;763;g1193ceff6e2_0_2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764" name="Google Shape;764;g1193ceff6e2_0_223"/>
          <p:cNvPicPr preferRelativeResize="0"/>
          <p:nvPr/>
        </p:nvPicPr>
        <p:blipFill rotWithShape="1">
          <a:blip r:embed="rId3">
            <a:alphaModFix/>
          </a:blip>
          <a:srcRect b="0" l="0" r="0" t="0"/>
          <a:stretch/>
        </p:blipFill>
        <p:spPr>
          <a:xfrm>
            <a:off x="1843088" y="1790700"/>
            <a:ext cx="5457825" cy="4495800"/>
          </a:xfrm>
          <a:prstGeom prst="rect">
            <a:avLst/>
          </a:prstGeom>
          <a:noFill/>
          <a:ln>
            <a:noFill/>
          </a:ln>
        </p:spPr>
      </p:pic>
      <p:sp>
        <p:nvSpPr>
          <p:cNvPr id="765" name="Google Shape;765;g1193ceff6e2_0_223"/>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18cc5902c0_0_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0000"/>
              <a:buNone/>
            </a:pPr>
            <a:r>
              <a:rPr b="1" lang="en-US" sz="4000">
                <a:solidFill>
                  <a:srgbClr val="FF00FF"/>
                </a:solidFill>
                <a:latin typeface="Times New Roman"/>
                <a:ea typeface="Times New Roman"/>
                <a:cs typeface="Times New Roman"/>
                <a:sym typeface="Times New Roman"/>
              </a:rPr>
              <a:t>K-means Clustering</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SzPct val="66666"/>
              <a:buNone/>
            </a:pPr>
            <a:r>
              <a:t/>
            </a:r>
            <a:endParaRPr/>
          </a:p>
        </p:txBody>
      </p:sp>
      <p:sp>
        <p:nvSpPr>
          <p:cNvPr id="129" name="Google Shape;129;g118cc5902c0_0_3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b="1" lang="en-US"/>
              <a:t>K-means working methodology from first principles</a:t>
            </a:r>
            <a:endParaRPr b="1"/>
          </a:p>
          <a:p>
            <a:pPr indent="0" lvl="0" marL="0" rtl="0" algn="l">
              <a:lnSpc>
                <a:spcPct val="100000"/>
              </a:lnSpc>
              <a:spcBef>
                <a:spcPts val="360"/>
              </a:spcBef>
              <a:spcAft>
                <a:spcPts val="0"/>
              </a:spcAft>
              <a:buSzPts val="1800"/>
              <a:buNone/>
            </a:pPr>
            <a:r>
              <a:t/>
            </a:r>
            <a:endParaRPr/>
          </a:p>
        </p:txBody>
      </p:sp>
      <p:sp>
        <p:nvSpPr>
          <p:cNvPr id="130" name="Google Shape;130;g118cc5902c0_0_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31" name="Google Shape;131;g118cc5902c0_0_30"/>
          <p:cNvPicPr preferRelativeResize="0"/>
          <p:nvPr/>
        </p:nvPicPr>
        <p:blipFill rotWithShape="1">
          <a:blip r:embed="rId3">
            <a:alphaModFix/>
          </a:blip>
          <a:srcRect b="0" l="0" r="0" t="0"/>
          <a:stretch/>
        </p:blipFill>
        <p:spPr>
          <a:xfrm>
            <a:off x="1895475" y="2231675"/>
            <a:ext cx="5353050" cy="4024525"/>
          </a:xfrm>
          <a:prstGeom prst="rect">
            <a:avLst/>
          </a:prstGeom>
          <a:noFill/>
          <a:ln>
            <a:noFill/>
          </a:ln>
        </p:spPr>
      </p:pic>
      <p:sp>
        <p:nvSpPr>
          <p:cNvPr id="132" name="Google Shape;132;g118cc5902c0_0_30"/>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18cc5902c0_0_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0000"/>
              <a:buNone/>
            </a:pPr>
            <a:r>
              <a:rPr b="1" lang="en-US" sz="4000">
                <a:solidFill>
                  <a:srgbClr val="FF00FF"/>
                </a:solidFill>
                <a:latin typeface="Times New Roman"/>
                <a:ea typeface="Times New Roman"/>
                <a:cs typeface="Times New Roman"/>
                <a:sym typeface="Times New Roman"/>
              </a:rPr>
              <a:t>K-means Clustering</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SzPct val="66666"/>
              <a:buNone/>
            </a:pPr>
            <a:r>
              <a:t/>
            </a:r>
            <a:endParaRPr/>
          </a:p>
        </p:txBody>
      </p:sp>
      <p:sp>
        <p:nvSpPr>
          <p:cNvPr id="139" name="Google Shape;139;g118cc5902c0_0_3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b="1" lang="en-US"/>
              <a:t>K-means working methodology from first principles</a:t>
            </a:r>
            <a:endParaRPr b="1"/>
          </a:p>
          <a:p>
            <a:pPr indent="0" lvl="0" marL="0" rtl="0" algn="l">
              <a:lnSpc>
                <a:spcPct val="100000"/>
              </a:lnSpc>
              <a:spcBef>
                <a:spcPts val="360"/>
              </a:spcBef>
              <a:spcAft>
                <a:spcPts val="0"/>
              </a:spcAft>
              <a:buSzPts val="1800"/>
              <a:buNone/>
            </a:pPr>
            <a:r>
              <a:rPr lang="en-US"/>
              <a:t>Iteration 1: </a:t>
            </a:r>
            <a:endParaRPr/>
          </a:p>
          <a:p>
            <a:pPr indent="-342900" lvl="0" marL="457200" rtl="0" algn="l">
              <a:lnSpc>
                <a:spcPct val="100000"/>
              </a:lnSpc>
              <a:spcBef>
                <a:spcPts val="360"/>
              </a:spcBef>
              <a:spcAft>
                <a:spcPts val="0"/>
              </a:spcAft>
              <a:buSzPts val="1800"/>
              <a:buChar char="•"/>
            </a:pPr>
            <a:r>
              <a:rPr lang="en-US"/>
              <a:t>Let us assume two centers from two instances out of all the 12 instances. </a:t>
            </a:r>
            <a:endParaRPr/>
          </a:p>
          <a:p>
            <a:pPr indent="-342900" lvl="0" marL="457200" rtl="0" algn="l">
              <a:lnSpc>
                <a:spcPct val="100000"/>
              </a:lnSpc>
              <a:spcBef>
                <a:spcPts val="0"/>
              </a:spcBef>
              <a:spcAft>
                <a:spcPts val="0"/>
              </a:spcAft>
              <a:buSzPts val="1800"/>
              <a:buChar char="•"/>
            </a:pPr>
            <a:r>
              <a:rPr lang="en-US"/>
              <a:t>chosen instance 1 (X = 7, Y = 8) and instance 8 (X = 1, Y = 4), </a:t>
            </a:r>
            <a:endParaRPr/>
          </a:p>
          <a:p>
            <a:pPr indent="-342900" lvl="0" marL="457200" rtl="0" algn="l">
              <a:lnSpc>
                <a:spcPct val="100000"/>
              </a:lnSpc>
              <a:spcBef>
                <a:spcPts val="0"/>
              </a:spcBef>
              <a:spcAft>
                <a:spcPts val="0"/>
              </a:spcAft>
              <a:buSzPts val="1800"/>
              <a:buChar char="•"/>
            </a:pPr>
            <a:r>
              <a:rPr lang="en-US"/>
              <a:t>For each instance, calculate its Euclidean distances with respect to</a:t>
            </a:r>
            <a:endParaRPr/>
          </a:p>
          <a:p>
            <a:pPr indent="-342900" lvl="0" marL="457200" rtl="0" algn="l">
              <a:lnSpc>
                <a:spcPct val="100000"/>
              </a:lnSpc>
              <a:spcBef>
                <a:spcPts val="0"/>
              </a:spcBef>
              <a:spcAft>
                <a:spcPts val="0"/>
              </a:spcAft>
              <a:buSzPts val="1800"/>
              <a:buChar char="•"/>
            </a:pPr>
            <a:r>
              <a:rPr lang="en-US"/>
              <a:t>both centroids and assign it to the nearest cluster center.</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US"/>
              <a:t>The Euclidean distance between two points A (X1, Y1) and B (X2, Y2) is shown as follows:</a:t>
            </a:r>
            <a:endParaRPr/>
          </a:p>
        </p:txBody>
      </p:sp>
      <p:sp>
        <p:nvSpPr>
          <p:cNvPr id="140" name="Google Shape;140;g118cc5902c0_0_3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41" name="Google Shape;141;g118cc5902c0_0_37"/>
          <p:cNvPicPr preferRelativeResize="0"/>
          <p:nvPr/>
        </p:nvPicPr>
        <p:blipFill rotWithShape="1">
          <a:blip r:embed="rId3">
            <a:alphaModFix/>
          </a:blip>
          <a:srcRect b="0" l="0" r="0" t="0"/>
          <a:stretch/>
        </p:blipFill>
        <p:spPr>
          <a:xfrm>
            <a:off x="1343475" y="4423150"/>
            <a:ext cx="5867400" cy="285750"/>
          </a:xfrm>
          <a:prstGeom prst="rect">
            <a:avLst/>
          </a:prstGeom>
          <a:noFill/>
          <a:ln>
            <a:noFill/>
          </a:ln>
        </p:spPr>
      </p:pic>
      <p:sp>
        <p:nvSpPr>
          <p:cNvPr id="142" name="Google Shape;142;g118cc5902c0_0_37"/>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18cc5902c0_0_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0000"/>
              <a:buNone/>
            </a:pPr>
            <a:r>
              <a:rPr b="1" lang="en-US" sz="4000">
                <a:solidFill>
                  <a:srgbClr val="FF00FF"/>
                </a:solidFill>
                <a:latin typeface="Times New Roman"/>
                <a:ea typeface="Times New Roman"/>
                <a:cs typeface="Times New Roman"/>
                <a:sym typeface="Times New Roman"/>
              </a:rPr>
              <a:t>K-means Clustering</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SzPct val="66666"/>
              <a:buNone/>
            </a:pPr>
            <a:r>
              <a:t/>
            </a:r>
            <a:endParaRPr/>
          </a:p>
        </p:txBody>
      </p:sp>
      <p:sp>
        <p:nvSpPr>
          <p:cNvPr id="149" name="Google Shape;149;g118cc5902c0_0_4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t/>
            </a:r>
            <a:endParaRPr/>
          </a:p>
        </p:txBody>
      </p:sp>
      <p:sp>
        <p:nvSpPr>
          <p:cNvPr id="150" name="Google Shape;150;g118cc5902c0_0_4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1" name="Google Shape;151;g118cc5902c0_0_44"/>
          <p:cNvPicPr preferRelativeResize="0"/>
          <p:nvPr/>
        </p:nvPicPr>
        <p:blipFill rotWithShape="1">
          <a:blip r:embed="rId3">
            <a:alphaModFix/>
          </a:blip>
          <a:srcRect b="0" l="0" r="0" t="0"/>
          <a:stretch/>
        </p:blipFill>
        <p:spPr>
          <a:xfrm>
            <a:off x="1600313" y="1060700"/>
            <a:ext cx="5191125" cy="4210050"/>
          </a:xfrm>
          <a:prstGeom prst="rect">
            <a:avLst/>
          </a:prstGeom>
          <a:noFill/>
          <a:ln>
            <a:noFill/>
          </a:ln>
        </p:spPr>
      </p:pic>
      <p:pic>
        <p:nvPicPr>
          <p:cNvPr id="152" name="Google Shape;152;g118cc5902c0_0_44"/>
          <p:cNvPicPr preferRelativeResize="0"/>
          <p:nvPr/>
        </p:nvPicPr>
        <p:blipFill rotWithShape="1">
          <a:blip r:embed="rId4">
            <a:alphaModFix/>
          </a:blip>
          <a:srcRect b="0" l="0" r="0" t="0"/>
          <a:stretch/>
        </p:blipFill>
        <p:spPr>
          <a:xfrm>
            <a:off x="916063" y="5421200"/>
            <a:ext cx="7115175" cy="400050"/>
          </a:xfrm>
          <a:prstGeom prst="rect">
            <a:avLst/>
          </a:prstGeom>
          <a:noFill/>
          <a:ln>
            <a:noFill/>
          </a:ln>
        </p:spPr>
      </p:pic>
      <p:pic>
        <p:nvPicPr>
          <p:cNvPr id="153" name="Google Shape;153;g118cc5902c0_0_44"/>
          <p:cNvPicPr preferRelativeResize="0"/>
          <p:nvPr/>
        </p:nvPicPr>
        <p:blipFill rotWithShape="1">
          <a:blip r:embed="rId5">
            <a:alphaModFix/>
          </a:blip>
          <a:srcRect b="0" l="0" r="0" t="0"/>
          <a:stretch/>
        </p:blipFill>
        <p:spPr>
          <a:xfrm>
            <a:off x="963688" y="5821250"/>
            <a:ext cx="7019925" cy="342900"/>
          </a:xfrm>
          <a:prstGeom prst="rect">
            <a:avLst/>
          </a:prstGeom>
          <a:noFill/>
          <a:ln>
            <a:noFill/>
          </a:ln>
        </p:spPr>
      </p:pic>
      <p:sp>
        <p:nvSpPr>
          <p:cNvPr id="154" name="Google Shape;154;g118cc5902c0_0_44"/>
          <p:cNvSpPr txBox="1"/>
          <p:nvPr/>
        </p:nvSpPr>
        <p:spPr>
          <a:xfrm>
            <a:off x="3124200" y="6356350"/>
            <a:ext cx="3583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FF"/>
                </a:solidFill>
              </a:rPr>
              <a:t>Dr.S.Veena,Associate Professor/CSE</a:t>
            </a:r>
            <a:endParaRPr b="1">
              <a:solidFill>
                <a:srgbClr val="0000FF"/>
              </a:solidFill>
            </a:endParaRPr>
          </a:p>
          <a:p>
            <a:pPr indent="0" lvl="0" marL="0" rtl="0" algn="ctr">
              <a:spcBef>
                <a:spcPts val="0"/>
              </a:spcBef>
              <a:spcAft>
                <a:spcPts val="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2020-06-03T07:15:46Z</dcterms:created>
  <dc:creator>VEENA</dc:creator>
</cp:coreProperties>
</file>