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3" roundtripDataSignature="AMtx7mi+pQjl2fKzpfPVjVAkk0F6FoWr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e917ee21e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e917ee21e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0e917ee21e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6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6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6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6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6"/>
          <p:cNvSpPr/>
          <p:nvPr>
            <p:ph idx="2" type="pic"/>
          </p:nvPr>
        </p:nvSpPr>
        <p:spPr>
          <a:xfrm>
            <a:off x="1792288" y="612775"/>
            <a:ext cx="5486400" cy="4114800"/>
          </a:xfrm>
          <a:prstGeom prst="rect">
            <a:avLst/>
          </a:prstGeom>
          <a:noFill/>
          <a:ln>
            <a:noFill/>
          </a:ln>
        </p:spPr>
      </p:sp>
      <p:sp>
        <p:nvSpPr>
          <p:cNvPr id="68" name="Google Shape;68;p6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1" Type="http://schemas.openxmlformats.org/officeDocument/2006/relationships/hyperlink" Target="https://en.wikipedia.org/wiki/Metal" TargetMode="External"/><Relationship Id="rId10" Type="http://schemas.openxmlformats.org/officeDocument/2006/relationships/hyperlink" Target="https://en.wikipedia.org/wiki/Bandwidth_(computing)" TargetMode="External"/><Relationship Id="rId13" Type="http://schemas.openxmlformats.org/officeDocument/2006/relationships/hyperlink" Target="https://en.wikipedia.org/wiki/Electromagnetic_interference" TargetMode="External"/><Relationship Id="rId12" Type="http://schemas.openxmlformats.org/officeDocument/2006/relationships/hyperlink" Target="https://en.wikipedia.org/wiki/Attenuation" TargetMode="External"/><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en.wikipedia.org/wiki/Transparency_and_translucency" TargetMode="External"/><Relationship Id="rId4" Type="http://schemas.openxmlformats.org/officeDocument/2006/relationships/hyperlink" Target="https://en.wikipedia.org/wiki/Fiber" TargetMode="External"/><Relationship Id="rId9" Type="http://schemas.openxmlformats.org/officeDocument/2006/relationships/hyperlink" Target="https://en.wikipedia.org/wiki/Fiber-optic_communication" TargetMode="External"/><Relationship Id="rId15" Type="http://schemas.openxmlformats.org/officeDocument/2006/relationships/hyperlink" Target="https://en.wikipedia.org/wiki/Fiberscope" TargetMode="External"/><Relationship Id="rId14" Type="http://schemas.openxmlformats.org/officeDocument/2006/relationships/hyperlink" Target="https://en.wikipedia.org/wiki/Illumination_(lighting)" TargetMode="External"/><Relationship Id="rId17" Type="http://schemas.openxmlformats.org/officeDocument/2006/relationships/hyperlink" Target="https://en.wikipedia.org/wiki/Fiber_laser" TargetMode="External"/><Relationship Id="rId16" Type="http://schemas.openxmlformats.org/officeDocument/2006/relationships/hyperlink" Target="https://en.wikipedia.org/wiki/Fiber_optic_sensor" TargetMode="External"/><Relationship Id="rId5" Type="http://schemas.openxmlformats.org/officeDocument/2006/relationships/hyperlink" Target="https://en.wikipedia.org/wiki/Drawing_(manufacturing)" TargetMode="External"/><Relationship Id="rId6" Type="http://schemas.openxmlformats.org/officeDocument/2006/relationships/hyperlink" Target="https://en.wikipedia.org/wiki/Glass" TargetMode="External"/><Relationship Id="rId7" Type="http://schemas.openxmlformats.org/officeDocument/2006/relationships/hyperlink" Target="https://en.wikipedia.org/wiki/Silica" TargetMode="External"/><Relationship Id="rId8" Type="http://schemas.openxmlformats.org/officeDocument/2006/relationships/hyperlink" Target="https://en.wikipedia.org/wiki/Hair's_breadth"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0" Type="http://schemas.openxmlformats.org/officeDocument/2006/relationships/hyperlink" Target="https://en.wikipedia.org/wiki/Single-mode_fiber"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en.wikipedia.org/wiki/Core_(optical_fiber)" TargetMode="External"/><Relationship Id="rId4" Type="http://schemas.openxmlformats.org/officeDocument/2006/relationships/hyperlink" Target="https://en.wikipedia.org/wiki/Cladding_(fiber_optics)" TargetMode="External"/><Relationship Id="rId9" Type="http://schemas.openxmlformats.org/officeDocument/2006/relationships/hyperlink" Target="https://en.wikipedia.org/wiki/Multi-mode_fiber" TargetMode="External"/><Relationship Id="rId5" Type="http://schemas.openxmlformats.org/officeDocument/2006/relationships/hyperlink" Target="https://en.wikipedia.org/wiki/Index_of_refraction" TargetMode="External"/><Relationship Id="rId6" Type="http://schemas.openxmlformats.org/officeDocument/2006/relationships/hyperlink" Target="https://en.wikipedia.org/wiki/Total_internal_reflection" TargetMode="External"/><Relationship Id="rId7" Type="http://schemas.openxmlformats.org/officeDocument/2006/relationships/hyperlink" Target="https://en.wikipedia.org/wiki/Waveguide_(optics)" TargetMode="External"/><Relationship Id="rId8" Type="http://schemas.openxmlformats.org/officeDocument/2006/relationships/hyperlink" Target="https://en.wikipedia.org/wiki/Transverse_mod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0.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57200" y="99060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18ECO107T-Fiber Optics and Optoelectronics</a:t>
            </a:r>
            <a:endParaRPr/>
          </a:p>
        </p:txBody>
      </p:sp>
      <p:sp>
        <p:nvSpPr>
          <p:cNvPr id="89" name="Google Shape;89;p1"/>
          <p:cNvSpPr txBox="1"/>
          <p:nvPr>
            <p:ph idx="1" type="subTitle"/>
          </p:nvPr>
        </p:nvSpPr>
        <p:spPr>
          <a:xfrm>
            <a:off x="1371600" y="3276600"/>
            <a:ext cx="6400800" cy="2971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B0F0"/>
              </a:buClr>
              <a:buSzPts val="2800"/>
              <a:buNone/>
            </a:pPr>
            <a:r>
              <a:rPr lang="en-US" sz="2800">
                <a:solidFill>
                  <a:srgbClr val="00B0F0"/>
                </a:solidFill>
                <a:latin typeface="Times New Roman"/>
                <a:ea typeface="Times New Roman"/>
                <a:cs typeface="Times New Roman"/>
                <a:sym typeface="Times New Roman"/>
              </a:rPr>
              <a:t>L T P C:3 0 0 3</a:t>
            </a:r>
            <a:endParaRPr/>
          </a:p>
          <a:p>
            <a:pPr indent="0" lvl="0" marL="0" rtl="0" algn="r">
              <a:spcBef>
                <a:spcPts val="560"/>
              </a:spcBef>
              <a:spcAft>
                <a:spcPts val="0"/>
              </a:spcAft>
              <a:buClr>
                <a:srgbClr val="888888"/>
              </a:buClr>
              <a:buSzPts val="2800"/>
              <a:buNone/>
            </a:pPr>
            <a:r>
              <a:t/>
            </a:r>
            <a:endParaRPr sz="2800">
              <a:solidFill>
                <a:srgbClr val="00B0F0"/>
              </a:solidFill>
              <a:latin typeface="Times New Roman"/>
              <a:ea typeface="Times New Roman"/>
              <a:cs typeface="Times New Roman"/>
              <a:sym typeface="Times New Roman"/>
            </a:endParaRPr>
          </a:p>
          <a:p>
            <a:pPr indent="0" lvl="0" marL="0" rtl="0" algn="r">
              <a:spcBef>
                <a:spcPts val="560"/>
              </a:spcBef>
              <a:spcAft>
                <a:spcPts val="0"/>
              </a:spcAft>
              <a:buClr>
                <a:srgbClr val="00B0F0"/>
              </a:buClr>
              <a:buSzPts val="2800"/>
              <a:buNone/>
            </a:pPr>
            <a:r>
              <a:rPr lang="en-US" sz="2800">
                <a:solidFill>
                  <a:srgbClr val="00B0F0"/>
                </a:solidFill>
                <a:latin typeface="Times New Roman"/>
                <a:ea typeface="Times New Roman"/>
                <a:cs typeface="Times New Roman"/>
                <a:sym typeface="Times New Roman"/>
              </a:rPr>
              <a:t>Prepared by ,</a:t>
            </a:r>
            <a:endParaRPr/>
          </a:p>
          <a:p>
            <a:pPr indent="0" lvl="0" marL="0" rtl="0" algn="r">
              <a:spcBef>
                <a:spcPts val="560"/>
              </a:spcBef>
              <a:spcAft>
                <a:spcPts val="0"/>
              </a:spcAft>
              <a:buClr>
                <a:srgbClr val="00B0F0"/>
              </a:buClr>
              <a:buSzPts val="2800"/>
              <a:buNone/>
            </a:pPr>
            <a:r>
              <a:rPr lang="en-US" sz="2800">
                <a:solidFill>
                  <a:srgbClr val="00B0F0"/>
                </a:solidFill>
                <a:latin typeface="Times New Roman"/>
                <a:ea typeface="Times New Roman"/>
                <a:cs typeface="Times New Roman"/>
                <a:sym typeface="Times New Roman"/>
              </a:rPr>
              <a:t>Dr.Christeena Joseph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00B0F0"/>
              </a:buClr>
              <a:buSzPts val="3200"/>
              <a:buFont typeface="Times New Roman"/>
              <a:buNone/>
            </a:pPr>
            <a:r>
              <a:rPr b="1" lang="en-US" sz="3200">
                <a:solidFill>
                  <a:srgbClr val="00B0F0"/>
                </a:solidFill>
                <a:latin typeface="Times New Roman"/>
                <a:ea typeface="Times New Roman"/>
                <a:cs typeface="Times New Roman"/>
                <a:sym typeface="Times New Roman"/>
              </a:rPr>
              <a:t>Elements of an optical fiber transmission</a:t>
            </a:r>
            <a:br>
              <a:rPr b="1" lang="en-US" sz="3200">
                <a:solidFill>
                  <a:srgbClr val="00B0F0"/>
                </a:solidFill>
                <a:latin typeface="Times New Roman"/>
                <a:ea typeface="Times New Roman"/>
                <a:cs typeface="Times New Roman"/>
                <a:sym typeface="Times New Roman"/>
              </a:rPr>
            </a:br>
            <a:r>
              <a:rPr b="1" lang="en-US" sz="3200">
                <a:solidFill>
                  <a:srgbClr val="00B0F0"/>
                </a:solidFill>
                <a:latin typeface="Times New Roman"/>
                <a:ea typeface="Times New Roman"/>
                <a:cs typeface="Times New Roman"/>
                <a:sym typeface="Times New Roman"/>
              </a:rPr>
              <a:t>link</a:t>
            </a:r>
            <a:endParaRPr sz="3200">
              <a:solidFill>
                <a:srgbClr val="00B0F0"/>
              </a:solidFill>
            </a:endParaRPr>
          </a:p>
        </p:txBody>
      </p:sp>
      <p:sp>
        <p:nvSpPr>
          <p:cNvPr id="145" name="Google Shape;145;p10"/>
          <p:cNvSpPr txBox="1"/>
          <p:nvPr>
            <p:ph idx="1" type="body"/>
          </p:nvPr>
        </p:nvSpPr>
        <p:spPr>
          <a:xfrm>
            <a:off x="307874" y="1633507"/>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C00000"/>
              </a:buClr>
              <a:buSzPct val="100000"/>
              <a:buChar char="•"/>
            </a:pPr>
            <a:r>
              <a:rPr lang="en-US">
                <a:solidFill>
                  <a:srgbClr val="C00000"/>
                </a:solidFill>
              </a:rPr>
              <a:t>Information Input:</a:t>
            </a:r>
            <a:endParaRPr/>
          </a:p>
          <a:p>
            <a:pPr indent="-342900" lvl="0" marL="342900" rtl="0" algn="l">
              <a:spcBef>
                <a:spcPts val="544"/>
              </a:spcBef>
              <a:spcAft>
                <a:spcPts val="0"/>
              </a:spcAft>
              <a:buClr>
                <a:schemeClr val="dk1"/>
              </a:buClr>
              <a:buSzPct val="100000"/>
              <a:buChar char="•"/>
            </a:pPr>
            <a:r>
              <a:rPr lang="en-US"/>
              <a:t>The information input may be in any of the several physical forms, e.g., </a:t>
            </a:r>
            <a:r>
              <a:rPr lang="en-US">
                <a:solidFill>
                  <a:srgbClr val="FFC000"/>
                </a:solidFill>
              </a:rPr>
              <a:t>voice, video, or data. </a:t>
            </a:r>
            <a:endParaRPr/>
          </a:p>
          <a:p>
            <a:pPr indent="-342900" lvl="0" marL="342900" rtl="0" algn="l">
              <a:spcBef>
                <a:spcPts val="544"/>
              </a:spcBef>
              <a:spcAft>
                <a:spcPts val="0"/>
              </a:spcAft>
              <a:buClr>
                <a:schemeClr val="dk1"/>
              </a:buClr>
              <a:buSzPct val="100000"/>
              <a:buChar char="•"/>
            </a:pPr>
            <a:r>
              <a:rPr lang="en-US"/>
              <a:t>Therefore an </a:t>
            </a:r>
            <a:r>
              <a:rPr lang="en-US">
                <a:solidFill>
                  <a:srgbClr val="FFC000"/>
                </a:solidFill>
              </a:rPr>
              <a:t>input transducer </a:t>
            </a:r>
            <a:r>
              <a:rPr lang="en-US"/>
              <a:t>is required for converting the non-electrical input into an electrical input. </a:t>
            </a:r>
            <a:endParaRPr/>
          </a:p>
          <a:p>
            <a:pPr indent="-342900" lvl="0" marL="342900" rtl="0" algn="l">
              <a:spcBef>
                <a:spcPts val="544"/>
              </a:spcBef>
              <a:spcAft>
                <a:spcPts val="0"/>
              </a:spcAft>
              <a:buClr>
                <a:schemeClr val="dk1"/>
              </a:buClr>
              <a:buSzPct val="100000"/>
              <a:buChar char="•"/>
            </a:pPr>
            <a:r>
              <a:rPr lang="en-US"/>
              <a:t>For example, a </a:t>
            </a:r>
            <a:r>
              <a:rPr lang="en-US">
                <a:solidFill>
                  <a:srgbClr val="FFC000"/>
                </a:solidFill>
              </a:rPr>
              <a:t>microphone converts a sound signal into an electrical current</a:t>
            </a:r>
            <a:r>
              <a:rPr lang="en-US"/>
              <a:t>, a video camera converts an image into an electric current or voltage, and so on. </a:t>
            </a:r>
            <a:endParaRPr/>
          </a:p>
          <a:p>
            <a:pPr indent="-342900" lvl="0" marL="342900" rtl="0" algn="l">
              <a:spcBef>
                <a:spcPts val="544"/>
              </a:spcBef>
              <a:spcAft>
                <a:spcPts val="0"/>
              </a:spcAft>
              <a:buClr>
                <a:schemeClr val="dk1"/>
              </a:buClr>
              <a:buSzPct val="100000"/>
              <a:buChar char="•"/>
            </a:pPr>
            <a:r>
              <a:rPr lang="en-US"/>
              <a:t>In situations where the fiber-optic link forms a part of a larger system, the information input is normally in electrical form.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1" name="Google Shape;15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10000"/>
          </a:bodyPr>
          <a:lstStyle/>
          <a:p>
            <a:pPr indent="-342900" lvl="0" marL="342900" rtl="0" algn="l">
              <a:spcBef>
                <a:spcPts val="0"/>
              </a:spcBef>
              <a:spcAft>
                <a:spcPts val="0"/>
              </a:spcAft>
              <a:buClr>
                <a:srgbClr val="C00000"/>
              </a:buClr>
              <a:buSzPct val="100000"/>
              <a:buChar char="•"/>
            </a:pPr>
            <a:r>
              <a:rPr lang="en-US" sz="5900">
                <a:solidFill>
                  <a:srgbClr val="C00000"/>
                </a:solidFill>
              </a:rPr>
              <a:t>Transmitter:</a:t>
            </a:r>
            <a:endParaRPr/>
          </a:p>
          <a:p>
            <a:pPr indent="-342900" lvl="0" marL="342900" rtl="0" algn="l">
              <a:spcBef>
                <a:spcPts val="448"/>
              </a:spcBef>
              <a:spcAft>
                <a:spcPts val="0"/>
              </a:spcAft>
              <a:buClr>
                <a:schemeClr val="dk1"/>
              </a:buClr>
              <a:buSzPct val="100000"/>
              <a:buChar char="•"/>
            </a:pPr>
            <a:r>
              <a:rPr lang="en-US"/>
              <a:t>The transmitter (or the modulator, as it is often called) comprises an electronic stage which (i) </a:t>
            </a:r>
            <a:r>
              <a:rPr lang="en-US">
                <a:solidFill>
                  <a:srgbClr val="FFC000"/>
                </a:solidFill>
              </a:rPr>
              <a:t>converts the electric signal </a:t>
            </a:r>
            <a:r>
              <a:rPr lang="en-US"/>
              <a:t>into the proper form and (ii) </a:t>
            </a:r>
            <a:r>
              <a:rPr lang="en-US">
                <a:solidFill>
                  <a:srgbClr val="FFC000"/>
                </a:solidFill>
              </a:rPr>
              <a:t>impresses this signal onto the electromagnetic wave </a:t>
            </a:r>
            <a:r>
              <a:rPr lang="en-US"/>
              <a:t>(carrier) generated by the </a:t>
            </a:r>
            <a:r>
              <a:rPr lang="en-US">
                <a:solidFill>
                  <a:srgbClr val="FFC000"/>
                </a:solidFill>
              </a:rPr>
              <a:t>optoelectronic source.</a:t>
            </a:r>
            <a:endParaRPr/>
          </a:p>
          <a:p>
            <a:pPr indent="-342900" lvl="0" marL="342900" rtl="0" algn="l">
              <a:spcBef>
                <a:spcPts val="448"/>
              </a:spcBef>
              <a:spcAft>
                <a:spcPts val="0"/>
              </a:spcAft>
              <a:buClr>
                <a:schemeClr val="dk1"/>
              </a:buClr>
              <a:buSzPct val="100000"/>
              <a:buChar char="•"/>
            </a:pPr>
            <a:r>
              <a:rPr lang="en-US"/>
              <a:t>The modulation of an optical carrier may be achieved by employing either an analog or a digital signal.</a:t>
            </a:r>
            <a:endParaRPr/>
          </a:p>
          <a:p>
            <a:pPr indent="-342900" lvl="0" marL="342900" rtl="0" algn="l">
              <a:spcBef>
                <a:spcPts val="448"/>
              </a:spcBef>
              <a:spcAft>
                <a:spcPts val="0"/>
              </a:spcAft>
              <a:buClr>
                <a:schemeClr val="dk1"/>
              </a:buClr>
              <a:buSzPct val="100000"/>
              <a:buChar char="•"/>
            </a:pPr>
            <a:r>
              <a:rPr lang="en-US"/>
              <a:t>An analog signal varies continuously and reproduces the form of the original information input, whereas digital modulation involves obtaining information in the discrete form. </a:t>
            </a:r>
            <a:endParaRPr/>
          </a:p>
          <a:p>
            <a:pPr indent="-342900" lvl="0" marL="342900" rtl="0" algn="l">
              <a:spcBef>
                <a:spcPts val="448"/>
              </a:spcBef>
              <a:spcAft>
                <a:spcPts val="0"/>
              </a:spcAft>
              <a:buClr>
                <a:schemeClr val="dk1"/>
              </a:buClr>
              <a:buSzPct val="100000"/>
              <a:buChar char="•"/>
            </a:pPr>
            <a:r>
              <a:rPr lang="en-US"/>
              <a:t>In the latter, the signal is either on or off, with the on state representing a digital 1 and the off state representing a digital 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7" name="Google Shape;15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The number of bits per second (bps) transmitted is called the </a:t>
            </a:r>
            <a:r>
              <a:rPr lang="en-US">
                <a:solidFill>
                  <a:srgbClr val="FFC000"/>
                </a:solidFill>
              </a:rPr>
              <a:t>data rate. </a:t>
            </a:r>
            <a:endParaRPr/>
          </a:p>
          <a:p>
            <a:pPr indent="-342900" lvl="0" marL="342900" rtl="0" algn="l">
              <a:spcBef>
                <a:spcPts val="496"/>
              </a:spcBef>
              <a:spcAft>
                <a:spcPts val="0"/>
              </a:spcAft>
              <a:buClr>
                <a:schemeClr val="dk1"/>
              </a:buClr>
              <a:buSzPct val="100000"/>
              <a:buChar char="•"/>
            </a:pPr>
            <a:r>
              <a:rPr lang="en-US"/>
              <a:t>If the information input is in the analog form, it may be obtained in the digital form by employing an analog-to-digital converter. </a:t>
            </a:r>
            <a:endParaRPr/>
          </a:p>
          <a:p>
            <a:pPr indent="-342900" lvl="0" marL="342900" rtl="0" algn="l">
              <a:spcBef>
                <a:spcPts val="496"/>
              </a:spcBef>
              <a:spcAft>
                <a:spcPts val="0"/>
              </a:spcAft>
              <a:buClr>
                <a:schemeClr val="dk1"/>
              </a:buClr>
              <a:buSzPct val="100000"/>
              <a:buChar char="•"/>
            </a:pPr>
            <a:r>
              <a:rPr lang="en-US"/>
              <a:t>Analog modulation is much simpler to implement but requires </a:t>
            </a:r>
            <a:r>
              <a:rPr lang="en-US">
                <a:solidFill>
                  <a:srgbClr val="FFC000"/>
                </a:solidFill>
              </a:rPr>
              <a:t>higher signal-to noise ratio </a:t>
            </a:r>
            <a:r>
              <a:rPr lang="en-US"/>
              <a:t>at the receiver end as compared to digital modulation.</a:t>
            </a:r>
            <a:endParaRPr/>
          </a:p>
          <a:p>
            <a:pPr indent="-342900" lvl="0" marL="342900" rtl="0" algn="l">
              <a:spcBef>
                <a:spcPts val="496"/>
              </a:spcBef>
              <a:spcAft>
                <a:spcPts val="0"/>
              </a:spcAft>
              <a:buClr>
                <a:schemeClr val="dk1"/>
              </a:buClr>
              <a:buSzPct val="100000"/>
              <a:buChar char="•"/>
            </a:pPr>
            <a:r>
              <a:rPr lang="en-US"/>
              <a:t> Further, </a:t>
            </a:r>
            <a:r>
              <a:rPr lang="en-US">
                <a:solidFill>
                  <a:srgbClr val="FFC000"/>
                </a:solidFill>
              </a:rPr>
              <a:t>the linearity needed </a:t>
            </a:r>
            <a:r>
              <a:rPr lang="en-US"/>
              <a:t>for analog modulation is not always provided by the optical source, particularly at high modulation frequencies. </a:t>
            </a:r>
            <a:endParaRPr/>
          </a:p>
          <a:p>
            <a:pPr indent="-342900" lvl="0" marL="342900" rtl="0" algn="l">
              <a:spcBef>
                <a:spcPts val="496"/>
              </a:spcBef>
              <a:spcAft>
                <a:spcPts val="0"/>
              </a:spcAft>
              <a:buClr>
                <a:schemeClr val="dk1"/>
              </a:buClr>
              <a:buSzPct val="100000"/>
              <a:buChar char="•"/>
            </a:pPr>
            <a:r>
              <a:rPr lang="en-US"/>
              <a:t>Therefore, analog fiber-optic systems are limited to </a:t>
            </a:r>
            <a:r>
              <a:rPr lang="en-US">
                <a:solidFill>
                  <a:srgbClr val="FFC000"/>
                </a:solidFill>
              </a:rPr>
              <a:t>shorter distances and lower bandwidths</a:t>
            </a:r>
            <a:endParaRPr>
              <a:solidFill>
                <a:srgbClr val="FFC000"/>
              </a:solidFill>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3" name="Google Shape;16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31" lvl="0" marL="342900" rtl="0" algn="l">
              <a:spcBef>
                <a:spcPts val="0"/>
              </a:spcBef>
              <a:spcAft>
                <a:spcPts val="0"/>
              </a:spcAft>
              <a:buClr>
                <a:srgbClr val="C00000"/>
              </a:buClr>
              <a:buSzPct val="100000"/>
              <a:buChar char="•"/>
            </a:pPr>
            <a:r>
              <a:rPr lang="en-US" sz="4500">
                <a:solidFill>
                  <a:srgbClr val="C00000"/>
                </a:solidFill>
              </a:rPr>
              <a:t>Optoelectronic Source </a:t>
            </a:r>
            <a:endParaRPr/>
          </a:p>
          <a:p>
            <a:pPr indent="-342900" lvl="0" marL="342900" rtl="0" algn="l">
              <a:spcBef>
                <a:spcPts val="400"/>
              </a:spcBef>
              <a:spcAft>
                <a:spcPts val="0"/>
              </a:spcAft>
              <a:buClr>
                <a:schemeClr val="dk1"/>
              </a:buClr>
              <a:buSzPct val="100000"/>
              <a:buChar char="•"/>
            </a:pPr>
            <a:r>
              <a:rPr lang="en-US"/>
              <a:t>An optoelectronic (OE) source generates an electromagnetic wave in the optical range (particularly the near-infrared part of the spectrum), which serves as an information carrier.</a:t>
            </a:r>
            <a:endParaRPr/>
          </a:p>
          <a:p>
            <a:pPr indent="-342900" lvl="0" marL="342900" rtl="0" algn="l">
              <a:spcBef>
                <a:spcPts val="400"/>
              </a:spcBef>
              <a:spcAft>
                <a:spcPts val="0"/>
              </a:spcAft>
              <a:buClr>
                <a:schemeClr val="dk1"/>
              </a:buClr>
              <a:buSzPct val="100000"/>
              <a:buChar char="•"/>
            </a:pPr>
            <a:r>
              <a:rPr lang="en-US"/>
              <a:t>Common sources for fiber-optic communication are the </a:t>
            </a:r>
            <a:r>
              <a:rPr lang="en-US">
                <a:solidFill>
                  <a:srgbClr val="FFC000"/>
                </a:solidFill>
              </a:rPr>
              <a:t>light-emitting diode (LED) and the injection laser diode (ILD).</a:t>
            </a:r>
            <a:endParaRPr/>
          </a:p>
          <a:p>
            <a:pPr indent="-342900" lvl="0" marL="342900" rtl="0" algn="l">
              <a:spcBef>
                <a:spcPts val="400"/>
              </a:spcBef>
              <a:spcAft>
                <a:spcPts val="0"/>
              </a:spcAft>
              <a:buClr>
                <a:schemeClr val="dk1"/>
              </a:buClr>
              <a:buSzPct val="100000"/>
              <a:buChar char="•"/>
            </a:pPr>
            <a:r>
              <a:rPr lang="en-US"/>
              <a:t>Ideally, an optoelectronic source should generate a </a:t>
            </a:r>
            <a:r>
              <a:rPr lang="en-US">
                <a:solidFill>
                  <a:srgbClr val="FFC000"/>
                </a:solidFill>
              </a:rPr>
              <a:t>stable single-frequency </a:t>
            </a:r>
            <a:r>
              <a:rPr lang="en-US"/>
              <a:t>electromagnetic wave with enough power for long haul transmission. </a:t>
            </a:r>
            <a:endParaRPr/>
          </a:p>
          <a:p>
            <a:pPr indent="-342900" lvl="0" marL="342900" rtl="0" algn="l">
              <a:spcBef>
                <a:spcPts val="400"/>
              </a:spcBef>
              <a:spcAft>
                <a:spcPts val="0"/>
              </a:spcAft>
              <a:buClr>
                <a:schemeClr val="dk1"/>
              </a:buClr>
              <a:buSzPct val="100000"/>
              <a:buChar char="•"/>
            </a:pPr>
            <a:r>
              <a:rPr lang="en-US"/>
              <a:t>However, in practice, LEDs and even laser diodes emit a range of frequencies and limited power. </a:t>
            </a:r>
            <a:endParaRPr/>
          </a:p>
          <a:p>
            <a:pPr indent="-342900" lvl="0" marL="342900" rtl="0" algn="l">
              <a:spcBef>
                <a:spcPts val="400"/>
              </a:spcBef>
              <a:spcAft>
                <a:spcPts val="0"/>
              </a:spcAft>
              <a:buClr>
                <a:schemeClr val="dk1"/>
              </a:buClr>
              <a:buSzPct val="100000"/>
              <a:buChar char="•"/>
            </a:pPr>
            <a:r>
              <a:rPr lang="en-US"/>
              <a:t>The favorable properties of these sources are that they are compact, lightweight, consume moderate amounts of power, and are relatively easy to modulate. </a:t>
            </a:r>
            <a:endParaRPr/>
          </a:p>
          <a:p>
            <a:pPr indent="-342900" lvl="0" marL="342900" rtl="0" algn="l">
              <a:spcBef>
                <a:spcPts val="400"/>
              </a:spcBef>
              <a:spcAft>
                <a:spcPts val="0"/>
              </a:spcAft>
              <a:buClr>
                <a:schemeClr val="dk1"/>
              </a:buClr>
              <a:buSzPct val="100000"/>
              <a:buChar char="•"/>
            </a:pPr>
            <a:r>
              <a:rPr lang="en-US"/>
              <a:t>Furthermore, LEDs and laser diodes which emit frequencies that are less attenuated while propagating through optical fibers are available.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9" name="Google Shape;16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C00000"/>
              </a:buClr>
              <a:buSzPct val="100000"/>
              <a:buChar char="•"/>
            </a:pPr>
            <a:r>
              <a:rPr lang="en-US">
                <a:solidFill>
                  <a:srgbClr val="C00000"/>
                </a:solidFill>
              </a:rPr>
              <a:t>Channel Couplers:</a:t>
            </a:r>
            <a:endParaRPr/>
          </a:p>
          <a:p>
            <a:pPr indent="-342900" lvl="0" marL="342900" rtl="0" algn="l">
              <a:spcBef>
                <a:spcPts val="592"/>
              </a:spcBef>
              <a:spcAft>
                <a:spcPts val="0"/>
              </a:spcAft>
              <a:buClr>
                <a:schemeClr val="dk1"/>
              </a:buClr>
              <a:buSzPct val="100000"/>
              <a:buChar char="•"/>
            </a:pPr>
            <a:r>
              <a:rPr lang="en-US"/>
              <a:t>In fiber-optic systems, the function of a coupler is to </a:t>
            </a:r>
            <a:r>
              <a:rPr lang="en-US">
                <a:solidFill>
                  <a:srgbClr val="FFC000"/>
                </a:solidFill>
              </a:rPr>
              <a:t>collect the light signal </a:t>
            </a:r>
            <a:r>
              <a:rPr lang="en-US"/>
              <a:t>from the optoelectronic source and send it efficiently to the optical fiber cable.</a:t>
            </a:r>
            <a:endParaRPr/>
          </a:p>
          <a:p>
            <a:pPr indent="-342900" lvl="0" marL="342900" rtl="0" algn="l">
              <a:spcBef>
                <a:spcPts val="592"/>
              </a:spcBef>
              <a:spcAft>
                <a:spcPts val="0"/>
              </a:spcAft>
              <a:buClr>
                <a:schemeClr val="dk1"/>
              </a:buClr>
              <a:buSzPct val="100000"/>
              <a:buChar char="•"/>
            </a:pPr>
            <a:r>
              <a:rPr lang="en-US"/>
              <a:t>However, the </a:t>
            </a:r>
            <a:r>
              <a:rPr lang="en-US">
                <a:solidFill>
                  <a:srgbClr val="FFC000"/>
                </a:solidFill>
              </a:rPr>
              <a:t>coupling losses </a:t>
            </a:r>
            <a:r>
              <a:rPr lang="en-US"/>
              <a:t>are large owing to Fresnel reflection and limited light-gathering capacity of such couplers. </a:t>
            </a:r>
            <a:endParaRPr/>
          </a:p>
          <a:p>
            <a:pPr indent="-342900" lvl="0" marL="342900" rtl="0" algn="l">
              <a:spcBef>
                <a:spcPts val="592"/>
              </a:spcBef>
              <a:spcAft>
                <a:spcPts val="0"/>
              </a:spcAft>
              <a:buClr>
                <a:schemeClr val="dk1"/>
              </a:buClr>
              <a:buSzPct val="100000"/>
              <a:buChar char="•"/>
            </a:pPr>
            <a:r>
              <a:rPr lang="en-US"/>
              <a:t>At the end of the link again a coupler is required to collect the signal and direct it onto the photodetector.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5" name="Google Shape;175;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C00000"/>
              </a:buClr>
              <a:buSzPct val="100000"/>
              <a:buChar char="•"/>
            </a:pPr>
            <a:r>
              <a:rPr lang="en-US" sz="3600">
                <a:solidFill>
                  <a:srgbClr val="C00000"/>
                </a:solidFill>
              </a:rPr>
              <a:t>Fiber-optic Information Channel </a:t>
            </a:r>
            <a:endParaRPr/>
          </a:p>
          <a:p>
            <a:pPr indent="-342900" lvl="0" marL="342900" rtl="0" algn="l">
              <a:spcBef>
                <a:spcPts val="448"/>
              </a:spcBef>
              <a:spcAft>
                <a:spcPts val="0"/>
              </a:spcAft>
              <a:buClr>
                <a:schemeClr val="dk1"/>
              </a:buClr>
              <a:buSzPct val="100000"/>
              <a:buChar char="•"/>
            </a:pPr>
            <a:r>
              <a:rPr lang="en-US"/>
              <a:t>In communication systems, the term </a:t>
            </a:r>
            <a:r>
              <a:rPr lang="en-US">
                <a:solidFill>
                  <a:srgbClr val="FFC000"/>
                </a:solidFill>
              </a:rPr>
              <a:t>‘information channel’ </a:t>
            </a:r>
            <a:r>
              <a:rPr lang="en-US"/>
              <a:t>refers to the path between the transmitter and the receiver. </a:t>
            </a:r>
            <a:endParaRPr/>
          </a:p>
          <a:p>
            <a:pPr indent="-342900" lvl="0" marL="342900" rtl="0" algn="l">
              <a:spcBef>
                <a:spcPts val="448"/>
              </a:spcBef>
              <a:spcAft>
                <a:spcPts val="0"/>
              </a:spcAft>
              <a:buClr>
                <a:schemeClr val="dk1"/>
              </a:buClr>
              <a:buSzPct val="100000"/>
              <a:buChar char="•"/>
            </a:pPr>
            <a:r>
              <a:rPr lang="en-US"/>
              <a:t>In fiber-optic systems, the optical signal traverses along the cable consisting of a single fiber or a bundle of optical fibers. </a:t>
            </a:r>
            <a:endParaRPr/>
          </a:p>
          <a:p>
            <a:pPr indent="-342900" lvl="0" marL="342900" rtl="0" algn="l">
              <a:spcBef>
                <a:spcPts val="448"/>
              </a:spcBef>
              <a:spcAft>
                <a:spcPts val="0"/>
              </a:spcAft>
              <a:buClr>
                <a:schemeClr val="dk1"/>
              </a:buClr>
              <a:buSzPct val="100000"/>
              <a:buChar char="•"/>
            </a:pPr>
            <a:r>
              <a:rPr lang="en-US"/>
              <a:t>An optical fiber is an extremely thin strand of </a:t>
            </a:r>
            <a:r>
              <a:rPr lang="en-US">
                <a:solidFill>
                  <a:srgbClr val="FFC000"/>
                </a:solidFill>
              </a:rPr>
              <a:t>ultra-pure glass </a:t>
            </a:r>
            <a:r>
              <a:rPr lang="en-US"/>
              <a:t>designed to transmit optical signals from the optoelectronic source to the optoelectronic detector.</a:t>
            </a:r>
            <a:endParaRPr/>
          </a:p>
          <a:p>
            <a:pPr indent="-342900" lvl="0" marL="342900" rtl="0" algn="l">
              <a:spcBef>
                <a:spcPts val="448"/>
              </a:spcBef>
              <a:spcAft>
                <a:spcPts val="0"/>
              </a:spcAft>
              <a:buClr>
                <a:schemeClr val="dk1"/>
              </a:buClr>
              <a:buSzPct val="100000"/>
              <a:buChar char="•"/>
            </a:pPr>
            <a:r>
              <a:rPr lang="en-US"/>
              <a:t>In its simplest form, it consists of two main regions: (i) a solid cylindrical region of diameter 8–100 mm called the </a:t>
            </a:r>
            <a:r>
              <a:rPr lang="en-US">
                <a:solidFill>
                  <a:srgbClr val="FFC000"/>
                </a:solidFill>
              </a:rPr>
              <a:t>core</a:t>
            </a:r>
            <a:r>
              <a:rPr lang="en-US"/>
              <a:t> and (ii) a coaxial cylindrical region of diameter normally 125 mm called the </a:t>
            </a:r>
            <a:r>
              <a:rPr lang="en-US">
                <a:solidFill>
                  <a:srgbClr val="FFC000"/>
                </a:solidFill>
              </a:rPr>
              <a:t>cladding.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How do they work? - The Use of Light and Colour in Modern Technology" id="181" name="Google Shape;181;p16"/>
          <p:cNvPicPr preferRelativeResize="0"/>
          <p:nvPr>
            <p:ph idx="1" type="body"/>
          </p:nvPr>
        </p:nvPicPr>
        <p:blipFill rotWithShape="1">
          <a:blip r:embed="rId3">
            <a:alphaModFix/>
          </a:blip>
          <a:srcRect b="0" l="0" r="0" t="0"/>
          <a:stretch/>
        </p:blipFill>
        <p:spPr>
          <a:xfrm>
            <a:off x="1591953" y="2209800"/>
            <a:ext cx="6180447" cy="34290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87" name="Google Shape;18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The </a:t>
            </a:r>
            <a:r>
              <a:rPr lang="en-US">
                <a:solidFill>
                  <a:srgbClr val="FFC000"/>
                </a:solidFill>
              </a:rPr>
              <a:t>refractive index </a:t>
            </a:r>
            <a:r>
              <a:rPr lang="en-US"/>
              <a:t>of the core is kept greater than that of the cladding. This feature makes light travel through this structure by the phenomenon of </a:t>
            </a:r>
            <a:r>
              <a:rPr lang="en-US">
                <a:solidFill>
                  <a:srgbClr val="FFC000"/>
                </a:solidFill>
              </a:rPr>
              <a:t>total internal reflection.</a:t>
            </a:r>
            <a:endParaRPr/>
          </a:p>
          <a:p>
            <a:pPr indent="-342900" lvl="0" marL="342900" rtl="0" algn="l">
              <a:spcBef>
                <a:spcPts val="496"/>
              </a:spcBef>
              <a:spcAft>
                <a:spcPts val="0"/>
              </a:spcAft>
              <a:buClr>
                <a:schemeClr val="dk1"/>
              </a:buClr>
              <a:buSzPct val="100000"/>
              <a:buChar char="•"/>
            </a:pPr>
            <a:r>
              <a:rPr lang="en-US"/>
              <a:t> In order to give strength to the optical fiber, it is given a primary or buffer coating of plastic, and then a cable is made of several such fibers. </a:t>
            </a:r>
            <a:endParaRPr/>
          </a:p>
          <a:p>
            <a:pPr indent="-342900" lvl="0" marL="342900" rtl="0" algn="l">
              <a:spcBef>
                <a:spcPts val="496"/>
              </a:spcBef>
              <a:spcAft>
                <a:spcPts val="0"/>
              </a:spcAft>
              <a:buClr>
                <a:schemeClr val="dk1"/>
              </a:buClr>
              <a:buSzPct val="100000"/>
              <a:buChar char="•"/>
            </a:pPr>
            <a:r>
              <a:rPr lang="en-US"/>
              <a:t>This optical fiber cable serves as an </a:t>
            </a:r>
            <a:r>
              <a:rPr lang="en-US">
                <a:solidFill>
                  <a:srgbClr val="FFC000"/>
                </a:solidFill>
              </a:rPr>
              <a:t>information channel. </a:t>
            </a:r>
            <a:endParaRPr/>
          </a:p>
          <a:p>
            <a:pPr indent="-342900" lvl="0" marL="342900" rtl="0" algn="l">
              <a:spcBef>
                <a:spcPts val="496"/>
              </a:spcBef>
              <a:spcAft>
                <a:spcPts val="0"/>
              </a:spcAft>
              <a:buClr>
                <a:schemeClr val="dk1"/>
              </a:buClr>
              <a:buSzPct val="100000"/>
              <a:buChar char="•"/>
            </a:pPr>
            <a:r>
              <a:rPr lang="en-US"/>
              <a:t>For clarity of the transmitted information, it is required that the information channel should have </a:t>
            </a:r>
            <a:r>
              <a:rPr lang="en-US">
                <a:solidFill>
                  <a:srgbClr val="FFC000"/>
                </a:solidFill>
              </a:rPr>
              <a:t>low attenuation </a:t>
            </a:r>
            <a:r>
              <a:rPr lang="en-US"/>
              <a:t>for the frequencies being transmitted through it and a large light-gathering capacity. </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3" name="Google Shape;19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C00000"/>
              </a:buClr>
              <a:buSzPct val="100000"/>
              <a:buChar char="•"/>
            </a:pPr>
            <a:r>
              <a:rPr lang="en-US">
                <a:solidFill>
                  <a:srgbClr val="C00000"/>
                </a:solidFill>
              </a:rPr>
              <a:t>Repeater </a:t>
            </a:r>
            <a:endParaRPr/>
          </a:p>
          <a:p>
            <a:pPr indent="-342900" lvl="0" marL="342900" rtl="0" algn="l">
              <a:spcBef>
                <a:spcPts val="496"/>
              </a:spcBef>
              <a:spcAft>
                <a:spcPts val="0"/>
              </a:spcAft>
              <a:buClr>
                <a:schemeClr val="dk1"/>
              </a:buClr>
              <a:buSzPct val="100000"/>
              <a:buChar char="•"/>
            </a:pPr>
            <a:r>
              <a:rPr lang="en-US"/>
              <a:t>As the optical signals propagate along the length of the fiber, they get attenuated due to </a:t>
            </a:r>
            <a:r>
              <a:rPr lang="en-US">
                <a:solidFill>
                  <a:srgbClr val="FFC000"/>
                </a:solidFill>
              </a:rPr>
              <a:t>absorption, scattering, etc., and broadened due to dispersion. </a:t>
            </a:r>
            <a:endParaRPr/>
          </a:p>
          <a:p>
            <a:pPr indent="-342900" lvl="0" marL="342900" rtl="0" algn="l">
              <a:spcBef>
                <a:spcPts val="496"/>
              </a:spcBef>
              <a:spcAft>
                <a:spcPts val="0"/>
              </a:spcAft>
              <a:buClr>
                <a:schemeClr val="dk1"/>
              </a:buClr>
              <a:buSzPct val="100000"/>
              <a:buChar char="•"/>
            </a:pPr>
            <a:r>
              <a:rPr lang="en-US"/>
              <a:t>After a certain length, the cumulative effect of attenuation and dispersion causes the signals to become weak and indistinguishable.</a:t>
            </a:r>
            <a:endParaRPr/>
          </a:p>
          <a:p>
            <a:pPr indent="-342900" lvl="0" marL="342900" rtl="0" algn="l">
              <a:spcBef>
                <a:spcPts val="496"/>
              </a:spcBef>
              <a:spcAft>
                <a:spcPts val="0"/>
              </a:spcAft>
              <a:buClr>
                <a:schemeClr val="dk1"/>
              </a:buClr>
              <a:buSzPct val="100000"/>
              <a:buChar char="•"/>
            </a:pPr>
            <a:r>
              <a:rPr lang="en-US"/>
              <a:t>Therefore, before this happens, the strength and shape of the signal must be restored. </a:t>
            </a:r>
            <a:endParaRPr/>
          </a:p>
          <a:p>
            <a:pPr indent="-342900" lvl="0" marL="342900" rtl="0" algn="l">
              <a:spcBef>
                <a:spcPts val="496"/>
              </a:spcBef>
              <a:spcAft>
                <a:spcPts val="0"/>
              </a:spcAft>
              <a:buClr>
                <a:schemeClr val="dk1"/>
              </a:buClr>
              <a:buSzPct val="100000"/>
              <a:buChar char="•"/>
            </a:pPr>
            <a:r>
              <a:rPr lang="en-US"/>
              <a:t>This can be done by using either a </a:t>
            </a:r>
            <a:r>
              <a:rPr lang="en-US">
                <a:solidFill>
                  <a:srgbClr val="FFC000"/>
                </a:solidFill>
              </a:rPr>
              <a:t>regenerator or an optical amplifier,</a:t>
            </a:r>
            <a:r>
              <a:rPr lang="en-US"/>
              <a:t> e.g., an erbium-doped fiber amplifier (EDFA), at an appropriate point along the length of the fiber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9" name="Google Shape;19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C00000"/>
              </a:buClr>
              <a:buSzPct val="100000"/>
              <a:buChar char="•"/>
            </a:pPr>
            <a:r>
              <a:rPr lang="en-US">
                <a:solidFill>
                  <a:srgbClr val="C00000"/>
                </a:solidFill>
              </a:rPr>
              <a:t>Optoelectronic Detector </a:t>
            </a:r>
            <a:endParaRPr/>
          </a:p>
          <a:p>
            <a:pPr indent="-342900" lvl="0" marL="342900" rtl="0" algn="l">
              <a:spcBef>
                <a:spcPts val="544"/>
              </a:spcBef>
              <a:spcAft>
                <a:spcPts val="0"/>
              </a:spcAft>
              <a:buClr>
                <a:schemeClr val="dk1"/>
              </a:buClr>
              <a:buSzPct val="100000"/>
              <a:buChar char="•"/>
            </a:pPr>
            <a:r>
              <a:rPr lang="en-US"/>
              <a:t>The </a:t>
            </a:r>
            <a:r>
              <a:rPr lang="en-US">
                <a:solidFill>
                  <a:srgbClr val="FFC000"/>
                </a:solidFill>
              </a:rPr>
              <a:t>reconversion o</a:t>
            </a:r>
            <a:r>
              <a:rPr lang="en-US"/>
              <a:t>f an optical signal into an electrical signal takes place at the </a:t>
            </a:r>
            <a:r>
              <a:rPr lang="en-US">
                <a:solidFill>
                  <a:srgbClr val="FFC000"/>
                </a:solidFill>
              </a:rPr>
              <a:t>OE detector. </a:t>
            </a:r>
            <a:endParaRPr/>
          </a:p>
          <a:p>
            <a:pPr indent="-342900" lvl="0" marL="342900" rtl="0" algn="l">
              <a:spcBef>
                <a:spcPts val="544"/>
              </a:spcBef>
              <a:spcAft>
                <a:spcPts val="0"/>
              </a:spcAft>
              <a:buClr>
                <a:srgbClr val="FFC000"/>
              </a:buClr>
              <a:buSzPct val="100000"/>
              <a:buChar char="•"/>
            </a:pPr>
            <a:r>
              <a:rPr lang="en-US">
                <a:solidFill>
                  <a:srgbClr val="FFC000"/>
                </a:solidFill>
              </a:rPr>
              <a:t>Semiconductor p-i-n or avalanche photodiodes</a:t>
            </a:r>
            <a:r>
              <a:rPr lang="en-US"/>
              <a:t> are employed for this purpose.</a:t>
            </a:r>
            <a:endParaRPr/>
          </a:p>
          <a:p>
            <a:pPr indent="-342900" lvl="0" marL="342900" rtl="0" algn="l">
              <a:spcBef>
                <a:spcPts val="544"/>
              </a:spcBef>
              <a:spcAft>
                <a:spcPts val="0"/>
              </a:spcAft>
              <a:buClr>
                <a:schemeClr val="dk1"/>
              </a:buClr>
              <a:buSzPct val="100000"/>
              <a:buChar char="•"/>
            </a:pPr>
            <a:r>
              <a:rPr lang="en-US"/>
              <a:t>The photocurrent developed by these detectors is normally proportional to the incident optical power and hence to the information input. </a:t>
            </a:r>
            <a:endParaRPr/>
          </a:p>
          <a:p>
            <a:pPr indent="-342900" lvl="0" marL="342900" rtl="0" algn="l">
              <a:spcBef>
                <a:spcPts val="544"/>
              </a:spcBef>
              <a:spcAft>
                <a:spcPts val="0"/>
              </a:spcAft>
              <a:buClr>
                <a:schemeClr val="dk1"/>
              </a:buClr>
              <a:buSzPct val="100000"/>
              <a:buChar char="•"/>
            </a:pPr>
            <a:r>
              <a:rPr lang="en-US"/>
              <a:t>The desirable characteristics of a detector include small size, </a:t>
            </a:r>
            <a:r>
              <a:rPr lang="en-US">
                <a:solidFill>
                  <a:srgbClr val="FFC000"/>
                </a:solidFill>
              </a:rPr>
              <a:t>low power consumption, linearity, flat spectral response, fast response to optical signals, and long operating life</a:t>
            </a:r>
            <a:endParaRPr>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Course Learning Rationale (CLR):</a:t>
            </a:r>
            <a:endParaRPr sz="4000">
              <a:solidFill>
                <a:srgbClr val="FF0000"/>
              </a:solidFill>
              <a:latin typeface="Times New Roman"/>
              <a:ea typeface="Times New Roman"/>
              <a:cs typeface="Times New Roman"/>
              <a:sym typeface="Times New Roman"/>
            </a:endParaRPr>
          </a:p>
        </p:txBody>
      </p:sp>
      <p:sp>
        <p:nvSpPr>
          <p:cNvPr id="95" name="Google Shape;95;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latin typeface="Times New Roman"/>
                <a:ea typeface="Times New Roman"/>
                <a:cs typeface="Times New Roman"/>
                <a:sym typeface="Times New Roman"/>
              </a:rPr>
              <a:t>The purpose of learning this course is to:</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Analyze the basic laws and theorems of light associated with the optical fiber communication and the classification of optical fibers.</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Address concepts related to transmission characteristics such as attenuation and dispersion.</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Explore the fundamentals of optoelectronics display devices, Sources and Detectors.</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Gain to information on Optical modulators and amplifiers</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Illustrate the integration methods available for optoelectronic circuits and devices</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Utilize the basic optical concepts applied in various engineering problems and identify appropriate solutions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5" name="Google Shape;205;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31" lvl="0" marL="342900" rtl="0" algn="l">
              <a:spcBef>
                <a:spcPts val="0"/>
              </a:spcBef>
              <a:spcAft>
                <a:spcPts val="0"/>
              </a:spcAft>
              <a:buClr>
                <a:srgbClr val="C00000"/>
              </a:buClr>
              <a:buSzPct val="100000"/>
              <a:buChar char="•"/>
            </a:pPr>
            <a:r>
              <a:rPr lang="en-US" sz="4500">
                <a:solidFill>
                  <a:srgbClr val="C00000"/>
                </a:solidFill>
              </a:rPr>
              <a:t>Receiver </a:t>
            </a:r>
            <a:endParaRPr/>
          </a:p>
          <a:p>
            <a:pPr indent="-342900" lvl="0" marL="342900" rtl="0" algn="l">
              <a:spcBef>
                <a:spcPts val="400"/>
              </a:spcBef>
              <a:spcAft>
                <a:spcPts val="0"/>
              </a:spcAft>
              <a:buClr>
                <a:schemeClr val="dk1"/>
              </a:buClr>
              <a:buSzPct val="100000"/>
              <a:buChar char="•"/>
            </a:pPr>
            <a:r>
              <a:rPr lang="en-US"/>
              <a:t>For analog transmission, the output photocurrent of the detector is </a:t>
            </a:r>
            <a:r>
              <a:rPr lang="en-US">
                <a:solidFill>
                  <a:srgbClr val="FFC000"/>
                </a:solidFill>
              </a:rPr>
              <a:t>filtered to remove the dc bias </a:t>
            </a:r>
            <a:r>
              <a:rPr lang="en-US"/>
              <a:t>that is normally applied to the signal in the modulator module, and also to block any other undesired frequencies accompanying the signal. </a:t>
            </a:r>
            <a:endParaRPr/>
          </a:p>
          <a:p>
            <a:pPr indent="-342900" lvl="0" marL="342900" rtl="0" algn="l">
              <a:spcBef>
                <a:spcPts val="400"/>
              </a:spcBef>
              <a:spcAft>
                <a:spcPts val="0"/>
              </a:spcAft>
              <a:buClr>
                <a:schemeClr val="dk1"/>
              </a:buClr>
              <a:buSzPct val="100000"/>
              <a:buChar char="•"/>
            </a:pPr>
            <a:r>
              <a:rPr lang="en-US"/>
              <a:t>After </a:t>
            </a:r>
            <a:r>
              <a:rPr lang="en-US">
                <a:solidFill>
                  <a:srgbClr val="FFC000"/>
                </a:solidFill>
              </a:rPr>
              <a:t>filtering, the photocurrent is amplified </a:t>
            </a:r>
            <a:r>
              <a:rPr lang="en-US"/>
              <a:t>if needed.</a:t>
            </a:r>
            <a:endParaRPr/>
          </a:p>
          <a:p>
            <a:pPr indent="-342900" lvl="0" marL="342900" rtl="0" algn="l">
              <a:spcBef>
                <a:spcPts val="400"/>
              </a:spcBef>
              <a:spcAft>
                <a:spcPts val="0"/>
              </a:spcAft>
              <a:buClr>
                <a:schemeClr val="dk1"/>
              </a:buClr>
              <a:buSzPct val="100000"/>
              <a:buChar char="•"/>
            </a:pPr>
            <a:r>
              <a:rPr lang="en-US"/>
              <a:t>These two functions are performed by the receiver module. </a:t>
            </a:r>
            <a:endParaRPr/>
          </a:p>
          <a:p>
            <a:pPr indent="-342900" lvl="0" marL="342900" rtl="0" algn="l">
              <a:spcBef>
                <a:spcPts val="400"/>
              </a:spcBef>
              <a:spcAft>
                <a:spcPts val="0"/>
              </a:spcAft>
              <a:buClr>
                <a:schemeClr val="dk1"/>
              </a:buClr>
              <a:buSzPct val="100000"/>
              <a:buChar char="•"/>
            </a:pPr>
            <a:r>
              <a:rPr lang="en-US"/>
              <a:t>For digital transmission, in addition to the </a:t>
            </a:r>
            <a:r>
              <a:rPr lang="en-US">
                <a:solidFill>
                  <a:srgbClr val="FFC000"/>
                </a:solidFill>
              </a:rPr>
              <a:t>filter and amplifier</a:t>
            </a:r>
            <a:r>
              <a:rPr lang="en-US"/>
              <a:t>, the receiver may include </a:t>
            </a:r>
            <a:r>
              <a:rPr lang="en-US">
                <a:solidFill>
                  <a:srgbClr val="FFC000"/>
                </a:solidFill>
              </a:rPr>
              <a:t>decision circuits. </a:t>
            </a:r>
            <a:endParaRPr/>
          </a:p>
          <a:p>
            <a:pPr indent="-342900" lvl="0" marL="342900" rtl="0" algn="l">
              <a:spcBef>
                <a:spcPts val="400"/>
              </a:spcBef>
              <a:spcAft>
                <a:spcPts val="0"/>
              </a:spcAft>
              <a:buClr>
                <a:schemeClr val="dk1"/>
              </a:buClr>
              <a:buSzPct val="100000"/>
              <a:buChar char="•"/>
            </a:pPr>
            <a:r>
              <a:rPr lang="en-US"/>
              <a:t>If the original information is in analog form, a digital-to analog converter may also be required. </a:t>
            </a:r>
            <a:endParaRPr/>
          </a:p>
          <a:p>
            <a:pPr indent="-342900" lvl="0" marL="342900" rtl="0" algn="l">
              <a:spcBef>
                <a:spcPts val="400"/>
              </a:spcBef>
              <a:spcAft>
                <a:spcPts val="0"/>
              </a:spcAft>
              <a:buClr>
                <a:schemeClr val="dk1"/>
              </a:buClr>
              <a:buSzPct val="100000"/>
              <a:buChar char="•"/>
            </a:pPr>
            <a:r>
              <a:rPr lang="en-US"/>
              <a:t>The design of the receiver is aimed at achieving high sensitivity and low distortion. </a:t>
            </a:r>
            <a:endParaRPr/>
          </a:p>
          <a:p>
            <a:pPr indent="-342900" lvl="0" marL="342900" rtl="0" algn="l">
              <a:spcBef>
                <a:spcPts val="400"/>
              </a:spcBef>
              <a:spcAft>
                <a:spcPts val="0"/>
              </a:spcAft>
              <a:buClr>
                <a:schemeClr val="dk1"/>
              </a:buClr>
              <a:buSzPct val="100000"/>
              <a:buChar char="•"/>
            </a:pPr>
            <a:r>
              <a:rPr lang="en-US"/>
              <a:t>The </a:t>
            </a:r>
            <a:r>
              <a:rPr lang="en-US">
                <a:solidFill>
                  <a:srgbClr val="FFC000"/>
                </a:solidFill>
              </a:rPr>
              <a:t>signal-to-noise ratio (SNR) and bit-error rate (BER) </a:t>
            </a:r>
            <a:r>
              <a:rPr lang="en-US"/>
              <a:t>for digital transmission are important factors for quality communication.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1" name="Google Shape;21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C00000"/>
              </a:buClr>
              <a:buSzPct val="100000"/>
              <a:buChar char="•"/>
            </a:pPr>
            <a:r>
              <a:rPr lang="en-US">
                <a:solidFill>
                  <a:srgbClr val="C00000"/>
                </a:solidFill>
              </a:rPr>
              <a:t>Information Output </a:t>
            </a:r>
            <a:endParaRPr/>
          </a:p>
          <a:p>
            <a:pPr indent="-342900" lvl="0" marL="342900" rtl="0" algn="just">
              <a:spcBef>
                <a:spcPts val="544"/>
              </a:spcBef>
              <a:spcAft>
                <a:spcPts val="0"/>
              </a:spcAft>
              <a:buClr>
                <a:schemeClr val="dk1"/>
              </a:buClr>
              <a:buSzPct val="100000"/>
              <a:buChar char="•"/>
            </a:pPr>
            <a:r>
              <a:rPr lang="en-US"/>
              <a:t>Finally, the information must be presented in a form that can be interpreted by a </a:t>
            </a:r>
            <a:r>
              <a:rPr lang="en-US">
                <a:solidFill>
                  <a:srgbClr val="FFC000"/>
                </a:solidFill>
              </a:rPr>
              <a:t>human observer</a:t>
            </a:r>
            <a:r>
              <a:rPr lang="en-US"/>
              <a:t>.</a:t>
            </a:r>
            <a:endParaRPr/>
          </a:p>
          <a:p>
            <a:pPr indent="-342900" lvl="0" marL="342900" rtl="0" algn="just">
              <a:spcBef>
                <a:spcPts val="544"/>
              </a:spcBef>
              <a:spcAft>
                <a:spcPts val="0"/>
              </a:spcAft>
              <a:buClr>
                <a:schemeClr val="dk1"/>
              </a:buClr>
              <a:buSzPct val="100000"/>
              <a:buChar char="•"/>
            </a:pPr>
            <a:r>
              <a:rPr lang="en-US"/>
              <a:t>For example, it may be required to transform the electrical output into a sound wave or a visual image. Suitable </a:t>
            </a:r>
            <a:r>
              <a:rPr lang="en-US">
                <a:solidFill>
                  <a:srgbClr val="FFC000"/>
                </a:solidFill>
              </a:rPr>
              <a:t>output transducers </a:t>
            </a:r>
            <a:r>
              <a:rPr lang="en-US"/>
              <a:t>are required for achieving this transformation. </a:t>
            </a:r>
            <a:endParaRPr/>
          </a:p>
          <a:p>
            <a:pPr indent="-342900" lvl="0" marL="342900" rtl="0" algn="just">
              <a:spcBef>
                <a:spcPts val="544"/>
              </a:spcBef>
              <a:spcAft>
                <a:spcPts val="0"/>
              </a:spcAft>
              <a:buClr>
                <a:schemeClr val="dk1"/>
              </a:buClr>
              <a:buSzPct val="100000"/>
              <a:buChar char="•"/>
            </a:pPr>
            <a:r>
              <a:rPr lang="en-US"/>
              <a:t>In some cases, the electrical output of the receiver is directly usable. </a:t>
            </a:r>
            <a:endParaRPr/>
          </a:p>
          <a:p>
            <a:pPr indent="-342900" lvl="0" marL="342900" rtl="0" algn="just">
              <a:spcBef>
                <a:spcPts val="544"/>
              </a:spcBef>
              <a:spcAft>
                <a:spcPts val="0"/>
              </a:spcAft>
              <a:buClr>
                <a:schemeClr val="dk1"/>
              </a:buClr>
              <a:buSzPct val="100000"/>
              <a:buChar char="•"/>
            </a:pPr>
            <a:r>
              <a:rPr lang="en-US"/>
              <a:t>This situation arises when a fiber-optic system forms the link between different computers or other machines.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B0F0"/>
              </a:buClr>
              <a:buSzPct val="100000"/>
              <a:buFont typeface="Calibri"/>
              <a:buNone/>
            </a:pPr>
            <a:r>
              <a:rPr lang="en-US">
                <a:solidFill>
                  <a:srgbClr val="00B0F0"/>
                </a:solidFill>
              </a:rPr>
              <a:t>ADVANTAGES OF FIBER-OPTIC SYSTEMS</a:t>
            </a:r>
            <a:endParaRPr/>
          </a:p>
        </p:txBody>
      </p:sp>
      <p:sp>
        <p:nvSpPr>
          <p:cNvPr id="217" name="Google Shape;217;p22"/>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spcBef>
                <a:spcPts val="0"/>
              </a:spcBef>
              <a:spcAft>
                <a:spcPts val="0"/>
              </a:spcAft>
              <a:buClr>
                <a:srgbClr val="C00000"/>
              </a:buClr>
              <a:buSzPct val="100000"/>
              <a:buNone/>
            </a:pPr>
            <a:r>
              <a:rPr lang="en-US">
                <a:solidFill>
                  <a:srgbClr val="C00000"/>
                </a:solidFill>
              </a:rPr>
              <a:t>Long Distance Transmission</a:t>
            </a:r>
            <a:endParaRPr/>
          </a:p>
          <a:p>
            <a:pPr indent="-342900" lvl="0" marL="342900" rtl="0" algn="l">
              <a:spcBef>
                <a:spcPts val="304"/>
              </a:spcBef>
              <a:spcAft>
                <a:spcPts val="0"/>
              </a:spcAft>
              <a:buClr>
                <a:schemeClr val="dk1"/>
              </a:buClr>
              <a:buSzPct val="100000"/>
              <a:buFont typeface="Noto Sans Symbols"/>
              <a:buChar char="▪"/>
            </a:pPr>
            <a:r>
              <a:rPr lang="en-US"/>
              <a:t>Optical fibers have lower transmission losses compared to copper wires. Consequently data can be sent over longer distances, thereby reducing the number of intermediate repeaters needed to boost and restore signals in long spans. </a:t>
            </a:r>
            <a:endParaRPr/>
          </a:p>
          <a:p>
            <a:pPr indent="-342900" lvl="0" marL="342900" rtl="0" algn="l">
              <a:spcBef>
                <a:spcPts val="304"/>
              </a:spcBef>
              <a:spcAft>
                <a:spcPts val="0"/>
              </a:spcAft>
              <a:buClr>
                <a:schemeClr val="dk1"/>
              </a:buClr>
              <a:buSzPct val="100000"/>
              <a:buFont typeface="Noto Sans Symbols"/>
              <a:buChar char="▪"/>
            </a:pPr>
            <a:r>
              <a:rPr lang="en-US"/>
              <a:t>This reduction in equipment and components decreases system cost and complexity. </a:t>
            </a:r>
            <a:endParaRPr/>
          </a:p>
          <a:p>
            <a:pPr indent="-246380" lvl="0" marL="342900" rtl="0" algn="l">
              <a:spcBef>
                <a:spcPts val="304"/>
              </a:spcBef>
              <a:spcAft>
                <a:spcPts val="0"/>
              </a:spcAft>
              <a:buClr>
                <a:schemeClr val="dk1"/>
              </a:buClr>
              <a:buSzPct val="100000"/>
              <a:buNone/>
            </a:pPr>
            <a:r>
              <a:t/>
            </a:r>
            <a:endParaRPr/>
          </a:p>
          <a:p>
            <a:pPr indent="0" lvl="0" marL="0" rtl="0" algn="l">
              <a:spcBef>
                <a:spcPts val="304"/>
              </a:spcBef>
              <a:spcAft>
                <a:spcPts val="0"/>
              </a:spcAft>
              <a:buClr>
                <a:srgbClr val="C00000"/>
              </a:buClr>
              <a:buSzPct val="100000"/>
              <a:buNone/>
            </a:pPr>
            <a:r>
              <a:rPr lang="en-US">
                <a:solidFill>
                  <a:srgbClr val="C00000"/>
                </a:solidFill>
              </a:rPr>
              <a:t>Large Information Capacity</a:t>
            </a:r>
            <a:endParaRPr/>
          </a:p>
          <a:p>
            <a:pPr indent="-342900" lvl="0" marL="342900" rtl="0" algn="l">
              <a:spcBef>
                <a:spcPts val="304"/>
              </a:spcBef>
              <a:spcAft>
                <a:spcPts val="0"/>
              </a:spcAft>
              <a:buClr>
                <a:schemeClr val="dk1"/>
              </a:buClr>
              <a:buSzPct val="100000"/>
              <a:buFont typeface="Noto Sans Symbols"/>
              <a:buChar char="▪"/>
            </a:pPr>
            <a:r>
              <a:rPr lang="en-US"/>
              <a:t>Optical fibers have wider bandwidths than copper wires, so that more information can be sent over a single physical line. </a:t>
            </a:r>
            <a:endParaRPr/>
          </a:p>
          <a:p>
            <a:pPr indent="-342900" lvl="0" marL="342900" rtl="0" algn="l">
              <a:spcBef>
                <a:spcPts val="304"/>
              </a:spcBef>
              <a:spcAft>
                <a:spcPts val="0"/>
              </a:spcAft>
              <a:buClr>
                <a:schemeClr val="dk1"/>
              </a:buClr>
              <a:buSzPct val="100000"/>
              <a:buFont typeface="Noto Sans Symbols"/>
              <a:buChar char="▪"/>
            </a:pPr>
            <a:r>
              <a:rPr lang="en-US"/>
              <a:t>This property decreases the number of physical lines needed for sending a given amount of information. </a:t>
            </a:r>
            <a:endParaRPr/>
          </a:p>
          <a:p>
            <a:pPr indent="0" lvl="0" marL="0" rtl="0" algn="l">
              <a:spcBef>
                <a:spcPts val="304"/>
              </a:spcBef>
              <a:spcAft>
                <a:spcPts val="0"/>
              </a:spcAft>
              <a:buClr>
                <a:schemeClr val="dk1"/>
              </a:buClr>
              <a:buSzPct val="100000"/>
              <a:buNone/>
            </a:pPr>
            <a:r>
              <a:t/>
            </a:r>
            <a:endParaRPr/>
          </a:p>
          <a:p>
            <a:pPr indent="0" lvl="0" marL="0" rtl="0" algn="l">
              <a:spcBef>
                <a:spcPts val="304"/>
              </a:spcBef>
              <a:spcAft>
                <a:spcPts val="0"/>
              </a:spcAft>
              <a:buClr>
                <a:srgbClr val="C00000"/>
              </a:buClr>
              <a:buSzPct val="100000"/>
              <a:buNone/>
            </a:pPr>
            <a:r>
              <a:rPr lang="en-US">
                <a:solidFill>
                  <a:srgbClr val="C00000"/>
                </a:solidFill>
              </a:rPr>
              <a:t>Small Size and Low Weight </a:t>
            </a:r>
            <a:endParaRPr/>
          </a:p>
          <a:p>
            <a:pPr indent="-342900" lvl="0" marL="342900" rtl="0" algn="l">
              <a:spcBef>
                <a:spcPts val="304"/>
              </a:spcBef>
              <a:spcAft>
                <a:spcPts val="0"/>
              </a:spcAft>
              <a:buClr>
                <a:schemeClr val="dk1"/>
              </a:buClr>
              <a:buSzPct val="100000"/>
              <a:buFont typeface="Noto Sans Symbols"/>
              <a:buChar char="▪"/>
            </a:pPr>
            <a:r>
              <a:rPr lang="en-US"/>
              <a:t>The low weight and the small dimensions of fibers offer a distinct advantage over heavy, bulky wire cables in crowded underground city ducts or in ceiling-mounted cable trays. </a:t>
            </a:r>
            <a:endParaRPr/>
          </a:p>
          <a:p>
            <a:pPr indent="-342900" lvl="0" marL="342900" rtl="0" algn="l">
              <a:spcBef>
                <a:spcPts val="304"/>
              </a:spcBef>
              <a:spcAft>
                <a:spcPts val="0"/>
              </a:spcAft>
              <a:buClr>
                <a:schemeClr val="dk1"/>
              </a:buClr>
              <a:buSzPct val="100000"/>
              <a:buFont typeface="Noto Sans Symbols"/>
              <a:buChar char="▪"/>
            </a:pPr>
            <a:r>
              <a:rPr lang="en-US"/>
              <a:t>This feature also is of importance in aircraft, satellites, and ships where small, low weight cables are advantageous, and in tactical military applications where large amounts of cable must be unreeled and retrieved rapidly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3" name="Google Shape;22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rgbClr val="C00000"/>
              </a:buClr>
              <a:buSzPct val="100000"/>
              <a:buChar char="•"/>
            </a:pPr>
            <a:r>
              <a:rPr lang="en-US">
                <a:solidFill>
                  <a:srgbClr val="C00000"/>
                </a:solidFill>
              </a:rPr>
              <a:t>Immunity to Electrical Interference </a:t>
            </a:r>
            <a:endParaRPr/>
          </a:p>
          <a:p>
            <a:pPr indent="-342900" lvl="0" marL="342900" rtl="0" algn="just">
              <a:spcBef>
                <a:spcPts val="304"/>
              </a:spcBef>
              <a:spcAft>
                <a:spcPts val="0"/>
              </a:spcAft>
              <a:buClr>
                <a:schemeClr val="dk1"/>
              </a:buClr>
              <a:buSzPct val="100000"/>
              <a:buFont typeface="Noto Sans Symbols"/>
              <a:buChar char="▪"/>
            </a:pPr>
            <a:r>
              <a:rPr lang="en-US"/>
              <a:t>An especially important feature of an optical fiber relates to the fact that it is a dielectric material, which means it does not conduct electricity. </a:t>
            </a:r>
            <a:endParaRPr/>
          </a:p>
          <a:p>
            <a:pPr indent="-342900" lvl="0" marL="342900" rtl="0" algn="just">
              <a:spcBef>
                <a:spcPts val="304"/>
              </a:spcBef>
              <a:spcAft>
                <a:spcPts val="0"/>
              </a:spcAft>
              <a:buClr>
                <a:schemeClr val="dk1"/>
              </a:buClr>
              <a:buSzPct val="100000"/>
              <a:buFont typeface="Noto Sans Symbols"/>
              <a:buChar char="▪"/>
            </a:pPr>
            <a:r>
              <a:rPr lang="en-US"/>
              <a:t>This makes optical fibers immune to the electromagnetic interference effects seen in copper wires, such as inductive pickup from other adjacent signal-carrying wires or coupling of electrical noise into the line from any type of nearby equipment. </a:t>
            </a:r>
            <a:endParaRPr/>
          </a:p>
          <a:p>
            <a:pPr indent="-246380" lvl="0" marL="342900" rtl="0" algn="just">
              <a:spcBef>
                <a:spcPts val="304"/>
              </a:spcBef>
              <a:spcAft>
                <a:spcPts val="0"/>
              </a:spcAft>
              <a:buClr>
                <a:schemeClr val="dk1"/>
              </a:buClr>
              <a:buSzPct val="100000"/>
              <a:buNone/>
            </a:pPr>
            <a:r>
              <a:t/>
            </a:r>
            <a:endParaRPr/>
          </a:p>
          <a:p>
            <a:pPr indent="-342900" lvl="0" marL="342900" rtl="0" algn="just">
              <a:spcBef>
                <a:spcPts val="304"/>
              </a:spcBef>
              <a:spcAft>
                <a:spcPts val="0"/>
              </a:spcAft>
              <a:buClr>
                <a:srgbClr val="C00000"/>
              </a:buClr>
              <a:buSzPct val="100000"/>
              <a:buChar char="•"/>
            </a:pPr>
            <a:r>
              <a:rPr lang="en-US">
                <a:solidFill>
                  <a:srgbClr val="C00000"/>
                </a:solidFill>
              </a:rPr>
              <a:t>Enhanced Safety </a:t>
            </a:r>
            <a:endParaRPr/>
          </a:p>
          <a:p>
            <a:pPr indent="-342900" lvl="0" marL="342900" rtl="0" algn="just">
              <a:spcBef>
                <a:spcPts val="304"/>
              </a:spcBef>
              <a:spcAft>
                <a:spcPts val="0"/>
              </a:spcAft>
              <a:buClr>
                <a:schemeClr val="dk1"/>
              </a:buClr>
              <a:buSzPct val="100000"/>
              <a:buFont typeface="Noto Sans Symbols"/>
              <a:buChar char="▪"/>
            </a:pPr>
            <a:r>
              <a:rPr lang="en-US"/>
              <a:t>Optical fibers offer a high degree of operational safety because they do not have the problems of ground loops, sparks, and potentially high voltages inherent in copper lines. </a:t>
            </a:r>
            <a:endParaRPr/>
          </a:p>
          <a:p>
            <a:pPr indent="-342900" lvl="0" marL="342900" rtl="0" algn="l">
              <a:spcBef>
                <a:spcPts val="304"/>
              </a:spcBef>
              <a:spcAft>
                <a:spcPts val="0"/>
              </a:spcAft>
              <a:buClr>
                <a:schemeClr val="dk1"/>
              </a:buClr>
              <a:buSzPct val="100000"/>
              <a:buFont typeface="Noto Sans Symbols"/>
              <a:buChar char="▪"/>
            </a:pPr>
            <a:r>
              <a:rPr lang="en-US"/>
              <a:t>However, precautions with respect to laser light emissions need to be observed to prevent possible eye damage.</a:t>
            </a:r>
            <a:endParaRPr/>
          </a:p>
          <a:p>
            <a:pPr indent="-246380" lvl="0" marL="342900" rtl="0" algn="l">
              <a:spcBef>
                <a:spcPts val="304"/>
              </a:spcBef>
              <a:spcAft>
                <a:spcPts val="0"/>
              </a:spcAft>
              <a:buClr>
                <a:schemeClr val="dk1"/>
              </a:buClr>
              <a:buSzPct val="100000"/>
              <a:buFont typeface="Noto Sans Symbols"/>
              <a:buNone/>
            </a:pPr>
            <a:r>
              <a:t/>
            </a:r>
            <a:endParaRPr/>
          </a:p>
          <a:p>
            <a:pPr indent="-342900" lvl="0" marL="342900" rtl="0" algn="l">
              <a:spcBef>
                <a:spcPts val="304"/>
              </a:spcBef>
              <a:spcAft>
                <a:spcPts val="0"/>
              </a:spcAft>
              <a:buClr>
                <a:srgbClr val="C00000"/>
              </a:buClr>
              <a:buSzPct val="100000"/>
              <a:buChar char="•"/>
            </a:pPr>
            <a:r>
              <a:rPr lang="en-US">
                <a:solidFill>
                  <a:srgbClr val="C00000"/>
                </a:solidFill>
              </a:rPr>
              <a:t>Increased Signal Security</a:t>
            </a:r>
            <a:endParaRPr/>
          </a:p>
          <a:p>
            <a:pPr indent="-342900" lvl="0" marL="342900" rtl="0" algn="l">
              <a:spcBef>
                <a:spcPts val="304"/>
              </a:spcBef>
              <a:spcAft>
                <a:spcPts val="0"/>
              </a:spcAft>
              <a:buClr>
                <a:srgbClr val="C00000"/>
              </a:buClr>
              <a:buSzPct val="100000"/>
              <a:buFont typeface="Noto Sans Symbols"/>
              <a:buChar char="▪"/>
            </a:pPr>
            <a:r>
              <a:rPr lang="en-US">
                <a:solidFill>
                  <a:srgbClr val="C00000"/>
                </a:solidFill>
              </a:rPr>
              <a:t> </a:t>
            </a:r>
            <a:r>
              <a:rPr lang="en-US"/>
              <a:t>An optical fiber offers a high degree of data security because the optical signal is well-confined within the fiber and an opaque coating around the fiber absorbs any signal emissions.</a:t>
            </a:r>
            <a:endParaRPr/>
          </a:p>
          <a:p>
            <a:pPr indent="-342900" lvl="0" marL="342900" rtl="0" algn="l">
              <a:spcBef>
                <a:spcPts val="304"/>
              </a:spcBef>
              <a:spcAft>
                <a:spcPts val="0"/>
              </a:spcAft>
              <a:buClr>
                <a:schemeClr val="dk1"/>
              </a:buClr>
              <a:buSzPct val="100000"/>
              <a:buFont typeface="Noto Sans Symbols"/>
              <a:buChar char="▪"/>
            </a:pPr>
            <a:r>
              <a:rPr lang="en-US"/>
              <a:t> This feature is in contrast to copper wires where electrical signals potentially could be tapped off easily. Thus optical fibers are attractive in applications where information security is important, such as financial, legal, government, and military systems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4"/>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4" name="Google Shape;23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A variety of fiber types with different performance characteristics exist for a wide range of applications. </a:t>
            </a:r>
            <a:endParaRPr/>
          </a:p>
          <a:p>
            <a:pPr indent="-342900" lvl="0" marL="342900" rtl="0" algn="just">
              <a:spcBef>
                <a:spcPts val="544"/>
              </a:spcBef>
              <a:spcAft>
                <a:spcPts val="0"/>
              </a:spcAft>
              <a:buClr>
                <a:schemeClr val="dk1"/>
              </a:buClr>
              <a:buSzPct val="100000"/>
              <a:buChar char="•"/>
            </a:pPr>
            <a:r>
              <a:rPr lang="en-US"/>
              <a:t>To protect the glass fibers during installation and service, there are many different cable configurations depending on whether the cable is to be installed inside a building, underground in ducts or through direct-burial methods, outside on poles, or under water. </a:t>
            </a:r>
            <a:endParaRPr/>
          </a:p>
          <a:p>
            <a:pPr indent="-342900" lvl="0" marL="342900" rtl="0" algn="just">
              <a:spcBef>
                <a:spcPts val="544"/>
              </a:spcBef>
              <a:spcAft>
                <a:spcPts val="0"/>
              </a:spcAft>
              <a:buClr>
                <a:schemeClr val="dk1"/>
              </a:buClr>
              <a:buSzPct val="100000"/>
              <a:buChar char="•"/>
            </a:pPr>
            <a:r>
              <a:rPr lang="en-US"/>
              <a:t>Very </a:t>
            </a:r>
            <a:r>
              <a:rPr lang="en-US">
                <a:solidFill>
                  <a:srgbClr val="FFC000"/>
                </a:solidFill>
              </a:rPr>
              <a:t>low-loss optical connectors and splices </a:t>
            </a:r>
            <a:r>
              <a:rPr lang="en-US"/>
              <a:t>are needed in all categories of optical fiber networks for joining cables and for attaching one fiber to another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0" name="Google Shape;24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The installation of optical fiber cables can be either aerial, in ducts, undersea, or buried directly in the ground.</a:t>
            </a:r>
            <a:endParaRPr/>
          </a:p>
          <a:p>
            <a:pPr indent="-342900" lvl="0" marL="342900" rtl="0" algn="l">
              <a:spcBef>
                <a:spcPts val="448"/>
              </a:spcBef>
              <a:spcAft>
                <a:spcPts val="0"/>
              </a:spcAft>
              <a:buClr>
                <a:schemeClr val="dk1"/>
              </a:buClr>
              <a:buSzPct val="100000"/>
              <a:buChar char="•"/>
            </a:pPr>
            <a:r>
              <a:rPr lang="en-US"/>
              <a:t>The </a:t>
            </a:r>
            <a:r>
              <a:rPr lang="en-US">
                <a:solidFill>
                  <a:srgbClr val="FFC000"/>
                </a:solidFill>
              </a:rPr>
              <a:t>cable structure will vary </a:t>
            </a:r>
            <a:r>
              <a:rPr lang="en-US"/>
              <a:t>greatly depending on the </a:t>
            </a:r>
            <a:r>
              <a:rPr lang="en-US">
                <a:solidFill>
                  <a:srgbClr val="FFC000"/>
                </a:solidFill>
              </a:rPr>
              <a:t>specific application and the environment i</a:t>
            </a:r>
            <a:r>
              <a:rPr lang="en-US"/>
              <a:t>n which it will be installed. </a:t>
            </a:r>
            <a:endParaRPr/>
          </a:p>
          <a:p>
            <a:pPr indent="-342900" lvl="0" marL="342900" rtl="0" algn="l">
              <a:spcBef>
                <a:spcPts val="448"/>
              </a:spcBef>
              <a:spcAft>
                <a:spcPts val="0"/>
              </a:spcAft>
              <a:buClr>
                <a:schemeClr val="dk1"/>
              </a:buClr>
              <a:buSzPct val="100000"/>
              <a:buChar char="•"/>
            </a:pPr>
            <a:r>
              <a:rPr lang="en-US"/>
              <a:t>Owing to installation and/or manufacturing limitations, individual cable lengths for inbuilding or terrestrial applications will range from </a:t>
            </a:r>
            <a:r>
              <a:rPr lang="en-US">
                <a:solidFill>
                  <a:srgbClr val="FFC000"/>
                </a:solidFill>
              </a:rPr>
              <a:t>several hundred meters to several kilometers</a:t>
            </a:r>
            <a:r>
              <a:rPr lang="en-US"/>
              <a:t>. </a:t>
            </a:r>
            <a:endParaRPr/>
          </a:p>
          <a:p>
            <a:pPr indent="-342900" lvl="0" marL="342900" rtl="0" algn="l">
              <a:spcBef>
                <a:spcPts val="448"/>
              </a:spcBef>
              <a:spcAft>
                <a:spcPts val="0"/>
              </a:spcAft>
              <a:buClr>
                <a:schemeClr val="dk1"/>
              </a:buClr>
              <a:buSzPct val="100000"/>
              <a:buChar char="•"/>
            </a:pPr>
            <a:r>
              <a:rPr lang="en-US"/>
              <a:t>Practical considerations such as </a:t>
            </a:r>
            <a:r>
              <a:rPr lang="en-US">
                <a:solidFill>
                  <a:srgbClr val="FFC000"/>
                </a:solidFill>
              </a:rPr>
              <a:t>reel size and cable weight </a:t>
            </a:r>
            <a:r>
              <a:rPr lang="en-US"/>
              <a:t>determine the actual length of a single cable section. </a:t>
            </a:r>
            <a:endParaRPr/>
          </a:p>
          <a:p>
            <a:pPr indent="-342900" lvl="0" marL="342900" rtl="0" algn="l">
              <a:spcBef>
                <a:spcPts val="448"/>
              </a:spcBef>
              <a:spcAft>
                <a:spcPts val="0"/>
              </a:spcAft>
              <a:buClr>
                <a:schemeClr val="dk1"/>
              </a:buClr>
              <a:buSzPct val="100000"/>
              <a:buChar char="•"/>
            </a:pPr>
            <a:r>
              <a:rPr lang="en-US"/>
              <a:t>The </a:t>
            </a:r>
            <a:r>
              <a:rPr lang="en-US">
                <a:solidFill>
                  <a:srgbClr val="FFC000"/>
                </a:solidFill>
              </a:rPr>
              <a:t>shorter segments </a:t>
            </a:r>
            <a:r>
              <a:rPr lang="en-US"/>
              <a:t>tend to be used when the cables are pulled through ducts.</a:t>
            </a:r>
            <a:endParaRPr/>
          </a:p>
          <a:p>
            <a:pPr indent="-342900" lvl="0" marL="342900" rtl="0" algn="l">
              <a:spcBef>
                <a:spcPts val="448"/>
              </a:spcBef>
              <a:spcAft>
                <a:spcPts val="0"/>
              </a:spcAft>
              <a:buClr>
                <a:schemeClr val="dk1"/>
              </a:buClr>
              <a:buSzPct val="100000"/>
              <a:buChar char="•"/>
            </a:pPr>
            <a:r>
              <a:rPr lang="en-US"/>
              <a:t>Longer lengths are used in </a:t>
            </a:r>
            <a:r>
              <a:rPr lang="en-US">
                <a:solidFill>
                  <a:srgbClr val="FFC000"/>
                </a:solidFill>
              </a:rPr>
              <a:t>aerial, direct-burial, or underwater applications</a:t>
            </a:r>
            <a:endParaRPr>
              <a:solidFill>
                <a:srgbClr val="FFC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6" name="Google Shape;246;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Workers can install optical fiber cables by </a:t>
            </a:r>
            <a:r>
              <a:rPr lang="en-US">
                <a:solidFill>
                  <a:srgbClr val="FFC000"/>
                </a:solidFill>
              </a:rPr>
              <a:t>pulling or blowing them through ducts </a:t>
            </a:r>
            <a:r>
              <a:rPr lang="en-US"/>
              <a:t>(both indoor and outdoor) or other spaces, laying them in a trench outside, plowing them directly into the ground, suspending them on poles, or laying or plowing them underwater.</a:t>
            </a:r>
            <a:endParaRPr/>
          </a:p>
          <a:p>
            <a:pPr indent="-342900" lvl="0" marL="342900" rtl="0" algn="l">
              <a:spcBef>
                <a:spcPts val="400"/>
              </a:spcBef>
              <a:spcAft>
                <a:spcPts val="0"/>
              </a:spcAft>
              <a:buClr>
                <a:schemeClr val="dk1"/>
              </a:buClr>
              <a:buSzPct val="100000"/>
              <a:buChar char="•"/>
            </a:pPr>
            <a:r>
              <a:rPr lang="en-US"/>
              <a:t>Although each method has its own special handling procedures, they all need to adhere to a common set of precautions. </a:t>
            </a:r>
            <a:endParaRPr/>
          </a:p>
          <a:p>
            <a:pPr indent="-342900" lvl="0" marL="342900" rtl="0" algn="l">
              <a:spcBef>
                <a:spcPts val="400"/>
              </a:spcBef>
              <a:spcAft>
                <a:spcPts val="0"/>
              </a:spcAft>
              <a:buClr>
                <a:schemeClr val="dk1"/>
              </a:buClr>
              <a:buSzPct val="100000"/>
              <a:buChar char="•"/>
            </a:pPr>
            <a:r>
              <a:rPr lang="en-US"/>
              <a:t>These include </a:t>
            </a:r>
            <a:r>
              <a:rPr lang="en-US">
                <a:solidFill>
                  <a:srgbClr val="FFC000"/>
                </a:solidFill>
              </a:rPr>
              <a:t>avoiding sharp bends of the cable, minimizing stresses on the installed cable, periodically allowing extra cable slack along the cable route for unexpected repairs, and avoiding excessive pulling or hard yanks on the cable. </a:t>
            </a:r>
            <a:endParaRPr/>
          </a:p>
          <a:p>
            <a:pPr indent="-342900" lvl="0" marL="342900" rtl="0" algn="l">
              <a:spcBef>
                <a:spcPts val="400"/>
              </a:spcBef>
              <a:spcAft>
                <a:spcPts val="0"/>
              </a:spcAft>
              <a:buClr>
                <a:schemeClr val="dk1"/>
              </a:buClr>
              <a:buSzPct val="100000"/>
              <a:buChar char="•"/>
            </a:pPr>
            <a:r>
              <a:rPr lang="en-US"/>
              <a:t>For </a:t>
            </a:r>
            <a:r>
              <a:rPr lang="en-US">
                <a:solidFill>
                  <a:srgbClr val="FFC000"/>
                </a:solidFill>
              </a:rPr>
              <a:t>direct-burial installations </a:t>
            </a:r>
            <a:r>
              <a:rPr lang="en-US"/>
              <a:t>a fiber optic cable can be plowed directly underground or placed in a trench that is filled in later.</a:t>
            </a:r>
            <a:endParaRPr/>
          </a:p>
          <a:p>
            <a:pPr indent="-342900" lvl="0" marL="342900" rtl="0" algn="l">
              <a:spcBef>
                <a:spcPts val="400"/>
              </a:spcBef>
              <a:spcAft>
                <a:spcPts val="0"/>
              </a:spcAft>
              <a:buClr>
                <a:schemeClr val="dk1"/>
              </a:buClr>
              <a:buSzPct val="100000"/>
              <a:buChar char="•"/>
            </a:pPr>
            <a:r>
              <a:rPr lang="en-US"/>
              <a:t>Figure illustrates a plowing operation that may be carried out in nonurban areas. </a:t>
            </a:r>
            <a:endParaRPr/>
          </a:p>
          <a:p>
            <a:pPr indent="-342900" lvl="0" marL="342900" rtl="0" algn="l">
              <a:spcBef>
                <a:spcPts val="400"/>
              </a:spcBef>
              <a:spcAft>
                <a:spcPts val="0"/>
              </a:spcAft>
              <a:buClr>
                <a:schemeClr val="dk1"/>
              </a:buClr>
              <a:buSzPct val="100000"/>
              <a:buChar char="•"/>
            </a:pPr>
            <a:r>
              <a:rPr lang="en-US"/>
              <a:t>The cables are mounted on large reels on the plowing vehicle and are fed directly into the ground by means of the plow mechanism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52" name="Google Shape;252;p28"/>
          <p:cNvPicPr preferRelativeResize="0"/>
          <p:nvPr>
            <p:ph idx="1" type="body"/>
          </p:nvPr>
        </p:nvPicPr>
        <p:blipFill rotWithShape="1">
          <a:blip r:embed="rId3">
            <a:alphaModFix/>
          </a:blip>
          <a:srcRect b="0" l="0" r="0" t="0"/>
          <a:stretch/>
        </p:blipFill>
        <p:spPr>
          <a:xfrm>
            <a:off x="-27564" y="1417638"/>
            <a:ext cx="8561964" cy="45523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8" name="Google Shape;258;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FFC000"/>
              </a:buClr>
              <a:buSzPts val="1600"/>
              <a:buChar char="•"/>
            </a:pPr>
            <a:r>
              <a:rPr lang="en-US" sz="1600">
                <a:solidFill>
                  <a:srgbClr val="FFC000"/>
                </a:solidFill>
              </a:rPr>
              <a:t>Transoceanic cable lengths </a:t>
            </a:r>
            <a:r>
              <a:rPr lang="en-US" sz="1600"/>
              <a:t>can be many thousands of kilometers long and include periodically spaced (on the order of 80–120 km) optical repeaters to boost the signal level.</a:t>
            </a:r>
            <a:endParaRPr/>
          </a:p>
          <a:p>
            <a:pPr indent="-342900" lvl="0" marL="342900" rtl="0" algn="just">
              <a:spcBef>
                <a:spcPts val="320"/>
              </a:spcBef>
              <a:spcAft>
                <a:spcPts val="0"/>
              </a:spcAft>
              <a:buClr>
                <a:schemeClr val="dk1"/>
              </a:buClr>
              <a:buSzPts val="1600"/>
              <a:buChar char="•"/>
            </a:pPr>
            <a:r>
              <a:rPr lang="en-US" sz="1600"/>
              <a:t>The cables are assembled in onshore factories and then are loaded into special cable-laying ships, as illustrated in Figure</a:t>
            </a:r>
            <a:endParaRPr/>
          </a:p>
        </p:txBody>
      </p:sp>
      <p:pic>
        <p:nvPicPr>
          <p:cNvPr id="259" name="Google Shape;259;p29"/>
          <p:cNvPicPr preferRelativeResize="0"/>
          <p:nvPr/>
        </p:nvPicPr>
        <p:blipFill rotWithShape="1">
          <a:blip r:embed="rId3">
            <a:alphaModFix/>
          </a:blip>
          <a:srcRect b="0" l="0" r="0" t="0"/>
          <a:stretch/>
        </p:blipFill>
        <p:spPr>
          <a:xfrm>
            <a:off x="4559559" y="2561479"/>
            <a:ext cx="4086225" cy="405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Course Learning Outcomes (CLO):</a:t>
            </a:r>
            <a:endParaRPr sz="4000">
              <a:solidFill>
                <a:srgbClr val="FF0000"/>
              </a:solidFill>
              <a:latin typeface="Times New Roman"/>
              <a:ea typeface="Times New Roman"/>
              <a:cs typeface="Times New Roman"/>
              <a:sym typeface="Times New Roman"/>
            </a:endParaRPr>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Review the basic theorems related to fiber optic communication, and attain knowledge of types of optical fibers.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Understand the optical signal distortion factors in optical fiber communication.</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Familiarize the principle and operation of various display devices, light sources and detectors.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Acquire knowledge of various optoelectronic modulators and amplifiers.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Understand the various optoelectronic integrated circuits.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Acquire fundamental concepts related to optical communication and optoelectronic devices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0e917ee21e_2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66" name="Google Shape;266;g20e917ee21e_2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457200" y="76200"/>
            <a:ext cx="82296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optical fiber</a:t>
            </a:r>
            <a:endParaRPr/>
          </a:p>
        </p:txBody>
      </p:sp>
      <p:sp>
        <p:nvSpPr>
          <p:cNvPr id="272" name="Google Shape;272;p30"/>
          <p:cNvSpPr txBox="1"/>
          <p:nvPr>
            <p:ph idx="1" type="body"/>
          </p:nvPr>
        </p:nvSpPr>
        <p:spPr>
          <a:xfrm>
            <a:off x="457200" y="685800"/>
            <a:ext cx="8229600" cy="5791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sz="2200">
                <a:latin typeface="Times New Roman"/>
                <a:ea typeface="Times New Roman"/>
                <a:cs typeface="Times New Roman"/>
                <a:sym typeface="Times New Roman"/>
              </a:rPr>
              <a:t>An </a:t>
            </a:r>
            <a:r>
              <a:rPr b="1" lang="en-US" sz="2200">
                <a:latin typeface="Times New Roman"/>
                <a:ea typeface="Times New Roman"/>
                <a:cs typeface="Times New Roman"/>
                <a:sym typeface="Times New Roman"/>
              </a:rPr>
              <a:t>optical fiber</a:t>
            </a:r>
            <a:r>
              <a:rPr lang="en-US" sz="2200">
                <a:latin typeface="Times New Roman"/>
                <a:ea typeface="Times New Roman"/>
                <a:cs typeface="Times New Roman"/>
                <a:sym typeface="Times New Roman"/>
              </a:rPr>
              <a:t> (or </a:t>
            </a:r>
            <a:r>
              <a:rPr b="1" lang="en-US" sz="2200">
                <a:latin typeface="Times New Roman"/>
                <a:ea typeface="Times New Roman"/>
                <a:cs typeface="Times New Roman"/>
                <a:sym typeface="Times New Roman"/>
              </a:rPr>
              <a:t>fibre</a:t>
            </a:r>
            <a:r>
              <a:rPr lang="en-US" sz="2200">
                <a:latin typeface="Times New Roman"/>
                <a:ea typeface="Times New Roman"/>
                <a:cs typeface="Times New Roman"/>
                <a:sym typeface="Times New Roman"/>
              </a:rPr>
              <a:t>) is a flexible, </a:t>
            </a:r>
            <a:r>
              <a:rPr lang="en-US" sz="2200" u="sng">
                <a:solidFill>
                  <a:schemeClr val="hlink"/>
                </a:solidFill>
                <a:latin typeface="Times New Roman"/>
                <a:ea typeface="Times New Roman"/>
                <a:cs typeface="Times New Roman"/>
                <a:sym typeface="Times New Roman"/>
                <a:hlinkClick r:id="rId3"/>
              </a:rPr>
              <a:t>transparent</a:t>
            </a:r>
            <a:r>
              <a:rPr lang="en-US" sz="2200">
                <a:latin typeface="Times New Roman"/>
                <a:ea typeface="Times New Roman"/>
                <a:cs typeface="Times New Roman"/>
                <a:sym typeface="Times New Roman"/>
              </a:rPr>
              <a:t> </a:t>
            </a:r>
            <a:r>
              <a:rPr lang="en-US" sz="2200" u="sng">
                <a:solidFill>
                  <a:schemeClr val="hlink"/>
                </a:solidFill>
                <a:latin typeface="Times New Roman"/>
                <a:ea typeface="Times New Roman"/>
                <a:cs typeface="Times New Roman"/>
                <a:sym typeface="Times New Roman"/>
                <a:hlinkClick r:id="rId4"/>
              </a:rPr>
              <a:t>fiber</a:t>
            </a:r>
            <a:r>
              <a:rPr lang="en-US" sz="2200">
                <a:latin typeface="Times New Roman"/>
                <a:ea typeface="Times New Roman"/>
                <a:cs typeface="Times New Roman"/>
                <a:sym typeface="Times New Roman"/>
              </a:rPr>
              <a:t> made by </a:t>
            </a:r>
            <a:r>
              <a:rPr lang="en-US" sz="2200" u="sng">
                <a:solidFill>
                  <a:schemeClr val="hlink"/>
                </a:solidFill>
                <a:latin typeface="Times New Roman"/>
                <a:ea typeface="Times New Roman"/>
                <a:cs typeface="Times New Roman"/>
                <a:sym typeface="Times New Roman"/>
                <a:hlinkClick r:id="rId5"/>
              </a:rPr>
              <a:t>drawing</a:t>
            </a:r>
            <a:r>
              <a:rPr lang="en-US" sz="2200">
                <a:latin typeface="Times New Roman"/>
                <a:ea typeface="Times New Roman"/>
                <a:cs typeface="Times New Roman"/>
                <a:sym typeface="Times New Roman"/>
              </a:rPr>
              <a:t> </a:t>
            </a:r>
            <a:r>
              <a:rPr lang="en-US" sz="2200" u="sng">
                <a:solidFill>
                  <a:schemeClr val="hlink"/>
                </a:solidFill>
                <a:latin typeface="Times New Roman"/>
                <a:ea typeface="Times New Roman"/>
                <a:cs typeface="Times New Roman"/>
                <a:sym typeface="Times New Roman"/>
                <a:hlinkClick r:id="rId6"/>
              </a:rPr>
              <a:t>glass</a:t>
            </a:r>
            <a:r>
              <a:rPr lang="en-US" sz="2200">
                <a:latin typeface="Times New Roman"/>
                <a:ea typeface="Times New Roman"/>
                <a:cs typeface="Times New Roman"/>
                <a:sym typeface="Times New Roman"/>
              </a:rPr>
              <a:t> (</a:t>
            </a:r>
            <a:r>
              <a:rPr lang="en-US" sz="2200" u="sng">
                <a:solidFill>
                  <a:schemeClr val="hlink"/>
                </a:solidFill>
                <a:latin typeface="Times New Roman"/>
                <a:ea typeface="Times New Roman"/>
                <a:cs typeface="Times New Roman"/>
                <a:sym typeface="Times New Roman"/>
                <a:hlinkClick r:id="rId7"/>
              </a:rPr>
              <a:t>silica</a:t>
            </a:r>
            <a:r>
              <a:rPr lang="en-US" sz="2200">
                <a:latin typeface="Times New Roman"/>
                <a:ea typeface="Times New Roman"/>
                <a:cs typeface="Times New Roman"/>
                <a:sym typeface="Times New Roman"/>
              </a:rPr>
              <a:t>) or plastic to a diameter slightly thicker than that of a </a:t>
            </a:r>
            <a:r>
              <a:rPr lang="en-US" sz="2200" u="sng">
                <a:solidFill>
                  <a:schemeClr val="hlink"/>
                </a:solidFill>
                <a:latin typeface="Times New Roman"/>
                <a:ea typeface="Times New Roman"/>
                <a:cs typeface="Times New Roman"/>
                <a:sym typeface="Times New Roman"/>
                <a:hlinkClick r:id="rId8"/>
              </a:rPr>
              <a:t>human hair</a:t>
            </a:r>
            <a:r>
              <a:rPr lang="en-US" sz="2200">
                <a:latin typeface="Times New Roman"/>
                <a:ea typeface="Times New Roman"/>
                <a:cs typeface="Times New Roman"/>
                <a:sym typeface="Times New Roman"/>
              </a:rPr>
              <a:t>.</a:t>
            </a:r>
            <a:endParaRPr baseline="30000" sz="2200">
              <a:latin typeface="Times New Roman"/>
              <a:ea typeface="Times New Roman"/>
              <a:cs typeface="Times New Roman"/>
              <a:sym typeface="Times New Roman"/>
            </a:endParaRPr>
          </a:p>
          <a:p>
            <a:pPr indent="-342900" lvl="0" marL="342900" rtl="0" algn="just">
              <a:spcBef>
                <a:spcPts val="440"/>
              </a:spcBef>
              <a:spcAft>
                <a:spcPts val="0"/>
              </a:spcAft>
              <a:buClr>
                <a:schemeClr val="dk1"/>
              </a:buClr>
              <a:buSzPts val="2200"/>
              <a:buChar char="•"/>
            </a:pPr>
            <a:r>
              <a:rPr lang="en-US" sz="2200">
                <a:latin typeface="Times New Roman"/>
                <a:ea typeface="Times New Roman"/>
                <a:cs typeface="Times New Roman"/>
                <a:sym typeface="Times New Roman"/>
              </a:rPr>
              <a:t>Optical fibers are used most often as a means to transmit light between the two ends of the fiber and find wide usage in </a:t>
            </a:r>
            <a:r>
              <a:rPr lang="en-US" sz="2200" u="sng">
                <a:solidFill>
                  <a:schemeClr val="hlink"/>
                </a:solidFill>
                <a:latin typeface="Times New Roman"/>
                <a:ea typeface="Times New Roman"/>
                <a:cs typeface="Times New Roman"/>
                <a:sym typeface="Times New Roman"/>
                <a:hlinkClick r:id="rId9"/>
              </a:rPr>
              <a:t>fiber-optic communications</a:t>
            </a:r>
            <a:r>
              <a:rPr lang="en-US" sz="2200">
                <a:latin typeface="Times New Roman"/>
                <a:ea typeface="Times New Roman"/>
                <a:cs typeface="Times New Roman"/>
                <a:sym typeface="Times New Roman"/>
              </a:rPr>
              <a:t>, where they permit transmission over longer distances and at higher </a:t>
            </a:r>
            <a:r>
              <a:rPr lang="en-US" sz="2200" u="sng">
                <a:solidFill>
                  <a:schemeClr val="hlink"/>
                </a:solidFill>
                <a:latin typeface="Times New Roman"/>
                <a:ea typeface="Times New Roman"/>
                <a:cs typeface="Times New Roman"/>
                <a:sym typeface="Times New Roman"/>
                <a:hlinkClick r:id="rId10"/>
              </a:rPr>
              <a:t>bandwidths</a:t>
            </a:r>
            <a:r>
              <a:rPr lang="en-US" sz="2200">
                <a:latin typeface="Times New Roman"/>
                <a:ea typeface="Times New Roman"/>
                <a:cs typeface="Times New Roman"/>
                <a:sym typeface="Times New Roman"/>
              </a:rPr>
              <a:t> (data transfer rates) than electrical cables.</a:t>
            </a:r>
            <a:endParaRPr/>
          </a:p>
          <a:p>
            <a:pPr indent="-342900" lvl="0" marL="342900" rtl="0" algn="just">
              <a:spcBef>
                <a:spcPts val="440"/>
              </a:spcBef>
              <a:spcAft>
                <a:spcPts val="0"/>
              </a:spcAft>
              <a:buClr>
                <a:schemeClr val="dk1"/>
              </a:buClr>
              <a:buSzPts val="2200"/>
              <a:buChar char="•"/>
            </a:pPr>
            <a:r>
              <a:rPr lang="en-US" sz="2200">
                <a:latin typeface="Times New Roman"/>
                <a:ea typeface="Times New Roman"/>
                <a:cs typeface="Times New Roman"/>
                <a:sym typeface="Times New Roman"/>
              </a:rPr>
              <a:t> Fibers are used instead of </a:t>
            </a:r>
            <a:r>
              <a:rPr lang="en-US" sz="2200" u="sng">
                <a:solidFill>
                  <a:schemeClr val="hlink"/>
                </a:solidFill>
                <a:latin typeface="Times New Roman"/>
                <a:ea typeface="Times New Roman"/>
                <a:cs typeface="Times New Roman"/>
                <a:sym typeface="Times New Roman"/>
                <a:hlinkClick r:id="rId11"/>
              </a:rPr>
              <a:t>metal</a:t>
            </a:r>
            <a:r>
              <a:rPr lang="en-US" sz="2200">
                <a:latin typeface="Times New Roman"/>
                <a:ea typeface="Times New Roman"/>
                <a:cs typeface="Times New Roman"/>
                <a:sym typeface="Times New Roman"/>
              </a:rPr>
              <a:t> wires because signals travel along them with less </a:t>
            </a:r>
            <a:r>
              <a:rPr lang="en-US" sz="2200" u="sng">
                <a:solidFill>
                  <a:schemeClr val="hlink"/>
                </a:solidFill>
                <a:latin typeface="Times New Roman"/>
                <a:ea typeface="Times New Roman"/>
                <a:cs typeface="Times New Roman"/>
                <a:sym typeface="Times New Roman"/>
                <a:hlinkClick r:id="rId12"/>
              </a:rPr>
              <a:t>loss</a:t>
            </a:r>
            <a:r>
              <a:rPr lang="en-US" sz="2200">
                <a:latin typeface="Times New Roman"/>
                <a:ea typeface="Times New Roman"/>
                <a:cs typeface="Times New Roman"/>
                <a:sym typeface="Times New Roman"/>
              </a:rPr>
              <a:t>; in addition, fibers are immune to </a:t>
            </a:r>
            <a:r>
              <a:rPr lang="en-US" sz="2200" u="sng">
                <a:solidFill>
                  <a:schemeClr val="hlink"/>
                </a:solidFill>
                <a:latin typeface="Times New Roman"/>
                <a:ea typeface="Times New Roman"/>
                <a:cs typeface="Times New Roman"/>
                <a:sym typeface="Times New Roman"/>
                <a:hlinkClick r:id="rId13"/>
              </a:rPr>
              <a:t>electromagnetic interference</a:t>
            </a:r>
            <a:r>
              <a:rPr lang="en-US" sz="2200">
                <a:latin typeface="Times New Roman"/>
                <a:ea typeface="Times New Roman"/>
                <a:cs typeface="Times New Roman"/>
                <a:sym typeface="Times New Roman"/>
              </a:rPr>
              <a:t>, a problem from which metal wires suffer.</a:t>
            </a:r>
            <a:endParaRPr baseline="30000" sz="2200">
              <a:latin typeface="Times New Roman"/>
              <a:ea typeface="Times New Roman"/>
              <a:cs typeface="Times New Roman"/>
              <a:sym typeface="Times New Roman"/>
            </a:endParaRPr>
          </a:p>
          <a:p>
            <a:pPr indent="-342900" lvl="0" marL="342900" rtl="0" algn="just">
              <a:spcBef>
                <a:spcPts val="440"/>
              </a:spcBef>
              <a:spcAft>
                <a:spcPts val="0"/>
              </a:spcAft>
              <a:buClr>
                <a:schemeClr val="dk1"/>
              </a:buClr>
              <a:buSzPts val="2200"/>
              <a:buChar char="•"/>
            </a:pPr>
            <a:r>
              <a:rPr lang="en-US" sz="2200">
                <a:latin typeface="Times New Roman"/>
                <a:ea typeface="Times New Roman"/>
                <a:cs typeface="Times New Roman"/>
                <a:sym typeface="Times New Roman"/>
              </a:rPr>
              <a:t> Fibers are also used for </a:t>
            </a:r>
            <a:r>
              <a:rPr lang="en-US" sz="2200" u="sng">
                <a:solidFill>
                  <a:schemeClr val="hlink"/>
                </a:solidFill>
                <a:latin typeface="Times New Roman"/>
                <a:ea typeface="Times New Roman"/>
                <a:cs typeface="Times New Roman"/>
                <a:sym typeface="Times New Roman"/>
                <a:hlinkClick r:id="rId14"/>
              </a:rPr>
              <a:t>illumination</a:t>
            </a:r>
            <a:r>
              <a:rPr lang="en-US" sz="2200">
                <a:latin typeface="Times New Roman"/>
                <a:ea typeface="Times New Roman"/>
                <a:cs typeface="Times New Roman"/>
                <a:sym typeface="Times New Roman"/>
              </a:rPr>
              <a:t> and imaging, and are often wrapped in bundles so they may be used to carry light into, or images out of confined spaces, as in the case of a </a:t>
            </a:r>
            <a:r>
              <a:rPr lang="en-US" sz="2200" u="sng">
                <a:solidFill>
                  <a:schemeClr val="hlink"/>
                </a:solidFill>
                <a:latin typeface="Times New Roman"/>
                <a:ea typeface="Times New Roman"/>
                <a:cs typeface="Times New Roman"/>
                <a:sym typeface="Times New Roman"/>
                <a:hlinkClick r:id="rId15"/>
              </a:rPr>
              <a:t>fiberscope</a:t>
            </a:r>
            <a:r>
              <a:rPr lang="en-US" sz="2200">
                <a:latin typeface="Times New Roman"/>
                <a:ea typeface="Times New Roman"/>
                <a:cs typeface="Times New Roman"/>
                <a:sym typeface="Times New Roman"/>
              </a:rPr>
              <a:t>.</a:t>
            </a:r>
            <a:endParaRPr baseline="30000" sz="2200">
              <a:latin typeface="Times New Roman"/>
              <a:ea typeface="Times New Roman"/>
              <a:cs typeface="Times New Roman"/>
              <a:sym typeface="Times New Roman"/>
            </a:endParaRPr>
          </a:p>
          <a:p>
            <a:pPr indent="-342900" lvl="0" marL="342900" rtl="0" algn="just">
              <a:spcBef>
                <a:spcPts val="440"/>
              </a:spcBef>
              <a:spcAft>
                <a:spcPts val="0"/>
              </a:spcAft>
              <a:buClr>
                <a:schemeClr val="dk1"/>
              </a:buClr>
              <a:buSzPts val="2200"/>
              <a:buChar char="•"/>
            </a:pPr>
            <a:r>
              <a:rPr lang="en-US" sz="2200">
                <a:latin typeface="Times New Roman"/>
                <a:ea typeface="Times New Roman"/>
                <a:cs typeface="Times New Roman"/>
                <a:sym typeface="Times New Roman"/>
              </a:rPr>
              <a:t> Specially designed fibers are also used for a variety of other applications, some of them being </a:t>
            </a:r>
            <a:r>
              <a:rPr lang="en-US" sz="2200" u="sng">
                <a:solidFill>
                  <a:schemeClr val="hlink"/>
                </a:solidFill>
                <a:latin typeface="Times New Roman"/>
                <a:ea typeface="Times New Roman"/>
                <a:cs typeface="Times New Roman"/>
                <a:sym typeface="Times New Roman"/>
                <a:hlinkClick r:id="rId16"/>
              </a:rPr>
              <a:t>fiber optic sensors</a:t>
            </a:r>
            <a:r>
              <a:rPr lang="en-US" sz="2200">
                <a:latin typeface="Times New Roman"/>
                <a:ea typeface="Times New Roman"/>
                <a:cs typeface="Times New Roman"/>
                <a:sym typeface="Times New Roman"/>
              </a:rPr>
              <a:t> and </a:t>
            </a:r>
            <a:r>
              <a:rPr lang="en-US" sz="2200" u="sng">
                <a:solidFill>
                  <a:schemeClr val="hlink"/>
                </a:solidFill>
                <a:latin typeface="Times New Roman"/>
                <a:ea typeface="Times New Roman"/>
                <a:cs typeface="Times New Roman"/>
                <a:sym typeface="Times New Roman"/>
                <a:hlinkClick r:id="rId17"/>
              </a:rPr>
              <a:t>fiber lasers</a:t>
            </a:r>
            <a:r>
              <a:rPr lang="en-US" sz="2200">
                <a:latin typeface="Times New Roman"/>
                <a:ea typeface="Times New Roman"/>
                <a:cs typeface="Times New Roman"/>
                <a:sym typeface="Times New Roman"/>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78" name="Google Shape;27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79" name="Google Shape;279;p31"/>
          <p:cNvPicPr preferRelativeResize="0"/>
          <p:nvPr/>
        </p:nvPicPr>
        <p:blipFill rotWithShape="1">
          <a:blip r:embed="rId3">
            <a:alphaModFix/>
          </a:blip>
          <a:srcRect b="0" l="0" r="0" t="0"/>
          <a:stretch/>
        </p:blipFill>
        <p:spPr>
          <a:xfrm>
            <a:off x="542194" y="1161091"/>
            <a:ext cx="8059611" cy="453581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Optical fiber structure</a:t>
            </a:r>
            <a:endParaRPr/>
          </a:p>
        </p:txBody>
      </p:sp>
      <p:sp>
        <p:nvSpPr>
          <p:cNvPr id="285" name="Google Shape;285;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Optical fibers typically include a </a:t>
            </a:r>
            <a:r>
              <a:rPr lang="en-US" sz="2400" u="sng">
                <a:solidFill>
                  <a:schemeClr val="hlink"/>
                </a:solidFill>
                <a:latin typeface="Times New Roman"/>
                <a:ea typeface="Times New Roman"/>
                <a:cs typeface="Times New Roman"/>
                <a:sym typeface="Times New Roman"/>
                <a:hlinkClick r:id="rId3"/>
              </a:rPr>
              <a:t>core</a:t>
            </a:r>
            <a:r>
              <a:rPr lang="en-US" sz="2400">
                <a:latin typeface="Times New Roman"/>
                <a:ea typeface="Times New Roman"/>
                <a:cs typeface="Times New Roman"/>
                <a:sym typeface="Times New Roman"/>
              </a:rPr>
              <a:t> surrounded by a transparent </a:t>
            </a:r>
            <a:r>
              <a:rPr lang="en-US" sz="2400" u="sng">
                <a:solidFill>
                  <a:schemeClr val="hlink"/>
                </a:solidFill>
                <a:latin typeface="Times New Roman"/>
                <a:ea typeface="Times New Roman"/>
                <a:cs typeface="Times New Roman"/>
                <a:sym typeface="Times New Roman"/>
                <a:hlinkClick r:id="rId4"/>
              </a:rPr>
              <a:t>cladding</a:t>
            </a:r>
            <a:r>
              <a:rPr lang="en-US" sz="2400">
                <a:latin typeface="Times New Roman"/>
                <a:ea typeface="Times New Roman"/>
                <a:cs typeface="Times New Roman"/>
                <a:sym typeface="Times New Roman"/>
              </a:rPr>
              <a:t> material with a lower </a:t>
            </a:r>
            <a:r>
              <a:rPr lang="en-US" sz="2400" u="sng">
                <a:solidFill>
                  <a:schemeClr val="hlink"/>
                </a:solidFill>
                <a:latin typeface="Times New Roman"/>
                <a:ea typeface="Times New Roman"/>
                <a:cs typeface="Times New Roman"/>
                <a:sym typeface="Times New Roman"/>
                <a:hlinkClick r:id="rId5"/>
              </a:rPr>
              <a:t>index of refraction</a:t>
            </a:r>
            <a:r>
              <a:rPr lang="en-US" sz="2400">
                <a:latin typeface="Times New Roman"/>
                <a:ea typeface="Times New Roman"/>
                <a:cs typeface="Times New Roman"/>
                <a:sym typeface="Times New Roman"/>
              </a:rPr>
              <a:t>. </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Light is kept in the core by the phenomenon of </a:t>
            </a:r>
            <a:r>
              <a:rPr lang="en-US" sz="2400" u="sng">
                <a:solidFill>
                  <a:schemeClr val="hlink"/>
                </a:solidFill>
                <a:latin typeface="Times New Roman"/>
                <a:ea typeface="Times New Roman"/>
                <a:cs typeface="Times New Roman"/>
                <a:sym typeface="Times New Roman"/>
                <a:hlinkClick r:id="rId6"/>
              </a:rPr>
              <a:t>total internal reflection</a:t>
            </a:r>
            <a:r>
              <a:rPr lang="en-US" sz="2400">
                <a:latin typeface="Times New Roman"/>
                <a:ea typeface="Times New Roman"/>
                <a:cs typeface="Times New Roman"/>
                <a:sym typeface="Times New Roman"/>
              </a:rPr>
              <a:t> which causes the fiber to act as a </a:t>
            </a:r>
            <a:r>
              <a:rPr lang="en-US" sz="2400" u="sng">
                <a:solidFill>
                  <a:schemeClr val="hlink"/>
                </a:solidFill>
                <a:latin typeface="Times New Roman"/>
                <a:ea typeface="Times New Roman"/>
                <a:cs typeface="Times New Roman"/>
                <a:sym typeface="Times New Roman"/>
                <a:hlinkClick r:id="rId7"/>
              </a:rPr>
              <a:t>waveguide</a:t>
            </a:r>
            <a:r>
              <a:rPr lang="en-US" sz="2400">
                <a:latin typeface="Times New Roman"/>
                <a:ea typeface="Times New Roman"/>
                <a:cs typeface="Times New Roman"/>
                <a:sym typeface="Times New Roman"/>
              </a:rPr>
              <a:t>.</a:t>
            </a:r>
            <a:endParaRPr baseline="30000"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 Fibers that support many propagation paths or </a:t>
            </a:r>
            <a:r>
              <a:rPr lang="en-US" sz="2400" u="sng">
                <a:solidFill>
                  <a:schemeClr val="hlink"/>
                </a:solidFill>
                <a:latin typeface="Times New Roman"/>
                <a:ea typeface="Times New Roman"/>
                <a:cs typeface="Times New Roman"/>
                <a:sym typeface="Times New Roman"/>
                <a:hlinkClick r:id="rId8"/>
              </a:rPr>
              <a:t>transverse modes</a:t>
            </a:r>
            <a:r>
              <a:rPr lang="en-US" sz="2400">
                <a:latin typeface="Times New Roman"/>
                <a:ea typeface="Times New Roman"/>
                <a:cs typeface="Times New Roman"/>
                <a:sym typeface="Times New Roman"/>
              </a:rPr>
              <a:t> are called </a:t>
            </a:r>
            <a:r>
              <a:rPr lang="en-US" sz="2400" u="sng">
                <a:solidFill>
                  <a:schemeClr val="hlink"/>
                </a:solidFill>
                <a:latin typeface="Times New Roman"/>
                <a:ea typeface="Times New Roman"/>
                <a:cs typeface="Times New Roman"/>
                <a:sym typeface="Times New Roman"/>
                <a:hlinkClick r:id="rId9"/>
              </a:rPr>
              <a:t>multi-mode fibers</a:t>
            </a:r>
            <a:r>
              <a:rPr lang="en-US" sz="2400">
                <a:latin typeface="Times New Roman"/>
                <a:ea typeface="Times New Roman"/>
                <a:cs typeface="Times New Roman"/>
                <a:sym typeface="Times New Roman"/>
              </a:rPr>
              <a:t>, while those that support a single mode are called </a:t>
            </a:r>
            <a:r>
              <a:rPr lang="en-US" sz="2400" u="sng">
                <a:solidFill>
                  <a:schemeClr val="hlink"/>
                </a:solidFill>
                <a:latin typeface="Times New Roman"/>
                <a:ea typeface="Times New Roman"/>
                <a:cs typeface="Times New Roman"/>
                <a:sym typeface="Times New Roman"/>
                <a:hlinkClick r:id="rId10"/>
              </a:rPr>
              <a:t>single-mode fibers</a:t>
            </a:r>
            <a:r>
              <a:rPr lang="en-US" sz="2400">
                <a:latin typeface="Times New Roman"/>
                <a:ea typeface="Times New Roman"/>
                <a:cs typeface="Times New Roman"/>
                <a:sym typeface="Times New Roman"/>
              </a:rPr>
              <a:t> (SMF).</a:t>
            </a:r>
            <a:endParaRPr baseline="30000"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 Multi-mode fibers generally have a wider core diameter and are used for short-distance communication links and for applications where high power must be transmitted.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Optical fiber –various applications</a:t>
            </a:r>
            <a:endParaRPr/>
          </a:p>
        </p:txBody>
      </p:sp>
      <p:pic>
        <p:nvPicPr>
          <p:cNvPr id="291" name="Google Shape;291;p33"/>
          <p:cNvPicPr preferRelativeResize="0"/>
          <p:nvPr>
            <p:ph idx="1" type="body"/>
          </p:nvPr>
        </p:nvPicPr>
        <p:blipFill rotWithShape="1">
          <a:blip r:embed="rId3">
            <a:alphaModFix/>
          </a:blip>
          <a:srcRect b="0" l="0" r="0" t="0"/>
          <a:stretch/>
        </p:blipFill>
        <p:spPr>
          <a:xfrm>
            <a:off x="0" y="1143000"/>
            <a:ext cx="9144000" cy="571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Characterisitcs and Behaviour of light</a:t>
            </a:r>
            <a:endParaRPr/>
          </a:p>
        </p:txBody>
      </p:sp>
      <p:sp>
        <p:nvSpPr>
          <p:cNvPr id="297" name="Google Shape;29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Fiber optics technology involves the </a:t>
            </a:r>
            <a:r>
              <a:rPr lang="en-US" sz="2400" u="sng">
                <a:solidFill>
                  <a:srgbClr val="538CD5"/>
                </a:solidFill>
                <a:latin typeface="Times New Roman"/>
                <a:ea typeface="Times New Roman"/>
                <a:cs typeface="Times New Roman"/>
                <a:sym typeface="Times New Roman"/>
              </a:rPr>
              <a:t>emission, transmission, and detection of light </a:t>
            </a:r>
            <a:r>
              <a:rPr lang="en-US" sz="2400">
                <a:latin typeface="Times New Roman"/>
                <a:ea typeface="Times New Roman"/>
                <a:cs typeface="Times New Roman"/>
                <a:sym typeface="Times New Roman"/>
              </a:rPr>
              <a:t>let us discuss the nature of light.</a:t>
            </a:r>
            <a:endParaRPr/>
          </a:p>
          <a:p>
            <a:pPr indent="-342900" lvl="0" marL="342900" rtl="0" algn="just">
              <a:spcBef>
                <a:spcPts val="480"/>
              </a:spcBef>
              <a:spcAft>
                <a:spcPts val="0"/>
              </a:spcAft>
              <a:buClr>
                <a:srgbClr val="538CD5"/>
              </a:buClr>
              <a:buSzPts val="2400"/>
              <a:buChar char="•"/>
            </a:pPr>
            <a:r>
              <a:rPr lang="en-US" sz="2400" u="sng">
                <a:solidFill>
                  <a:srgbClr val="538CD5"/>
                </a:solidFill>
                <a:latin typeface="Times New Roman"/>
                <a:ea typeface="Times New Roman"/>
                <a:cs typeface="Times New Roman"/>
                <a:sym typeface="Times New Roman"/>
              </a:rPr>
              <a:t>Two methods </a:t>
            </a:r>
            <a:r>
              <a:rPr lang="en-US" sz="2400">
                <a:latin typeface="Times New Roman"/>
                <a:ea typeface="Times New Roman"/>
                <a:cs typeface="Times New Roman"/>
                <a:sym typeface="Times New Roman"/>
              </a:rPr>
              <a:t>usually used to describe how optical fiber guides light.</a:t>
            </a:r>
            <a:endParaRPr/>
          </a:p>
          <a:p>
            <a:pPr indent="-342900" lvl="0" marL="342900" rtl="0" algn="just">
              <a:spcBef>
                <a:spcPts val="480"/>
              </a:spcBef>
              <a:spcAft>
                <a:spcPts val="0"/>
              </a:spcAft>
              <a:buClr>
                <a:srgbClr val="FF0000"/>
              </a:buClr>
              <a:buSzPts val="2400"/>
              <a:buChar char="•"/>
            </a:pPr>
            <a:r>
              <a:rPr lang="en-US" sz="2400">
                <a:solidFill>
                  <a:srgbClr val="FF0000"/>
                </a:solidFill>
                <a:latin typeface="Times New Roman"/>
                <a:ea typeface="Times New Roman"/>
                <a:cs typeface="Times New Roman"/>
                <a:sym typeface="Times New Roman"/>
              </a:rPr>
              <a:t>Geometrical or ray optics concepts of light</a:t>
            </a:r>
            <a:r>
              <a:rPr lang="en-US" sz="2400">
                <a:latin typeface="Times New Roman"/>
                <a:ea typeface="Times New Roman"/>
                <a:cs typeface="Times New Roman"/>
                <a:sym typeface="Times New Roman"/>
              </a:rPr>
              <a:t>: reflection and refraction to provide a picture of the propagation mechanisms.</a:t>
            </a:r>
            <a:endParaRPr/>
          </a:p>
          <a:p>
            <a:pPr indent="-342900" lvl="0" marL="342900" rtl="0" algn="just">
              <a:spcBef>
                <a:spcPts val="480"/>
              </a:spcBef>
              <a:spcAft>
                <a:spcPts val="0"/>
              </a:spcAft>
              <a:buClr>
                <a:srgbClr val="FF0000"/>
              </a:buClr>
              <a:buSzPts val="2400"/>
              <a:buChar char="•"/>
            </a:pPr>
            <a:r>
              <a:rPr lang="en-US" sz="2400">
                <a:solidFill>
                  <a:srgbClr val="FF0000"/>
                </a:solidFill>
                <a:latin typeface="Times New Roman"/>
                <a:ea typeface="Times New Roman"/>
                <a:cs typeface="Times New Roman"/>
                <a:sym typeface="Times New Roman"/>
              </a:rPr>
              <a:t>Electromagnetic wave  approach: </a:t>
            </a:r>
            <a:r>
              <a:rPr lang="en-US" sz="2400">
                <a:latin typeface="Times New Roman"/>
                <a:ea typeface="Times New Roman"/>
                <a:cs typeface="Times New Roman"/>
                <a:sym typeface="Times New Roman"/>
              </a:rPr>
              <a:t>where light is treated as an EM wave which propagates along the optical fiber waveguide.(This involves </a:t>
            </a:r>
            <a:r>
              <a:rPr lang="en-US" sz="2400">
                <a:solidFill>
                  <a:srgbClr val="FF0000"/>
                </a:solidFill>
                <a:latin typeface="Times New Roman"/>
                <a:ea typeface="Times New Roman"/>
                <a:cs typeface="Times New Roman"/>
                <a:sym typeface="Times New Roman"/>
              </a:rPr>
              <a:t>maxwell’s equation </a:t>
            </a:r>
            <a:r>
              <a:rPr lang="en-US" sz="2400">
                <a:latin typeface="Times New Roman"/>
                <a:ea typeface="Times New Roman"/>
                <a:cs typeface="Times New Roman"/>
                <a:sym typeface="Times New Roman"/>
              </a:rPr>
              <a:t>subject to cylindrical boundary conditions of fiber.)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457200" y="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r>
              <a:rPr b="1" lang="en-US" sz="3200">
                <a:solidFill>
                  <a:srgbClr val="FF0000"/>
                </a:solidFill>
                <a:latin typeface="Times New Roman"/>
                <a:ea typeface="Times New Roman"/>
                <a:cs typeface="Times New Roman"/>
                <a:sym typeface="Times New Roman"/>
              </a:rPr>
              <a:t>The nature of light</a:t>
            </a:r>
            <a:endParaRPr/>
          </a:p>
        </p:txBody>
      </p:sp>
      <p:sp>
        <p:nvSpPr>
          <p:cNvPr id="303" name="Google Shape;303;p35"/>
          <p:cNvSpPr txBox="1"/>
          <p:nvPr>
            <p:ph idx="1" type="body"/>
          </p:nvPr>
        </p:nvSpPr>
        <p:spPr>
          <a:xfrm>
            <a:off x="457200" y="609600"/>
            <a:ext cx="8229600" cy="5516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Until 17</a:t>
            </a:r>
            <a:r>
              <a:rPr baseline="30000" lang="en-US" sz="18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century, it is believed that </a:t>
            </a:r>
            <a:r>
              <a:rPr lang="en-US" sz="1800" u="sng">
                <a:solidFill>
                  <a:schemeClr val="dk2"/>
                </a:solidFill>
                <a:latin typeface="Times New Roman"/>
                <a:ea typeface="Times New Roman"/>
                <a:cs typeface="Times New Roman"/>
                <a:sym typeface="Times New Roman"/>
              </a:rPr>
              <a:t>light consists of a stream of minute particl</a:t>
            </a:r>
            <a:r>
              <a:rPr lang="en-US" sz="1800">
                <a:latin typeface="Times New Roman"/>
                <a:ea typeface="Times New Roman"/>
                <a:cs typeface="Times New Roman"/>
                <a:sym typeface="Times New Roman"/>
              </a:rPr>
              <a:t>es that are emitted by luminous sources.</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Particles travel in </a:t>
            </a:r>
            <a:r>
              <a:rPr lang="en-US" sz="1800" u="sng">
                <a:solidFill>
                  <a:schemeClr val="dk2"/>
                </a:solidFill>
                <a:latin typeface="Times New Roman"/>
                <a:ea typeface="Times New Roman"/>
                <a:cs typeface="Times New Roman"/>
                <a:sym typeface="Times New Roman"/>
              </a:rPr>
              <a:t>straight line , and assumed to penetrate transparent but reflected from opaque ones.</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Described large-scale optical effects like </a:t>
            </a:r>
            <a:r>
              <a:rPr lang="en-US" sz="1800" u="sng">
                <a:solidFill>
                  <a:schemeClr val="dk2"/>
                </a:solidFill>
                <a:latin typeface="Times New Roman"/>
                <a:ea typeface="Times New Roman"/>
                <a:cs typeface="Times New Roman"/>
                <a:sym typeface="Times New Roman"/>
              </a:rPr>
              <a:t>reflection and refraction, but failed to explain interference and diffraction</a:t>
            </a:r>
            <a:r>
              <a:rPr lang="en-US" sz="1800">
                <a:latin typeface="Times New Roman"/>
                <a:ea typeface="Times New Roman"/>
                <a:cs typeface="Times New Roman"/>
                <a:sym typeface="Times New Roman"/>
              </a:rPr>
              <a:t>.</a:t>
            </a:r>
            <a:endParaRPr/>
          </a:p>
          <a:p>
            <a:pPr indent="-342900" lvl="0" marL="342900" rtl="0" algn="just">
              <a:spcBef>
                <a:spcPts val="360"/>
              </a:spcBef>
              <a:spcAft>
                <a:spcPts val="0"/>
              </a:spcAft>
              <a:buClr>
                <a:schemeClr val="dk2"/>
              </a:buClr>
              <a:buSzPts val="1800"/>
              <a:buChar char="•"/>
            </a:pPr>
            <a:r>
              <a:rPr lang="en-US" sz="1800" u="sng">
                <a:solidFill>
                  <a:schemeClr val="dk2"/>
                </a:solidFill>
                <a:latin typeface="Times New Roman"/>
                <a:ea typeface="Times New Roman"/>
                <a:cs typeface="Times New Roman"/>
                <a:sym typeface="Times New Roman"/>
              </a:rPr>
              <a:t>Diffraction explanation given by Fresnel in 1815</a:t>
            </a:r>
            <a:r>
              <a:rPr lang="en-US" sz="1800">
                <a:latin typeface="Times New Roman"/>
                <a:ea typeface="Times New Roman"/>
                <a:cs typeface="Times New Roman"/>
                <a:sym typeface="Times New Roman"/>
              </a:rPr>
              <a:t> could be interpreted on assumption that light is a wave motion.</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In </a:t>
            </a:r>
            <a:r>
              <a:rPr lang="en-US" sz="1800" u="sng">
                <a:solidFill>
                  <a:schemeClr val="dk2"/>
                </a:solidFill>
                <a:latin typeface="Times New Roman"/>
                <a:ea typeface="Times New Roman"/>
                <a:cs typeface="Times New Roman"/>
                <a:sym typeface="Times New Roman"/>
              </a:rPr>
              <a:t>1864, Maxwell theorized that light waves must be electromagnetic in nature</a:t>
            </a:r>
            <a:r>
              <a:rPr lang="en-US" sz="1800">
                <a:latin typeface="Times New Roman"/>
                <a:ea typeface="Times New Roman"/>
                <a:cs typeface="Times New Roman"/>
                <a:sym typeface="Times New Roman"/>
              </a:rPr>
              <a:t>.</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After observation of polarization effects indicated that light waves are </a:t>
            </a:r>
            <a:r>
              <a:rPr lang="en-US" sz="1800">
                <a:solidFill>
                  <a:srgbClr val="FF0000"/>
                </a:solidFill>
                <a:latin typeface="Times New Roman"/>
                <a:ea typeface="Times New Roman"/>
                <a:cs typeface="Times New Roman"/>
                <a:sym typeface="Times New Roman"/>
              </a:rPr>
              <a:t>transverse(that is, the wave motion is perpendicular to the direction in which the wave travels</a:t>
            </a:r>
            <a:r>
              <a:rPr lang="en-US" sz="1800">
                <a:latin typeface="Times New Roman"/>
                <a:ea typeface="Times New Roman"/>
                <a:cs typeface="Times New Roman"/>
                <a:sym typeface="Times New Roman"/>
              </a:rPr>
              <a:t>).</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In </a:t>
            </a:r>
            <a:r>
              <a:rPr lang="en-US" sz="1800" u="sng">
                <a:solidFill>
                  <a:schemeClr val="dk2"/>
                </a:solidFill>
                <a:latin typeface="Times New Roman"/>
                <a:ea typeface="Times New Roman"/>
                <a:cs typeface="Times New Roman"/>
                <a:sym typeface="Times New Roman"/>
              </a:rPr>
              <a:t>wave or physical optical view point EM waves radiated by small optical source can be represented by train of spherical wave front</a:t>
            </a:r>
            <a:r>
              <a:rPr lang="en-US" sz="1800">
                <a:latin typeface="Times New Roman"/>
                <a:ea typeface="Times New Roman"/>
                <a:cs typeface="Times New Roman"/>
                <a:sym typeface="Times New Roman"/>
              </a:rPr>
              <a:t>(locus  of all points in the wave train which have the same phase).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wavelength of light is smaller than object(or opening ) which it encounters, the wavefront appears as straight lines to this object or opening. </a:t>
            </a:r>
            <a:r>
              <a:rPr lang="en-US" sz="1800" u="sng">
                <a:solidFill>
                  <a:schemeClr val="accent1"/>
                </a:solidFill>
                <a:latin typeface="Times New Roman"/>
                <a:ea typeface="Times New Roman"/>
                <a:cs typeface="Times New Roman"/>
                <a:sym typeface="Times New Roman"/>
              </a:rPr>
              <a:t>In this case, light wave can be represented as a plane wave, and its direction of travel can be indicated by light ray which is perpendicular to the phase front.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descr="We all know that light is an electromagnetic wave that means it consists of  magnetic and electric field , but as of light its particle is photon. Which  has no charge then" id="308" name="Google Shape;308;p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9" name="Google Shape;309;p36"/>
          <p:cNvPicPr preferRelativeResize="0"/>
          <p:nvPr/>
        </p:nvPicPr>
        <p:blipFill rotWithShape="1">
          <a:blip r:embed="rId3">
            <a:alphaModFix/>
          </a:blip>
          <a:srcRect b="0" l="0" r="0" t="0"/>
          <a:stretch/>
        </p:blipFill>
        <p:spPr>
          <a:xfrm>
            <a:off x="0" y="7938"/>
            <a:ext cx="9144000" cy="68500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REVIEW OF FUNDAMENTAL LAWS OF OPTICS</a:t>
            </a:r>
            <a:endParaRPr sz="2800"/>
          </a:p>
        </p:txBody>
      </p:sp>
      <p:sp>
        <p:nvSpPr>
          <p:cNvPr id="315" name="Google Shape;315;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sz="3200">
                <a:latin typeface="Times New Roman"/>
                <a:ea typeface="Times New Roman"/>
                <a:cs typeface="Times New Roman"/>
                <a:sym typeface="Times New Roman"/>
              </a:rPr>
              <a:t>In free space, </a:t>
            </a:r>
            <a:r>
              <a:rPr lang="en-US" sz="3200">
                <a:solidFill>
                  <a:srgbClr val="0070C0"/>
                </a:solidFill>
                <a:latin typeface="Times New Roman"/>
                <a:ea typeface="Times New Roman"/>
                <a:cs typeface="Times New Roman"/>
                <a:sym typeface="Times New Roman"/>
              </a:rPr>
              <a:t>light travels at a speed of c=3*10^8m/s.</a:t>
            </a:r>
            <a:endParaRPr/>
          </a:p>
          <a:p>
            <a:pPr indent="-342900" lvl="0" marL="342900" rtl="0" algn="l">
              <a:spcBef>
                <a:spcPts val="544"/>
              </a:spcBef>
              <a:spcAft>
                <a:spcPts val="0"/>
              </a:spcAft>
              <a:buClr>
                <a:schemeClr val="dk1"/>
              </a:buClr>
              <a:buSzPct val="100000"/>
              <a:buChar char="•"/>
            </a:pPr>
            <a:r>
              <a:rPr lang="en-US" sz="3200">
                <a:latin typeface="Times New Roman"/>
                <a:ea typeface="Times New Roman"/>
                <a:cs typeface="Times New Roman"/>
                <a:sym typeface="Times New Roman"/>
              </a:rPr>
              <a:t>Speed of light related to frequency </a:t>
            </a:r>
            <a:r>
              <a:rPr i="1" lang="en-US" sz="3200">
                <a:latin typeface="Times New Roman"/>
                <a:ea typeface="Times New Roman"/>
                <a:cs typeface="Times New Roman"/>
                <a:sym typeface="Times New Roman"/>
              </a:rPr>
              <a:t>v </a:t>
            </a:r>
            <a:r>
              <a:rPr lang="en-US" sz="3200">
                <a:latin typeface="Times New Roman"/>
                <a:ea typeface="Times New Roman"/>
                <a:cs typeface="Times New Roman"/>
                <a:sym typeface="Times New Roman"/>
              </a:rPr>
              <a:t>wavelength λ by c=</a:t>
            </a:r>
            <a:r>
              <a:rPr i="1" lang="en-US" sz="3200">
                <a:latin typeface="Times New Roman"/>
                <a:ea typeface="Times New Roman"/>
                <a:cs typeface="Times New Roman"/>
                <a:sym typeface="Times New Roman"/>
              </a:rPr>
              <a:t>v</a:t>
            </a:r>
            <a:r>
              <a:rPr lang="en-US" sz="3200">
                <a:latin typeface="Times New Roman"/>
                <a:ea typeface="Times New Roman"/>
                <a:cs typeface="Times New Roman"/>
                <a:sym typeface="Times New Roman"/>
              </a:rPr>
              <a:t> λ</a:t>
            </a:r>
            <a:endParaRPr sz="3200">
              <a:latin typeface="Times New Roman"/>
              <a:ea typeface="Times New Roman"/>
              <a:cs typeface="Times New Roman"/>
              <a:sym typeface="Times New Roman"/>
            </a:endParaRPr>
          </a:p>
          <a:p>
            <a:pPr indent="-342900" lvl="0" marL="342900" rtl="0" algn="l">
              <a:spcBef>
                <a:spcPts val="544"/>
              </a:spcBef>
              <a:spcAft>
                <a:spcPts val="0"/>
              </a:spcAft>
              <a:buClr>
                <a:schemeClr val="dk1"/>
              </a:buClr>
              <a:buSzPct val="100000"/>
              <a:buChar char="•"/>
            </a:pPr>
            <a:r>
              <a:rPr lang="en-US"/>
              <a:t>The most important optical parameter of any transparent medium is its refractive index n. </a:t>
            </a:r>
            <a:endParaRPr/>
          </a:p>
          <a:p>
            <a:pPr indent="-342900" lvl="0" marL="342900" rtl="0" algn="l">
              <a:spcBef>
                <a:spcPts val="544"/>
              </a:spcBef>
              <a:spcAft>
                <a:spcPts val="0"/>
              </a:spcAft>
              <a:buClr>
                <a:schemeClr val="dk1"/>
              </a:buClr>
              <a:buSzPct val="100000"/>
              <a:buChar char="•"/>
            </a:pPr>
            <a:r>
              <a:rPr lang="en-US"/>
              <a:t>It is defined as the ratio of the speed of light in vacuum (c) to the speed of light in the medium (v).</a:t>
            </a:r>
            <a:endParaRPr/>
          </a:p>
          <a:p>
            <a:pPr indent="0" lvl="0" marL="0" rtl="0" algn="l">
              <a:spcBef>
                <a:spcPts val="544"/>
              </a:spcBef>
              <a:spcAft>
                <a:spcPts val="0"/>
              </a:spcAft>
              <a:buClr>
                <a:schemeClr val="dk1"/>
              </a:buClr>
              <a:buSzPct val="100000"/>
              <a:buNone/>
            </a:pPr>
            <a:r>
              <a:rPr lang="en-US"/>
              <a:t>                                    </a:t>
            </a:r>
            <a:r>
              <a:rPr lang="en-US">
                <a:solidFill>
                  <a:srgbClr val="0070C0"/>
                </a:solidFill>
              </a:rPr>
              <a:t>n=c/v</a:t>
            </a:r>
            <a:endParaRPr/>
          </a:p>
          <a:p>
            <a:pPr indent="0" lvl="0" marL="0" rtl="0" algn="l">
              <a:spcBef>
                <a:spcPts val="544"/>
              </a:spcBef>
              <a:spcAft>
                <a:spcPts val="0"/>
              </a:spcAft>
              <a:buClr>
                <a:schemeClr val="dk1"/>
              </a:buClr>
              <a:buSzPct val="100000"/>
              <a:buNone/>
            </a:pPr>
            <a:r>
              <a:rPr lang="en-US"/>
              <a:t>As v is always less than c, n is always greater than 1. </a:t>
            </a:r>
            <a:r>
              <a:rPr lang="en-US" sz="3200">
                <a:solidFill>
                  <a:srgbClr val="0070C0"/>
                </a:solidFill>
                <a:latin typeface="Times New Roman"/>
                <a:ea typeface="Times New Roman"/>
                <a:cs typeface="Times New Roman"/>
                <a:sym typeface="Times New Roman"/>
              </a:rPr>
              <a:t>Values of n are (1.00 for  air, 1.33 for water, 1.50 for glass , and 2.42 for diamond)</a:t>
            </a:r>
            <a:endParaRPr/>
          </a:p>
          <a:p>
            <a:pPr indent="0" lvl="0" marL="0" rtl="0" algn="l">
              <a:spcBef>
                <a:spcPts val="544"/>
              </a:spcBef>
              <a:spcAft>
                <a:spcPts val="0"/>
              </a:spcAft>
              <a:buClr>
                <a:schemeClr val="dk1"/>
              </a:buClr>
              <a:buSzPct val="100000"/>
              <a:buNone/>
            </a:pPr>
            <a:r>
              <a:t/>
            </a:r>
            <a:endParaRPr>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Refractive index | IOPSpark" id="321" name="Google Shape;321;p38"/>
          <p:cNvPicPr preferRelativeResize="0"/>
          <p:nvPr>
            <p:ph idx="1" type="body"/>
          </p:nvPr>
        </p:nvPicPr>
        <p:blipFill rotWithShape="1">
          <a:blip r:embed="rId3">
            <a:alphaModFix/>
          </a:blip>
          <a:srcRect b="0" l="0" r="0" t="0"/>
          <a:stretch/>
        </p:blipFill>
        <p:spPr>
          <a:xfrm>
            <a:off x="1864486" y="1752600"/>
            <a:ext cx="5083079" cy="396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UNIT I-Introduction to Optical Fibers</a:t>
            </a:r>
            <a:endParaRPr/>
          </a:p>
        </p:txBody>
      </p:sp>
      <p:sp>
        <p:nvSpPr>
          <p:cNvPr id="107" name="Google Shape;10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00B0F0"/>
              </a:buClr>
              <a:buSzPts val="3200"/>
              <a:buNone/>
            </a:pPr>
            <a:r>
              <a:rPr lang="en-US">
                <a:solidFill>
                  <a:srgbClr val="00B0F0"/>
                </a:solidFill>
                <a:latin typeface="Times New Roman"/>
                <a:ea typeface="Times New Roman"/>
                <a:cs typeface="Times New Roman"/>
                <a:sym typeface="Times New Roman"/>
              </a:rPr>
              <a:t>Evolution of fiber optic system-Elements of an optical fiber transmission link-Advantages of fiber optic system-Characteristics and behavior of light-Total internal reflection-Acceptance angle-Numerical aperture, Critical angle-Solving Problems-Ray optics-Types of rays-Optical fiber modes-Optical fiber configurations-Single mode fibers-Multimode Fibers-Step Index Fibers-Graded Index Fibers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27" name="Google Shape;32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The concepts of reflection and refraction can be interpreted most easily by considering the behavior of light rays associated with plane waves traveling in a dielectric material.</a:t>
            </a:r>
            <a:endParaRPr/>
          </a:p>
          <a:p>
            <a:pPr indent="-342900" lvl="0" marL="342900" rtl="0" algn="just">
              <a:spcBef>
                <a:spcPts val="496"/>
              </a:spcBef>
              <a:spcAft>
                <a:spcPts val="0"/>
              </a:spcAft>
              <a:buClr>
                <a:schemeClr val="dk1"/>
              </a:buClr>
              <a:buSzPct val="100000"/>
              <a:buChar char="•"/>
            </a:pPr>
            <a:r>
              <a:rPr lang="en-US"/>
              <a:t>When a light ray encounters a boundary separating two different media, part of the ray is reflected back into the first medium and the remainder is bent (or refracted) as it enters the second material.</a:t>
            </a:r>
            <a:endParaRPr/>
          </a:p>
          <a:p>
            <a:pPr indent="-342900" lvl="0" marL="342900" rtl="0" algn="just">
              <a:spcBef>
                <a:spcPts val="496"/>
              </a:spcBef>
              <a:spcAft>
                <a:spcPts val="0"/>
              </a:spcAft>
              <a:buClr>
                <a:schemeClr val="dk1"/>
              </a:buClr>
              <a:buSzPct val="100000"/>
              <a:buChar char="•"/>
            </a:pPr>
            <a:r>
              <a:rPr lang="en-US"/>
              <a:t>The bending or refraction of the light ray at the interface is a result of the difference in the speed of light in two materials that have different refractive indices. </a:t>
            </a:r>
            <a:endParaRPr/>
          </a:p>
          <a:p>
            <a:pPr indent="-342900" lvl="0" marL="342900" rtl="0" algn="just">
              <a:spcBef>
                <a:spcPts val="496"/>
              </a:spcBef>
              <a:spcAft>
                <a:spcPts val="0"/>
              </a:spcAft>
              <a:buClr>
                <a:schemeClr val="dk1"/>
              </a:buClr>
              <a:buSzPct val="100000"/>
              <a:buChar char="•"/>
            </a:pPr>
            <a:r>
              <a:rPr lang="en-US"/>
              <a:t>The relationship at the interface is known as Snell’s law</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Snell’s law.</a:t>
            </a:r>
            <a:endParaRPr/>
          </a:p>
        </p:txBody>
      </p:sp>
      <p:sp>
        <p:nvSpPr>
          <p:cNvPr id="333" name="Google Shape;333;p40"/>
          <p:cNvSpPr txBox="1"/>
          <p:nvPr>
            <p:ph idx="1" type="body"/>
          </p:nvPr>
        </p:nvSpPr>
        <p:spPr>
          <a:xfrm>
            <a:off x="457200" y="1143000"/>
            <a:ext cx="8229600" cy="4526100"/>
          </a:xfrm>
          <a:prstGeom prst="rect">
            <a:avLst/>
          </a:prstGeom>
          <a:noFill/>
          <a:ln>
            <a:noFill/>
          </a:ln>
        </p:spPr>
        <p:txBody>
          <a:bodyPr anchorCtr="0" anchor="t" bIns="45700" lIns="91425" spcFirstLastPara="1" rIns="91425" wrap="square" tIns="45700">
            <a:normAutofit fontScale="85000" lnSpcReduction="10000"/>
          </a:bodyPr>
          <a:lstStyle/>
          <a:p>
            <a:pPr indent="-327660" lvl="0" marL="342900" rtl="0" algn="l">
              <a:spcBef>
                <a:spcPts val="0"/>
              </a:spcBef>
              <a:spcAft>
                <a:spcPts val="0"/>
              </a:spcAft>
              <a:buClr>
                <a:schemeClr val="dk1"/>
              </a:buClr>
              <a:buSzPct val="100000"/>
              <a:buChar char="•"/>
            </a:pPr>
            <a:r>
              <a:rPr lang="en-US"/>
              <a:t>The phenomenon of refraction of light at the interface between two transparent media of uniform indices of refraction is governed by Snell’s law. </a:t>
            </a:r>
            <a:endParaRPr/>
          </a:p>
          <a:p>
            <a:pPr indent="-327660" lvl="0" marL="342900" rtl="0" algn="l">
              <a:spcBef>
                <a:spcPts val="592"/>
              </a:spcBef>
              <a:spcAft>
                <a:spcPts val="0"/>
              </a:spcAft>
              <a:buClr>
                <a:schemeClr val="dk1"/>
              </a:buClr>
              <a:buSzPct val="100000"/>
              <a:buChar char="•"/>
            </a:pPr>
            <a:r>
              <a:rPr lang="en-US"/>
              <a:t>Consider a ray of light passing from a medium of refractive index n</a:t>
            </a:r>
            <a:r>
              <a:rPr baseline="-25000" lang="en-US"/>
              <a:t>1</a:t>
            </a:r>
            <a:r>
              <a:rPr lang="en-US"/>
              <a:t> into a medium of refractive index n</a:t>
            </a:r>
            <a:r>
              <a:rPr baseline="-25000" lang="en-US"/>
              <a:t>2</a:t>
            </a:r>
            <a:r>
              <a:rPr lang="en-US"/>
              <a:t> [Assume that n</a:t>
            </a:r>
            <a:r>
              <a:rPr baseline="-25000" lang="en-US"/>
              <a:t>1</a:t>
            </a:r>
            <a:r>
              <a:rPr lang="en-US"/>
              <a:t> &gt; n</a:t>
            </a:r>
            <a:r>
              <a:rPr baseline="-25000" lang="en-US"/>
              <a:t>2</a:t>
            </a:r>
            <a:r>
              <a:rPr lang="en-US"/>
              <a:t> and that the angles of incidence and refraction with respect to the normal to the interface are, respectively, </a:t>
            </a:r>
            <a:r>
              <a:rPr lang="en-US" sz="2600"/>
              <a:t>Φ</a:t>
            </a:r>
            <a:r>
              <a:rPr baseline="-25000" lang="en-US" sz="2600"/>
              <a:t>1</a:t>
            </a:r>
            <a:r>
              <a:rPr lang="en-US"/>
              <a:t> and </a:t>
            </a:r>
            <a:r>
              <a:rPr lang="en-US" sz="2600"/>
              <a:t>Φ</a:t>
            </a:r>
            <a:r>
              <a:rPr baseline="-25000" lang="en-US" sz="2600"/>
              <a:t>2</a:t>
            </a:r>
            <a:r>
              <a:rPr lang="en-US"/>
              <a:t>.Then, according to Snell’s law</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pic>
        <p:nvPicPr>
          <p:cNvPr descr="------1" id="334" name="Google Shape;334;p40"/>
          <p:cNvPicPr preferRelativeResize="0"/>
          <p:nvPr/>
        </p:nvPicPr>
        <p:blipFill rotWithShape="1">
          <a:blip r:embed="rId3">
            <a:alphaModFix/>
          </a:blip>
          <a:srcRect b="0" l="0" r="0" t="0"/>
          <a:stretch/>
        </p:blipFill>
        <p:spPr>
          <a:xfrm>
            <a:off x="2667000" y="5802535"/>
            <a:ext cx="2978020" cy="67446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40" name="Google Shape;340;p41"/>
          <p:cNvPicPr preferRelativeResize="0"/>
          <p:nvPr>
            <p:ph idx="1" type="body"/>
          </p:nvPr>
        </p:nvPicPr>
        <p:blipFill rotWithShape="1">
          <a:blip r:embed="rId3">
            <a:alphaModFix/>
          </a:blip>
          <a:srcRect b="0" l="0" r="0" t="0"/>
          <a:stretch/>
        </p:blipFill>
        <p:spPr>
          <a:xfrm>
            <a:off x="1246861" y="2209800"/>
            <a:ext cx="7144790" cy="3429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46" name="Google Shape;346;p42"/>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As n</a:t>
            </a:r>
            <a:r>
              <a:rPr baseline="-25000" lang="en-US"/>
              <a:t>1</a:t>
            </a:r>
            <a:r>
              <a:rPr lang="en-US"/>
              <a:t> &gt; n</a:t>
            </a:r>
            <a:r>
              <a:rPr baseline="-25000" lang="en-US"/>
              <a:t>2</a:t>
            </a:r>
            <a:r>
              <a:rPr lang="en-US"/>
              <a:t>, if we increase the angle of incidence</a:t>
            </a:r>
            <a:r>
              <a:rPr lang="en-US" sz="3200"/>
              <a:t> Φ</a:t>
            </a:r>
            <a:r>
              <a:rPr baseline="-25000" lang="en-US" sz="3200"/>
              <a:t>1</a:t>
            </a:r>
            <a:r>
              <a:rPr lang="en-US"/>
              <a:t>, the angle of refraction </a:t>
            </a:r>
            <a:r>
              <a:rPr lang="en-US" sz="3200"/>
              <a:t>Φ</a:t>
            </a:r>
            <a:r>
              <a:rPr baseline="-25000" lang="en-US"/>
              <a:t>2</a:t>
            </a:r>
            <a:r>
              <a:rPr baseline="-25000" lang="en-US" sz="3200"/>
              <a:t> </a:t>
            </a:r>
            <a:r>
              <a:rPr lang="en-US"/>
              <a:t>will go on increasing until a critical situation is reached, when for a certain value of </a:t>
            </a:r>
            <a:r>
              <a:rPr lang="en-US" sz="3200"/>
              <a:t>Φ</a:t>
            </a:r>
            <a:r>
              <a:rPr baseline="-25000" lang="en-US" sz="3200"/>
              <a:t>1</a:t>
            </a:r>
            <a:r>
              <a:rPr lang="en-US"/>
              <a:t> = </a:t>
            </a:r>
            <a:r>
              <a:rPr lang="en-US" sz="3200"/>
              <a:t>Φ</a:t>
            </a:r>
            <a:r>
              <a:rPr baseline="-25000" lang="en-US"/>
              <a:t>c</a:t>
            </a:r>
            <a:r>
              <a:rPr lang="en-US"/>
              <a:t>, </a:t>
            </a:r>
            <a:r>
              <a:rPr lang="en-US" sz="3200"/>
              <a:t> Φ</a:t>
            </a:r>
            <a:r>
              <a:rPr baseline="-25000" lang="en-US"/>
              <a:t>2</a:t>
            </a:r>
            <a:r>
              <a:rPr lang="en-US"/>
              <a:t> becomes π /2, and the refracted ray passes along the interface.</a:t>
            </a:r>
            <a:endParaRPr/>
          </a:p>
          <a:p>
            <a:pPr indent="-342900" lvl="0" marL="342900" rtl="0" algn="l">
              <a:spcBef>
                <a:spcPts val="592"/>
              </a:spcBef>
              <a:spcAft>
                <a:spcPts val="0"/>
              </a:spcAft>
              <a:buClr>
                <a:schemeClr val="dk1"/>
              </a:buClr>
              <a:buSzPct val="100000"/>
              <a:buChar char="•"/>
            </a:pPr>
            <a:r>
              <a:rPr lang="en-US"/>
              <a:t> This angle </a:t>
            </a:r>
            <a:r>
              <a:rPr lang="en-US" sz="3200"/>
              <a:t>Φ</a:t>
            </a:r>
            <a:r>
              <a:rPr baseline="-25000" lang="en-US" sz="3200"/>
              <a:t>1</a:t>
            </a:r>
            <a:r>
              <a:rPr lang="en-US"/>
              <a:t> = </a:t>
            </a:r>
            <a:r>
              <a:rPr lang="en-US" sz="3200"/>
              <a:t>Φ</a:t>
            </a:r>
            <a:r>
              <a:rPr baseline="-25000" lang="en-US"/>
              <a:t>c </a:t>
            </a:r>
            <a:r>
              <a:rPr lang="en-US"/>
              <a:t>is called the critical angle.</a:t>
            </a:r>
            <a:endParaRPr/>
          </a:p>
          <a:p>
            <a:pPr indent="-342900" lvl="0" marL="342900" rtl="0" algn="l">
              <a:spcBef>
                <a:spcPts val="592"/>
              </a:spcBef>
              <a:spcAft>
                <a:spcPts val="0"/>
              </a:spcAft>
              <a:buClr>
                <a:schemeClr val="dk1"/>
              </a:buClr>
              <a:buSzPct val="100000"/>
              <a:buChar char="•"/>
            </a:pPr>
            <a:r>
              <a:rPr lang="en-US"/>
              <a:t> If we substitute the values of </a:t>
            </a:r>
            <a:r>
              <a:rPr lang="en-US" sz="2600"/>
              <a:t>Φ</a:t>
            </a:r>
            <a:r>
              <a:rPr baseline="-25000" lang="en-US" sz="2600"/>
              <a:t>1</a:t>
            </a:r>
            <a:r>
              <a:rPr lang="en-US" sz="2600"/>
              <a:t> = Φ</a:t>
            </a:r>
            <a:r>
              <a:rPr baseline="-25000" lang="en-US" sz="2600"/>
              <a:t>c </a:t>
            </a:r>
            <a:r>
              <a:rPr lang="en-US" sz="2600"/>
              <a:t>and Φ</a:t>
            </a:r>
            <a:r>
              <a:rPr baseline="-25000" lang="en-US" sz="2600"/>
              <a:t>2</a:t>
            </a:r>
            <a:r>
              <a:rPr lang="en-US" sz="2600"/>
              <a:t> = π /2</a:t>
            </a:r>
            <a:r>
              <a:rPr lang="en-US"/>
              <a:t> in Eq , </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we see that n</a:t>
            </a:r>
            <a:r>
              <a:rPr baseline="-25000" lang="en-US"/>
              <a:t>1</a:t>
            </a:r>
            <a:r>
              <a:rPr lang="en-US"/>
              <a:t>sin</a:t>
            </a:r>
            <a:r>
              <a:rPr lang="en-US" sz="3200"/>
              <a:t> Φ</a:t>
            </a:r>
            <a:r>
              <a:rPr baseline="-25000" lang="en-US"/>
              <a:t>c</a:t>
            </a:r>
            <a:r>
              <a:rPr lang="en-US"/>
              <a:t> = n</a:t>
            </a:r>
            <a:r>
              <a:rPr baseline="-25000" lang="en-US"/>
              <a:t>2</a:t>
            </a:r>
            <a:r>
              <a:rPr lang="en-US"/>
              <a:t>sin(</a:t>
            </a:r>
            <a:r>
              <a:rPr lang="en-US" sz="3200"/>
              <a:t>π </a:t>
            </a:r>
            <a:r>
              <a:rPr lang="en-US"/>
              <a:t>/2) = n</a:t>
            </a:r>
            <a:r>
              <a:rPr baseline="-25000" lang="en-US"/>
              <a:t>2</a:t>
            </a:r>
            <a:endParaRPr/>
          </a:p>
          <a:p>
            <a:pPr indent="-342900" lvl="0" marL="342900" rtl="0" algn="l">
              <a:spcBef>
                <a:spcPts val="592"/>
              </a:spcBef>
              <a:spcAft>
                <a:spcPts val="0"/>
              </a:spcAft>
              <a:buClr>
                <a:schemeClr val="dk1"/>
              </a:buClr>
              <a:buSzPct val="100000"/>
              <a:buChar char="•"/>
            </a:pPr>
            <a:r>
              <a:rPr lang="en-US"/>
              <a:t>Thus sin</a:t>
            </a:r>
            <a:r>
              <a:rPr lang="en-US" sz="3200"/>
              <a:t> Φ</a:t>
            </a:r>
            <a:r>
              <a:rPr baseline="-25000" lang="en-US"/>
              <a:t>c</a:t>
            </a:r>
            <a:r>
              <a:rPr lang="en-US"/>
              <a:t> = n</a:t>
            </a:r>
            <a:r>
              <a:rPr baseline="-25000" lang="en-US"/>
              <a:t>2/</a:t>
            </a:r>
            <a:r>
              <a:rPr lang="en-US"/>
              <a:t>n</a:t>
            </a:r>
            <a:r>
              <a:rPr baseline="-25000" lang="en-US"/>
              <a:t>1</a:t>
            </a:r>
            <a:endParaRPr/>
          </a:p>
          <a:p>
            <a:pPr indent="-154940" lvl="0" marL="342900" rtl="0" algn="l">
              <a:spcBef>
                <a:spcPts val="592"/>
              </a:spcBef>
              <a:spcAft>
                <a:spcPts val="0"/>
              </a:spcAft>
              <a:buClr>
                <a:schemeClr val="dk1"/>
              </a:buClr>
              <a:buSzPct val="100000"/>
              <a:buNone/>
            </a:pPr>
            <a:r>
              <a:t/>
            </a:r>
            <a:endParaRPr/>
          </a:p>
        </p:txBody>
      </p:sp>
      <p:pic>
        <p:nvPicPr>
          <p:cNvPr descr="------1" id="347" name="Google Shape;347;p42"/>
          <p:cNvPicPr preferRelativeResize="0"/>
          <p:nvPr/>
        </p:nvPicPr>
        <p:blipFill rotWithShape="1">
          <a:blip r:embed="rId3">
            <a:alphaModFix/>
          </a:blip>
          <a:srcRect b="0" l="0" r="0" t="0"/>
          <a:stretch/>
        </p:blipFill>
        <p:spPr>
          <a:xfrm>
            <a:off x="2819400" y="4953000"/>
            <a:ext cx="2514600" cy="67446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53" name="Google Shape;35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If the angle of incidence </a:t>
            </a:r>
            <a:r>
              <a:rPr lang="en-US" sz="2400"/>
              <a:t>Φ</a:t>
            </a:r>
            <a:r>
              <a:rPr baseline="-25000" lang="en-US" sz="2400"/>
              <a:t>1 </a:t>
            </a:r>
            <a:r>
              <a:rPr lang="en-US"/>
              <a:t>is further increased beyond</a:t>
            </a:r>
            <a:r>
              <a:rPr lang="en-US" sz="3200"/>
              <a:t> </a:t>
            </a:r>
            <a:r>
              <a:rPr lang="en-US" sz="2400"/>
              <a:t>Φ</a:t>
            </a:r>
            <a:r>
              <a:rPr baseline="-25000" lang="en-US" sz="2400"/>
              <a:t>c</a:t>
            </a:r>
            <a:r>
              <a:rPr lang="en-US"/>
              <a:t>, the ray is no longer refracted but is reflected back into the same medium. This is ideally expected. </a:t>
            </a:r>
            <a:endParaRPr/>
          </a:p>
          <a:p>
            <a:pPr indent="-342900" lvl="0" marL="342900" rtl="0" algn="just">
              <a:spcBef>
                <a:spcPts val="592"/>
              </a:spcBef>
              <a:spcAft>
                <a:spcPts val="0"/>
              </a:spcAft>
              <a:buClr>
                <a:schemeClr val="dk1"/>
              </a:buClr>
              <a:buSzPct val="100000"/>
              <a:buChar char="•"/>
            </a:pPr>
            <a:r>
              <a:rPr lang="en-US"/>
              <a:t>This is called total internal reflection. It is this phenomenon that is responsible for the propagation of light through optical fibers.</a:t>
            </a:r>
            <a:endParaRPr/>
          </a:p>
          <a:p>
            <a:pPr indent="-342900" lvl="0" marL="342900" rtl="0" algn="just">
              <a:spcBef>
                <a:spcPts val="592"/>
              </a:spcBef>
              <a:spcAft>
                <a:spcPts val="0"/>
              </a:spcAft>
              <a:buClr>
                <a:schemeClr val="dk1"/>
              </a:buClr>
              <a:buSzPct val="100000"/>
              <a:buChar char="•"/>
            </a:pPr>
            <a:r>
              <a:rPr lang="en-US"/>
              <a:t>In practice, however, there is always some tunnelling of optical energy through this interface. The wave carrying away this energy is called the evanescent wave.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US" sz="2800">
                <a:latin typeface="Times New Roman"/>
                <a:ea typeface="Times New Roman"/>
                <a:cs typeface="Times New Roman"/>
                <a:sym typeface="Times New Roman"/>
              </a:rPr>
              <a:t>According to </a:t>
            </a:r>
            <a:r>
              <a:rPr lang="en-US" sz="2800">
                <a:solidFill>
                  <a:srgbClr val="0070C0"/>
                </a:solidFill>
                <a:latin typeface="Times New Roman"/>
                <a:ea typeface="Times New Roman"/>
                <a:cs typeface="Times New Roman"/>
                <a:sym typeface="Times New Roman"/>
              </a:rPr>
              <a:t>law of reflection the angle at which incident ray strikes the interface is exactly equal to the angle the reflected ray</a:t>
            </a:r>
            <a:r>
              <a:rPr lang="en-US" sz="2800">
                <a:latin typeface="Times New Roman"/>
                <a:ea typeface="Times New Roman"/>
                <a:cs typeface="Times New Roman"/>
                <a:sym typeface="Times New Roman"/>
              </a:rPr>
              <a:t> makes with the same interface.</a:t>
            </a:r>
            <a:endParaRPr/>
          </a:p>
          <a:p>
            <a:pPr indent="-342900" lvl="0" marL="342900" rtl="0" algn="just">
              <a:spcBef>
                <a:spcPts val="560"/>
              </a:spcBef>
              <a:spcAft>
                <a:spcPts val="0"/>
              </a:spcAft>
              <a:buClr>
                <a:srgbClr val="0070C0"/>
              </a:buClr>
              <a:buSzPts val="2800"/>
              <a:buChar char="•"/>
            </a:pPr>
            <a:r>
              <a:rPr lang="en-US" sz="2800">
                <a:solidFill>
                  <a:srgbClr val="0070C0"/>
                </a:solidFill>
                <a:latin typeface="Times New Roman"/>
                <a:ea typeface="Times New Roman"/>
                <a:cs typeface="Times New Roman"/>
                <a:sym typeface="Times New Roman"/>
              </a:rPr>
              <a:t>Incident ray, normal to the interface, reflected ray all lie in the same plane, which is perpendicular</a:t>
            </a:r>
            <a:r>
              <a:rPr lang="en-US" sz="2800">
                <a:latin typeface="Times New Roman"/>
                <a:ea typeface="Times New Roman"/>
                <a:cs typeface="Times New Roman"/>
                <a:sym typeface="Times New Roman"/>
              </a:rPr>
              <a:t> to the interface plane between two materials.</a:t>
            </a:r>
            <a:endParaRPr/>
          </a:p>
          <a:p>
            <a:pPr indent="-342900" lvl="0" marL="342900" rtl="0" algn="just">
              <a:spcBef>
                <a:spcPts val="560"/>
              </a:spcBef>
              <a:spcAft>
                <a:spcPts val="0"/>
              </a:spcAft>
              <a:buClr>
                <a:srgbClr val="0070C0"/>
              </a:buClr>
              <a:buSzPts val="2800"/>
              <a:buChar char="•"/>
            </a:pPr>
            <a:r>
              <a:rPr lang="en-US" sz="2800">
                <a:solidFill>
                  <a:srgbClr val="0070C0"/>
                </a:solidFill>
                <a:latin typeface="Times New Roman"/>
                <a:ea typeface="Times New Roman"/>
                <a:cs typeface="Times New Roman"/>
                <a:sym typeface="Times New Roman"/>
              </a:rPr>
              <a:t>When light traveling in certain medium is reflected off an optically denser material (one with high refractive index), its called external reflection.</a:t>
            </a:r>
            <a:endParaRPr/>
          </a:p>
          <a:p>
            <a:pPr indent="-342900" lvl="0" marL="342900" rtl="0" algn="just">
              <a:spcBef>
                <a:spcPts val="560"/>
              </a:spcBef>
              <a:spcAft>
                <a:spcPts val="0"/>
              </a:spcAft>
              <a:buClr>
                <a:srgbClr val="0070C0"/>
              </a:buClr>
              <a:buSzPts val="2800"/>
              <a:buChar char="•"/>
            </a:pPr>
            <a:r>
              <a:rPr lang="en-US" sz="2800">
                <a:solidFill>
                  <a:srgbClr val="0070C0"/>
                </a:solidFill>
                <a:latin typeface="Times New Roman"/>
                <a:ea typeface="Times New Roman"/>
                <a:cs typeface="Times New Roman"/>
                <a:sym typeface="Times New Roman"/>
              </a:rPr>
              <a:t>Conversely, reflection of light off of less optically dense material (such as light traveling in glass being reflected at a glass-to-air interface) is called internal reflection.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nvSpPr>
        <p:spPr>
          <a:xfrm>
            <a:off x="749710" y="5297269"/>
            <a:ext cx="7620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Condition required for total internal reflection can be determined by using snell’s law.</a:t>
            </a:r>
            <a:endParaRPr/>
          </a:p>
        </p:txBody>
      </p:sp>
      <p:pic>
        <p:nvPicPr>
          <p:cNvPr descr="Total Internal Reflection - Definition, Formula, Conditions, Examples" id="364" name="Google Shape;364;p45"/>
          <p:cNvPicPr preferRelativeResize="0"/>
          <p:nvPr/>
        </p:nvPicPr>
        <p:blipFill rotWithShape="1">
          <a:blip r:embed="rId3">
            <a:alphaModFix/>
          </a:blip>
          <a:srcRect b="0" l="0" r="0" t="0"/>
          <a:stretch/>
        </p:blipFill>
        <p:spPr>
          <a:xfrm>
            <a:off x="609600" y="2286000"/>
            <a:ext cx="7543800" cy="2799080"/>
          </a:xfrm>
          <a:prstGeom prst="rect">
            <a:avLst/>
          </a:prstGeom>
          <a:noFill/>
          <a:ln>
            <a:noFill/>
          </a:ln>
        </p:spPr>
      </p:pic>
      <p:sp>
        <p:nvSpPr>
          <p:cNvPr id="365" name="Google Shape;365;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Total internal reflection examples</a:t>
            </a:r>
            <a:endParaRPr/>
          </a:p>
        </p:txBody>
      </p:sp>
      <p:pic>
        <p:nvPicPr>
          <p:cNvPr id="371" name="Google Shape;371;p46"/>
          <p:cNvPicPr preferRelativeResize="0"/>
          <p:nvPr>
            <p:ph idx="1" type="body"/>
          </p:nvPr>
        </p:nvPicPr>
        <p:blipFill rotWithShape="1">
          <a:blip r:embed="rId3">
            <a:alphaModFix/>
          </a:blip>
          <a:srcRect b="0" l="0" r="0" t="0"/>
          <a:stretch/>
        </p:blipFill>
        <p:spPr>
          <a:xfrm>
            <a:off x="457201" y="1295401"/>
            <a:ext cx="2819399" cy="2363320"/>
          </a:xfrm>
          <a:prstGeom prst="rect">
            <a:avLst/>
          </a:prstGeom>
          <a:noFill/>
          <a:ln>
            <a:noFill/>
          </a:ln>
        </p:spPr>
      </p:pic>
      <p:pic>
        <p:nvPicPr>
          <p:cNvPr id="372" name="Google Shape;372;p46"/>
          <p:cNvPicPr preferRelativeResize="0"/>
          <p:nvPr/>
        </p:nvPicPr>
        <p:blipFill rotWithShape="1">
          <a:blip r:embed="rId4">
            <a:alphaModFix/>
          </a:blip>
          <a:srcRect b="0" l="0" r="0" t="0"/>
          <a:stretch/>
        </p:blipFill>
        <p:spPr>
          <a:xfrm>
            <a:off x="4421504" y="1219200"/>
            <a:ext cx="4189095" cy="3124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Problems</a:t>
            </a:r>
            <a:endParaRPr/>
          </a:p>
        </p:txBody>
      </p:sp>
      <p:sp>
        <p:nvSpPr>
          <p:cNvPr id="378" name="Google Shape;378;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3200"/>
              <a:buChar char="•"/>
            </a:pPr>
            <a:r>
              <a:rPr lang="en-US">
                <a:solidFill>
                  <a:srgbClr val="0070C0"/>
                </a:solidFill>
              </a:rPr>
              <a:t>Problem 1</a:t>
            </a:r>
            <a:endParaRPr/>
          </a:p>
          <a:p>
            <a:pPr indent="-342900" lvl="0" marL="342900" rtl="0" algn="l">
              <a:spcBef>
                <a:spcPts val="640"/>
              </a:spcBef>
              <a:spcAft>
                <a:spcPts val="0"/>
              </a:spcAft>
              <a:buClr>
                <a:schemeClr val="dk1"/>
              </a:buClr>
              <a:buSzPts val="3200"/>
              <a:buChar char="•"/>
            </a:pPr>
            <a:r>
              <a:rPr lang="en-US"/>
              <a:t>Consider the interface between a glass slab with n</a:t>
            </a:r>
            <a:r>
              <a:rPr baseline="-25000" lang="en-US"/>
              <a:t>1</a:t>
            </a:r>
            <a:r>
              <a:rPr lang="en-US"/>
              <a:t> = 1.48 and air for which n</a:t>
            </a:r>
            <a:r>
              <a:rPr baseline="-25000" lang="en-US"/>
              <a:t>2</a:t>
            </a:r>
            <a:r>
              <a:rPr lang="en-US"/>
              <a:t> = 1.00. What is the critical angle for light traveling in the glass?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84" name="Google Shape;384;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Solution</a:t>
            </a:r>
            <a:endParaRPr/>
          </a:p>
          <a:p>
            <a:pPr indent="0" lvl="0" marL="0" rtl="0" algn="l">
              <a:spcBef>
                <a:spcPts val="592"/>
              </a:spcBef>
              <a:spcAft>
                <a:spcPts val="0"/>
              </a:spcAft>
              <a:buClr>
                <a:schemeClr val="dk1"/>
              </a:buClr>
              <a:buSzPct val="100000"/>
              <a:buNone/>
            </a:pPr>
            <a:r>
              <a:rPr lang="en-US"/>
              <a:t>sin</a:t>
            </a:r>
            <a:r>
              <a:rPr lang="en-US" sz="3200"/>
              <a:t> Φ</a:t>
            </a:r>
            <a:r>
              <a:rPr baseline="-25000" lang="en-US"/>
              <a:t>c</a:t>
            </a:r>
            <a:r>
              <a:rPr lang="en-US"/>
              <a:t> = n</a:t>
            </a:r>
            <a:r>
              <a:rPr baseline="-25000" lang="en-US"/>
              <a:t>2</a:t>
            </a:r>
            <a:r>
              <a:rPr lang="en-US"/>
              <a:t>/n</a:t>
            </a:r>
            <a:r>
              <a:rPr baseline="-25000" lang="en-US"/>
              <a:t>1</a:t>
            </a:r>
            <a:endParaRPr/>
          </a:p>
          <a:p>
            <a:pPr indent="0" lvl="0" marL="0" rtl="0" algn="l">
              <a:spcBef>
                <a:spcPts val="592"/>
              </a:spcBef>
              <a:spcAft>
                <a:spcPts val="0"/>
              </a:spcAft>
              <a:buClr>
                <a:schemeClr val="dk1"/>
              </a:buClr>
              <a:buSzPct val="100000"/>
              <a:buNone/>
            </a:pPr>
            <a:r>
              <a:rPr lang="en-US" sz="3200"/>
              <a:t>Φ</a:t>
            </a:r>
            <a:r>
              <a:rPr baseline="-25000" lang="en-US"/>
              <a:t>c</a:t>
            </a:r>
            <a:r>
              <a:rPr lang="en-US"/>
              <a:t>=sin</a:t>
            </a:r>
            <a:r>
              <a:rPr baseline="30000" lang="en-US"/>
              <a:t>-1</a:t>
            </a:r>
            <a:r>
              <a:rPr lang="en-US"/>
              <a:t>(n</a:t>
            </a:r>
            <a:r>
              <a:rPr baseline="-25000" lang="en-US"/>
              <a:t>2</a:t>
            </a:r>
            <a:r>
              <a:rPr lang="en-US"/>
              <a:t>/n</a:t>
            </a:r>
            <a:r>
              <a:rPr baseline="-25000" lang="en-US"/>
              <a:t>1</a:t>
            </a:r>
            <a:r>
              <a:rPr lang="en-US"/>
              <a:t>)</a:t>
            </a:r>
            <a:endParaRPr/>
          </a:p>
          <a:p>
            <a:pPr indent="0" lvl="0" marL="0" rtl="0" algn="l">
              <a:spcBef>
                <a:spcPts val="592"/>
              </a:spcBef>
              <a:spcAft>
                <a:spcPts val="0"/>
              </a:spcAft>
              <a:buClr>
                <a:schemeClr val="dk1"/>
              </a:buClr>
              <a:buSzPct val="100000"/>
              <a:buNone/>
            </a:pPr>
            <a:r>
              <a:rPr lang="en-US" sz="3200"/>
              <a:t>Φ</a:t>
            </a:r>
            <a:r>
              <a:rPr baseline="-25000" lang="en-US"/>
              <a:t>c </a:t>
            </a:r>
            <a:r>
              <a:rPr lang="en-US"/>
              <a:t>=sin</a:t>
            </a:r>
            <a:r>
              <a:rPr baseline="30000" lang="en-US"/>
              <a:t>-1</a:t>
            </a:r>
            <a:r>
              <a:rPr lang="en-US"/>
              <a:t>(1/1.48)</a:t>
            </a:r>
            <a:endParaRPr/>
          </a:p>
          <a:p>
            <a:pPr indent="0" lvl="0" marL="0" rtl="0" algn="l">
              <a:spcBef>
                <a:spcPts val="592"/>
              </a:spcBef>
              <a:spcAft>
                <a:spcPts val="0"/>
              </a:spcAft>
              <a:buClr>
                <a:schemeClr val="dk1"/>
              </a:buClr>
              <a:buSzPct val="100000"/>
              <a:buNone/>
            </a:pPr>
            <a:r>
              <a:rPr lang="en-US" sz="3200"/>
              <a:t>Φ</a:t>
            </a:r>
            <a:r>
              <a:rPr baseline="-25000" lang="en-US"/>
              <a:t>c </a:t>
            </a:r>
            <a:r>
              <a:rPr lang="en-US"/>
              <a:t>= sin</a:t>
            </a:r>
            <a:r>
              <a:rPr baseline="30000" lang="en-US"/>
              <a:t>-1</a:t>
            </a:r>
            <a:r>
              <a:rPr lang="en-US"/>
              <a:t>(0.678)</a:t>
            </a:r>
            <a:endParaRPr/>
          </a:p>
          <a:p>
            <a:pPr indent="0" lvl="0" marL="0" rtl="0" algn="l">
              <a:spcBef>
                <a:spcPts val="592"/>
              </a:spcBef>
              <a:spcAft>
                <a:spcPts val="0"/>
              </a:spcAft>
              <a:buClr>
                <a:schemeClr val="dk1"/>
              </a:buClr>
              <a:buSzPct val="100000"/>
              <a:buNone/>
            </a:pPr>
            <a:r>
              <a:rPr lang="en-US" sz="3200"/>
              <a:t>Φ</a:t>
            </a:r>
            <a:r>
              <a:rPr baseline="-25000" lang="en-US"/>
              <a:t>c </a:t>
            </a:r>
            <a:r>
              <a:rPr lang="en-US"/>
              <a:t>= 42.5</a:t>
            </a:r>
            <a:r>
              <a:rPr baseline="30000" lang="en-US"/>
              <a:t>o</a:t>
            </a:r>
            <a:endParaRPr/>
          </a:p>
          <a:p>
            <a:pPr indent="0" lvl="0" marL="0" rtl="0" algn="just">
              <a:spcBef>
                <a:spcPts val="592"/>
              </a:spcBef>
              <a:spcAft>
                <a:spcPts val="0"/>
              </a:spcAft>
              <a:buClr>
                <a:schemeClr val="dk1"/>
              </a:buClr>
              <a:buSzPct val="100000"/>
              <a:buNone/>
            </a:pPr>
            <a:r>
              <a:rPr lang="en-US"/>
              <a:t>Thus any light ray traveling in the glass that is incident on the glass–air interface at a normal angle </a:t>
            </a:r>
            <a:r>
              <a:rPr lang="en-US" sz="3200"/>
              <a:t>Φ</a:t>
            </a:r>
            <a:r>
              <a:rPr baseline="-25000" lang="en-US" sz="3200"/>
              <a:t>1</a:t>
            </a:r>
            <a:r>
              <a:rPr lang="en-US"/>
              <a:t> greater than 42.5° is totally reflected back into the glass.</a:t>
            </a:r>
            <a:endParaRPr baseline="30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Learning Resources</a:t>
            </a:r>
            <a:endParaRPr sz="4000">
              <a:solidFill>
                <a:srgbClr val="FF0000"/>
              </a:solidFill>
              <a:latin typeface="Times New Roman"/>
              <a:ea typeface="Times New Roman"/>
              <a:cs typeface="Times New Roman"/>
              <a:sym typeface="Times New Roman"/>
            </a:endParaRPr>
          </a:p>
        </p:txBody>
      </p:sp>
      <p:sp>
        <p:nvSpPr>
          <p:cNvPr id="113" name="Google Shape;11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1. Gerd Keiser, “Optical Fiber Communications”, 5th Edition, McGraw Hill Education (India), 2015.</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2. Khare R P, “Fiber Optics and Optoelectronics”, Oxford University Press, 2014.</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3.J. Wilson and J. Hawkes, “Optoelectronics – An Introduction”, Prentice Hall, 1995.</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4. Pallab Bhattacharya, “Semiconductor Optoelectronic Devices”, Prentice Hall of India Pvt. Ltd, 2006.</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90" name="Google Shape;390;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3200"/>
              <a:buChar char="•"/>
            </a:pPr>
            <a:r>
              <a:rPr lang="en-US">
                <a:solidFill>
                  <a:srgbClr val="0070C0"/>
                </a:solidFill>
              </a:rPr>
              <a:t>Problem 2</a:t>
            </a:r>
            <a:endParaRPr/>
          </a:p>
          <a:p>
            <a:pPr indent="-342900" lvl="0" marL="342900" rtl="0" algn="l">
              <a:spcBef>
                <a:spcPts val="640"/>
              </a:spcBef>
              <a:spcAft>
                <a:spcPts val="0"/>
              </a:spcAft>
              <a:buClr>
                <a:schemeClr val="dk1"/>
              </a:buClr>
              <a:buSzPts val="3200"/>
              <a:buChar char="•"/>
            </a:pPr>
            <a:r>
              <a:rPr lang="en-US"/>
              <a:t>A light ray traveling in air (n</a:t>
            </a:r>
            <a:r>
              <a:rPr baseline="-25000" lang="en-US"/>
              <a:t>1</a:t>
            </a:r>
            <a:r>
              <a:rPr lang="en-US"/>
              <a:t> = 1.00) is incident on a smooth, flat slab of crown glass, which has a refractive index n</a:t>
            </a:r>
            <a:r>
              <a:rPr baseline="-25000" lang="en-US"/>
              <a:t>2</a:t>
            </a:r>
            <a:r>
              <a:rPr lang="en-US"/>
              <a:t> = 1.52. If the incoming ray makes an angle of </a:t>
            </a:r>
            <a:r>
              <a:rPr lang="en-US" sz="3200"/>
              <a:t>Φ</a:t>
            </a:r>
            <a:r>
              <a:rPr baseline="-25000" lang="en-US" sz="3200"/>
              <a:t>1</a:t>
            </a:r>
            <a:r>
              <a:rPr lang="en-US"/>
              <a:t> = 30.0° with respect to the normal, what is the angle of refraction </a:t>
            </a:r>
            <a:r>
              <a:rPr lang="en-US" sz="3200"/>
              <a:t>Φ</a:t>
            </a:r>
            <a:r>
              <a:rPr baseline="-25000" lang="en-US"/>
              <a:t>2</a:t>
            </a:r>
            <a:r>
              <a:rPr lang="en-US"/>
              <a:t> in the glass?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96" name="Google Shape;396;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Solution</a:t>
            </a:r>
            <a:endParaRPr/>
          </a:p>
          <a:p>
            <a:pPr indent="0" lvl="0" marL="0" rtl="0" algn="l">
              <a:spcBef>
                <a:spcPts val="640"/>
              </a:spcBef>
              <a:spcAft>
                <a:spcPts val="0"/>
              </a:spcAft>
              <a:buClr>
                <a:schemeClr val="dk1"/>
              </a:buClr>
              <a:buSzPts val="3200"/>
              <a:buNone/>
            </a:pPr>
            <a:r>
              <a:rPr lang="en-US"/>
              <a:t>    From Snell’s law</a:t>
            </a:r>
            <a:endParaRPr/>
          </a:p>
          <a:p>
            <a:pPr indent="0" lvl="0" marL="0" rtl="0" algn="l">
              <a:spcBef>
                <a:spcPts val="640"/>
              </a:spcBef>
              <a:spcAft>
                <a:spcPts val="0"/>
              </a:spcAft>
              <a:buClr>
                <a:srgbClr val="0070C0"/>
              </a:buClr>
              <a:buSzPts val="3200"/>
              <a:buNone/>
            </a:pPr>
            <a:r>
              <a:rPr lang="en-US">
                <a:solidFill>
                  <a:srgbClr val="0070C0"/>
                </a:solidFill>
              </a:rPr>
              <a:t>n</a:t>
            </a:r>
            <a:r>
              <a:rPr baseline="-25000" lang="en-US">
                <a:solidFill>
                  <a:srgbClr val="0070C0"/>
                </a:solidFill>
              </a:rPr>
              <a:t>1</a:t>
            </a:r>
            <a:r>
              <a:rPr lang="en-US">
                <a:solidFill>
                  <a:srgbClr val="0070C0"/>
                </a:solidFill>
              </a:rPr>
              <a:t>sin</a:t>
            </a:r>
            <a:r>
              <a:rPr lang="en-US" sz="3200">
                <a:solidFill>
                  <a:srgbClr val="0070C0"/>
                </a:solidFill>
              </a:rPr>
              <a:t> Φ</a:t>
            </a:r>
            <a:r>
              <a:rPr baseline="-25000" lang="en-US" sz="3200">
                <a:solidFill>
                  <a:srgbClr val="0070C0"/>
                </a:solidFill>
              </a:rPr>
              <a:t>1</a:t>
            </a:r>
            <a:r>
              <a:rPr lang="en-US">
                <a:solidFill>
                  <a:srgbClr val="0070C0"/>
                </a:solidFill>
              </a:rPr>
              <a:t> = n</a:t>
            </a:r>
            <a:r>
              <a:rPr baseline="-25000" lang="en-US">
                <a:solidFill>
                  <a:srgbClr val="0070C0"/>
                </a:solidFill>
              </a:rPr>
              <a:t>2</a:t>
            </a:r>
            <a:r>
              <a:rPr lang="en-US">
                <a:solidFill>
                  <a:srgbClr val="0070C0"/>
                </a:solidFill>
              </a:rPr>
              <a:t>sin</a:t>
            </a:r>
            <a:r>
              <a:rPr lang="en-US" sz="3200">
                <a:solidFill>
                  <a:srgbClr val="0070C0"/>
                </a:solidFill>
              </a:rPr>
              <a:t> Φ</a:t>
            </a:r>
            <a:r>
              <a:rPr baseline="-25000" lang="en-US">
                <a:solidFill>
                  <a:srgbClr val="0070C0"/>
                </a:solidFill>
              </a:rPr>
              <a:t>2</a:t>
            </a:r>
            <a:endParaRPr/>
          </a:p>
          <a:p>
            <a:pPr indent="0" lvl="0" marL="0" rtl="0" algn="l">
              <a:spcBef>
                <a:spcPts val="640"/>
              </a:spcBef>
              <a:spcAft>
                <a:spcPts val="0"/>
              </a:spcAft>
              <a:buClr>
                <a:schemeClr val="dk1"/>
              </a:buClr>
              <a:buSzPts val="3200"/>
              <a:buNone/>
            </a:pPr>
            <a:r>
              <a:rPr lang="en-US"/>
              <a:t>sin</a:t>
            </a:r>
            <a:r>
              <a:rPr lang="en-US" sz="3200"/>
              <a:t> Φ</a:t>
            </a:r>
            <a:r>
              <a:rPr baseline="-25000" lang="en-US"/>
              <a:t>2=</a:t>
            </a:r>
            <a:r>
              <a:rPr lang="en-US"/>
              <a:t> (n</a:t>
            </a:r>
            <a:r>
              <a:rPr baseline="-25000" lang="en-US"/>
              <a:t>1</a:t>
            </a:r>
            <a:r>
              <a:rPr lang="en-US"/>
              <a:t>/n</a:t>
            </a:r>
            <a:r>
              <a:rPr baseline="-25000" lang="en-US"/>
              <a:t>2</a:t>
            </a:r>
            <a:r>
              <a:rPr lang="en-US"/>
              <a:t>)sin</a:t>
            </a:r>
            <a:r>
              <a:rPr lang="en-US" sz="3200"/>
              <a:t> Φ</a:t>
            </a:r>
            <a:r>
              <a:rPr baseline="-25000" lang="en-US" sz="3200"/>
              <a:t>1</a:t>
            </a:r>
            <a:endParaRPr/>
          </a:p>
          <a:p>
            <a:pPr indent="0" lvl="0" marL="0" rtl="0" algn="l">
              <a:spcBef>
                <a:spcPts val="640"/>
              </a:spcBef>
              <a:spcAft>
                <a:spcPts val="0"/>
              </a:spcAft>
              <a:buClr>
                <a:schemeClr val="dk1"/>
              </a:buClr>
              <a:buSzPts val="3200"/>
              <a:buNone/>
            </a:pPr>
            <a:r>
              <a:rPr lang="en-US"/>
              <a:t>sin</a:t>
            </a:r>
            <a:r>
              <a:rPr lang="en-US" sz="3200"/>
              <a:t> Φ</a:t>
            </a:r>
            <a:r>
              <a:rPr baseline="-25000" lang="en-US"/>
              <a:t>2=</a:t>
            </a:r>
            <a:r>
              <a:rPr lang="en-US"/>
              <a:t> (1/1.52)sin30</a:t>
            </a:r>
            <a:r>
              <a:rPr baseline="30000" lang="en-US"/>
              <a:t>o</a:t>
            </a:r>
            <a:endParaRPr/>
          </a:p>
          <a:p>
            <a:pPr indent="0" lvl="0" marL="0" rtl="0" algn="l">
              <a:spcBef>
                <a:spcPts val="640"/>
              </a:spcBef>
              <a:spcAft>
                <a:spcPts val="0"/>
              </a:spcAft>
              <a:buClr>
                <a:schemeClr val="dk1"/>
              </a:buClr>
              <a:buSzPts val="3200"/>
              <a:buNone/>
            </a:pPr>
            <a:r>
              <a:rPr lang="en-US"/>
              <a:t>sin</a:t>
            </a:r>
            <a:r>
              <a:rPr lang="en-US" sz="3200"/>
              <a:t> Φ</a:t>
            </a:r>
            <a:r>
              <a:rPr baseline="-25000" lang="en-US"/>
              <a:t>2=</a:t>
            </a:r>
            <a:r>
              <a:rPr lang="en-US"/>
              <a:t> 0.658x0.5=0.329</a:t>
            </a:r>
            <a:endParaRPr/>
          </a:p>
          <a:p>
            <a:pPr indent="0" lvl="0" marL="0" rtl="0" algn="l">
              <a:spcBef>
                <a:spcPts val="640"/>
              </a:spcBef>
              <a:spcAft>
                <a:spcPts val="0"/>
              </a:spcAft>
              <a:buClr>
                <a:srgbClr val="0070C0"/>
              </a:buClr>
              <a:buSzPts val="3200"/>
              <a:buNone/>
            </a:pPr>
            <a:r>
              <a:rPr lang="en-US" sz="3200">
                <a:solidFill>
                  <a:srgbClr val="0070C0"/>
                </a:solidFill>
              </a:rPr>
              <a:t>Φ</a:t>
            </a:r>
            <a:r>
              <a:rPr baseline="-25000" lang="en-US" sz="3200">
                <a:solidFill>
                  <a:srgbClr val="0070C0"/>
                </a:solidFill>
              </a:rPr>
              <a:t>2</a:t>
            </a:r>
            <a:r>
              <a:rPr baseline="-25000" lang="en-US">
                <a:solidFill>
                  <a:srgbClr val="0070C0"/>
                </a:solidFill>
              </a:rPr>
              <a:t> </a:t>
            </a:r>
            <a:r>
              <a:rPr lang="en-US">
                <a:solidFill>
                  <a:srgbClr val="0070C0"/>
                </a:solidFill>
              </a:rPr>
              <a:t>= sin</a:t>
            </a:r>
            <a:r>
              <a:rPr baseline="30000" lang="en-US">
                <a:solidFill>
                  <a:srgbClr val="0070C0"/>
                </a:solidFill>
              </a:rPr>
              <a:t>-1</a:t>
            </a:r>
            <a:r>
              <a:rPr lang="en-US">
                <a:solidFill>
                  <a:srgbClr val="0070C0"/>
                </a:solidFill>
              </a:rPr>
              <a:t>(0.329)=19.2</a:t>
            </a:r>
            <a:r>
              <a:rPr baseline="30000" lang="en-US">
                <a:solidFill>
                  <a:srgbClr val="0070C0"/>
                </a:solidFill>
              </a:rPr>
              <a:t>o</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baseline="30000"/>
          </a:p>
          <a:p>
            <a:pPr indent="-139700" lvl="0" marL="342900" rtl="0" algn="l">
              <a:spcBef>
                <a:spcPts val="640"/>
              </a:spcBef>
              <a:spcAft>
                <a:spcPts val="0"/>
              </a:spcAft>
              <a:buClr>
                <a:schemeClr val="dk1"/>
              </a:buClr>
              <a:buSzPts val="3200"/>
              <a:buNone/>
            </a:pPr>
            <a:r>
              <a:t/>
            </a:r>
            <a:endParaRPr baseline="30000"/>
          </a:p>
          <a:p>
            <a:pPr indent="-139700" lvl="0" marL="342900" rtl="0" algn="l">
              <a:spcBef>
                <a:spcPts val="640"/>
              </a:spcBef>
              <a:spcAft>
                <a:spcPts val="0"/>
              </a:spcAft>
              <a:buClr>
                <a:schemeClr val="dk1"/>
              </a:buClr>
              <a:buSzPts val="3200"/>
              <a:buNone/>
            </a:pPr>
            <a:r>
              <a:t/>
            </a:r>
            <a:endParaRPr baseline="30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To Practice….</a:t>
            </a:r>
            <a:endParaRPr/>
          </a:p>
        </p:txBody>
      </p:sp>
      <p:sp>
        <p:nvSpPr>
          <p:cNvPr id="402" name="Google Shape;402;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latin typeface="Times New Roman"/>
                <a:ea typeface="Times New Roman"/>
                <a:cs typeface="Times New Roman"/>
                <a:sym typeface="Times New Roman"/>
              </a:rPr>
              <a:t>An unknown glass has an index of refraction of n=1.5 . For a beam of light originated in the glass, at what angles the light 100% reflected back into the glass. (The index of refraction of air is n</a:t>
            </a:r>
            <a:r>
              <a:rPr baseline="-25000" lang="en-US" sz="3200">
                <a:latin typeface="Times New Roman"/>
                <a:ea typeface="Times New Roman"/>
                <a:cs typeface="Times New Roman"/>
                <a:sym typeface="Times New Roman"/>
              </a:rPr>
              <a:t>air</a:t>
            </a:r>
            <a:r>
              <a:rPr lang="en-US" sz="3200">
                <a:latin typeface="Times New Roman"/>
                <a:ea typeface="Times New Roman"/>
                <a:cs typeface="Times New Roman"/>
                <a:sym typeface="Times New Roman"/>
              </a:rPr>
              <a:t>=1.00).</a:t>
            </a:r>
            <a:r>
              <a:rPr lang="en-US" sz="3600">
                <a:latin typeface="Times New Roman"/>
                <a:ea typeface="Times New Roman"/>
                <a:cs typeface="Times New Roman"/>
                <a:sym typeface="Times New Roman"/>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Times New Roman"/>
              <a:buNone/>
            </a:pPr>
            <a:br>
              <a:rPr b="1" lang="en-US" sz="3200">
                <a:solidFill>
                  <a:srgbClr val="FF0000"/>
                </a:solidFill>
                <a:latin typeface="Times New Roman"/>
                <a:ea typeface="Times New Roman"/>
                <a:cs typeface="Times New Roman"/>
                <a:sym typeface="Times New Roman"/>
              </a:rPr>
            </a:br>
            <a:r>
              <a:rPr b="1" lang="en-US" sz="3200">
                <a:solidFill>
                  <a:srgbClr val="FF0000"/>
                </a:solidFill>
                <a:latin typeface="Times New Roman"/>
                <a:ea typeface="Times New Roman"/>
                <a:cs typeface="Times New Roman"/>
                <a:sym typeface="Times New Roman"/>
              </a:rPr>
              <a:t>Total Internal Reflection Problems</a:t>
            </a:r>
            <a:br>
              <a:rPr b="1" lang="en-US" sz="3200">
                <a:solidFill>
                  <a:srgbClr val="FF0000"/>
                </a:solidFill>
                <a:latin typeface="Times New Roman"/>
                <a:ea typeface="Times New Roman"/>
                <a:cs typeface="Times New Roman"/>
                <a:sym typeface="Times New Roman"/>
              </a:rPr>
            </a:br>
            <a:endParaRPr sz="3200">
              <a:solidFill>
                <a:srgbClr val="FF0000"/>
              </a:solidFill>
              <a:latin typeface="Times New Roman"/>
              <a:ea typeface="Times New Roman"/>
              <a:cs typeface="Times New Roman"/>
              <a:sym typeface="Times New Roman"/>
            </a:endParaRPr>
          </a:p>
        </p:txBody>
      </p:sp>
      <p:sp>
        <p:nvSpPr>
          <p:cNvPr id="408" name="Google Shape;408;p52"/>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FF0000"/>
              </a:buClr>
              <a:buSzPts val="2000"/>
              <a:buChar char="•"/>
            </a:pPr>
            <a:r>
              <a:rPr b="1" lang="en-US" sz="2000">
                <a:solidFill>
                  <a:srgbClr val="FF0000"/>
                </a:solidFill>
                <a:latin typeface="Times New Roman"/>
                <a:ea typeface="Times New Roman"/>
                <a:cs typeface="Times New Roman"/>
                <a:sym typeface="Times New Roman"/>
              </a:rPr>
              <a:t>Problem (1): </a:t>
            </a:r>
            <a:r>
              <a:rPr lang="en-US" sz="2000">
                <a:latin typeface="Times New Roman"/>
                <a:ea typeface="Times New Roman"/>
                <a:cs typeface="Times New Roman"/>
                <a:sym typeface="Times New Roman"/>
              </a:rPr>
              <a:t>An unknown glass has an index of refraction of n=1.5 . For a beam of light originated in the glass, at what angles the light 100% reflected back into the glass. (The index of refraction of air is n</a:t>
            </a:r>
            <a:r>
              <a:rPr baseline="-25000" lang="en-US" sz="2000">
                <a:latin typeface="Times New Roman"/>
                <a:ea typeface="Times New Roman"/>
                <a:cs typeface="Times New Roman"/>
                <a:sym typeface="Times New Roman"/>
              </a:rPr>
              <a:t>air</a:t>
            </a:r>
            <a:r>
              <a:rPr lang="en-US" sz="2000">
                <a:latin typeface="Times New Roman"/>
                <a:ea typeface="Times New Roman"/>
                <a:cs typeface="Times New Roman"/>
                <a:sym typeface="Times New Roman"/>
              </a:rPr>
              <a:t>=1.00).</a:t>
            </a:r>
            <a:r>
              <a:rPr lang="en-US" sz="2400">
                <a:latin typeface="Times New Roman"/>
                <a:ea typeface="Times New Roman"/>
                <a:cs typeface="Times New Roman"/>
                <a:sym typeface="Times New Roman"/>
              </a:rPr>
              <a:t> </a:t>
            </a:r>
            <a:endParaRPr/>
          </a:p>
        </p:txBody>
      </p:sp>
      <p:pic>
        <p:nvPicPr>
          <p:cNvPr id="409" name="Google Shape;409;p52"/>
          <p:cNvPicPr preferRelativeResize="0"/>
          <p:nvPr/>
        </p:nvPicPr>
        <p:blipFill rotWithShape="1">
          <a:blip r:embed="rId3">
            <a:alphaModFix/>
          </a:blip>
          <a:srcRect b="0" l="0" r="0" t="0"/>
          <a:stretch/>
        </p:blipFill>
        <p:spPr>
          <a:xfrm>
            <a:off x="679347" y="2209800"/>
            <a:ext cx="7891463" cy="2216652"/>
          </a:xfrm>
          <a:prstGeom prst="rect">
            <a:avLst/>
          </a:prstGeom>
          <a:noFill/>
          <a:ln>
            <a:noFill/>
          </a:ln>
        </p:spPr>
      </p:pic>
      <p:pic>
        <p:nvPicPr>
          <p:cNvPr id="410" name="Google Shape;410;p52"/>
          <p:cNvPicPr preferRelativeResize="0"/>
          <p:nvPr/>
        </p:nvPicPr>
        <p:blipFill rotWithShape="1">
          <a:blip r:embed="rId4">
            <a:alphaModFix/>
          </a:blip>
          <a:srcRect b="0" l="0" r="0" t="0"/>
          <a:stretch/>
        </p:blipFill>
        <p:spPr>
          <a:xfrm>
            <a:off x="838200" y="4426452"/>
            <a:ext cx="8077200" cy="245966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Total Internal Reflection Problems</a:t>
            </a:r>
            <a:endParaRPr sz="3200"/>
          </a:p>
        </p:txBody>
      </p:sp>
      <p:sp>
        <p:nvSpPr>
          <p:cNvPr id="416" name="Google Shape;416;p53"/>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000"/>
              <a:buNone/>
            </a:pPr>
            <a:r>
              <a:rPr b="1" lang="en-US" sz="2000">
                <a:solidFill>
                  <a:srgbClr val="FF0000"/>
                </a:solidFill>
                <a:latin typeface="Times New Roman"/>
                <a:ea typeface="Times New Roman"/>
                <a:cs typeface="Times New Roman"/>
                <a:sym typeface="Times New Roman"/>
              </a:rPr>
              <a:t>Consider the optical fiber from Fig . The index of refraction of the inner core is 1.480 , and the index of refraction of the outer cladding is 1.44.</a:t>
            </a:r>
            <a:endParaRPr/>
          </a:p>
          <a:p>
            <a:pPr indent="0" lvl="0" marL="0" rtl="0" algn="l">
              <a:spcBef>
                <a:spcPts val="400"/>
              </a:spcBef>
              <a:spcAft>
                <a:spcPts val="0"/>
              </a:spcAft>
              <a:buClr>
                <a:srgbClr val="0070C0"/>
              </a:buClr>
              <a:buSzPts val="2000"/>
              <a:buNone/>
            </a:pPr>
            <a:r>
              <a:rPr i="1" lang="en-US" sz="2000">
                <a:solidFill>
                  <a:srgbClr val="0070C0"/>
                </a:solidFill>
                <a:latin typeface="Times New Roman"/>
                <a:ea typeface="Times New Roman"/>
                <a:cs typeface="Times New Roman"/>
                <a:sym typeface="Times New Roman"/>
              </a:rPr>
              <a:t>A. What is the critical angle for the core-cladding interface?</a:t>
            </a:r>
            <a:endParaRPr/>
          </a:p>
          <a:p>
            <a:pPr indent="0" lvl="0" marL="0" rtl="0" algn="l">
              <a:spcBef>
                <a:spcPts val="400"/>
              </a:spcBef>
              <a:spcAft>
                <a:spcPts val="0"/>
              </a:spcAft>
              <a:buClr>
                <a:srgbClr val="0070C0"/>
              </a:buClr>
              <a:buSzPts val="2000"/>
              <a:buNone/>
            </a:pPr>
            <a:r>
              <a:rPr i="1" lang="en-US" sz="2000">
                <a:solidFill>
                  <a:srgbClr val="0070C0"/>
                </a:solidFill>
                <a:latin typeface="Times New Roman"/>
                <a:ea typeface="Times New Roman"/>
                <a:cs typeface="Times New Roman"/>
                <a:sym typeface="Times New Roman"/>
              </a:rPr>
              <a:t>B. For what range of angles in the core at the entrance of the fiber (q</a:t>
            </a:r>
            <a:r>
              <a:rPr baseline="-25000" i="1" lang="en-US" sz="2000">
                <a:solidFill>
                  <a:srgbClr val="0070C0"/>
                </a:solidFill>
                <a:latin typeface="Times New Roman"/>
                <a:ea typeface="Times New Roman"/>
                <a:cs typeface="Times New Roman"/>
                <a:sym typeface="Times New Roman"/>
              </a:rPr>
              <a:t>2</a:t>
            </a:r>
            <a:r>
              <a:rPr i="1" lang="en-US" sz="2000">
                <a:solidFill>
                  <a:srgbClr val="0070C0"/>
                </a:solidFill>
                <a:latin typeface="Times New Roman"/>
                <a:ea typeface="Times New Roman"/>
                <a:cs typeface="Times New Roman"/>
                <a:sym typeface="Times New Roman"/>
              </a:rPr>
              <a:t>) will the light be completely internally reflected at the core-cladding interface?</a:t>
            </a:r>
            <a:endParaRPr/>
          </a:p>
          <a:p>
            <a:pPr indent="0" lvl="0" marL="0" rtl="0" algn="l">
              <a:spcBef>
                <a:spcPts val="400"/>
              </a:spcBef>
              <a:spcAft>
                <a:spcPts val="0"/>
              </a:spcAft>
              <a:buClr>
                <a:srgbClr val="0070C0"/>
              </a:buClr>
              <a:buSzPts val="2000"/>
              <a:buNone/>
            </a:pPr>
            <a:r>
              <a:rPr i="1" lang="en-US" sz="2000">
                <a:solidFill>
                  <a:srgbClr val="0070C0"/>
                </a:solidFill>
                <a:latin typeface="Times New Roman"/>
                <a:ea typeface="Times New Roman"/>
                <a:cs typeface="Times New Roman"/>
                <a:sym typeface="Times New Roman"/>
              </a:rPr>
              <a:t>C. What range of incidence angles in air does this correspond to?</a:t>
            </a:r>
            <a:endParaRPr/>
          </a:p>
          <a:p>
            <a:pPr indent="0" lvl="0" marL="0" rtl="0" algn="l">
              <a:spcBef>
                <a:spcPts val="400"/>
              </a:spcBef>
              <a:spcAft>
                <a:spcPts val="0"/>
              </a:spcAft>
              <a:buClr>
                <a:srgbClr val="0070C0"/>
              </a:buClr>
              <a:buSzPts val="2000"/>
              <a:buNone/>
            </a:pPr>
            <a:r>
              <a:rPr i="1" lang="en-US" sz="2000">
                <a:solidFill>
                  <a:srgbClr val="0070C0"/>
                </a:solidFill>
                <a:latin typeface="Times New Roman"/>
                <a:ea typeface="Times New Roman"/>
                <a:cs typeface="Times New Roman"/>
                <a:sym typeface="Times New Roman"/>
              </a:rPr>
              <a:t>D. If light is totally internally reflected at the upper edge of the fiber, will it necessarily be totally internally reflected at the lower edge of the fiber (assuming edges are parallel)?</a:t>
            </a:r>
            <a:endParaRPr/>
          </a:p>
          <a:p>
            <a:pPr indent="0" lvl="0" marL="0" rtl="0" algn="l">
              <a:spcBef>
                <a:spcPts val="400"/>
              </a:spcBef>
              <a:spcAft>
                <a:spcPts val="0"/>
              </a:spcAft>
              <a:buClr>
                <a:schemeClr val="dk1"/>
              </a:buClr>
              <a:buSzPts val="2000"/>
              <a:buNone/>
            </a:pPr>
            <a:r>
              <a:t/>
            </a:r>
            <a:endParaRPr sz="2000"/>
          </a:p>
        </p:txBody>
      </p:sp>
      <p:pic>
        <p:nvPicPr>
          <p:cNvPr id="417" name="Google Shape;417;p53"/>
          <p:cNvPicPr preferRelativeResize="0"/>
          <p:nvPr/>
        </p:nvPicPr>
        <p:blipFill rotWithShape="1">
          <a:blip r:embed="rId3">
            <a:alphaModFix/>
          </a:blip>
          <a:srcRect b="0" l="0" r="0" t="0"/>
          <a:stretch/>
        </p:blipFill>
        <p:spPr>
          <a:xfrm>
            <a:off x="990600" y="4114800"/>
            <a:ext cx="6781800" cy="2133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4"/>
          <p:cNvPicPr preferRelativeResize="0"/>
          <p:nvPr/>
        </p:nvPicPr>
        <p:blipFill rotWithShape="1">
          <a:blip r:embed="rId3">
            <a:alphaModFix/>
          </a:blip>
          <a:srcRect b="0" l="0" r="0" t="0"/>
          <a:stretch/>
        </p:blipFill>
        <p:spPr>
          <a:xfrm>
            <a:off x="266700" y="219270"/>
            <a:ext cx="8610600" cy="6400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5"/>
          <p:cNvPicPr preferRelativeResize="0"/>
          <p:nvPr/>
        </p:nvPicPr>
        <p:blipFill rotWithShape="1">
          <a:blip r:embed="rId3">
            <a:alphaModFix/>
          </a:blip>
          <a:srcRect b="0" l="0" r="0" t="0"/>
          <a:stretch/>
        </p:blipFill>
        <p:spPr>
          <a:xfrm>
            <a:off x="0" y="0"/>
            <a:ext cx="9144000" cy="678179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56"/>
          <p:cNvPicPr preferRelativeResize="0"/>
          <p:nvPr/>
        </p:nvPicPr>
        <p:blipFill rotWithShape="1">
          <a:blip r:embed="rId3">
            <a:alphaModFix/>
          </a:blip>
          <a:srcRect b="0" l="0" r="0" t="0"/>
          <a:stretch/>
        </p:blipFill>
        <p:spPr>
          <a:xfrm>
            <a:off x="1" y="0"/>
            <a:ext cx="9144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3200"/>
              <a:buFont typeface="Times New Roman"/>
              <a:buNone/>
            </a:pPr>
            <a:r>
              <a:rPr b="1" lang="en-US" sz="3200">
                <a:solidFill>
                  <a:srgbClr val="00B0F0"/>
                </a:solidFill>
                <a:latin typeface="Times New Roman"/>
                <a:ea typeface="Times New Roman"/>
                <a:cs typeface="Times New Roman"/>
                <a:sym typeface="Times New Roman"/>
              </a:rPr>
              <a:t>Evolution of communication system</a:t>
            </a:r>
            <a:endParaRPr/>
          </a:p>
        </p:txBody>
      </p:sp>
      <p:sp>
        <p:nvSpPr>
          <p:cNvPr id="119" name="Google Shape;119;p6"/>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Times New Roman"/>
                <a:ea typeface="Times New Roman"/>
                <a:cs typeface="Times New Roman"/>
                <a:sym typeface="Times New Roman"/>
              </a:rPr>
              <a:t>Principle interests of human beings has been to devise communication systems for sending messages from one distant place to another.The fundamental elements of any such communication system is shown Fig 1-1</a:t>
            </a:r>
            <a:endParaRPr/>
          </a:p>
          <a:p>
            <a:pPr indent="-342900" lvl="0" marL="342900" rtl="0" algn="just">
              <a:spcBef>
                <a:spcPts val="400"/>
              </a:spcBef>
              <a:spcAft>
                <a:spcPts val="0"/>
              </a:spcAft>
              <a:buClr>
                <a:srgbClr val="C00000"/>
              </a:buClr>
              <a:buSzPts val="2000"/>
              <a:buChar char="•"/>
            </a:pPr>
            <a:r>
              <a:rPr b="1" lang="en-US" sz="2000">
                <a:solidFill>
                  <a:srgbClr val="C00000"/>
                </a:solidFill>
                <a:latin typeface="Times New Roman"/>
                <a:ea typeface="Times New Roman"/>
                <a:cs typeface="Times New Roman"/>
                <a:sym typeface="Times New Roman"/>
              </a:rPr>
              <a:t>Information source</a:t>
            </a:r>
            <a:r>
              <a:rPr lang="en-US" sz="2000">
                <a:latin typeface="Times New Roman"/>
                <a:ea typeface="Times New Roman"/>
                <a:cs typeface="Times New Roman"/>
                <a:sym typeface="Times New Roman"/>
              </a:rPr>
              <a:t>-inputs message to transmitter</a:t>
            </a:r>
            <a:endParaRPr/>
          </a:p>
          <a:p>
            <a:pPr indent="-342900" lvl="0" marL="342900" rtl="0" algn="just">
              <a:spcBef>
                <a:spcPts val="400"/>
              </a:spcBef>
              <a:spcAft>
                <a:spcPts val="0"/>
              </a:spcAft>
              <a:buClr>
                <a:srgbClr val="C00000"/>
              </a:buClr>
              <a:buSzPts val="2000"/>
              <a:buChar char="•"/>
            </a:pPr>
            <a:r>
              <a:rPr b="1" lang="en-US" sz="2000">
                <a:solidFill>
                  <a:srgbClr val="C00000"/>
                </a:solidFill>
                <a:latin typeface="Times New Roman"/>
                <a:ea typeface="Times New Roman"/>
                <a:cs typeface="Times New Roman"/>
                <a:sym typeface="Times New Roman"/>
              </a:rPr>
              <a:t>Transmitter</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–couples message to transmission channel</a:t>
            </a:r>
            <a:endParaRPr/>
          </a:p>
          <a:p>
            <a:pPr indent="-342900" lvl="0" marL="342900" rtl="0" algn="just">
              <a:spcBef>
                <a:spcPts val="400"/>
              </a:spcBef>
              <a:spcAft>
                <a:spcPts val="0"/>
              </a:spcAft>
              <a:buClr>
                <a:srgbClr val="C00000"/>
              </a:buClr>
              <a:buSzPts val="2000"/>
              <a:buChar char="•"/>
            </a:pPr>
            <a:r>
              <a:rPr lang="en-US" sz="2000">
                <a:solidFill>
                  <a:srgbClr val="C00000"/>
                </a:solidFill>
                <a:latin typeface="Times New Roman"/>
                <a:ea typeface="Times New Roman"/>
                <a:cs typeface="Times New Roman"/>
                <a:sym typeface="Times New Roman"/>
              </a:rPr>
              <a:t>Channel-</a:t>
            </a:r>
            <a:r>
              <a:rPr lang="en-US" sz="2000">
                <a:latin typeface="Times New Roman"/>
                <a:ea typeface="Times New Roman"/>
                <a:cs typeface="Times New Roman"/>
                <a:sym typeface="Times New Roman"/>
              </a:rPr>
              <a:t> medium bridging distance between transmitter and receiver. Types: 1)guided: wire/waveguide</a:t>
            </a:r>
            <a:endParaRPr/>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2) Unguided: atmospheric/space channel.</a:t>
            </a:r>
            <a:endParaRPr/>
          </a:p>
          <a:p>
            <a:pPr indent="-342900" lvl="0" marL="342900" rtl="0" algn="just">
              <a:spcBef>
                <a:spcPts val="400"/>
              </a:spcBef>
              <a:spcAft>
                <a:spcPts val="0"/>
              </a:spcAft>
              <a:buClr>
                <a:srgbClr val="C00000"/>
              </a:buClr>
              <a:buSzPts val="2000"/>
              <a:buChar char="•"/>
            </a:pPr>
            <a:r>
              <a:rPr b="1" lang="en-US" sz="2000">
                <a:solidFill>
                  <a:srgbClr val="C00000"/>
                </a:solidFill>
                <a:latin typeface="Times New Roman"/>
                <a:ea typeface="Times New Roman"/>
                <a:cs typeface="Times New Roman"/>
                <a:sym typeface="Times New Roman"/>
              </a:rPr>
              <a:t>Signal</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while traversing through channel, it may be attenuated and distorted with distance</a:t>
            </a:r>
            <a:endParaRPr/>
          </a:p>
          <a:p>
            <a:pPr indent="-342900" lvl="0" marL="342900" rtl="0" algn="just">
              <a:spcBef>
                <a:spcPts val="400"/>
              </a:spcBef>
              <a:spcAft>
                <a:spcPts val="0"/>
              </a:spcAft>
              <a:buClr>
                <a:srgbClr val="C00000"/>
              </a:buClr>
              <a:buSzPts val="2000"/>
              <a:buChar char="•"/>
            </a:pPr>
            <a:r>
              <a:rPr b="1" lang="en-US" sz="2000">
                <a:solidFill>
                  <a:srgbClr val="C00000"/>
                </a:solidFill>
                <a:latin typeface="Times New Roman"/>
                <a:ea typeface="Times New Roman"/>
                <a:cs typeface="Times New Roman"/>
                <a:sym typeface="Times New Roman"/>
              </a:rPr>
              <a:t>Receiver</a:t>
            </a:r>
            <a:r>
              <a:rPr lang="en-US" sz="2000">
                <a:latin typeface="Times New Roman"/>
                <a:ea typeface="Times New Roman"/>
                <a:cs typeface="Times New Roman"/>
                <a:sym typeface="Times New Roman"/>
              </a:rPr>
              <a:t>- Extract weakened and distorted signal from channel, amplify it and restore to original form</a:t>
            </a:r>
            <a:endParaRPr/>
          </a:p>
          <a:p>
            <a:pPr indent="-139700" lvl="0" marL="342900" rtl="0" algn="l">
              <a:spcBef>
                <a:spcPts val="640"/>
              </a:spcBef>
              <a:spcAft>
                <a:spcPts val="0"/>
              </a:spcAft>
              <a:buClr>
                <a:schemeClr val="dk1"/>
              </a:buClr>
              <a:buSzPts val="3200"/>
              <a:buNone/>
            </a:pPr>
            <a:r>
              <a:t/>
            </a:r>
            <a:endParaRPr/>
          </a:p>
        </p:txBody>
      </p:sp>
      <p:pic>
        <p:nvPicPr>
          <p:cNvPr id="120" name="Google Shape;120;p6"/>
          <p:cNvPicPr preferRelativeResize="0"/>
          <p:nvPr/>
        </p:nvPicPr>
        <p:blipFill rotWithShape="1">
          <a:blip r:embed="rId3">
            <a:alphaModFix/>
          </a:blip>
          <a:srcRect b="0" l="0" r="0" t="0"/>
          <a:stretch/>
        </p:blipFill>
        <p:spPr>
          <a:xfrm>
            <a:off x="533400" y="5105400"/>
            <a:ext cx="7848600" cy="129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B0F0"/>
              </a:buClr>
              <a:buSzPts val="2800"/>
              <a:buFont typeface="Times New Roman"/>
              <a:buNone/>
            </a:pPr>
            <a:r>
              <a:rPr b="1" lang="en-US" sz="2800">
                <a:solidFill>
                  <a:srgbClr val="00B0F0"/>
                </a:solidFill>
                <a:latin typeface="Times New Roman"/>
                <a:ea typeface="Times New Roman"/>
                <a:cs typeface="Times New Roman"/>
                <a:sym typeface="Times New Roman"/>
              </a:rPr>
              <a:t>FORMS OF COMMUNICATION SYSTEM</a:t>
            </a:r>
            <a:endParaRPr/>
          </a:p>
        </p:txBody>
      </p:sp>
      <p:sp>
        <p:nvSpPr>
          <p:cNvPr id="126" name="Google Shape;126;p7"/>
          <p:cNvSpPr txBox="1"/>
          <p:nvPr>
            <p:ph idx="1" type="body"/>
          </p:nvPr>
        </p:nvSpPr>
        <p:spPr>
          <a:xfrm>
            <a:off x="457200" y="533400"/>
            <a:ext cx="8229600" cy="6096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B0F0"/>
              </a:buClr>
              <a:buSzPts val="2000"/>
              <a:buNone/>
            </a:pPr>
            <a:r>
              <a:rPr lang="en-US" sz="2000">
                <a:solidFill>
                  <a:srgbClr val="00B0F0"/>
                </a:solidFill>
                <a:latin typeface="Times New Roman"/>
                <a:ea typeface="Times New Roman"/>
                <a:cs typeface="Times New Roman"/>
                <a:sym typeface="Times New Roman"/>
              </a:rPr>
              <a:t>Motive: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to improve fidelity,</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increase data rate so more information could be send</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Increase transmission distance between relay stations.</a:t>
            </a:r>
            <a:endParaRPr/>
          </a:p>
          <a:p>
            <a:pPr indent="0" lvl="0" marL="0" rtl="0" algn="just">
              <a:spcBef>
                <a:spcPts val="360"/>
              </a:spcBef>
              <a:spcAft>
                <a:spcPts val="0"/>
              </a:spcAft>
              <a:buClr>
                <a:srgbClr val="00B0F0"/>
              </a:buClr>
              <a:buSzPts val="1800"/>
              <a:buNone/>
            </a:pPr>
            <a:r>
              <a:rPr lang="en-US" sz="1800">
                <a:solidFill>
                  <a:srgbClr val="00B0F0"/>
                </a:solidFill>
                <a:latin typeface="Times New Roman"/>
                <a:ea typeface="Times New Roman"/>
                <a:cs typeface="Times New Roman"/>
                <a:sym typeface="Times New Roman"/>
              </a:rPr>
              <a:t>Evolution:</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Before 19</a:t>
            </a:r>
            <a:r>
              <a:rPr baseline="30000" lang="en-US" sz="18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century-use of fire signal by greeks in 8</a:t>
            </a:r>
            <a:r>
              <a:rPr baseline="30000" lang="en-US" sz="18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century B.C for sending alarms, calls for help or announcements of certains events.</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150B.c.-optical signals were  encoded  relation to alphabet ,so any message could be sent</a:t>
            </a:r>
            <a:endParaRPr/>
          </a:p>
          <a:p>
            <a:pPr indent="0" lvl="0" marL="0" rtl="0" algn="just">
              <a:spcBef>
                <a:spcPts val="360"/>
              </a:spcBef>
              <a:spcAft>
                <a:spcPts val="0"/>
              </a:spcAft>
              <a:buClr>
                <a:srgbClr val="00B0F0"/>
              </a:buClr>
              <a:buSzPts val="1800"/>
              <a:buNone/>
            </a:pPr>
            <a:r>
              <a:rPr lang="en-US" sz="1800">
                <a:solidFill>
                  <a:srgbClr val="00B0F0"/>
                </a:solidFill>
                <a:latin typeface="Times New Roman"/>
                <a:ea typeface="Times New Roman"/>
                <a:cs typeface="Times New Roman"/>
                <a:sym typeface="Times New Roman"/>
              </a:rPr>
              <a:t>Limitations: </a:t>
            </a:r>
            <a:r>
              <a:rPr lang="en-US" sz="1800">
                <a:latin typeface="Times New Roman"/>
                <a:ea typeface="Times New Roman"/>
                <a:cs typeface="Times New Roman"/>
                <a:sym typeface="Times New Roman"/>
              </a:rPr>
              <a:t>eye used as receiver, LOS transmission paths required.</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Telegraph _Samuel.F.B.Morse in 1838 (1844-commercial telegraph implemented)</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Used wire cables for information transmission-High frequency carriers used –bandwidth increased so as information capacity.</a:t>
            </a:r>
            <a:endParaRPr/>
          </a:p>
          <a:p>
            <a:pPr indent="0" lvl="0" marL="0" rtl="0" algn="just">
              <a:spcBef>
                <a:spcPts val="360"/>
              </a:spcBef>
              <a:spcAft>
                <a:spcPts val="0"/>
              </a:spcAft>
              <a:buClr>
                <a:srgbClr val="00B0F0"/>
              </a:buClr>
              <a:buSzPts val="1800"/>
              <a:buNone/>
            </a:pPr>
            <a:r>
              <a:rPr lang="en-US" sz="1800">
                <a:solidFill>
                  <a:srgbClr val="00B0F0"/>
                </a:solidFill>
                <a:latin typeface="Times New Roman"/>
                <a:ea typeface="Times New Roman"/>
                <a:cs typeface="Times New Roman"/>
                <a:sym typeface="Times New Roman"/>
              </a:rPr>
              <a:t>Applications</a:t>
            </a:r>
            <a:r>
              <a:rPr lang="en-US" sz="1800">
                <a:solidFill>
                  <a:srgbClr val="FF0000"/>
                </a:solidFill>
                <a:latin typeface="Times New Roman"/>
                <a:ea typeface="Times New Roman"/>
                <a:cs typeface="Times New Roman"/>
                <a:sym typeface="Times New Roman"/>
              </a:rPr>
              <a:t>:</a:t>
            </a:r>
            <a:r>
              <a:rPr lang="en-US" sz="1800">
                <a:latin typeface="Times New Roman"/>
                <a:ea typeface="Times New Roman"/>
                <a:cs typeface="Times New Roman"/>
                <a:sym typeface="Times New Roman"/>
              </a:rPr>
              <a:t>Televeision,Radar,Microwavelink</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Transmission media used :millimeter and microwave waveguide,metallic wires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Another part of EM spectrum is optical range 50nm(ultraviolet)to about 100Micrometer(far infrared),visible spectrum (400nm to 700nm)band.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3200"/>
              <a:buFont typeface="Times New Roman"/>
              <a:buNone/>
            </a:pPr>
            <a:r>
              <a:rPr b="1" lang="en-US" sz="3200">
                <a:solidFill>
                  <a:srgbClr val="00B0F0"/>
                </a:solidFill>
                <a:latin typeface="Times New Roman"/>
                <a:ea typeface="Times New Roman"/>
                <a:cs typeface="Times New Roman"/>
                <a:sym typeface="Times New Roman"/>
              </a:rPr>
              <a:t>Evolution of Fiber optic system</a:t>
            </a:r>
            <a:endParaRPr sz="3200">
              <a:solidFill>
                <a:srgbClr val="00B0F0"/>
              </a:solidFill>
            </a:endParaRPr>
          </a:p>
        </p:txBody>
      </p:sp>
      <p:sp>
        <p:nvSpPr>
          <p:cNvPr id="132" name="Google Shape;132;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Advent of laser (coherent source)in 1960 paved way for this system.</a:t>
            </a:r>
            <a:endParaRPr/>
          </a:p>
          <a:p>
            <a:pPr indent="-342900" lvl="0" marL="342900" rtl="0" algn="l">
              <a:spcBef>
                <a:spcPts val="400"/>
              </a:spcBef>
              <a:spcAft>
                <a:spcPts val="0"/>
              </a:spcAft>
              <a:buClr>
                <a:schemeClr val="dk1"/>
              </a:buClr>
              <a:buSzPct val="100000"/>
              <a:buChar char="•"/>
            </a:pPr>
            <a:r>
              <a:rPr lang="en-US"/>
              <a:t>Optical frequency is 5x10^14Hz, information capacity is 10^5 times greater than microwave system(~10 million TV channels)</a:t>
            </a:r>
            <a:endParaRPr/>
          </a:p>
          <a:p>
            <a:pPr indent="-342900" lvl="0" marL="342900" rtl="0" algn="l">
              <a:spcBef>
                <a:spcPts val="400"/>
              </a:spcBef>
              <a:spcAft>
                <a:spcPts val="0"/>
              </a:spcAft>
              <a:buClr>
                <a:schemeClr val="dk1"/>
              </a:buClr>
              <a:buSzPct val="100000"/>
              <a:buChar char="•"/>
            </a:pPr>
            <a:r>
              <a:rPr lang="en-US"/>
              <a:t>Unguided limitations: atmospheric channel by rain,fog,snow and dust make high-speed carrier system economically unattractive in view of present demand of channel capaciy.</a:t>
            </a:r>
            <a:endParaRPr/>
          </a:p>
          <a:p>
            <a:pPr indent="-342900" lvl="0" marL="342900" rtl="0" algn="l">
              <a:spcBef>
                <a:spcPts val="400"/>
              </a:spcBef>
              <a:spcAft>
                <a:spcPts val="0"/>
              </a:spcAft>
              <a:buClr>
                <a:schemeClr val="dk1"/>
              </a:buClr>
              <a:buSzPct val="100000"/>
              <a:buChar char="•"/>
            </a:pPr>
            <a:r>
              <a:rPr lang="en-US"/>
              <a:t>It covers only short-distance(up to 1 km)</a:t>
            </a:r>
            <a:endParaRPr/>
          </a:p>
          <a:p>
            <a:pPr indent="-342900" lvl="0" marL="342900" rtl="0" algn="l">
              <a:spcBef>
                <a:spcPts val="400"/>
              </a:spcBef>
              <a:spcAft>
                <a:spcPts val="0"/>
              </a:spcAft>
              <a:buClr>
                <a:schemeClr val="dk1"/>
              </a:buClr>
              <a:buSzPct val="100000"/>
              <a:buChar char="•"/>
            </a:pPr>
            <a:r>
              <a:rPr lang="en-US"/>
              <a:t>Optical fiber-more reliable and versatile optical channel  than atmosphere, but extremely large loss(more than 1000dB/km) made them impractical</a:t>
            </a:r>
            <a:endParaRPr/>
          </a:p>
          <a:p>
            <a:pPr indent="-342900" lvl="0" marL="342900" rtl="0" algn="l">
              <a:spcBef>
                <a:spcPts val="400"/>
              </a:spcBef>
              <a:spcAft>
                <a:spcPts val="0"/>
              </a:spcAft>
              <a:buClr>
                <a:schemeClr val="dk1"/>
              </a:buClr>
              <a:buSzPct val="100000"/>
              <a:buChar char="•"/>
            </a:pPr>
            <a:r>
              <a:rPr lang="en-US"/>
              <a:t>Losses due to impurities in fiber material. In 1970, silica fiber having 20dB/km attenuation was fabricated. Later attenuation reduced to 0.16dB/km at 1550-num</a:t>
            </a:r>
            <a:endParaRPr/>
          </a:p>
          <a:p>
            <a:pPr indent="-342900" lvl="0" marL="342900" rtl="0" algn="l">
              <a:spcBef>
                <a:spcPts val="400"/>
              </a:spcBef>
              <a:spcAft>
                <a:spcPts val="0"/>
              </a:spcAft>
              <a:buClr>
                <a:schemeClr val="dk1"/>
              </a:buClr>
              <a:buSzPct val="100000"/>
              <a:buChar char="•"/>
            </a:pPr>
            <a:r>
              <a:rPr lang="en-US"/>
              <a:t>Development of optical fiber system grew from combination of semiconductor technology(gives light sources and photo detectors and optical waveguide technology)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266700" y="86032"/>
            <a:ext cx="8610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3200"/>
              <a:buFont typeface="Times New Roman"/>
              <a:buNone/>
            </a:pPr>
            <a:r>
              <a:rPr b="1" lang="en-US" sz="3200">
                <a:solidFill>
                  <a:srgbClr val="00B0F0"/>
                </a:solidFill>
                <a:latin typeface="Times New Roman"/>
                <a:ea typeface="Times New Roman"/>
                <a:cs typeface="Times New Roman"/>
                <a:sym typeface="Times New Roman"/>
              </a:rPr>
              <a:t>Elements of an optical fiber transmission</a:t>
            </a:r>
            <a:br>
              <a:rPr b="1" lang="en-US" sz="3200">
                <a:solidFill>
                  <a:srgbClr val="00B0F0"/>
                </a:solidFill>
                <a:latin typeface="Times New Roman"/>
                <a:ea typeface="Times New Roman"/>
                <a:cs typeface="Times New Roman"/>
                <a:sym typeface="Times New Roman"/>
              </a:rPr>
            </a:br>
            <a:r>
              <a:rPr b="1" lang="en-US" sz="3200">
                <a:solidFill>
                  <a:srgbClr val="00B0F0"/>
                </a:solidFill>
                <a:latin typeface="Times New Roman"/>
                <a:ea typeface="Times New Roman"/>
                <a:cs typeface="Times New Roman"/>
                <a:sym typeface="Times New Roman"/>
              </a:rPr>
              <a:t>link</a:t>
            </a:r>
            <a:endParaRPr/>
          </a:p>
        </p:txBody>
      </p:sp>
      <p:pic>
        <p:nvPicPr>
          <p:cNvPr id="139" name="Google Shape;139;p9"/>
          <p:cNvPicPr preferRelativeResize="0"/>
          <p:nvPr>
            <p:ph idx="1" type="body"/>
          </p:nvPr>
        </p:nvPicPr>
        <p:blipFill rotWithShape="1">
          <a:blip r:embed="rId3">
            <a:alphaModFix/>
          </a:blip>
          <a:srcRect b="0" l="0" r="0" t="0"/>
          <a:stretch/>
        </p:blipFill>
        <p:spPr>
          <a:xfrm>
            <a:off x="390421" y="1635522"/>
            <a:ext cx="8489989" cy="35869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2021-12-31T05:24:24Z</dcterms:created>
  <dc:creator>LENOVO</dc:creator>
</cp:coreProperties>
</file>