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Lato"/>
      <p:regular r:id="rId31"/>
      <p:bold r:id="rId32"/>
      <p:italic r:id="rId33"/>
      <p:boldItalic r:id="rId34"/>
    </p:embeddedFont>
    <p:embeddedFont>
      <p:font typeface="Source Sans Pr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9" roundtripDataSignature="AMtx7mjtIktfmGCP4vLxFK8W0A+3jGR7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SourceSansPro-regular.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37" Type="http://schemas.openxmlformats.org/officeDocument/2006/relationships/font" Target="fonts/SourceSansPro-italic.fntdata"/><Relationship Id="rId14" Type="http://schemas.openxmlformats.org/officeDocument/2006/relationships/slide" Target="slides/slide9.xml"/><Relationship Id="rId36" Type="http://schemas.openxmlformats.org/officeDocument/2006/relationships/font" Target="fonts/SourceSansPro-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SourceSansPr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330339e75054378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330339e75054378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5" name="Google Shape;45;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6" name="Google Shape;4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 name="Google Shape;22;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9" name="Google Shape;29;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3" name="Google Shape;3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7" name="Google Shape;37;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9" name="Google Shape;3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2" name="Google Shape;42;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pt-BR" sz="4000">
                <a:solidFill>
                  <a:srgbClr val="FF0000"/>
                </a:solidFill>
                <a:latin typeface="Times New Roman"/>
                <a:ea typeface="Times New Roman"/>
                <a:cs typeface="Times New Roman"/>
                <a:sym typeface="Times New Roman"/>
              </a:rPr>
              <a:t>18ECO107T-Fiber Optics and Optoelectronics</a:t>
            </a:r>
            <a:endParaRPr sz="4000">
              <a:solidFill>
                <a:srgbClr val="FF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rgbClr val="FF0000"/>
              </a:buClr>
              <a:buSzPts val="4000"/>
              <a:buFont typeface="Times New Roman"/>
              <a:buNone/>
            </a:pPr>
            <a:r>
              <a:rPr lang="pt-BR" sz="4000">
                <a:solidFill>
                  <a:srgbClr val="FF0000"/>
                </a:solidFill>
                <a:latin typeface="Times New Roman"/>
                <a:ea typeface="Times New Roman"/>
                <a:cs typeface="Times New Roman"/>
                <a:sym typeface="Times New Roman"/>
              </a:rPr>
              <a:t>(Session 4-6)</a:t>
            </a:r>
            <a:endParaRPr sz="4000">
              <a:solidFill>
                <a:srgbClr val="FF0000"/>
              </a:solidFill>
              <a:latin typeface="Times New Roman"/>
              <a:ea typeface="Times New Roman"/>
              <a:cs typeface="Times New Roman"/>
              <a:sym typeface="Times New Roman"/>
            </a:endParaRPr>
          </a:p>
        </p:txBody>
      </p:sp>
      <p:sp>
        <p:nvSpPr>
          <p:cNvPr id="52" name="Google Shape;52;p1"/>
          <p:cNvSpPr txBox="1"/>
          <p:nvPr>
            <p:ph idx="1" type="subTitle"/>
          </p:nvPr>
        </p:nvSpPr>
        <p:spPr>
          <a:xfrm>
            <a:off x="311700" y="2834125"/>
            <a:ext cx="8520600" cy="1215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00000"/>
              </a:lnSpc>
              <a:spcBef>
                <a:spcPts val="0"/>
              </a:spcBef>
              <a:spcAft>
                <a:spcPts val="0"/>
              </a:spcAft>
              <a:buSzPct val="108108"/>
              <a:buNone/>
            </a:pPr>
            <a:r>
              <a:rPr lang="pt-BR"/>
              <a:t>Prepared by</a:t>
            </a:r>
            <a:endParaRPr/>
          </a:p>
          <a:p>
            <a:pPr indent="0" lvl="0" marL="0" rtl="0" algn="ctr">
              <a:lnSpc>
                <a:spcPct val="100000"/>
              </a:lnSpc>
              <a:spcBef>
                <a:spcPts val="0"/>
              </a:spcBef>
              <a:spcAft>
                <a:spcPts val="0"/>
              </a:spcAft>
              <a:buSzPct val="108108"/>
              <a:buNone/>
            </a:pPr>
            <a:r>
              <a:rPr lang="pt-BR"/>
              <a:t>Dr.Christeena Joseph,Associate Professor/ECE</a:t>
            </a:r>
            <a:endParaRPr/>
          </a:p>
          <a:p>
            <a:pPr indent="0" lvl="0" marL="0" rtl="0" algn="ctr">
              <a:lnSpc>
                <a:spcPct val="100000"/>
              </a:lnSpc>
              <a:spcBef>
                <a:spcPts val="0"/>
              </a:spcBef>
              <a:spcAft>
                <a:spcPts val="0"/>
              </a:spcAft>
              <a:buSzPct val="108108"/>
              <a:buNone/>
            </a:pPr>
            <a:r>
              <a:rPr lang="pt-BR"/>
              <a:t>SRMIST,Ramapuram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9"/>
          <p:cNvPicPr preferRelativeResize="0"/>
          <p:nvPr/>
        </p:nvPicPr>
        <p:blipFill rotWithShape="1">
          <a:blip r:embed="rId3">
            <a:alphaModFix/>
          </a:blip>
          <a:srcRect b="8052" l="13222" r="13112" t="19387"/>
          <a:stretch/>
        </p:blipFill>
        <p:spPr>
          <a:xfrm>
            <a:off x="311700" y="1535800"/>
            <a:ext cx="8203851" cy="3446375"/>
          </a:xfrm>
          <a:prstGeom prst="rect">
            <a:avLst/>
          </a:prstGeom>
          <a:noFill/>
          <a:ln>
            <a:noFill/>
          </a:ln>
        </p:spPr>
      </p:pic>
      <p:sp>
        <p:nvSpPr>
          <p:cNvPr id="108" name="Google Shape;10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Problem 1:</a:t>
            </a:r>
            <a:endParaRPr/>
          </a:p>
        </p:txBody>
      </p:sp>
      <p:sp>
        <p:nvSpPr>
          <p:cNvPr id="109" name="Google Shape;109;p9"/>
          <p:cNvSpPr txBox="1"/>
          <p:nvPr>
            <p:ph idx="1" type="body"/>
          </p:nvPr>
        </p:nvSpPr>
        <p:spPr>
          <a:xfrm>
            <a:off x="195275" y="963100"/>
            <a:ext cx="8520600" cy="5727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1200"/>
              </a:spcAft>
              <a:buSzPct val="178660"/>
              <a:buNone/>
            </a:pPr>
            <a:r>
              <a:rPr lang="pt-BR" sz="1300"/>
              <a:t>The Refractive Indices of core and cladding are 1.50 and 1.48 respectively in an Optical Fiber.Find the Numerical Aperture and Acceptance Angle</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Problem 2</a:t>
            </a:r>
            <a:endParaRPr/>
          </a:p>
        </p:txBody>
      </p:sp>
      <p:sp>
        <p:nvSpPr>
          <p:cNvPr id="115" name="Google Shape;115;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sz="1800"/>
              <a:t>An Optical Fiber has a core material with refractive index 1.55 and its cladding material has a refractive index of 1.50.The Light is launched into it in air. Calculate its numerical aperture, the acceptance angle and also fractional index change</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1"/>
          <p:cNvSpPr txBox="1"/>
          <p:nvPr>
            <p:ph idx="1" type="body"/>
          </p:nvPr>
        </p:nvSpPr>
        <p:spPr>
          <a:xfrm>
            <a:off x="311700" y="185575"/>
            <a:ext cx="8520600" cy="9450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1200"/>
              </a:spcAft>
              <a:buSzPct val="151260"/>
              <a:buNone/>
            </a:pPr>
            <a:r>
              <a:rPr lang="pt-BR"/>
              <a:t>2.</a:t>
            </a:r>
            <a:r>
              <a:rPr lang="pt-BR" sz="1400"/>
              <a:t>An Optical Fiber has a core material with refractive index 1.55 and its cladding material has a refractive index of 1.50.The Light is launched into it in air.Calculate its numerical aperture,the acceptance angle and also fractional index change</a:t>
            </a:r>
            <a:endParaRPr sz="1400"/>
          </a:p>
        </p:txBody>
      </p:sp>
      <p:pic>
        <p:nvPicPr>
          <p:cNvPr id="121" name="Google Shape;121;p11"/>
          <p:cNvPicPr preferRelativeResize="0"/>
          <p:nvPr/>
        </p:nvPicPr>
        <p:blipFill rotWithShape="1">
          <a:blip r:embed="rId3">
            <a:alphaModFix/>
          </a:blip>
          <a:srcRect b="7854" l="13581" r="13163" t="24436"/>
          <a:stretch/>
        </p:blipFill>
        <p:spPr>
          <a:xfrm>
            <a:off x="405575" y="1214250"/>
            <a:ext cx="8193726" cy="35916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2"/>
          <p:cNvPicPr preferRelativeResize="0"/>
          <p:nvPr/>
        </p:nvPicPr>
        <p:blipFill rotWithShape="1">
          <a:blip r:embed="rId3">
            <a:alphaModFix/>
          </a:blip>
          <a:srcRect b="0" l="12675" r="12764" t="0"/>
          <a:stretch/>
        </p:blipFill>
        <p:spPr>
          <a:xfrm>
            <a:off x="321850" y="1250"/>
            <a:ext cx="8696099" cy="5141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3"/>
          <p:cNvSpPr txBox="1"/>
          <p:nvPr>
            <p:ph type="title"/>
          </p:nvPr>
        </p:nvSpPr>
        <p:spPr>
          <a:xfrm>
            <a:off x="216000" y="981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Ray Optics</a:t>
            </a:r>
            <a:endParaRPr/>
          </a:p>
        </p:txBody>
      </p:sp>
      <p:sp>
        <p:nvSpPr>
          <p:cNvPr id="132" name="Google Shape;132;p13"/>
          <p:cNvSpPr txBox="1"/>
          <p:nvPr>
            <p:ph idx="1" type="body"/>
          </p:nvPr>
        </p:nvSpPr>
        <p:spPr>
          <a:xfrm>
            <a:off x="311700" y="670850"/>
            <a:ext cx="8520600" cy="38979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Char char="●"/>
            </a:pPr>
            <a:r>
              <a:rPr lang="pt-BR"/>
              <a:t>Optics is the study of light and its interaction with matter.</a:t>
            </a:r>
            <a:endParaRPr/>
          </a:p>
          <a:p>
            <a:pPr indent="-334327" lvl="0" marL="457200" rtl="0" algn="l">
              <a:lnSpc>
                <a:spcPct val="115000"/>
              </a:lnSpc>
              <a:spcBef>
                <a:spcPts val="0"/>
              </a:spcBef>
              <a:spcAft>
                <a:spcPts val="0"/>
              </a:spcAft>
              <a:buSzPct val="100000"/>
              <a:buChar char="●"/>
            </a:pPr>
            <a:r>
              <a:rPr lang="pt-BR"/>
              <a:t>Light is visible electromagnetic radiation, which transports energy and momentum (linear and angular) from source to detector.</a:t>
            </a:r>
            <a:endParaRPr/>
          </a:p>
          <a:p>
            <a:pPr indent="-334327" lvl="0" marL="457200" rtl="0" algn="l">
              <a:lnSpc>
                <a:spcPct val="115000"/>
              </a:lnSpc>
              <a:spcBef>
                <a:spcPts val="0"/>
              </a:spcBef>
              <a:spcAft>
                <a:spcPts val="0"/>
              </a:spcAft>
              <a:buSzPct val="100000"/>
              <a:buChar char="●"/>
            </a:pPr>
            <a:r>
              <a:rPr lang="pt-BR"/>
              <a:t>Photonics includes the generation, transmission, modulation,amplification,frequency conversion and detection of light.</a:t>
            </a:r>
            <a:endParaRPr/>
          </a:p>
          <a:p>
            <a:pPr indent="-334327" lvl="0" marL="457200" rtl="0" algn="l">
              <a:lnSpc>
                <a:spcPct val="115000"/>
              </a:lnSpc>
              <a:spcBef>
                <a:spcPts val="0"/>
              </a:spcBef>
              <a:spcAft>
                <a:spcPts val="0"/>
              </a:spcAft>
              <a:buSzPct val="100000"/>
              <a:buChar char="●"/>
            </a:pPr>
            <a:r>
              <a:rPr b="1" lang="pt-BR">
                <a:solidFill>
                  <a:srgbClr val="FF0000"/>
                </a:solidFill>
              </a:rPr>
              <a:t>Ray optics</a:t>
            </a:r>
            <a:r>
              <a:rPr lang="pt-BR"/>
              <a:t> is the simplest theory of light. Rays travel in optical media according to a set of geometrical rules; hence ray optics is also called geometrical optics.</a:t>
            </a:r>
            <a:endParaRPr/>
          </a:p>
          <a:p>
            <a:pPr indent="-334327" lvl="0" marL="457200" rtl="0" algn="l">
              <a:lnSpc>
                <a:spcPct val="115000"/>
              </a:lnSpc>
              <a:spcBef>
                <a:spcPts val="0"/>
              </a:spcBef>
              <a:spcAft>
                <a:spcPts val="0"/>
              </a:spcAft>
              <a:buSzPct val="100000"/>
              <a:buChar char="●"/>
            </a:pPr>
            <a:r>
              <a:rPr lang="pt-BR"/>
              <a:t>Ray optics is an approximate theory, but describes accurately a variety of phenomena.</a:t>
            </a:r>
            <a:endParaRPr/>
          </a:p>
          <a:p>
            <a:pPr indent="-334327" lvl="0" marL="457200" rtl="0" algn="l">
              <a:lnSpc>
                <a:spcPct val="115000"/>
              </a:lnSpc>
              <a:spcBef>
                <a:spcPts val="0"/>
              </a:spcBef>
              <a:spcAft>
                <a:spcPts val="0"/>
              </a:spcAft>
              <a:buSzPct val="100000"/>
              <a:buChar char="●"/>
            </a:pPr>
            <a:r>
              <a:rPr lang="pt-BR"/>
              <a:t>Ray optics is </a:t>
            </a:r>
            <a:r>
              <a:rPr lang="pt-BR">
                <a:solidFill>
                  <a:srgbClr val="FF0000"/>
                </a:solidFill>
              </a:rPr>
              <a:t>concerned with the locations and directions of light rays</a:t>
            </a:r>
            <a:r>
              <a:rPr lang="pt-BR"/>
              <a:t>, which carry photons and light energy (They also carry momentum, but the direction of the momentum may be different from the ray direction). </a:t>
            </a:r>
            <a:endParaRPr/>
          </a:p>
          <a:p>
            <a:pPr indent="-334327" lvl="0" marL="457200" rtl="0" algn="l">
              <a:lnSpc>
                <a:spcPct val="115000"/>
              </a:lnSpc>
              <a:spcBef>
                <a:spcPts val="0"/>
              </a:spcBef>
              <a:spcAft>
                <a:spcPts val="0"/>
              </a:spcAft>
              <a:buSzPct val="100000"/>
              <a:buChar char="●"/>
            </a:pPr>
            <a:r>
              <a:rPr lang="pt-BR"/>
              <a:t>It is useful in describing image formation, the guiding of light, and energy transport.</a:t>
            </a:r>
            <a:endParaRPr/>
          </a:p>
          <a:p>
            <a:pPr indent="0" lvl="0" marL="0" rtl="0" algn="l">
              <a:lnSpc>
                <a:spcPct val="115000"/>
              </a:lnSpc>
              <a:spcBef>
                <a:spcPts val="1200"/>
              </a:spcBef>
              <a:spcAft>
                <a:spcPts val="1200"/>
              </a:spcAft>
              <a:buSzPct val="108108"/>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Postulates of Ray Optics</a:t>
            </a:r>
            <a:endParaRPr/>
          </a:p>
        </p:txBody>
      </p:sp>
      <p:sp>
        <p:nvSpPr>
          <p:cNvPr id="138" name="Google Shape;138;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pt-BR"/>
              <a:t>1. Light travels in the form of rays .Rays are emitted by light sources, and can be observed by light detectors.</a:t>
            </a:r>
            <a:endParaRPr/>
          </a:p>
          <a:p>
            <a:pPr indent="0" lvl="0" marL="0" rtl="0" algn="just">
              <a:lnSpc>
                <a:spcPct val="115000"/>
              </a:lnSpc>
              <a:spcBef>
                <a:spcPts val="1200"/>
              </a:spcBef>
              <a:spcAft>
                <a:spcPts val="0"/>
              </a:spcAft>
              <a:buSzPts val="1800"/>
              <a:buNone/>
            </a:pPr>
            <a:r>
              <a:rPr lang="pt-BR"/>
              <a:t>2. An optical medium (through which rays propagate) is characterized by a real scalar quantity n ≥ 1, called the refractive index. The speed of light in vacuum is c = 3 × 10</a:t>
            </a:r>
            <a:r>
              <a:rPr baseline="30000" lang="pt-BR"/>
              <a:t>8</a:t>
            </a:r>
            <a:r>
              <a:rPr lang="pt-BR"/>
              <a:t>m/s.The speed of light in a medium is v = c/n; this is the definition of the refractive index. The time taken by light to cover a distance d is t = nd/c; it is proportional to nd, which is called the optical path length.</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a:t>Postulates of Ray Optics</a:t>
            </a:r>
            <a:endParaRPr/>
          </a:p>
          <a:p>
            <a:pPr indent="0" lvl="0" marL="0" rtl="0" algn="l">
              <a:lnSpc>
                <a:spcPct val="100000"/>
              </a:lnSpc>
              <a:spcBef>
                <a:spcPts val="0"/>
              </a:spcBef>
              <a:spcAft>
                <a:spcPts val="0"/>
              </a:spcAft>
              <a:buSzPct val="111111"/>
              <a:buNone/>
            </a:pPr>
            <a:r>
              <a:t/>
            </a:r>
            <a:endParaRPr/>
          </a:p>
        </p:txBody>
      </p:sp>
      <p:sp>
        <p:nvSpPr>
          <p:cNvPr id="144" name="Google Shape;144;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a:t>3. In an inhomogeneous medium, the refractive index n(r) varies with</a:t>
            </a:r>
            <a:endParaRPr/>
          </a:p>
          <a:p>
            <a:pPr indent="0" lvl="0" marL="0" rtl="0" algn="l">
              <a:lnSpc>
                <a:spcPct val="115000"/>
              </a:lnSpc>
              <a:spcBef>
                <a:spcPts val="1200"/>
              </a:spcBef>
              <a:spcAft>
                <a:spcPts val="0"/>
              </a:spcAft>
              <a:buSzPts val="1800"/>
              <a:buNone/>
            </a:pPr>
            <a:r>
              <a:rPr lang="pt-BR"/>
              <a:t>position; hence the optical path length OPL between two points A and B is</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pt-BR"/>
              <a:t>where ds is an element of length along the path. The time t taken by light to</a:t>
            </a:r>
            <a:endParaRPr/>
          </a:p>
          <a:p>
            <a:pPr indent="0" lvl="0" marL="0" rtl="0" algn="l">
              <a:lnSpc>
                <a:spcPct val="115000"/>
              </a:lnSpc>
              <a:spcBef>
                <a:spcPts val="1200"/>
              </a:spcBef>
              <a:spcAft>
                <a:spcPts val="1200"/>
              </a:spcAft>
              <a:buSzPts val="1800"/>
              <a:buNone/>
            </a:pPr>
            <a:r>
              <a:rPr lang="pt-BR"/>
              <a:t>go from A to B is t = OPL/c.</a:t>
            </a:r>
            <a:endParaRPr/>
          </a:p>
        </p:txBody>
      </p:sp>
      <p:pic>
        <p:nvPicPr>
          <p:cNvPr id="145" name="Google Shape;145;p15"/>
          <p:cNvPicPr preferRelativeResize="0"/>
          <p:nvPr/>
        </p:nvPicPr>
        <p:blipFill rotWithShape="1">
          <a:blip r:embed="rId3">
            <a:alphaModFix/>
          </a:blip>
          <a:srcRect b="24517" l="23663" r="30026" t="57100"/>
          <a:stretch/>
        </p:blipFill>
        <p:spPr>
          <a:xfrm>
            <a:off x="1852925" y="2099263"/>
            <a:ext cx="4234426" cy="9449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a:t>Postulates of Ray Optics</a:t>
            </a:r>
            <a:endParaRPr/>
          </a:p>
        </p:txBody>
      </p:sp>
      <p:sp>
        <p:nvSpPr>
          <p:cNvPr id="151" name="Google Shape;151;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a:t>4.Light rays between the points A and B follow a path such that the time of travel, relative to neighboring paths, is an extremum (minimum). This means that the variation in the travel time, or, equivalently,in the optical path lenght, is zero. That is,</a:t>
            </a:r>
            <a:endParaRPr/>
          </a:p>
          <a:p>
            <a:pPr indent="0" lvl="0" marL="0" rtl="0" algn="l">
              <a:lnSpc>
                <a:spcPct val="115000"/>
              </a:lnSpc>
              <a:spcBef>
                <a:spcPts val="1200"/>
              </a:spcBef>
              <a:spcAft>
                <a:spcPts val="0"/>
              </a:spcAft>
              <a:buSzPts val="1800"/>
              <a:buNone/>
            </a:pPr>
            <a:r>
              <a:t/>
            </a:r>
            <a:endParaRPr/>
          </a:p>
          <a:p>
            <a:pPr indent="0" lvl="0" marL="0" rtl="0" algn="just">
              <a:lnSpc>
                <a:spcPct val="115000"/>
              </a:lnSpc>
              <a:spcBef>
                <a:spcPts val="1200"/>
              </a:spcBef>
              <a:spcAft>
                <a:spcPts val="1200"/>
              </a:spcAft>
              <a:buSzPts val="1800"/>
              <a:buNone/>
            </a:pPr>
            <a:r>
              <a:rPr lang="pt-BR"/>
              <a:t>Usually, the extremum is a minimum; then light rays travel along the path of least time. If there are many paths with the minimum time, then light rays travel along all of these simultaneously.</a:t>
            </a:r>
            <a:endParaRPr/>
          </a:p>
        </p:txBody>
      </p:sp>
      <p:pic>
        <p:nvPicPr>
          <p:cNvPr id="152" name="Google Shape;152;p16"/>
          <p:cNvPicPr preferRelativeResize="0"/>
          <p:nvPr/>
        </p:nvPicPr>
        <p:blipFill rotWithShape="1">
          <a:blip r:embed="rId3">
            <a:alphaModFix/>
          </a:blip>
          <a:srcRect b="20797" l="32036" r="32775" t="66406"/>
          <a:stretch/>
        </p:blipFill>
        <p:spPr>
          <a:xfrm>
            <a:off x="2510825" y="2386500"/>
            <a:ext cx="3217674" cy="657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Types of Rays</a:t>
            </a:r>
            <a:endParaRPr/>
          </a:p>
        </p:txBody>
      </p:sp>
      <p:sp>
        <p:nvSpPr>
          <p:cNvPr id="158" name="Google Shape;158;p17"/>
          <p:cNvSpPr txBox="1"/>
          <p:nvPr>
            <p:ph idx="1" type="body"/>
          </p:nvPr>
        </p:nvSpPr>
        <p:spPr>
          <a:xfrm>
            <a:off x="311700" y="912100"/>
            <a:ext cx="8520600" cy="3657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pt-BR" u="sng"/>
              <a:t>Rays that Interact with surfaces</a:t>
            </a:r>
            <a:endParaRPr b="1" u="sng"/>
          </a:p>
          <a:p>
            <a:pPr indent="-342900" lvl="0" marL="457200" rtl="0" algn="l">
              <a:lnSpc>
                <a:spcPct val="115000"/>
              </a:lnSpc>
              <a:spcBef>
                <a:spcPts val="1200"/>
              </a:spcBef>
              <a:spcAft>
                <a:spcPts val="0"/>
              </a:spcAft>
              <a:buSzPts val="1800"/>
              <a:buChar char="●"/>
            </a:pPr>
            <a:r>
              <a:rPr lang="pt-BR"/>
              <a:t>An </a:t>
            </a:r>
            <a:r>
              <a:rPr lang="pt-BR">
                <a:solidFill>
                  <a:srgbClr val="FF0000"/>
                </a:solidFill>
              </a:rPr>
              <a:t>incident ray</a:t>
            </a:r>
            <a:r>
              <a:rPr lang="pt-BR"/>
              <a:t> is a ray of light that strikes a surface. The angle between this ray and the perpendicular or normal to the surface is the angle of incidence</a:t>
            </a:r>
            <a:endParaRPr/>
          </a:p>
          <a:p>
            <a:pPr indent="-342900" lvl="0" marL="457200" rtl="0" algn="l">
              <a:lnSpc>
                <a:spcPct val="115000"/>
              </a:lnSpc>
              <a:spcBef>
                <a:spcPts val="0"/>
              </a:spcBef>
              <a:spcAft>
                <a:spcPts val="0"/>
              </a:spcAft>
              <a:buSzPts val="1800"/>
              <a:buChar char="●"/>
            </a:pPr>
            <a:r>
              <a:rPr lang="pt-BR"/>
              <a:t>The </a:t>
            </a:r>
            <a:r>
              <a:rPr lang="pt-BR">
                <a:solidFill>
                  <a:srgbClr val="FF0000"/>
                </a:solidFill>
              </a:rPr>
              <a:t>reflected ray</a:t>
            </a:r>
            <a:r>
              <a:rPr lang="pt-BR"/>
              <a:t> corresponding to a given incident ray, is the ray that represents the light reflected by the surface. The angle between the surface normal and the reflected ray is known as the angle of reflection. The Law of Reflection says that for a specular (non-scattering) surface, the angle of reflection is always equal to the angle of incidence.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Types of rays</a:t>
            </a:r>
            <a:endParaRPr/>
          </a:p>
        </p:txBody>
      </p:sp>
      <p:sp>
        <p:nvSpPr>
          <p:cNvPr id="164" name="Google Shape;164;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The </a:t>
            </a:r>
            <a:r>
              <a:rPr lang="pt-BR">
                <a:solidFill>
                  <a:srgbClr val="FF0000"/>
                </a:solidFill>
              </a:rPr>
              <a:t>refracted ray or transmitted ray</a:t>
            </a:r>
            <a:r>
              <a:rPr lang="pt-BR"/>
              <a:t> corresponding to a given incident ray represents the light that is transmitted through the surface. The angle between this ray and the normal is known as the angle of refraction, and it is given by Snell's Law. Conservation of energy requires that the power in the incident ray must equal the sum of the power in the refracted ray, the power in the reflected ray, and any power absorbed at the surface</a:t>
            </a:r>
            <a:endParaRPr/>
          </a:p>
          <a:p>
            <a:pPr indent="-342900" lvl="0" marL="457200" rtl="0" algn="l">
              <a:lnSpc>
                <a:spcPct val="115000"/>
              </a:lnSpc>
              <a:spcBef>
                <a:spcPts val="0"/>
              </a:spcBef>
              <a:spcAft>
                <a:spcPts val="0"/>
              </a:spcAft>
              <a:buSzPts val="1800"/>
              <a:buChar char="●"/>
            </a:pPr>
            <a:r>
              <a:rPr lang="pt-BR"/>
              <a:t>If the material is birefringent, the refracted ray may split into ordinary and extraordinary rays, which experience different indexes of refraction when passing through the birefringent material.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g330339e750543782_0"/>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p:txBody>
      </p:sp>
      <p:sp>
        <p:nvSpPr>
          <p:cNvPr id="58" name="Google Shape;58;g330339e750543782_0"/>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311700" y="1508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Types of rays</a:t>
            </a:r>
            <a:endParaRPr/>
          </a:p>
        </p:txBody>
      </p:sp>
      <p:sp>
        <p:nvSpPr>
          <p:cNvPr id="170" name="Google Shape;170;p19"/>
          <p:cNvSpPr txBox="1"/>
          <p:nvPr>
            <p:ph idx="1" type="body"/>
          </p:nvPr>
        </p:nvSpPr>
        <p:spPr>
          <a:xfrm>
            <a:off x="165650" y="627675"/>
            <a:ext cx="8666700" cy="4413600"/>
          </a:xfrm>
          <a:prstGeom prst="rect">
            <a:avLst/>
          </a:prstGeom>
          <a:noFill/>
          <a:ln>
            <a:noFill/>
          </a:ln>
        </p:spPr>
        <p:txBody>
          <a:bodyPr anchorCtr="0" anchor="t" bIns="91425" lIns="91425" spcFirstLastPara="1" rIns="91425" wrap="square" tIns="91425">
            <a:normAutofit fontScale="85000" lnSpcReduction="20000"/>
          </a:bodyPr>
          <a:lstStyle/>
          <a:p>
            <a:pPr indent="-353961" lvl="0" marL="457200" rtl="0" algn="l">
              <a:lnSpc>
                <a:spcPct val="115000"/>
              </a:lnSpc>
              <a:spcBef>
                <a:spcPts val="0"/>
              </a:spcBef>
              <a:spcAft>
                <a:spcPts val="0"/>
              </a:spcAft>
              <a:buSzPct val="136622"/>
              <a:buChar char="●"/>
            </a:pPr>
            <a:r>
              <a:rPr b="1" i="0" lang="pt-BR" sz="1700">
                <a:solidFill>
                  <a:schemeClr val="dk1"/>
                </a:solidFill>
                <a:latin typeface="Times New Roman"/>
                <a:ea typeface="Times New Roman"/>
                <a:cs typeface="Times New Roman"/>
                <a:sym typeface="Times New Roman"/>
              </a:rPr>
              <a:t>Meridional rays </a:t>
            </a:r>
            <a:r>
              <a:rPr b="0" i="0" lang="pt-BR" sz="1700">
                <a:solidFill>
                  <a:schemeClr val="dk1"/>
                </a:solidFill>
                <a:latin typeface="Times New Roman"/>
                <a:ea typeface="Times New Roman"/>
                <a:cs typeface="Times New Roman"/>
                <a:sym typeface="Times New Roman"/>
              </a:rPr>
              <a:t>are rays that pass through the axis of the optical fiber. Meridional rays are used to illustrate the basic transmission properties of optical fibers.</a:t>
            </a:r>
            <a:endParaRPr/>
          </a:p>
          <a:p>
            <a:pPr indent="-353961" lvl="0" marL="457200" rtl="0" algn="l">
              <a:lnSpc>
                <a:spcPct val="115000"/>
              </a:lnSpc>
              <a:spcBef>
                <a:spcPts val="0"/>
              </a:spcBef>
              <a:spcAft>
                <a:spcPts val="0"/>
              </a:spcAft>
              <a:buSzPct val="136622"/>
              <a:buChar char="●"/>
            </a:pPr>
            <a:r>
              <a:rPr b="0" i="0" lang="pt-BR" sz="1700">
                <a:solidFill>
                  <a:schemeClr val="dk1"/>
                </a:solidFill>
                <a:latin typeface="Times New Roman"/>
                <a:ea typeface="Times New Roman"/>
                <a:cs typeface="Times New Roman"/>
                <a:sym typeface="Times New Roman"/>
              </a:rPr>
              <a:t> The second type is called skew rays. Skew rays are rays that travel through an optical fiber without passing through its axis.</a:t>
            </a:r>
            <a:endParaRPr/>
          </a:p>
          <a:p>
            <a:pPr indent="-353961" lvl="0" marL="457200" rtl="0" algn="l">
              <a:lnSpc>
                <a:spcPct val="115000"/>
              </a:lnSpc>
              <a:spcBef>
                <a:spcPts val="0"/>
              </a:spcBef>
              <a:spcAft>
                <a:spcPts val="0"/>
              </a:spcAft>
              <a:buSzPct val="136622"/>
              <a:buChar char="●"/>
            </a:pPr>
            <a:r>
              <a:rPr b="0" i="0" lang="pt-BR" sz="1700">
                <a:solidFill>
                  <a:schemeClr val="dk1"/>
                </a:solidFill>
                <a:latin typeface="Times New Roman"/>
                <a:ea typeface="Times New Roman"/>
                <a:cs typeface="Times New Roman"/>
                <a:sym typeface="Times New Roman"/>
              </a:rPr>
              <a:t>Meridional rays can be classified as bound or unbound rays. Bound rays remain in the core and propagate along the axis of the fiber.</a:t>
            </a:r>
            <a:endParaRPr/>
          </a:p>
          <a:p>
            <a:pPr indent="-353961" lvl="0" marL="457200" rtl="0" algn="l">
              <a:lnSpc>
                <a:spcPct val="115000"/>
              </a:lnSpc>
              <a:spcBef>
                <a:spcPts val="0"/>
              </a:spcBef>
              <a:spcAft>
                <a:spcPts val="0"/>
              </a:spcAft>
              <a:buSzPct val="136622"/>
              <a:buChar char="●"/>
            </a:pPr>
            <a:r>
              <a:rPr b="0" i="0" lang="pt-BR" sz="1700">
                <a:solidFill>
                  <a:schemeClr val="dk1"/>
                </a:solidFill>
                <a:latin typeface="Times New Roman"/>
                <a:ea typeface="Times New Roman"/>
                <a:cs typeface="Times New Roman"/>
                <a:sym typeface="Times New Roman"/>
              </a:rPr>
              <a:t>Bound rays propagate through the fiber by total internal reflection. Unbound rays are refracted out of the fiber core. </a:t>
            </a:r>
            <a:endParaRPr/>
          </a:p>
          <a:p>
            <a:pPr indent="-353961" lvl="0" marL="457200" rtl="0" algn="l">
              <a:lnSpc>
                <a:spcPct val="115000"/>
              </a:lnSpc>
              <a:spcBef>
                <a:spcPts val="0"/>
              </a:spcBef>
              <a:spcAft>
                <a:spcPts val="0"/>
              </a:spcAft>
              <a:buSzPct val="136622"/>
              <a:buChar char="●"/>
            </a:pPr>
            <a:r>
              <a:rPr b="0" i="0" lang="pt-BR" sz="1700">
                <a:solidFill>
                  <a:schemeClr val="dk1"/>
                </a:solidFill>
                <a:latin typeface="Times New Roman"/>
                <a:ea typeface="Times New Roman"/>
                <a:cs typeface="Times New Roman"/>
                <a:sym typeface="Times New Roman"/>
              </a:rPr>
              <a:t>Figure shows a possible path taken by bound and unbound rays in a step-index fiber. The core of the step-index fiber has an index of refraction n1. </a:t>
            </a:r>
            <a:endParaRPr/>
          </a:p>
          <a:p>
            <a:pPr indent="-353961" lvl="0" marL="457200" rtl="0" algn="l">
              <a:lnSpc>
                <a:spcPct val="115000"/>
              </a:lnSpc>
              <a:spcBef>
                <a:spcPts val="0"/>
              </a:spcBef>
              <a:spcAft>
                <a:spcPts val="0"/>
              </a:spcAft>
              <a:buSzPct val="136622"/>
              <a:buChar char="●"/>
            </a:pPr>
            <a:r>
              <a:rPr b="0" i="0" lang="pt-BR" sz="1700">
                <a:solidFill>
                  <a:schemeClr val="dk1"/>
                </a:solidFill>
                <a:latin typeface="Times New Roman"/>
                <a:ea typeface="Times New Roman"/>
                <a:cs typeface="Times New Roman"/>
                <a:sym typeface="Times New Roman"/>
              </a:rPr>
              <a:t>The cladding of a step-index has an index of refraction n2 that is lower than n1.</a:t>
            </a:r>
            <a:endParaRPr/>
          </a:p>
          <a:p>
            <a:pPr indent="-353961" lvl="0" marL="457200" rtl="0" algn="l">
              <a:lnSpc>
                <a:spcPct val="115000"/>
              </a:lnSpc>
              <a:spcBef>
                <a:spcPts val="0"/>
              </a:spcBef>
              <a:spcAft>
                <a:spcPts val="0"/>
              </a:spcAft>
              <a:buSzPct val="136622"/>
              <a:buChar char="●"/>
            </a:pPr>
            <a:r>
              <a:rPr b="0" i="0" lang="pt-BR" sz="1700">
                <a:solidFill>
                  <a:schemeClr val="dk1"/>
                </a:solidFill>
                <a:latin typeface="Times New Roman"/>
                <a:ea typeface="Times New Roman"/>
                <a:cs typeface="Times New Roman"/>
                <a:sym typeface="Times New Roman"/>
              </a:rPr>
              <a:t> Figure assumes the core-cladding interface is perfect.</a:t>
            </a:r>
            <a:endParaRPr/>
          </a:p>
          <a:p>
            <a:pPr indent="-353961" lvl="0" marL="457200" rtl="0" algn="l">
              <a:lnSpc>
                <a:spcPct val="115000"/>
              </a:lnSpc>
              <a:spcBef>
                <a:spcPts val="0"/>
              </a:spcBef>
              <a:spcAft>
                <a:spcPts val="0"/>
              </a:spcAft>
              <a:buSzPct val="136622"/>
              <a:buChar char="●"/>
            </a:pPr>
            <a:r>
              <a:rPr b="0" i="0" lang="pt-BR" sz="1700">
                <a:solidFill>
                  <a:schemeClr val="dk1"/>
                </a:solidFill>
                <a:latin typeface="Times New Roman"/>
                <a:ea typeface="Times New Roman"/>
                <a:cs typeface="Times New Roman"/>
                <a:sym typeface="Times New Roman"/>
              </a:rPr>
              <a:t> However, imperfections at the core-cladding interface will cause part of the bound rays to be refracted out of the core into the cladding. </a:t>
            </a:r>
            <a:endParaRPr/>
          </a:p>
          <a:p>
            <a:pPr indent="-353961" lvl="0" marL="457200" rtl="0" algn="l">
              <a:lnSpc>
                <a:spcPct val="115000"/>
              </a:lnSpc>
              <a:spcBef>
                <a:spcPts val="0"/>
              </a:spcBef>
              <a:spcAft>
                <a:spcPts val="0"/>
              </a:spcAft>
              <a:buSzPct val="136622"/>
              <a:buChar char="●"/>
            </a:pPr>
            <a:r>
              <a:rPr b="0" i="0" lang="pt-BR" sz="1700">
                <a:solidFill>
                  <a:schemeClr val="dk1"/>
                </a:solidFill>
                <a:latin typeface="Times New Roman"/>
                <a:ea typeface="Times New Roman"/>
                <a:cs typeface="Times New Roman"/>
                <a:sym typeface="Times New Roman"/>
              </a:rPr>
              <a:t>The light rays refracted into the cladding will eventually escape from the fiber. In general, meridional rays follow the laws of reflection and refraction</a:t>
            </a:r>
            <a:r>
              <a:rPr b="0" i="0" lang="pt-BR">
                <a:solidFill>
                  <a:srgbClr val="757579"/>
                </a:solidFill>
                <a:latin typeface="Lato"/>
                <a:ea typeface="Lato"/>
                <a:cs typeface="Lato"/>
                <a:sym typeface="Lato"/>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pic>
        <p:nvPicPr>
          <p:cNvPr id="176" name="Google Shape;176;p20"/>
          <p:cNvPicPr preferRelativeResize="0"/>
          <p:nvPr/>
        </p:nvPicPr>
        <p:blipFill rotWithShape="1">
          <a:blip r:embed="rId3">
            <a:alphaModFix/>
          </a:blip>
          <a:srcRect b="0" l="0" r="0" t="0"/>
          <a:stretch/>
        </p:blipFill>
        <p:spPr>
          <a:xfrm>
            <a:off x="1419225" y="1195387"/>
            <a:ext cx="6305550" cy="2752725"/>
          </a:xfrm>
          <a:prstGeom prst="rect">
            <a:avLst/>
          </a:prstGeom>
          <a:noFill/>
          <a:ln>
            <a:noFill/>
          </a:ln>
        </p:spPr>
      </p:pic>
      <p:sp>
        <p:nvSpPr>
          <p:cNvPr id="177" name="Google Shape;17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Skew Rays</a:t>
            </a:r>
            <a:endParaRPr/>
          </a:p>
        </p:txBody>
      </p:sp>
      <p:sp>
        <p:nvSpPr>
          <p:cNvPr id="183" name="Google Shape;183;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342900" lvl="0" marL="457200" rtl="0" algn="l">
              <a:lnSpc>
                <a:spcPct val="115000"/>
              </a:lnSpc>
              <a:spcBef>
                <a:spcPts val="0"/>
              </a:spcBef>
              <a:spcAft>
                <a:spcPts val="0"/>
              </a:spcAft>
              <a:buSzPct val="108108"/>
              <a:buChar char="●"/>
            </a:pPr>
            <a:r>
              <a:rPr b="0" i="0" lang="pt-BR">
                <a:solidFill>
                  <a:srgbClr val="333333"/>
                </a:solidFill>
                <a:latin typeface="Source Sans Pro"/>
                <a:ea typeface="Source Sans Pro"/>
                <a:cs typeface="Source Sans Pro"/>
                <a:sym typeface="Source Sans Pro"/>
              </a:rPr>
              <a:t>Skew rays are rays that travel through an optical fiber without passing through its axis.</a:t>
            </a:r>
            <a:endParaRPr/>
          </a:p>
          <a:p>
            <a:pPr indent="-342900" lvl="0" marL="457200" rtl="0" algn="l">
              <a:lnSpc>
                <a:spcPct val="115000"/>
              </a:lnSpc>
              <a:spcBef>
                <a:spcPts val="0"/>
              </a:spcBef>
              <a:spcAft>
                <a:spcPts val="0"/>
              </a:spcAft>
              <a:buSzPct val="108108"/>
              <a:buChar char="●"/>
            </a:pPr>
            <a:r>
              <a:rPr b="0" i="0" lang="pt-BR">
                <a:solidFill>
                  <a:srgbClr val="333333"/>
                </a:solidFill>
                <a:latin typeface="Source Sans Pro"/>
                <a:ea typeface="Source Sans Pro"/>
                <a:cs typeface="Source Sans Pro"/>
                <a:sym typeface="Source Sans Pro"/>
              </a:rPr>
              <a:t>Skew rays are those rays which follow helical path but they are not confined to a single plane. Skew rays are not confined to a particular plane so they cannot be tracked easily. </a:t>
            </a:r>
            <a:endParaRPr/>
          </a:p>
          <a:p>
            <a:pPr indent="-342900" lvl="0" marL="457200" rtl="0" algn="l">
              <a:lnSpc>
                <a:spcPct val="115000"/>
              </a:lnSpc>
              <a:spcBef>
                <a:spcPts val="0"/>
              </a:spcBef>
              <a:spcAft>
                <a:spcPts val="0"/>
              </a:spcAft>
              <a:buSzPct val="108108"/>
              <a:buChar char="●"/>
            </a:pPr>
            <a:r>
              <a:rPr b="0" i="0" lang="pt-BR">
                <a:solidFill>
                  <a:srgbClr val="333333"/>
                </a:solidFill>
                <a:latin typeface="Source Sans Pro"/>
                <a:ea typeface="Source Sans Pro"/>
                <a:cs typeface="Source Sans Pro"/>
                <a:sym typeface="Source Sans Pro"/>
              </a:rPr>
              <a:t>Skew rays propagate without passing through the center axis of the fiber. The acceptance angle for skew rays is larger than the acceptance angle of meridional rays.</a:t>
            </a:r>
            <a:endParaRPr/>
          </a:p>
          <a:p>
            <a:pPr indent="-342900" lvl="0" marL="457200" rtl="0" algn="l">
              <a:lnSpc>
                <a:spcPct val="115000"/>
              </a:lnSpc>
              <a:spcBef>
                <a:spcPts val="0"/>
              </a:spcBef>
              <a:spcAft>
                <a:spcPts val="0"/>
              </a:spcAft>
              <a:buSzPct val="108108"/>
              <a:buChar char="●"/>
            </a:pPr>
            <a:r>
              <a:rPr b="0" i="0" lang="pt-BR">
                <a:solidFill>
                  <a:srgbClr val="333333"/>
                </a:solidFill>
                <a:latin typeface="Source Sans Pro"/>
                <a:ea typeface="Source Sans Pro"/>
                <a:cs typeface="Source Sans Pro"/>
                <a:sym typeface="Source Sans Pro"/>
              </a:rPr>
              <a:t>Skew rays are often used in the calculation of light acceptance in an optical fiber. The addition of skew rays increases the amount of light capacity of a fiber. </a:t>
            </a:r>
            <a:endParaRPr>
              <a:solidFill>
                <a:srgbClr val="333333"/>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SzPct val="108108"/>
              <a:buChar char="●"/>
            </a:pPr>
            <a:r>
              <a:rPr b="0" i="0" lang="pt-BR">
                <a:solidFill>
                  <a:srgbClr val="333333"/>
                </a:solidFill>
                <a:latin typeface="Source Sans Pro"/>
                <a:ea typeface="Source Sans Pro"/>
                <a:cs typeface="Source Sans Pro"/>
                <a:sym typeface="Source Sans Pro"/>
              </a:rPr>
              <a:t>The addition of skew rays also increases the amount of loss in a fiber. Skew rays tend to propagate near the edge of the fiber core. A large portion of the number of skew rays that are trapped in the fiber core are considered to be leaky rays.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Skew rays</a:t>
            </a:r>
            <a:endParaRPr/>
          </a:p>
        </p:txBody>
      </p:sp>
      <p:sp>
        <p:nvSpPr>
          <p:cNvPr id="189" name="Google Shape;189;p22"/>
          <p:cNvSpPr txBox="1"/>
          <p:nvPr>
            <p:ph idx="1" type="body"/>
          </p:nvPr>
        </p:nvSpPr>
        <p:spPr>
          <a:xfrm>
            <a:off x="-1966297" y="1098966"/>
            <a:ext cx="14211536" cy="4254771"/>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pic>
        <p:nvPicPr>
          <p:cNvPr descr="Write in detail about Skew rays." id="190" name="Google Shape;190;p22"/>
          <p:cNvPicPr preferRelativeResize="0"/>
          <p:nvPr/>
        </p:nvPicPr>
        <p:blipFill rotWithShape="1">
          <a:blip r:embed="rId3">
            <a:alphaModFix/>
          </a:blip>
          <a:srcRect b="0" l="0" r="0" t="0"/>
          <a:stretch/>
        </p:blipFill>
        <p:spPr>
          <a:xfrm>
            <a:off x="2693582" y="1139181"/>
            <a:ext cx="4082902" cy="311380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311700" y="981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Types of rays</a:t>
            </a:r>
            <a:endParaRPr/>
          </a:p>
        </p:txBody>
      </p:sp>
      <p:sp>
        <p:nvSpPr>
          <p:cNvPr id="196" name="Google Shape;196;p23"/>
          <p:cNvSpPr txBox="1"/>
          <p:nvPr>
            <p:ph idx="1" type="body"/>
          </p:nvPr>
        </p:nvSpPr>
        <p:spPr>
          <a:xfrm>
            <a:off x="311700" y="670825"/>
            <a:ext cx="5715900" cy="4215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pt-BR" u="sng"/>
              <a:t>Optical systems</a:t>
            </a:r>
            <a:endParaRPr b="1" u="sng"/>
          </a:p>
          <a:p>
            <a:pPr indent="-342900" lvl="0" marL="457200" rtl="0" algn="just">
              <a:lnSpc>
                <a:spcPct val="115000"/>
              </a:lnSpc>
              <a:spcBef>
                <a:spcPts val="0"/>
              </a:spcBef>
              <a:spcAft>
                <a:spcPts val="0"/>
              </a:spcAft>
              <a:buSzPts val="1800"/>
              <a:buChar char="●"/>
            </a:pPr>
            <a:r>
              <a:rPr lang="pt-BR"/>
              <a:t>The </a:t>
            </a:r>
            <a:r>
              <a:rPr lang="pt-BR">
                <a:solidFill>
                  <a:srgbClr val="FF0000"/>
                </a:solidFill>
              </a:rPr>
              <a:t>marginal ray</a:t>
            </a:r>
            <a:r>
              <a:rPr lang="pt-BR"/>
              <a:t> (sometimes known as an a ray or a marginal axial ray) in an optical system is the meridional ray that starts at the point where the object crosses the optical axis, and touches the edge of the aperture stop of the system.</a:t>
            </a:r>
            <a:r>
              <a:rPr b="0" i="0" lang="pt-BR">
                <a:solidFill>
                  <a:srgbClr val="282829"/>
                </a:solidFill>
                <a:latin typeface="Arial"/>
                <a:ea typeface="Arial"/>
                <a:cs typeface="Arial"/>
                <a:sym typeface="Arial"/>
              </a:rPr>
              <a:t> Marginal rays are the rays which passes through the maximum aperture of the spherical mirror. This means that they have a Max angle with the principal axis.</a:t>
            </a:r>
            <a:endParaRPr/>
          </a:p>
        </p:txBody>
      </p:sp>
      <p:pic>
        <p:nvPicPr>
          <p:cNvPr id="197" name="Google Shape;197;p23"/>
          <p:cNvPicPr preferRelativeResize="0"/>
          <p:nvPr/>
        </p:nvPicPr>
        <p:blipFill rotWithShape="1">
          <a:blip r:embed="rId3">
            <a:alphaModFix/>
          </a:blip>
          <a:srcRect b="0" l="0" r="0" t="0"/>
          <a:stretch/>
        </p:blipFill>
        <p:spPr>
          <a:xfrm>
            <a:off x="6347450" y="1178375"/>
            <a:ext cx="2484850" cy="3110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311700" y="1459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a:t>Types of rays</a:t>
            </a:r>
            <a:endParaRPr/>
          </a:p>
          <a:p>
            <a:pPr indent="0" lvl="0" marL="0" rtl="0" algn="l">
              <a:lnSpc>
                <a:spcPct val="100000"/>
              </a:lnSpc>
              <a:spcBef>
                <a:spcPts val="0"/>
              </a:spcBef>
              <a:spcAft>
                <a:spcPts val="0"/>
              </a:spcAft>
              <a:buSzPct val="111111"/>
              <a:buNone/>
            </a:pPr>
            <a:r>
              <a:t/>
            </a:r>
            <a:endParaRPr/>
          </a:p>
        </p:txBody>
      </p:sp>
      <p:sp>
        <p:nvSpPr>
          <p:cNvPr id="203" name="Google Shape;203;p24"/>
          <p:cNvSpPr txBox="1"/>
          <p:nvPr>
            <p:ph idx="1" type="body"/>
          </p:nvPr>
        </p:nvSpPr>
        <p:spPr>
          <a:xfrm>
            <a:off x="311700" y="7186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The </a:t>
            </a:r>
            <a:r>
              <a:rPr lang="pt-BR">
                <a:solidFill>
                  <a:srgbClr val="FF0000"/>
                </a:solidFill>
              </a:rPr>
              <a:t>principal ray or chief ray</a:t>
            </a:r>
            <a:r>
              <a:rPr lang="pt-BR"/>
              <a:t> (sometimes known as the b ray) in an optical system is the meridional ray that starts at the edge of the object, and passes through the center of the aperture stop</a:t>
            </a:r>
            <a:endParaRPr/>
          </a:p>
          <a:p>
            <a:pPr indent="-342900" lvl="0" marL="457200" rtl="0" algn="l">
              <a:lnSpc>
                <a:spcPct val="115000"/>
              </a:lnSpc>
              <a:spcBef>
                <a:spcPts val="0"/>
              </a:spcBef>
              <a:spcAft>
                <a:spcPts val="0"/>
              </a:spcAft>
              <a:buSzPts val="1800"/>
              <a:buChar char="●"/>
            </a:pPr>
            <a:r>
              <a:rPr lang="pt-BR"/>
              <a:t>Sagittal ray or transverse ray</a:t>
            </a:r>
            <a:endParaRPr/>
          </a:p>
          <a:p>
            <a:pPr indent="-342900" lvl="0" marL="457200" rtl="0" algn="l">
              <a:lnSpc>
                <a:spcPct val="115000"/>
              </a:lnSpc>
              <a:spcBef>
                <a:spcPts val="0"/>
              </a:spcBef>
              <a:spcAft>
                <a:spcPts val="0"/>
              </a:spcAft>
              <a:buSzPts val="1800"/>
              <a:buChar char="●"/>
            </a:pPr>
            <a:r>
              <a:rPr lang="pt-BR"/>
              <a:t>Paraxial ray</a:t>
            </a:r>
            <a:endParaRPr/>
          </a:p>
          <a:p>
            <a:pPr indent="-342900" lvl="0" marL="457200" rtl="0" algn="l">
              <a:lnSpc>
                <a:spcPct val="115000"/>
              </a:lnSpc>
              <a:spcBef>
                <a:spcPts val="0"/>
              </a:spcBef>
              <a:spcAft>
                <a:spcPts val="0"/>
              </a:spcAft>
              <a:buSzPts val="1800"/>
              <a:buChar char="●"/>
            </a:pPr>
            <a:r>
              <a:rPr lang="pt-BR"/>
              <a:t>Parabasal ray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Acceptance Angle</a:t>
            </a:r>
            <a:endParaRPr/>
          </a:p>
        </p:txBody>
      </p:sp>
      <p:sp>
        <p:nvSpPr>
          <p:cNvPr id="64" name="Google Shape;64;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Acceptance angle is the maximum angle with the axis of the Optical Fiber at which the light can enter into the optical fiber in order to be propagated through it.Fig shows the propagation of light in a fiber.</a:t>
            </a:r>
            <a:endParaRPr/>
          </a:p>
          <a:p>
            <a:pPr indent="-228600" lvl="0" marL="457200" rtl="0" algn="l">
              <a:lnSpc>
                <a:spcPct val="115000"/>
              </a:lnSpc>
              <a:spcBef>
                <a:spcPts val="0"/>
              </a:spcBef>
              <a:spcAft>
                <a:spcPts val="0"/>
              </a:spcAft>
              <a:buSzPts val="1800"/>
              <a:buNone/>
            </a:pPr>
            <a:r>
              <a:t/>
            </a:r>
            <a:endParaRPr/>
          </a:p>
          <a:p>
            <a:pPr indent="0" lvl="0" marL="457200" rtl="0" algn="l">
              <a:lnSpc>
                <a:spcPct val="115000"/>
              </a:lnSpc>
              <a:spcBef>
                <a:spcPts val="1200"/>
              </a:spcBef>
              <a:spcAft>
                <a:spcPts val="1200"/>
              </a:spcAft>
              <a:buSzPts val="1800"/>
              <a:buNone/>
            </a:pPr>
            <a:r>
              <a:t/>
            </a:r>
            <a:endParaRPr/>
          </a:p>
        </p:txBody>
      </p:sp>
      <p:pic>
        <p:nvPicPr>
          <p:cNvPr id="65" name="Google Shape;65;p2"/>
          <p:cNvPicPr preferRelativeResize="0"/>
          <p:nvPr/>
        </p:nvPicPr>
        <p:blipFill rotWithShape="1">
          <a:blip r:embed="rId3">
            <a:alphaModFix/>
          </a:blip>
          <a:srcRect b="0" l="0" r="0" t="0"/>
          <a:stretch/>
        </p:blipFill>
        <p:spPr>
          <a:xfrm>
            <a:off x="915398" y="2332493"/>
            <a:ext cx="6853460" cy="23659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1" name="Google Shape;71;p3"/>
          <p:cNvSpPr txBox="1"/>
          <p:nvPr>
            <p:ph idx="1" type="body"/>
          </p:nvPr>
        </p:nvSpPr>
        <p:spPr>
          <a:xfrm>
            <a:off x="311700" y="1152475"/>
            <a:ext cx="8520600" cy="3416400"/>
          </a:xfrm>
          <a:prstGeom prst="rect">
            <a:avLst/>
          </a:prstGeom>
          <a:blipFill rotWithShape="1">
            <a:blip r:embed="rId3">
              <a:alphaModFix/>
            </a:blip>
            <a:stretch>
              <a:fillRect b="0" l="0" r="-1142"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7" name="Google Shape;7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pt-BR"/>
              <a:t>At the point B on the interface of core and cladding,</a:t>
            </a:r>
            <a:endParaRPr/>
          </a:p>
          <a:p>
            <a:pPr indent="-342900" lvl="0" marL="457200" rtl="0" algn="l">
              <a:lnSpc>
                <a:spcPct val="115000"/>
              </a:lnSpc>
              <a:spcBef>
                <a:spcPts val="0"/>
              </a:spcBef>
              <a:spcAft>
                <a:spcPts val="0"/>
              </a:spcAft>
              <a:buSzPts val="1800"/>
              <a:buChar char="●"/>
            </a:pPr>
            <a:r>
              <a:rPr lang="pt-BR"/>
              <a:t>Angle of incidence 𝜃</a:t>
            </a:r>
            <a:r>
              <a:rPr baseline="-25000" lang="pt-BR"/>
              <a:t>𝑐</a:t>
            </a:r>
            <a:r>
              <a:rPr lang="pt-BR"/>
              <a:t> = 90 − 𝜃</a:t>
            </a:r>
            <a:r>
              <a:rPr baseline="-25000" lang="pt-BR"/>
              <a:t>r</a:t>
            </a:r>
            <a:endParaRPr/>
          </a:p>
          <a:p>
            <a:pPr indent="-342900" lvl="0" marL="457200" rtl="0" algn="l">
              <a:lnSpc>
                <a:spcPct val="115000"/>
              </a:lnSpc>
              <a:spcBef>
                <a:spcPts val="0"/>
              </a:spcBef>
              <a:spcAft>
                <a:spcPts val="0"/>
              </a:spcAft>
              <a:buSzPts val="1800"/>
              <a:buChar char="●"/>
            </a:pPr>
            <a:r>
              <a:rPr lang="pt-BR"/>
              <a:t>Applying Snell’s law of refraction at the point B we have</a:t>
            </a:r>
            <a:endParaRPr/>
          </a:p>
          <a:p>
            <a:pPr indent="0" lvl="0" marL="114300" rtl="0" algn="l">
              <a:lnSpc>
                <a:spcPct val="115000"/>
              </a:lnSpc>
              <a:spcBef>
                <a:spcPts val="0"/>
              </a:spcBef>
              <a:spcAft>
                <a:spcPts val="0"/>
              </a:spcAft>
              <a:buSzPts val="1800"/>
              <a:buNone/>
            </a:pPr>
            <a:r>
              <a:rPr lang="pt-BR"/>
              <a:t>                   𝑛</a:t>
            </a:r>
            <a:r>
              <a:rPr baseline="-25000" lang="pt-BR"/>
              <a:t>1</a:t>
            </a:r>
            <a:r>
              <a:rPr lang="pt-BR"/>
              <a:t> sin(90˚ − 𝜃</a:t>
            </a:r>
            <a:r>
              <a:rPr baseline="-25000" lang="pt-BR"/>
              <a:t>𝑟</a:t>
            </a:r>
            <a:r>
              <a:rPr lang="pt-BR"/>
              <a:t>) = 𝑛</a:t>
            </a:r>
            <a:r>
              <a:rPr baseline="-25000" lang="pt-BR"/>
              <a:t>2</a:t>
            </a:r>
            <a:r>
              <a:rPr lang="pt-BR"/>
              <a:t> sin 90˚-----------------🡪4</a:t>
            </a:r>
            <a:endParaRPr/>
          </a:p>
          <a:p>
            <a:pPr indent="0" lvl="0" marL="114300" rtl="0" algn="l">
              <a:lnSpc>
                <a:spcPct val="115000"/>
              </a:lnSpc>
              <a:spcBef>
                <a:spcPts val="0"/>
              </a:spcBef>
              <a:spcAft>
                <a:spcPts val="0"/>
              </a:spcAft>
              <a:buSzPts val="1800"/>
              <a:buNone/>
            </a:pPr>
            <a:r>
              <a:rPr lang="pt-BR"/>
              <a:t>                       𝑛</a:t>
            </a:r>
            <a:r>
              <a:rPr baseline="-25000" lang="pt-BR"/>
              <a:t>1</a:t>
            </a:r>
            <a:r>
              <a:rPr lang="pt-BR"/>
              <a:t> cos 𝜃</a:t>
            </a:r>
            <a:r>
              <a:rPr baseline="-25000" lang="pt-BR"/>
              <a:t>𝑟</a:t>
            </a:r>
            <a:r>
              <a:rPr lang="pt-BR"/>
              <a:t> = 𝑛</a:t>
            </a:r>
            <a:r>
              <a:rPr baseline="-25000" lang="pt-BR"/>
              <a:t>2</a:t>
            </a:r>
            <a:r>
              <a:rPr lang="pt-BR"/>
              <a:t>---------------------🡪5</a:t>
            </a:r>
            <a:endParaRPr/>
          </a:p>
          <a:p>
            <a:pPr indent="0" lvl="0" marL="114300" rtl="0" algn="l">
              <a:lnSpc>
                <a:spcPct val="115000"/>
              </a:lnSpc>
              <a:spcBef>
                <a:spcPts val="0"/>
              </a:spcBef>
              <a:spcAft>
                <a:spcPts val="0"/>
              </a:spcAft>
              <a:buSzPts val="1800"/>
              <a:buNone/>
            </a:pPr>
            <a:r>
              <a:rPr lang="pt-BR"/>
              <a:t>                                   cos 𝜃</a:t>
            </a:r>
            <a:r>
              <a:rPr baseline="-25000" lang="pt-BR"/>
              <a:t>𝑟</a:t>
            </a:r>
            <a:r>
              <a:rPr lang="pt-BR"/>
              <a:t> = n</a:t>
            </a:r>
            <a:r>
              <a:rPr baseline="-25000" lang="pt-BR"/>
              <a:t>2 </a:t>
            </a:r>
            <a:r>
              <a:rPr lang="pt-BR"/>
              <a:t>/ n</a:t>
            </a:r>
            <a:r>
              <a:rPr baseline="-25000" lang="pt-BR"/>
              <a:t>1</a:t>
            </a:r>
            <a:r>
              <a:rPr lang="pt-BR"/>
              <a:t>-----------------🡪6</a:t>
            </a:r>
            <a:endParaRPr/>
          </a:p>
          <a:p>
            <a:pPr indent="0" lvl="0" marL="114300" rtl="0" algn="l">
              <a:lnSpc>
                <a:spcPct val="115000"/>
              </a:lnSpc>
              <a:spcBef>
                <a:spcPts val="0"/>
              </a:spcBef>
              <a:spcAft>
                <a:spcPts val="0"/>
              </a:spcAft>
              <a:buSzPts val="1800"/>
              <a:buNone/>
            </a:pPr>
            <a:r>
              <a:rPr lang="pt-BR"/>
              <a:t>Substituting equation (6) in equation (3) we have</a:t>
            </a:r>
            <a:endParaRPr/>
          </a:p>
          <a:p>
            <a:pPr indent="0" lvl="0" marL="114300" rtl="0" algn="l">
              <a:lnSpc>
                <a:spcPct val="115000"/>
              </a:lnSpc>
              <a:spcBef>
                <a:spcPts val="0"/>
              </a:spcBef>
              <a:spcAft>
                <a:spcPts val="0"/>
              </a:spcAft>
              <a:buSzPts val="1800"/>
              <a:buNone/>
            </a:pPr>
            <a:r>
              <a:rPr lang="pt-BR"/>
              <a:t>                  sin 𝜃</a:t>
            </a:r>
            <a:r>
              <a:rPr baseline="-25000" lang="pt-BR"/>
              <a:t>0</a:t>
            </a:r>
            <a:r>
              <a:rPr lang="pt-BR"/>
              <a:t> = n</a:t>
            </a:r>
            <a:r>
              <a:rPr baseline="-25000" lang="pt-BR"/>
              <a:t>1</a:t>
            </a:r>
            <a:r>
              <a:rPr lang="pt-BR"/>
              <a:t> / n</a:t>
            </a:r>
            <a:r>
              <a:rPr baseline="-25000" lang="pt-BR"/>
              <a:t>0</a:t>
            </a:r>
            <a:r>
              <a:rPr lang="pt-BR"/>
              <a:t> (√1 − 𝑛</a:t>
            </a:r>
            <a:r>
              <a:rPr baseline="-25000" lang="pt-BR"/>
              <a:t>2</a:t>
            </a:r>
            <a:r>
              <a:rPr lang="pt-BR"/>
              <a:t> </a:t>
            </a:r>
            <a:r>
              <a:rPr baseline="30000" lang="pt-BR"/>
              <a:t>2</a:t>
            </a:r>
            <a:r>
              <a:rPr lang="pt-BR"/>
              <a:t> / 𝑛</a:t>
            </a:r>
            <a:r>
              <a:rPr baseline="-25000" lang="pt-BR"/>
              <a:t>1</a:t>
            </a:r>
            <a:r>
              <a:rPr lang="pt-BR"/>
              <a:t> </a:t>
            </a:r>
            <a:r>
              <a:rPr baseline="30000" lang="pt-BR"/>
              <a:t>2</a:t>
            </a:r>
            <a:r>
              <a:rPr lang="pt-BR"/>
              <a:t>)------🡪7</a:t>
            </a:r>
            <a:endParaRPr/>
          </a:p>
          <a:p>
            <a:pPr indent="0" lvl="0" marL="114300" rtl="0" algn="l">
              <a:lnSpc>
                <a:spcPct val="115000"/>
              </a:lnSpc>
              <a:spcBef>
                <a:spcPts val="0"/>
              </a:spcBef>
              <a:spcAft>
                <a:spcPts val="0"/>
              </a:spcAft>
              <a:buSzPts val="1800"/>
              <a:buNone/>
            </a:pPr>
            <a:r>
              <a:rPr lang="pt-BR"/>
              <a:t>                  sin 𝜃</a:t>
            </a:r>
            <a:r>
              <a:rPr baseline="-25000" lang="pt-BR"/>
              <a:t>0</a:t>
            </a:r>
            <a:r>
              <a:rPr lang="pt-BR"/>
              <a:t> = n</a:t>
            </a:r>
            <a:r>
              <a:rPr baseline="-25000" lang="pt-BR"/>
              <a:t>1</a:t>
            </a:r>
            <a:r>
              <a:rPr lang="pt-BR"/>
              <a:t> / n</a:t>
            </a:r>
            <a:r>
              <a:rPr baseline="-25000" lang="pt-BR"/>
              <a:t>0</a:t>
            </a:r>
            <a:r>
              <a:rPr lang="pt-BR"/>
              <a:t> (√ (𝑛</a:t>
            </a:r>
            <a:r>
              <a:rPr baseline="-25000" lang="pt-BR"/>
              <a:t>1</a:t>
            </a:r>
            <a:r>
              <a:rPr lang="pt-BR"/>
              <a:t> </a:t>
            </a:r>
            <a:r>
              <a:rPr baseline="30000" lang="pt-BR"/>
              <a:t>2 </a:t>
            </a:r>
            <a:r>
              <a:rPr lang="pt-BR"/>
              <a:t>− 𝑛</a:t>
            </a:r>
            <a:r>
              <a:rPr baseline="-25000" lang="pt-BR"/>
              <a:t>2</a:t>
            </a:r>
            <a:r>
              <a:rPr lang="pt-BR"/>
              <a:t> </a:t>
            </a:r>
            <a:r>
              <a:rPr baseline="30000" lang="pt-BR"/>
              <a:t>2</a:t>
            </a:r>
            <a:r>
              <a:rPr lang="pt-BR"/>
              <a:t>) / 𝑛</a:t>
            </a:r>
            <a:r>
              <a:rPr baseline="-25000" lang="pt-BR"/>
              <a:t>1</a:t>
            </a:r>
            <a:r>
              <a:rPr lang="pt-BR"/>
              <a:t> </a:t>
            </a:r>
            <a:r>
              <a:rPr baseline="30000" lang="pt-BR"/>
              <a:t>2</a:t>
            </a:r>
            <a:r>
              <a:rPr lang="pt-BR"/>
              <a:t>)------🡪8</a:t>
            </a:r>
            <a:endParaRPr/>
          </a:p>
          <a:p>
            <a:pPr indent="0" lvl="0" marL="114300" rtl="0" algn="l">
              <a:lnSpc>
                <a:spcPct val="115000"/>
              </a:lnSpc>
              <a:spcBef>
                <a:spcPts val="0"/>
              </a:spcBef>
              <a:spcAft>
                <a:spcPts val="0"/>
              </a:spcAft>
              <a:buSzPts val="1800"/>
              <a:buNone/>
            </a:pPr>
            <a:r>
              <a:rPr lang="pt-BR"/>
              <a:t>                  sin 𝜃</a:t>
            </a:r>
            <a:r>
              <a:rPr baseline="-25000" lang="pt-BR"/>
              <a:t>0</a:t>
            </a:r>
            <a:r>
              <a:rPr lang="pt-BR"/>
              <a:t> = (n</a:t>
            </a:r>
            <a:r>
              <a:rPr baseline="-25000" lang="pt-BR"/>
              <a:t>1</a:t>
            </a:r>
            <a:r>
              <a:rPr lang="pt-BR"/>
              <a:t> / 𝑛</a:t>
            </a:r>
            <a:r>
              <a:rPr baseline="-25000" lang="pt-BR"/>
              <a:t>1</a:t>
            </a:r>
            <a:r>
              <a:rPr lang="pt-BR"/>
              <a:t> n</a:t>
            </a:r>
            <a:r>
              <a:rPr baseline="-25000" lang="pt-BR"/>
              <a:t>0</a:t>
            </a:r>
            <a:r>
              <a:rPr lang="pt-BR"/>
              <a:t>) (√ (𝑛</a:t>
            </a:r>
            <a:r>
              <a:rPr baseline="-25000" lang="pt-BR"/>
              <a:t>1</a:t>
            </a:r>
            <a:r>
              <a:rPr lang="pt-BR"/>
              <a:t> </a:t>
            </a:r>
            <a:r>
              <a:rPr baseline="30000" lang="pt-BR"/>
              <a:t>2 </a:t>
            </a:r>
            <a:r>
              <a:rPr lang="pt-BR"/>
              <a:t>− 𝑛</a:t>
            </a:r>
            <a:r>
              <a:rPr baseline="-25000" lang="pt-BR"/>
              <a:t>2</a:t>
            </a:r>
            <a:r>
              <a:rPr lang="pt-BR"/>
              <a:t> </a:t>
            </a:r>
            <a:r>
              <a:rPr baseline="30000" lang="pt-BR"/>
              <a:t>2</a:t>
            </a:r>
            <a:r>
              <a:rPr lang="pt-BR"/>
              <a:t>))------🡪9</a:t>
            </a:r>
            <a:endParaRPr/>
          </a:p>
          <a:p>
            <a:pPr indent="0" lvl="0" marL="114300" rtl="0" algn="l">
              <a:lnSpc>
                <a:spcPct val="115000"/>
              </a:lnSpc>
              <a:spcBef>
                <a:spcPts val="0"/>
              </a:spcBef>
              <a:spcAft>
                <a:spcPts val="0"/>
              </a:spcAft>
              <a:buSzPts val="1800"/>
              <a:buNone/>
            </a:pPr>
            <a:r>
              <a:rPr lang="pt-BR"/>
              <a:t>                     sin 𝜃</a:t>
            </a:r>
            <a:r>
              <a:rPr baseline="-25000" lang="pt-BR"/>
              <a:t>0</a:t>
            </a:r>
            <a:r>
              <a:rPr lang="pt-BR"/>
              <a:t> =(√ (𝑛</a:t>
            </a:r>
            <a:r>
              <a:rPr baseline="-25000" lang="pt-BR"/>
              <a:t>1</a:t>
            </a:r>
            <a:r>
              <a:rPr lang="pt-BR"/>
              <a:t> </a:t>
            </a:r>
            <a:r>
              <a:rPr baseline="30000" lang="pt-BR"/>
              <a:t>2 </a:t>
            </a:r>
            <a:r>
              <a:rPr lang="pt-BR"/>
              <a:t>− 𝑛</a:t>
            </a:r>
            <a:r>
              <a:rPr baseline="-25000" lang="pt-BR"/>
              <a:t>2</a:t>
            </a:r>
            <a:r>
              <a:rPr lang="pt-BR"/>
              <a:t> </a:t>
            </a:r>
            <a:r>
              <a:rPr baseline="30000" lang="pt-BR"/>
              <a:t>2</a:t>
            </a:r>
            <a:r>
              <a:rPr lang="pt-BR"/>
              <a:t>)/ n</a:t>
            </a:r>
            <a:r>
              <a:rPr baseline="-25000" lang="pt-BR"/>
              <a:t>0 </a:t>
            </a:r>
            <a:r>
              <a:rPr lang="pt-BR"/>
              <a:t>------🡪10</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83" name="Google Shape;83;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114300" rtl="0" algn="l">
              <a:lnSpc>
                <a:spcPct val="115000"/>
              </a:lnSpc>
              <a:spcBef>
                <a:spcPts val="0"/>
              </a:spcBef>
              <a:spcAft>
                <a:spcPts val="0"/>
              </a:spcAft>
              <a:buSzPct val="108108"/>
              <a:buNone/>
            </a:pPr>
            <a:r>
              <a:rPr lang="pt-BR">
                <a:solidFill>
                  <a:schemeClr val="dk1"/>
                </a:solidFill>
              </a:rPr>
              <a:t>The medium surrounding the fibre is air, then n</a:t>
            </a:r>
            <a:r>
              <a:rPr baseline="-25000" lang="pt-BR">
                <a:solidFill>
                  <a:schemeClr val="dk1"/>
                </a:solidFill>
              </a:rPr>
              <a:t>o</a:t>
            </a:r>
            <a:r>
              <a:rPr lang="pt-BR">
                <a:solidFill>
                  <a:schemeClr val="dk1"/>
                </a:solidFill>
              </a:rPr>
              <a:t> = 1 then eq 10 becomes</a:t>
            </a:r>
            <a:endParaRPr/>
          </a:p>
          <a:p>
            <a:pPr indent="0" lvl="0" marL="114300" rtl="0" algn="l">
              <a:lnSpc>
                <a:spcPct val="115000"/>
              </a:lnSpc>
              <a:spcBef>
                <a:spcPts val="0"/>
              </a:spcBef>
              <a:spcAft>
                <a:spcPts val="0"/>
              </a:spcAft>
              <a:buSzPct val="108108"/>
              <a:buNone/>
            </a:pPr>
            <a:r>
              <a:rPr lang="pt-BR">
                <a:solidFill>
                  <a:schemeClr val="dk1"/>
                </a:solidFill>
              </a:rPr>
              <a:t>                                      sin 𝜃</a:t>
            </a:r>
            <a:r>
              <a:rPr baseline="-25000" lang="pt-BR">
                <a:solidFill>
                  <a:schemeClr val="dk1"/>
                </a:solidFill>
              </a:rPr>
              <a:t>0</a:t>
            </a:r>
            <a:r>
              <a:rPr lang="pt-BR">
                <a:solidFill>
                  <a:schemeClr val="dk1"/>
                </a:solidFill>
              </a:rPr>
              <a:t> =(√ (𝑛</a:t>
            </a:r>
            <a:r>
              <a:rPr baseline="-25000" lang="pt-BR">
                <a:solidFill>
                  <a:schemeClr val="dk1"/>
                </a:solidFill>
              </a:rPr>
              <a:t>1</a:t>
            </a:r>
            <a:r>
              <a:rPr lang="pt-BR">
                <a:solidFill>
                  <a:schemeClr val="dk1"/>
                </a:solidFill>
              </a:rPr>
              <a:t> </a:t>
            </a:r>
            <a:r>
              <a:rPr baseline="30000" lang="pt-BR">
                <a:solidFill>
                  <a:schemeClr val="dk1"/>
                </a:solidFill>
              </a:rPr>
              <a:t>2 </a:t>
            </a:r>
            <a:r>
              <a:rPr lang="pt-BR">
                <a:solidFill>
                  <a:schemeClr val="dk1"/>
                </a:solidFill>
              </a:rPr>
              <a:t>− 𝑛</a:t>
            </a:r>
            <a:r>
              <a:rPr baseline="-25000" lang="pt-BR">
                <a:solidFill>
                  <a:schemeClr val="dk1"/>
                </a:solidFill>
              </a:rPr>
              <a:t>2</a:t>
            </a:r>
            <a:r>
              <a:rPr lang="pt-BR">
                <a:solidFill>
                  <a:schemeClr val="dk1"/>
                </a:solidFill>
              </a:rPr>
              <a:t> </a:t>
            </a:r>
            <a:r>
              <a:rPr baseline="30000" lang="pt-BR">
                <a:solidFill>
                  <a:schemeClr val="dk1"/>
                </a:solidFill>
              </a:rPr>
              <a:t>2</a:t>
            </a:r>
            <a:r>
              <a:rPr lang="pt-BR">
                <a:solidFill>
                  <a:schemeClr val="dk1"/>
                </a:solidFill>
              </a:rPr>
              <a:t>)</a:t>
            </a:r>
            <a:r>
              <a:rPr baseline="-25000" lang="pt-BR">
                <a:solidFill>
                  <a:schemeClr val="dk1"/>
                </a:solidFill>
              </a:rPr>
              <a:t> </a:t>
            </a:r>
            <a:r>
              <a:rPr lang="pt-BR">
                <a:solidFill>
                  <a:schemeClr val="dk1"/>
                </a:solidFill>
              </a:rPr>
              <a:t>------🡪11</a:t>
            </a:r>
            <a:endParaRPr/>
          </a:p>
          <a:p>
            <a:pPr indent="0" lvl="0" marL="114300" rtl="0" algn="l">
              <a:lnSpc>
                <a:spcPct val="115000"/>
              </a:lnSpc>
              <a:spcBef>
                <a:spcPts val="0"/>
              </a:spcBef>
              <a:spcAft>
                <a:spcPts val="0"/>
              </a:spcAft>
              <a:buSzPct val="108108"/>
              <a:buNone/>
            </a:pPr>
            <a:r>
              <a:rPr lang="pt-BR">
                <a:solidFill>
                  <a:schemeClr val="dk1"/>
                </a:solidFill>
              </a:rPr>
              <a:t>      Acceptance angle   𝜃</a:t>
            </a:r>
            <a:r>
              <a:rPr baseline="-25000" lang="pt-BR">
                <a:solidFill>
                  <a:schemeClr val="dk1"/>
                </a:solidFill>
              </a:rPr>
              <a:t>0</a:t>
            </a:r>
            <a:r>
              <a:rPr lang="pt-BR">
                <a:solidFill>
                  <a:schemeClr val="dk1"/>
                </a:solidFill>
              </a:rPr>
              <a:t> = sin</a:t>
            </a:r>
            <a:r>
              <a:rPr baseline="30000" lang="pt-BR">
                <a:solidFill>
                  <a:schemeClr val="dk1"/>
                </a:solidFill>
              </a:rPr>
              <a:t> -1</a:t>
            </a:r>
            <a:r>
              <a:rPr lang="pt-BR">
                <a:solidFill>
                  <a:schemeClr val="dk1"/>
                </a:solidFill>
              </a:rPr>
              <a:t>(√ (𝑛</a:t>
            </a:r>
            <a:r>
              <a:rPr baseline="-25000" lang="pt-BR">
                <a:solidFill>
                  <a:schemeClr val="dk1"/>
                </a:solidFill>
              </a:rPr>
              <a:t>1</a:t>
            </a:r>
            <a:r>
              <a:rPr lang="pt-BR">
                <a:solidFill>
                  <a:schemeClr val="dk1"/>
                </a:solidFill>
              </a:rPr>
              <a:t> </a:t>
            </a:r>
            <a:r>
              <a:rPr baseline="30000" lang="pt-BR">
                <a:solidFill>
                  <a:schemeClr val="dk1"/>
                </a:solidFill>
              </a:rPr>
              <a:t>2 </a:t>
            </a:r>
            <a:r>
              <a:rPr lang="pt-BR">
                <a:solidFill>
                  <a:schemeClr val="dk1"/>
                </a:solidFill>
              </a:rPr>
              <a:t>− 𝑛</a:t>
            </a:r>
            <a:r>
              <a:rPr baseline="-25000" lang="pt-BR">
                <a:solidFill>
                  <a:schemeClr val="dk1"/>
                </a:solidFill>
              </a:rPr>
              <a:t>2</a:t>
            </a:r>
            <a:r>
              <a:rPr lang="pt-BR">
                <a:solidFill>
                  <a:schemeClr val="dk1"/>
                </a:solidFill>
              </a:rPr>
              <a:t> </a:t>
            </a:r>
            <a:r>
              <a:rPr baseline="30000" lang="pt-BR">
                <a:solidFill>
                  <a:schemeClr val="dk1"/>
                </a:solidFill>
              </a:rPr>
              <a:t>2</a:t>
            </a:r>
            <a:r>
              <a:rPr lang="pt-BR">
                <a:solidFill>
                  <a:schemeClr val="dk1"/>
                </a:solidFill>
              </a:rPr>
              <a:t>)</a:t>
            </a:r>
            <a:r>
              <a:rPr baseline="-25000" lang="pt-BR">
                <a:solidFill>
                  <a:schemeClr val="dk1"/>
                </a:solidFill>
              </a:rPr>
              <a:t> </a:t>
            </a:r>
            <a:r>
              <a:rPr lang="pt-BR">
                <a:solidFill>
                  <a:schemeClr val="dk1"/>
                </a:solidFill>
              </a:rPr>
              <a:t>------🡪12</a:t>
            </a:r>
            <a:endParaRPr/>
          </a:p>
          <a:p>
            <a:pPr indent="0" lvl="0" marL="114300" rtl="0" algn="l">
              <a:lnSpc>
                <a:spcPct val="115000"/>
              </a:lnSpc>
              <a:spcBef>
                <a:spcPts val="0"/>
              </a:spcBef>
              <a:spcAft>
                <a:spcPts val="0"/>
              </a:spcAft>
              <a:buSzPct val="108108"/>
              <a:buNone/>
            </a:pPr>
            <a:r>
              <a:rPr lang="pt-BR">
                <a:solidFill>
                  <a:schemeClr val="dk1"/>
                </a:solidFill>
              </a:rPr>
              <a:t>         Numerical Aperature NA= sin 𝜃</a:t>
            </a:r>
            <a:r>
              <a:rPr baseline="-25000" lang="pt-BR">
                <a:solidFill>
                  <a:schemeClr val="dk1"/>
                </a:solidFill>
              </a:rPr>
              <a:t>0</a:t>
            </a:r>
            <a:r>
              <a:rPr lang="pt-BR">
                <a:solidFill>
                  <a:schemeClr val="dk1"/>
                </a:solidFill>
              </a:rPr>
              <a:t> -------------------🡪13</a:t>
            </a:r>
            <a:endParaRPr/>
          </a:p>
          <a:p>
            <a:pPr indent="0" lvl="0" marL="114300" rtl="0" algn="l">
              <a:lnSpc>
                <a:spcPct val="115000"/>
              </a:lnSpc>
              <a:spcBef>
                <a:spcPts val="0"/>
              </a:spcBef>
              <a:spcAft>
                <a:spcPts val="0"/>
              </a:spcAft>
              <a:buSzPct val="108108"/>
              <a:buNone/>
            </a:pPr>
            <a:r>
              <a:rPr lang="pt-BR">
                <a:solidFill>
                  <a:schemeClr val="dk1"/>
                </a:solidFill>
              </a:rPr>
              <a:t>Acceptance angle 𝐬𝐢𝐧 𝜽</a:t>
            </a:r>
            <a:r>
              <a:rPr baseline="-25000" lang="pt-BR">
                <a:solidFill>
                  <a:schemeClr val="dk1"/>
                </a:solidFill>
              </a:rPr>
              <a:t>o </a:t>
            </a:r>
            <a:r>
              <a:rPr lang="pt-BR">
                <a:solidFill>
                  <a:schemeClr val="dk1"/>
                </a:solidFill>
              </a:rPr>
              <a:t>&lt; 𝑵𝑨 </a:t>
            </a:r>
            <a:endParaRPr/>
          </a:p>
          <a:p>
            <a:pPr indent="0" lvl="0" marL="114300" rtl="0" algn="l">
              <a:lnSpc>
                <a:spcPct val="115000"/>
              </a:lnSpc>
              <a:spcBef>
                <a:spcPts val="0"/>
              </a:spcBef>
              <a:spcAft>
                <a:spcPts val="0"/>
              </a:spcAft>
              <a:buSzPct val="108108"/>
              <a:buNone/>
            </a:pPr>
            <a:r>
              <a:rPr lang="pt-BR">
                <a:solidFill>
                  <a:schemeClr val="dk1"/>
                </a:solidFill>
              </a:rPr>
              <a:t>The maximum angle at or below which a ray of light can enter through one end of the fibre still be total internal reflection is called as acceptance angle. The cone is referred as acceptance cone.</a:t>
            </a:r>
            <a:endParaRPr/>
          </a:p>
          <a:p>
            <a:pPr indent="0" lvl="0" marL="114300" rtl="0" algn="l">
              <a:lnSpc>
                <a:spcPct val="115000"/>
              </a:lnSpc>
              <a:spcBef>
                <a:spcPts val="0"/>
              </a:spcBef>
              <a:spcAft>
                <a:spcPts val="0"/>
              </a:spcAft>
              <a:buSzPct val="108108"/>
              <a:buNone/>
            </a:pPr>
            <a:r>
              <a:rPr lang="pt-BR">
                <a:solidFill>
                  <a:schemeClr val="dk1"/>
                </a:solidFill>
              </a:rPr>
              <a:t>Numerical Aperture (NA) Sine of the acceptance angle of the fibre is known as numerical aperture. It denotes the light gathering capability of the optical fibre</a:t>
            </a:r>
            <a:endParaRPr>
              <a:solidFill>
                <a:schemeClr val="dk1"/>
              </a:solidFill>
            </a:endParaRPr>
          </a:p>
          <a:p>
            <a:pPr indent="0" lvl="0" marL="114300" rtl="0" algn="l">
              <a:lnSpc>
                <a:spcPct val="115000"/>
              </a:lnSpc>
              <a:spcBef>
                <a:spcPts val="0"/>
              </a:spcBef>
              <a:spcAft>
                <a:spcPts val="0"/>
              </a:spcAft>
              <a:buSzPct val="108108"/>
              <a:buNone/>
            </a:pPr>
            <a:r>
              <a:rPr lang="pt-BR">
                <a:solidFill>
                  <a:schemeClr val="dk1"/>
                </a:solidFill>
              </a:rPr>
              <a:t>Numerical Aperature NA= sin 𝜃</a:t>
            </a:r>
            <a:r>
              <a:rPr baseline="-25000" lang="pt-BR">
                <a:solidFill>
                  <a:schemeClr val="dk1"/>
                </a:solidFill>
              </a:rPr>
              <a:t>0</a:t>
            </a:r>
            <a:r>
              <a:rPr lang="pt-BR">
                <a:solidFill>
                  <a:schemeClr val="dk1"/>
                </a:solidFill>
              </a:rPr>
              <a:t> </a:t>
            </a:r>
            <a:endParaRPr/>
          </a:p>
          <a:p>
            <a:pPr indent="0" lvl="0" marL="114300" rtl="0" algn="l">
              <a:lnSpc>
                <a:spcPct val="115000"/>
              </a:lnSpc>
              <a:spcBef>
                <a:spcPts val="0"/>
              </a:spcBef>
              <a:spcAft>
                <a:spcPts val="0"/>
              </a:spcAft>
              <a:buSzPct val="108108"/>
              <a:buNone/>
            </a:pPr>
            <a:r>
              <a:rPr lang="pt-BR">
                <a:solidFill>
                  <a:schemeClr val="dk1"/>
                </a:solidFill>
              </a:rPr>
              <a:t>Fractional Index Change (Δ) 𝑁𝐴 = sin 𝜃</a:t>
            </a:r>
            <a:r>
              <a:rPr baseline="-25000" lang="pt-BR">
                <a:solidFill>
                  <a:schemeClr val="dk1"/>
                </a:solidFill>
              </a:rPr>
              <a:t>0</a:t>
            </a:r>
            <a:r>
              <a:rPr lang="pt-BR">
                <a:solidFill>
                  <a:schemeClr val="dk1"/>
                </a:solidFill>
              </a:rPr>
              <a:t> It is the ratio of refractive index difference in core and cladding to the refractive index of core.</a:t>
            </a:r>
            <a:endParaRPr/>
          </a:p>
          <a:p>
            <a:pPr indent="0" lvl="0" marL="114300" rtl="0" algn="l">
              <a:lnSpc>
                <a:spcPct val="115000"/>
              </a:lnSpc>
              <a:spcBef>
                <a:spcPts val="0"/>
              </a:spcBef>
              <a:spcAft>
                <a:spcPts val="0"/>
              </a:spcAft>
              <a:buSzPct val="108108"/>
              <a:buNone/>
            </a:pPr>
            <a:r>
              <a:t/>
            </a:r>
            <a:endParaRPr>
              <a:solidFill>
                <a:schemeClr val="dk1"/>
              </a:solidFill>
            </a:endParaRPr>
          </a:p>
        </p:txBody>
      </p:sp>
      <p:pic>
        <p:nvPicPr>
          <p:cNvPr id="84" name="Google Shape;84;p5"/>
          <p:cNvPicPr preferRelativeResize="0"/>
          <p:nvPr/>
        </p:nvPicPr>
        <p:blipFill rotWithShape="1">
          <a:blip r:embed="rId3">
            <a:alphaModFix/>
          </a:blip>
          <a:srcRect b="0" l="0" r="0" t="0"/>
          <a:stretch/>
        </p:blipFill>
        <p:spPr>
          <a:xfrm>
            <a:off x="6166329" y="4213570"/>
            <a:ext cx="1971675" cy="83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Numerical Aperture</a:t>
            </a:r>
            <a:endParaRPr/>
          </a:p>
        </p:txBody>
      </p:sp>
      <p:sp>
        <p:nvSpPr>
          <p:cNvPr id="90" name="Google Shape;90;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Numerical aperture in case of optical fiber communication can be defined as- "The light gathering (collecting) capacity of an optical fibre".</a:t>
            </a:r>
            <a:endParaRPr/>
          </a:p>
          <a:p>
            <a:pPr indent="-342900" lvl="0" marL="457200" rtl="0" algn="l">
              <a:lnSpc>
                <a:spcPct val="115000"/>
              </a:lnSpc>
              <a:spcBef>
                <a:spcPts val="0"/>
              </a:spcBef>
              <a:spcAft>
                <a:spcPts val="0"/>
              </a:spcAft>
              <a:buSzPts val="1800"/>
              <a:buChar char="●"/>
            </a:pPr>
            <a:r>
              <a:rPr lang="pt-BR"/>
              <a:t>The numerical aperture provides important relationship between acceptance angle and the refractive index of the core and cladding</a:t>
            </a:r>
            <a:endParaRPr/>
          </a:p>
        </p:txBody>
      </p:sp>
      <p:pic>
        <p:nvPicPr>
          <p:cNvPr id="91" name="Google Shape;91;p6"/>
          <p:cNvPicPr preferRelativeResize="0"/>
          <p:nvPr/>
        </p:nvPicPr>
        <p:blipFill rotWithShape="1">
          <a:blip r:embed="rId3">
            <a:alphaModFix/>
          </a:blip>
          <a:srcRect b="0" l="0" r="0" t="46535"/>
          <a:stretch/>
        </p:blipFill>
        <p:spPr>
          <a:xfrm>
            <a:off x="447675" y="2571750"/>
            <a:ext cx="8553450" cy="235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7"/>
          <p:cNvPicPr preferRelativeResize="0"/>
          <p:nvPr/>
        </p:nvPicPr>
        <p:blipFill rotWithShape="1">
          <a:blip r:embed="rId3">
            <a:alphaModFix/>
          </a:blip>
          <a:srcRect b="0" l="0" r="0" t="0"/>
          <a:stretch/>
        </p:blipFill>
        <p:spPr>
          <a:xfrm>
            <a:off x="152400" y="152400"/>
            <a:ext cx="8553450" cy="469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Problem 1:</a:t>
            </a:r>
            <a:endParaRPr/>
          </a:p>
        </p:txBody>
      </p:sp>
      <p:sp>
        <p:nvSpPr>
          <p:cNvPr id="102" name="Google Shape;102;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sz="1800"/>
              <a:t>The Refractive Indices of core and cladding are 1.50 and 1.48 respectively in an Optical Fiber. Find the Numerical Aperture and Acceptance Angle</a:t>
            </a:r>
            <a:endParaRPr/>
          </a:p>
          <a:p>
            <a:pPr indent="0" lvl="0" marL="114300" rtl="0" algn="l">
              <a:lnSpc>
                <a:spcPct val="115000"/>
              </a:lnSpc>
              <a:spcBef>
                <a:spcPts val="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Dr.Christeena Joseph</dc:creator>
</cp:coreProperties>
</file>