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4" roundtripDataSignature="AMtx7mjL275Avpj+2AmkQl7dmNPMIVEs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0EB462-DAFE-4FB0-B436-F1A0D705CE90}">
  <a:tblStyle styleId="{4F0EB462-DAFE-4FB0-B436-F1A0D705CE9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4" name="Google Shape;104;p1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7" name="Google Shape;117;p1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4" name="Google Shape;124;p1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6" name="Google Shape;136;p1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2" name="Google Shape;142;p1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4" name="Google Shape;154;p18:notes"/>
          <p:cNvSpPr txBox="1"/>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1</a:t>
            </a:r>
            <a:endParaRPr/>
          </a:p>
        </p:txBody>
      </p:sp>
      <p:sp>
        <p:nvSpPr>
          <p:cNvPr id="155" name="Google Shape;155;p18:notes"/>
          <p:cNvSpPr txBox="1"/>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6" name="Google Shape;156;p18:notes"/>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7" name="Google Shape;157;p1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6" name="Google Shape;186;p2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3" name="Google Shape;193;p2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99" name="Google Shape;199;p2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2" name="Google Shape;212;p2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7:notes"/>
          <p:cNvSpPr txBox="1"/>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8" name="Google Shape;218;p27:notes"/>
          <p:cNvSpPr txBox="1"/>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4</a:t>
            </a:r>
            <a:endParaRPr/>
          </a:p>
        </p:txBody>
      </p:sp>
      <p:sp>
        <p:nvSpPr>
          <p:cNvPr id="219" name="Google Shape;219;p27:notes"/>
          <p:cNvSpPr txBox="1"/>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0" name="Google Shape;220;p27:notes"/>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1" name="Google Shape;221;p2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0" name="Google Shape;230;p2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36" name="Google Shape;236;p2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48" name="Google Shape;248;p3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54" name="Google Shape;254;p3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0" name="Google Shape;260;p33:notes"/>
          <p:cNvSpPr txBox="1"/>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6</a:t>
            </a:r>
            <a:endParaRPr/>
          </a:p>
        </p:txBody>
      </p:sp>
      <p:sp>
        <p:nvSpPr>
          <p:cNvPr id="261" name="Google Shape;261;p33:notes"/>
          <p:cNvSpPr txBox="1"/>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2" name="Google Shape;262;p33:notes"/>
          <p:cNvSpPr txBox="1"/>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3" name="Google Shape;263;p3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3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3" name="Google Shape;273;p3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0" name="Google Shape;280;p3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88" name="Google Shape;288;p3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97" name="Google Shape;297;p3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0" name="Google Shape;70;p9: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 name="Shape 8"/>
        <p:cNvGrpSpPr/>
        <p:nvPr/>
      </p:nvGrpSpPr>
      <p:grpSpPr>
        <a:xfrm>
          <a:off x="0" y="0"/>
          <a:ext cx="0" cy="0"/>
          <a:chOff x="0" y="0"/>
          <a:chExt cx="0" cy="0"/>
        </a:xfrm>
      </p:grpSpPr>
      <p:sp>
        <p:nvSpPr>
          <p:cNvPr id="9" name="Google Shape;9;p39"/>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 name="Google Shape;10;p39"/>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8"/>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8"/>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49"/>
          <p:cNvSpPr txBox="1"/>
          <p:nvPr>
            <p:ph type="ctrTitle"/>
          </p:nvPr>
        </p:nvSpPr>
        <p:spPr>
          <a:xfrm>
            <a:off x="685800" y="2130425"/>
            <a:ext cx="7772400" cy="1470025"/>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49"/>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40"/>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 name="Shape 13"/>
        <p:cNvGrpSpPr/>
        <p:nvPr/>
      </p:nvGrpSpPr>
      <p:grpSpPr>
        <a:xfrm>
          <a:off x="0" y="0"/>
          <a:ext cx="0" cy="0"/>
          <a:chOff x="0" y="0"/>
          <a:chExt cx="0" cy="0"/>
        </a:xfrm>
      </p:grpSpPr>
      <p:sp>
        <p:nvSpPr>
          <p:cNvPr id="14" name="Google Shape;14;p41"/>
          <p:cNvSpPr txBox="1"/>
          <p:nvPr>
            <p:ph type="title"/>
          </p:nvPr>
        </p:nvSpPr>
        <p:spPr>
          <a:xfrm rot="5400000">
            <a:off x="4743450" y="2381250"/>
            <a:ext cx="5486400" cy="19431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41"/>
          <p:cNvSpPr txBox="1"/>
          <p:nvPr>
            <p:ph idx="1" type="body"/>
          </p:nvPr>
        </p:nvSpPr>
        <p:spPr>
          <a:xfrm rot="5400000">
            <a:off x="781050" y="514350"/>
            <a:ext cx="5486400" cy="56769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 name="Shape 16"/>
        <p:cNvGrpSpPr/>
        <p:nvPr/>
      </p:nvGrpSpPr>
      <p:grpSpPr>
        <a:xfrm>
          <a:off x="0" y="0"/>
          <a:ext cx="0" cy="0"/>
          <a:chOff x="0" y="0"/>
          <a:chExt cx="0" cy="0"/>
        </a:xfrm>
      </p:grpSpPr>
      <p:sp>
        <p:nvSpPr>
          <p:cNvPr id="17" name="Google Shape;17;p42"/>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42"/>
          <p:cNvSpPr txBox="1"/>
          <p:nvPr>
            <p:ph idx="1" type="body"/>
          </p:nvPr>
        </p:nvSpPr>
        <p:spPr>
          <a:xfrm rot="5400000">
            <a:off x="2514600" y="152400"/>
            <a:ext cx="4114800" cy="7772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3"/>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3"/>
          <p:cNvSpPr/>
          <p:nvPr>
            <p:ph idx="2" type="pic"/>
          </p:nvPr>
        </p:nvSpPr>
        <p:spPr>
          <a:xfrm>
            <a:off x="1792288" y="612775"/>
            <a:ext cx="5486400" cy="4114800"/>
          </a:xfrm>
          <a:prstGeom prst="rect">
            <a:avLst/>
          </a:prstGeom>
          <a:noFill/>
          <a:ln>
            <a:noFill/>
          </a:ln>
        </p:spPr>
      </p:sp>
      <p:sp>
        <p:nvSpPr>
          <p:cNvPr id="22" name="Google Shape;22;p43"/>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44"/>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4"/>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26" name="Google Shape;26;p44"/>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46"/>
          <p:cNvSpPr txBox="1"/>
          <p:nvPr>
            <p:ph type="title"/>
          </p:nvPr>
        </p:nvSpPr>
        <p:spPr>
          <a:xfrm>
            <a:off x="457200" y="274638"/>
            <a:ext cx="82296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6"/>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1" name="Google Shape;31;p46"/>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32" name="Google Shape;32;p46"/>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33" name="Google Shape;33;p46"/>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7"/>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7"/>
          <p:cNvSpPr txBox="1"/>
          <p:nvPr>
            <p:ph idx="1" type="body"/>
          </p:nvPr>
        </p:nvSpPr>
        <p:spPr>
          <a:xfrm>
            <a:off x="685800" y="19812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7" name="Google Shape;37;p47"/>
          <p:cNvSpPr txBox="1"/>
          <p:nvPr>
            <p:ph idx="2" type="body"/>
          </p:nvPr>
        </p:nvSpPr>
        <p:spPr>
          <a:xfrm>
            <a:off x="4648200" y="1981200"/>
            <a:ext cx="3810000" cy="41148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38"/>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en.wikipedia.org/wiki/Electromagnetic_wav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C00000"/>
              </a:buClr>
              <a:buSzPts val="4400"/>
              <a:buFont typeface="Times New Roman"/>
              <a:buNone/>
            </a:pPr>
            <a:r>
              <a:rPr b="0" i="0" lang="en-US" sz="4400" u="none">
                <a:solidFill>
                  <a:srgbClr val="C00000"/>
                </a:solidFill>
                <a:latin typeface="Times New Roman"/>
                <a:ea typeface="Times New Roman"/>
                <a:cs typeface="Times New Roman"/>
                <a:sym typeface="Times New Roman"/>
              </a:rPr>
              <a:t>UNIT 2</a:t>
            </a:r>
            <a:endParaRPr/>
          </a:p>
        </p:txBody>
      </p:sp>
      <p:sp>
        <p:nvSpPr>
          <p:cNvPr id="49" name="Google Shape;49;p1"/>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C00000"/>
              </a:buClr>
              <a:buSzPts val="3200"/>
              <a:buFont typeface="Times New Roman"/>
              <a:buNone/>
            </a:pPr>
            <a:r>
              <a:rPr b="0" i="0" lang="en-US" sz="3200" u="none" cap="none" strike="noStrike">
                <a:solidFill>
                  <a:srgbClr val="C00000"/>
                </a:solidFill>
                <a:latin typeface="Times New Roman"/>
                <a:ea typeface="Times New Roman"/>
                <a:cs typeface="Times New Roman"/>
                <a:sym typeface="Times New Roman"/>
              </a:rPr>
              <a:t>Transmission Characteristics of Optical Fibers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07" name="Google Shape;107;p10"/>
          <p:cNvSpPr txBox="1"/>
          <p:nvPr>
            <p:ph idx="1" type="body"/>
          </p:nvPr>
        </p:nvSpPr>
        <p:spPr>
          <a:xfrm>
            <a:off x="685800" y="2290175"/>
            <a:ext cx="7772400" cy="4876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basic response of a fiber to ionizing radiation is an increase in attenuation owing to the creation of atomic defects, or attenuation centers, that absorb optical energy.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higher the radiation level, the larger the attenuation, as Fig. 3.1a illustrates.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However, the attenuation centers will relax or anneal out with time, as shown in Fig. 3.1b.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degree of the radiation effects depends on the dopant materials used in the fiber.</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Pure silica fibers or fibers with a low Ge doping and no other dopants have the lowest radiation-induced losses.</a:t>
            </a:r>
            <a:endParaRPr/>
          </a:p>
        </p:txBody>
      </p:sp>
      <p:pic>
        <p:nvPicPr>
          <p:cNvPr id="108" name="Google Shape;108;p10"/>
          <p:cNvPicPr preferRelativeResize="0"/>
          <p:nvPr/>
        </p:nvPicPr>
        <p:blipFill rotWithShape="1">
          <a:blip r:embed="rId3">
            <a:alphaModFix/>
          </a:blip>
          <a:srcRect b="0" l="0" r="0" t="0"/>
          <a:stretch/>
        </p:blipFill>
        <p:spPr>
          <a:xfrm>
            <a:off x="2329925" y="5907825"/>
            <a:ext cx="2781300" cy="32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14" name="Google Shape;114;p11"/>
          <p:cNvSpPr txBox="1"/>
          <p:nvPr>
            <p:ph idx="1" type="body"/>
          </p:nvPr>
        </p:nvSpPr>
        <p:spPr>
          <a:xfrm>
            <a:off x="685800" y="1981200"/>
            <a:ext cx="7772400" cy="30480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basic response of a fiber to ionizing radiation is an increase in attenuation owing to the creation of atomic defects, or attenuation centers, that absorb optical energy.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higher the radiation level, the larger the attenuation.</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However, the attenuation centers will relax or anneal out with time.</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degree of the radiation effects depends on the dopant materials used in the fiber. Pure silica fibers or fibers with a low Ge doping and no other dopants have the lowest radiation-induced losses.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120" name="Google Shape;120;p12"/>
          <p:cNvPicPr preferRelativeResize="0"/>
          <p:nvPr>
            <p:ph idx="1" type="body"/>
          </p:nvPr>
        </p:nvPicPr>
        <p:blipFill rotWithShape="1">
          <a:blip r:embed="rId3">
            <a:alphaModFix/>
          </a:blip>
          <a:srcRect b="0" l="0" r="0" t="0"/>
          <a:stretch/>
        </p:blipFill>
        <p:spPr>
          <a:xfrm>
            <a:off x="1066800" y="2081212"/>
            <a:ext cx="7010400" cy="3914775"/>
          </a:xfrm>
          <a:prstGeom prst="rect">
            <a:avLst/>
          </a:prstGeom>
          <a:noFill/>
          <a:ln>
            <a:noFill/>
          </a:ln>
        </p:spPr>
      </p:pic>
      <p:pic>
        <p:nvPicPr>
          <p:cNvPr id="121" name="Google Shape;121;p12"/>
          <p:cNvPicPr preferRelativeResize="0"/>
          <p:nvPr/>
        </p:nvPicPr>
        <p:blipFill rotWithShape="1">
          <a:blip r:embed="rId4">
            <a:alphaModFix/>
          </a:blip>
          <a:srcRect b="0" l="0" r="0" t="0"/>
          <a:stretch/>
        </p:blipFill>
        <p:spPr>
          <a:xfrm>
            <a:off x="1082675" y="2543175"/>
            <a:ext cx="6883400" cy="318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title"/>
          </p:nvPr>
        </p:nvSpPr>
        <p:spPr>
          <a:xfrm>
            <a:off x="685800" y="609600"/>
            <a:ext cx="7772400" cy="762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Absorption</a:t>
            </a:r>
            <a:endParaRPr/>
          </a:p>
        </p:txBody>
      </p:sp>
      <p:sp>
        <p:nvSpPr>
          <p:cNvPr id="127" name="Google Shape;127;p13"/>
          <p:cNvSpPr txBox="1"/>
          <p:nvPr>
            <p:ph idx="1" type="body"/>
          </p:nvPr>
        </p:nvSpPr>
        <p:spPr>
          <a:xfrm>
            <a:off x="685800" y="16764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dominant factor in silica fiber is the presence of minute quantities of impurities in the fiber material. these impurities include OH</a:t>
            </a:r>
            <a:r>
              <a:rPr b="0" baseline="30000" i="0" lang="en-US" sz="1800" u="none">
                <a:solidFill>
                  <a:schemeClr val="dk1"/>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(water) ions that are dissolved in the glass and transition metal ions such as iron ,copper, chromium and vanadium.</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presence of OH ion impurities in a fiber preform results mainly from the oxhydrogen flame  used in hydrolysis reaction.</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peaks and valleys in the attenuation curves resulted in the designation  of the various transmission window shown in figure.</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By reducing the residual OH content  fiber below 1ppb,standard commercially available single mode fiber have nominal attenuation s of 0.4dB /km at 1310nm and less than 0.25 dB/km at 1550nm.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33" name="Google Shape;133;p14"/>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Impurity absorption losses occur either because of electron transitions between the energy levels within these ions or because of charge transitions between ions.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absorption peaks of the various transition metal impurities tend to be broad, and several peaks may overlap, which further broadens the absorption in a specific region.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Modern vapor-phase fiber techniques for producing a fiber preform have reduced the transition-metal impurity levels by several orders of magnitude. Such low impurity levels allow the fabrication of low-loss fibers.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139" name="Google Shape;139;p15"/>
          <p:cNvPicPr preferRelativeResize="0"/>
          <p:nvPr>
            <p:ph idx="1" type="body"/>
          </p:nvPr>
        </p:nvPicPr>
        <p:blipFill rotWithShape="1">
          <a:blip r:embed="rId3">
            <a:alphaModFix/>
          </a:blip>
          <a:srcRect b="0" l="0" r="0" t="0"/>
          <a:stretch/>
        </p:blipFill>
        <p:spPr>
          <a:xfrm>
            <a:off x="914400" y="2981325"/>
            <a:ext cx="7315200" cy="211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45" name="Google Shape;145;p16"/>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presence of OH ion impurities in a fi ber preform results mainly from the oxyhydrogen flame used in the hydrolysis reaction of the SiCl4, GeCl4, and POCl3 starting materials.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Water impurity concentrations of less than a few parts per billion (ppb) are required if the attenuation is to be less than 20 dB/km.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high levels of OH ions in early fibers resulted in large absorption peaks at 725, 950, 1240, and 1380 nm.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Regions of low attention lie between these absorption peaks.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51" name="Google Shape;151;p17"/>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peaks and valleys in the attenuation curves resulted in the designation of the various transmission windows shown in Fig.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By reducing the residual OH content of fibers to below 1 ppb, standard commercially available single-mode fibers have nominal attenuations of 0.4 dB/km at 1310 nm (in the O-band) and less than 0.25 dB/km at 1550 nm (in the C-band).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Further elimination of water ions diminishes the absorption peak around 1440 nm and thus opens up the E-band for data transmission, as indicated by the dashed line in Fig. </a:t>
            </a:r>
            <a:endParaRPr/>
          </a:p>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Optical fibers that can be used in the E-band are known by names such as low water-peak or full-spectrum fibers</a:t>
            </a:r>
            <a:r>
              <a:rPr b="0" i="0" lang="en-US" sz="32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18"/>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8"/>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Fig. 3-1: Optical fiber attenuation</a:t>
            </a:r>
            <a:endParaRPr/>
          </a:p>
        </p:txBody>
      </p:sp>
      <p:pic>
        <p:nvPicPr>
          <p:cNvPr id="163" name="Google Shape;163;p18"/>
          <p:cNvPicPr preferRelativeResize="0"/>
          <p:nvPr/>
        </p:nvPicPr>
        <p:blipFill rotWithShape="1">
          <a:blip r:embed="rId3">
            <a:alphaModFix/>
          </a:blip>
          <a:srcRect b="0" l="0" r="0" t="0"/>
          <a:stretch/>
        </p:blipFill>
        <p:spPr>
          <a:xfrm>
            <a:off x="1828800" y="1905000"/>
            <a:ext cx="4889500" cy="400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69" name="Google Shape;169;p19"/>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Intrinsic absorption is associated with the basic fiber material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 is defined as the absorption that occurs when the material is in a perfect state with no density variations, impurities, or material inhomogeneities.</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Intrinsic absorption results from electronic absorption bands in the ultra violet region and from atomic vibration bands in the near-infrared region. The electronic absorption bands are associated with the band gaps of the amorphous glass materials.</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Absorption occurs when a photon inter acts with an electron in the valence band and excites it to a higher energy level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graphicFrame>
        <p:nvGraphicFramePr>
          <p:cNvPr id="55" name="Google Shape;55;p2"/>
          <p:cNvGraphicFramePr/>
          <p:nvPr/>
        </p:nvGraphicFramePr>
        <p:xfrm>
          <a:off x="457200" y="762000"/>
          <a:ext cx="3000000" cy="3000000"/>
        </p:xfrm>
        <a:graphic>
          <a:graphicData uri="http://schemas.openxmlformats.org/drawingml/2006/table">
            <a:tbl>
              <a:tblPr>
                <a:noFill/>
                <a:tableStyleId>{4F0EB462-DAFE-4FB0-B436-F1A0D705CE90}</a:tableStyleId>
              </a:tblPr>
              <a:tblGrid>
                <a:gridCol w="8534400"/>
              </a:tblGrid>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Attenuation – Absorption, Attenuation units, Attenuation – Scattering losses</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Attenuation – Bending losses, microbending and macro bending losses, Attenuation - Core cladding losses</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Signal distortion in optical waveguides, Types of dispersion-Intramodal and Intermodal dispersion</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Material dispersion, Material dispersion, Waveguide dispersion</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Waveguide dispersion, Signal distortion in single mode fibers</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Polarization mode dispersion, Polarization mode dispersion, Intermodal dispersion</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Intermodal dispersion, Solving Problems</a:t>
                      </a:r>
                      <a:endParaRPr>
                        <a:solidFill>
                          <a:schemeClr val="dk1"/>
                        </a:solidFill>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Solving Problems, Pulse Broadening in Graded Index Waveguides</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660400">
                <a:tc>
                  <a:txBody>
                    <a:bodyPr/>
                    <a:lstStyle/>
                    <a:p>
                      <a:pPr indent="0" lvl="0" marL="0" marR="0" rtl="0" algn="l">
                        <a:lnSpc>
                          <a:spcPct val="115000"/>
                        </a:lnSpc>
                        <a:spcBef>
                          <a:spcPts val="0"/>
                        </a:spcBef>
                        <a:spcAft>
                          <a:spcPts val="0"/>
                        </a:spcAft>
                        <a:buClr>
                          <a:srgbClr val="C00000"/>
                        </a:buClr>
                        <a:buSzPts val="1000"/>
                        <a:buFont typeface="Times New Roman"/>
                        <a:buNone/>
                      </a:pPr>
                      <a:r>
                        <a:rPr b="1" i="0" lang="en-US" sz="1000" u="none" cap="none" strike="noStrike">
                          <a:solidFill>
                            <a:srgbClr val="C00000"/>
                          </a:solidFill>
                          <a:latin typeface="Times New Roman"/>
                          <a:ea typeface="Times New Roman"/>
                          <a:cs typeface="Times New Roman"/>
                          <a:sym typeface="Times New Roman"/>
                        </a:rPr>
                        <a:t>Mode Coupling, Design Optimization of Single Mode Fibers</a:t>
                      </a:r>
                      <a:endParaRPr/>
                    </a:p>
                  </a:txBody>
                  <a:tcPr marT="0" marB="0" marR="66575" marL="6657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Scattering Losses</a:t>
            </a:r>
            <a:endParaRPr/>
          </a:p>
        </p:txBody>
      </p:sp>
      <p:sp>
        <p:nvSpPr>
          <p:cNvPr id="175" name="Google Shape;175;p20"/>
          <p:cNvSpPr txBox="1"/>
          <p:nvPr>
            <p:ph idx="1" type="body"/>
          </p:nvPr>
        </p:nvSpPr>
        <p:spPr>
          <a:xfrm>
            <a:off x="685800" y="1981200"/>
            <a:ext cx="7772400" cy="5257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Due to microscopic variation in the material density</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Compositional fluctuation</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Structural inhomogeneities</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defects occurring during fiber manufacture</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Glass is composed of a randomly connected network of molecules. Such a structure naturally contains regions in which the molecular density is either higher or lower than the average density in the glass</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Glass made up of several oxides SiO</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,GeO</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,P</a:t>
            </a:r>
            <a:r>
              <a:rPr b="0" baseline="-25000" i="0" lang="en-US" sz="1800" u="none">
                <a:solidFill>
                  <a:schemeClr val="dk1"/>
                </a:solidFill>
                <a:latin typeface="Times New Roman"/>
                <a:ea typeface="Times New Roman"/>
                <a:cs typeface="Times New Roman"/>
                <a:sym typeface="Times New Roman"/>
              </a:rPr>
              <a:t>2</a:t>
            </a:r>
            <a:r>
              <a:rPr b="0" i="0" lang="en-US" sz="1800" u="none">
                <a:solidFill>
                  <a:schemeClr val="dk1"/>
                </a:solidFill>
                <a:latin typeface="Times New Roman"/>
                <a:ea typeface="Times New Roman"/>
                <a:cs typeface="Times New Roman"/>
                <a:sym typeface="Times New Roman"/>
              </a:rPr>
              <a:t>O</a:t>
            </a:r>
            <a:r>
              <a:rPr b="0" baseline="-25000" i="0" lang="en-US" sz="1800" u="none">
                <a:solidFill>
                  <a:schemeClr val="dk1"/>
                </a:solidFill>
                <a:latin typeface="Times New Roman"/>
                <a:ea typeface="Times New Roman"/>
                <a:cs typeface="Times New Roman"/>
                <a:sym typeface="Times New Roman"/>
              </a:rPr>
              <a:t>5</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above effects vary the refractive index variations which occur with in the glass over distances that are small compared to the wavelengths.</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These index variations cause a Rayleigh-type scattering of the light. Rayleigh scattering in glass is the same phenomenon that scatters light from the sun in the atmosphere, thereby giving rise to a blue sky</a:t>
            </a:r>
            <a:endParaRPr/>
          </a:p>
          <a:p>
            <a:pPr indent="-228600" lvl="0" marL="342900" marR="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181" name="Google Shape;181;p21"/>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expressions for scattering-induced attenuation are fairly complex owing to the random molecular nature and the various oxide constituents of glass.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For single-component glass the scattering loss at a wavelength l (given in mm) resulting from density fluctuations can be approximated by</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pic>
        <p:nvPicPr>
          <p:cNvPr id="182" name="Google Shape;182;p21"/>
          <p:cNvPicPr preferRelativeResize="0"/>
          <p:nvPr/>
        </p:nvPicPr>
        <p:blipFill rotWithShape="1">
          <a:blip r:embed="rId3">
            <a:alphaModFix/>
          </a:blip>
          <a:srcRect b="0" l="0" r="0" t="0"/>
          <a:stretch/>
        </p:blipFill>
        <p:spPr>
          <a:xfrm>
            <a:off x="1066800" y="3505200"/>
            <a:ext cx="7296150" cy="1857375"/>
          </a:xfrm>
          <a:prstGeom prst="rect">
            <a:avLst/>
          </a:prstGeom>
          <a:noFill/>
          <a:ln>
            <a:noFill/>
          </a:ln>
        </p:spPr>
      </p:pic>
      <p:pic>
        <p:nvPicPr>
          <p:cNvPr id="183" name="Google Shape;183;p21"/>
          <p:cNvPicPr preferRelativeResize="0"/>
          <p:nvPr/>
        </p:nvPicPr>
        <p:blipFill rotWithShape="1">
          <a:blip r:embed="rId4">
            <a:alphaModFix/>
          </a:blip>
          <a:srcRect b="0" l="0" r="0" t="0"/>
          <a:stretch/>
        </p:blipFill>
        <p:spPr>
          <a:xfrm>
            <a:off x="2133600" y="5829300"/>
            <a:ext cx="2790825" cy="26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189" name="Google Shape;189;p22"/>
          <p:cNvPicPr preferRelativeResize="0"/>
          <p:nvPr>
            <p:ph idx="1" type="body"/>
          </p:nvPr>
        </p:nvPicPr>
        <p:blipFill rotWithShape="1">
          <a:blip r:embed="rId3">
            <a:alphaModFix/>
          </a:blip>
          <a:srcRect b="0" l="0" r="0" t="0"/>
          <a:stretch/>
        </p:blipFill>
        <p:spPr>
          <a:xfrm>
            <a:off x="762000" y="2362200"/>
            <a:ext cx="8140700" cy="2233612"/>
          </a:xfrm>
          <a:prstGeom prst="rect">
            <a:avLst/>
          </a:prstGeom>
          <a:noFill/>
          <a:ln>
            <a:noFill/>
          </a:ln>
        </p:spPr>
      </p:pic>
      <p:pic>
        <p:nvPicPr>
          <p:cNvPr id="190" name="Google Shape;190;p22"/>
          <p:cNvPicPr preferRelativeResize="0"/>
          <p:nvPr/>
        </p:nvPicPr>
        <p:blipFill rotWithShape="1">
          <a:blip r:embed="rId4">
            <a:alphaModFix/>
          </a:blip>
          <a:srcRect b="0" l="0" r="0" t="0"/>
          <a:stretch/>
        </p:blipFill>
        <p:spPr>
          <a:xfrm>
            <a:off x="885825" y="2847975"/>
            <a:ext cx="2921000" cy="71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196" name="Google Shape;196;p23"/>
          <p:cNvPicPr preferRelativeResize="0"/>
          <p:nvPr>
            <p:ph idx="1" type="body"/>
          </p:nvPr>
        </p:nvPicPr>
        <p:blipFill rotWithShape="1">
          <a:blip r:embed="rId3">
            <a:alphaModFix/>
          </a:blip>
          <a:srcRect b="0" l="0" r="0" t="0"/>
          <a:stretch/>
        </p:blipFill>
        <p:spPr>
          <a:xfrm>
            <a:off x="0" y="2362200"/>
            <a:ext cx="8839200" cy="15001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202" name="Google Shape;202;p24"/>
          <p:cNvSpPr txBox="1"/>
          <p:nvPr>
            <p:ph idx="1" type="body"/>
          </p:nvPr>
        </p:nvSpPr>
        <p:spPr>
          <a:xfrm>
            <a:off x="685800" y="1981200"/>
            <a:ext cx="7772400" cy="45720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Structural inhomogeneities and defects created during fiber fabrication can also cause scattering of light out of the fiber.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These defects may be in the form of trapped gas bubbles, unreacted starting materials, and crystallized regions in the glass.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 general, the preform manufacturing methods that have evolved have minimized these extrinsic effects to the point where scattering that results from them is negligible compared with the intrinsic Rayleigh scattering.</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Since Rayleigh scattering follows a characteristic        dependence, it decreases dramatically with increasing wavelength,</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losses of multimode fibers are generally higher than those of single-mode fibers.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This is a result of higher dopant concentrations and the accompanying larger scattering loss due to greater compositional fluctuation in multimode fibers.</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In addition, multimode fibers are subject to higher-order-mode losses owing to perturbations at the core-cladding interface.</a:t>
            </a:r>
            <a:endParaRPr/>
          </a:p>
        </p:txBody>
      </p:sp>
      <p:pic>
        <p:nvPicPr>
          <p:cNvPr id="203" name="Google Shape;203;p24"/>
          <p:cNvPicPr preferRelativeResize="0"/>
          <p:nvPr/>
        </p:nvPicPr>
        <p:blipFill rotWithShape="1">
          <a:blip r:embed="rId3">
            <a:alphaModFix/>
          </a:blip>
          <a:srcRect b="0" l="0" r="0" t="0"/>
          <a:stretch/>
        </p:blipFill>
        <p:spPr>
          <a:xfrm>
            <a:off x="5791200" y="4057650"/>
            <a:ext cx="304800" cy="285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Rayleigh Scattering</a:t>
            </a:r>
            <a:endParaRPr/>
          </a:p>
        </p:txBody>
      </p:sp>
      <p:sp>
        <p:nvSpPr>
          <p:cNvPr id="209" name="Google Shape;209;p25"/>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 occurs because the molecules of silicon dioxide have some freedom when adjacent to one another. Thus, setup at irregular positions and distances with respect to one another when the glass is rapidly cooled during the final stage of the fabrication process. Those structural variations are seen by light as variations in the refractive index, thus causing the light to reflect – that is, to scatter – in different directions</a:t>
            </a:r>
            <a:endParaRPr/>
          </a:p>
          <a:p>
            <a:pPr indent="-342900" lvl="0" marL="342900" marR="0" rtl="0" algn="just">
              <a:lnSpc>
                <a:spcPct val="100000"/>
              </a:lnSpc>
              <a:spcBef>
                <a:spcPts val="360"/>
              </a:spcBef>
              <a:spcAft>
                <a:spcPts val="0"/>
              </a:spcAft>
              <a:buClr>
                <a:schemeClr val="dk1"/>
              </a:buClr>
              <a:buSzPts val="1800"/>
              <a:buFont typeface="Times New Roman"/>
              <a:buChar char="•"/>
            </a:pPr>
            <a:r>
              <a:rPr b="1" i="0" lang="en-US" sz="1800" u="none">
                <a:solidFill>
                  <a:schemeClr val="dk1"/>
                </a:solidFill>
                <a:latin typeface="Times New Roman"/>
                <a:ea typeface="Times New Roman"/>
                <a:cs typeface="Times New Roman"/>
                <a:sym typeface="Times New Roman"/>
              </a:rPr>
              <a:t>Rayleigh scattering </a:t>
            </a:r>
            <a:r>
              <a:rPr b="0" i="0" lang="en-US" sz="1800" u="none">
                <a:solidFill>
                  <a:schemeClr val="dk1"/>
                </a:solidFill>
                <a:latin typeface="Times New Roman"/>
                <a:ea typeface="Times New Roman"/>
                <a:cs typeface="Times New Roman"/>
                <a:sym typeface="Times New Roman"/>
              </a:rPr>
              <a:t>is a scattering of light by particles much smaller than the</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wavelength of the light, which may be individual atoms or molecules. Rayleigh scattering is a process in which light is scattered by a small spherical volume of variant refractive index, such as a particle, bubble, droplet, or even a density fluctuation.</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As light travels in the core, it interacts with the silica molecules in the core. Rayleigh scattering is the result of these elastic collisions between the light wave and the silica molecules in the fiber. Rayleigh scattering accounts for about 96 percent of attenuation in optical fiber</a:t>
            </a:r>
            <a:endParaRPr/>
          </a:p>
          <a:p>
            <a:pPr indent="0" lvl="0" marL="342900" marR="0" rtl="0" algn="just">
              <a:lnSpc>
                <a:spcPct val="100000"/>
              </a:lnSpc>
              <a:spcBef>
                <a:spcPts val="360"/>
              </a:spcBef>
              <a:spcAft>
                <a:spcPts val="0"/>
              </a:spcAft>
              <a:buNone/>
            </a:pPr>
            <a:r>
              <a:rPr b="0" i="0" lang="en-US" sz="1800" u="none">
                <a:solidFill>
                  <a:schemeClr val="dk1"/>
                </a:solidFill>
                <a:latin typeface="Times New Roman"/>
                <a:ea typeface="Times New Roman"/>
                <a:cs typeface="Times New Roman"/>
                <a:sym typeface="Times New Roman"/>
              </a:rPr>
              <a:t> </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Rayleigh Scattering</a:t>
            </a:r>
            <a:endParaRPr/>
          </a:p>
        </p:txBody>
      </p:sp>
      <p:sp>
        <p:nvSpPr>
          <p:cNvPr id="215" name="Google Shape;215;p26"/>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Causes of Rayleigh Scattering:</a:t>
            </a:r>
            <a:endParaRPr/>
          </a:p>
          <a:p>
            <a:pPr indent="-241300" lvl="0" marL="34290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It results from non-ideal physical properties of the manufactured fiber.</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It results from inhomogeneities in the core and cladding. </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Because of these inhomogeneities problems occur like – </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a)     Fluctuation in refractive index</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b)    density and compositional variations.</a:t>
            </a:r>
            <a:endParaRPr/>
          </a:p>
          <a:p>
            <a:pPr indent="-241300" lvl="0" marL="342900" marR="0" rtl="0" algn="l">
              <a:lnSpc>
                <a:spcPct val="100000"/>
              </a:lnSpc>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Minimizing of Rayleigh Scattering</a:t>
            </a:r>
            <a:r>
              <a:rPr b="0" i="0" lang="en-US" sz="16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32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a:solidFill>
                  <a:schemeClr val="dk1"/>
                </a:solidFill>
                <a:latin typeface="Times New Roman"/>
                <a:ea typeface="Times New Roman"/>
                <a:cs typeface="Times New Roman"/>
                <a:sym typeface="Times New Roman"/>
              </a:rPr>
              <a:t>Rayleigh scattering is caused due to compositional variations which can be reduced by improved fabrication.</a:t>
            </a:r>
            <a:endParaRPr/>
          </a:p>
          <a:p>
            <a:pPr indent="-241300" lvl="0" marL="342900" marR="0" rtl="0" algn="l">
              <a:spcBef>
                <a:spcPts val="32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27"/>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27"/>
          <p:cNvSpPr txBox="1"/>
          <p:nvPr>
            <p:ph type="title"/>
          </p:nvPr>
        </p:nvSpPr>
        <p:spPr>
          <a:xfrm>
            <a:off x="685800" y="609600"/>
            <a:ext cx="7772400" cy="9144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 Single-mode fiber attenuation</a:t>
            </a:r>
            <a:endParaRPr/>
          </a:p>
        </p:txBody>
      </p:sp>
      <p:pic>
        <p:nvPicPr>
          <p:cNvPr id="227" name="Google Shape;227;p27"/>
          <p:cNvPicPr preferRelativeResize="0"/>
          <p:nvPr/>
        </p:nvPicPr>
        <p:blipFill rotWithShape="1">
          <a:blip r:embed="rId3">
            <a:alphaModFix/>
          </a:blip>
          <a:srcRect b="0" l="0" r="0" t="0"/>
          <a:stretch/>
        </p:blipFill>
        <p:spPr>
          <a:xfrm>
            <a:off x="1447800" y="1676400"/>
            <a:ext cx="6324600" cy="426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Fiber Bending Lo</a:t>
            </a:r>
            <a:r>
              <a:rPr lang="en-US"/>
              <a:t>ss</a:t>
            </a:r>
            <a:endParaRPr/>
          </a:p>
        </p:txBody>
      </p:sp>
      <p:sp>
        <p:nvSpPr>
          <p:cNvPr id="233" name="Google Shape;233;p28"/>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Radiative losses occur whenever an optical fiber undergoes a bend of finite radius of curvature.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Fibers can be subject to two types of curvatures: </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macroscopic bends having radii that are large compared with the fiber diameter, such as those that occur when a fiber cable turns a corner</a:t>
            </a:r>
            <a:endParaRPr/>
          </a:p>
          <a:p>
            <a:pPr indent="-342900" lvl="0" marL="34290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 random microscopic bends of the fiber axis that can arise when the fibers are incorporated into cables.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239" name="Google Shape;239;p29"/>
          <p:cNvPicPr preferRelativeResize="0"/>
          <p:nvPr>
            <p:ph idx="1" type="body"/>
          </p:nvPr>
        </p:nvPicPr>
        <p:blipFill rotWithShape="1">
          <a:blip r:embed="rId3">
            <a:alphaModFix/>
          </a:blip>
          <a:srcRect b="0" l="0" r="0" t="0"/>
          <a:stretch/>
        </p:blipFill>
        <p:spPr>
          <a:xfrm>
            <a:off x="1660525" y="2286000"/>
            <a:ext cx="6035675" cy="3633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Attenuation</a:t>
            </a:r>
            <a:endParaRPr/>
          </a:p>
        </p:txBody>
      </p:sp>
      <p:sp>
        <p:nvSpPr>
          <p:cNvPr id="61" name="Google Shape;61;p3"/>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Signal attenuation (also known as fiber loss or signal loss) as is one of the most important properties of an optical fiber because it largely determines the maximum unamplified or repeaterless separation between a transmitter and a receiver.</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Since amplifiers and repeaters are expensive to fabricate, install, and maintain, the degree of attenuation in a fiber has a large influence on system cost.</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 Of equal importance is signal distortion. </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The distortion mechanisms in a fiber cause optical signal pulses to broaden as they travel along a fiber.</a:t>
            </a:r>
            <a:endParaRPr/>
          </a:p>
          <a:p>
            <a:pPr indent="-342900" lvl="0" marL="3429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If these pulses travel sufficiently far, they will eventually overlap with neighboring pulses, thereby creating errors in the receiver output.</a:t>
            </a:r>
            <a:endParaRPr/>
          </a:p>
          <a:p>
            <a:pPr indent="-342900" lvl="0" marL="342900" marR="0" rtl="0" algn="l">
              <a:lnSpc>
                <a:spcPct val="100000"/>
              </a:lnSpc>
              <a:spcBef>
                <a:spcPts val="64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The signal distortion mechanisms thus limit the information-carrying capacity of a fiber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685800" y="609600"/>
            <a:ext cx="7772400" cy="6858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Macro Bending</a:t>
            </a:r>
            <a:endParaRPr/>
          </a:p>
        </p:txBody>
      </p:sp>
      <p:sp>
        <p:nvSpPr>
          <p:cNvPr id="245" name="Google Shape;245;p30"/>
          <p:cNvSpPr txBox="1"/>
          <p:nvPr>
            <p:ph idx="1" type="body"/>
          </p:nvPr>
        </p:nvSpPr>
        <p:spPr>
          <a:xfrm>
            <a:off x="609600" y="1524000"/>
            <a:ext cx="7772400" cy="57150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For slight bends, the loss is extremely small and is not observed.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As the radius of curvature decreases, the loss increases exponentially until at a certain critical radius of curvature loss becomes observable.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If the bend radius is made a bit smaller once this threshold point has been reached, the losses suddenly become extremely large.</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It is known that any bound core mode has an evanescent field tail in the cladding which decays exponentially as a function of distance from the core. Since this field tail moves along with the field in the core, part of the energy of a propagating mode travels in the fiber cladding.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When a fiber is bent, the field tail on the far side of the centre of curvature must move faster to keep up with the field in the core, for the lowest order fiber mode. </a:t>
            </a:r>
            <a:endParaRPr/>
          </a:p>
          <a:p>
            <a:pPr indent="-342900" lvl="0" marL="342900" marR="0" rtl="0" algn="l">
              <a:lnSpc>
                <a:spcPct val="100000"/>
              </a:lnSpc>
              <a:spcBef>
                <a:spcPts val="640"/>
              </a:spcBef>
              <a:spcAft>
                <a:spcPts val="0"/>
              </a:spcAft>
              <a:buClr>
                <a:srgbClr val="202122"/>
              </a:buClr>
              <a:buSzPts val="1600"/>
              <a:buFont typeface="Times New Roman"/>
              <a:buChar char="•"/>
            </a:pPr>
            <a:r>
              <a:rPr b="0" i="0" lang="en-US" sz="1600" u="none">
                <a:solidFill>
                  <a:srgbClr val="202122"/>
                </a:solidFill>
                <a:latin typeface="Times New Roman"/>
                <a:ea typeface="Times New Roman"/>
                <a:cs typeface="Times New Roman"/>
                <a:sym typeface="Times New Roman"/>
              </a:rPr>
              <a:t>an </a:t>
            </a:r>
            <a:r>
              <a:rPr b="1" i="0" lang="en-US" sz="1600" u="none">
                <a:solidFill>
                  <a:srgbClr val="202122"/>
                </a:solidFill>
                <a:latin typeface="Times New Roman"/>
                <a:ea typeface="Times New Roman"/>
                <a:cs typeface="Times New Roman"/>
                <a:sym typeface="Times New Roman"/>
              </a:rPr>
              <a:t>evanescent field</a:t>
            </a:r>
            <a:r>
              <a:rPr b="0" i="0" lang="en-US" sz="1600" u="none">
                <a:solidFill>
                  <a:srgbClr val="202122"/>
                </a:solidFill>
                <a:latin typeface="Times New Roman"/>
                <a:ea typeface="Times New Roman"/>
                <a:cs typeface="Times New Roman"/>
                <a:sym typeface="Times New Roman"/>
              </a:rPr>
              <a:t>, or </a:t>
            </a:r>
            <a:r>
              <a:rPr b="1" i="0" lang="en-US" sz="1600" u="none">
                <a:solidFill>
                  <a:srgbClr val="202122"/>
                </a:solidFill>
                <a:latin typeface="Times New Roman"/>
                <a:ea typeface="Times New Roman"/>
                <a:cs typeface="Times New Roman"/>
                <a:sym typeface="Times New Roman"/>
              </a:rPr>
              <a:t>evanescent wave</a:t>
            </a:r>
            <a:r>
              <a:rPr b="0" i="0" lang="en-US" sz="1600" u="none">
                <a:solidFill>
                  <a:srgbClr val="202122"/>
                </a:solidFill>
                <a:latin typeface="Times New Roman"/>
                <a:ea typeface="Times New Roman"/>
                <a:cs typeface="Times New Roman"/>
                <a:sym typeface="Times New Roman"/>
              </a:rPr>
              <a:t>, is an oscillating electric and/or magnetic field that does not propagate as an </a:t>
            </a:r>
            <a:r>
              <a:rPr b="0" i="0" lang="en-US" sz="1600" u="sng">
                <a:solidFill>
                  <a:srgbClr val="3366CC"/>
                </a:solidFill>
                <a:latin typeface="Times New Roman"/>
                <a:ea typeface="Times New Roman"/>
                <a:cs typeface="Times New Roman"/>
                <a:sym typeface="Times New Roman"/>
                <a:hlinkClick r:id="rId3">
                  <a:extLst>
                    <a:ext uri="{A12FA001-AC4F-418D-AE19-62706E023703}">
                      <ahyp:hlinkClr val="tx"/>
                    </a:ext>
                  </a:extLst>
                </a:hlinkClick>
              </a:rPr>
              <a:t>electromagnetic wave</a:t>
            </a:r>
            <a:r>
              <a:rPr b="0" i="0" lang="en-US" sz="1600" u="none">
                <a:solidFill>
                  <a:srgbClr val="202122"/>
                </a:solidFill>
                <a:latin typeface="Times New Roman"/>
                <a:ea typeface="Times New Roman"/>
                <a:cs typeface="Times New Roman"/>
                <a:sym typeface="Times New Roman"/>
              </a:rPr>
              <a:t> but whose energy is spatially concentrated in the vicinity of the source </a:t>
            </a:r>
            <a:r>
              <a:rPr b="0" i="0" lang="en-US" sz="3200" u="none">
                <a:solidFill>
                  <a:srgbClr val="202122"/>
                </a:solidFill>
                <a:latin typeface="Arial"/>
                <a:ea typeface="Arial"/>
                <a:cs typeface="Arial"/>
                <a:sym typeface="Aria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251" name="Google Shape;251;p31"/>
          <p:cNvSpPr txBox="1"/>
          <p:nvPr>
            <p:ph idx="1" type="body"/>
          </p:nvPr>
        </p:nvSpPr>
        <p:spPr>
          <a:xfrm>
            <a:off x="685800" y="1752600"/>
            <a:ext cx="7924800" cy="4967287"/>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At a certain critical distance x</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from the centre of the fiber; the field tail would have to move faster than the speed of light to keep up with the core field. </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Since this is not possible the optical energy in the field tail beyond x</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radiates away.</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amount of optical radiation from a bent fiber depends on the field strength at x</a:t>
            </a:r>
            <a:r>
              <a:rPr b="0" baseline="-25000" i="0" lang="en-US" sz="2400" u="none">
                <a:solidFill>
                  <a:schemeClr val="dk1"/>
                </a:solidFill>
                <a:latin typeface="Times New Roman"/>
                <a:ea typeface="Times New Roman"/>
                <a:cs typeface="Times New Roman"/>
                <a:sym typeface="Times New Roman"/>
              </a:rPr>
              <a:t>c</a:t>
            </a:r>
            <a:r>
              <a:rPr b="0" i="0" lang="en-US" sz="2400" u="none">
                <a:solidFill>
                  <a:schemeClr val="dk1"/>
                </a:solidFill>
                <a:latin typeface="Times New Roman"/>
                <a:ea typeface="Times New Roman"/>
                <a:cs typeface="Times New Roman"/>
                <a:sym typeface="Times New Roman"/>
              </a:rPr>
              <a:t> and on the radius of curvature R.</a:t>
            </a:r>
            <a:endParaRPr/>
          </a:p>
          <a:p>
            <a:pPr indent="-342900" lvl="0" marL="342900" marR="0" rtl="0" algn="just">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Since higher order modes are bound less tightly to the fiber core than lower order modes, the higher order modes will radiate out of the fiber first.</a:t>
            </a:r>
            <a:endParaRPr/>
          </a:p>
          <a:p>
            <a:pPr indent="-190500" lvl="0" marL="342900" marR="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85800" y="609600"/>
            <a:ext cx="7772400" cy="6858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Micro Bending</a:t>
            </a:r>
            <a:endParaRPr/>
          </a:p>
        </p:txBody>
      </p:sp>
      <p:sp>
        <p:nvSpPr>
          <p:cNvPr id="257" name="Google Shape;257;p32"/>
          <p:cNvSpPr txBox="1"/>
          <p:nvPr>
            <p:ph idx="1" type="body"/>
          </p:nvPr>
        </p:nvSpPr>
        <p:spPr>
          <a:xfrm>
            <a:off x="685800" y="1524000"/>
            <a:ext cx="7772400" cy="45720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Another form of radiation loss in optical waveguide results from mode coupling caused by random micro bends of the optical fiber.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Micro bends are repetitive </a:t>
            </a:r>
            <a:r>
              <a:rPr b="0" i="0" lang="en-US" sz="1800" u="none">
                <a:solidFill>
                  <a:srgbClr val="FF0000"/>
                </a:solidFill>
                <a:latin typeface="Times New Roman"/>
                <a:ea typeface="Times New Roman"/>
                <a:cs typeface="Times New Roman"/>
                <a:sym typeface="Times New Roman"/>
              </a:rPr>
              <a:t>small scale fluctuations in the radius of curvature of the fiber axis.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They are caused either by </a:t>
            </a:r>
            <a:r>
              <a:rPr b="0" i="0" lang="en-US" sz="1800" u="none">
                <a:solidFill>
                  <a:srgbClr val="FF0000"/>
                </a:solidFill>
                <a:latin typeface="Times New Roman"/>
                <a:ea typeface="Times New Roman"/>
                <a:cs typeface="Times New Roman"/>
                <a:sym typeface="Times New Roman"/>
              </a:rPr>
              <a:t>non uniformities in the manufacturing of the fiber or by non uniform lateral pressures created during the cabling of the fiber.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An increase in attenuation results from micro bending because the fiber curvature causes </a:t>
            </a:r>
            <a:r>
              <a:rPr b="0" i="0" lang="en-US" sz="1800" u="none">
                <a:solidFill>
                  <a:srgbClr val="FF0000"/>
                </a:solidFill>
                <a:latin typeface="Times New Roman"/>
                <a:ea typeface="Times New Roman"/>
                <a:cs typeface="Times New Roman"/>
                <a:sym typeface="Times New Roman"/>
              </a:rPr>
              <a:t>repetitive coupling of energy between the guided modes and the leaky or non guided modes in the fiber</a:t>
            </a:r>
            <a:r>
              <a:rPr b="0" i="0" lang="en-US" sz="18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Micro bending losses can be minimized by placing a </a:t>
            </a:r>
            <a:r>
              <a:rPr b="0" i="0" lang="en-US" sz="1800" u="none">
                <a:solidFill>
                  <a:srgbClr val="FF0000"/>
                </a:solidFill>
                <a:latin typeface="Times New Roman"/>
                <a:ea typeface="Times New Roman"/>
                <a:cs typeface="Times New Roman"/>
                <a:sym typeface="Times New Roman"/>
              </a:rPr>
              <a:t>compressible jacket over the fiber.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When external forces are applied to this configuration, </a:t>
            </a:r>
            <a:r>
              <a:rPr b="0" i="0" lang="en-US" sz="1800" u="none">
                <a:solidFill>
                  <a:srgbClr val="FF0000"/>
                </a:solidFill>
                <a:latin typeface="Times New Roman"/>
                <a:ea typeface="Times New Roman"/>
                <a:cs typeface="Times New Roman"/>
                <a:sym typeface="Times New Roman"/>
              </a:rPr>
              <a:t>the jacket will be deformed but the fiber will tend to stay relatively straight.</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3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33"/>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2800"/>
              <a:buFont typeface="Times New Roman"/>
              <a:buNone/>
            </a:pPr>
            <a:r>
              <a:rPr b="0" i="0" lang="en-US" sz="2800" u="none">
                <a:solidFill>
                  <a:schemeClr val="dk2"/>
                </a:solidFill>
                <a:latin typeface="Times New Roman"/>
                <a:ea typeface="Times New Roman"/>
                <a:cs typeface="Times New Roman"/>
                <a:sym typeface="Times New Roman"/>
              </a:rPr>
              <a:t> Microbending losses</a:t>
            </a:r>
            <a:endParaRPr/>
          </a:p>
        </p:txBody>
      </p:sp>
      <p:pic>
        <p:nvPicPr>
          <p:cNvPr id="269" name="Google Shape;269;p33"/>
          <p:cNvPicPr preferRelativeResize="0"/>
          <p:nvPr/>
        </p:nvPicPr>
        <p:blipFill rotWithShape="1">
          <a:blip r:embed="rId3">
            <a:alphaModFix/>
          </a:blip>
          <a:srcRect b="0" l="0" r="0" t="0"/>
          <a:stretch/>
        </p:blipFill>
        <p:spPr>
          <a:xfrm>
            <a:off x="1524000" y="1752600"/>
            <a:ext cx="6248400" cy="4114800"/>
          </a:xfrm>
          <a:prstGeom prst="rect">
            <a:avLst/>
          </a:prstGeom>
          <a:noFill/>
          <a:ln>
            <a:noFill/>
          </a:ln>
        </p:spPr>
      </p:pic>
      <p:pic>
        <p:nvPicPr>
          <p:cNvPr id="270" name="Google Shape;270;p33"/>
          <p:cNvPicPr preferRelativeResize="0"/>
          <p:nvPr/>
        </p:nvPicPr>
        <p:blipFill rotWithShape="1">
          <a:blip r:embed="rId4">
            <a:alphaModFix/>
          </a:blip>
          <a:srcRect b="0" l="0" r="0" t="0"/>
          <a:stretch/>
        </p:blipFill>
        <p:spPr>
          <a:xfrm>
            <a:off x="5210175" y="3540125"/>
            <a:ext cx="298450" cy="31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Cabling and Packaging losses</a:t>
            </a:r>
            <a:endParaRPr/>
          </a:p>
        </p:txBody>
      </p:sp>
      <p:sp>
        <p:nvSpPr>
          <p:cNvPr id="276" name="Google Shape;276;p34"/>
          <p:cNvSpPr txBox="1"/>
          <p:nvPr>
            <p:ph idx="1" type="body"/>
          </p:nvPr>
        </p:nvSpPr>
        <p:spPr>
          <a:xfrm>
            <a:off x="533400" y="16764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Non uniformities in the manufacturing of the fiber by non uniform lateral pressure during the cabling of fiber</a:t>
            </a:r>
            <a:endParaRPr/>
          </a:p>
        </p:txBody>
      </p:sp>
      <p:pic>
        <p:nvPicPr>
          <p:cNvPr id="277" name="Google Shape;277;p34"/>
          <p:cNvPicPr preferRelativeResize="0"/>
          <p:nvPr/>
        </p:nvPicPr>
        <p:blipFill rotWithShape="1">
          <a:blip r:embed="rId3">
            <a:alphaModFix/>
          </a:blip>
          <a:srcRect b="0" l="0" r="0" t="0"/>
          <a:stretch/>
        </p:blipFill>
        <p:spPr>
          <a:xfrm>
            <a:off x="1438275" y="2124075"/>
            <a:ext cx="1104900" cy="8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Core and cladding losses</a:t>
            </a:r>
            <a:endParaRPr/>
          </a:p>
        </p:txBody>
      </p:sp>
      <p:sp>
        <p:nvSpPr>
          <p:cNvPr id="283" name="Google Shape;283;p35"/>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core and cladding have different indices of refraction and therefore differ in composition, the core and cladding generally have different attenuation coeffi cients, denoted α</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and α</a:t>
            </a:r>
            <a:r>
              <a:rPr b="0" baseline="-25000" i="0" lang="en-US" sz="3200" u="none">
                <a:solidFill>
                  <a:schemeClr val="dk1"/>
                </a:solidFill>
                <a:latin typeface="Times New Roman"/>
                <a:ea typeface="Times New Roman"/>
                <a:cs typeface="Times New Roman"/>
                <a:sym typeface="Times New Roman"/>
              </a:rPr>
              <a:t>2</a:t>
            </a:r>
            <a:r>
              <a:rPr b="0" i="0" lang="en-US" sz="3200" u="none">
                <a:solidFill>
                  <a:schemeClr val="dk1"/>
                </a:solidFill>
                <a:latin typeface="Times New Roman"/>
                <a:ea typeface="Times New Roman"/>
                <a:cs typeface="Times New Roman"/>
                <a:sym typeface="Times New Roman"/>
              </a:rPr>
              <a:t> , respectively.</a:t>
            </a:r>
            <a:endParaRPr/>
          </a:p>
          <a:p>
            <a:pPr indent="-342900" lvl="0" marL="342900" marR="0" rtl="0" algn="just">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loss for a mode of order (n, m) for a step-index waveguide is</a:t>
            </a:r>
            <a:endParaRPr/>
          </a:p>
          <a:p>
            <a:pPr indent="-139700" lvl="0" marL="342900" marR="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pic>
        <p:nvPicPr>
          <p:cNvPr id="284" name="Google Shape;284;p35"/>
          <p:cNvPicPr preferRelativeResize="0"/>
          <p:nvPr/>
        </p:nvPicPr>
        <p:blipFill rotWithShape="1">
          <a:blip r:embed="rId3">
            <a:alphaModFix/>
          </a:blip>
          <a:srcRect b="0" l="0" r="0" t="0"/>
          <a:stretch/>
        </p:blipFill>
        <p:spPr>
          <a:xfrm>
            <a:off x="2743200" y="5581650"/>
            <a:ext cx="2895600" cy="666750"/>
          </a:xfrm>
          <a:prstGeom prst="rect">
            <a:avLst/>
          </a:prstGeom>
          <a:noFill/>
          <a:ln>
            <a:noFill/>
          </a:ln>
        </p:spPr>
      </p:pic>
      <p:pic>
        <p:nvPicPr>
          <p:cNvPr id="285" name="Google Shape;285;p35"/>
          <p:cNvPicPr preferRelativeResize="0"/>
          <p:nvPr/>
        </p:nvPicPr>
        <p:blipFill rotWithShape="1">
          <a:blip r:embed="rId4">
            <a:alphaModFix/>
          </a:blip>
          <a:srcRect b="0" l="0" r="0" t="0"/>
          <a:stretch/>
        </p:blipFill>
        <p:spPr>
          <a:xfrm>
            <a:off x="581025" y="104775"/>
            <a:ext cx="8064500" cy="6229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291" name="Google Shape;291;p36"/>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P</a:t>
            </a:r>
            <a:r>
              <a:rPr b="0" baseline="-25000" i="0" lang="en-US" sz="2400" u="none">
                <a:solidFill>
                  <a:schemeClr val="dk1"/>
                </a:solidFill>
                <a:latin typeface="Times New Roman"/>
                <a:ea typeface="Times New Roman"/>
                <a:cs typeface="Times New Roman"/>
                <a:sym typeface="Times New Roman"/>
              </a:rPr>
              <a:t>core</a:t>
            </a:r>
            <a:r>
              <a:rPr b="0" i="0" lang="en-US" sz="2400" u="none">
                <a:solidFill>
                  <a:schemeClr val="dk1"/>
                </a:solidFill>
                <a:latin typeface="Times New Roman"/>
                <a:ea typeface="Times New Roman"/>
                <a:cs typeface="Times New Roman"/>
                <a:sym typeface="Times New Roman"/>
              </a:rPr>
              <a:t>/P and P</a:t>
            </a:r>
            <a:r>
              <a:rPr b="0" baseline="-25000" i="0" lang="en-US" sz="2400" u="none">
                <a:solidFill>
                  <a:schemeClr val="dk1"/>
                </a:solidFill>
                <a:latin typeface="Times New Roman"/>
                <a:ea typeface="Times New Roman"/>
                <a:cs typeface="Times New Roman"/>
                <a:sym typeface="Times New Roman"/>
              </a:rPr>
              <a:t>clad</a:t>
            </a:r>
            <a:r>
              <a:rPr b="0" i="0" lang="en-US" sz="2400" u="none">
                <a:solidFill>
                  <a:schemeClr val="dk1"/>
                </a:solidFill>
                <a:latin typeface="Times New Roman"/>
                <a:ea typeface="Times New Roman"/>
                <a:cs typeface="Times New Roman"/>
                <a:sym typeface="Times New Roman"/>
              </a:rPr>
              <a:t>/P are the fractional powers.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For the case of a graded-index fiber the situation is much more complicated.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this case, both the attenuation coefficients and the modal power tend to be functions of the radial coordinate. </a:t>
            </a:r>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At a distance r from the core axis the loss is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where α</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and α</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are the axial and cladding attenuation coefficients</a:t>
            </a:r>
            <a:endParaRPr/>
          </a:p>
        </p:txBody>
      </p:sp>
      <p:pic>
        <p:nvPicPr>
          <p:cNvPr id="292" name="Google Shape;292;p36"/>
          <p:cNvPicPr preferRelativeResize="0"/>
          <p:nvPr/>
        </p:nvPicPr>
        <p:blipFill rotWithShape="1">
          <a:blip r:embed="rId3">
            <a:alphaModFix/>
          </a:blip>
          <a:srcRect b="0" l="0" r="0" t="0"/>
          <a:stretch/>
        </p:blipFill>
        <p:spPr>
          <a:xfrm>
            <a:off x="2398712" y="5129212"/>
            <a:ext cx="3724275" cy="619125"/>
          </a:xfrm>
          <a:prstGeom prst="rect">
            <a:avLst/>
          </a:prstGeom>
          <a:noFill/>
          <a:ln>
            <a:noFill/>
          </a:ln>
        </p:spPr>
      </p:pic>
      <p:pic>
        <p:nvPicPr>
          <p:cNvPr id="293" name="Google Shape;293;p36"/>
          <p:cNvPicPr preferRelativeResize="0"/>
          <p:nvPr/>
        </p:nvPicPr>
        <p:blipFill rotWithShape="1">
          <a:blip r:embed="rId4">
            <a:alphaModFix/>
          </a:blip>
          <a:srcRect b="0" l="0" r="0" t="0"/>
          <a:stretch/>
        </p:blipFill>
        <p:spPr>
          <a:xfrm>
            <a:off x="3478212" y="2362200"/>
            <a:ext cx="1565275" cy="684212"/>
          </a:xfrm>
          <a:prstGeom prst="rect">
            <a:avLst/>
          </a:prstGeom>
          <a:noFill/>
          <a:ln>
            <a:noFill/>
          </a:ln>
        </p:spPr>
      </p:pic>
      <p:pic>
        <p:nvPicPr>
          <p:cNvPr id="294" name="Google Shape;294;p36"/>
          <p:cNvPicPr preferRelativeResize="0"/>
          <p:nvPr/>
        </p:nvPicPr>
        <p:blipFill rotWithShape="1">
          <a:blip r:embed="rId5">
            <a:alphaModFix/>
          </a:blip>
          <a:srcRect b="0" l="0" r="0" t="0"/>
          <a:stretch/>
        </p:blipFill>
        <p:spPr>
          <a:xfrm>
            <a:off x="3260725" y="4365625"/>
            <a:ext cx="5048250" cy="1104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Connector and Splices loss</a:t>
            </a:r>
            <a:endParaRPr/>
          </a:p>
        </p:txBody>
      </p:sp>
      <p:sp>
        <p:nvSpPr>
          <p:cNvPr id="300" name="Google Shape;300;p37"/>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Interconnection of different fiber lengths is a necessary requirement for the assembly of complex fiber transmission and signal manipulation networks. Whether </a:t>
            </a:r>
            <a:r>
              <a:rPr b="0" i="0" lang="en-US" sz="1800" u="none">
                <a:solidFill>
                  <a:srgbClr val="FF0000"/>
                </a:solidFill>
                <a:latin typeface="Times New Roman"/>
                <a:ea typeface="Times New Roman"/>
                <a:cs typeface="Times New Roman"/>
                <a:sym typeface="Times New Roman"/>
              </a:rPr>
              <a:t>via demountable, physical coupling (via connectorization) or by irreversible splicing techniques (e.g. fusion splicing) alignment of the fiber cores is critical to minimize losses associated with the connection</a:t>
            </a:r>
            <a:r>
              <a:rPr b="0" i="0" lang="en-US" sz="1800" u="non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 a general sense, successful connections will minimize lateral offset of the core centers, angular misalignment, tilt, and longitudinal displacement (i.e. the formation of a gap).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It is also possible that the two fibers to be joined have different absolute core dimensions and varied core-clad diameter ratios as well as different core and cladding glass compositions.</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67" name="Google Shape;67;p4"/>
          <p:cNvSpPr txBox="1"/>
          <p:nvPr>
            <p:ph idx="1" type="body"/>
          </p:nvPr>
        </p:nvSpPr>
        <p:spPr>
          <a:xfrm>
            <a:off x="685800" y="1981200"/>
            <a:ext cx="7772400" cy="4648200"/>
          </a:xfrm>
          <a:prstGeom prst="rect">
            <a:avLst/>
          </a:prstGeom>
          <a:noFill/>
          <a:ln>
            <a:noFill/>
          </a:ln>
        </p:spPr>
        <p:txBody>
          <a:bodyPr anchorCtr="0" anchor="t" bIns="44450" lIns="90475" spcFirstLastPara="1" rIns="90475" wrap="square" tIns="44450">
            <a:noAutofit/>
          </a:bodyPr>
          <a:lstStyle/>
          <a:p>
            <a:pPr indent="-342900" lvl="0" marL="342900" marR="0" rtl="0" algn="just">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Attenuation of a light signal as it propagates along a fiber is an important consideration in the design of an optical communication system; the degree of attenuation plays a major role in determining the maximum transmission distance between a transmitter and a receiver or an in-line amplifier. </a:t>
            </a:r>
            <a:endParaRPr/>
          </a:p>
          <a:p>
            <a:pPr indent="-342900" lvl="0" marL="342900" marR="0" rtl="0" algn="just">
              <a:lnSpc>
                <a:spcPct val="100000"/>
              </a:lnSpc>
              <a:spcBef>
                <a:spcPts val="64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The basic attenuation mechanisms in a fiber are absorption, scattering, and radiative losses of the optical energy</a:t>
            </a:r>
            <a:r>
              <a:rPr b="0" i="0" lang="en-US" sz="3200" u="none" cap="none" strike="noStrik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Absorption is related to the fiber material, whereas scattering is associated both with the fiber material and with structural imperfections in the optical waveguide</a:t>
            </a:r>
            <a:endParaRPr/>
          </a:p>
          <a:p>
            <a:pPr indent="-342900" lvl="0" marL="342900" marR="0" rtl="0" algn="just">
              <a:lnSpc>
                <a:spcPct val="100000"/>
              </a:lnSpc>
              <a:spcBef>
                <a:spcPts val="36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Attenuation owing to radiative effects originates from perturbations (both microscopic and macroscopic) of the fiber geometry.</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73" name="Google Shape;73;p9"/>
          <p:cNvSpPr txBox="1"/>
          <p:nvPr>
            <p:ph idx="1" type="body"/>
          </p:nvPr>
        </p:nvSpPr>
        <p:spPr>
          <a:xfrm>
            <a:off x="685800" y="1981200"/>
            <a:ext cx="7772400" cy="8458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Atomic defects are imperfections in the atomic structure of the fiber material. Examples of these defects include missing molecules, high-density clusters of atom groups, or oxygen defects in the glass structure.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Usually, absorption losses arising from these defects are negligible compared with intrinsic and impurity absorption effects. </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However, they can be significant if the fiber is exposed to ionizing radiation, as might occur in a nuclear reactor environment, in medical radiation therapies, in space missions that pass through the earth’s Van Allen belts, or in accelerator instrumentation.</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 such applications, high radiation doses may be accumulated over several years.</a:t>
            </a:r>
            <a:endParaRPr/>
          </a:p>
        </p:txBody>
      </p:sp>
      <p:pic>
        <p:nvPicPr>
          <p:cNvPr id="74" name="Google Shape;74;p9"/>
          <p:cNvPicPr preferRelativeResize="0"/>
          <p:nvPr/>
        </p:nvPicPr>
        <p:blipFill rotWithShape="1">
          <a:blip r:embed="rId3">
            <a:alphaModFix/>
          </a:blip>
          <a:srcRect b="0" l="0" r="0" t="0"/>
          <a:stretch/>
        </p:blipFill>
        <p:spPr>
          <a:xfrm>
            <a:off x="2009775" y="4587875"/>
            <a:ext cx="1447800" cy="4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Attenuation Units</a:t>
            </a:r>
            <a:endParaRPr/>
          </a:p>
        </p:txBody>
      </p:sp>
      <p:sp>
        <p:nvSpPr>
          <p:cNvPr id="80" name="Google Shape;80;p5"/>
          <p:cNvSpPr txBox="1"/>
          <p:nvPr>
            <p:ph idx="1" type="body"/>
          </p:nvPr>
        </p:nvSpPr>
        <p:spPr>
          <a:xfrm>
            <a:off x="685800" y="1981200"/>
            <a:ext cx="7772400" cy="46482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As light travels along a fiber, its power decreases exponentially with distance.</a:t>
            </a:r>
            <a:endParaRPr/>
          </a:p>
          <a:p>
            <a:pPr indent="-342900" lvl="0" marL="342900" marR="0" rtl="0" algn="l">
              <a:lnSpc>
                <a:spcPct val="10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 If P(0) is the optical power in a fiber at the origin (at z = 0), then the power P(z) at a distance z farther down the fiber is</a:t>
            </a:r>
            <a:endParaRPr/>
          </a:p>
          <a:p>
            <a:pPr indent="-228600" lvl="0" marL="342900" marR="0" rtl="0" algn="l">
              <a:lnSpc>
                <a:spcPct val="100000"/>
              </a:lnSpc>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pic>
        <p:nvPicPr>
          <p:cNvPr id="81" name="Google Shape;81;p5"/>
          <p:cNvPicPr preferRelativeResize="0"/>
          <p:nvPr/>
        </p:nvPicPr>
        <p:blipFill rotWithShape="1">
          <a:blip r:embed="rId3">
            <a:alphaModFix/>
          </a:blip>
          <a:srcRect b="0" l="0" r="0" t="0"/>
          <a:stretch/>
        </p:blipFill>
        <p:spPr>
          <a:xfrm>
            <a:off x="990600" y="3505200"/>
            <a:ext cx="7467600" cy="177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87" name="Google Shape;87;p6"/>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For simplicity in calculating optical signal attenuation in a fiber, the common procedure is to express the attenuation coefficient in units of decibels per kilometer, denoted by dB/km. Designating this parameter byα .</a:t>
            </a:r>
            <a:r>
              <a:rPr b="0" i="0" lang="en-US" sz="11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This parameter is generally referred to as the fiber loss or the fiber attenuation. It depends on several variables</a:t>
            </a:r>
            <a:endParaRPr/>
          </a:p>
          <a:p>
            <a:pPr indent="-228600" lvl="0" marL="342900" marR="0" rtl="0" algn="l">
              <a:spcBef>
                <a:spcPts val="36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p:txBody>
      </p:sp>
      <p:pic>
        <p:nvPicPr>
          <p:cNvPr id="88" name="Google Shape;88;p6"/>
          <p:cNvPicPr preferRelativeResize="0"/>
          <p:nvPr/>
        </p:nvPicPr>
        <p:blipFill rotWithShape="1">
          <a:blip r:embed="rId3">
            <a:alphaModFix/>
          </a:blip>
          <a:srcRect b="0" l="0" r="0" t="0"/>
          <a:stretch/>
        </p:blipFill>
        <p:spPr>
          <a:xfrm>
            <a:off x="2381250" y="3476625"/>
            <a:ext cx="4381500"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94" name="Google Shape;94;p7"/>
          <p:cNvPicPr preferRelativeResize="0"/>
          <p:nvPr>
            <p:ph idx="1" type="body"/>
          </p:nvPr>
        </p:nvPicPr>
        <p:blipFill rotWithShape="1">
          <a:blip r:embed="rId3">
            <a:alphaModFix/>
          </a:blip>
          <a:srcRect b="0" l="0" r="0" t="0"/>
          <a:stretch/>
        </p:blipFill>
        <p:spPr>
          <a:xfrm>
            <a:off x="477837" y="2362200"/>
            <a:ext cx="8188325" cy="3681412"/>
          </a:xfrm>
          <a:prstGeom prst="rect">
            <a:avLst/>
          </a:prstGeom>
          <a:noFill/>
          <a:ln>
            <a:noFill/>
          </a:ln>
        </p:spPr>
      </p:pic>
      <p:pic>
        <p:nvPicPr>
          <p:cNvPr id="95" name="Google Shape;95;p7"/>
          <p:cNvPicPr preferRelativeResize="0"/>
          <p:nvPr/>
        </p:nvPicPr>
        <p:blipFill rotWithShape="1">
          <a:blip r:embed="rId4">
            <a:alphaModFix/>
          </a:blip>
          <a:srcRect b="0" l="0" r="0" t="0"/>
          <a:stretch/>
        </p:blipFill>
        <p:spPr>
          <a:xfrm>
            <a:off x="581025" y="238125"/>
            <a:ext cx="8223250" cy="568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Absorption</a:t>
            </a:r>
            <a:endParaRPr/>
          </a:p>
        </p:txBody>
      </p:sp>
      <p:sp>
        <p:nvSpPr>
          <p:cNvPr id="101" name="Google Shape;101;p8"/>
          <p:cNvSpPr txBox="1"/>
          <p:nvPr>
            <p:ph idx="1" type="body"/>
          </p:nvPr>
        </p:nvSpPr>
        <p:spPr>
          <a:xfrm>
            <a:off x="685800" y="1981200"/>
            <a:ext cx="7772400" cy="4419600"/>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Absorption is caused by three different mechanisms: </a:t>
            </a:r>
            <a:endParaRPr/>
          </a:p>
          <a:p>
            <a:pPr indent="-342900" lvl="0" marL="342900" marR="0" rtl="0" algn="l">
              <a:lnSpc>
                <a:spcPct val="100000"/>
              </a:lnSpc>
              <a:spcBef>
                <a:spcPts val="640"/>
              </a:spcBef>
              <a:spcAft>
                <a:spcPts val="0"/>
              </a:spcAft>
              <a:buClr>
                <a:schemeClr val="dk1"/>
              </a:buClr>
              <a:buSzPts val="3200"/>
              <a:buFont typeface="Times New Roman"/>
              <a:buAutoNum type="arabicPeriod"/>
            </a:pPr>
            <a:r>
              <a:rPr b="0" i="0" lang="en-US" sz="3200" u="none">
                <a:solidFill>
                  <a:schemeClr val="dk1"/>
                </a:solidFill>
                <a:latin typeface="Times New Roman"/>
                <a:ea typeface="Times New Roman"/>
                <a:cs typeface="Times New Roman"/>
                <a:sym typeface="Times New Roman"/>
              </a:rPr>
              <a:t>Absorption by atomic defects in the glass composition. </a:t>
            </a:r>
            <a:endParaRPr/>
          </a:p>
          <a:p>
            <a:pPr indent="-342900" lvl="0" marL="342900" marR="0" rtl="0" algn="l">
              <a:lnSpc>
                <a:spcPct val="100000"/>
              </a:lnSpc>
              <a:spcBef>
                <a:spcPts val="640"/>
              </a:spcBef>
              <a:spcAft>
                <a:spcPts val="0"/>
              </a:spcAft>
              <a:buClr>
                <a:schemeClr val="dk1"/>
              </a:buClr>
              <a:buSzPts val="3200"/>
              <a:buFont typeface="Times New Roman"/>
              <a:buAutoNum type="arabicPeriod"/>
            </a:pPr>
            <a:r>
              <a:rPr b="0" i="0" lang="en-US" sz="3200" u="none">
                <a:solidFill>
                  <a:schemeClr val="dk1"/>
                </a:solidFill>
                <a:latin typeface="Times New Roman"/>
                <a:ea typeface="Times New Roman"/>
                <a:cs typeface="Times New Roman"/>
                <a:sym typeface="Times New Roman"/>
              </a:rPr>
              <a:t>Extrinsic absorption by impurity atoms in the glass material. </a:t>
            </a:r>
            <a:endParaRPr/>
          </a:p>
          <a:p>
            <a:pPr indent="-342900" lvl="0" marL="342900" marR="0" rtl="0" algn="l">
              <a:lnSpc>
                <a:spcPct val="100000"/>
              </a:lnSpc>
              <a:spcBef>
                <a:spcPts val="640"/>
              </a:spcBef>
              <a:spcAft>
                <a:spcPts val="0"/>
              </a:spcAft>
              <a:buClr>
                <a:schemeClr val="dk1"/>
              </a:buClr>
              <a:buSzPts val="3200"/>
              <a:buFont typeface="Times New Roman"/>
              <a:buAutoNum type="arabicPeriod"/>
            </a:pPr>
            <a:r>
              <a:rPr b="0" i="0" lang="en-US" sz="3200" u="none">
                <a:solidFill>
                  <a:schemeClr val="dk1"/>
                </a:solidFill>
                <a:latin typeface="Times New Roman"/>
                <a:ea typeface="Times New Roman"/>
                <a:cs typeface="Times New Roman"/>
                <a:sym typeface="Times New Roman"/>
              </a:rPr>
              <a:t>Intrinsic absorption by the basic constituent atoms of the fiber material</a:t>
            </a:r>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baseline="30000" i="0" sz="32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

<file path=docProps/custom.xml><?xml version="1.0" encoding="utf-8"?>
<Properties xmlns="http://schemas.openxmlformats.org/officeDocument/2006/custom-properties" xmlns:vt="http://schemas.openxmlformats.org/officeDocument/2006/docPropsVTypes"/>
</file>