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95" roundtripDataSignature="AMtx7mgvZ41PvIAZ1EfZcvOMe77cBnFk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slide" Target="slides/slide80.xml"/><Relationship Id="rId83" Type="http://schemas.openxmlformats.org/officeDocument/2006/relationships/slide" Target="slides/slide79.xml"/><Relationship Id="rId42" Type="http://schemas.openxmlformats.org/officeDocument/2006/relationships/slide" Target="slides/slide38.xml"/><Relationship Id="rId86" Type="http://schemas.openxmlformats.org/officeDocument/2006/relationships/slide" Target="slides/slide82.xml"/><Relationship Id="rId41" Type="http://schemas.openxmlformats.org/officeDocument/2006/relationships/slide" Target="slides/slide37.xml"/><Relationship Id="rId85" Type="http://schemas.openxmlformats.org/officeDocument/2006/relationships/slide" Target="slides/slide81.xml"/><Relationship Id="rId44" Type="http://schemas.openxmlformats.org/officeDocument/2006/relationships/slide" Target="slides/slide40.xml"/><Relationship Id="rId88" Type="http://schemas.openxmlformats.org/officeDocument/2006/relationships/slide" Target="slides/slide84.xml"/><Relationship Id="rId43" Type="http://schemas.openxmlformats.org/officeDocument/2006/relationships/slide" Target="slides/slide39.xml"/><Relationship Id="rId87" Type="http://schemas.openxmlformats.org/officeDocument/2006/relationships/slide" Target="slides/slide83.xml"/><Relationship Id="rId46" Type="http://schemas.openxmlformats.org/officeDocument/2006/relationships/slide" Target="slides/slide42.xml"/><Relationship Id="rId45" Type="http://schemas.openxmlformats.org/officeDocument/2006/relationships/slide" Target="slides/slide41.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95" Type="http://customschemas.google.com/relationships/presentationmetadata" Target="metadata"/><Relationship Id="rId50" Type="http://schemas.openxmlformats.org/officeDocument/2006/relationships/slide" Target="slides/slide46.xml"/><Relationship Id="rId94" Type="http://schemas.openxmlformats.org/officeDocument/2006/relationships/slide" Target="slides/slide90.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a30f96556_38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a30f96556_38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22a30f96556_38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a30f96556_38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a30f96556_38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22a30f96556_38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a30f96556_38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a30f96556_38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22a30f96556_38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a30f96556_38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2a30f96556_38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22a30f96556_38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a30f96556_38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a30f96556_38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22a30f96556_38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a30f96556_38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2a30f96556_38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22a30f96556_38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2a30f96556_38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2a30f96556_38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22a30f96556_38_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a30f96556_38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2a30f96556_38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22a30f96556_38_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2a30f96556_38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2a30f96556_38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22a30f96556_38_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2a30f96556_38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2a30f96556_38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22a30f96556_38_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2a30f96556_38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2a30f96556_38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22a30f96556_38_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a30f96556_38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a30f96556_38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22a30f96556_38_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2a30f96556_38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2a30f96556_38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22a30f96556_38_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2a30f96556_38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2a30f96556_38_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22a30f96556_38_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2a30f96556_38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2a30f96556_38_1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22a30f96556_38_10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2a30f96556_38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2a30f96556_38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22a30f96556_38_1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2a30f96556_38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2a30f96556_38_1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22a30f96556_38_1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2a30f96556_38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2a30f96556_38_1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22a30f96556_38_1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2a30f96556_38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2a30f96556_38_1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22a30f96556_38_1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2a30f96556_38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2a30f96556_38_1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22a30f96556_38_1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2a30f96556_38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2a30f96556_38_1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22a30f96556_38_1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2a30f96556_38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2a30f96556_38_1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22a30f96556_38_1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a30f96556_38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2a30f96556_38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22a30f96556_38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a30f96556_38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a30f96556_38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22a30f96556_38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02" name="Google Shape;702;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703" name="Google Shape;703;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10" name="Google Shape;710;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711" name="Google Shape;711;p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a30f96556_38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a30f96556_38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22a30f96556_38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19" name="Google Shape;719;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720" name="Google Shape;720;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7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76"/>
          <p:cNvSpPr/>
          <p:nvPr>
            <p:ph idx="2" type="pic"/>
          </p:nvPr>
        </p:nvSpPr>
        <p:spPr>
          <a:xfrm>
            <a:off x="5183188" y="987425"/>
            <a:ext cx="6172200" cy="4873625"/>
          </a:xfrm>
          <a:prstGeom prst="rect">
            <a:avLst/>
          </a:prstGeom>
          <a:noFill/>
          <a:ln>
            <a:noFill/>
          </a:ln>
        </p:spPr>
      </p:sp>
      <p:sp>
        <p:nvSpPr>
          <p:cNvPr id="75" name="Google Shape;75;p7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7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7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7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1" name="Shape 31"/>
        <p:cNvGrpSpPr/>
        <p:nvPr/>
      </p:nvGrpSpPr>
      <p:grpSpPr>
        <a:xfrm>
          <a:off x="0" y="0"/>
          <a:ext cx="0" cy="0"/>
          <a:chOff x="0" y="0"/>
          <a:chExt cx="0" cy="0"/>
        </a:xfrm>
      </p:grpSpPr>
      <p:sp>
        <p:nvSpPr>
          <p:cNvPr id="32" name="Google Shape;32;p70"/>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70"/>
          <p:cNvSpPr txBox="1"/>
          <p:nvPr>
            <p:ph idx="1" type="body"/>
          </p:nvPr>
        </p:nvSpPr>
        <p:spPr>
          <a:xfrm>
            <a:off x="609600" y="1600203"/>
            <a:ext cx="53848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70"/>
          <p:cNvSpPr txBox="1"/>
          <p:nvPr>
            <p:ph idx="2" type="body"/>
          </p:nvPr>
        </p:nvSpPr>
        <p:spPr>
          <a:xfrm>
            <a:off x="6197600" y="1600203"/>
            <a:ext cx="53848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70"/>
          <p:cNvSpPr txBox="1"/>
          <p:nvPr>
            <p:ph idx="10" type="dt"/>
          </p:nvPr>
        </p:nvSpPr>
        <p:spPr>
          <a:xfrm>
            <a:off x="608641" y="6245937"/>
            <a:ext cx="2845440" cy="475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70"/>
          <p:cNvSpPr txBox="1"/>
          <p:nvPr>
            <p:ph idx="11" type="ftr"/>
          </p:nvPr>
        </p:nvSpPr>
        <p:spPr>
          <a:xfrm>
            <a:off x="4166401" y="6245937"/>
            <a:ext cx="3859200" cy="475250"/>
          </a:xfrm>
          <a:prstGeom prst="rect">
            <a:avLst/>
          </a:prstGeom>
          <a:noFill/>
          <a:ln>
            <a:noFill/>
          </a:ln>
        </p:spPr>
        <p:txBody>
          <a:bodyPr anchorCtr="0" anchor="ctr" bIns="50375" lIns="100750" spcFirstLastPara="1" rIns="100750" wrap="square" tIns="50375">
            <a:noAutofit/>
          </a:bodyPr>
          <a:lstStyle>
            <a:lvl1pPr lvl="0" algn="ctr">
              <a:spcBef>
                <a:spcPts val="0"/>
              </a:spcBef>
              <a:spcAft>
                <a:spcPts val="0"/>
              </a:spcAft>
              <a:buClr>
                <a:srgbClr val="888888"/>
              </a:buClr>
              <a:buSzPts val="1200"/>
              <a:buFont typeface="Times New Roman"/>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70"/>
          <p:cNvSpPr txBox="1"/>
          <p:nvPr>
            <p:ph idx="12" type="sldNum"/>
          </p:nvPr>
        </p:nvSpPr>
        <p:spPr>
          <a:xfrm>
            <a:off x="8737921" y="6245937"/>
            <a:ext cx="2845440" cy="475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Calibri"/>
                <a:ea typeface="Calibri"/>
                <a:cs typeface="Calibri"/>
                <a:sym typeface="Calibri"/>
              </a:defRPr>
            </a:lvl1pPr>
            <a:lvl2pPr indent="0" lvl="1" marL="0" algn="r">
              <a:spcBef>
                <a:spcPts val="0"/>
              </a:spcBef>
              <a:buNone/>
              <a:defRPr b="0" i="0" sz="1200" u="none" cap="none" strike="noStrike">
                <a:solidFill>
                  <a:srgbClr val="888888"/>
                </a:solidFill>
                <a:latin typeface="Calibri"/>
                <a:ea typeface="Calibri"/>
                <a:cs typeface="Calibri"/>
                <a:sym typeface="Calibri"/>
              </a:defRPr>
            </a:lvl2pPr>
            <a:lvl3pPr indent="0" lvl="2" marL="0" algn="r">
              <a:spcBef>
                <a:spcPts val="0"/>
              </a:spcBef>
              <a:buNone/>
              <a:defRPr b="0" i="0" sz="1200" u="none" cap="none" strike="noStrike">
                <a:solidFill>
                  <a:srgbClr val="888888"/>
                </a:solidFill>
                <a:latin typeface="Calibri"/>
                <a:ea typeface="Calibri"/>
                <a:cs typeface="Calibri"/>
                <a:sym typeface="Calibri"/>
              </a:defRPr>
            </a:lvl3pPr>
            <a:lvl4pPr indent="0" lvl="3" marL="0" algn="r">
              <a:spcBef>
                <a:spcPts val="0"/>
              </a:spcBef>
              <a:buNone/>
              <a:defRPr b="0" i="0" sz="1200" u="none" cap="none" strike="noStrike">
                <a:solidFill>
                  <a:srgbClr val="888888"/>
                </a:solidFill>
                <a:latin typeface="Calibri"/>
                <a:ea typeface="Calibri"/>
                <a:cs typeface="Calibri"/>
                <a:sym typeface="Calibri"/>
              </a:defRPr>
            </a:lvl4pPr>
            <a:lvl5pPr indent="0" lvl="4" marL="0" algn="r">
              <a:spcBef>
                <a:spcPts val="0"/>
              </a:spcBef>
              <a:buNone/>
              <a:defRPr b="0" i="0" sz="1200" u="none" cap="none" strike="noStrike">
                <a:solidFill>
                  <a:srgbClr val="888888"/>
                </a:solidFill>
                <a:latin typeface="Calibri"/>
                <a:ea typeface="Calibri"/>
                <a:cs typeface="Calibri"/>
                <a:sym typeface="Calibri"/>
              </a:defRPr>
            </a:lvl5pPr>
            <a:lvl6pPr indent="0" lvl="5" marL="0" algn="r">
              <a:spcBef>
                <a:spcPts val="0"/>
              </a:spcBef>
              <a:buNone/>
              <a:defRPr b="0" i="0" sz="1200" u="none" cap="none" strike="noStrike">
                <a:solidFill>
                  <a:srgbClr val="888888"/>
                </a:solidFill>
                <a:latin typeface="Calibri"/>
                <a:ea typeface="Calibri"/>
                <a:cs typeface="Calibri"/>
                <a:sym typeface="Calibri"/>
              </a:defRPr>
            </a:lvl6pPr>
            <a:lvl7pPr indent="0" lvl="6" marL="0" algn="r">
              <a:spcBef>
                <a:spcPts val="0"/>
              </a:spcBef>
              <a:buNone/>
              <a:defRPr b="0" i="0" sz="1200" u="none" cap="none" strike="noStrike">
                <a:solidFill>
                  <a:srgbClr val="888888"/>
                </a:solidFill>
                <a:latin typeface="Calibri"/>
                <a:ea typeface="Calibri"/>
                <a:cs typeface="Calibri"/>
                <a:sym typeface="Calibri"/>
              </a:defRPr>
            </a:lvl7pPr>
            <a:lvl8pPr indent="0" lvl="7" marL="0" algn="r">
              <a:spcBef>
                <a:spcPts val="0"/>
              </a:spcBef>
              <a:buNone/>
              <a:defRPr b="0" i="0" sz="1200" u="none" cap="none" strike="noStrike">
                <a:solidFill>
                  <a:srgbClr val="888888"/>
                </a:solidFill>
                <a:latin typeface="Calibri"/>
                <a:ea typeface="Calibri"/>
                <a:cs typeface="Calibri"/>
                <a:sym typeface="Calibri"/>
              </a:defRPr>
            </a:lvl8pPr>
            <a:lvl9pPr indent="0" lvl="8" mar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7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7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7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7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7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7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7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7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7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4.png"/><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8.png"/><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5.png"/><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1.png"/><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6.png"/><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1.png"/><Relationship Id="rId4"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9.png"/><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0.png"/><Relationship Id="rId4"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8.png"/><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0.png"/><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89.png"/><Relationship Id="rId4" Type="http://schemas.openxmlformats.org/officeDocument/2006/relationships/image" Target="../media/image3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2.png"/><Relationship Id="rId4" Type="http://schemas.openxmlformats.org/officeDocument/2006/relationships/image" Target="../media/image5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6.png"/><Relationship Id="rId4" Type="http://schemas.openxmlformats.org/officeDocument/2006/relationships/image" Target="../media/image4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45.png"/><Relationship Id="rId4" Type="http://schemas.openxmlformats.org/officeDocument/2006/relationships/image" Target="../media/image4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71.png"/><Relationship Id="rId4" Type="http://schemas.openxmlformats.org/officeDocument/2006/relationships/image" Target="../media/image4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95.png"/><Relationship Id="rId4" Type="http://schemas.openxmlformats.org/officeDocument/2006/relationships/image" Target="../media/image4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65.png"/><Relationship Id="rId4" Type="http://schemas.openxmlformats.org/officeDocument/2006/relationships/image" Target="../media/image3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55.png"/><Relationship Id="rId4" Type="http://schemas.openxmlformats.org/officeDocument/2006/relationships/image" Target="../media/image4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41.png"/><Relationship Id="rId4" Type="http://schemas.openxmlformats.org/officeDocument/2006/relationships/image" Target="../media/image4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50.png"/><Relationship Id="rId4" Type="http://schemas.openxmlformats.org/officeDocument/2006/relationships/image" Target="../media/image6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42.png"/><Relationship Id="rId4" Type="http://schemas.openxmlformats.org/officeDocument/2006/relationships/image" Target="../media/image5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94.png"/><Relationship Id="rId4" Type="http://schemas.openxmlformats.org/officeDocument/2006/relationships/image" Target="../media/image5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49.png"/><Relationship Id="rId4" Type="http://schemas.openxmlformats.org/officeDocument/2006/relationships/image" Target="../media/image73.png"/><Relationship Id="rId5" Type="http://schemas.openxmlformats.org/officeDocument/2006/relationships/image" Target="../media/image5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5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6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75.png"/><Relationship Id="rId4" Type="http://schemas.openxmlformats.org/officeDocument/2006/relationships/image" Target="../media/image6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54.png"/><Relationship Id="rId4" Type="http://schemas.openxmlformats.org/officeDocument/2006/relationships/image" Target="../media/image6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63.png"/><Relationship Id="rId4" Type="http://schemas.openxmlformats.org/officeDocument/2006/relationships/image" Target="../media/image8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58.png"/><Relationship Id="rId4" Type="http://schemas.openxmlformats.org/officeDocument/2006/relationships/image" Target="../media/image6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60.png"/><Relationship Id="rId4" Type="http://schemas.openxmlformats.org/officeDocument/2006/relationships/image" Target="../media/image5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70.png"/><Relationship Id="rId4" Type="http://schemas.openxmlformats.org/officeDocument/2006/relationships/image" Target="../media/image77.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61.png"/><Relationship Id="rId4" Type="http://schemas.openxmlformats.org/officeDocument/2006/relationships/image" Target="../media/image7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66.png"/><Relationship Id="rId4" Type="http://schemas.openxmlformats.org/officeDocument/2006/relationships/image" Target="../media/image8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1.xml"/><Relationship Id="rId3" Type="http://schemas.openxmlformats.org/officeDocument/2006/relationships/image" Target="../media/image93.png"/><Relationship Id="rId4" Type="http://schemas.openxmlformats.org/officeDocument/2006/relationships/image" Target="../media/image74.png"/><Relationship Id="rId5" Type="http://schemas.openxmlformats.org/officeDocument/2006/relationships/image" Target="../media/image7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88.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76.png"/><Relationship Id="rId4" Type="http://schemas.openxmlformats.org/officeDocument/2006/relationships/image" Target="../media/image92.png"/><Relationship Id="rId5" Type="http://schemas.openxmlformats.org/officeDocument/2006/relationships/image" Target="../media/image8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49.png"/><Relationship Id="rId4" Type="http://schemas.openxmlformats.org/officeDocument/2006/relationships/image" Target="../media/image73.png"/><Relationship Id="rId5" Type="http://schemas.openxmlformats.org/officeDocument/2006/relationships/image" Target="../media/image5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83.png"/><Relationship Id="rId4" Type="http://schemas.openxmlformats.org/officeDocument/2006/relationships/image" Target="../media/image8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91.png"/><Relationship Id="rId4" Type="http://schemas.openxmlformats.org/officeDocument/2006/relationships/image" Target="../media/image90.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99.png"/><Relationship Id="rId4" Type="http://schemas.openxmlformats.org/officeDocument/2006/relationships/image" Target="../media/image97.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8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96.png"/><Relationship Id="rId4" Type="http://schemas.openxmlformats.org/officeDocument/2006/relationships/image" Target="../media/image1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9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B0F0"/>
              </a:buClr>
              <a:buSzPts val="6000"/>
              <a:buFont typeface="Calibri"/>
              <a:buNone/>
            </a:pPr>
            <a:r>
              <a:rPr lang="en-US">
                <a:solidFill>
                  <a:srgbClr val="00B0F0"/>
                </a:solidFill>
              </a:rPr>
              <a:t>Signal Dispersion in Fibers</a:t>
            </a:r>
            <a:endParaRPr>
              <a:solidFill>
                <a:srgbClr val="00B0F0"/>
              </a:solidFill>
            </a:endParaRPr>
          </a:p>
        </p:txBody>
      </p:sp>
      <p:sp>
        <p:nvSpPr>
          <p:cNvPr id="96" name="Google Shape;96;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2a30f96556_38_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54" name="Google Shape;154;g22a30f96556_38_1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2a30f96556_38_2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61" name="Google Shape;161;g22a30f96556_38_2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2a30f96556_38_3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68" name="Google Shape;168;g22a30f96556_38_3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2a30f96556_38_3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75" name="Google Shape;175;g22a30f96556_38_3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2a30f96556_38_4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82" name="Google Shape;182;g22a30f96556_38_4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2a30f96556_38_4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89" name="Google Shape;189;g22a30f96556_38_4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2a30f96556_38_5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96" name="Google Shape;196;g22a30f96556_38_5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2a30f96556_38_6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03" name="Google Shape;203;g22a30f96556_38_6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2a30f96556_38_6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10" name="Google Shape;210;g22a30f96556_38_6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2a30f96556_38_7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17" name="Google Shape;217;g22a30f96556_38_7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02" name="Google Shape;102;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An optical signal weakens from attenuation mechanisms and broadens due to dispersion effects as it travels along a fiber.</a:t>
            </a:r>
            <a:endParaRPr/>
          </a:p>
          <a:p>
            <a:pPr indent="-228600" lvl="0" marL="228600" rtl="0" algn="just">
              <a:lnSpc>
                <a:spcPct val="90000"/>
              </a:lnSpc>
              <a:spcBef>
                <a:spcPts val="1000"/>
              </a:spcBef>
              <a:spcAft>
                <a:spcPts val="0"/>
              </a:spcAft>
              <a:buClr>
                <a:schemeClr val="dk1"/>
              </a:buClr>
              <a:buSzPts val="2800"/>
              <a:buChar char="•"/>
            </a:pPr>
            <a:r>
              <a:rPr lang="en-US"/>
              <a:t>Eventually these two factors will cause neighboring pulses to overlap.</a:t>
            </a:r>
            <a:endParaRPr/>
          </a:p>
          <a:p>
            <a:pPr indent="-228600" lvl="0" marL="228600" rtl="0" algn="just">
              <a:lnSpc>
                <a:spcPct val="90000"/>
              </a:lnSpc>
              <a:spcBef>
                <a:spcPts val="1000"/>
              </a:spcBef>
              <a:spcAft>
                <a:spcPts val="0"/>
              </a:spcAft>
              <a:buClr>
                <a:schemeClr val="dk1"/>
              </a:buClr>
              <a:buSzPts val="2800"/>
              <a:buChar char="•"/>
            </a:pPr>
            <a:r>
              <a:rPr lang="en-US"/>
              <a:t>After a certain amount of overlap occurs, the receiver can no longer distinguish the individual adjacent pulses and errors arise when interpreting the received signal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2a30f96556_38_7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24" name="Google Shape;224;g22a30f96556_38_7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2a30f96556_38_8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31" name="Google Shape;231;g22a30f96556_38_8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2a30f96556_38_9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38" name="Google Shape;238;g22a30f96556_38_9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2a30f96556_38_9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45" name="Google Shape;245;g22a30f96556_38_9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2a30f96556_38_10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52" name="Google Shape;252;g22a30f96556_38_10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2a30f96556_38_10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59" name="Google Shape;259;g22a30f96556_38_10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22a30f96556_38_11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66" name="Google Shape;266;g22a30f96556_38_11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2a30f96556_38_1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73" name="Google Shape;273;g22a30f96556_38_12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2a30f96556_38_12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80" name="Google Shape;280;g22a30f96556_38_12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22a30f96556_38_13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87" name="Google Shape;287;g22a30f96556_38_13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08" name="Google Shape;108;p3"/>
          <p:cNvPicPr preferRelativeResize="0"/>
          <p:nvPr>
            <p:ph idx="1" type="body"/>
          </p:nvPr>
        </p:nvPicPr>
        <p:blipFill rotWithShape="1">
          <a:blip r:embed="rId3">
            <a:alphaModFix/>
          </a:blip>
          <a:srcRect b="0" l="0" r="0" t="0"/>
          <a:stretch/>
        </p:blipFill>
        <p:spPr>
          <a:xfrm>
            <a:off x="2566302" y="1825625"/>
            <a:ext cx="7059396" cy="435133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22a30f96556_38_13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94" name="Google Shape;294;g22a30f96556_38_13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22a30f96556_38_14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01" name="Google Shape;301;g22a30f96556_38_14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307" name="Google Shape;307;p7"/>
          <p:cNvPicPr preferRelativeResize="0"/>
          <p:nvPr>
            <p:ph idx="1" type="body"/>
          </p:nvPr>
        </p:nvPicPr>
        <p:blipFill rotWithShape="1">
          <a:blip r:embed="rId3">
            <a:alphaModFix/>
          </a:blip>
          <a:srcRect b="0" l="0" r="0" t="0"/>
          <a:stretch/>
        </p:blipFill>
        <p:spPr>
          <a:xfrm>
            <a:off x="4171950" y="1867694"/>
            <a:ext cx="3848100" cy="4267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13" name="Google Shape;313;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two main causes of intramodal dispersion are as follows: </a:t>
            </a:r>
            <a:endParaRPr/>
          </a:p>
          <a:p>
            <a:pPr indent="0" lvl="0" marL="0" rtl="0" algn="l">
              <a:lnSpc>
                <a:spcPct val="90000"/>
              </a:lnSpc>
              <a:spcBef>
                <a:spcPts val="1000"/>
              </a:spcBef>
              <a:spcAft>
                <a:spcPts val="0"/>
              </a:spcAft>
              <a:buClr>
                <a:srgbClr val="00B0F0"/>
              </a:buClr>
              <a:buSzPts val="2800"/>
              <a:buNone/>
            </a:pPr>
            <a:r>
              <a:rPr lang="en-US">
                <a:solidFill>
                  <a:srgbClr val="00B0F0"/>
                </a:solidFill>
              </a:rPr>
              <a:t>Material dispersion </a:t>
            </a:r>
            <a:r>
              <a:rPr lang="en-US"/>
              <a:t>arises due to the variations of the refractive index of the core material as a function of wavelength. </a:t>
            </a:r>
            <a:endParaRPr/>
          </a:p>
          <a:p>
            <a:pPr indent="0" lvl="0" marL="0" rtl="0" algn="l">
              <a:lnSpc>
                <a:spcPct val="90000"/>
              </a:lnSpc>
              <a:spcBef>
                <a:spcPts val="1000"/>
              </a:spcBef>
              <a:spcAft>
                <a:spcPts val="0"/>
              </a:spcAft>
              <a:buClr>
                <a:schemeClr val="dk1"/>
              </a:buClr>
              <a:buSzPts val="2800"/>
              <a:buNone/>
            </a:pPr>
            <a:r>
              <a:rPr lang="en-US"/>
              <a:t>Material dispersion also is referred to as chromatic dispersion, since this is the same effect by which a prism spreads out a spectrum.</a:t>
            </a:r>
            <a:endParaRPr/>
          </a:p>
          <a:p>
            <a:pPr indent="0" lvl="0" marL="0" rtl="0" algn="l">
              <a:lnSpc>
                <a:spcPct val="90000"/>
              </a:lnSpc>
              <a:spcBef>
                <a:spcPts val="1000"/>
              </a:spcBef>
              <a:spcAft>
                <a:spcPts val="0"/>
              </a:spcAft>
              <a:buClr>
                <a:schemeClr val="dk1"/>
              </a:buClr>
              <a:buSzPts val="2800"/>
              <a:buNone/>
            </a:pPr>
            <a:r>
              <a:rPr lang="en-US"/>
              <a:t>This refractive index property causes a wavelength dependence of the group velocity of a given mode; that is, pulse spreading occurs even when different wavelengths follow the same path.</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9"/>
          <p:cNvPicPr preferRelativeResize="0"/>
          <p:nvPr/>
        </p:nvPicPr>
        <p:blipFill rotWithShape="1">
          <a:blip r:embed="rId3">
            <a:alphaModFix/>
          </a:blip>
          <a:srcRect b="0" l="0" r="0" t="0"/>
          <a:stretch/>
        </p:blipFill>
        <p:spPr>
          <a:xfrm>
            <a:off x="3123529" y="733038"/>
            <a:ext cx="5443772" cy="604864"/>
          </a:xfrm>
          <a:prstGeom prst="rect">
            <a:avLst/>
          </a:prstGeom>
          <a:noFill/>
          <a:ln>
            <a:noFill/>
          </a:ln>
        </p:spPr>
      </p:pic>
      <p:pic>
        <p:nvPicPr>
          <p:cNvPr id="319" name="Google Shape;319;p9"/>
          <p:cNvPicPr preferRelativeResize="0"/>
          <p:nvPr/>
        </p:nvPicPr>
        <p:blipFill rotWithShape="1">
          <a:blip r:embed="rId4">
            <a:alphaModFix/>
          </a:blip>
          <a:srcRect b="0" l="0" r="0" t="0"/>
          <a:stretch/>
        </p:blipFill>
        <p:spPr>
          <a:xfrm>
            <a:off x="1887880" y="1360944"/>
            <a:ext cx="8470969" cy="497140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25" name="Google Shape;325;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00B0F0"/>
              </a:buClr>
              <a:buSzPct val="100000"/>
              <a:buChar char="•"/>
            </a:pPr>
            <a:r>
              <a:rPr lang="en-US">
                <a:solidFill>
                  <a:srgbClr val="00B0F0"/>
                </a:solidFill>
              </a:rPr>
              <a:t>Waveguide dispersion </a:t>
            </a:r>
            <a:r>
              <a:rPr lang="en-US"/>
              <a:t>causes pulse spreading because only part of the optical power propagation along a fiber is confined to the core.</a:t>
            </a:r>
            <a:endParaRPr/>
          </a:p>
          <a:p>
            <a:pPr indent="-228600" lvl="0" marL="228600" rtl="0" algn="l">
              <a:lnSpc>
                <a:spcPct val="90000"/>
              </a:lnSpc>
              <a:spcBef>
                <a:spcPts val="1000"/>
              </a:spcBef>
              <a:spcAft>
                <a:spcPts val="0"/>
              </a:spcAft>
              <a:buClr>
                <a:schemeClr val="dk1"/>
              </a:buClr>
              <a:buSzPct val="100000"/>
              <a:buChar char="•"/>
            </a:pPr>
            <a:r>
              <a:rPr lang="en-US"/>
              <a:t>Within a single propagating mode, the cross-sectional distribution of light in the optical fiber varies for different wavelengths. </a:t>
            </a:r>
            <a:endParaRPr/>
          </a:p>
          <a:p>
            <a:pPr indent="-228600" lvl="0" marL="228600" rtl="0" algn="l">
              <a:lnSpc>
                <a:spcPct val="90000"/>
              </a:lnSpc>
              <a:spcBef>
                <a:spcPts val="1000"/>
              </a:spcBef>
              <a:spcAft>
                <a:spcPts val="0"/>
              </a:spcAft>
              <a:buClr>
                <a:schemeClr val="dk1"/>
              </a:buClr>
              <a:buSzPct val="100000"/>
              <a:buChar char="•"/>
            </a:pPr>
            <a:r>
              <a:rPr lang="en-US"/>
              <a:t>Shorter wavelengths are more completely confined to the fiber core, whereas a larger portion of the optical power at longer wavelengths propagates in the cladding. </a:t>
            </a:r>
            <a:endParaRPr/>
          </a:p>
          <a:p>
            <a:pPr indent="-228600" lvl="0" marL="228600" rtl="0" algn="l">
              <a:lnSpc>
                <a:spcPct val="90000"/>
              </a:lnSpc>
              <a:spcBef>
                <a:spcPts val="1000"/>
              </a:spcBef>
              <a:spcAft>
                <a:spcPts val="0"/>
              </a:spcAft>
              <a:buClr>
                <a:schemeClr val="dk1"/>
              </a:buClr>
              <a:buSzPct val="100000"/>
              <a:buChar char="•"/>
            </a:pPr>
            <a:r>
              <a:rPr lang="en-US"/>
              <a:t>The refractive index is lower in the cladding than in the core, so the fraction of light power propagating in the cladding travels faster than the light confined to the core. </a:t>
            </a:r>
            <a:endParaRPr/>
          </a:p>
          <a:p>
            <a:pPr indent="-228600" lvl="0" marL="228600" rtl="0" algn="l">
              <a:lnSpc>
                <a:spcPct val="90000"/>
              </a:lnSpc>
              <a:spcBef>
                <a:spcPts val="1000"/>
              </a:spcBef>
              <a:spcAft>
                <a:spcPts val="0"/>
              </a:spcAft>
              <a:buClr>
                <a:schemeClr val="dk1"/>
              </a:buClr>
              <a:buSzPct val="100000"/>
              <a:buChar char="•"/>
            </a:pPr>
            <a:r>
              <a:rPr lang="en-US"/>
              <a:t>The index of refraction depends on the wavelength  so that different spectral components within a single mode have different propagation speeds.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31" name="Google Shape;33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Dispersion thus arises because the difference in core-cladding spatial power distributions, together with the speed variations of the various wavelengths, causes a change in propagation velocity for each spectral component. </a:t>
            </a:r>
            <a:endParaRPr/>
          </a:p>
          <a:p>
            <a:pPr indent="-228600" lvl="0" marL="228600" rtl="0" algn="l">
              <a:lnSpc>
                <a:spcPct val="90000"/>
              </a:lnSpc>
              <a:spcBef>
                <a:spcPts val="1000"/>
              </a:spcBef>
              <a:spcAft>
                <a:spcPts val="0"/>
              </a:spcAft>
              <a:buClr>
                <a:schemeClr val="dk1"/>
              </a:buClr>
              <a:buSzPts val="2800"/>
              <a:buChar char="•"/>
            </a:pPr>
            <a:r>
              <a:rPr lang="en-US"/>
              <a:t>The degree of waveguide dispersion depends on the fiber design.</a:t>
            </a:r>
            <a:endParaRPr/>
          </a:p>
          <a:p>
            <a:pPr indent="-228600" lvl="0" marL="228600" rtl="0" algn="l">
              <a:lnSpc>
                <a:spcPct val="90000"/>
              </a:lnSpc>
              <a:spcBef>
                <a:spcPts val="1000"/>
              </a:spcBef>
              <a:spcAft>
                <a:spcPts val="0"/>
              </a:spcAft>
              <a:buClr>
                <a:schemeClr val="dk1"/>
              </a:buClr>
              <a:buSzPts val="2800"/>
              <a:buChar char="•"/>
            </a:pPr>
            <a:r>
              <a:rPr lang="en-US"/>
              <a:t>Waveguide dispersion usually can be ignored in multimode fibers, but its effect is significant in single-mode fibers.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337" name="Google Shape;337;p12"/>
          <p:cNvPicPr preferRelativeResize="0"/>
          <p:nvPr>
            <p:ph idx="1" type="body"/>
          </p:nvPr>
        </p:nvPicPr>
        <p:blipFill rotWithShape="1">
          <a:blip r:embed="rId3">
            <a:alphaModFix/>
          </a:blip>
          <a:srcRect b="0" l="0" r="0" t="0"/>
          <a:stretch/>
        </p:blipFill>
        <p:spPr>
          <a:xfrm>
            <a:off x="1903763" y="2540000"/>
            <a:ext cx="8248754" cy="287528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Calibri"/>
              <a:buNone/>
            </a:pPr>
            <a:r>
              <a:rPr lang="en-US">
                <a:solidFill>
                  <a:srgbClr val="C00000"/>
                </a:solidFill>
              </a:rPr>
              <a:t>Polarization-mode dispersion</a:t>
            </a:r>
            <a:endParaRPr>
              <a:solidFill>
                <a:srgbClr val="C00000"/>
              </a:solidFill>
            </a:endParaRPr>
          </a:p>
        </p:txBody>
      </p:sp>
      <p:sp>
        <p:nvSpPr>
          <p:cNvPr id="343" name="Google Shape;343;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0B0F0"/>
              </a:buClr>
              <a:buSzPts val="2800"/>
              <a:buChar char="•"/>
            </a:pPr>
            <a:r>
              <a:rPr lang="en-US">
                <a:solidFill>
                  <a:srgbClr val="00B0F0"/>
                </a:solidFill>
              </a:rPr>
              <a:t>Polarization-mode dispersion </a:t>
            </a:r>
            <a:r>
              <a:rPr lang="en-US"/>
              <a:t>results from the fact that light-signal energy at a given wavelength in a single-mode fiber actually occupies two orthogonal polarization states or modes. </a:t>
            </a:r>
            <a:endParaRPr/>
          </a:p>
          <a:p>
            <a:pPr indent="-228600" lvl="0" marL="228600" rtl="0" algn="l">
              <a:lnSpc>
                <a:spcPct val="90000"/>
              </a:lnSpc>
              <a:spcBef>
                <a:spcPts val="1000"/>
              </a:spcBef>
              <a:spcAft>
                <a:spcPts val="0"/>
              </a:spcAft>
              <a:buClr>
                <a:schemeClr val="dk1"/>
              </a:buClr>
              <a:buSzPts val="2800"/>
              <a:buChar char="•"/>
            </a:pPr>
            <a:r>
              <a:rPr lang="en-US"/>
              <a:t>At the start of the fiber the two polarization states are aligned.</a:t>
            </a:r>
            <a:endParaRPr/>
          </a:p>
          <a:p>
            <a:pPr indent="-228600" lvl="0" marL="228600" rtl="0" algn="l">
              <a:lnSpc>
                <a:spcPct val="90000"/>
              </a:lnSpc>
              <a:spcBef>
                <a:spcPts val="1000"/>
              </a:spcBef>
              <a:spcAft>
                <a:spcPts val="0"/>
              </a:spcAft>
              <a:buClr>
                <a:schemeClr val="dk1"/>
              </a:buClr>
              <a:buSzPts val="2800"/>
              <a:buChar char="•"/>
            </a:pPr>
            <a:r>
              <a:rPr lang="en-US"/>
              <a:t>However, since fiber material is not perfectly uniform throughout its length, each polarization mode will encounter a slightly different refractive index. </a:t>
            </a:r>
            <a:endParaRPr/>
          </a:p>
          <a:p>
            <a:pPr indent="-228600" lvl="0" marL="228600" rtl="0" algn="l">
              <a:lnSpc>
                <a:spcPct val="90000"/>
              </a:lnSpc>
              <a:spcBef>
                <a:spcPts val="1000"/>
              </a:spcBef>
              <a:spcAft>
                <a:spcPts val="0"/>
              </a:spcAft>
              <a:buClr>
                <a:schemeClr val="dk1"/>
              </a:buClr>
              <a:buSzPts val="2800"/>
              <a:buChar char="•"/>
            </a:pPr>
            <a:r>
              <a:rPr lang="en-US"/>
              <a:t>Consequently each mode will travel at a slightly different velocity. </a:t>
            </a:r>
            <a:endParaRPr/>
          </a:p>
          <a:p>
            <a:pPr indent="-228600" lvl="0" marL="228600" rtl="0" algn="l">
              <a:lnSpc>
                <a:spcPct val="90000"/>
              </a:lnSpc>
              <a:spcBef>
                <a:spcPts val="1000"/>
              </a:spcBef>
              <a:spcAft>
                <a:spcPts val="0"/>
              </a:spcAft>
              <a:buClr>
                <a:schemeClr val="dk1"/>
              </a:buClr>
              <a:buSzPts val="2800"/>
              <a:buChar char="•"/>
            </a:pPr>
            <a:r>
              <a:rPr lang="en-US"/>
              <a:t>The resulting difference in propagation times between the two orthogonal polarization modes will cause pulse spreading.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14"/>
          <p:cNvPicPr preferRelativeResize="0"/>
          <p:nvPr/>
        </p:nvPicPr>
        <p:blipFill rotWithShape="1">
          <a:blip r:embed="rId3">
            <a:alphaModFix/>
          </a:blip>
          <a:srcRect b="0" l="0" r="0" t="0"/>
          <a:stretch/>
        </p:blipFill>
        <p:spPr>
          <a:xfrm>
            <a:off x="2137025" y="1977328"/>
            <a:ext cx="7641442" cy="4216763"/>
          </a:xfrm>
          <a:prstGeom prst="rect">
            <a:avLst/>
          </a:prstGeom>
          <a:noFill/>
          <a:ln>
            <a:noFill/>
          </a:ln>
        </p:spPr>
      </p:pic>
      <p:pic>
        <p:nvPicPr>
          <p:cNvPr id="349" name="Google Shape;349;p14"/>
          <p:cNvPicPr preferRelativeResize="0"/>
          <p:nvPr/>
        </p:nvPicPr>
        <p:blipFill rotWithShape="1">
          <a:blip r:embed="rId4">
            <a:alphaModFix/>
          </a:blip>
          <a:srcRect b="0" l="0" r="0" t="0"/>
          <a:stretch/>
        </p:blipFill>
        <p:spPr>
          <a:xfrm>
            <a:off x="3538292" y="802165"/>
            <a:ext cx="4838908" cy="9677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Calibri"/>
              <a:buNone/>
            </a:pPr>
            <a:r>
              <a:rPr lang="en-US">
                <a:solidFill>
                  <a:srgbClr val="C00000"/>
                </a:solidFill>
              </a:rPr>
              <a:t>Overview of Dispersion Origins</a:t>
            </a:r>
            <a:endParaRPr/>
          </a:p>
        </p:txBody>
      </p:sp>
      <p:sp>
        <p:nvSpPr>
          <p:cNvPr id="114" name="Google Shape;114;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C00000"/>
              </a:buClr>
              <a:buSzPts val="2800"/>
              <a:buChar char="•"/>
            </a:pPr>
            <a:r>
              <a:rPr lang="en-US">
                <a:solidFill>
                  <a:srgbClr val="C00000"/>
                </a:solidFill>
              </a:rPr>
              <a:t>Signal dispersion </a:t>
            </a:r>
            <a:r>
              <a:rPr lang="en-US"/>
              <a:t>is a consequence of factors such as </a:t>
            </a:r>
            <a:endParaRPr/>
          </a:p>
          <a:p>
            <a:pPr indent="-228600" lvl="0" marL="228600" rtl="0" algn="just">
              <a:lnSpc>
                <a:spcPct val="90000"/>
              </a:lnSpc>
              <a:spcBef>
                <a:spcPts val="1000"/>
              </a:spcBef>
              <a:spcAft>
                <a:spcPts val="0"/>
              </a:spcAft>
              <a:buClr>
                <a:schemeClr val="dk1"/>
              </a:buClr>
              <a:buSzPts val="2800"/>
              <a:buChar char="•"/>
            </a:pPr>
            <a:r>
              <a:rPr lang="en-US"/>
              <a:t>intermodal delay (also called intermodal dispersion) </a:t>
            </a:r>
            <a:endParaRPr/>
          </a:p>
          <a:p>
            <a:pPr indent="-228600" lvl="0" marL="228600" rtl="0" algn="just">
              <a:lnSpc>
                <a:spcPct val="90000"/>
              </a:lnSpc>
              <a:spcBef>
                <a:spcPts val="1000"/>
              </a:spcBef>
              <a:spcAft>
                <a:spcPts val="0"/>
              </a:spcAft>
              <a:buClr>
                <a:schemeClr val="dk1"/>
              </a:buClr>
              <a:buSzPts val="2800"/>
              <a:buChar char="•"/>
            </a:pPr>
            <a:r>
              <a:rPr lang="en-US"/>
              <a:t>intramodal dispersion </a:t>
            </a:r>
            <a:endParaRPr/>
          </a:p>
          <a:p>
            <a:pPr indent="-228600" lvl="0" marL="228600" rtl="0" algn="just">
              <a:lnSpc>
                <a:spcPct val="90000"/>
              </a:lnSpc>
              <a:spcBef>
                <a:spcPts val="1000"/>
              </a:spcBef>
              <a:spcAft>
                <a:spcPts val="0"/>
              </a:spcAft>
              <a:buClr>
                <a:schemeClr val="dk1"/>
              </a:buClr>
              <a:buSzPts val="2800"/>
              <a:buChar char="•"/>
            </a:pPr>
            <a:r>
              <a:rPr lang="en-US"/>
              <a:t>polarization-mode dispersion</a:t>
            </a:r>
            <a:endParaRPr/>
          </a:p>
          <a:p>
            <a:pPr indent="-228600" lvl="0" marL="228600" rtl="0" algn="just">
              <a:lnSpc>
                <a:spcPct val="90000"/>
              </a:lnSpc>
              <a:spcBef>
                <a:spcPts val="1000"/>
              </a:spcBef>
              <a:spcAft>
                <a:spcPts val="0"/>
              </a:spcAft>
              <a:buClr>
                <a:schemeClr val="dk1"/>
              </a:buClr>
              <a:buSzPts val="2800"/>
              <a:buChar char="•"/>
            </a:pPr>
            <a:r>
              <a:rPr lang="en-US"/>
              <a:t> higher-order dispersion effects.</a:t>
            </a:r>
            <a:endParaRPr/>
          </a:p>
          <a:p>
            <a:pPr indent="-228600" lvl="0" marL="228600" rtl="0" algn="just">
              <a:lnSpc>
                <a:spcPct val="90000"/>
              </a:lnSpc>
              <a:spcBef>
                <a:spcPts val="1000"/>
              </a:spcBef>
              <a:spcAft>
                <a:spcPts val="0"/>
              </a:spcAft>
              <a:buClr>
                <a:schemeClr val="dk1"/>
              </a:buClr>
              <a:buSzPts val="2800"/>
              <a:buChar char="•"/>
            </a:pPr>
            <a:r>
              <a:rPr lang="en-US"/>
              <a:t> These distortions can be explained by examining the behavior of the </a:t>
            </a:r>
            <a:r>
              <a:rPr lang="en-US">
                <a:solidFill>
                  <a:srgbClr val="0070C0"/>
                </a:solidFill>
              </a:rPr>
              <a:t>group velocities </a:t>
            </a:r>
            <a:r>
              <a:rPr lang="en-US"/>
              <a:t>of the guided modes, where </a:t>
            </a:r>
            <a:r>
              <a:rPr lang="en-US">
                <a:solidFill>
                  <a:srgbClr val="0070C0"/>
                </a:solidFill>
              </a:rPr>
              <a:t>the group velocity is the speed at which energy in a particular mode travels along the fiber</a:t>
            </a:r>
            <a:endParaRPr>
              <a:solidFill>
                <a:srgbClr val="0070C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15"/>
          <p:cNvPicPr preferRelativeResize="0"/>
          <p:nvPr/>
        </p:nvPicPr>
        <p:blipFill rotWithShape="1">
          <a:blip r:embed="rId3">
            <a:alphaModFix/>
          </a:blip>
          <a:srcRect b="0" l="0" r="0" t="0"/>
          <a:stretch/>
        </p:blipFill>
        <p:spPr>
          <a:xfrm>
            <a:off x="4575202" y="194422"/>
            <a:ext cx="2687322" cy="890013"/>
          </a:xfrm>
          <a:prstGeom prst="rect">
            <a:avLst/>
          </a:prstGeom>
          <a:noFill/>
          <a:ln>
            <a:noFill/>
          </a:ln>
        </p:spPr>
      </p:pic>
      <p:pic>
        <p:nvPicPr>
          <p:cNvPr id="355" name="Google Shape;355;p15"/>
          <p:cNvPicPr preferRelativeResize="0"/>
          <p:nvPr/>
        </p:nvPicPr>
        <p:blipFill rotWithShape="1">
          <a:blip r:embed="rId4">
            <a:alphaModFix/>
          </a:blip>
          <a:srcRect b="0" l="0" r="0" t="0"/>
          <a:stretch/>
        </p:blipFill>
        <p:spPr>
          <a:xfrm>
            <a:off x="1948366" y="1424310"/>
            <a:ext cx="8433525" cy="5115417"/>
          </a:xfrm>
          <a:prstGeom prst="rect">
            <a:avLst/>
          </a:prstGeom>
          <a:noFill/>
          <a:ln>
            <a:noFill/>
          </a:ln>
        </p:spPr>
      </p:pic>
      <p:pic>
        <p:nvPicPr>
          <p:cNvPr id="356" name="Google Shape;356;p15"/>
          <p:cNvPicPr preferRelativeResize="0"/>
          <p:nvPr/>
        </p:nvPicPr>
        <p:blipFill rotWithShape="1">
          <a:blip r:embed="rId5">
            <a:alphaModFix/>
          </a:blip>
          <a:srcRect b="0" l="0" r="0" t="0"/>
          <a:stretch/>
        </p:blipFill>
        <p:spPr>
          <a:xfrm>
            <a:off x="1893640" y="992265"/>
            <a:ext cx="2778051" cy="41908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16"/>
          <p:cNvPicPr preferRelativeResize="0"/>
          <p:nvPr/>
        </p:nvPicPr>
        <p:blipFill rotWithShape="1">
          <a:blip r:embed="rId3">
            <a:alphaModFix/>
          </a:blip>
          <a:srcRect b="0" l="0" r="0" t="0"/>
          <a:stretch/>
        </p:blipFill>
        <p:spPr>
          <a:xfrm>
            <a:off x="2047735" y="1615850"/>
            <a:ext cx="7874747" cy="4631526"/>
          </a:xfrm>
          <a:prstGeom prst="rect">
            <a:avLst/>
          </a:prstGeom>
          <a:noFill/>
          <a:ln>
            <a:noFill/>
          </a:ln>
        </p:spPr>
      </p:pic>
      <p:pic>
        <p:nvPicPr>
          <p:cNvPr id="362" name="Google Shape;362;p16"/>
          <p:cNvPicPr preferRelativeResize="0"/>
          <p:nvPr/>
        </p:nvPicPr>
        <p:blipFill rotWithShape="1">
          <a:blip r:embed="rId4">
            <a:alphaModFix/>
          </a:blip>
          <a:srcRect b="0" l="0" r="0" t="0"/>
          <a:stretch/>
        </p:blipFill>
        <p:spPr>
          <a:xfrm>
            <a:off x="2985275" y="318274"/>
            <a:ext cx="5999670" cy="103690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17"/>
          <p:cNvPicPr preferRelativeResize="0"/>
          <p:nvPr/>
        </p:nvPicPr>
        <p:blipFill rotWithShape="1">
          <a:blip r:embed="rId3">
            <a:alphaModFix/>
          </a:blip>
          <a:srcRect b="0" l="0" r="0" t="0"/>
          <a:stretch/>
        </p:blipFill>
        <p:spPr>
          <a:xfrm>
            <a:off x="2363129" y="1562565"/>
            <a:ext cx="8073488" cy="304159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p18"/>
          <p:cNvPicPr preferRelativeResize="0"/>
          <p:nvPr/>
        </p:nvPicPr>
        <p:blipFill rotWithShape="1">
          <a:blip r:embed="rId3">
            <a:alphaModFix/>
          </a:blip>
          <a:srcRect b="0" l="0" r="0" t="0"/>
          <a:stretch/>
        </p:blipFill>
        <p:spPr>
          <a:xfrm>
            <a:off x="2224875" y="1700820"/>
            <a:ext cx="7464303" cy="4529275"/>
          </a:xfrm>
          <a:prstGeom prst="rect">
            <a:avLst/>
          </a:prstGeom>
          <a:noFill/>
          <a:ln>
            <a:noFill/>
          </a:ln>
        </p:spPr>
      </p:pic>
      <p:pic>
        <p:nvPicPr>
          <p:cNvPr id="373" name="Google Shape;373;p18"/>
          <p:cNvPicPr preferRelativeResize="0"/>
          <p:nvPr/>
        </p:nvPicPr>
        <p:blipFill rotWithShape="1">
          <a:blip r:embed="rId4">
            <a:alphaModFix/>
          </a:blip>
          <a:srcRect b="0" l="0" r="0" t="0"/>
          <a:stretch/>
        </p:blipFill>
        <p:spPr>
          <a:xfrm>
            <a:off x="3883929" y="257788"/>
            <a:ext cx="3797678" cy="92889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p19"/>
          <p:cNvPicPr preferRelativeResize="0"/>
          <p:nvPr/>
        </p:nvPicPr>
        <p:blipFill rotWithShape="1">
          <a:blip r:embed="rId3">
            <a:alphaModFix/>
          </a:blip>
          <a:srcRect b="0" l="0" r="0" t="0"/>
          <a:stretch/>
        </p:blipFill>
        <p:spPr>
          <a:xfrm>
            <a:off x="2086620" y="1216928"/>
            <a:ext cx="7811380" cy="5253672"/>
          </a:xfrm>
          <a:prstGeom prst="rect">
            <a:avLst/>
          </a:prstGeom>
          <a:noFill/>
          <a:ln>
            <a:noFill/>
          </a:ln>
        </p:spPr>
      </p:pic>
      <p:pic>
        <p:nvPicPr>
          <p:cNvPr id="379" name="Google Shape;379;p19"/>
          <p:cNvPicPr preferRelativeResize="0"/>
          <p:nvPr/>
        </p:nvPicPr>
        <p:blipFill rotWithShape="1">
          <a:blip r:embed="rId4">
            <a:alphaModFix/>
          </a:blip>
          <a:srcRect b="0" l="0" r="0" t="0"/>
          <a:stretch/>
        </p:blipFill>
        <p:spPr>
          <a:xfrm>
            <a:off x="3953057" y="525656"/>
            <a:ext cx="4523514" cy="89865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20"/>
          <p:cNvPicPr preferRelativeResize="0"/>
          <p:nvPr/>
        </p:nvPicPr>
        <p:blipFill rotWithShape="1">
          <a:blip r:embed="rId3">
            <a:alphaModFix/>
          </a:blip>
          <a:srcRect b="0" l="0" r="0" t="0"/>
          <a:stretch/>
        </p:blipFill>
        <p:spPr>
          <a:xfrm>
            <a:off x="1948366" y="1424311"/>
            <a:ext cx="8233344" cy="4532155"/>
          </a:xfrm>
          <a:prstGeom prst="rect">
            <a:avLst/>
          </a:prstGeom>
          <a:noFill/>
          <a:ln>
            <a:noFill/>
          </a:ln>
        </p:spPr>
      </p:pic>
      <p:pic>
        <p:nvPicPr>
          <p:cNvPr id="385" name="Google Shape;385;p20"/>
          <p:cNvPicPr preferRelativeResize="0"/>
          <p:nvPr/>
        </p:nvPicPr>
        <p:blipFill rotWithShape="1">
          <a:blip r:embed="rId4">
            <a:alphaModFix/>
          </a:blip>
          <a:srcRect b="0" l="0" r="0" t="0"/>
          <a:stretch/>
        </p:blipFill>
        <p:spPr>
          <a:xfrm>
            <a:off x="4713456" y="617826"/>
            <a:ext cx="3331069" cy="691273"/>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21"/>
          <p:cNvPicPr preferRelativeResize="0"/>
          <p:nvPr/>
        </p:nvPicPr>
        <p:blipFill rotWithShape="1">
          <a:blip r:embed="rId3">
            <a:alphaModFix/>
          </a:blip>
          <a:srcRect b="0" l="0" r="0" t="0"/>
          <a:stretch/>
        </p:blipFill>
        <p:spPr>
          <a:xfrm>
            <a:off x="4575202" y="456529"/>
            <a:ext cx="3250421" cy="538617"/>
          </a:xfrm>
          <a:prstGeom prst="rect">
            <a:avLst/>
          </a:prstGeom>
          <a:noFill/>
          <a:ln>
            <a:noFill/>
          </a:ln>
        </p:spPr>
      </p:pic>
      <p:pic>
        <p:nvPicPr>
          <p:cNvPr id="391" name="Google Shape;391;p21"/>
          <p:cNvPicPr preferRelativeResize="0"/>
          <p:nvPr/>
        </p:nvPicPr>
        <p:blipFill rotWithShape="1">
          <a:blip r:embed="rId4">
            <a:alphaModFix/>
          </a:blip>
          <a:srcRect b="0" l="0" r="0" t="0"/>
          <a:stretch/>
        </p:blipFill>
        <p:spPr>
          <a:xfrm>
            <a:off x="1553764" y="1493437"/>
            <a:ext cx="8746038" cy="4457268"/>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22"/>
          <p:cNvPicPr preferRelativeResize="0"/>
          <p:nvPr/>
        </p:nvPicPr>
        <p:blipFill rotWithShape="1">
          <a:blip r:embed="rId3">
            <a:alphaModFix/>
          </a:blip>
          <a:srcRect b="0" l="0" r="0" t="0"/>
          <a:stretch/>
        </p:blipFill>
        <p:spPr>
          <a:xfrm>
            <a:off x="4229565" y="551579"/>
            <a:ext cx="3871126" cy="656709"/>
          </a:xfrm>
          <a:prstGeom prst="rect">
            <a:avLst/>
          </a:prstGeom>
          <a:noFill/>
          <a:ln>
            <a:noFill/>
          </a:ln>
        </p:spPr>
      </p:pic>
      <p:pic>
        <p:nvPicPr>
          <p:cNvPr id="397" name="Google Shape;397;p22"/>
          <p:cNvPicPr preferRelativeResize="0"/>
          <p:nvPr/>
        </p:nvPicPr>
        <p:blipFill rotWithShape="1">
          <a:blip r:embed="rId4">
            <a:alphaModFix/>
          </a:blip>
          <a:srcRect b="0" l="0" r="0" t="0"/>
          <a:stretch/>
        </p:blipFill>
        <p:spPr>
          <a:xfrm>
            <a:off x="2577712" y="1769947"/>
            <a:ext cx="7353412" cy="442414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23"/>
          <p:cNvPicPr preferRelativeResize="0"/>
          <p:nvPr/>
        </p:nvPicPr>
        <p:blipFill rotWithShape="1">
          <a:blip r:embed="rId3">
            <a:alphaModFix/>
          </a:blip>
          <a:srcRect b="0" l="0" r="0" t="0"/>
          <a:stretch/>
        </p:blipFill>
        <p:spPr>
          <a:xfrm>
            <a:off x="1879238" y="1562565"/>
            <a:ext cx="8540097" cy="4169237"/>
          </a:xfrm>
          <a:prstGeom prst="rect">
            <a:avLst/>
          </a:prstGeom>
          <a:noFill/>
          <a:ln>
            <a:noFill/>
          </a:ln>
        </p:spPr>
      </p:pic>
      <p:pic>
        <p:nvPicPr>
          <p:cNvPr id="403" name="Google Shape;403;p23"/>
          <p:cNvPicPr preferRelativeResize="0"/>
          <p:nvPr/>
        </p:nvPicPr>
        <p:blipFill rotWithShape="1">
          <a:blip r:embed="rId4">
            <a:alphaModFix/>
          </a:blip>
          <a:srcRect b="0" l="0" r="0" t="0"/>
          <a:stretch/>
        </p:blipFill>
        <p:spPr>
          <a:xfrm>
            <a:off x="4436947" y="643749"/>
            <a:ext cx="3191375" cy="62214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pic>
        <p:nvPicPr>
          <p:cNvPr id="408" name="Google Shape;408;p24"/>
          <p:cNvPicPr preferRelativeResize="0"/>
          <p:nvPr/>
        </p:nvPicPr>
        <p:blipFill rotWithShape="1">
          <a:blip r:embed="rId3">
            <a:alphaModFix/>
          </a:blip>
          <a:srcRect b="0" l="0" r="0" t="0"/>
          <a:stretch/>
        </p:blipFill>
        <p:spPr>
          <a:xfrm>
            <a:off x="2294002" y="1562565"/>
            <a:ext cx="7239640" cy="4526395"/>
          </a:xfrm>
          <a:prstGeom prst="rect">
            <a:avLst/>
          </a:prstGeom>
          <a:noFill/>
          <a:ln>
            <a:noFill/>
          </a:ln>
        </p:spPr>
      </p:pic>
      <p:pic>
        <p:nvPicPr>
          <p:cNvPr id="409" name="Google Shape;409;p24"/>
          <p:cNvPicPr preferRelativeResize="0"/>
          <p:nvPr/>
        </p:nvPicPr>
        <p:blipFill rotWithShape="1">
          <a:blip r:embed="rId4">
            <a:alphaModFix/>
          </a:blip>
          <a:srcRect b="0" l="0" r="0" t="0"/>
          <a:stretch/>
        </p:blipFill>
        <p:spPr>
          <a:xfrm>
            <a:off x="3814801" y="282270"/>
            <a:ext cx="3663745" cy="760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Calibri"/>
              <a:buNone/>
            </a:pPr>
            <a:r>
              <a:rPr lang="en-US">
                <a:solidFill>
                  <a:srgbClr val="C00000"/>
                </a:solidFill>
              </a:rPr>
              <a:t>Intermodal delay</a:t>
            </a:r>
            <a:endParaRPr>
              <a:solidFill>
                <a:srgbClr val="C00000"/>
              </a:solidFill>
            </a:endParaRPr>
          </a:p>
        </p:txBody>
      </p:sp>
      <p:sp>
        <p:nvSpPr>
          <p:cNvPr id="120" name="Google Shape;12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B0F0"/>
              </a:buClr>
              <a:buSzPts val="2800"/>
              <a:buChar char="•"/>
            </a:pPr>
            <a:r>
              <a:rPr lang="en-US">
                <a:solidFill>
                  <a:srgbClr val="00B0F0"/>
                </a:solidFill>
              </a:rPr>
              <a:t>Intermodal delay </a:t>
            </a:r>
            <a:r>
              <a:rPr lang="en-US"/>
              <a:t>(or simply modal delay) appears only in multimode fibers.</a:t>
            </a:r>
            <a:endParaRPr/>
          </a:p>
          <a:p>
            <a:pPr indent="-228600" lvl="0" marL="228600" rtl="0" algn="l">
              <a:lnSpc>
                <a:spcPct val="90000"/>
              </a:lnSpc>
              <a:spcBef>
                <a:spcPts val="1000"/>
              </a:spcBef>
              <a:spcAft>
                <a:spcPts val="0"/>
              </a:spcAft>
              <a:buClr>
                <a:schemeClr val="dk1"/>
              </a:buClr>
              <a:buSzPts val="2800"/>
              <a:buChar char="•"/>
            </a:pPr>
            <a:r>
              <a:rPr lang="en-US"/>
              <a:t>Modal delay is a result of each mode having a different value of the group velocity at a single frequency.</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25"/>
          <p:cNvPicPr preferRelativeResize="0"/>
          <p:nvPr/>
        </p:nvPicPr>
        <p:blipFill rotWithShape="1">
          <a:blip r:embed="rId3">
            <a:alphaModFix/>
          </a:blip>
          <a:srcRect b="0" l="0" r="0" t="0"/>
          <a:stretch/>
        </p:blipFill>
        <p:spPr>
          <a:xfrm>
            <a:off x="2086620" y="1562565"/>
            <a:ext cx="8164217" cy="4493272"/>
          </a:xfrm>
          <a:prstGeom prst="rect">
            <a:avLst/>
          </a:prstGeom>
          <a:noFill/>
          <a:ln>
            <a:noFill/>
          </a:ln>
        </p:spPr>
      </p:pic>
      <p:pic>
        <p:nvPicPr>
          <p:cNvPr id="415" name="Google Shape;415;p25"/>
          <p:cNvPicPr preferRelativeResize="0"/>
          <p:nvPr/>
        </p:nvPicPr>
        <p:blipFill rotWithShape="1">
          <a:blip r:embed="rId4">
            <a:alphaModFix/>
          </a:blip>
          <a:srcRect b="0" l="0" r="0" t="0"/>
          <a:stretch/>
        </p:blipFill>
        <p:spPr>
          <a:xfrm>
            <a:off x="4543518" y="456529"/>
            <a:ext cx="3250421" cy="68551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pic>
        <p:nvPicPr>
          <p:cNvPr id="420" name="Google Shape;420;p26"/>
          <p:cNvPicPr preferRelativeResize="0"/>
          <p:nvPr/>
        </p:nvPicPr>
        <p:blipFill rotWithShape="1">
          <a:blip r:embed="rId3">
            <a:alphaModFix/>
          </a:blip>
          <a:srcRect b="0" l="0" r="0" t="0"/>
          <a:stretch/>
        </p:blipFill>
        <p:spPr>
          <a:xfrm>
            <a:off x="1815872" y="249147"/>
            <a:ext cx="8852609" cy="5115417"/>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pic>
        <p:nvPicPr>
          <p:cNvPr id="425" name="Google Shape;425;p27"/>
          <p:cNvPicPr preferRelativeResize="0"/>
          <p:nvPr/>
        </p:nvPicPr>
        <p:blipFill rotWithShape="1">
          <a:blip r:embed="rId3">
            <a:alphaModFix/>
          </a:blip>
          <a:srcRect b="0" l="0" r="0" t="0"/>
          <a:stretch/>
        </p:blipFill>
        <p:spPr>
          <a:xfrm>
            <a:off x="5038930" y="666791"/>
            <a:ext cx="2471299" cy="553018"/>
          </a:xfrm>
          <a:prstGeom prst="rect">
            <a:avLst/>
          </a:prstGeom>
          <a:noFill/>
          <a:ln>
            <a:noFill/>
          </a:ln>
        </p:spPr>
      </p:pic>
      <p:pic>
        <p:nvPicPr>
          <p:cNvPr id="426" name="Google Shape;426;p27"/>
          <p:cNvPicPr preferRelativeResize="0"/>
          <p:nvPr/>
        </p:nvPicPr>
        <p:blipFill rotWithShape="1">
          <a:blip r:embed="rId4">
            <a:alphaModFix/>
          </a:blip>
          <a:srcRect b="0" l="0" r="0" t="0"/>
          <a:stretch/>
        </p:blipFill>
        <p:spPr>
          <a:xfrm>
            <a:off x="2065018" y="1424311"/>
            <a:ext cx="8419124" cy="500884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28"/>
          <p:cNvPicPr preferRelativeResize="0"/>
          <p:nvPr/>
        </p:nvPicPr>
        <p:blipFill rotWithShape="1">
          <a:blip r:embed="rId3">
            <a:alphaModFix/>
          </a:blip>
          <a:srcRect b="0" l="0" r="0" t="0"/>
          <a:stretch/>
        </p:blipFill>
        <p:spPr>
          <a:xfrm>
            <a:off x="1870598" y="1424311"/>
            <a:ext cx="8430645" cy="4908035"/>
          </a:xfrm>
          <a:prstGeom prst="rect">
            <a:avLst/>
          </a:prstGeom>
          <a:noFill/>
          <a:ln>
            <a:noFill/>
          </a:ln>
        </p:spPr>
      </p:pic>
      <p:pic>
        <p:nvPicPr>
          <p:cNvPr id="432" name="Google Shape;432;p28"/>
          <p:cNvPicPr preferRelativeResize="0"/>
          <p:nvPr/>
        </p:nvPicPr>
        <p:blipFill rotWithShape="1">
          <a:blip r:embed="rId4">
            <a:alphaModFix/>
          </a:blip>
          <a:srcRect b="0" l="0" r="0" t="0"/>
          <a:stretch/>
        </p:blipFill>
        <p:spPr>
          <a:xfrm>
            <a:off x="4784023" y="456529"/>
            <a:ext cx="2603793" cy="62214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pic>
        <p:nvPicPr>
          <p:cNvPr id="437" name="Google Shape;437;p29"/>
          <p:cNvPicPr preferRelativeResize="0"/>
          <p:nvPr/>
        </p:nvPicPr>
        <p:blipFill rotWithShape="1">
          <a:blip r:embed="rId3">
            <a:alphaModFix/>
          </a:blip>
          <a:srcRect b="0" l="0" r="0" t="0"/>
          <a:stretch/>
        </p:blipFill>
        <p:spPr>
          <a:xfrm>
            <a:off x="3953057" y="502613"/>
            <a:ext cx="4507673" cy="691273"/>
          </a:xfrm>
          <a:prstGeom prst="rect">
            <a:avLst/>
          </a:prstGeom>
          <a:noFill/>
          <a:ln>
            <a:noFill/>
          </a:ln>
        </p:spPr>
      </p:pic>
      <p:pic>
        <p:nvPicPr>
          <p:cNvPr id="438" name="Google Shape;438;p29"/>
          <p:cNvPicPr preferRelativeResize="0"/>
          <p:nvPr/>
        </p:nvPicPr>
        <p:blipFill rotWithShape="1">
          <a:blip r:embed="rId4">
            <a:alphaModFix/>
          </a:blip>
          <a:srcRect b="0" l="0" r="0" t="0"/>
          <a:stretch/>
        </p:blipFill>
        <p:spPr>
          <a:xfrm>
            <a:off x="2086620" y="1562565"/>
            <a:ext cx="8105171" cy="4775541"/>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id="443" name="Google Shape;443;p30"/>
          <p:cNvPicPr preferRelativeResize="0"/>
          <p:nvPr/>
        </p:nvPicPr>
        <p:blipFill rotWithShape="1">
          <a:blip r:embed="rId3">
            <a:alphaModFix/>
          </a:blip>
          <a:srcRect b="0" l="0" r="0" t="0"/>
          <a:stretch/>
        </p:blipFill>
        <p:spPr>
          <a:xfrm>
            <a:off x="3261784" y="1769946"/>
            <a:ext cx="5246470" cy="184339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pic>
        <p:nvPicPr>
          <p:cNvPr id="448" name="Google Shape;448;p31"/>
          <p:cNvPicPr preferRelativeResize="0"/>
          <p:nvPr/>
        </p:nvPicPr>
        <p:blipFill rotWithShape="1">
          <a:blip r:embed="rId3">
            <a:alphaModFix/>
          </a:blip>
          <a:srcRect b="0" l="0" r="0" t="0"/>
          <a:stretch/>
        </p:blipFill>
        <p:spPr>
          <a:xfrm>
            <a:off x="2363129" y="1631692"/>
            <a:ext cx="7667365" cy="4078508"/>
          </a:xfrm>
          <a:prstGeom prst="rect">
            <a:avLst/>
          </a:prstGeom>
          <a:noFill/>
          <a:ln>
            <a:noFill/>
          </a:ln>
        </p:spPr>
      </p:pic>
      <p:pic>
        <p:nvPicPr>
          <p:cNvPr id="449" name="Google Shape;449;p31"/>
          <p:cNvPicPr preferRelativeResize="0"/>
          <p:nvPr/>
        </p:nvPicPr>
        <p:blipFill rotWithShape="1">
          <a:blip r:embed="rId4">
            <a:alphaModFix/>
          </a:blip>
          <a:srcRect b="0" l="0" r="0" t="0"/>
          <a:stretch/>
        </p:blipFill>
        <p:spPr>
          <a:xfrm>
            <a:off x="3230101" y="504053"/>
            <a:ext cx="5266632" cy="691273"/>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id="454" name="Google Shape;454;p32"/>
          <p:cNvPicPr preferRelativeResize="0"/>
          <p:nvPr/>
        </p:nvPicPr>
        <p:blipFill rotWithShape="1">
          <a:blip r:embed="rId3">
            <a:alphaModFix/>
          </a:blip>
          <a:srcRect b="0" l="0" r="0" t="0"/>
          <a:stretch/>
        </p:blipFill>
        <p:spPr>
          <a:xfrm>
            <a:off x="4160438" y="387402"/>
            <a:ext cx="3426119" cy="603423"/>
          </a:xfrm>
          <a:prstGeom prst="rect">
            <a:avLst/>
          </a:prstGeom>
          <a:noFill/>
          <a:ln>
            <a:noFill/>
          </a:ln>
        </p:spPr>
      </p:pic>
      <p:pic>
        <p:nvPicPr>
          <p:cNvPr id="455" name="Google Shape;455;p32"/>
          <p:cNvPicPr preferRelativeResize="0"/>
          <p:nvPr/>
        </p:nvPicPr>
        <p:blipFill rotWithShape="1">
          <a:blip r:embed="rId4">
            <a:alphaModFix/>
          </a:blip>
          <a:srcRect b="0" l="0" r="0" t="0"/>
          <a:stretch/>
        </p:blipFill>
        <p:spPr>
          <a:xfrm>
            <a:off x="1921002" y="1147802"/>
            <a:ext cx="8672591" cy="490803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pic>
        <p:nvPicPr>
          <p:cNvPr id="460" name="Google Shape;460;p33"/>
          <p:cNvPicPr preferRelativeResize="0"/>
          <p:nvPr/>
        </p:nvPicPr>
        <p:blipFill rotWithShape="1">
          <a:blip r:embed="rId3">
            <a:alphaModFix/>
          </a:blip>
          <a:srcRect b="0" l="0" r="0" t="0"/>
          <a:stretch/>
        </p:blipFill>
        <p:spPr>
          <a:xfrm>
            <a:off x="4436947" y="580382"/>
            <a:ext cx="2909105" cy="622145"/>
          </a:xfrm>
          <a:prstGeom prst="rect">
            <a:avLst/>
          </a:prstGeom>
          <a:noFill/>
          <a:ln>
            <a:noFill/>
          </a:ln>
        </p:spPr>
      </p:pic>
      <p:pic>
        <p:nvPicPr>
          <p:cNvPr id="461" name="Google Shape;461;p33"/>
          <p:cNvPicPr preferRelativeResize="0"/>
          <p:nvPr/>
        </p:nvPicPr>
        <p:blipFill rotWithShape="1">
          <a:blip r:embed="rId4">
            <a:alphaModFix/>
          </a:blip>
          <a:srcRect b="0" l="0" r="0" t="0"/>
          <a:stretch/>
        </p:blipFill>
        <p:spPr>
          <a:xfrm>
            <a:off x="1984369" y="1424310"/>
            <a:ext cx="8468089" cy="4769781"/>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pic>
        <p:nvPicPr>
          <p:cNvPr id="466" name="Google Shape;466;p34"/>
          <p:cNvPicPr preferRelativeResize="0"/>
          <p:nvPr/>
        </p:nvPicPr>
        <p:blipFill rotWithShape="1">
          <a:blip r:embed="rId3">
            <a:alphaModFix/>
          </a:blip>
          <a:srcRect b="0" l="0" r="0" t="0"/>
          <a:stretch/>
        </p:blipFill>
        <p:spPr>
          <a:xfrm>
            <a:off x="2916147" y="387402"/>
            <a:ext cx="6739908" cy="898654"/>
          </a:xfrm>
          <a:prstGeom prst="rect">
            <a:avLst/>
          </a:prstGeom>
          <a:noFill/>
          <a:ln>
            <a:noFill/>
          </a:ln>
        </p:spPr>
      </p:pic>
      <p:pic>
        <p:nvPicPr>
          <p:cNvPr id="467" name="Google Shape;467;p34"/>
          <p:cNvPicPr preferRelativeResize="0"/>
          <p:nvPr/>
        </p:nvPicPr>
        <p:blipFill rotWithShape="1">
          <a:blip r:embed="rId4">
            <a:alphaModFix/>
          </a:blip>
          <a:srcRect b="0" l="0" r="0" t="0"/>
          <a:stretch/>
        </p:blipFill>
        <p:spPr>
          <a:xfrm>
            <a:off x="1671857" y="1493438"/>
            <a:ext cx="8862690" cy="531271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Calibri"/>
              <a:buNone/>
            </a:pPr>
            <a:r>
              <a:rPr lang="en-US">
                <a:solidFill>
                  <a:srgbClr val="C00000"/>
                </a:solidFill>
              </a:rPr>
              <a:t>Intramodal dispersion</a:t>
            </a:r>
            <a:endParaRPr>
              <a:solidFill>
                <a:srgbClr val="C00000"/>
              </a:solidFill>
            </a:endParaRPr>
          </a:p>
        </p:txBody>
      </p:sp>
      <p:sp>
        <p:nvSpPr>
          <p:cNvPr id="126" name="Google Shape;126;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rgbClr val="00B0F0"/>
              </a:buClr>
              <a:buSzPct val="100000"/>
              <a:buChar char="•"/>
            </a:pPr>
            <a:r>
              <a:rPr lang="en-US">
                <a:solidFill>
                  <a:srgbClr val="00B0F0"/>
                </a:solidFill>
              </a:rPr>
              <a:t>Intramodal dispersion or chromatic dispersion </a:t>
            </a:r>
            <a:r>
              <a:rPr lang="en-US"/>
              <a:t>is pulse spreading that takes place within a single mode. </a:t>
            </a:r>
            <a:endParaRPr/>
          </a:p>
          <a:p>
            <a:pPr indent="-228600" lvl="0" marL="228600" rtl="0" algn="l">
              <a:lnSpc>
                <a:spcPct val="90000"/>
              </a:lnSpc>
              <a:spcBef>
                <a:spcPts val="1000"/>
              </a:spcBef>
              <a:spcAft>
                <a:spcPts val="0"/>
              </a:spcAft>
              <a:buClr>
                <a:schemeClr val="dk1"/>
              </a:buClr>
              <a:buSzPct val="100000"/>
              <a:buChar char="•"/>
            </a:pPr>
            <a:r>
              <a:rPr lang="en-US"/>
              <a:t>This spreading arises from the finite spectral emission width of an optical source.</a:t>
            </a:r>
            <a:endParaRPr/>
          </a:p>
          <a:p>
            <a:pPr indent="-228600" lvl="0" marL="228600" rtl="0" algn="l">
              <a:lnSpc>
                <a:spcPct val="90000"/>
              </a:lnSpc>
              <a:spcBef>
                <a:spcPts val="1000"/>
              </a:spcBef>
              <a:spcAft>
                <a:spcPts val="0"/>
              </a:spcAft>
              <a:buClr>
                <a:schemeClr val="dk1"/>
              </a:buClr>
              <a:buSzPct val="100000"/>
              <a:buChar char="•"/>
            </a:pPr>
            <a:r>
              <a:rPr lang="en-US"/>
              <a:t>The phenomenon also is known as group velocity dispersion, since the dispersion is a result of the group velocity being a function of the wavelength.</a:t>
            </a:r>
            <a:endParaRPr/>
          </a:p>
          <a:p>
            <a:pPr indent="-228600" lvl="0" marL="228600" rtl="0" algn="l">
              <a:lnSpc>
                <a:spcPct val="90000"/>
              </a:lnSpc>
              <a:spcBef>
                <a:spcPts val="1000"/>
              </a:spcBef>
              <a:spcAft>
                <a:spcPts val="0"/>
              </a:spcAft>
              <a:buClr>
                <a:schemeClr val="dk1"/>
              </a:buClr>
              <a:buSzPct val="100000"/>
              <a:buChar char="•"/>
            </a:pPr>
            <a:r>
              <a:rPr lang="en-US"/>
              <a:t>Because intramodal dispersion depends on the wavelength, its effect on signal distortion increases with the spectral width of the light source. </a:t>
            </a:r>
            <a:endParaRPr/>
          </a:p>
          <a:p>
            <a:pPr indent="-228600" lvl="0" marL="228600" rtl="0" algn="l">
              <a:lnSpc>
                <a:spcPct val="90000"/>
              </a:lnSpc>
              <a:spcBef>
                <a:spcPts val="1000"/>
              </a:spcBef>
              <a:spcAft>
                <a:spcPts val="0"/>
              </a:spcAft>
              <a:buClr>
                <a:schemeClr val="dk1"/>
              </a:buClr>
              <a:buSzPct val="100000"/>
              <a:buChar char="•"/>
            </a:pPr>
            <a:r>
              <a:rPr lang="en-US"/>
              <a:t>The spectral width is the band of wavelengths over which the source emits light. </a:t>
            </a:r>
            <a:endParaRPr/>
          </a:p>
          <a:p>
            <a:pPr indent="-228600" lvl="0" marL="228600" rtl="0" algn="l">
              <a:lnSpc>
                <a:spcPct val="90000"/>
              </a:lnSpc>
              <a:spcBef>
                <a:spcPts val="1000"/>
              </a:spcBef>
              <a:spcAft>
                <a:spcPts val="0"/>
              </a:spcAft>
              <a:buClr>
                <a:schemeClr val="dk1"/>
              </a:buClr>
              <a:buSzPct val="100000"/>
              <a:buChar char="•"/>
            </a:pPr>
            <a:r>
              <a:rPr lang="en-US"/>
              <a:t>This wavelength band normally is characterized by the root-meansquare (rms) spectral width.</a:t>
            </a:r>
            <a:endParaRPr/>
          </a:p>
          <a:p>
            <a:pPr indent="-228600" lvl="0" marL="228600" rtl="0" algn="l">
              <a:lnSpc>
                <a:spcPct val="90000"/>
              </a:lnSpc>
              <a:spcBef>
                <a:spcPts val="1000"/>
              </a:spcBef>
              <a:spcAft>
                <a:spcPts val="0"/>
              </a:spcAft>
              <a:buClr>
                <a:schemeClr val="dk1"/>
              </a:buClr>
              <a:buSzPct val="100000"/>
              <a:buChar char="•"/>
            </a:pPr>
            <a:r>
              <a:rPr lang="en-US"/>
              <a:t>Depending on the device structure of a light-emitting diode (LED), the spectral width is approximately 4 to 9 percent of a central wavelength.</a:t>
            </a:r>
            <a:endParaRPr/>
          </a:p>
          <a:p>
            <a:pPr indent="-228600" lvl="0" marL="228600" rtl="0" algn="l">
              <a:lnSpc>
                <a:spcPct val="90000"/>
              </a:lnSpc>
              <a:spcBef>
                <a:spcPts val="1000"/>
              </a:spcBef>
              <a:spcAft>
                <a:spcPts val="0"/>
              </a:spcAft>
              <a:buClr>
                <a:schemeClr val="dk1"/>
              </a:buClr>
              <a:buSzPct val="100000"/>
              <a:buChar char="•"/>
            </a:pPr>
            <a:r>
              <a:rPr lang="en-US"/>
              <a:t> For example, as Fig.  illustrates, if the peak wavelength of an LED is 850 nm, a typical source spectral width would be 36 nm; that is, such an LED emits most of its light in the 832-to-868-nm wavelength band. </a:t>
            </a:r>
            <a:endParaRPr/>
          </a:p>
          <a:p>
            <a:pPr indent="-228600" lvl="0" marL="228600" rtl="0" algn="l">
              <a:lnSpc>
                <a:spcPct val="90000"/>
              </a:lnSpc>
              <a:spcBef>
                <a:spcPts val="1000"/>
              </a:spcBef>
              <a:spcAft>
                <a:spcPts val="0"/>
              </a:spcAft>
              <a:buClr>
                <a:schemeClr val="dk1"/>
              </a:buClr>
              <a:buSzPct val="100000"/>
              <a:buChar char="•"/>
            </a:pPr>
            <a:r>
              <a:rPr lang="en-US"/>
              <a:t>Laser diode optical sources exhibit much narrower spectral widths, with typical values being 1–2 nm for multimode lasers and 10-4 nm for single-mode lasers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pic>
        <p:nvPicPr>
          <p:cNvPr id="472" name="Google Shape;472;p35"/>
          <p:cNvPicPr preferRelativeResize="0"/>
          <p:nvPr/>
        </p:nvPicPr>
        <p:blipFill rotWithShape="1">
          <a:blip r:embed="rId3">
            <a:alphaModFix/>
          </a:blip>
          <a:srcRect b="0" l="0" r="0" t="0"/>
          <a:stretch/>
        </p:blipFill>
        <p:spPr>
          <a:xfrm>
            <a:off x="2777893" y="249147"/>
            <a:ext cx="5862855" cy="512694"/>
          </a:xfrm>
          <a:prstGeom prst="rect">
            <a:avLst/>
          </a:prstGeom>
          <a:noFill/>
          <a:ln>
            <a:noFill/>
          </a:ln>
        </p:spPr>
      </p:pic>
      <p:pic>
        <p:nvPicPr>
          <p:cNvPr id="473" name="Google Shape;473;p35"/>
          <p:cNvPicPr preferRelativeResize="0"/>
          <p:nvPr/>
        </p:nvPicPr>
        <p:blipFill rotWithShape="1">
          <a:blip r:embed="rId4">
            <a:alphaModFix/>
          </a:blip>
          <a:srcRect b="0" l="0" r="0" t="0"/>
          <a:stretch/>
        </p:blipFill>
        <p:spPr>
          <a:xfrm>
            <a:off x="1995890" y="1009547"/>
            <a:ext cx="8411924" cy="4977163"/>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pic>
        <p:nvPicPr>
          <p:cNvPr id="478" name="Google Shape;478;p36"/>
          <p:cNvPicPr preferRelativeResize="0"/>
          <p:nvPr/>
        </p:nvPicPr>
        <p:blipFill rotWithShape="1">
          <a:blip r:embed="rId3">
            <a:alphaModFix/>
          </a:blip>
          <a:srcRect b="0" l="0" r="0" t="0"/>
          <a:stretch/>
        </p:blipFill>
        <p:spPr>
          <a:xfrm>
            <a:off x="3538293" y="249147"/>
            <a:ext cx="5619470" cy="625026"/>
          </a:xfrm>
          <a:prstGeom prst="rect">
            <a:avLst/>
          </a:prstGeom>
          <a:noFill/>
          <a:ln>
            <a:noFill/>
          </a:ln>
        </p:spPr>
      </p:pic>
      <p:pic>
        <p:nvPicPr>
          <p:cNvPr id="479" name="Google Shape;479;p36"/>
          <p:cNvPicPr preferRelativeResize="0"/>
          <p:nvPr/>
        </p:nvPicPr>
        <p:blipFill rotWithShape="1">
          <a:blip r:embed="rId4">
            <a:alphaModFix/>
          </a:blip>
          <a:srcRect b="0" l="0" r="0" t="0"/>
          <a:stretch/>
        </p:blipFill>
        <p:spPr>
          <a:xfrm>
            <a:off x="1591208" y="874173"/>
            <a:ext cx="8953420" cy="5250791"/>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pic>
        <p:nvPicPr>
          <p:cNvPr id="484" name="Google Shape;484;p37"/>
          <p:cNvPicPr preferRelativeResize="0"/>
          <p:nvPr/>
        </p:nvPicPr>
        <p:blipFill rotWithShape="1">
          <a:blip r:embed="rId3">
            <a:alphaModFix/>
          </a:blip>
          <a:srcRect b="0" l="0" r="0" t="0"/>
          <a:stretch/>
        </p:blipFill>
        <p:spPr>
          <a:xfrm>
            <a:off x="3607420" y="594784"/>
            <a:ext cx="5357362" cy="613504"/>
          </a:xfrm>
          <a:prstGeom prst="rect">
            <a:avLst/>
          </a:prstGeom>
          <a:noFill/>
          <a:ln>
            <a:noFill/>
          </a:ln>
        </p:spPr>
      </p:pic>
      <p:pic>
        <p:nvPicPr>
          <p:cNvPr id="485" name="Google Shape;485;p37"/>
          <p:cNvPicPr preferRelativeResize="0"/>
          <p:nvPr/>
        </p:nvPicPr>
        <p:blipFill rotWithShape="1">
          <a:blip r:embed="rId4">
            <a:alphaModFix/>
          </a:blip>
          <a:srcRect b="0" l="0" r="0" t="0"/>
          <a:stretch/>
        </p:blipFill>
        <p:spPr>
          <a:xfrm>
            <a:off x="1982929" y="1228450"/>
            <a:ext cx="8491131" cy="4965641"/>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pic>
        <p:nvPicPr>
          <p:cNvPr id="490" name="Google Shape;490;p38"/>
          <p:cNvPicPr preferRelativeResize="0"/>
          <p:nvPr/>
        </p:nvPicPr>
        <p:blipFill rotWithShape="1">
          <a:blip r:embed="rId3">
            <a:alphaModFix/>
          </a:blip>
          <a:srcRect b="0" l="0" r="0" t="0"/>
          <a:stretch/>
        </p:blipFill>
        <p:spPr>
          <a:xfrm>
            <a:off x="3883929" y="456529"/>
            <a:ext cx="4535036" cy="535736"/>
          </a:xfrm>
          <a:prstGeom prst="rect">
            <a:avLst/>
          </a:prstGeom>
          <a:noFill/>
          <a:ln>
            <a:noFill/>
          </a:ln>
        </p:spPr>
      </p:pic>
      <p:pic>
        <p:nvPicPr>
          <p:cNvPr id="491" name="Google Shape;491;p38"/>
          <p:cNvPicPr preferRelativeResize="0"/>
          <p:nvPr/>
        </p:nvPicPr>
        <p:blipFill rotWithShape="1">
          <a:blip r:embed="rId4">
            <a:alphaModFix/>
          </a:blip>
          <a:srcRect b="0" l="0" r="0" t="0"/>
          <a:stretch/>
        </p:blipFill>
        <p:spPr>
          <a:xfrm>
            <a:off x="2011732" y="1385426"/>
            <a:ext cx="7955395" cy="453215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pic>
        <p:nvPicPr>
          <p:cNvPr id="496" name="Google Shape;496;p39"/>
          <p:cNvPicPr preferRelativeResize="0"/>
          <p:nvPr/>
        </p:nvPicPr>
        <p:blipFill rotWithShape="1">
          <a:blip r:embed="rId3">
            <a:alphaModFix/>
          </a:blip>
          <a:srcRect b="0" l="0" r="0" t="0"/>
          <a:stretch/>
        </p:blipFill>
        <p:spPr>
          <a:xfrm>
            <a:off x="3054402" y="249147"/>
            <a:ext cx="5363123" cy="686952"/>
          </a:xfrm>
          <a:prstGeom prst="rect">
            <a:avLst/>
          </a:prstGeom>
          <a:noFill/>
          <a:ln>
            <a:noFill/>
          </a:ln>
        </p:spPr>
      </p:pic>
      <p:pic>
        <p:nvPicPr>
          <p:cNvPr id="497" name="Google Shape;497;p39"/>
          <p:cNvPicPr preferRelativeResize="0"/>
          <p:nvPr/>
        </p:nvPicPr>
        <p:blipFill rotWithShape="1">
          <a:blip r:embed="rId4">
            <a:alphaModFix/>
          </a:blip>
          <a:srcRect b="0" l="0" r="0" t="0"/>
          <a:stretch/>
        </p:blipFill>
        <p:spPr>
          <a:xfrm>
            <a:off x="2155747" y="1631692"/>
            <a:ext cx="7673126" cy="46315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pic>
        <p:nvPicPr>
          <p:cNvPr id="502" name="Google Shape;502;p40"/>
          <p:cNvPicPr preferRelativeResize="0"/>
          <p:nvPr/>
        </p:nvPicPr>
        <p:blipFill rotWithShape="1">
          <a:blip r:embed="rId3">
            <a:alphaModFix/>
          </a:blip>
          <a:srcRect b="0" l="0" r="0" t="0"/>
          <a:stretch/>
        </p:blipFill>
        <p:spPr>
          <a:xfrm>
            <a:off x="4274209" y="318274"/>
            <a:ext cx="2631157" cy="483891"/>
          </a:xfrm>
          <a:prstGeom prst="rect">
            <a:avLst/>
          </a:prstGeom>
          <a:noFill/>
          <a:ln>
            <a:noFill/>
          </a:ln>
        </p:spPr>
      </p:pic>
      <p:pic>
        <p:nvPicPr>
          <p:cNvPr id="503" name="Google Shape;503;p40"/>
          <p:cNvPicPr preferRelativeResize="0"/>
          <p:nvPr/>
        </p:nvPicPr>
        <p:blipFill rotWithShape="1">
          <a:blip r:embed="rId4">
            <a:alphaModFix/>
          </a:blip>
          <a:srcRect b="0" l="0" r="0" t="0"/>
          <a:stretch/>
        </p:blipFill>
        <p:spPr>
          <a:xfrm>
            <a:off x="2017493" y="1839074"/>
            <a:ext cx="7654403" cy="3344031"/>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pic>
        <p:nvPicPr>
          <p:cNvPr id="508" name="Google Shape;508;p41"/>
          <p:cNvPicPr preferRelativeResize="0"/>
          <p:nvPr/>
        </p:nvPicPr>
        <p:blipFill rotWithShape="1">
          <a:blip r:embed="rId3">
            <a:alphaModFix/>
          </a:blip>
          <a:srcRect b="0" l="0" r="0" t="0"/>
          <a:stretch/>
        </p:blipFill>
        <p:spPr>
          <a:xfrm>
            <a:off x="4298692" y="525657"/>
            <a:ext cx="3692548" cy="577500"/>
          </a:xfrm>
          <a:prstGeom prst="rect">
            <a:avLst/>
          </a:prstGeom>
          <a:noFill/>
          <a:ln>
            <a:noFill/>
          </a:ln>
        </p:spPr>
      </p:pic>
      <p:pic>
        <p:nvPicPr>
          <p:cNvPr id="509" name="Google Shape;509;p41"/>
          <p:cNvPicPr preferRelativeResize="0"/>
          <p:nvPr/>
        </p:nvPicPr>
        <p:blipFill rotWithShape="1">
          <a:blip r:embed="rId4">
            <a:alphaModFix/>
          </a:blip>
          <a:srcRect b="0" l="0" r="0" t="0"/>
          <a:stretch/>
        </p:blipFill>
        <p:spPr>
          <a:xfrm>
            <a:off x="1776987" y="1103157"/>
            <a:ext cx="8195901" cy="4399662"/>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Modal Delay</a:t>
            </a:r>
            <a:endParaRPr/>
          </a:p>
        </p:txBody>
      </p:sp>
      <p:sp>
        <p:nvSpPr>
          <p:cNvPr id="515" name="Google Shape;515;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Intermodal dispersion or modal delay appears only in multimode fibers.</a:t>
            </a:r>
            <a:endParaRPr/>
          </a:p>
          <a:p>
            <a:pPr indent="-228600" lvl="0" marL="228600" rtl="0" algn="l">
              <a:lnSpc>
                <a:spcPct val="90000"/>
              </a:lnSpc>
              <a:spcBef>
                <a:spcPts val="1000"/>
              </a:spcBef>
              <a:spcAft>
                <a:spcPts val="0"/>
              </a:spcAft>
              <a:buClr>
                <a:schemeClr val="dk1"/>
              </a:buClr>
              <a:buSzPts val="2800"/>
              <a:buChar char="•"/>
            </a:pPr>
            <a:r>
              <a:rPr lang="en-US"/>
              <a:t>This signal-distorting mechanism is a result of each mode having a different value of the group velocity at a single frequency.</a:t>
            </a:r>
            <a:endParaRPr/>
          </a:p>
          <a:p>
            <a:pPr indent="-228600" lvl="0" marL="228600" rtl="0" algn="l">
              <a:lnSpc>
                <a:spcPct val="90000"/>
              </a:lnSpc>
              <a:spcBef>
                <a:spcPts val="1000"/>
              </a:spcBef>
              <a:spcAft>
                <a:spcPts val="0"/>
              </a:spcAft>
              <a:buClr>
                <a:schemeClr val="dk1"/>
              </a:buClr>
              <a:buSzPts val="2800"/>
              <a:buChar char="•"/>
            </a:pPr>
            <a:r>
              <a:rPr lang="en-US"/>
              <a:t>The steeper the angle of propagation of the ray congruence, the higher is the mode number and, consequently, the slower the axial group velocity. </a:t>
            </a:r>
            <a:endParaRPr/>
          </a:p>
          <a:p>
            <a:pPr indent="-228600" lvl="0" marL="228600" rtl="0" algn="l">
              <a:lnSpc>
                <a:spcPct val="90000"/>
              </a:lnSpc>
              <a:spcBef>
                <a:spcPts val="1000"/>
              </a:spcBef>
              <a:spcAft>
                <a:spcPts val="0"/>
              </a:spcAft>
              <a:buClr>
                <a:schemeClr val="dk1"/>
              </a:buClr>
              <a:buSzPts val="2800"/>
              <a:buChar char="•"/>
            </a:pPr>
            <a:r>
              <a:rPr lang="en-US"/>
              <a:t>This variation in the group velocities of the different modes results in a group delay spread, which is the intermodal dispersion.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3"/>
          <p:cNvSpPr txBox="1"/>
          <p:nvPr/>
        </p:nvSpPr>
        <p:spPr>
          <a:xfrm>
            <a:off x="4436947" y="456529"/>
            <a:ext cx="3387236" cy="4832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540" u="none" cap="none" strike="noStrike">
                <a:solidFill>
                  <a:schemeClr val="dk1"/>
                </a:solidFill>
                <a:latin typeface="Arial"/>
                <a:ea typeface="Arial"/>
                <a:cs typeface="Arial"/>
                <a:sym typeface="Arial"/>
              </a:rPr>
              <a:t>Intermodal Dispersion</a:t>
            </a:r>
            <a:endParaRPr/>
          </a:p>
        </p:txBody>
      </p:sp>
      <p:sp>
        <p:nvSpPr>
          <p:cNvPr id="521" name="Google Shape;521;p43"/>
          <p:cNvSpPr txBox="1"/>
          <p:nvPr/>
        </p:nvSpPr>
        <p:spPr>
          <a:xfrm>
            <a:off x="1784188" y="1355183"/>
            <a:ext cx="8663718" cy="2605200"/>
          </a:xfrm>
          <a:prstGeom prst="rect">
            <a:avLst/>
          </a:prstGeom>
          <a:noFill/>
          <a:ln>
            <a:noFill/>
          </a:ln>
        </p:spPr>
        <p:txBody>
          <a:bodyPr anchorCtr="0" anchor="t" bIns="45700" lIns="91425" spcFirstLastPara="1" rIns="91425" wrap="square" tIns="45700">
            <a:spAutoFit/>
          </a:bodyPr>
          <a:lstStyle/>
          <a:p>
            <a:pPr indent="-259232" lvl="0" marL="259232" marR="0" rtl="0" algn="l">
              <a:spcBef>
                <a:spcPts val="0"/>
              </a:spcBef>
              <a:spcAft>
                <a:spcPts val="0"/>
              </a:spcAft>
              <a:buClr>
                <a:schemeClr val="dk1"/>
              </a:buClr>
              <a:buSzPts val="1633"/>
              <a:buFont typeface="Noto Sans Symbols"/>
              <a:buChar char="⇒"/>
            </a:pPr>
            <a:r>
              <a:rPr b="0" i="0" lang="en-US" sz="1633" u="none" cap="none" strike="noStrike">
                <a:solidFill>
                  <a:schemeClr val="dk1"/>
                </a:solidFill>
                <a:latin typeface="Arial"/>
                <a:ea typeface="Arial"/>
                <a:cs typeface="Arial"/>
                <a:sym typeface="Arial"/>
              </a:rPr>
              <a:t>Exists in multimode fiber cable</a:t>
            </a:r>
            <a:endParaRPr/>
          </a:p>
          <a:p>
            <a:pPr indent="-155536" lvl="0" marL="259232" marR="0" rtl="0" algn="l">
              <a:spcBef>
                <a:spcPts val="0"/>
              </a:spcBef>
              <a:spcAft>
                <a:spcPts val="0"/>
              </a:spcAft>
              <a:buClr>
                <a:schemeClr val="dk1"/>
              </a:buClr>
              <a:buSzPts val="1633"/>
              <a:buFont typeface="Noto Sans Symbols"/>
              <a:buNone/>
            </a:pPr>
            <a:r>
              <a:t/>
            </a:r>
            <a:endParaRPr b="0" i="0" sz="1633" u="none" cap="none" strike="noStrike">
              <a:solidFill>
                <a:schemeClr val="dk1"/>
              </a:solidFill>
              <a:latin typeface="Arial"/>
              <a:ea typeface="Arial"/>
              <a:cs typeface="Arial"/>
              <a:sym typeface="Arial"/>
            </a:endParaRPr>
          </a:p>
          <a:p>
            <a:pPr indent="-259232" lvl="0" marL="259232" marR="0" rtl="0" algn="l">
              <a:spcBef>
                <a:spcPts val="0"/>
              </a:spcBef>
              <a:spcAft>
                <a:spcPts val="0"/>
              </a:spcAft>
              <a:buClr>
                <a:schemeClr val="dk1"/>
              </a:buClr>
              <a:buSzPts val="1633"/>
              <a:buFont typeface="Noto Sans Symbols"/>
              <a:buChar char="⇒"/>
            </a:pPr>
            <a:r>
              <a:rPr b="0" i="0" lang="en-US" sz="1633" u="none" cap="none" strike="noStrike">
                <a:solidFill>
                  <a:schemeClr val="dk1"/>
                </a:solidFill>
                <a:latin typeface="Arial"/>
                <a:ea typeface="Arial"/>
                <a:cs typeface="Arial"/>
                <a:sym typeface="Arial"/>
              </a:rPr>
              <a:t>It causes the input light pulse to spread.</a:t>
            </a:r>
            <a:endParaRPr/>
          </a:p>
          <a:p>
            <a:pPr indent="-155536" lvl="0" marL="259232" marR="0" rtl="0" algn="l">
              <a:spcBef>
                <a:spcPts val="0"/>
              </a:spcBef>
              <a:spcAft>
                <a:spcPts val="0"/>
              </a:spcAft>
              <a:buClr>
                <a:schemeClr val="dk1"/>
              </a:buClr>
              <a:buSzPts val="1633"/>
              <a:buFont typeface="Noto Sans Symbols"/>
              <a:buNone/>
            </a:pPr>
            <a:r>
              <a:t/>
            </a:r>
            <a:endParaRPr b="0" i="0" sz="1633" u="none" cap="none" strike="noStrike">
              <a:solidFill>
                <a:schemeClr val="dk1"/>
              </a:solidFill>
              <a:latin typeface="Arial"/>
              <a:ea typeface="Arial"/>
              <a:cs typeface="Arial"/>
              <a:sym typeface="Arial"/>
            </a:endParaRPr>
          </a:p>
          <a:p>
            <a:pPr indent="-259232" lvl="0" marL="259232" marR="0" rtl="0" algn="l">
              <a:spcBef>
                <a:spcPts val="0"/>
              </a:spcBef>
              <a:spcAft>
                <a:spcPts val="0"/>
              </a:spcAft>
              <a:buClr>
                <a:schemeClr val="dk1"/>
              </a:buClr>
              <a:buSzPts val="1633"/>
              <a:buFont typeface="Noto Sans Symbols"/>
              <a:buChar char="⇒"/>
            </a:pPr>
            <a:r>
              <a:rPr b="0" i="0" lang="en-US" sz="1633" u="none" cap="none" strike="noStrike">
                <a:solidFill>
                  <a:schemeClr val="dk1"/>
                </a:solidFill>
                <a:latin typeface="Arial"/>
                <a:ea typeface="Arial"/>
                <a:cs typeface="Arial"/>
                <a:sym typeface="Arial"/>
              </a:rPr>
              <a:t>Light Pulse consists of group of modes. The light energy is delayed with different amount</a:t>
            </a:r>
            <a:endParaRPr/>
          </a:p>
          <a:p>
            <a:pPr indent="0" lvl="0" marL="0" marR="0" rtl="0" algn="l">
              <a:spcBef>
                <a:spcPts val="0"/>
              </a:spcBef>
              <a:spcAft>
                <a:spcPts val="0"/>
              </a:spcAft>
              <a:buNone/>
            </a:pPr>
            <a:r>
              <a:rPr b="0" i="0" lang="en-US" sz="1633" u="none" cap="none" strike="noStrike">
                <a:solidFill>
                  <a:schemeClr val="dk1"/>
                </a:solidFill>
                <a:latin typeface="Arial"/>
                <a:ea typeface="Arial"/>
                <a:cs typeface="Arial"/>
                <a:sym typeface="Arial"/>
              </a:rPr>
              <a:t> along the fiber.</a:t>
            </a:r>
            <a:endParaRPr/>
          </a:p>
          <a:p>
            <a:pPr indent="0" lvl="0" marL="0" marR="0" rtl="0" algn="l">
              <a:spcBef>
                <a:spcPts val="0"/>
              </a:spcBef>
              <a:spcAft>
                <a:spcPts val="0"/>
              </a:spcAft>
              <a:buNone/>
            </a:pPr>
            <a:r>
              <a:t/>
            </a:r>
            <a:endParaRPr b="0" i="0" sz="1633"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633" u="none" cap="none" strike="noStrike">
                <a:solidFill>
                  <a:schemeClr val="dk1"/>
                </a:solidFill>
                <a:latin typeface="Arial"/>
                <a:ea typeface="Arial"/>
                <a:cs typeface="Arial"/>
                <a:sym typeface="Arial"/>
              </a:rPr>
              <a:t> </a:t>
            </a:r>
            <a:endParaRPr/>
          </a:p>
          <a:p>
            <a:pPr indent="-155536" lvl="0" marL="259232" marR="0" rtl="0" algn="l">
              <a:spcBef>
                <a:spcPts val="0"/>
              </a:spcBef>
              <a:spcAft>
                <a:spcPts val="0"/>
              </a:spcAft>
              <a:buClr>
                <a:schemeClr val="dk1"/>
              </a:buClr>
              <a:buSzPts val="1633"/>
              <a:buFont typeface="Noto Sans Symbols"/>
              <a:buNone/>
            </a:pPr>
            <a:r>
              <a:t/>
            </a:r>
            <a:endParaRPr b="0" i="0" sz="1633" u="none" cap="none" strike="noStrike">
              <a:solidFill>
                <a:schemeClr val="dk1"/>
              </a:solidFill>
              <a:latin typeface="Arial"/>
              <a:ea typeface="Arial"/>
              <a:cs typeface="Arial"/>
              <a:sym typeface="Arial"/>
            </a:endParaRPr>
          </a:p>
          <a:p>
            <a:pPr indent="-155536" lvl="0" marL="259232" marR="0" rtl="0" algn="l">
              <a:spcBef>
                <a:spcPts val="0"/>
              </a:spcBef>
              <a:spcAft>
                <a:spcPts val="0"/>
              </a:spcAft>
              <a:buClr>
                <a:schemeClr val="dk1"/>
              </a:buClr>
              <a:buSzPts val="1633"/>
              <a:buFont typeface="Noto Sans Symbols"/>
              <a:buNone/>
            </a:pPr>
            <a:r>
              <a:t/>
            </a:r>
            <a:endParaRPr b="0" i="0" sz="1633" u="none" cap="none" strike="noStrike">
              <a:solidFill>
                <a:schemeClr val="dk1"/>
              </a:solidFill>
              <a:latin typeface="Arial"/>
              <a:ea typeface="Arial"/>
              <a:cs typeface="Arial"/>
              <a:sym typeface="Arial"/>
            </a:endParaRPr>
          </a:p>
        </p:txBody>
      </p:sp>
      <p:sp>
        <p:nvSpPr>
          <p:cNvPr id="522" name="Google Shape;522;p43"/>
          <p:cNvSpPr/>
          <p:nvPr/>
        </p:nvSpPr>
        <p:spPr>
          <a:xfrm>
            <a:off x="2916147" y="3567255"/>
            <a:ext cx="6567089" cy="2419454"/>
          </a:xfrm>
          <a:prstGeom prst="rect">
            <a:avLst/>
          </a:prstGeom>
          <a:solidFill>
            <a:srgbClr val="00B8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633" u="none" cap="none" strike="noStrike">
              <a:solidFill>
                <a:schemeClr val="dk1"/>
              </a:solidFill>
              <a:latin typeface="Arial"/>
              <a:ea typeface="Arial"/>
              <a:cs typeface="Arial"/>
              <a:sym typeface="Arial"/>
            </a:endParaRPr>
          </a:p>
        </p:txBody>
      </p:sp>
      <p:sp>
        <p:nvSpPr>
          <p:cNvPr id="523" name="Google Shape;523;p43"/>
          <p:cNvSpPr/>
          <p:nvPr/>
        </p:nvSpPr>
        <p:spPr>
          <a:xfrm>
            <a:off x="2916147" y="3982019"/>
            <a:ext cx="6567089" cy="1520800"/>
          </a:xfrm>
          <a:prstGeom prst="rect">
            <a:avLst/>
          </a:prstGeom>
          <a:solidFill>
            <a:srgbClr val="EFEFE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633" u="none" cap="none" strike="noStrike">
              <a:solidFill>
                <a:schemeClr val="dk1"/>
              </a:solidFill>
              <a:latin typeface="Arial"/>
              <a:ea typeface="Arial"/>
              <a:cs typeface="Arial"/>
              <a:sym typeface="Arial"/>
            </a:endParaRPr>
          </a:p>
        </p:txBody>
      </p:sp>
      <p:cxnSp>
        <p:nvCxnSpPr>
          <p:cNvPr id="524" name="Google Shape;524;p43"/>
          <p:cNvCxnSpPr>
            <a:stCxn id="522" idx="1"/>
            <a:endCxn id="522" idx="3"/>
          </p:cNvCxnSpPr>
          <p:nvPr/>
        </p:nvCxnSpPr>
        <p:spPr>
          <a:xfrm>
            <a:off x="2916147" y="4776982"/>
            <a:ext cx="6567000" cy="0"/>
          </a:xfrm>
          <a:prstGeom prst="straightConnector1">
            <a:avLst/>
          </a:prstGeom>
          <a:noFill/>
          <a:ln cap="flat" cmpd="sng" w="9525">
            <a:solidFill>
              <a:schemeClr val="dk1"/>
            </a:solidFill>
            <a:prstDash val="solid"/>
            <a:round/>
            <a:headEnd len="med" w="med" type="none"/>
            <a:tailEnd len="med" w="med" type="none"/>
          </a:ln>
        </p:spPr>
      </p:cxnSp>
      <p:cxnSp>
        <p:nvCxnSpPr>
          <p:cNvPr id="525" name="Google Shape;525;p43"/>
          <p:cNvCxnSpPr>
            <a:stCxn id="522" idx="1"/>
          </p:cNvCxnSpPr>
          <p:nvPr/>
        </p:nvCxnSpPr>
        <p:spPr>
          <a:xfrm flipH="1" rot="10800000">
            <a:off x="2916147" y="3981982"/>
            <a:ext cx="898800" cy="795000"/>
          </a:xfrm>
          <a:prstGeom prst="straightConnector1">
            <a:avLst/>
          </a:prstGeom>
          <a:noFill/>
          <a:ln cap="flat" cmpd="sng" w="9525">
            <a:solidFill>
              <a:schemeClr val="dk1"/>
            </a:solidFill>
            <a:prstDash val="solid"/>
            <a:round/>
            <a:headEnd len="med" w="med" type="none"/>
            <a:tailEnd len="med" w="med" type="stealth"/>
          </a:ln>
        </p:spPr>
      </p:cxnSp>
      <p:cxnSp>
        <p:nvCxnSpPr>
          <p:cNvPr id="526" name="Google Shape;526;p43"/>
          <p:cNvCxnSpPr/>
          <p:nvPr/>
        </p:nvCxnSpPr>
        <p:spPr>
          <a:xfrm>
            <a:off x="3814802" y="3982019"/>
            <a:ext cx="1175163" cy="1520800"/>
          </a:xfrm>
          <a:prstGeom prst="straightConnector1">
            <a:avLst/>
          </a:prstGeom>
          <a:noFill/>
          <a:ln cap="flat" cmpd="sng" w="9525">
            <a:solidFill>
              <a:schemeClr val="dk1"/>
            </a:solidFill>
            <a:prstDash val="solid"/>
            <a:round/>
            <a:headEnd len="med" w="med" type="none"/>
            <a:tailEnd len="med" w="med" type="stealth"/>
          </a:ln>
        </p:spPr>
      </p:cxnSp>
      <p:cxnSp>
        <p:nvCxnSpPr>
          <p:cNvPr id="527" name="Google Shape;527;p43"/>
          <p:cNvCxnSpPr>
            <a:endCxn id="523" idx="0"/>
          </p:cNvCxnSpPr>
          <p:nvPr/>
        </p:nvCxnSpPr>
        <p:spPr>
          <a:xfrm flipH="1" rot="10800000">
            <a:off x="4990092" y="3982019"/>
            <a:ext cx="1209600" cy="1520700"/>
          </a:xfrm>
          <a:prstGeom prst="straightConnector1">
            <a:avLst/>
          </a:prstGeom>
          <a:noFill/>
          <a:ln cap="flat" cmpd="sng" w="9525">
            <a:solidFill>
              <a:schemeClr val="dk1"/>
            </a:solidFill>
            <a:prstDash val="solid"/>
            <a:round/>
            <a:headEnd len="med" w="med" type="none"/>
            <a:tailEnd len="med" w="med" type="stealth"/>
          </a:ln>
        </p:spPr>
      </p:cxnSp>
      <p:cxnSp>
        <p:nvCxnSpPr>
          <p:cNvPr id="528" name="Google Shape;528;p43"/>
          <p:cNvCxnSpPr>
            <a:stCxn id="523" idx="0"/>
          </p:cNvCxnSpPr>
          <p:nvPr/>
        </p:nvCxnSpPr>
        <p:spPr>
          <a:xfrm>
            <a:off x="6199692" y="3982019"/>
            <a:ext cx="1209600" cy="1520700"/>
          </a:xfrm>
          <a:prstGeom prst="straightConnector1">
            <a:avLst/>
          </a:prstGeom>
          <a:noFill/>
          <a:ln cap="flat" cmpd="sng" w="9525">
            <a:solidFill>
              <a:schemeClr val="dk1"/>
            </a:solidFill>
            <a:prstDash val="solid"/>
            <a:round/>
            <a:headEnd len="med" w="med" type="none"/>
            <a:tailEnd len="med" w="med" type="stealth"/>
          </a:ln>
        </p:spPr>
      </p:cxnSp>
      <p:cxnSp>
        <p:nvCxnSpPr>
          <p:cNvPr id="529" name="Google Shape;529;p43"/>
          <p:cNvCxnSpPr/>
          <p:nvPr/>
        </p:nvCxnSpPr>
        <p:spPr>
          <a:xfrm flipH="1" rot="10800000">
            <a:off x="7409419" y="3982019"/>
            <a:ext cx="1036909" cy="1520800"/>
          </a:xfrm>
          <a:prstGeom prst="straightConnector1">
            <a:avLst/>
          </a:prstGeom>
          <a:noFill/>
          <a:ln cap="flat" cmpd="sng" w="9525">
            <a:solidFill>
              <a:schemeClr val="dk1"/>
            </a:solidFill>
            <a:prstDash val="solid"/>
            <a:round/>
            <a:headEnd len="med" w="med" type="none"/>
            <a:tailEnd len="med" w="med" type="stealth"/>
          </a:ln>
        </p:spPr>
      </p:cxnSp>
      <p:cxnSp>
        <p:nvCxnSpPr>
          <p:cNvPr id="530" name="Google Shape;530;p43"/>
          <p:cNvCxnSpPr>
            <a:endCxn id="522" idx="3"/>
          </p:cNvCxnSpPr>
          <p:nvPr/>
        </p:nvCxnSpPr>
        <p:spPr>
          <a:xfrm>
            <a:off x="8446436" y="3981982"/>
            <a:ext cx="1036800" cy="795000"/>
          </a:xfrm>
          <a:prstGeom prst="straightConnector1">
            <a:avLst/>
          </a:prstGeom>
          <a:noFill/>
          <a:ln cap="flat" cmpd="sng" w="9525">
            <a:solidFill>
              <a:schemeClr val="dk1"/>
            </a:solidFill>
            <a:prstDash val="solid"/>
            <a:round/>
            <a:headEnd len="med" w="med" type="none"/>
            <a:tailEnd len="med" w="med" type="stealth"/>
          </a:ln>
        </p:spPr>
      </p:cxnSp>
      <p:cxnSp>
        <p:nvCxnSpPr>
          <p:cNvPr id="531" name="Google Shape;531;p43"/>
          <p:cNvCxnSpPr>
            <a:stCxn id="523" idx="1"/>
          </p:cNvCxnSpPr>
          <p:nvPr/>
        </p:nvCxnSpPr>
        <p:spPr>
          <a:xfrm flipH="1" rot="10800000">
            <a:off x="2916147" y="3981919"/>
            <a:ext cx="3185700" cy="760500"/>
          </a:xfrm>
          <a:prstGeom prst="straightConnector1">
            <a:avLst/>
          </a:prstGeom>
          <a:noFill/>
          <a:ln cap="flat" cmpd="sng" w="12700">
            <a:solidFill>
              <a:srgbClr val="FF0000"/>
            </a:solidFill>
            <a:prstDash val="solid"/>
            <a:miter lim="800000"/>
            <a:headEnd len="sm" w="sm" type="none"/>
            <a:tailEnd len="med" w="med" type="stealth"/>
          </a:ln>
        </p:spPr>
      </p:cxnSp>
      <p:cxnSp>
        <p:nvCxnSpPr>
          <p:cNvPr id="532" name="Google Shape;532;p43"/>
          <p:cNvCxnSpPr>
            <a:stCxn id="523" idx="0"/>
          </p:cNvCxnSpPr>
          <p:nvPr/>
        </p:nvCxnSpPr>
        <p:spPr>
          <a:xfrm>
            <a:off x="6199692" y="3982019"/>
            <a:ext cx="3283500" cy="839700"/>
          </a:xfrm>
          <a:prstGeom prst="straightConnector1">
            <a:avLst/>
          </a:prstGeom>
          <a:noFill/>
          <a:ln cap="flat" cmpd="sng" w="12700">
            <a:solidFill>
              <a:srgbClr val="FF0000"/>
            </a:solidFill>
            <a:prstDash val="solid"/>
            <a:miter lim="800000"/>
            <a:headEnd len="sm" w="sm" type="none"/>
            <a:tailEnd len="med" w="med" type="stealth"/>
          </a:ln>
        </p:spPr>
      </p:cxnSp>
      <p:cxnSp>
        <p:nvCxnSpPr>
          <p:cNvPr id="533" name="Google Shape;533;p43"/>
          <p:cNvCxnSpPr>
            <a:stCxn id="523" idx="1"/>
          </p:cNvCxnSpPr>
          <p:nvPr/>
        </p:nvCxnSpPr>
        <p:spPr>
          <a:xfrm flipH="1" rot="10800000">
            <a:off x="2916147" y="3981919"/>
            <a:ext cx="276600" cy="760500"/>
          </a:xfrm>
          <a:prstGeom prst="straightConnector1">
            <a:avLst/>
          </a:prstGeom>
          <a:noFill/>
          <a:ln cap="flat" cmpd="sng" w="9525">
            <a:solidFill>
              <a:schemeClr val="dk1"/>
            </a:solidFill>
            <a:prstDash val="solid"/>
            <a:round/>
            <a:headEnd len="med" w="med" type="none"/>
            <a:tailEnd len="med" w="med" type="stealth"/>
          </a:ln>
        </p:spPr>
      </p:cxnSp>
      <p:cxnSp>
        <p:nvCxnSpPr>
          <p:cNvPr id="534" name="Google Shape;534;p43"/>
          <p:cNvCxnSpPr/>
          <p:nvPr/>
        </p:nvCxnSpPr>
        <p:spPr>
          <a:xfrm>
            <a:off x="3192656" y="3982019"/>
            <a:ext cx="483891" cy="1520800"/>
          </a:xfrm>
          <a:prstGeom prst="straightConnector1">
            <a:avLst/>
          </a:prstGeom>
          <a:noFill/>
          <a:ln cap="flat" cmpd="sng" w="9525">
            <a:solidFill>
              <a:schemeClr val="dk1"/>
            </a:solidFill>
            <a:prstDash val="solid"/>
            <a:round/>
            <a:headEnd len="med" w="med" type="none"/>
            <a:tailEnd len="med" w="med" type="stealth"/>
          </a:ln>
        </p:spPr>
      </p:cxnSp>
      <p:cxnSp>
        <p:nvCxnSpPr>
          <p:cNvPr id="535" name="Google Shape;535;p43"/>
          <p:cNvCxnSpPr/>
          <p:nvPr/>
        </p:nvCxnSpPr>
        <p:spPr>
          <a:xfrm flipH="1" rot="10800000">
            <a:off x="3676548" y="3982019"/>
            <a:ext cx="832407" cy="1520800"/>
          </a:xfrm>
          <a:prstGeom prst="straightConnector1">
            <a:avLst/>
          </a:prstGeom>
          <a:noFill/>
          <a:ln cap="flat" cmpd="sng" w="9525">
            <a:solidFill>
              <a:schemeClr val="dk1"/>
            </a:solidFill>
            <a:prstDash val="solid"/>
            <a:round/>
            <a:headEnd len="med" w="med" type="none"/>
            <a:tailEnd len="med" w="med" type="stealth"/>
          </a:ln>
        </p:spPr>
      </p:cxnSp>
      <p:cxnSp>
        <p:nvCxnSpPr>
          <p:cNvPr id="536" name="Google Shape;536;p43"/>
          <p:cNvCxnSpPr/>
          <p:nvPr/>
        </p:nvCxnSpPr>
        <p:spPr>
          <a:xfrm>
            <a:off x="4508955" y="3982019"/>
            <a:ext cx="481010" cy="1520800"/>
          </a:xfrm>
          <a:prstGeom prst="straightConnector1">
            <a:avLst/>
          </a:prstGeom>
          <a:noFill/>
          <a:ln cap="flat" cmpd="sng" w="9525">
            <a:solidFill>
              <a:schemeClr val="dk1"/>
            </a:solidFill>
            <a:prstDash val="solid"/>
            <a:round/>
            <a:headEnd len="med" w="med" type="none"/>
            <a:tailEnd len="med" w="med" type="stealth"/>
          </a:ln>
        </p:spPr>
      </p:cxnSp>
      <p:cxnSp>
        <p:nvCxnSpPr>
          <p:cNvPr id="537" name="Google Shape;537;p43"/>
          <p:cNvCxnSpPr/>
          <p:nvPr/>
        </p:nvCxnSpPr>
        <p:spPr>
          <a:xfrm flipH="1" rot="10800000">
            <a:off x="4989965" y="3982019"/>
            <a:ext cx="604864" cy="1520800"/>
          </a:xfrm>
          <a:prstGeom prst="straightConnector1">
            <a:avLst/>
          </a:prstGeom>
          <a:noFill/>
          <a:ln cap="flat" cmpd="sng" w="9525">
            <a:solidFill>
              <a:schemeClr val="dk1"/>
            </a:solidFill>
            <a:prstDash val="solid"/>
            <a:round/>
            <a:headEnd len="med" w="med" type="none"/>
            <a:tailEnd len="med" w="med" type="stealth"/>
          </a:ln>
        </p:spPr>
      </p:cxnSp>
      <p:cxnSp>
        <p:nvCxnSpPr>
          <p:cNvPr id="538" name="Google Shape;538;p43"/>
          <p:cNvCxnSpPr/>
          <p:nvPr/>
        </p:nvCxnSpPr>
        <p:spPr>
          <a:xfrm>
            <a:off x="5594828" y="3982019"/>
            <a:ext cx="362918" cy="1520800"/>
          </a:xfrm>
          <a:prstGeom prst="straightConnector1">
            <a:avLst/>
          </a:prstGeom>
          <a:noFill/>
          <a:ln cap="flat" cmpd="sng" w="9525">
            <a:solidFill>
              <a:schemeClr val="dk1"/>
            </a:solidFill>
            <a:prstDash val="solid"/>
            <a:round/>
            <a:headEnd len="med" w="med" type="none"/>
            <a:tailEnd len="med" w="med" type="stealth"/>
          </a:ln>
        </p:spPr>
      </p:cxnSp>
      <p:sp>
        <p:nvSpPr>
          <p:cNvPr id="539" name="Google Shape;539;p43"/>
          <p:cNvSpPr/>
          <p:nvPr/>
        </p:nvSpPr>
        <p:spPr>
          <a:xfrm>
            <a:off x="2777893" y="4362219"/>
            <a:ext cx="276509" cy="59046"/>
          </a:xfrm>
          <a:prstGeom prst="arc">
            <a:avLst>
              <a:gd fmla="val 16200000" name="adj1"/>
              <a:gd fmla="val 0" name="adj2"/>
            </a:avLst>
          </a:prstGeom>
          <a:solidFill>
            <a:srgbClr val="00B8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633" u="none" cap="none" strike="noStrike">
              <a:solidFill>
                <a:schemeClr val="dk1"/>
              </a:solidFill>
              <a:latin typeface="Arial"/>
              <a:ea typeface="Arial"/>
              <a:cs typeface="Arial"/>
              <a:sym typeface="Arial"/>
            </a:endParaRPr>
          </a:p>
        </p:txBody>
      </p:sp>
      <p:sp>
        <p:nvSpPr>
          <p:cNvPr id="540" name="Google Shape;540;p43"/>
          <p:cNvSpPr/>
          <p:nvPr/>
        </p:nvSpPr>
        <p:spPr>
          <a:xfrm>
            <a:off x="2708765" y="4535037"/>
            <a:ext cx="414764" cy="69127"/>
          </a:xfrm>
          <a:prstGeom prst="arc">
            <a:avLst>
              <a:gd fmla="val 16200000" name="adj1"/>
              <a:gd fmla="val 0" name="adj2"/>
            </a:avLst>
          </a:prstGeom>
          <a:solidFill>
            <a:srgbClr val="00B8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633" u="none" cap="none" strike="noStrike">
              <a:solidFill>
                <a:schemeClr val="dk1"/>
              </a:solidFill>
              <a:latin typeface="Arial"/>
              <a:ea typeface="Arial"/>
              <a:cs typeface="Arial"/>
              <a:sym typeface="Arial"/>
            </a:endParaRPr>
          </a:p>
        </p:txBody>
      </p:sp>
      <p:sp>
        <p:nvSpPr>
          <p:cNvPr id="541" name="Google Shape;541;p43"/>
          <p:cNvSpPr txBox="1"/>
          <p:nvPr/>
        </p:nvSpPr>
        <p:spPr>
          <a:xfrm>
            <a:off x="2857100" y="4190443"/>
            <a:ext cx="266428" cy="226567"/>
          </a:xfrm>
          <a:prstGeom prst="rect">
            <a:avLst/>
          </a:prstGeom>
          <a:blipFill rotWithShape="1">
            <a:blip r:embed="rId3">
              <a:alphaModFix/>
            </a:blip>
            <a:stretch>
              <a:fillRect b="0" l="0" r="-4166"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33" u="none" cap="none" strike="noStrike">
                <a:latin typeface="Arial"/>
                <a:ea typeface="Arial"/>
                <a:cs typeface="Arial"/>
                <a:sym typeface="Arial"/>
              </a:rPr>
              <a:t> </a:t>
            </a:r>
            <a:endParaRPr/>
          </a:p>
        </p:txBody>
      </p:sp>
      <p:sp>
        <p:nvSpPr>
          <p:cNvPr id="542" name="Google Shape;542;p43"/>
          <p:cNvSpPr txBox="1"/>
          <p:nvPr/>
        </p:nvSpPr>
        <p:spPr>
          <a:xfrm>
            <a:off x="2995354" y="4328698"/>
            <a:ext cx="266428" cy="226567"/>
          </a:xfrm>
          <a:prstGeom prst="rect">
            <a:avLst/>
          </a:prstGeom>
          <a:blipFill rotWithShape="1">
            <a:blip r:embed="rId4">
              <a:alphaModFix/>
            </a:blip>
            <a:stretch>
              <a:fillRect b="0" l="0" r="-4166"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33" u="none" cap="none" strike="noStrike">
                <a:latin typeface="Arial"/>
                <a:ea typeface="Arial"/>
                <a:cs typeface="Arial"/>
                <a:sym typeface="Arial"/>
              </a:rPr>
              <a:t> </a:t>
            </a:r>
            <a:endParaRPr/>
          </a:p>
        </p:txBody>
      </p:sp>
      <p:cxnSp>
        <p:nvCxnSpPr>
          <p:cNvPr id="543" name="Google Shape;543;p43"/>
          <p:cNvCxnSpPr/>
          <p:nvPr/>
        </p:nvCxnSpPr>
        <p:spPr>
          <a:xfrm>
            <a:off x="3814801" y="3359874"/>
            <a:ext cx="0" cy="3179854"/>
          </a:xfrm>
          <a:prstGeom prst="straightConnector1">
            <a:avLst/>
          </a:prstGeom>
          <a:noFill/>
          <a:ln cap="flat" cmpd="sng" w="9525">
            <a:solidFill>
              <a:schemeClr val="dk1"/>
            </a:solidFill>
            <a:prstDash val="dash"/>
            <a:round/>
            <a:headEnd len="med" w="med" type="none"/>
            <a:tailEnd len="med" w="med" type="none"/>
          </a:ln>
        </p:spPr>
      </p:cxnSp>
      <p:sp>
        <p:nvSpPr>
          <p:cNvPr id="544" name="Google Shape;544;p43"/>
          <p:cNvSpPr/>
          <p:nvPr/>
        </p:nvSpPr>
        <p:spPr>
          <a:xfrm rot="10800000">
            <a:off x="3434602" y="3731433"/>
            <a:ext cx="658149" cy="622145"/>
          </a:xfrm>
          <a:prstGeom prst="arc">
            <a:avLst>
              <a:gd fmla="val 15661461" name="adj1"/>
              <a:gd fmla="val 19058780" name="adj2"/>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633" u="none" cap="none" strike="noStrike">
              <a:solidFill>
                <a:schemeClr val="dk1"/>
              </a:solidFill>
              <a:latin typeface="Arial"/>
              <a:ea typeface="Arial"/>
              <a:cs typeface="Arial"/>
              <a:sym typeface="Arial"/>
            </a:endParaRPr>
          </a:p>
        </p:txBody>
      </p:sp>
      <p:sp>
        <p:nvSpPr>
          <p:cNvPr id="545" name="Google Shape;545;p43"/>
          <p:cNvSpPr txBox="1"/>
          <p:nvPr/>
        </p:nvSpPr>
        <p:spPr>
          <a:xfrm>
            <a:off x="3434601" y="4245768"/>
            <a:ext cx="336214" cy="31748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33" u="none" cap="none" strike="noStrike">
                <a:latin typeface="Arial"/>
                <a:ea typeface="Arial"/>
                <a:cs typeface="Arial"/>
                <a:sym typeface="Arial"/>
              </a:rPr>
              <a:t>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551" name="Google Shape;551;p44"/>
          <p:cNvPicPr preferRelativeResize="0"/>
          <p:nvPr>
            <p:ph idx="1" type="body"/>
          </p:nvPr>
        </p:nvPicPr>
        <p:blipFill rotWithShape="1">
          <a:blip r:embed="rId3">
            <a:alphaModFix/>
          </a:blip>
          <a:srcRect b="0" l="0" r="0" t="0"/>
          <a:stretch/>
        </p:blipFill>
        <p:spPr>
          <a:xfrm>
            <a:off x="1899752" y="4131044"/>
            <a:ext cx="6153150" cy="1085850"/>
          </a:xfrm>
          <a:prstGeom prst="rect">
            <a:avLst/>
          </a:prstGeom>
          <a:noFill/>
          <a:ln>
            <a:noFill/>
          </a:ln>
        </p:spPr>
      </p:pic>
      <p:sp>
        <p:nvSpPr>
          <p:cNvPr id="552" name="Google Shape;552;p44"/>
          <p:cNvSpPr txBox="1"/>
          <p:nvPr/>
        </p:nvSpPr>
        <p:spPr>
          <a:xfrm>
            <a:off x="1061356" y="2033703"/>
            <a:ext cx="9127671" cy="175432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chemeClr val="dk1"/>
                </a:solidFill>
                <a:latin typeface="Calibri"/>
                <a:ea typeface="Calibri"/>
                <a:cs typeface="Calibri"/>
                <a:sym typeface="Calibri"/>
              </a:rPr>
              <a:t>This dispersion mechanism is eliminated by single-mode operation but is important in multimode fibers.</a:t>
            </a:r>
            <a:endParaRPr/>
          </a:p>
          <a:p>
            <a:pPr indent="0" lvl="0" marL="0" marR="0" rtl="0" algn="just">
              <a:spcBef>
                <a:spcPts val="0"/>
              </a:spcBef>
              <a:spcAft>
                <a:spcPts val="0"/>
              </a:spcAft>
              <a:buNone/>
            </a:pPr>
            <a:r>
              <a:rPr b="0" i="0" lang="en-US" sz="1800" u="none" cap="none" strike="noStrike">
                <a:solidFill>
                  <a:schemeClr val="dk1"/>
                </a:solidFill>
                <a:latin typeface="Calibri"/>
                <a:ea typeface="Calibri"/>
                <a:cs typeface="Calibri"/>
                <a:sym typeface="Calibri"/>
              </a:rPr>
              <a:t>The maximum pulse broadening arising from the modal delay is the difference between the travel time T</a:t>
            </a:r>
            <a:r>
              <a:rPr b="0" baseline="-25000" i="0" lang="en-US" sz="1800" u="none" cap="none" strike="noStrike">
                <a:solidFill>
                  <a:schemeClr val="dk1"/>
                </a:solidFill>
                <a:latin typeface="Calibri"/>
                <a:ea typeface="Calibri"/>
                <a:cs typeface="Calibri"/>
                <a:sym typeface="Calibri"/>
              </a:rPr>
              <a:t>max</a:t>
            </a:r>
            <a:r>
              <a:rPr b="0" i="0" lang="en-US" sz="1800" u="none" cap="none" strike="noStrike">
                <a:solidFill>
                  <a:schemeClr val="dk1"/>
                </a:solidFill>
                <a:latin typeface="Calibri"/>
                <a:ea typeface="Calibri"/>
                <a:cs typeface="Calibri"/>
                <a:sym typeface="Calibri"/>
              </a:rPr>
              <a:t> of the longest ray congruence paths (the highest-order mode) and the travel time T</a:t>
            </a:r>
            <a:r>
              <a:rPr b="0" baseline="-25000" i="0" lang="en-US" sz="1800" u="none" cap="none" strike="noStrike">
                <a:solidFill>
                  <a:schemeClr val="dk1"/>
                </a:solidFill>
                <a:latin typeface="Calibri"/>
                <a:ea typeface="Calibri"/>
                <a:cs typeface="Calibri"/>
                <a:sym typeface="Calibri"/>
              </a:rPr>
              <a:t>min </a:t>
            </a:r>
            <a:r>
              <a:rPr b="0" i="0" lang="en-US" sz="1800" u="none" cap="none" strike="noStrike">
                <a:solidFill>
                  <a:schemeClr val="dk1"/>
                </a:solidFill>
                <a:latin typeface="Calibri"/>
                <a:ea typeface="Calibri"/>
                <a:cs typeface="Calibri"/>
                <a:sym typeface="Calibri"/>
              </a:rPr>
              <a:t>of the shortest ray congruence paths (the fundamental mode). </a:t>
            </a:r>
            <a:endParaRPr/>
          </a:p>
          <a:p>
            <a:pPr indent="0" lvl="0" marL="0" marR="0" rtl="0" algn="just">
              <a:spcBef>
                <a:spcPts val="0"/>
              </a:spcBef>
              <a:spcAft>
                <a:spcPts val="0"/>
              </a:spcAft>
              <a:buNone/>
            </a:pPr>
            <a:r>
              <a:rPr b="0" i="0" lang="en-US" sz="1800" u="none" cap="none" strike="noStrike">
                <a:solidFill>
                  <a:schemeClr val="dk1"/>
                </a:solidFill>
                <a:latin typeface="Calibri"/>
                <a:ea typeface="Calibri"/>
                <a:cs typeface="Calibri"/>
                <a:sym typeface="Calibri"/>
              </a:rPr>
              <a:t>This broadening is simply obtained from ray tracing and for a fiber of length L is given by</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2a30f96556_38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33" name="Google Shape;133;g22a30f96556_38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558" name="Google Shape;558;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spAutoFit/>
          </a:bodyPr>
          <a:lstStyle/>
          <a:p>
            <a:pPr indent="-228600" lvl="0" marL="228600" rtl="0" algn="l">
              <a:lnSpc>
                <a:spcPct val="90000"/>
              </a:lnSpc>
              <a:spcBef>
                <a:spcPts val="0"/>
              </a:spcBef>
              <a:spcAft>
                <a:spcPts val="0"/>
              </a:spcAft>
              <a:buClr>
                <a:schemeClr val="dk1"/>
              </a:buClr>
              <a:buSzPts val="2800"/>
              <a:buChar char="•"/>
            </a:pPr>
            <a:r>
              <a:rPr lang="en-US"/>
              <a:t> The fiber capacity is specified in terms of the bit rate-distance product BL, that is, the bit rate times the possible transmission distance L. In order for neighboring signal pulses to remain distinguishable at the receiver, the pulse spread should be less than 1/B, which is the width of a bit period.</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564" name="Google Shape;564;p46"/>
          <p:cNvPicPr preferRelativeResize="0"/>
          <p:nvPr>
            <p:ph idx="1" type="body"/>
          </p:nvPr>
        </p:nvPicPr>
        <p:blipFill rotWithShape="1">
          <a:blip r:embed="rId3">
            <a:alphaModFix/>
          </a:blip>
          <a:srcRect b="0" l="0" r="0" t="0"/>
          <a:stretch/>
        </p:blipFill>
        <p:spPr>
          <a:xfrm>
            <a:off x="711060" y="2379306"/>
            <a:ext cx="10496754" cy="239448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570" name="Google Shape;570;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chemeClr val="dk1"/>
              </a:buClr>
              <a:buSzPct val="100000"/>
              <a:buChar char="•"/>
            </a:pPr>
            <a:r>
              <a:rPr lang="en-US"/>
              <a:t>A successful technique for reducing modal delay in multimode fibers is through the use of a graded refractive index in the fiber core.</a:t>
            </a:r>
            <a:endParaRPr/>
          </a:p>
          <a:p>
            <a:pPr indent="-228600" lvl="0" marL="228600" rtl="0" algn="l">
              <a:lnSpc>
                <a:spcPct val="90000"/>
              </a:lnSpc>
              <a:spcBef>
                <a:spcPts val="1000"/>
              </a:spcBef>
              <a:spcAft>
                <a:spcPts val="0"/>
              </a:spcAft>
              <a:buClr>
                <a:schemeClr val="dk1"/>
              </a:buClr>
              <a:buSzPct val="100000"/>
              <a:buChar char="•"/>
            </a:pPr>
            <a:r>
              <a:rPr lang="en-US"/>
              <a:t>In any multimode fiber the ray paths associated with higher-order modes are concentrated near the edge of the core and thus follow a longer path through the fiber than lower-order modes (which are concentrated near the fiber axis). </a:t>
            </a:r>
            <a:endParaRPr/>
          </a:p>
          <a:p>
            <a:pPr indent="-228600" lvl="0" marL="228600" rtl="0" algn="l">
              <a:lnSpc>
                <a:spcPct val="90000"/>
              </a:lnSpc>
              <a:spcBef>
                <a:spcPts val="1000"/>
              </a:spcBef>
              <a:spcAft>
                <a:spcPts val="0"/>
              </a:spcAft>
              <a:buClr>
                <a:schemeClr val="dk1"/>
              </a:buClr>
              <a:buSzPct val="100000"/>
              <a:buChar char="•"/>
            </a:pPr>
            <a:r>
              <a:rPr lang="en-US"/>
              <a:t>However, if the core has a graded index, then the higher-order modes encounter a lower refractive index near the core edge. </a:t>
            </a:r>
            <a:endParaRPr/>
          </a:p>
          <a:p>
            <a:pPr indent="-228600" lvl="0" marL="228600" rtl="0" algn="l">
              <a:lnSpc>
                <a:spcPct val="90000"/>
              </a:lnSpc>
              <a:spcBef>
                <a:spcPts val="1000"/>
              </a:spcBef>
              <a:spcAft>
                <a:spcPts val="0"/>
              </a:spcAft>
              <a:buClr>
                <a:schemeClr val="dk1"/>
              </a:buClr>
              <a:buSzPct val="100000"/>
              <a:buChar char="•"/>
            </a:pPr>
            <a:r>
              <a:rPr lang="en-US"/>
              <a:t>Since the speed of light in a material depends on the refractive index value, the higher-order modes travel faster in the outer core region than those modes that propagate through a higher refractive index along the fi ber center.</a:t>
            </a:r>
            <a:endParaRPr/>
          </a:p>
          <a:p>
            <a:pPr indent="-228600" lvl="0" marL="228600" rtl="0" algn="l">
              <a:lnSpc>
                <a:spcPct val="90000"/>
              </a:lnSpc>
              <a:spcBef>
                <a:spcPts val="1000"/>
              </a:spcBef>
              <a:spcAft>
                <a:spcPts val="0"/>
              </a:spcAft>
              <a:buClr>
                <a:schemeClr val="dk1"/>
              </a:buClr>
              <a:buSzPct val="100000"/>
              <a:buChar char="•"/>
            </a:pPr>
            <a:r>
              <a:rPr lang="en-US"/>
              <a:t>Consequently this reduces the delay difference between the fastest and slowest modes.</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576" name="Google Shape;576;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absolute modal delay at the output of a graded-index fiber that has a parabolic  core index profile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577" name="Google Shape;577;p48"/>
          <p:cNvPicPr preferRelativeResize="0"/>
          <p:nvPr/>
        </p:nvPicPr>
        <p:blipFill rotWithShape="1">
          <a:blip r:embed="rId3">
            <a:alphaModFix/>
          </a:blip>
          <a:srcRect b="0" l="0" r="0" t="0"/>
          <a:stretch/>
        </p:blipFill>
        <p:spPr>
          <a:xfrm>
            <a:off x="4600575" y="2762250"/>
            <a:ext cx="1495425" cy="666750"/>
          </a:xfrm>
          <a:prstGeom prst="rect">
            <a:avLst/>
          </a:prstGeom>
          <a:noFill/>
          <a:ln>
            <a:noFill/>
          </a:ln>
        </p:spPr>
      </p:pic>
      <p:pic>
        <p:nvPicPr>
          <p:cNvPr id="578" name="Google Shape;578;p48"/>
          <p:cNvPicPr preferRelativeResize="0"/>
          <p:nvPr/>
        </p:nvPicPr>
        <p:blipFill rotWithShape="1">
          <a:blip r:embed="rId4">
            <a:alphaModFix/>
          </a:blip>
          <a:srcRect b="0" l="0" r="0" t="0"/>
          <a:stretch/>
        </p:blipFill>
        <p:spPr>
          <a:xfrm>
            <a:off x="1564918" y="3589791"/>
            <a:ext cx="10373864" cy="2903084"/>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pic>
        <p:nvPicPr>
          <p:cNvPr id="583" name="Google Shape;583;p49"/>
          <p:cNvPicPr preferRelativeResize="0"/>
          <p:nvPr/>
        </p:nvPicPr>
        <p:blipFill rotWithShape="1">
          <a:blip r:embed="rId3">
            <a:alphaModFix/>
          </a:blip>
          <a:srcRect b="0" l="0" r="0" t="0"/>
          <a:stretch/>
        </p:blipFill>
        <p:spPr>
          <a:xfrm>
            <a:off x="4436947" y="387402"/>
            <a:ext cx="2865901" cy="626465"/>
          </a:xfrm>
          <a:prstGeom prst="rect">
            <a:avLst/>
          </a:prstGeom>
          <a:noFill/>
          <a:ln>
            <a:noFill/>
          </a:ln>
        </p:spPr>
      </p:pic>
      <p:pic>
        <p:nvPicPr>
          <p:cNvPr id="584" name="Google Shape;584;p49"/>
          <p:cNvPicPr preferRelativeResize="0"/>
          <p:nvPr/>
        </p:nvPicPr>
        <p:blipFill rotWithShape="1">
          <a:blip r:embed="rId4">
            <a:alphaModFix/>
          </a:blip>
          <a:srcRect b="0" l="0" r="0" t="0"/>
          <a:stretch/>
        </p:blipFill>
        <p:spPr>
          <a:xfrm>
            <a:off x="2497063" y="1424311"/>
            <a:ext cx="7691848" cy="4355017"/>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pic>
        <p:nvPicPr>
          <p:cNvPr id="589" name="Google Shape;589;p50"/>
          <p:cNvPicPr preferRelativeResize="0"/>
          <p:nvPr/>
        </p:nvPicPr>
        <p:blipFill rotWithShape="1">
          <a:blip r:embed="rId3">
            <a:alphaModFix/>
          </a:blip>
          <a:srcRect b="0" l="0" r="0" t="0"/>
          <a:stretch/>
        </p:blipFill>
        <p:spPr>
          <a:xfrm>
            <a:off x="2777893" y="525656"/>
            <a:ext cx="5756284" cy="682632"/>
          </a:xfrm>
          <a:prstGeom prst="rect">
            <a:avLst/>
          </a:prstGeom>
          <a:noFill/>
          <a:ln>
            <a:noFill/>
          </a:ln>
        </p:spPr>
      </p:pic>
      <p:pic>
        <p:nvPicPr>
          <p:cNvPr id="590" name="Google Shape;590;p50"/>
          <p:cNvPicPr preferRelativeResize="0"/>
          <p:nvPr/>
        </p:nvPicPr>
        <p:blipFill rotWithShape="1">
          <a:blip r:embed="rId4">
            <a:alphaModFix/>
          </a:blip>
          <a:srcRect b="0" l="0" r="0" t="0"/>
          <a:stretch/>
        </p:blipFill>
        <p:spPr>
          <a:xfrm>
            <a:off x="1954126" y="1208288"/>
            <a:ext cx="8288070" cy="5054931"/>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pic>
        <p:nvPicPr>
          <p:cNvPr id="595" name="Google Shape;595;p51"/>
          <p:cNvPicPr preferRelativeResize="0"/>
          <p:nvPr/>
        </p:nvPicPr>
        <p:blipFill rotWithShape="1">
          <a:blip r:embed="rId3">
            <a:alphaModFix/>
          </a:blip>
          <a:srcRect b="0" l="0" r="0" t="0"/>
          <a:stretch/>
        </p:blipFill>
        <p:spPr>
          <a:xfrm>
            <a:off x="4367820" y="387402"/>
            <a:ext cx="3041599" cy="475250"/>
          </a:xfrm>
          <a:prstGeom prst="rect">
            <a:avLst/>
          </a:prstGeom>
          <a:noFill/>
          <a:ln>
            <a:noFill/>
          </a:ln>
        </p:spPr>
      </p:pic>
      <p:pic>
        <p:nvPicPr>
          <p:cNvPr id="596" name="Google Shape;596;p51"/>
          <p:cNvPicPr preferRelativeResize="0"/>
          <p:nvPr/>
        </p:nvPicPr>
        <p:blipFill rotWithShape="1">
          <a:blip r:embed="rId4">
            <a:alphaModFix/>
          </a:blip>
          <a:srcRect b="0" l="0" r="0" t="0"/>
          <a:stretch/>
        </p:blipFill>
        <p:spPr>
          <a:xfrm>
            <a:off x="2082300" y="1009547"/>
            <a:ext cx="8017322" cy="5253672"/>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pic>
        <p:nvPicPr>
          <p:cNvPr id="601" name="Google Shape;601;p52"/>
          <p:cNvPicPr preferRelativeResize="0"/>
          <p:nvPr/>
        </p:nvPicPr>
        <p:blipFill rotWithShape="1">
          <a:blip r:embed="rId3">
            <a:alphaModFix/>
          </a:blip>
          <a:srcRect b="0" l="0" r="0" t="0"/>
          <a:stretch/>
        </p:blipFill>
        <p:spPr>
          <a:xfrm>
            <a:off x="3469165" y="318275"/>
            <a:ext cx="4516314" cy="522774"/>
          </a:xfrm>
          <a:prstGeom prst="rect">
            <a:avLst/>
          </a:prstGeom>
          <a:noFill/>
          <a:ln>
            <a:noFill/>
          </a:ln>
        </p:spPr>
      </p:pic>
      <p:pic>
        <p:nvPicPr>
          <p:cNvPr id="602" name="Google Shape;602;p52"/>
          <p:cNvPicPr preferRelativeResize="0"/>
          <p:nvPr/>
        </p:nvPicPr>
        <p:blipFill rotWithShape="1">
          <a:blip r:embed="rId4">
            <a:alphaModFix/>
          </a:blip>
          <a:srcRect b="0" l="0" r="0" t="0"/>
          <a:stretch/>
        </p:blipFill>
        <p:spPr>
          <a:xfrm>
            <a:off x="1810111" y="1251493"/>
            <a:ext cx="8573220" cy="5093814"/>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pic>
        <p:nvPicPr>
          <p:cNvPr id="607" name="Google Shape;607;p53"/>
          <p:cNvPicPr preferRelativeResize="0"/>
          <p:nvPr/>
        </p:nvPicPr>
        <p:blipFill rotWithShape="1">
          <a:blip r:embed="rId3">
            <a:alphaModFix/>
          </a:blip>
          <a:srcRect b="0" l="0" r="0" t="0"/>
          <a:stretch/>
        </p:blipFill>
        <p:spPr>
          <a:xfrm>
            <a:off x="3883929" y="318275"/>
            <a:ext cx="3695428" cy="669670"/>
          </a:xfrm>
          <a:prstGeom prst="rect">
            <a:avLst/>
          </a:prstGeom>
          <a:noFill/>
          <a:ln>
            <a:noFill/>
          </a:ln>
        </p:spPr>
      </p:pic>
      <p:pic>
        <p:nvPicPr>
          <p:cNvPr id="608" name="Google Shape;608;p53"/>
          <p:cNvPicPr preferRelativeResize="0"/>
          <p:nvPr/>
        </p:nvPicPr>
        <p:blipFill rotWithShape="1">
          <a:blip r:embed="rId4">
            <a:alphaModFix/>
          </a:blip>
          <a:srcRect b="0" l="0" r="0" t="0"/>
          <a:stretch/>
        </p:blipFill>
        <p:spPr>
          <a:xfrm>
            <a:off x="1789949" y="1216928"/>
            <a:ext cx="8204541" cy="5253672"/>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pic>
        <p:nvPicPr>
          <p:cNvPr id="613" name="Google Shape;613;p54"/>
          <p:cNvPicPr preferRelativeResize="0"/>
          <p:nvPr/>
        </p:nvPicPr>
        <p:blipFill rotWithShape="1">
          <a:blip r:embed="rId3">
            <a:alphaModFix/>
          </a:blip>
          <a:srcRect b="0" l="0" r="0" t="0"/>
          <a:stretch/>
        </p:blipFill>
        <p:spPr>
          <a:xfrm>
            <a:off x="4920838" y="249148"/>
            <a:ext cx="2186150" cy="469489"/>
          </a:xfrm>
          <a:prstGeom prst="rect">
            <a:avLst/>
          </a:prstGeom>
          <a:noFill/>
          <a:ln>
            <a:noFill/>
          </a:ln>
        </p:spPr>
      </p:pic>
      <p:pic>
        <p:nvPicPr>
          <p:cNvPr id="614" name="Google Shape;614;p54"/>
          <p:cNvPicPr preferRelativeResize="0"/>
          <p:nvPr/>
        </p:nvPicPr>
        <p:blipFill rotWithShape="1">
          <a:blip r:embed="rId4">
            <a:alphaModFix/>
          </a:blip>
          <a:srcRect b="0" l="0" r="0" t="0"/>
          <a:stretch/>
        </p:blipFill>
        <p:spPr>
          <a:xfrm>
            <a:off x="1820192" y="1562566"/>
            <a:ext cx="8557378" cy="47841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2a30f96556_38_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40" name="Google Shape;140;g22a30f96556_38_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pic>
        <p:nvPicPr>
          <p:cNvPr id="619" name="Google Shape;619;p55"/>
          <p:cNvPicPr preferRelativeResize="0"/>
          <p:nvPr/>
        </p:nvPicPr>
        <p:blipFill rotWithShape="1">
          <a:blip r:embed="rId3">
            <a:alphaModFix/>
          </a:blip>
          <a:srcRect b="0" l="0" r="0" t="0"/>
          <a:stretch/>
        </p:blipFill>
        <p:spPr>
          <a:xfrm>
            <a:off x="4160438" y="249147"/>
            <a:ext cx="3440521" cy="864091"/>
          </a:xfrm>
          <a:prstGeom prst="rect">
            <a:avLst/>
          </a:prstGeom>
          <a:noFill/>
          <a:ln>
            <a:noFill/>
          </a:ln>
        </p:spPr>
      </p:pic>
      <p:pic>
        <p:nvPicPr>
          <p:cNvPr id="620" name="Google Shape;620;p55"/>
          <p:cNvPicPr preferRelativeResize="0"/>
          <p:nvPr/>
        </p:nvPicPr>
        <p:blipFill rotWithShape="1">
          <a:blip r:embed="rId4">
            <a:alphaModFix/>
          </a:blip>
          <a:srcRect b="0" l="0" r="0" t="0"/>
          <a:stretch/>
        </p:blipFill>
        <p:spPr>
          <a:xfrm>
            <a:off x="2432257" y="1424311"/>
            <a:ext cx="7818580" cy="4078508"/>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56"/>
          <p:cNvSpPr txBox="1"/>
          <p:nvPr>
            <p:ph type="title"/>
          </p:nvPr>
        </p:nvSpPr>
        <p:spPr>
          <a:xfrm>
            <a:off x="1980049" y="275070"/>
            <a:ext cx="8231904" cy="114203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629"/>
              <a:buFont typeface="Times New Roman"/>
              <a:buNone/>
            </a:pPr>
            <a:r>
              <a:rPr lang="en-US" sz="3629">
                <a:solidFill>
                  <a:schemeClr val="accent2"/>
                </a:solidFill>
                <a:latin typeface="Times New Roman"/>
                <a:ea typeface="Times New Roman"/>
                <a:cs typeface="Times New Roman"/>
                <a:sym typeface="Times New Roman"/>
              </a:rPr>
              <a:t>Birefringence in single-mode fibers</a:t>
            </a:r>
            <a:r>
              <a:rPr lang="en-US" sz="3175">
                <a:latin typeface="Times New Roman"/>
                <a:ea typeface="Times New Roman"/>
                <a:cs typeface="Times New Roman"/>
                <a:sym typeface="Times New Roman"/>
              </a:rPr>
              <a:t> </a:t>
            </a:r>
            <a:r>
              <a:rPr lang="en-US"/>
              <a:t> </a:t>
            </a:r>
            <a:endParaRPr/>
          </a:p>
        </p:txBody>
      </p:sp>
      <p:sp>
        <p:nvSpPr>
          <p:cNvPr id="626" name="Google Shape;626;p56"/>
          <p:cNvSpPr txBox="1"/>
          <p:nvPr>
            <p:ph idx="1" type="body"/>
          </p:nvPr>
        </p:nvSpPr>
        <p:spPr>
          <a:xfrm>
            <a:off x="1981488" y="1600009"/>
            <a:ext cx="8208862" cy="452639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14"/>
              <a:buNone/>
            </a:pPr>
            <a:r>
              <a:rPr lang="en-US" sz="1814">
                <a:latin typeface="Times New Roman"/>
                <a:ea typeface="Times New Roman"/>
                <a:cs typeface="Times New Roman"/>
                <a:sym typeface="Times New Roman"/>
              </a:rPr>
              <a:t>Because of asymmetries the refractive indices for the two degenerate modes (vertical &amp; horizontal polarizations) are different. This difference is referred to as </a:t>
            </a:r>
            <a:r>
              <a:rPr b="1" lang="en-US" sz="1814">
                <a:latin typeface="Times New Roman"/>
                <a:ea typeface="Times New Roman"/>
                <a:cs typeface="Times New Roman"/>
                <a:sym typeface="Times New Roman"/>
              </a:rPr>
              <a:t>birefringence</a:t>
            </a:r>
            <a:r>
              <a:rPr lang="en-US" sz="1814">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1814"/>
              <a:buNone/>
            </a:pPr>
            <a:r>
              <a:t/>
            </a:r>
            <a:endParaRPr sz="1814">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814"/>
              <a:buNone/>
            </a:pPr>
            <a:r>
              <a:t/>
            </a:r>
            <a:endParaRPr sz="1814">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814"/>
              <a:buNone/>
            </a:pPr>
            <a:r>
              <a:t/>
            </a:r>
            <a:endParaRPr sz="1814">
              <a:latin typeface="Times New Roman"/>
              <a:ea typeface="Times New Roman"/>
              <a:cs typeface="Times New Roman"/>
              <a:sym typeface="Times New Roman"/>
            </a:endParaRPr>
          </a:p>
        </p:txBody>
      </p:sp>
      <p:pic>
        <p:nvPicPr>
          <p:cNvPr id="627" name="Google Shape;627;p56"/>
          <p:cNvPicPr preferRelativeResize="0"/>
          <p:nvPr/>
        </p:nvPicPr>
        <p:blipFill rotWithShape="1">
          <a:blip r:embed="rId3">
            <a:alphaModFix/>
          </a:blip>
          <a:srcRect b="0" l="0" r="0" t="0"/>
          <a:stretch/>
        </p:blipFill>
        <p:spPr>
          <a:xfrm>
            <a:off x="3791759" y="2181831"/>
            <a:ext cx="288030" cy="383080"/>
          </a:xfrm>
          <a:prstGeom prst="rect">
            <a:avLst/>
          </a:prstGeom>
          <a:noFill/>
          <a:ln>
            <a:noFill/>
          </a:ln>
        </p:spPr>
      </p:pic>
      <p:pic>
        <p:nvPicPr>
          <p:cNvPr id="628" name="Google Shape;628;p56"/>
          <p:cNvPicPr preferRelativeResize="0"/>
          <p:nvPr>
            <p:ph idx="2" type="body"/>
          </p:nvPr>
        </p:nvPicPr>
        <p:blipFill rotWithShape="1">
          <a:blip r:embed="rId4">
            <a:alphaModFix/>
          </a:blip>
          <a:srcRect b="0" l="0" r="0" t="0"/>
          <a:stretch/>
        </p:blipFill>
        <p:spPr>
          <a:xfrm>
            <a:off x="3431722" y="3645024"/>
            <a:ext cx="5550343" cy="2634036"/>
          </a:xfrm>
          <a:prstGeom prst="rect">
            <a:avLst/>
          </a:prstGeom>
          <a:noFill/>
          <a:ln>
            <a:noFill/>
          </a:ln>
        </p:spPr>
      </p:pic>
      <p:sp>
        <p:nvSpPr>
          <p:cNvPr id="629" name="Google Shape;629;p56"/>
          <p:cNvSpPr txBox="1"/>
          <p:nvPr/>
        </p:nvSpPr>
        <p:spPr>
          <a:xfrm>
            <a:off x="4655850" y="6453319"/>
            <a:ext cx="3204681" cy="217860"/>
          </a:xfrm>
          <a:prstGeom prst="rect">
            <a:avLst/>
          </a:prstGeom>
          <a:noFill/>
          <a:ln>
            <a:noFill/>
          </a:ln>
        </p:spPr>
        <p:txBody>
          <a:bodyPr anchorCtr="0" anchor="t" bIns="45700" lIns="91400" spcFirstLastPara="1" rIns="91400" wrap="square" tIns="45700">
            <a:spAutoFit/>
          </a:bodyPr>
          <a:lstStyle/>
          <a:p>
            <a:pPr indent="0" lvl="0" marL="0" marR="0" rtl="0" algn="l">
              <a:spcBef>
                <a:spcPts val="0"/>
              </a:spcBef>
              <a:spcAft>
                <a:spcPts val="0"/>
              </a:spcAft>
              <a:buNone/>
            </a:pPr>
            <a:r>
              <a:rPr b="0" i="0" lang="en-US" sz="816" u="none" cap="none" strike="noStrike">
                <a:solidFill>
                  <a:schemeClr val="dk1"/>
                </a:solidFill>
                <a:latin typeface="Arial"/>
                <a:ea typeface="Arial"/>
                <a:cs typeface="Arial"/>
                <a:sym typeface="Arial"/>
              </a:rPr>
              <a:t>Optical Fiber communications, 3</a:t>
            </a:r>
            <a:r>
              <a:rPr b="0" baseline="30000" i="0" lang="en-US" sz="816" u="none" cap="none" strike="noStrike">
                <a:solidFill>
                  <a:schemeClr val="dk1"/>
                </a:solidFill>
                <a:latin typeface="Arial"/>
                <a:ea typeface="Arial"/>
                <a:cs typeface="Arial"/>
                <a:sym typeface="Arial"/>
              </a:rPr>
              <a:t>rd</a:t>
            </a:r>
            <a:r>
              <a:rPr b="0" i="0" lang="en-US" sz="816" u="none" cap="none" strike="noStrike">
                <a:solidFill>
                  <a:schemeClr val="dk1"/>
                </a:solidFill>
                <a:latin typeface="Arial"/>
                <a:ea typeface="Arial"/>
                <a:cs typeface="Arial"/>
                <a:sym typeface="Arial"/>
              </a:rPr>
              <a:t> ed.,G.Keiser,McGrawHill, 2000</a:t>
            </a:r>
            <a:endParaRPr/>
          </a:p>
        </p:txBody>
      </p:sp>
      <p:sp>
        <p:nvSpPr>
          <p:cNvPr id="630" name="Google Shape;630;p56"/>
          <p:cNvSpPr txBox="1"/>
          <p:nvPr/>
        </p:nvSpPr>
        <p:spPr>
          <a:xfrm>
            <a:off x="4826029" y="2569795"/>
            <a:ext cx="1427130" cy="660721"/>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33" u="none" cap="none" strike="noStrike">
                <a:latin typeface="Arial"/>
                <a:ea typeface="Arial"/>
                <a:cs typeface="Arial"/>
                <a:sym typeface="Arial"/>
              </a:rPr>
              <a:t>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57"/>
          <p:cNvSpPr txBox="1"/>
          <p:nvPr>
            <p:ph type="title"/>
          </p:nvPr>
        </p:nvSpPr>
        <p:spPr>
          <a:xfrm>
            <a:off x="1980049" y="275070"/>
            <a:ext cx="8231904" cy="9937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175"/>
              <a:buFont typeface="Times New Roman"/>
              <a:buNone/>
            </a:pPr>
            <a:r>
              <a:rPr lang="en-US" sz="3175">
                <a:solidFill>
                  <a:schemeClr val="accent2"/>
                </a:solidFill>
                <a:latin typeface="Times New Roman"/>
                <a:ea typeface="Times New Roman"/>
                <a:cs typeface="Times New Roman"/>
                <a:sym typeface="Times New Roman"/>
              </a:rPr>
              <a:t>Fiber Beat Length</a:t>
            </a:r>
            <a:endParaRPr/>
          </a:p>
        </p:txBody>
      </p:sp>
      <p:sp>
        <p:nvSpPr>
          <p:cNvPr id="636" name="Google Shape;636;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1995"/>
              <a:buFont typeface="Times New Roman"/>
              <a:buNone/>
            </a:pPr>
            <a:r>
              <a:rPr lang="en-US" sz="1995">
                <a:latin typeface="Times New Roman"/>
                <a:ea typeface="Times New Roman"/>
                <a:cs typeface="Times New Roman"/>
                <a:sym typeface="Times New Roman"/>
              </a:rPr>
              <a:t>    In general, a linearly polarized mode is a combination of both of the degenerate modes. As the modal wave travels along the fiber, the difference in the refractive indices would change the phase difference between these two components &amp; thereby the state of the polarization of the mode. However after certain length referred to as </a:t>
            </a:r>
            <a:r>
              <a:rPr b="1" lang="en-US" sz="1995">
                <a:latin typeface="Times New Roman"/>
                <a:ea typeface="Times New Roman"/>
                <a:cs typeface="Times New Roman"/>
                <a:sym typeface="Times New Roman"/>
              </a:rPr>
              <a:t>fiber beat length, </a:t>
            </a:r>
            <a:r>
              <a:rPr lang="en-US" sz="1995">
                <a:latin typeface="Times New Roman"/>
                <a:ea typeface="Times New Roman"/>
                <a:cs typeface="Times New Roman"/>
                <a:sym typeface="Times New Roman"/>
              </a:rPr>
              <a:t>the modal wave will produce its original state of polarization. This length is simply given by:</a:t>
            </a:r>
            <a:endParaRPr/>
          </a:p>
          <a:p>
            <a:pPr indent="-228600" lvl="0" marL="228600" rtl="0" algn="l">
              <a:lnSpc>
                <a:spcPct val="90000"/>
              </a:lnSpc>
              <a:spcBef>
                <a:spcPts val="1000"/>
              </a:spcBef>
              <a:spcAft>
                <a:spcPts val="0"/>
              </a:spcAft>
              <a:buClr>
                <a:schemeClr val="dk1"/>
              </a:buClr>
              <a:buSzPts val="2800"/>
              <a:buFont typeface="Times New Roman"/>
              <a:buNone/>
            </a:pPr>
            <a:r>
              <a:t/>
            </a:r>
            <a:endParaRPr/>
          </a:p>
        </p:txBody>
      </p:sp>
      <p:pic>
        <p:nvPicPr>
          <p:cNvPr id="637" name="Google Shape;637;p57"/>
          <p:cNvPicPr preferRelativeResize="0"/>
          <p:nvPr/>
        </p:nvPicPr>
        <p:blipFill rotWithShape="1">
          <a:blip r:embed="rId3">
            <a:alphaModFix/>
          </a:blip>
          <a:srcRect b="0" l="0" r="0" t="0"/>
          <a:stretch/>
        </p:blipFill>
        <p:spPr>
          <a:xfrm>
            <a:off x="4366379" y="4149077"/>
            <a:ext cx="2017652" cy="1345101"/>
          </a:xfrm>
          <a:prstGeom prst="rect">
            <a:avLst/>
          </a:prstGeom>
          <a:noFill/>
          <a:ln>
            <a:noFill/>
          </a:ln>
        </p:spPr>
      </p:pic>
      <p:sp>
        <p:nvSpPr>
          <p:cNvPr id="638" name="Google Shape;638;p57"/>
          <p:cNvSpPr txBox="1"/>
          <p:nvPr/>
        </p:nvSpPr>
        <p:spPr>
          <a:xfrm>
            <a:off x="9028149" y="4674732"/>
            <a:ext cx="708806" cy="343600"/>
          </a:xfrm>
          <a:prstGeom prst="rect">
            <a:avLst/>
          </a:prstGeom>
          <a:noFill/>
          <a:ln>
            <a:noFill/>
          </a:ln>
        </p:spPr>
        <p:txBody>
          <a:bodyPr anchorCtr="0" anchor="t" bIns="45700" lIns="91400" spcFirstLastPara="1" rIns="91400" wrap="square" tIns="45700">
            <a:spAutoFit/>
          </a:bodyPr>
          <a:lstStyle/>
          <a:p>
            <a:pPr indent="0" lvl="0" marL="0" marR="0" rtl="0" algn="l">
              <a:spcBef>
                <a:spcPts val="0"/>
              </a:spcBef>
              <a:spcAft>
                <a:spcPts val="0"/>
              </a:spcAft>
              <a:buNone/>
            </a:pPr>
            <a:r>
              <a:rPr b="0" i="0" lang="en-US" sz="1633" u="none" cap="none" strike="noStrike">
                <a:solidFill>
                  <a:schemeClr val="dk1"/>
                </a:solidFill>
                <a:latin typeface="Times New Roman"/>
                <a:ea typeface="Times New Roman"/>
                <a:cs typeface="Times New Roman"/>
                <a:sym typeface="Times New Roman"/>
              </a:rPr>
              <a:t>[2-35]</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58"/>
          <p:cNvSpPr txBox="1"/>
          <p:nvPr/>
        </p:nvSpPr>
        <p:spPr>
          <a:xfrm>
            <a:off x="4367820" y="321155"/>
            <a:ext cx="3525490" cy="474622"/>
          </a:xfrm>
          <a:prstGeom prst="rect">
            <a:avLst/>
          </a:prstGeom>
          <a:noFill/>
          <a:ln>
            <a:noFill/>
          </a:ln>
        </p:spPr>
        <p:txBody>
          <a:bodyPr anchorCtr="0" anchor="t" bIns="41450" lIns="82925" spcFirstLastPara="1" rIns="82925" wrap="square" tIns="41450">
            <a:spAutoFit/>
          </a:bodyPr>
          <a:lstStyle/>
          <a:p>
            <a:pPr indent="0" lvl="0" marL="0" marR="0" rtl="0" algn="ctr">
              <a:spcBef>
                <a:spcPts val="0"/>
              </a:spcBef>
              <a:spcAft>
                <a:spcPts val="0"/>
              </a:spcAft>
              <a:buNone/>
            </a:pPr>
            <a:r>
              <a:rPr b="0" i="0" lang="en-US" sz="2540" u="none" cap="none" strike="noStrike">
                <a:solidFill>
                  <a:schemeClr val="dk1"/>
                </a:solidFill>
                <a:latin typeface="Aharoni"/>
                <a:ea typeface="Aharoni"/>
                <a:cs typeface="Aharoni"/>
                <a:sym typeface="Aharoni"/>
              </a:rPr>
              <a:t>Modal Birefringence</a:t>
            </a:r>
            <a:endParaRPr/>
          </a:p>
        </p:txBody>
      </p:sp>
      <p:sp>
        <p:nvSpPr>
          <p:cNvPr id="644" name="Google Shape;644;p58"/>
          <p:cNvSpPr txBox="1"/>
          <p:nvPr/>
        </p:nvSpPr>
        <p:spPr>
          <a:xfrm>
            <a:off x="1740984" y="1009548"/>
            <a:ext cx="8702860" cy="1521209"/>
          </a:xfrm>
          <a:prstGeom prst="rect">
            <a:avLst/>
          </a:prstGeom>
          <a:blipFill rotWithShape="1">
            <a:blip r:embed="rId3">
              <a:alphaModFix/>
            </a:blip>
            <a:stretch>
              <a:fillRect b="0" l="-506" r="0" t="-290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33" u="none" cap="none" strike="noStrike">
                <a:latin typeface="Arial"/>
                <a:ea typeface="Arial"/>
                <a:cs typeface="Arial"/>
                <a:sym typeface="Arial"/>
              </a:rPr>
              <a:t> </a:t>
            </a:r>
            <a:endParaRPr/>
          </a:p>
        </p:txBody>
      </p:sp>
      <p:pic>
        <p:nvPicPr>
          <p:cNvPr id="645" name="Google Shape;645;p58"/>
          <p:cNvPicPr preferRelativeResize="0"/>
          <p:nvPr/>
        </p:nvPicPr>
        <p:blipFill rotWithShape="1">
          <a:blip r:embed="rId4">
            <a:alphaModFix/>
          </a:blip>
          <a:srcRect b="0" l="0" r="0" t="0"/>
          <a:stretch/>
        </p:blipFill>
        <p:spPr>
          <a:xfrm>
            <a:off x="3400038" y="2875983"/>
            <a:ext cx="5037649" cy="3681026"/>
          </a:xfrm>
          <a:prstGeom prst="rect">
            <a:avLst/>
          </a:prstGeom>
          <a:noFill/>
          <a:ln>
            <a:noFill/>
          </a:ln>
        </p:spPr>
      </p:pic>
      <p:pic>
        <p:nvPicPr>
          <p:cNvPr id="646" name="Google Shape;646;p58"/>
          <p:cNvPicPr preferRelativeResize="0"/>
          <p:nvPr/>
        </p:nvPicPr>
        <p:blipFill rotWithShape="1">
          <a:blip r:embed="rId5">
            <a:alphaModFix/>
          </a:blip>
          <a:srcRect b="0" l="0" r="0" t="0"/>
          <a:stretch/>
        </p:blipFill>
        <p:spPr>
          <a:xfrm>
            <a:off x="8791964" y="5708760"/>
            <a:ext cx="1235650" cy="838168"/>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59"/>
          <p:cNvSpPr txBox="1"/>
          <p:nvPr/>
        </p:nvSpPr>
        <p:spPr>
          <a:xfrm>
            <a:off x="4436947" y="456529"/>
            <a:ext cx="3387236" cy="4832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540" u="none" cap="none" strike="noStrike">
                <a:solidFill>
                  <a:schemeClr val="dk1"/>
                </a:solidFill>
                <a:latin typeface="Arial"/>
                <a:ea typeface="Arial"/>
                <a:cs typeface="Arial"/>
                <a:sym typeface="Arial"/>
              </a:rPr>
              <a:t>Intermodal Dispersion</a:t>
            </a:r>
            <a:endParaRPr/>
          </a:p>
        </p:txBody>
      </p:sp>
      <p:sp>
        <p:nvSpPr>
          <p:cNvPr id="652" name="Google Shape;652;p59"/>
          <p:cNvSpPr txBox="1"/>
          <p:nvPr/>
        </p:nvSpPr>
        <p:spPr>
          <a:xfrm>
            <a:off x="1784188" y="1355183"/>
            <a:ext cx="8663718" cy="2605200"/>
          </a:xfrm>
          <a:prstGeom prst="rect">
            <a:avLst/>
          </a:prstGeom>
          <a:noFill/>
          <a:ln>
            <a:noFill/>
          </a:ln>
        </p:spPr>
        <p:txBody>
          <a:bodyPr anchorCtr="0" anchor="t" bIns="45700" lIns="91425" spcFirstLastPara="1" rIns="91425" wrap="square" tIns="45700">
            <a:spAutoFit/>
          </a:bodyPr>
          <a:lstStyle/>
          <a:p>
            <a:pPr indent="-259232" lvl="0" marL="259232" marR="0" rtl="0" algn="l">
              <a:spcBef>
                <a:spcPts val="0"/>
              </a:spcBef>
              <a:spcAft>
                <a:spcPts val="0"/>
              </a:spcAft>
              <a:buClr>
                <a:schemeClr val="dk1"/>
              </a:buClr>
              <a:buSzPts val="1633"/>
              <a:buFont typeface="Noto Sans Symbols"/>
              <a:buChar char="⇒"/>
            </a:pPr>
            <a:r>
              <a:rPr b="0" i="0" lang="en-US" sz="1633" u="none" cap="none" strike="noStrike">
                <a:solidFill>
                  <a:schemeClr val="dk1"/>
                </a:solidFill>
                <a:latin typeface="Arial"/>
                <a:ea typeface="Arial"/>
                <a:cs typeface="Arial"/>
                <a:sym typeface="Arial"/>
              </a:rPr>
              <a:t>Exists in multimode fiber cable</a:t>
            </a:r>
            <a:endParaRPr/>
          </a:p>
          <a:p>
            <a:pPr indent="-155536" lvl="0" marL="259232" marR="0" rtl="0" algn="l">
              <a:spcBef>
                <a:spcPts val="0"/>
              </a:spcBef>
              <a:spcAft>
                <a:spcPts val="0"/>
              </a:spcAft>
              <a:buClr>
                <a:schemeClr val="dk1"/>
              </a:buClr>
              <a:buSzPts val="1633"/>
              <a:buFont typeface="Noto Sans Symbols"/>
              <a:buNone/>
            </a:pPr>
            <a:r>
              <a:t/>
            </a:r>
            <a:endParaRPr b="0" i="0" sz="1633" u="none" cap="none" strike="noStrike">
              <a:solidFill>
                <a:schemeClr val="dk1"/>
              </a:solidFill>
              <a:latin typeface="Arial"/>
              <a:ea typeface="Arial"/>
              <a:cs typeface="Arial"/>
              <a:sym typeface="Arial"/>
            </a:endParaRPr>
          </a:p>
          <a:p>
            <a:pPr indent="-259232" lvl="0" marL="259232" marR="0" rtl="0" algn="l">
              <a:spcBef>
                <a:spcPts val="0"/>
              </a:spcBef>
              <a:spcAft>
                <a:spcPts val="0"/>
              </a:spcAft>
              <a:buClr>
                <a:schemeClr val="dk1"/>
              </a:buClr>
              <a:buSzPts val="1633"/>
              <a:buFont typeface="Noto Sans Symbols"/>
              <a:buChar char="⇒"/>
            </a:pPr>
            <a:r>
              <a:rPr b="0" i="0" lang="en-US" sz="1633" u="none" cap="none" strike="noStrike">
                <a:solidFill>
                  <a:schemeClr val="dk1"/>
                </a:solidFill>
                <a:latin typeface="Arial"/>
                <a:ea typeface="Arial"/>
                <a:cs typeface="Arial"/>
                <a:sym typeface="Arial"/>
              </a:rPr>
              <a:t>It causes the input light pulse to spread.</a:t>
            </a:r>
            <a:endParaRPr/>
          </a:p>
          <a:p>
            <a:pPr indent="-155536" lvl="0" marL="259232" marR="0" rtl="0" algn="l">
              <a:spcBef>
                <a:spcPts val="0"/>
              </a:spcBef>
              <a:spcAft>
                <a:spcPts val="0"/>
              </a:spcAft>
              <a:buClr>
                <a:schemeClr val="dk1"/>
              </a:buClr>
              <a:buSzPts val="1633"/>
              <a:buFont typeface="Noto Sans Symbols"/>
              <a:buNone/>
            </a:pPr>
            <a:r>
              <a:t/>
            </a:r>
            <a:endParaRPr b="0" i="0" sz="1633" u="none" cap="none" strike="noStrike">
              <a:solidFill>
                <a:schemeClr val="dk1"/>
              </a:solidFill>
              <a:latin typeface="Arial"/>
              <a:ea typeface="Arial"/>
              <a:cs typeface="Arial"/>
              <a:sym typeface="Arial"/>
            </a:endParaRPr>
          </a:p>
          <a:p>
            <a:pPr indent="-259232" lvl="0" marL="259232" marR="0" rtl="0" algn="l">
              <a:spcBef>
                <a:spcPts val="0"/>
              </a:spcBef>
              <a:spcAft>
                <a:spcPts val="0"/>
              </a:spcAft>
              <a:buClr>
                <a:schemeClr val="dk1"/>
              </a:buClr>
              <a:buSzPts val="1633"/>
              <a:buFont typeface="Noto Sans Symbols"/>
              <a:buChar char="⇒"/>
            </a:pPr>
            <a:r>
              <a:rPr b="0" i="0" lang="en-US" sz="1633" u="none" cap="none" strike="noStrike">
                <a:solidFill>
                  <a:schemeClr val="dk1"/>
                </a:solidFill>
                <a:latin typeface="Arial"/>
                <a:ea typeface="Arial"/>
                <a:cs typeface="Arial"/>
                <a:sym typeface="Arial"/>
              </a:rPr>
              <a:t>Light Pulse consists of group of modes. The light energy is delayed with different amount</a:t>
            </a:r>
            <a:endParaRPr/>
          </a:p>
          <a:p>
            <a:pPr indent="0" lvl="0" marL="0" marR="0" rtl="0" algn="l">
              <a:spcBef>
                <a:spcPts val="0"/>
              </a:spcBef>
              <a:spcAft>
                <a:spcPts val="0"/>
              </a:spcAft>
              <a:buNone/>
            </a:pPr>
            <a:r>
              <a:rPr b="0" i="0" lang="en-US" sz="1633" u="none" cap="none" strike="noStrike">
                <a:solidFill>
                  <a:schemeClr val="dk1"/>
                </a:solidFill>
                <a:latin typeface="Arial"/>
                <a:ea typeface="Arial"/>
                <a:cs typeface="Arial"/>
                <a:sym typeface="Arial"/>
              </a:rPr>
              <a:t> along the fiber.</a:t>
            </a:r>
            <a:endParaRPr/>
          </a:p>
          <a:p>
            <a:pPr indent="0" lvl="0" marL="0" marR="0" rtl="0" algn="l">
              <a:spcBef>
                <a:spcPts val="0"/>
              </a:spcBef>
              <a:spcAft>
                <a:spcPts val="0"/>
              </a:spcAft>
              <a:buNone/>
            </a:pPr>
            <a:r>
              <a:t/>
            </a:r>
            <a:endParaRPr b="0" i="0" sz="1633"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633" u="none" cap="none" strike="noStrike">
                <a:solidFill>
                  <a:schemeClr val="dk1"/>
                </a:solidFill>
                <a:latin typeface="Arial"/>
                <a:ea typeface="Arial"/>
                <a:cs typeface="Arial"/>
                <a:sym typeface="Arial"/>
              </a:rPr>
              <a:t> </a:t>
            </a:r>
            <a:endParaRPr/>
          </a:p>
          <a:p>
            <a:pPr indent="-155536" lvl="0" marL="259232" marR="0" rtl="0" algn="l">
              <a:spcBef>
                <a:spcPts val="0"/>
              </a:spcBef>
              <a:spcAft>
                <a:spcPts val="0"/>
              </a:spcAft>
              <a:buClr>
                <a:schemeClr val="dk1"/>
              </a:buClr>
              <a:buSzPts val="1633"/>
              <a:buFont typeface="Noto Sans Symbols"/>
              <a:buNone/>
            </a:pPr>
            <a:r>
              <a:t/>
            </a:r>
            <a:endParaRPr b="0" i="0" sz="1633" u="none" cap="none" strike="noStrike">
              <a:solidFill>
                <a:schemeClr val="dk1"/>
              </a:solidFill>
              <a:latin typeface="Arial"/>
              <a:ea typeface="Arial"/>
              <a:cs typeface="Arial"/>
              <a:sym typeface="Arial"/>
            </a:endParaRPr>
          </a:p>
          <a:p>
            <a:pPr indent="-155536" lvl="0" marL="259232" marR="0" rtl="0" algn="l">
              <a:spcBef>
                <a:spcPts val="0"/>
              </a:spcBef>
              <a:spcAft>
                <a:spcPts val="0"/>
              </a:spcAft>
              <a:buClr>
                <a:schemeClr val="dk1"/>
              </a:buClr>
              <a:buSzPts val="1633"/>
              <a:buFont typeface="Noto Sans Symbols"/>
              <a:buNone/>
            </a:pPr>
            <a:r>
              <a:t/>
            </a:r>
            <a:endParaRPr b="0" i="0" sz="1633" u="none" cap="none" strike="noStrike">
              <a:solidFill>
                <a:schemeClr val="dk1"/>
              </a:solidFill>
              <a:latin typeface="Arial"/>
              <a:ea typeface="Arial"/>
              <a:cs typeface="Arial"/>
              <a:sym typeface="Arial"/>
            </a:endParaRPr>
          </a:p>
        </p:txBody>
      </p:sp>
      <p:sp>
        <p:nvSpPr>
          <p:cNvPr id="653" name="Google Shape;653;p59"/>
          <p:cNvSpPr/>
          <p:nvPr/>
        </p:nvSpPr>
        <p:spPr>
          <a:xfrm>
            <a:off x="2916147" y="3567255"/>
            <a:ext cx="6567089" cy="2419454"/>
          </a:xfrm>
          <a:prstGeom prst="rect">
            <a:avLst/>
          </a:prstGeom>
          <a:solidFill>
            <a:srgbClr val="00B8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633" u="none" cap="none" strike="noStrike">
              <a:solidFill>
                <a:schemeClr val="dk1"/>
              </a:solidFill>
              <a:latin typeface="Arial"/>
              <a:ea typeface="Arial"/>
              <a:cs typeface="Arial"/>
              <a:sym typeface="Arial"/>
            </a:endParaRPr>
          </a:p>
        </p:txBody>
      </p:sp>
      <p:sp>
        <p:nvSpPr>
          <p:cNvPr id="654" name="Google Shape;654;p59"/>
          <p:cNvSpPr/>
          <p:nvPr/>
        </p:nvSpPr>
        <p:spPr>
          <a:xfrm>
            <a:off x="2916147" y="3982019"/>
            <a:ext cx="6567089" cy="1520800"/>
          </a:xfrm>
          <a:prstGeom prst="rect">
            <a:avLst/>
          </a:prstGeom>
          <a:solidFill>
            <a:srgbClr val="EFEFE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633" u="none" cap="none" strike="noStrike">
              <a:solidFill>
                <a:schemeClr val="dk1"/>
              </a:solidFill>
              <a:latin typeface="Arial"/>
              <a:ea typeface="Arial"/>
              <a:cs typeface="Arial"/>
              <a:sym typeface="Arial"/>
            </a:endParaRPr>
          </a:p>
        </p:txBody>
      </p:sp>
      <p:cxnSp>
        <p:nvCxnSpPr>
          <p:cNvPr id="655" name="Google Shape;655;p59"/>
          <p:cNvCxnSpPr>
            <a:stCxn id="653" idx="1"/>
            <a:endCxn id="653" idx="3"/>
          </p:cNvCxnSpPr>
          <p:nvPr/>
        </p:nvCxnSpPr>
        <p:spPr>
          <a:xfrm>
            <a:off x="2916147" y="4776982"/>
            <a:ext cx="6567000" cy="0"/>
          </a:xfrm>
          <a:prstGeom prst="straightConnector1">
            <a:avLst/>
          </a:prstGeom>
          <a:noFill/>
          <a:ln cap="flat" cmpd="sng" w="9525">
            <a:solidFill>
              <a:schemeClr val="dk1"/>
            </a:solidFill>
            <a:prstDash val="solid"/>
            <a:round/>
            <a:headEnd len="med" w="med" type="none"/>
            <a:tailEnd len="med" w="med" type="none"/>
          </a:ln>
        </p:spPr>
      </p:cxnSp>
      <p:cxnSp>
        <p:nvCxnSpPr>
          <p:cNvPr id="656" name="Google Shape;656;p59"/>
          <p:cNvCxnSpPr>
            <a:stCxn id="653" idx="1"/>
          </p:cNvCxnSpPr>
          <p:nvPr/>
        </p:nvCxnSpPr>
        <p:spPr>
          <a:xfrm flipH="1" rot="10800000">
            <a:off x="2916147" y="3981982"/>
            <a:ext cx="898800" cy="795000"/>
          </a:xfrm>
          <a:prstGeom prst="straightConnector1">
            <a:avLst/>
          </a:prstGeom>
          <a:noFill/>
          <a:ln cap="flat" cmpd="sng" w="9525">
            <a:solidFill>
              <a:schemeClr val="dk1"/>
            </a:solidFill>
            <a:prstDash val="solid"/>
            <a:round/>
            <a:headEnd len="med" w="med" type="none"/>
            <a:tailEnd len="med" w="med" type="stealth"/>
          </a:ln>
        </p:spPr>
      </p:cxnSp>
      <p:cxnSp>
        <p:nvCxnSpPr>
          <p:cNvPr id="657" name="Google Shape;657;p59"/>
          <p:cNvCxnSpPr/>
          <p:nvPr/>
        </p:nvCxnSpPr>
        <p:spPr>
          <a:xfrm>
            <a:off x="3814802" y="3982019"/>
            <a:ext cx="1175163" cy="1520800"/>
          </a:xfrm>
          <a:prstGeom prst="straightConnector1">
            <a:avLst/>
          </a:prstGeom>
          <a:noFill/>
          <a:ln cap="flat" cmpd="sng" w="9525">
            <a:solidFill>
              <a:schemeClr val="dk1"/>
            </a:solidFill>
            <a:prstDash val="solid"/>
            <a:round/>
            <a:headEnd len="med" w="med" type="none"/>
            <a:tailEnd len="med" w="med" type="stealth"/>
          </a:ln>
        </p:spPr>
      </p:cxnSp>
      <p:cxnSp>
        <p:nvCxnSpPr>
          <p:cNvPr id="658" name="Google Shape;658;p59"/>
          <p:cNvCxnSpPr>
            <a:endCxn id="654" idx="0"/>
          </p:cNvCxnSpPr>
          <p:nvPr/>
        </p:nvCxnSpPr>
        <p:spPr>
          <a:xfrm flipH="1" rot="10800000">
            <a:off x="4990092" y="3982019"/>
            <a:ext cx="1209600" cy="1520700"/>
          </a:xfrm>
          <a:prstGeom prst="straightConnector1">
            <a:avLst/>
          </a:prstGeom>
          <a:noFill/>
          <a:ln cap="flat" cmpd="sng" w="9525">
            <a:solidFill>
              <a:schemeClr val="dk1"/>
            </a:solidFill>
            <a:prstDash val="solid"/>
            <a:round/>
            <a:headEnd len="med" w="med" type="none"/>
            <a:tailEnd len="med" w="med" type="stealth"/>
          </a:ln>
        </p:spPr>
      </p:cxnSp>
      <p:cxnSp>
        <p:nvCxnSpPr>
          <p:cNvPr id="659" name="Google Shape;659;p59"/>
          <p:cNvCxnSpPr>
            <a:stCxn id="654" idx="0"/>
          </p:cNvCxnSpPr>
          <p:nvPr/>
        </p:nvCxnSpPr>
        <p:spPr>
          <a:xfrm>
            <a:off x="6199692" y="3982019"/>
            <a:ext cx="1209600" cy="1520700"/>
          </a:xfrm>
          <a:prstGeom prst="straightConnector1">
            <a:avLst/>
          </a:prstGeom>
          <a:noFill/>
          <a:ln cap="flat" cmpd="sng" w="9525">
            <a:solidFill>
              <a:schemeClr val="dk1"/>
            </a:solidFill>
            <a:prstDash val="solid"/>
            <a:round/>
            <a:headEnd len="med" w="med" type="none"/>
            <a:tailEnd len="med" w="med" type="stealth"/>
          </a:ln>
        </p:spPr>
      </p:cxnSp>
      <p:cxnSp>
        <p:nvCxnSpPr>
          <p:cNvPr id="660" name="Google Shape;660;p59"/>
          <p:cNvCxnSpPr/>
          <p:nvPr/>
        </p:nvCxnSpPr>
        <p:spPr>
          <a:xfrm flipH="1" rot="10800000">
            <a:off x="7409419" y="3982019"/>
            <a:ext cx="1036909" cy="1520800"/>
          </a:xfrm>
          <a:prstGeom prst="straightConnector1">
            <a:avLst/>
          </a:prstGeom>
          <a:noFill/>
          <a:ln cap="flat" cmpd="sng" w="9525">
            <a:solidFill>
              <a:schemeClr val="dk1"/>
            </a:solidFill>
            <a:prstDash val="solid"/>
            <a:round/>
            <a:headEnd len="med" w="med" type="none"/>
            <a:tailEnd len="med" w="med" type="stealth"/>
          </a:ln>
        </p:spPr>
      </p:cxnSp>
      <p:cxnSp>
        <p:nvCxnSpPr>
          <p:cNvPr id="661" name="Google Shape;661;p59"/>
          <p:cNvCxnSpPr>
            <a:endCxn id="653" idx="3"/>
          </p:cNvCxnSpPr>
          <p:nvPr/>
        </p:nvCxnSpPr>
        <p:spPr>
          <a:xfrm>
            <a:off x="8446436" y="3981982"/>
            <a:ext cx="1036800" cy="795000"/>
          </a:xfrm>
          <a:prstGeom prst="straightConnector1">
            <a:avLst/>
          </a:prstGeom>
          <a:noFill/>
          <a:ln cap="flat" cmpd="sng" w="9525">
            <a:solidFill>
              <a:schemeClr val="dk1"/>
            </a:solidFill>
            <a:prstDash val="solid"/>
            <a:round/>
            <a:headEnd len="med" w="med" type="none"/>
            <a:tailEnd len="med" w="med" type="stealth"/>
          </a:ln>
        </p:spPr>
      </p:cxnSp>
      <p:cxnSp>
        <p:nvCxnSpPr>
          <p:cNvPr id="662" name="Google Shape;662;p59"/>
          <p:cNvCxnSpPr>
            <a:stCxn id="654" idx="1"/>
          </p:cNvCxnSpPr>
          <p:nvPr/>
        </p:nvCxnSpPr>
        <p:spPr>
          <a:xfrm flipH="1" rot="10800000">
            <a:off x="2916147" y="3981919"/>
            <a:ext cx="3185700" cy="760500"/>
          </a:xfrm>
          <a:prstGeom prst="straightConnector1">
            <a:avLst/>
          </a:prstGeom>
          <a:noFill/>
          <a:ln cap="flat" cmpd="sng" w="12700">
            <a:solidFill>
              <a:srgbClr val="FF0000"/>
            </a:solidFill>
            <a:prstDash val="solid"/>
            <a:miter lim="800000"/>
            <a:headEnd len="sm" w="sm" type="none"/>
            <a:tailEnd len="med" w="med" type="stealth"/>
          </a:ln>
        </p:spPr>
      </p:cxnSp>
      <p:cxnSp>
        <p:nvCxnSpPr>
          <p:cNvPr id="663" name="Google Shape;663;p59"/>
          <p:cNvCxnSpPr>
            <a:stCxn id="654" idx="0"/>
          </p:cNvCxnSpPr>
          <p:nvPr/>
        </p:nvCxnSpPr>
        <p:spPr>
          <a:xfrm>
            <a:off x="6199692" y="3982019"/>
            <a:ext cx="3283500" cy="839700"/>
          </a:xfrm>
          <a:prstGeom prst="straightConnector1">
            <a:avLst/>
          </a:prstGeom>
          <a:noFill/>
          <a:ln cap="flat" cmpd="sng" w="12700">
            <a:solidFill>
              <a:srgbClr val="FF0000"/>
            </a:solidFill>
            <a:prstDash val="solid"/>
            <a:miter lim="800000"/>
            <a:headEnd len="sm" w="sm" type="none"/>
            <a:tailEnd len="med" w="med" type="stealth"/>
          </a:ln>
        </p:spPr>
      </p:cxnSp>
      <p:cxnSp>
        <p:nvCxnSpPr>
          <p:cNvPr id="664" name="Google Shape;664;p59"/>
          <p:cNvCxnSpPr>
            <a:stCxn id="654" idx="1"/>
          </p:cNvCxnSpPr>
          <p:nvPr/>
        </p:nvCxnSpPr>
        <p:spPr>
          <a:xfrm flipH="1" rot="10800000">
            <a:off x="2916147" y="3981919"/>
            <a:ext cx="276600" cy="760500"/>
          </a:xfrm>
          <a:prstGeom prst="straightConnector1">
            <a:avLst/>
          </a:prstGeom>
          <a:noFill/>
          <a:ln cap="flat" cmpd="sng" w="9525">
            <a:solidFill>
              <a:schemeClr val="dk1"/>
            </a:solidFill>
            <a:prstDash val="solid"/>
            <a:round/>
            <a:headEnd len="med" w="med" type="none"/>
            <a:tailEnd len="med" w="med" type="stealth"/>
          </a:ln>
        </p:spPr>
      </p:cxnSp>
      <p:cxnSp>
        <p:nvCxnSpPr>
          <p:cNvPr id="665" name="Google Shape;665;p59"/>
          <p:cNvCxnSpPr/>
          <p:nvPr/>
        </p:nvCxnSpPr>
        <p:spPr>
          <a:xfrm>
            <a:off x="3192656" y="3982019"/>
            <a:ext cx="483891" cy="1520800"/>
          </a:xfrm>
          <a:prstGeom prst="straightConnector1">
            <a:avLst/>
          </a:prstGeom>
          <a:noFill/>
          <a:ln cap="flat" cmpd="sng" w="9525">
            <a:solidFill>
              <a:schemeClr val="dk1"/>
            </a:solidFill>
            <a:prstDash val="solid"/>
            <a:round/>
            <a:headEnd len="med" w="med" type="none"/>
            <a:tailEnd len="med" w="med" type="stealth"/>
          </a:ln>
        </p:spPr>
      </p:cxnSp>
      <p:cxnSp>
        <p:nvCxnSpPr>
          <p:cNvPr id="666" name="Google Shape;666;p59"/>
          <p:cNvCxnSpPr/>
          <p:nvPr/>
        </p:nvCxnSpPr>
        <p:spPr>
          <a:xfrm flipH="1" rot="10800000">
            <a:off x="3676548" y="3982019"/>
            <a:ext cx="832407" cy="1520800"/>
          </a:xfrm>
          <a:prstGeom prst="straightConnector1">
            <a:avLst/>
          </a:prstGeom>
          <a:noFill/>
          <a:ln cap="flat" cmpd="sng" w="9525">
            <a:solidFill>
              <a:schemeClr val="dk1"/>
            </a:solidFill>
            <a:prstDash val="solid"/>
            <a:round/>
            <a:headEnd len="med" w="med" type="none"/>
            <a:tailEnd len="med" w="med" type="stealth"/>
          </a:ln>
        </p:spPr>
      </p:cxnSp>
      <p:cxnSp>
        <p:nvCxnSpPr>
          <p:cNvPr id="667" name="Google Shape;667;p59"/>
          <p:cNvCxnSpPr/>
          <p:nvPr/>
        </p:nvCxnSpPr>
        <p:spPr>
          <a:xfrm>
            <a:off x="4508955" y="3982019"/>
            <a:ext cx="481010" cy="1520800"/>
          </a:xfrm>
          <a:prstGeom prst="straightConnector1">
            <a:avLst/>
          </a:prstGeom>
          <a:noFill/>
          <a:ln cap="flat" cmpd="sng" w="9525">
            <a:solidFill>
              <a:schemeClr val="dk1"/>
            </a:solidFill>
            <a:prstDash val="solid"/>
            <a:round/>
            <a:headEnd len="med" w="med" type="none"/>
            <a:tailEnd len="med" w="med" type="stealth"/>
          </a:ln>
        </p:spPr>
      </p:cxnSp>
      <p:cxnSp>
        <p:nvCxnSpPr>
          <p:cNvPr id="668" name="Google Shape;668;p59"/>
          <p:cNvCxnSpPr/>
          <p:nvPr/>
        </p:nvCxnSpPr>
        <p:spPr>
          <a:xfrm flipH="1" rot="10800000">
            <a:off x="4989965" y="3982019"/>
            <a:ext cx="604864" cy="1520800"/>
          </a:xfrm>
          <a:prstGeom prst="straightConnector1">
            <a:avLst/>
          </a:prstGeom>
          <a:noFill/>
          <a:ln cap="flat" cmpd="sng" w="9525">
            <a:solidFill>
              <a:schemeClr val="dk1"/>
            </a:solidFill>
            <a:prstDash val="solid"/>
            <a:round/>
            <a:headEnd len="med" w="med" type="none"/>
            <a:tailEnd len="med" w="med" type="stealth"/>
          </a:ln>
        </p:spPr>
      </p:cxnSp>
      <p:cxnSp>
        <p:nvCxnSpPr>
          <p:cNvPr id="669" name="Google Shape;669;p59"/>
          <p:cNvCxnSpPr/>
          <p:nvPr/>
        </p:nvCxnSpPr>
        <p:spPr>
          <a:xfrm>
            <a:off x="5594828" y="3982019"/>
            <a:ext cx="362918" cy="1520800"/>
          </a:xfrm>
          <a:prstGeom prst="straightConnector1">
            <a:avLst/>
          </a:prstGeom>
          <a:noFill/>
          <a:ln cap="flat" cmpd="sng" w="9525">
            <a:solidFill>
              <a:schemeClr val="dk1"/>
            </a:solidFill>
            <a:prstDash val="solid"/>
            <a:round/>
            <a:headEnd len="med" w="med" type="none"/>
            <a:tailEnd len="med" w="med" type="stealth"/>
          </a:ln>
        </p:spPr>
      </p:cxnSp>
      <p:sp>
        <p:nvSpPr>
          <p:cNvPr id="670" name="Google Shape;670;p59"/>
          <p:cNvSpPr/>
          <p:nvPr/>
        </p:nvSpPr>
        <p:spPr>
          <a:xfrm>
            <a:off x="2777893" y="4362219"/>
            <a:ext cx="276509" cy="59046"/>
          </a:xfrm>
          <a:prstGeom prst="arc">
            <a:avLst>
              <a:gd fmla="val 16200000" name="adj1"/>
              <a:gd fmla="val 0" name="adj2"/>
            </a:avLst>
          </a:prstGeom>
          <a:solidFill>
            <a:srgbClr val="00B8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633" u="none" cap="none" strike="noStrike">
              <a:solidFill>
                <a:schemeClr val="dk1"/>
              </a:solidFill>
              <a:latin typeface="Arial"/>
              <a:ea typeface="Arial"/>
              <a:cs typeface="Arial"/>
              <a:sym typeface="Arial"/>
            </a:endParaRPr>
          </a:p>
        </p:txBody>
      </p:sp>
      <p:sp>
        <p:nvSpPr>
          <p:cNvPr id="671" name="Google Shape;671;p59"/>
          <p:cNvSpPr/>
          <p:nvPr/>
        </p:nvSpPr>
        <p:spPr>
          <a:xfrm>
            <a:off x="2708765" y="4535037"/>
            <a:ext cx="414764" cy="69127"/>
          </a:xfrm>
          <a:prstGeom prst="arc">
            <a:avLst>
              <a:gd fmla="val 16200000" name="adj1"/>
              <a:gd fmla="val 0" name="adj2"/>
            </a:avLst>
          </a:prstGeom>
          <a:solidFill>
            <a:srgbClr val="00B8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633" u="none" cap="none" strike="noStrike">
              <a:solidFill>
                <a:schemeClr val="dk1"/>
              </a:solidFill>
              <a:latin typeface="Arial"/>
              <a:ea typeface="Arial"/>
              <a:cs typeface="Arial"/>
              <a:sym typeface="Arial"/>
            </a:endParaRPr>
          </a:p>
        </p:txBody>
      </p:sp>
      <p:sp>
        <p:nvSpPr>
          <p:cNvPr id="672" name="Google Shape;672;p59"/>
          <p:cNvSpPr txBox="1"/>
          <p:nvPr/>
        </p:nvSpPr>
        <p:spPr>
          <a:xfrm>
            <a:off x="2857100" y="4190443"/>
            <a:ext cx="266428" cy="226567"/>
          </a:xfrm>
          <a:prstGeom prst="rect">
            <a:avLst/>
          </a:prstGeom>
          <a:blipFill rotWithShape="1">
            <a:blip r:embed="rId3">
              <a:alphaModFix/>
            </a:blip>
            <a:stretch>
              <a:fillRect b="0" l="0" r="-4166"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33" u="none" cap="none" strike="noStrike">
                <a:latin typeface="Arial"/>
                <a:ea typeface="Arial"/>
                <a:cs typeface="Arial"/>
                <a:sym typeface="Arial"/>
              </a:rPr>
              <a:t> </a:t>
            </a:r>
            <a:endParaRPr/>
          </a:p>
        </p:txBody>
      </p:sp>
      <p:sp>
        <p:nvSpPr>
          <p:cNvPr id="673" name="Google Shape;673;p59"/>
          <p:cNvSpPr txBox="1"/>
          <p:nvPr/>
        </p:nvSpPr>
        <p:spPr>
          <a:xfrm>
            <a:off x="2995354" y="4328698"/>
            <a:ext cx="266428" cy="226567"/>
          </a:xfrm>
          <a:prstGeom prst="rect">
            <a:avLst/>
          </a:prstGeom>
          <a:blipFill rotWithShape="1">
            <a:blip r:embed="rId4">
              <a:alphaModFix/>
            </a:blip>
            <a:stretch>
              <a:fillRect b="0" l="0" r="-4166"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33" u="none" cap="none" strike="noStrike">
                <a:latin typeface="Arial"/>
                <a:ea typeface="Arial"/>
                <a:cs typeface="Arial"/>
                <a:sym typeface="Arial"/>
              </a:rPr>
              <a:t> </a:t>
            </a:r>
            <a:endParaRPr/>
          </a:p>
        </p:txBody>
      </p:sp>
      <p:cxnSp>
        <p:nvCxnSpPr>
          <p:cNvPr id="674" name="Google Shape;674;p59"/>
          <p:cNvCxnSpPr/>
          <p:nvPr/>
        </p:nvCxnSpPr>
        <p:spPr>
          <a:xfrm>
            <a:off x="3814801" y="3359874"/>
            <a:ext cx="0" cy="3179854"/>
          </a:xfrm>
          <a:prstGeom prst="straightConnector1">
            <a:avLst/>
          </a:prstGeom>
          <a:noFill/>
          <a:ln cap="flat" cmpd="sng" w="9525">
            <a:solidFill>
              <a:schemeClr val="dk1"/>
            </a:solidFill>
            <a:prstDash val="dash"/>
            <a:round/>
            <a:headEnd len="med" w="med" type="none"/>
            <a:tailEnd len="med" w="med" type="none"/>
          </a:ln>
        </p:spPr>
      </p:cxnSp>
      <p:sp>
        <p:nvSpPr>
          <p:cNvPr id="675" name="Google Shape;675;p59"/>
          <p:cNvSpPr/>
          <p:nvPr/>
        </p:nvSpPr>
        <p:spPr>
          <a:xfrm rot="10800000">
            <a:off x="3434602" y="3731433"/>
            <a:ext cx="658149" cy="622145"/>
          </a:xfrm>
          <a:prstGeom prst="arc">
            <a:avLst>
              <a:gd fmla="val 15661461" name="adj1"/>
              <a:gd fmla="val 19058780" name="adj2"/>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633" u="none" cap="none" strike="noStrike">
              <a:solidFill>
                <a:schemeClr val="dk1"/>
              </a:solidFill>
              <a:latin typeface="Arial"/>
              <a:ea typeface="Arial"/>
              <a:cs typeface="Arial"/>
              <a:sym typeface="Arial"/>
            </a:endParaRPr>
          </a:p>
        </p:txBody>
      </p:sp>
      <p:sp>
        <p:nvSpPr>
          <p:cNvPr id="676" name="Google Shape;676;p59"/>
          <p:cNvSpPr txBox="1"/>
          <p:nvPr/>
        </p:nvSpPr>
        <p:spPr>
          <a:xfrm>
            <a:off x="3434601" y="4245768"/>
            <a:ext cx="336214" cy="31748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33" u="none" cap="none" strike="noStrike">
                <a:latin typeface="Arial"/>
                <a:ea typeface="Arial"/>
                <a:cs typeface="Arial"/>
                <a:sym typeface="Arial"/>
              </a:rPr>
              <a:t>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60"/>
          <p:cNvSpPr txBox="1"/>
          <p:nvPr/>
        </p:nvSpPr>
        <p:spPr>
          <a:xfrm>
            <a:off x="2017492" y="525655"/>
            <a:ext cx="7465744" cy="4724048"/>
          </a:xfrm>
          <a:prstGeom prst="rect">
            <a:avLst/>
          </a:prstGeom>
          <a:blipFill rotWithShape="1">
            <a:blip r:embed="rId3">
              <a:alphaModFix/>
            </a:blip>
            <a:stretch>
              <a:fillRect b="0" l="-591" r="0" t="-935"/>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33" u="none" cap="none" strike="noStrike">
                <a:latin typeface="Arial"/>
                <a:ea typeface="Arial"/>
                <a:cs typeface="Arial"/>
                <a:sym typeface="Arial"/>
              </a:rPr>
              <a:t> </a:t>
            </a:r>
            <a:endParaRPr/>
          </a:p>
        </p:txBody>
      </p:sp>
      <p:sp>
        <p:nvSpPr>
          <p:cNvPr id="682" name="Google Shape;682;p60"/>
          <p:cNvSpPr txBox="1"/>
          <p:nvPr/>
        </p:nvSpPr>
        <p:spPr>
          <a:xfrm>
            <a:off x="3814801" y="5090961"/>
            <a:ext cx="3787358" cy="608851"/>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33" u="none" cap="none" strike="noStrike">
                <a:latin typeface="Arial"/>
                <a:ea typeface="Arial"/>
                <a:cs typeface="Arial"/>
                <a:sym typeface="Arial"/>
              </a:rPr>
              <a:t> </a:t>
            </a:r>
            <a:endParaRPr/>
          </a:p>
        </p:txBody>
      </p:sp>
      <p:sp>
        <p:nvSpPr>
          <p:cNvPr id="683" name="Google Shape;683;p60"/>
          <p:cNvSpPr/>
          <p:nvPr/>
        </p:nvSpPr>
        <p:spPr>
          <a:xfrm>
            <a:off x="3814801" y="4949801"/>
            <a:ext cx="4216763" cy="1175163"/>
          </a:xfrm>
          <a:prstGeom prst="rect">
            <a:avLst/>
          </a:prstGeom>
          <a:noFill/>
          <a:ln cap="flat" cmpd="sng" w="12700">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633" u="none" cap="none" strike="noStrike">
              <a:solidFill>
                <a:schemeClr val="dk1"/>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61"/>
          <p:cNvSpPr txBox="1"/>
          <p:nvPr>
            <p:ph type="title"/>
          </p:nvPr>
        </p:nvSpPr>
        <p:spPr>
          <a:xfrm>
            <a:off x="1980049" y="1"/>
            <a:ext cx="8231904" cy="7618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Graded Index Fiber Structure</a:t>
            </a:r>
            <a:endParaRPr/>
          </a:p>
        </p:txBody>
      </p:sp>
      <p:sp>
        <p:nvSpPr>
          <p:cNvPr id="689" name="Google Shape;689;p61"/>
          <p:cNvSpPr txBox="1"/>
          <p:nvPr>
            <p:ph idx="1" type="body"/>
          </p:nvPr>
        </p:nvSpPr>
        <p:spPr>
          <a:xfrm>
            <a:off x="1980049" y="685513"/>
            <a:ext cx="8231904" cy="579084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graded index fiber, core refractive index decreases continuously with increasing radial distance r from center of fiber and constant in cladding</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α defines the shape of the index profile</a:t>
            </a:r>
            <a:endParaRPr/>
          </a:p>
          <a:p>
            <a:pPr indent="-228600" lvl="0" marL="228600" rtl="0" algn="l">
              <a:lnSpc>
                <a:spcPct val="90000"/>
              </a:lnSpc>
              <a:spcBef>
                <a:spcPts val="1000"/>
              </a:spcBef>
              <a:spcAft>
                <a:spcPts val="0"/>
              </a:spcAft>
              <a:buClr>
                <a:schemeClr val="dk1"/>
              </a:buClr>
              <a:buSzPts val="2800"/>
              <a:buChar char="•"/>
            </a:pPr>
            <a:r>
              <a:rPr lang="en-US"/>
              <a:t>As α goes to infinity, above reduces to step index</a:t>
            </a:r>
            <a:endParaRPr/>
          </a:p>
          <a:p>
            <a:pPr indent="-228600" lvl="0" marL="228600" rtl="0" algn="l">
              <a:lnSpc>
                <a:spcPct val="90000"/>
              </a:lnSpc>
              <a:spcBef>
                <a:spcPts val="1000"/>
              </a:spcBef>
              <a:spcAft>
                <a:spcPts val="0"/>
              </a:spcAft>
              <a:buClr>
                <a:schemeClr val="dk1"/>
              </a:buClr>
              <a:buSzPts val="2800"/>
              <a:buChar char="•"/>
            </a:pPr>
            <a:r>
              <a:rPr lang="en-US"/>
              <a:t>The index difference is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690" name="Google Shape;690;p61"/>
          <p:cNvPicPr preferRelativeResize="0"/>
          <p:nvPr/>
        </p:nvPicPr>
        <p:blipFill rotWithShape="1">
          <a:blip r:embed="rId3">
            <a:alphaModFix/>
          </a:blip>
          <a:srcRect b="0" l="0" r="0" t="0"/>
          <a:stretch/>
        </p:blipFill>
        <p:spPr>
          <a:xfrm>
            <a:off x="3856462" y="1984343"/>
            <a:ext cx="4630086" cy="1028268"/>
          </a:xfrm>
          <a:prstGeom prst="rect">
            <a:avLst/>
          </a:prstGeom>
          <a:noFill/>
          <a:ln>
            <a:noFill/>
          </a:ln>
        </p:spPr>
      </p:pic>
      <p:pic>
        <p:nvPicPr>
          <p:cNvPr id="691" name="Google Shape;691;p61"/>
          <p:cNvPicPr preferRelativeResize="0"/>
          <p:nvPr/>
        </p:nvPicPr>
        <p:blipFill rotWithShape="1">
          <a:blip r:embed="rId4">
            <a:alphaModFix/>
          </a:blip>
          <a:srcRect b="0" l="0" r="0" t="0"/>
          <a:stretch/>
        </p:blipFill>
        <p:spPr>
          <a:xfrm>
            <a:off x="4728778" y="5022373"/>
            <a:ext cx="2363288" cy="81800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62"/>
          <p:cNvSpPr txBox="1"/>
          <p:nvPr>
            <p:ph type="title"/>
          </p:nvPr>
        </p:nvSpPr>
        <p:spPr>
          <a:xfrm>
            <a:off x="1905161" y="0"/>
            <a:ext cx="8230464" cy="7157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contd</a:t>
            </a:r>
            <a:endParaRPr/>
          </a:p>
        </p:txBody>
      </p:sp>
      <p:sp>
        <p:nvSpPr>
          <p:cNvPr id="697" name="Google Shape;697;p62"/>
          <p:cNvSpPr txBox="1"/>
          <p:nvPr>
            <p:ph idx="1" type="body"/>
          </p:nvPr>
        </p:nvSpPr>
        <p:spPr>
          <a:xfrm>
            <a:off x="1980049" y="761841"/>
            <a:ext cx="8231904" cy="53645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NA is more complex than step index fiber since it is function of position across the core</a:t>
            </a:r>
            <a:endParaRPr/>
          </a:p>
          <a:p>
            <a:pPr indent="-228600" lvl="0" marL="228600" rtl="0" algn="l">
              <a:lnSpc>
                <a:spcPct val="90000"/>
              </a:lnSpc>
              <a:spcBef>
                <a:spcPts val="1000"/>
              </a:spcBef>
              <a:spcAft>
                <a:spcPts val="0"/>
              </a:spcAft>
              <a:buClr>
                <a:schemeClr val="dk1"/>
              </a:buClr>
              <a:buSzPts val="2800"/>
              <a:buChar char="•"/>
            </a:pPr>
            <a:r>
              <a:rPr lang="en-US"/>
              <a:t>Geometrical optics considerations show that light incident on fiber core at position r will propagate only if it within NA(r)</a:t>
            </a:r>
            <a:endParaRPr/>
          </a:p>
          <a:p>
            <a:pPr indent="-228600" lvl="0" marL="228600" rtl="0" algn="l">
              <a:lnSpc>
                <a:spcPct val="90000"/>
              </a:lnSpc>
              <a:spcBef>
                <a:spcPts val="1000"/>
              </a:spcBef>
              <a:spcAft>
                <a:spcPts val="0"/>
              </a:spcAft>
              <a:buClr>
                <a:schemeClr val="dk1"/>
              </a:buClr>
              <a:buSzPts val="2800"/>
              <a:buChar char="•"/>
            </a:pPr>
            <a:r>
              <a:rPr lang="en-US"/>
              <a:t>Local numerical aperture is defined as</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And</a:t>
            </a:r>
            <a:endParaRPr/>
          </a:p>
          <a:p>
            <a:pPr indent="-228600" lvl="2" marL="1143000" rtl="0" algn="l">
              <a:lnSpc>
                <a:spcPct val="90000"/>
              </a:lnSpc>
              <a:spcBef>
                <a:spcPts val="500"/>
              </a:spcBef>
              <a:spcAft>
                <a:spcPts val="0"/>
              </a:spcAft>
              <a:buClr>
                <a:schemeClr val="dk1"/>
              </a:buClr>
              <a:buSzPts val="2000"/>
              <a:buFont typeface="Arial"/>
              <a:buNone/>
            </a:pPr>
            <a:r>
              <a:t/>
            </a:r>
            <a:endParaRPr/>
          </a:p>
          <a:p>
            <a:pPr indent="-228600" lvl="0" marL="228600" rtl="0" algn="l">
              <a:lnSpc>
                <a:spcPct val="90000"/>
              </a:lnSpc>
              <a:spcBef>
                <a:spcPts val="1000"/>
              </a:spcBef>
              <a:spcAft>
                <a:spcPts val="0"/>
              </a:spcAft>
              <a:buClr>
                <a:schemeClr val="dk1"/>
              </a:buClr>
              <a:buSzPts val="2800"/>
              <a:buFont typeface="Arial"/>
              <a:buNone/>
            </a:pPr>
            <a:r>
              <a:t/>
            </a:r>
            <a:endParaRPr/>
          </a:p>
          <a:p>
            <a:pPr indent="-228600" lvl="0" marL="228600" rtl="0" algn="l">
              <a:lnSpc>
                <a:spcPct val="90000"/>
              </a:lnSpc>
              <a:spcBef>
                <a:spcPts val="1000"/>
              </a:spcBef>
              <a:spcAft>
                <a:spcPts val="0"/>
              </a:spcAft>
              <a:buClr>
                <a:schemeClr val="dk1"/>
              </a:buClr>
              <a:buSzPts val="2800"/>
              <a:buFont typeface="Arial"/>
              <a:buNone/>
            </a:pPr>
            <a:r>
              <a:t/>
            </a:r>
            <a:endParaRPr/>
          </a:p>
        </p:txBody>
      </p:sp>
      <p:pic>
        <p:nvPicPr>
          <p:cNvPr id="698" name="Google Shape;698;p62"/>
          <p:cNvPicPr preferRelativeResize="0"/>
          <p:nvPr/>
        </p:nvPicPr>
        <p:blipFill rotWithShape="1">
          <a:blip r:embed="rId3">
            <a:alphaModFix/>
          </a:blip>
          <a:srcRect b="0" l="0" r="0" t="0"/>
          <a:stretch/>
        </p:blipFill>
        <p:spPr>
          <a:xfrm>
            <a:off x="3581497" y="4267169"/>
            <a:ext cx="5707319" cy="838168"/>
          </a:xfrm>
          <a:prstGeom prst="rect">
            <a:avLst/>
          </a:prstGeom>
          <a:noFill/>
          <a:ln>
            <a:noFill/>
          </a:ln>
        </p:spPr>
      </p:pic>
      <p:pic>
        <p:nvPicPr>
          <p:cNvPr id="699" name="Google Shape;699;p62"/>
          <p:cNvPicPr preferRelativeResize="0"/>
          <p:nvPr/>
        </p:nvPicPr>
        <p:blipFill rotWithShape="1">
          <a:blip r:embed="rId4">
            <a:alphaModFix/>
          </a:blip>
          <a:srcRect b="0" l="0" r="0" t="0"/>
          <a:stretch/>
        </p:blipFill>
        <p:spPr>
          <a:xfrm>
            <a:off x="3016956" y="5320639"/>
            <a:ext cx="6158087" cy="590462"/>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63"/>
          <p:cNvSpPr txBox="1"/>
          <p:nvPr>
            <p:ph type="title"/>
          </p:nvPr>
        </p:nvSpPr>
        <p:spPr>
          <a:xfrm>
            <a:off x="1980049" y="0"/>
            <a:ext cx="8231904" cy="68551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Examples</a:t>
            </a:r>
            <a:endParaRPr/>
          </a:p>
        </p:txBody>
      </p:sp>
      <p:sp>
        <p:nvSpPr>
          <p:cNvPr id="706" name="Google Shape;706;p63"/>
          <p:cNvSpPr txBox="1"/>
          <p:nvPr>
            <p:ph idx="1" type="body"/>
          </p:nvPr>
        </p:nvSpPr>
        <p:spPr>
          <a:xfrm>
            <a:off x="1980049" y="838169"/>
            <a:ext cx="8306792" cy="548697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Arial"/>
              <a:buNone/>
            </a:pPr>
            <a:r>
              <a:rPr lang="en-US"/>
              <a:t>If a = 9.5 micron, find n2 in order to design a single mode fiber, if n1=1.465.</a:t>
            </a:r>
            <a:endParaRPr/>
          </a:p>
          <a:p>
            <a:pPr indent="-228600" lvl="0" marL="228600" rtl="0" algn="l">
              <a:lnSpc>
                <a:spcPct val="90000"/>
              </a:lnSpc>
              <a:spcBef>
                <a:spcPts val="1000"/>
              </a:spcBef>
              <a:spcAft>
                <a:spcPts val="0"/>
              </a:spcAft>
              <a:buClr>
                <a:schemeClr val="dk1"/>
              </a:buClr>
              <a:buSzPts val="2800"/>
              <a:buFont typeface="Arial"/>
              <a:buNone/>
            </a:pPr>
            <a:r>
              <a:rPr lang="en-US"/>
              <a:t>Solution,</a:t>
            </a:r>
            <a:endParaRPr/>
          </a:p>
          <a:p>
            <a:pPr indent="-228600" lvl="0" marL="228600" rtl="0" algn="l">
              <a:lnSpc>
                <a:spcPct val="90000"/>
              </a:lnSpc>
              <a:spcBef>
                <a:spcPts val="1000"/>
              </a:spcBef>
              <a:spcAft>
                <a:spcPts val="0"/>
              </a:spcAft>
              <a:buClr>
                <a:schemeClr val="dk1"/>
              </a:buClr>
              <a:buSzPts val="2800"/>
              <a:buFont typeface="Arial"/>
              <a:buNone/>
            </a:pPr>
            <a:r>
              <a:t/>
            </a:r>
            <a:endParaRPr/>
          </a:p>
          <a:p>
            <a:pPr indent="-228600" lvl="0" marL="228600" rtl="0" algn="l">
              <a:lnSpc>
                <a:spcPct val="90000"/>
              </a:lnSpc>
              <a:spcBef>
                <a:spcPts val="1000"/>
              </a:spcBef>
              <a:spcAft>
                <a:spcPts val="0"/>
              </a:spcAft>
              <a:buClr>
                <a:schemeClr val="dk1"/>
              </a:buClr>
              <a:buSzPts val="2800"/>
              <a:buFont typeface="Arial"/>
              <a:buNone/>
            </a:pPr>
            <a:r>
              <a:t/>
            </a:r>
            <a:endParaRPr/>
          </a:p>
          <a:p>
            <a:pPr indent="-228600" lvl="0" marL="228600" rtl="0" algn="l">
              <a:lnSpc>
                <a:spcPct val="90000"/>
              </a:lnSpc>
              <a:spcBef>
                <a:spcPts val="1000"/>
              </a:spcBef>
              <a:spcAft>
                <a:spcPts val="0"/>
              </a:spcAft>
              <a:buClr>
                <a:schemeClr val="dk1"/>
              </a:buClr>
              <a:buSzPts val="2800"/>
              <a:buFont typeface="Arial"/>
              <a:buNone/>
            </a:pPr>
            <a:r>
              <a:t/>
            </a:r>
            <a:endParaRPr/>
          </a:p>
          <a:p>
            <a:pPr indent="-228600" lvl="0" marL="228600" rtl="0" algn="l">
              <a:lnSpc>
                <a:spcPct val="90000"/>
              </a:lnSpc>
              <a:spcBef>
                <a:spcPts val="1000"/>
              </a:spcBef>
              <a:spcAft>
                <a:spcPts val="0"/>
              </a:spcAft>
              <a:buClr>
                <a:schemeClr val="dk1"/>
              </a:buClr>
              <a:buSzPts val="2800"/>
              <a:buFont typeface="Arial"/>
              <a:buNone/>
            </a:pPr>
            <a:r>
              <a:t/>
            </a:r>
            <a:endParaRPr/>
          </a:p>
          <a:p>
            <a:pPr indent="-228600" lvl="0" marL="228600" rtl="0" algn="l">
              <a:lnSpc>
                <a:spcPct val="90000"/>
              </a:lnSpc>
              <a:spcBef>
                <a:spcPts val="1000"/>
              </a:spcBef>
              <a:spcAft>
                <a:spcPts val="0"/>
              </a:spcAft>
              <a:buClr>
                <a:schemeClr val="dk1"/>
              </a:buClr>
              <a:buSzPts val="2800"/>
              <a:buFont typeface="Arial"/>
              <a:buNone/>
            </a:pPr>
            <a:r>
              <a:rPr lang="en-US"/>
              <a:t>The longer the wavelength, the larger refractive index difference is needed to maintain single mode condition, for a given fiber</a:t>
            </a:r>
            <a:endParaRPr/>
          </a:p>
          <a:p>
            <a:pPr indent="-228600" lvl="0" marL="228600" rtl="0" algn="l">
              <a:lnSpc>
                <a:spcPct val="90000"/>
              </a:lnSpc>
              <a:spcBef>
                <a:spcPts val="1000"/>
              </a:spcBef>
              <a:spcAft>
                <a:spcPts val="0"/>
              </a:spcAft>
              <a:buClr>
                <a:schemeClr val="dk1"/>
              </a:buClr>
              <a:buSzPts val="2800"/>
              <a:buFont typeface="Arial"/>
              <a:buNone/>
            </a:pPr>
            <a:r>
              <a:t/>
            </a:r>
            <a:endParaRPr/>
          </a:p>
          <a:p>
            <a:pPr indent="-228600" lvl="0" marL="228600" rtl="0" algn="l">
              <a:lnSpc>
                <a:spcPct val="90000"/>
              </a:lnSpc>
              <a:spcBef>
                <a:spcPts val="1000"/>
              </a:spcBef>
              <a:spcAft>
                <a:spcPts val="0"/>
              </a:spcAft>
              <a:buClr>
                <a:schemeClr val="dk1"/>
              </a:buClr>
              <a:buSzPts val="2800"/>
              <a:buFont typeface="Arial"/>
              <a:buNone/>
            </a:pPr>
            <a:r>
              <a:t/>
            </a:r>
            <a:endParaRPr/>
          </a:p>
          <a:p>
            <a:pPr indent="-228600" lvl="0" marL="228600" rtl="0" algn="l">
              <a:lnSpc>
                <a:spcPct val="90000"/>
              </a:lnSpc>
              <a:spcBef>
                <a:spcPts val="1000"/>
              </a:spcBef>
              <a:spcAft>
                <a:spcPts val="0"/>
              </a:spcAft>
              <a:buClr>
                <a:schemeClr val="dk1"/>
              </a:buClr>
              <a:buSzPts val="2800"/>
              <a:buFont typeface="Arial"/>
              <a:buNone/>
            </a:pPr>
            <a:r>
              <a:t/>
            </a:r>
            <a:endParaRPr/>
          </a:p>
          <a:p>
            <a:pPr indent="-228600" lvl="0" marL="228600" rtl="0" algn="l">
              <a:lnSpc>
                <a:spcPct val="90000"/>
              </a:lnSpc>
              <a:spcBef>
                <a:spcPts val="1000"/>
              </a:spcBef>
              <a:spcAft>
                <a:spcPts val="0"/>
              </a:spcAft>
              <a:buClr>
                <a:schemeClr val="dk1"/>
              </a:buClr>
              <a:buSzPts val="2800"/>
              <a:buFont typeface="Arial"/>
              <a:buNone/>
            </a:pPr>
            <a:r>
              <a:t/>
            </a:r>
            <a:endParaRPr/>
          </a:p>
        </p:txBody>
      </p:sp>
      <p:pic>
        <p:nvPicPr>
          <p:cNvPr id="707" name="Google Shape;707;p63"/>
          <p:cNvPicPr preferRelativeResize="0"/>
          <p:nvPr/>
        </p:nvPicPr>
        <p:blipFill rotWithShape="1">
          <a:blip r:embed="rId3">
            <a:alphaModFix/>
          </a:blip>
          <a:srcRect b="0" l="0" r="0" t="0"/>
          <a:stretch/>
        </p:blipFill>
        <p:spPr>
          <a:xfrm>
            <a:off x="3581497" y="2819817"/>
            <a:ext cx="5616590" cy="1536642"/>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64"/>
          <p:cNvSpPr txBox="1"/>
          <p:nvPr>
            <p:ph type="title"/>
          </p:nvPr>
        </p:nvSpPr>
        <p:spPr>
          <a:xfrm>
            <a:off x="1980049" y="152657"/>
            <a:ext cx="8231904" cy="7920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Examples</a:t>
            </a:r>
            <a:endParaRPr/>
          </a:p>
        </p:txBody>
      </p:sp>
      <p:sp>
        <p:nvSpPr>
          <p:cNvPr id="714" name="Google Shape;714;p64"/>
          <p:cNvSpPr txBox="1"/>
          <p:nvPr>
            <p:ph idx="1" type="body"/>
          </p:nvPr>
        </p:nvSpPr>
        <p:spPr>
          <a:xfrm>
            <a:off x="1980049" y="1143481"/>
            <a:ext cx="8231904" cy="498292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Compute the number of modes for a fiber whose core diameter is 50 micron. Assume that n1=1.48 and n2=1.46. Wavelength = 0.8 micron.</a:t>
            </a:r>
            <a:endParaRPr/>
          </a:p>
          <a:p>
            <a:pPr indent="-228600" lvl="0" marL="228600" rtl="0" algn="l">
              <a:lnSpc>
                <a:spcPct val="90000"/>
              </a:lnSpc>
              <a:spcBef>
                <a:spcPts val="1000"/>
              </a:spcBef>
              <a:spcAft>
                <a:spcPts val="0"/>
              </a:spcAft>
              <a:buClr>
                <a:schemeClr val="dk1"/>
              </a:buClr>
              <a:buSzPts val="2800"/>
              <a:buChar char="•"/>
            </a:pPr>
            <a:r>
              <a:rPr lang="en-US"/>
              <a:t>Solution</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Font typeface="Arial"/>
              <a:buNone/>
            </a:pPr>
            <a:r>
              <a:rPr lang="en-US"/>
              <a:t>For large V, the total number of modes supported can be estimated as</a:t>
            </a:r>
            <a:endParaRPr/>
          </a:p>
          <a:p>
            <a:pPr indent="-228600" lvl="0" marL="228600" rtl="0" algn="l">
              <a:lnSpc>
                <a:spcPct val="90000"/>
              </a:lnSpc>
              <a:spcBef>
                <a:spcPts val="1000"/>
              </a:spcBef>
              <a:spcAft>
                <a:spcPts val="0"/>
              </a:spcAft>
              <a:buClr>
                <a:schemeClr val="dk1"/>
              </a:buClr>
              <a:buSzPts val="2800"/>
              <a:buFont typeface="Arial"/>
              <a:buNone/>
            </a:pPr>
            <a:r>
              <a:t/>
            </a:r>
            <a:endParaRPr/>
          </a:p>
          <a:p>
            <a:pPr indent="-228600" lvl="0" marL="228600" rtl="0" algn="l">
              <a:lnSpc>
                <a:spcPct val="90000"/>
              </a:lnSpc>
              <a:spcBef>
                <a:spcPts val="1000"/>
              </a:spcBef>
              <a:spcAft>
                <a:spcPts val="0"/>
              </a:spcAft>
              <a:buClr>
                <a:schemeClr val="dk1"/>
              </a:buClr>
              <a:buSzPts val="2800"/>
              <a:buFont typeface="Arial"/>
              <a:buNone/>
            </a:pPr>
            <a:r>
              <a:t/>
            </a:r>
            <a:endParaRPr/>
          </a:p>
        </p:txBody>
      </p:sp>
      <p:pic>
        <p:nvPicPr>
          <p:cNvPr id="715" name="Google Shape;715;p64"/>
          <p:cNvPicPr preferRelativeResize="0"/>
          <p:nvPr/>
        </p:nvPicPr>
        <p:blipFill rotWithShape="1">
          <a:blip r:embed="rId3">
            <a:alphaModFix/>
          </a:blip>
          <a:srcRect b="0" l="0" r="0" t="0"/>
          <a:stretch/>
        </p:blipFill>
        <p:spPr>
          <a:xfrm>
            <a:off x="3449185" y="4368796"/>
            <a:ext cx="6182570" cy="456527"/>
          </a:xfrm>
          <a:prstGeom prst="rect">
            <a:avLst/>
          </a:prstGeom>
          <a:noFill/>
          <a:ln>
            <a:noFill/>
          </a:ln>
        </p:spPr>
      </p:pic>
      <p:pic>
        <p:nvPicPr>
          <p:cNvPr id="716" name="Google Shape;716;p64"/>
          <p:cNvPicPr preferRelativeResize="0"/>
          <p:nvPr/>
        </p:nvPicPr>
        <p:blipFill rotWithShape="1">
          <a:blip r:embed="rId4">
            <a:alphaModFix/>
          </a:blip>
          <a:srcRect b="0" l="0" r="0" t="0"/>
          <a:stretch/>
        </p:blipFill>
        <p:spPr>
          <a:xfrm>
            <a:off x="4241805" y="5068300"/>
            <a:ext cx="3708389" cy="4075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2a30f96556_38_1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47" name="Google Shape;147;g22a30f96556_38_1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65"/>
          <p:cNvSpPr txBox="1"/>
          <p:nvPr>
            <p:ph type="title"/>
          </p:nvPr>
        </p:nvSpPr>
        <p:spPr>
          <a:xfrm>
            <a:off x="1980049" y="1"/>
            <a:ext cx="8231904" cy="7920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sp>
        <p:nvSpPr>
          <p:cNvPr id="723" name="Google Shape;723;p65"/>
          <p:cNvSpPr txBox="1"/>
          <p:nvPr>
            <p:ph idx="1" type="body"/>
          </p:nvPr>
        </p:nvSpPr>
        <p:spPr>
          <a:xfrm>
            <a:off x="1980049" y="990825"/>
            <a:ext cx="8231904" cy="513557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is the maximum core radius allowed for a glass fiber having n1=1.465 and n2=1.46 if the fiber is to support only one mode at wavelength of 1250nm.</a:t>
            </a:r>
            <a:endParaRPr/>
          </a:p>
          <a:p>
            <a:pPr indent="-228600" lvl="0" marL="228600" rtl="0" algn="l">
              <a:lnSpc>
                <a:spcPct val="90000"/>
              </a:lnSpc>
              <a:spcBef>
                <a:spcPts val="1000"/>
              </a:spcBef>
              <a:spcAft>
                <a:spcPts val="0"/>
              </a:spcAft>
              <a:buClr>
                <a:schemeClr val="dk1"/>
              </a:buClr>
              <a:buSzPts val="2800"/>
              <a:buChar char="•"/>
            </a:pPr>
            <a:r>
              <a:rPr lang="en-US"/>
              <a:t>Solution</a:t>
            </a:r>
            <a:endParaRPr/>
          </a:p>
        </p:txBody>
      </p:sp>
      <p:pic>
        <p:nvPicPr>
          <p:cNvPr id="724" name="Google Shape;724;p65"/>
          <p:cNvPicPr preferRelativeResize="0"/>
          <p:nvPr/>
        </p:nvPicPr>
        <p:blipFill rotWithShape="1">
          <a:blip r:embed="rId3">
            <a:alphaModFix/>
          </a:blip>
          <a:srcRect b="0" l="0" r="0" t="0"/>
          <a:stretch/>
        </p:blipFill>
        <p:spPr>
          <a:xfrm>
            <a:off x="2505014" y="3252730"/>
            <a:ext cx="7452783" cy="990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2022-01-30T13:15:25Z</dcterms:created>
  <dc:creator>ECE-B-SEC</dc:creator>
</cp:coreProperties>
</file>