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embeddedFontLst>
    <p:embeddedFont>
      <p:font typeface="PT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gxrlYbs3nNL4J2Aoxu4l+uhKvU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TSans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TSans-italic.fntdata"/><Relationship Id="rId14" Type="http://schemas.openxmlformats.org/officeDocument/2006/relationships/slide" Target="slides/slide10.xml"/><Relationship Id="rId36" Type="http://schemas.openxmlformats.org/officeDocument/2006/relationships/font" Target="fonts/PTSans-bold.fntdata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font" Target="fonts/PT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Light-Emitting Diodes (LEDs)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optical communication systems requiring bit rates less than approximately </a:t>
            </a:r>
            <a:r>
              <a:rPr lang="en-US">
                <a:solidFill>
                  <a:srgbClr val="0070C0"/>
                </a:solidFill>
              </a:rPr>
              <a:t>100–200 Mb/s together with multimode fiber-coupled optical power in the tens of microwatts, </a:t>
            </a:r>
            <a:r>
              <a:rPr lang="en-US"/>
              <a:t>semiconductor </a:t>
            </a:r>
            <a:r>
              <a:rPr lang="en-US">
                <a:solidFill>
                  <a:srgbClr val="0070C0"/>
                </a:solidFill>
              </a:rPr>
              <a:t>light-emitting diodes (LEDs) are usually the best light source choice.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These LEDs require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Less </a:t>
            </a:r>
            <a:r>
              <a:rPr lang="en-US">
                <a:solidFill>
                  <a:srgbClr val="0070C0"/>
                </a:solidFill>
              </a:rPr>
              <a:t>complex drive circuitry </a:t>
            </a:r>
            <a:r>
              <a:rPr lang="en-US"/>
              <a:t>than laser diodes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</a:t>
            </a:r>
            <a:r>
              <a:rPr lang="en-US">
                <a:solidFill>
                  <a:srgbClr val="0070C0"/>
                </a:solidFill>
              </a:rPr>
              <a:t>thermal or optical stabilization </a:t>
            </a:r>
            <a:r>
              <a:rPr lang="en-US"/>
              <a:t>circuits are needed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They can be </a:t>
            </a:r>
            <a:r>
              <a:rPr lang="en-US">
                <a:solidFill>
                  <a:srgbClr val="0070C0"/>
                </a:solidFill>
              </a:rPr>
              <a:t>fabricated less expensively </a:t>
            </a:r>
            <a:r>
              <a:rPr lang="en-US"/>
              <a:t>with higher yields.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Surface Emitting LEDs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the surface emitter, the plane of the active light-emitting region is oriented perpendicularly to the axis of the fiber.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In this configuration, a well is etched through the substrate of the device, into which a fiber is then cemented in order to accept the emitted light.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The circular active area in practical surface emitters is nominally 50 mm in diameter and up to 2.5 mm thick.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emission pattern is essentially isotropic with a 120° half-power beam width.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achieve carrier and optical confinement, LED configurations such as homojunctions and single and double heterojunctions have been widely investigated.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most effective of these structures is the configuration.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referred to as a double-heterostructure (or heterojunction) device because of the two different alloy layers on each side of the active region.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The surface emitting LED structure consists of thin central active layer of p type GaAs.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This central layer is bounded by n-type AlGaAs/n</a:t>
            </a:r>
            <a:r>
              <a:rPr b="0" baseline="30000" i="0" lang="en-US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-type GaAs at the top side.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This central layer is bounded by p-type AlGaAs/p</a:t>
            </a:r>
            <a:r>
              <a:rPr b="0" baseline="30000" i="0" lang="en-US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-type GaAs at the bottom side.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The extreme top n</a:t>
            </a:r>
            <a:r>
              <a:rPr b="0" baseline="30000" i="0" lang="en-US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 type GaAs and bottom p</a:t>
            </a:r>
            <a:r>
              <a:rPr b="0" baseline="30000" i="0" lang="en-US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-type GaAs layers are used to provide low resistive ohmic contacts only.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The external optical fiber is  connected by etching the top layers and by shielding with epoxy resin.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When refractive indices of both p-type and n-type materials are same, light is free to come out from all the sides of the semiconductor device due to no confinement.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 However only active region near the surface will emit the significant amount of light while absorbing from the other parts. Hence it is known as surface emitting LED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63" name="Google Shape;163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325" y="1248300"/>
            <a:ext cx="10294500" cy="56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>
                <a:latin typeface="Times New Roman"/>
                <a:ea typeface="Times New Roman"/>
                <a:cs typeface="Times New Roman"/>
                <a:sym typeface="Times New Roman"/>
              </a:rPr>
              <a:t>Output radiation is originated from central thin layer i.e. p-type GaAs layer.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>
                <a:latin typeface="Times New Roman"/>
                <a:ea typeface="Times New Roman"/>
                <a:cs typeface="Times New Roman"/>
                <a:sym typeface="Times New Roman"/>
              </a:rPr>
              <a:t>Maximum optical power Pc is coupled with the optical fiber is expressed as follows.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>
                <a:latin typeface="Times New Roman"/>
                <a:ea typeface="Times New Roman"/>
                <a:cs typeface="Times New Roman"/>
                <a:sym typeface="Times New Roman"/>
              </a:rPr>
              <a:t>Pc = π * (1-R) * A* Rs * (NA)</a:t>
            </a:r>
            <a:r>
              <a:rPr b="0" baseline="30000" i="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>
                <a:latin typeface="Times New Roman"/>
                <a:ea typeface="Times New Roman"/>
                <a:cs typeface="Times New Roman"/>
                <a:sym typeface="Times New Roman"/>
              </a:rPr>
              <a:t>Where,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>
                <a:latin typeface="Times New Roman"/>
                <a:ea typeface="Times New Roman"/>
                <a:cs typeface="Times New Roman"/>
                <a:sym typeface="Times New Roman"/>
              </a:rPr>
              <a:t>R = Reflection loss at fiber surface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>
                <a:latin typeface="Times New Roman"/>
                <a:ea typeface="Times New Roman"/>
                <a:cs typeface="Times New Roman"/>
                <a:sym typeface="Times New Roman"/>
              </a:rPr>
              <a:t>A = Fiber cross section area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>
                <a:latin typeface="Times New Roman"/>
                <a:ea typeface="Times New Roman"/>
                <a:cs typeface="Times New Roman"/>
                <a:sym typeface="Times New Roman"/>
              </a:rPr>
              <a:t>Rs = Radiance amount from source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>
                <a:latin typeface="Times New Roman"/>
                <a:ea typeface="Times New Roman"/>
                <a:cs typeface="Times New Roman"/>
                <a:sym typeface="Times New Roman"/>
              </a:rPr>
              <a:t>NA = Numerical Aperture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•"/>
            </a:pPr>
            <a:r>
              <a:rPr b="1" i="0" lang="en-US" sz="2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 of Surface Emitting LED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2200"/>
              <a:buNone/>
            </a:pPr>
            <a: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are the benefits or </a:t>
            </a:r>
            <a:r>
              <a:rPr b="1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Surface Emitting LED</a:t>
            </a:r>
            <a: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➨Optical coupling coefficient of LED with external fiber system is relatively higher. Hence this LED offers high optical coupling efficiency.</a:t>
            </a:r>
            <a:b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➨Optical loss (due to internal absorption) is very low. This is because of carrier recombination near its top heterojunction.</a:t>
            </a:r>
            <a:b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➨InP/InGaAsP based LED is used for long wavelength applications.</a:t>
            </a:r>
            <a:b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➨It offers higher efficiency with low to high radiance.</a:t>
            </a:r>
            <a:b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➨The top n-GaAs contact layer ensures low thermal resistance and contact resistance. This allows high current densities and high radiation intensity.</a:t>
            </a:r>
            <a:b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➨The internal absorption in the device is very low due to larger bandgap confining layers. Moreover reflection coefficient at the back crystal face is high which gives good forward radiance.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</a:pPr>
            <a:r>
              <a:rPr b="1" i="0" lang="en-US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Drawbacks of Surface Emitting LED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800"/>
              <a:buChar char="•"/>
            </a:pPr>
            <a:r>
              <a:rPr b="0" i="0" lang="en-US" sz="18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are the drawbacks or </a:t>
            </a:r>
            <a:r>
              <a:rPr b="1" i="0" lang="en-US" sz="18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 of Surface Emitting LED</a:t>
            </a:r>
            <a:r>
              <a:rPr b="0" i="0" lang="en-US" sz="18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b="0" i="0" lang="en-US" sz="18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➨The surface emitting LED can transmit data rate less than 20 Mbps than edge emitting LED.</a:t>
            </a:r>
            <a:br>
              <a:rPr b="0" i="0" lang="en-US" sz="18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➨It contains short optical link with large NA (Numerical Aperture).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isotropic pattern from such a surface emitter is called a Lambertian pattern.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this pattern, the source is equally bright when viewed from any direction, but the power diminishes as cos q, where q is the angle between the viewing direction and the normal to the surface (this is because the projected area one sees decreases as cos q).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Thus, the power is down to 50 percent of its peak when q = 60°, so that the total half-power beam width is 120°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Quantum Efficiency and LED Power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 excess of electrons and holes in p- and n-type material, respectively (referred to as minority carriers) is created in a semiconductor light source by carrier injection at the device contacts.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excess densities of electrons n and holes p are equal, since the injected carriers are formed and recombine in pairs in accordance with the requirement for charge neutrality in the crystal.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When carrier injection stops, the carrier density returns to the equilibrium value. In general, the </a:t>
            </a:r>
            <a:r>
              <a:rPr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excess carrier density decays exponentially with time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according to the relation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initial injected excess electron density and the time constant t is the carrier lifetime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This lifetime is one of the most important operating parameters of an electro-optic device.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Its value can range from milliseconds to fractions of a nanosecond depending on material composition and device defects.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4" name="Google Shape;1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3767931"/>
            <a:ext cx="13716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excess carriers can recombine either radiatively or nonradiatively. In radiative recombination a photon of energy      which is approximately equal to the bandgap energy, is emitted.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Nonradiative recombination effects include optical absorption in the active region (self-absorption), carrier recombination at the heterostructure interfaces, and the Auger process in which the energy released during an electron–hole recombination is transferred to another carrier in the form of kinetic energy.</a:t>
            </a:r>
            <a:endParaRPr/>
          </a:p>
        </p:txBody>
      </p:sp>
      <p:sp>
        <p:nvSpPr>
          <p:cNvPr id="201" name="Google Shape;201;p19"/>
          <p:cNvSpPr txBox="1"/>
          <p:nvPr/>
        </p:nvSpPr>
        <p:spPr>
          <a:xfrm flipH="1">
            <a:off x="7897461" y="2052736"/>
            <a:ext cx="322808" cy="553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887" l="-26922" r="-384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LED Structures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be useful in fiber transmission applications, an </a:t>
            </a:r>
            <a:r>
              <a:rPr lang="en-US">
                <a:solidFill>
                  <a:srgbClr val="0070C0"/>
                </a:solidFill>
              </a:rPr>
              <a:t>LED must have a high radiance output, a fast emission response time, and a high quantum efficiency.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Its </a:t>
            </a:r>
            <a:r>
              <a:rPr lang="en-US">
                <a:solidFill>
                  <a:srgbClr val="0070C0"/>
                </a:solidFill>
              </a:rPr>
              <a:t>radiance (or brightness) is a measure, in watts</a:t>
            </a:r>
            <a:r>
              <a:rPr lang="en-US"/>
              <a:t>, of the optical power radiated into a unit solid angle per unit area of the emitting surface.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High radiances are necessary to couple sufficiently high optical power levels into a fiber.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0070C0"/>
                </a:solidFill>
              </a:rPr>
              <a:t>emission response time is the time delay </a:t>
            </a:r>
            <a:r>
              <a:rPr lang="en-US"/>
              <a:t>between the application of a current pulse and the onset of optical emission.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time delay is the factor limiting the bandwidth with which the source can be modulated directly by varying the injected current.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quantum efficiency is related to the fraction of </a:t>
            </a:r>
            <a:r>
              <a:rPr lang="en-US">
                <a:solidFill>
                  <a:srgbClr val="0070C0"/>
                </a:solidFill>
              </a:rPr>
              <a:t>injected electron–hole pairs </a:t>
            </a:r>
            <a:r>
              <a:rPr lang="en-US"/>
              <a:t>that recombine radiatively.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there is a constant current fl ow into an LED, an equilibrium condition is established.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That is, the excess density of electrons n and holes p is equal since the injected carriers are created and recombined in pairs such that charge neutrality is maintained within the device.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total rate at which carriers are generated is the sum of the externally supplied and the thermally generated rates. The externally supplied rate is given by J/qd, where J is the current density in A/cm</a:t>
            </a:r>
            <a:r>
              <a:rPr baseline="30000" lang="en-US"/>
              <a:t>2</a:t>
            </a:r>
            <a:r>
              <a:rPr lang="en-US"/>
              <a:t> , q is the electron charge, and d is the thickness of the recombination region.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thermal generation rate is given by n/τ. Hence, the rate equation for carrier recombination in an LED can be written as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08" name="Google Shape;2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5386" y="5978525"/>
            <a:ext cx="185737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/>
        </p:nvSpPr>
        <p:spPr>
          <a:xfrm>
            <a:off x="7156580" y="6123543"/>
            <a:ext cx="1670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-----------🡪1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The equilibrium condition is found by setting Eq. (1) equal to zero, yielding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This relationship gives the steady-state electron density in the active region when a constant current is flowing through 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The internal quantum efficiency in the active region is the fraction of the electron–hole pairs that recombine radiatively.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If the radiative recombination rate is R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and the nonradiative recombination rate is R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nr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, then the </a:t>
            </a:r>
            <a:r>
              <a:rPr lang="en-US" sz="19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quantum efficiency hint is the ratio of the radiative recombination rate to the total recombination rate: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8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----🡪3</a:t>
            </a:r>
            <a:endParaRPr/>
          </a:p>
        </p:txBody>
      </p:sp>
      <p:pic>
        <p:nvPicPr>
          <p:cNvPr id="217" name="Google Shape;2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5785" y="2470668"/>
            <a:ext cx="124777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1"/>
          <p:cNvSpPr txBox="1"/>
          <p:nvPr/>
        </p:nvSpPr>
        <p:spPr>
          <a:xfrm>
            <a:off x="5638800" y="2609852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-----🡪2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977" y="5126751"/>
            <a:ext cx="20383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exponential decay of excess carriers, the radiative recombination lifetime is τ</a:t>
            </a:r>
            <a:r>
              <a:rPr baseline="-25000" lang="en-US"/>
              <a:t>r</a:t>
            </a:r>
            <a:r>
              <a:rPr lang="en-US"/>
              <a:t> = n/R</a:t>
            </a:r>
            <a:r>
              <a:rPr baseline="-25000" lang="en-US"/>
              <a:t>r</a:t>
            </a:r>
            <a:r>
              <a:rPr lang="en-US"/>
              <a:t> and the nonradiative recombination lifetime is τ</a:t>
            </a:r>
            <a:r>
              <a:rPr baseline="-25000" lang="en-US"/>
              <a:t>nr</a:t>
            </a:r>
            <a:r>
              <a:rPr lang="en-US"/>
              <a:t> = n/R</a:t>
            </a:r>
            <a:r>
              <a:rPr baseline="-25000" lang="en-US"/>
              <a:t>nr</a:t>
            </a:r>
            <a:r>
              <a:rPr lang="en-US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Thus the </a:t>
            </a:r>
            <a:r>
              <a:rPr lang="en-US">
                <a:solidFill>
                  <a:srgbClr val="0070C0"/>
                </a:solidFill>
              </a:rPr>
              <a:t>internal quantum efficiency </a:t>
            </a:r>
            <a:r>
              <a:rPr lang="en-US"/>
              <a:t>can be expressed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0899" y="4121020"/>
            <a:ext cx="68199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general, t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and t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nr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are comparable for direct-bandgap semiconductors, such as GaAlAs and InGaAsP.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This also means that R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and R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nr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are similar in magnitude, so that the internal quantum efficiency is about 50 percent for simple homojunction LEDs.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However, LEDs having double-heterojunction structures can have quantum efficiencies of 60–80 percent.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This high efficiency is achieved because the thin active regions of these devices mitigate the self-absorption effects, which reduces the nonradiative recombination rate.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the current injected into the LED is I, then the total number of recombination per second is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5578" y="5209884"/>
            <a:ext cx="151447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 txBox="1"/>
          <p:nvPr/>
        </p:nvSpPr>
        <p:spPr>
          <a:xfrm>
            <a:off x="6340053" y="5172855"/>
            <a:ext cx="1143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------🡪5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 eqn 5 in 3 then yields.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Noting that Rr is the total number of photons generated per second and that each photon has an energy hϒ, then the </a:t>
            </a:r>
            <a:r>
              <a:rPr lang="en-US">
                <a:solidFill>
                  <a:srgbClr val="0070C0"/>
                </a:solidFill>
              </a:rPr>
              <a:t>optical power generated internally to the LED is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0150" y="2543660"/>
            <a:ext cx="10858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3019" y="4844823"/>
            <a:ext cx="32861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48" name="Google Shape;24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520" y="2006083"/>
            <a:ext cx="9436067" cy="371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Not all internally generated photons will exit the device.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find the emitted power, one needs to consider the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is </a:t>
            </a:r>
            <a:r>
              <a:rPr lang="en-US">
                <a:solidFill>
                  <a:srgbClr val="0070C0"/>
                </a:solidFill>
              </a:rPr>
              <a:t>defined as the ratio of the photons emitted from the LED to the number of internally generated photons</a:t>
            </a:r>
            <a:r>
              <a:rPr lang="en-US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find the external quantum efficiency, we need to take into account reflection effects at the surface of the LED.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As shown in Fig ,at the interface of a material boundary only that fraction of light falling within a cone defined by the critical angle Φ</a:t>
            </a:r>
            <a:r>
              <a:rPr baseline="-25000" lang="en-US"/>
              <a:t>c</a:t>
            </a:r>
            <a:r>
              <a:rPr lang="en-US"/>
              <a:t> will cross the interface.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know that Φ</a:t>
            </a:r>
            <a:r>
              <a:rPr baseline="-25000" lang="en-US"/>
              <a:t>c</a:t>
            </a:r>
            <a:r>
              <a:rPr lang="en-US"/>
              <a:t> = sin</a:t>
            </a:r>
            <a:r>
              <a:rPr baseline="30000" lang="en-US"/>
              <a:t>–1 </a:t>
            </a:r>
            <a:r>
              <a:rPr lang="en-US"/>
              <a:t>(n</a:t>
            </a:r>
            <a:r>
              <a:rPr baseline="-25000" lang="en-US"/>
              <a:t>2</a:t>
            </a:r>
            <a:r>
              <a:rPr lang="en-US"/>
              <a:t>/n</a:t>
            </a:r>
            <a:r>
              <a:rPr baseline="-25000" lang="en-US"/>
              <a:t>1</a:t>
            </a:r>
            <a:r>
              <a:rPr lang="en-US"/>
              <a:t>). Here, n</a:t>
            </a:r>
            <a:r>
              <a:rPr baseline="-25000" lang="en-US"/>
              <a:t>1</a:t>
            </a:r>
            <a:r>
              <a:rPr lang="en-US"/>
              <a:t> is the refractive index of the semiconductor material and n</a:t>
            </a:r>
            <a:r>
              <a:rPr baseline="-25000" lang="en-US"/>
              <a:t>2</a:t>
            </a:r>
            <a:r>
              <a:rPr lang="en-US"/>
              <a:t> is the refractive index of the outside material, which nominally is air with n</a:t>
            </a:r>
            <a:r>
              <a:rPr baseline="-25000" lang="en-US"/>
              <a:t>2</a:t>
            </a:r>
            <a:r>
              <a:rPr lang="en-US"/>
              <a:t> = 1.0.</a:t>
            </a:r>
            <a:endParaRPr/>
          </a:p>
        </p:txBody>
      </p:sp>
      <p:pic>
        <p:nvPicPr>
          <p:cNvPr id="255" name="Google Shape;2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5543" y="2231572"/>
            <a:ext cx="2712583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61" name="Google Shape;261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7763" y="2573562"/>
            <a:ext cx="6798712" cy="3237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0070C0"/>
                </a:solidFill>
              </a:rPr>
              <a:t>external quantum efficiency can then be calculated from the expression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where T(Φ) is the Fresnel transmission coefficient or Fresnel transmissivity. This factor depends on the incidence angle Φ  but, for simplicity, we can use the expression for normal incidence, which is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8" name="Google Shape;26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9863" y="2170533"/>
            <a:ext cx="35337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4555" y="4642563"/>
            <a:ext cx="208597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5" name="Google Shape;275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Assuming the outside medium is air and letting n</a:t>
            </a:r>
            <a:r>
              <a:rPr baseline="-25000" lang="en-US"/>
              <a:t>1</a:t>
            </a:r>
            <a:r>
              <a:rPr lang="en-US"/>
              <a:t> = n, we have T(0) = 4n/(n + 1)</a:t>
            </a:r>
            <a:r>
              <a:rPr baseline="30000" lang="en-US"/>
              <a:t>2</a:t>
            </a:r>
            <a:r>
              <a:rPr lang="en-US"/>
              <a:t> . The external quantum efficiency is then approximately given by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6" name="Google Shape;2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286" y="3203705"/>
            <a:ext cx="66103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achieve a </a:t>
            </a:r>
            <a:r>
              <a:rPr lang="en-US">
                <a:solidFill>
                  <a:srgbClr val="0070C0"/>
                </a:solidFill>
              </a:rPr>
              <a:t>high radiance and a high quantum efficiency</a:t>
            </a:r>
            <a:r>
              <a:rPr lang="en-US"/>
              <a:t>, the LED structure must provide a means of </a:t>
            </a:r>
            <a:r>
              <a:rPr lang="en-US">
                <a:solidFill>
                  <a:srgbClr val="0070C0"/>
                </a:solidFill>
              </a:rPr>
              <a:t>confining the charge carriers and the stimulated optical emission to the active region </a:t>
            </a:r>
            <a:r>
              <a:rPr lang="en-US"/>
              <a:t>of the pn junction where radiative recombination takes place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Carrier confinement </a:t>
            </a:r>
            <a:r>
              <a:rPr lang="en-US"/>
              <a:t>is used to achieve a high level of </a:t>
            </a:r>
            <a:r>
              <a:rPr lang="en-US">
                <a:solidFill>
                  <a:srgbClr val="0070C0"/>
                </a:solidFill>
              </a:rPr>
              <a:t>radiative recombination in the active region of the device,</a:t>
            </a:r>
            <a:r>
              <a:rPr lang="en-US"/>
              <a:t> which yields a high quantum efficiency.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>
                <a:solidFill>
                  <a:srgbClr val="0070C0"/>
                </a:solidFill>
              </a:rPr>
              <a:t>Optical confinement </a:t>
            </a:r>
            <a:r>
              <a:rPr lang="en-US"/>
              <a:t>is of importance for </a:t>
            </a:r>
            <a:r>
              <a:rPr lang="en-US">
                <a:solidFill>
                  <a:srgbClr val="0070C0"/>
                </a:solidFill>
              </a:rPr>
              <a:t>preventing absorption of the emitted radiation by the material </a:t>
            </a:r>
            <a:r>
              <a:rPr lang="en-US"/>
              <a:t>surrounding the pn junction.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82" name="Google Shape;282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9749" y="2370875"/>
            <a:ext cx="10418100" cy="25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LED DESIGNS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basic structures of LED are in use. These are </a:t>
            </a:r>
            <a:r>
              <a:rPr lang="en-US">
                <a:solidFill>
                  <a:srgbClr val="0070C0"/>
                </a:solidFill>
              </a:rPr>
              <a:t>(i) surface-emitting LED (SLED) and (ii) edge-emitting LED (ELED).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Configurations based on GaAs/ GaAlAs have been used in short-haul applications, whereas those based on InGaAsP/ InP have been employed in medium-range fiber links.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Relatively recently, a third device known as a super luminescent diode (SLD) has also been increasingly used in communications.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79300" y="514850"/>
            <a:ext cx="10433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Emitting LED</a:t>
            </a:r>
            <a:br>
              <a:rPr b="1" i="0" lang="en-U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descr="Edge Emitting LED structure,working,advantages,disadvantages" id="113" name="Google Shape;11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4700" y="3108302"/>
            <a:ext cx="12401400" cy="37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/>
        </p:nvSpPr>
        <p:spPr>
          <a:xfrm>
            <a:off x="838202" y="1449950"/>
            <a:ext cx="10079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widely used in optical fiber communication system.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collimated light from LED is required to be fed into the fiber with </a:t>
            </a:r>
            <a:r>
              <a:rPr b="0" i="0"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coupling efficiency.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figure depicts multilayer structure of InP based edge emitting LED.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used for long wavelength optical communication approx. between 1.33 to 1.55 µm</a:t>
            </a:r>
            <a:r>
              <a:rPr b="0" i="0" lang="en-US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000"/>
              <a:buChar char="•"/>
            </a:pPr>
            <a:r>
              <a:rPr b="0" i="0" lang="en-US" sz="2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Modern epitaxial growth techniques such as </a:t>
            </a:r>
            <a:r>
              <a:rPr b="0" i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Molecular Beam </a:t>
            </a:r>
            <a:r>
              <a:rPr b="1" i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Epitaxy</a:t>
            </a:r>
            <a:r>
              <a:rPr b="0" i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(MBE), Metal-Organic Chemical Vapor Deposition (</a:t>
            </a:r>
            <a:r>
              <a:rPr b="1" i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MOCVD</a:t>
            </a:r>
            <a:r>
              <a:rPr b="0" i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2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used in order to design such complex LED structures.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structure consists of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five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epitaxial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2000"/>
              <a:buChar char="•"/>
            </a:pPr>
            <a:r>
              <a:rPr b="0" i="0" lang="en-US" sz="2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</a:t>
            </a:r>
            <a:r>
              <a:rPr b="0" i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 layer is made using InGaAs </a:t>
            </a:r>
            <a:r>
              <a:rPr b="0" i="0" lang="en-US" sz="2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 narrow bandgap.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2000"/>
              <a:buChar char="•"/>
            </a:pPr>
            <a:r>
              <a:rPr b="0" i="0" lang="en-US" sz="2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bounded by </a:t>
            </a:r>
            <a:r>
              <a:rPr b="0" i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 bandgap layers such as p+ InGaAsP and n+ InP cladding layers</a:t>
            </a:r>
            <a:r>
              <a:rPr b="0" i="0" lang="en-US" sz="2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contact is in the form of a stripe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(the rest of the contact being isolated by the SiO2 layer).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2000"/>
              <a:buChar char="•"/>
            </a:pPr>
            <a:r>
              <a:rPr b="0" i="0" lang="en-US" sz="2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</a:t>
            </a:r>
            <a:r>
              <a:rPr b="0" i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cladding layers</a:t>
            </a:r>
            <a:r>
              <a:rPr b="0" i="0" lang="en-US" sz="2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help in confining injected electrons and holes into the middle layer.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2000"/>
              <a:buChar char="•"/>
            </a:pPr>
            <a:r>
              <a:rPr b="0" i="0" lang="en-US" sz="2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also helps emitted photons to travel along LED axis as per optical properties.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1150488" y="179428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Char char="•"/>
            </a:pPr>
            <a:r>
              <a:rPr b="0" i="0" lang="en-US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above, </a:t>
            </a:r>
            <a:r>
              <a:rPr b="0" i="0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 is emitted from the edge of the LED.</a:t>
            </a:r>
            <a:r>
              <a:rPr b="0" i="0" lang="en-US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Hence it is known by the name edge emitting LED.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rear-end facet is made reflecting while the front-end facet is coated with an antireflection coating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so that the laser action due to 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optical feedback is suppressed. 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self-absorption of radiation in the active layer is reduced because its thickness is made very small. 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Much of the 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radiation propagates through the confining layers,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which have a wider band gap. Therefore, they do not absorb this radiation.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recombination radiation generated in the active region is guided by internal reflection at the heterojunctions and is brought out at the front-end facet of the diode.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 important effect of the optical guidance of emitted radiation is that 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beam has low divergence (typically ~30°) in the vertical direction. 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increases the 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 of coupling the LED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with the optical fiber. 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Stripe geometry ELEDs based on InP/In GaAsP materials and with improved designs for coupling to single-mode fibers have also been made.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ct val="100000"/>
              <a:buChar char="•"/>
            </a:pPr>
            <a:r>
              <a:rPr lang="en-US" sz="2800">
                <a:solidFill>
                  <a:srgbClr val="444444"/>
                </a:solidFill>
                <a:latin typeface="PT Sans"/>
                <a:ea typeface="PT Sans"/>
                <a:cs typeface="PT Sans"/>
                <a:sym typeface="PT Sans"/>
              </a:rPr>
              <a:t>T</a:t>
            </a:r>
            <a:r>
              <a:rPr b="0" i="0" lang="en-US" sz="2800">
                <a:solidFill>
                  <a:srgbClr val="444444"/>
                </a:solidFill>
                <a:latin typeface="PT Sans"/>
                <a:ea typeface="PT Sans"/>
                <a:cs typeface="PT Sans"/>
                <a:sym typeface="PT Sans"/>
              </a:rPr>
              <a:t>he optical power obtained from such a structure is 2 to 6 times smaller than that of a Surface emitting LED but more efficient coupling due to narrow band width.  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dvantages of Edge Emitting LED</a:t>
            </a:r>
            <a:br>
              <a:rPr b="1" i="0" lang="en-U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200"/>
              <a:buNone/>
            </a:pPr>
            <a: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are the </a:t>
            </a:r>
            <a:r>
              <a:rPr b="0" i="0"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 or </a:t>
            </a:r>
            <a:r>
              <a:rPr b="1" i="0"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Edge Emitting LED</a:t>
            </a:r>
            <a:r>
              <a:rPr b="0" i="0"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b="0" i="0"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➨It has superior beam collimation property which offers greater coupling efficiency with fiber optic cable compare to surface emitting LED.</a:t>
            </a:r>
            <a:b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➨It offers higher efficiency with low to high radiance. It fulfills high brightness LED requirements of the lighting industry.</a:t>
            </a:r>
            <a:b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➨It radiates less power to the air compare to surface emitting LED due to reabsorption and interfacial recombination.</a:t>
            </a:r>
            <a:b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➨It offers better modulation bandwidth and more directional emission pattern.</a:t>
            </a:r>
            <a:b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➨It offers 5-6 times more coupled power into NA (Numerical Aperture) of step/graded index fibers. This is due to small beam divergence.</a:t>
            </a:r>
            <a:b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➨It offers high data rates (&gt; 20 Mbps) than surface emitting LED</a:t>
            </a:r>
            <a:r>
              <a:rPr b="0" i="0" lang="en-US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cxnSp>
        <p:nvCxnSpPr>
          <p:cNvPr id="133" name="Google Shape;133;p8"/>
          <p:cNvCxnSpPr/>
          <p:nvPr/>
        </p:nvCxnSpPr>
        <p:spPr>
          <a:xfrm flipH="1">
            <a:off x="-246775" y="287450"/>
            <a:ext cx="468600" cy="1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0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isadvantages of Edge Emitting LED</a:t>
            </a:r>
            <a:br>
              <a:rPr b="1" i="0" lang="en-US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None/>
            </a:pPr>
            <a:r>
              <a:rPr b="0" i="0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are the </a:t>
            </a:r>
            <a:r>
              <a:rPr b="0" i="0"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drawbacks or </a:t>
            </a:r>
            <a:r>
              <a:rPr b="1" i="0"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 of Edge Emitting LED</a:t>
            </a:r>
            <a:r>
              <a:rPr b="0" i="0"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b="0" i="0"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➨Its structure is complex.</a:t>
            </a:r>
            <a:br>
              <a:rPr b="0" i="0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➨It is difficult to design heat sink.</a:t>
            </a:r>
            <a:br>
              <a:rPr b="0" i="0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➨It is expensive compare to other LED types.</a:t>
            </a:r>
            <a:br>
              <a:rPr b="0" i="0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➨There are many issues to be handled during mechanical mounting and installation.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2022-02-17T15:43:54Z</dcterms:created>
  <dc:creator>ECE-B-SEC</dc:creator>
</cp:coreProperties>
</file>