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IzFot0Q03qStXsEe2N9/TOyjk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Calibri"/>
              <a:buNone/>
            </a:pPr>
            <a:r>
              <a:rPr lang="en-US">
                <a:solidFill>
                  <a:srgbClr val="C00000"/>
                </a:solidFill>
              </a:rPr>
              <a:t>UNIT 3 LASER DIODES</a:t>
            </a:r>
            <a:endParaRPr>
              <a:solidFill>
                <a:srgbClr val="C00000"/>
              </a:solidFill>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Clr>
                <a:schemeClr val="dk1"/>
              </a:buClr>
              <a:buSzPts val="2400"/>
              <a:buNone/>
            </a:pPr>
            <a:r>
              <a:rPr lang="en-US"/>
              <a:t>Prepared By </a:t>
            </a:r>
            <a:br>
              <a:rPr lang="en-US"/>
            </a:br>
            <a:r>
              <a:rPr lang="en-US"/>
              <a:t>Dr.Christeena Joseph</a:t>
            </a:r>
            <a:endParaRPr/>
          </a:p>
          <a:p>
            <a:pPr indent="0" lvl="0" marL="0" rtl="0" algn="l">
              <a:lnSpc>
                <a:spcPct val="110000"/>
              </a:lnSpc>
              <a:spcBef>
                <a:spcPts val="0"/>
              </a:spcBef>
              <a:spcAft>
                <a:spcPts val="0"/>
              </a:spcAft>
              <a:buClr>
                <a:schemeClr val="dk1"/>
              </a:buClr>
              <a:buSzPts val="2400"/>
              <a:buNone/>
            </a:pPr>
            <a:r>
              <a:rPr lang="en-US"/>
              <a:t>Associate Professor</a:t>
            </a:r>
            <a:endParaRPr/>
          </a:p>
          <a:p>
            <a:pPr indent="0" lvl="0" marL="0" rtl="0" algn="l">
              <a:lnSpc>
                <a:spcPct val="110000"/>
              </a:lnSpc>
              <a:spcBef>
                <a:spcPts val="0"/>
              </a:spcBef>
              <a:spcAft>
                <a:spcPts val="0"/>
              </a:spcAft>
              <a:buClr>
                <a:schemeClr val="dk1"/>
              </a:buClr>
              <a:buSzPts val="2400"/>
              <a:buNone/>
            </a:pPr>
            <a:r>
              <a:rPr lang="en-US"/>
              <a:t>Department of ECE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40" name="Google Shape;140;p10"/>
          <p:cNvPicPr preferRelativeResize="0"/>
          <p:nvPr>
            <p:ph idx="1" type="body"/>
          </p:nvPr>
        </p:nvPicPr>
        <p:blipFill rotWithShape="1">
          <a:blip r:embed="rId3">
            <a:alphaModFix/>
          </a:blip>
          <a:srcRect b="0" l="0" r="0" t="0"/>
          <a:stretch/>
        </p:blipFill>
        <p:spPr>
          <a:xfrm>
            <a:off x="1814512" y="2124869"/>
            <a:ext cx="8562975" cy="3752850"/>
          </a:xfrm>
          <a:prstGeom prst="rect">
            <a:avLst/>
          </a:prstGeom>
          <a:noFill/>
          <a:ln>
            <a:noFill/>
          </a:ln>
        </p:spPr>
      </p:pic>
      <p:sp>
        <p:nvSpPr>
          <p:cNvPr id="141" name="Google Shape;141;p10"/>
          <p:cNvSpPr txBox="1"/>
          <p:nvPr/>
        </p:nvSpPr>
        <p:spPr>
          <a:xfrm>
            <a:off x="2733870" y="5589036"/>
            <a:ext cx="4465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0000"/>
                </a:solidFill>
                <a:latin typeface="Calibri"/>
                <a:ea typeface="Calibri"/>
                <a:cs typeface="Calibri"/>
                <a:sym typeface="Calibri"/>
              </a:rPr>
              <a:t>Fabry-Perot resonator cavity for a laser diode.</a:t>
            </a:r>
            <a:endParaRPr sz="1800">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7" name="Google Shape;14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cleaved crystal ends function as partially reflecting mirrors.</a:t>
            </a:r>
            <a:endParaRPr/>
          </a:p>
          <a:p>
            <a:pPr indent="-228600" lvl="0" marL="228600" rtl="0" algn="l">
              <a:lnSpc>
                <a:spcPct val="90000"/>
              </a:lnSpc>
              <a:spcBef>
                <a:spcPts val="1000"/>
              </a:spcBef>
              <a:spcAft>
                <a:spcPts val="0"/>
              </a:spcAft>
              <a:buClr>
                <a:schemeClr val="dk1"/>
              </a:buClr>
              <a:buSzPts val="2800"/>
              <a:buChar char="•"/>
            </a:pPr>
            <a:r>
              <a:rPr lang="en-US"/>
              <a:t> The unused end (the rear facet) can be coated with a dielectric reflector to reduce optical loss in the cavity. </a:t>
            </a:r>
            <a:endParaRPr/>
          </a:p>
          <a:p>
            <a:pPr indent="-228600" lvl="0" marL="228600" rtl="0" algn="l">
              <a:lnSpc>
                <a:spcPct val="90000"/>
              </a:lnSpc>
              <a:spcBef>
                <a:spcPts val="1000"/>
              </a:spcBef>
              <a:spcAft>
                <a:spcPts val="0"/>
              </a:spcAft>
              <a:buClr>
                <a:schemeClr val="dk1"/>
              </a:buClr>
              <a:buSzPts val="2800"/>
              <a:buChar char="•"/>
            </a:pPr>
            <a:r>
              <a:rPr lang="en-US"/>
              <a:t>Note that the light beam emerging from the laser forms a vertical ellipse, even though the lasing spot at the active-area facet is a horizontal ellipse.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3" name="Google Shape;15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 illustrated in Fig.  two flat, partially reflecting mirrors are directed toward each other to enclose the Fabry-Perot resonator cavity. </a:t>
            </a:r>
            <a:endParaRPr/>
          </a:p>
        </p:txBody>
      </p:sp>
      <p:pic>
        <p:nvPicPr>
          <p:cNvPr id="154" name="Google Shape;154;p12"/>
          <p:cNvPicPr preferRelativeResize="0"/>
          <p:nvPr/>
        </p:nvPicPr>
        <p:blipFill rotWithShape="1">
          <a:blip r:embed="rId3">
            <a:alphaModFix/>
          </a:blip>
          <a:srcRect b="0" l="0" r="0" t="0"/>
          <a:stretch/>
        </p:blipFill>
        <p:spPr>
          <a:xfrm>
            <a:off x="3325974" y="2673350"/>
            <a:ext cx="4457700" cy="381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0" name="Google Shape;16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mirror facets are constructed by making two parallel clefts along natural cleavage planes of the semiconductor crystal. </a:t>
            </a:r>
            <a:endParaRPr/>
          </a:p>
          <a:p>
            <a:pPr indent="-228600" lvl="0" marL="228600" rtl="0" algn="l">
              <a:lnSpc>
                <a:spcPct val="90000"/>
              </a:lnSpc>
              <a:spcBef>
                <a:spcPts val="1000"/>
              </a:spcBef>
              <a:spcAft>
                <a:spcPts val="0"/>
              </a:spcAft>
              <a:buClr>
                <a:schemeClr val="dk1"/>
              </a:buClr>
              <a:buSzPts val="2800"/>
              <a:buChar char="•"/>
            </a:pPr>
            <a:r>
              <a:rPr lang="en-US"/>
              <a:t>The purpose of the mirrors is to establish a strong optical feedback in the longitudinal direction. </a:t>
            </a:r>
            <a:endParaRPr/>
          </a:p>
          <a:p>
            <a:pPr indent="-228600" lvl="0" marL="228600" rtl="0" algn="l">
              <a:lnSpc>
                <a:spcPct val="90000"/>
              </a:lnSpc>
              <a:spcBef>
                <a:spcPts val="1000"/>
              </a:spcBef>
              <a:spcAft>
                <a:spcPts val="0"/>
              </a:spcAft>
              <a:buClr>
                <a:schemeClr val="dk1"/>
              </a:buClr>
              <a:buSzPts val="2800"/>
              <a:buChar char="•"/>
            </a:pPr>
            <a:r>
              <a:rPr lang="en-US"/>
              <a:t>This feedback mechanism converts the device into an oscillator (and hence a light emitter) with a gain mechanism that compensates for optical losses in the cavity at certain resonant optical frequencies. </a:t>
            </a:r>
            <a:endParaRPr/>
          </a:p>
          <a:p>
            <a:pPr indent="-228600" lvl="0" marL="228600" rtl="0" algn="l">
              <a:lnSpc>
                <a:spcPct val="90000"/>
              </a:lnSpc>
              <a:spcBef>
                <a:spcPts val="1000"/>
              </a:spcBef>
              <a:spcAft>
                <a:spcPts val="0"/>
              </a:spcAft>
              <a:buClr>
                <a:schemeClr val="dk1"/>
              </a:buClr>
              <a:buSzPts val="2800"/>
              <a:buChar char="•"/>
            </a:pPr>
            <a:r>
              <a:rPr lang="en-US"/>
              <a:t>The sides of the cavity are simply formed by roughing the edges of the device to reduce unwanted emissions in the lateral directions.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6" name="Google Shape;16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As the light reflects back and forth within the Fabry-Perot cavity, the electric fields of the light interfere on successive round trips. </a:t>
            </a:r>
            <a:endParaRPr/>
          </a:p>
          <a:p>
            <a:pPr indent="-228600" lvl="0" marL="228600" rtl="0" algn="l">
              <a:lnSpc>
                <a:spcPct val="90000"/>
              </a:lnSpc>
              <a:spcBef>
                <a:spcPts val="1000"/>
              </a:spcBef>
              <a:spcAft>
                <a:spcPts val="0"/>
              </a:spcAft>
              <a:buClr>
                <a:schemeClr val="dk1"/>
              </a:buClr>
              <a:buSzPct val="100000"/>
              <a:buChar char="•"/>
            </a:pPr>
            <a:r>
              <a:rPr lang="en-US"/>
              <a:t>Those wavelengths that are integer multiples of the cavity length interfere constructively so that their amplitudes add when they exit the device through the righthand facet.</a:t>
            </a:r>
            <a:endParaRPr/>
          </a:p>
          <a:p>
            <a:pPr indent="-228600" lvl="0" marL="228600" rtl="0" algn="l">
              <a:lnSpc>
                <a:spcPct val="90000"/>
              </a:lnSpc>
              <a:spcBef>
                <a:spcPts val="1000"/>
              </a:spcBef>
              <a:spcAft>
                <a:spcPts val="0"/>
              </a:spcAft>
              <a:buClr>
                <a:schemeClr val="dk1"/>
              </a:buClr>
              <a:buSzPct val="100000"/>
              <a:buChar char="•"/>
            </a:pPr>
            <a:r>
              <a:rPr lang="en-US"/>
              <a:t> All other wavelengths interfere destructively and thus cancel themselves out. The optical frequencies at which constructive interference occurs are the resonant frequencies of the cavity. </a:t>
            </a:r>
            <a:endParaRPr/>
          </a:p>
          <a:p>
            <a:pPr indent="-228600" lvl="0" marL="228600" rtl="0" algn="l">
              <a:lnSpc>
                <a:spcPct val="90000"/>
              </a:lnSpc>
              <a:spcBef>
                <a:spcPts val="1000"/>
              </a:spcBef>
              <a:spcAft>
                <a:spcPts val="0"/>
              </a:spcAft>
              <a:buClr>
                <a:schemeClr val="dk1"/>
              </a:buClr>
              <a:buSzPct val="100000"/>
              <a:buChar char="•"/>
            </a:pPr>
            <a:r>
              <a:rPr lang="en-US"/>
              <a:t>Consequently, spontaneously emitted photons that have wavelengths at these resonant frequencies reinforce themselves after multiple trips through the cavity so that their optical field becomes very strong. </a:t>
            </a:r>
            <a:endParaRPr/>
          </a:p>
          <a:p>
            <a:pPr indent="-228600" lvl="0" marL="228600" rtl="0" algn="l">
              <a:lnSpc>
                <a:spcPct val="90000"/>
              </a:lnSpc>
              <a:spcBef>
                <a:spcPts val="1000"/>
              </a:spcBef>
              <a:spcAft>
                <a:spcPts val="0"/>
              </a:spcAft>
              <a:buClr>
                <a:schemeClr val="dk1"/>
              </a:buClr>
              <a:buSzPct val="100000"/>
              <a:buChar char="•"/>
            </a:pPr>
            <a:r>
              <a:rPr lang="en-US"/>
              <a:t>The resonant wavelengths are called the longitudinal modes of the cavity because they resonate along the length of the cavity.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2" name="Google Shape;1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another laser diode type, commonly referred to as the distributed-feedback (DFB) laser the cleaved facets are not required for optical feedback. </a:t>
            </a:r>
            <a:endParaRPr/>
          </a:p>
          <a:p>
            <a:pPr indent="-228600" lvl="0" marL="228600" rtl="0" algn="l">
              <a:lnSpc>
                <a:spcPct val="90000"/>
              </a:lnSpc>
              <a:spcBef>
                <a:spcPts val="1000"/>
              </a:spcBef>
              <a:spcAft>
                <a:spcPts val="0"/>
              </a:spcAft>
              <a:buClr>
                <a:schemeClr val="dk1"/>
              </a:buClr>
              <a:buSzPts val="2800"/>
              <a:buChar char="•"/>
            </a:pPr>
            <a:r>
              <a:rPr lang="en-US"/>
              <a:t>A typical DFB laser configuration is shown in Fig. </a:t>
            </a:r>
            <a:endParaRPr/>
          </a:p>
          <a:p>
            <a:pPr indent="-228600" lvl="0" marL="228600" rtl="0" algn="l">
              <a:lnSpc>
                <a:spcPct val="90000"/>
              </a:lnSpc>
              <a:spcBef>
                <a:spcPts val="1000"/>
              </a:spcBef>
              <a:spcAft>
                <a:spcPts val="0"/>
              </a:spcAft>
              <a:buClr>
                <a:schemeClr val="dk1"/>
              </a:buClr>
              <a:buSzPts val="2800"/>
              <a:buChar char="•"/>
            </a:pPr>
            <a:r>
              <a:rPr lang="en-US"/>
              <a:t>The fabrication of this device is similar to the Fabry-Perot types, except that the lasing action is obtained from Bragg reflectors (gratings) or periodic variations of the refractive index (called distributed feedback corrugations), which are incorporated into the multilayer structure along the length of the diode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78" name="Google Shape;178;p16"/>
          <p:cNvPicPr preferRelativeResize="0"/>
          <p:nvPr>
            <p:ph idx="1" type="body"/>
          </p:nvPr>
        </p:nvPicPr>
        <p:blipFill rotWithShape="1">
          <a:blip r:embed="rId3">
            <a:alphaModFix/>
          </a:blip>
          <a:srcRect b="0" l="0" r="0" t="0"/>
          <a:stretch/>
        </p:blipFill>
        <p:spPr>
          <a:xfrm>
            <a:off x="2900362" y="2220119"/>
            <a:ext cx="6391275" cy="356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4" name="Google Shape;18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general, the full optical output is needed only from the front facet of the laser—that is, the one to be aligned with an optical fiber. </a:t>
            </a:r>
            <a:endParaRPr/>
          </a:p>
          <a:p>
            <a:pPr indent="-228600" lvl="0" marL="228600" rtl="0" algn="l">
              <a:lnSpc>
                <a:spcPct val="90000"/>
              </a:lnSpc>
              <a:spcBef>
                <a:spcPts val="1000"/>
              </a:spcBef>
              <a:spcAft>
                <a:spcPts val="0"/>
              </a:spcAft>
              <a:buClr>
                <a:schemeClr val="dk1"/>
              </a:buClr>
              <a:buSzPts val="2800"/>
              <a:buChar char="•"/>
            </a:pPr>
            <a:r>
              <a:rPr lang="en-US"/>
              <a:t>In this case, a dielectric reflector can be deposited on the rear laser facet to reduce the optical loss in the cavity, to reduce the threshold current density the point at which lasing and to increase the external quantum efficiency. </a:t>
            </a:r>
            <a:endParaRPr/>
          </a:p>
          <a:p>
            <a:pPr indent="-228600" lvl="0" marL="228600" rtl="0" algn="l">
              <a:lnSpc>
                <a:spcPct val="90000"/>
              </a:lnSpc>
              <a:spcBef>
                <a:spcPts val="1000"/>
              </a:spcBef>
              <a:spcAft>
                <a:spcPts val="0"/>
              </a:spcAft>
              <a:buClr>
                <a:schemeClr val="dk1"/>
              </a:buClr>
              <a:buSzPts val="2800"/>
              <a:buChar char="•"/>
            </a:pPr>
            <a:r>
              <a:rPr lang="en-US"/>
              <a:t>Reflectivities greater than 98 percent have been achieved with a six-layer reflector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0" name="Google Shape;19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The optical radiation within the resonance cavity of a laser diode sets up a pattern of electric and magnetic field lines called the modes of the cavity .</a:t>
            </a:r>
            <a:endParaRPr/>
          </a:p>
          <a:p>
            <a:pPr indent="-228600" lvl="0" marL="228600" rtl="0" algn="l">
              <a:lnSpc>
                <a:spcPct val="90000"/>
              </a:lnSpc>
              <a:spcBef>
                <a:spcPts val="1000"/>
              </a:spcBef>
              <a:spcAft>
                <a:spcPts val="0"/>
              </a:spcAft>
              <a:buClr>
                <a:schemeClr val="dk1"/>
              </a:buClr>
              <a:buSzPct val="100000"/>
              <a:buChar char="•"/>
            </a:pPr>
            <a:r>
              <a:rPr lang="en-US"/>
              <a:t>These can conveniently be separated into two independent sets of </a:t>
            </a:r>
            <a:r>
              <a:rPr lang="en-US">
                <a:solidFill>
                  <a:srgbClr val="0070C0"/>
                </a:solidFill>
              </a:rPr>
              <a:t>transverse electric (TE) and transverse magnetic (TM) modes. </a:t>
            </a:r>
            <a:endParaRPr/>
          </a:p>
          <a:p>
            <a:pPr indent="-228600" lvl="0" marL="228600" rtl="0" algn="l">
              <a:lnSpc>
                <a:spcPct val="90000"/>
              </a:lnSpc>
              <a:spcBef>
                <a:spcPts val="1000"/>
              </a:spcBef>
              <a:spcAft>
                <a:spcPts val="0"/>
              </a:spcAft>
              <a:buClr>
                <a:schemeClr val="dk1"/>
              </a:buClr>
              <a:buSzPct val="100000"/>
              <a:buChar char="•"/>
            </a:pPr>
            <a:r>
              <a:rPr lang="en-US"/>
              <a:t>Each set of modes can be described in terms of the longitudinal, lateral, and transverse half-sinusoidal variations of the electromagnetic fi elds along the major axes of the cavity.</a:t>
            </a:r>
            <a:endParaRPr/>
          </a:p>
          <a:p>
            <a:pPr indent="-228600" lvl="0" marL="228600" rtl="0" algn="l">
              <a:lnSpc>
                <a:spcPct val="90000"/>
              </a:lnSpc>
              <a:spcBef>
                <a:spcPts val="1000"/>
              </a:spcBef>
              <a:spcAft>
                <a:spcPts val="0"/>
              </a:spcAft>
              <a:buClr>
                <a:schemeClr val="dk1"/>
              </a:buClr>
              <a:buSzPct val="100000"/>
              <a:buChar char="•"/>
            </a:pPr>
            <a:r>
              <a:rPr lang="en-US"/>
              <a:t>The longitudinal modes are related to the length L of the cavity and determine the principal structure of the frequency spectrum of the emitted optical radiation.</a:t>
            </a:r>
            <a:endParaRPr/>
          </a:p>
          <a:p>
            <a:pPr indent="-228600" lvl="0" marL="228600" rtl="0" algn="l">
              <a:lnSpc>
                <a:spcPct val="90000"/>
              </a:lnSpc>
              <a:spcBef>
                <a:spcPts val="1000"/>
              </a:spcBef>
              <a:spcAft>
                <a:spcPts val="0"/>
              </a:spcAft>
              <a:buClr>
                <a:schemeClr val="dk1"/>
              </a:buClr>
              <a:buSzPct val="100000"/>
              <a:buChar char="•"/>
            </a:pPr>
            <a:r>
              <a:rPr lang="en-US"/>
              <a:t> Since L is much larger than the lasing wavelength of approximately 1 mm, many longitudinal modes can exist. Lateral modes lie in the plane of the pn junction.</a:t>
            </a:r>
            <a:endParaRPr/>
          </a:p>
          <a:p>
            <a:pPr indent="-228600" lvl="0" marL="228600" rtl="0" algn="l">
              <a:lnSpc>
                <a:spcPct val="90000"/>
              </a:lnSpc>
              <a:spcBef>
                <a:spcPts val="1000"/>
              </a:spcBef>
              <a:spcAft>
                <a:spcPts val="0"/>
              </a:spcAft>
              <a:buClr>
                <a:schemeClr val="dk1"/>
              </a:buClr>
              <a:buSzPct val="100000"/>
              <a:buChar char="•"/>
            </a:pPr>
            <a:r>
              <a:rPr lang="en-US"/>
              <a:t> These modes depend on the side wall preparation and the width of the cavity, and determine the shape of the lateral profile of the laser beam. </a:t>
            </a:r>
            <a:endParaRPr/>
          </a:p>
          <a:p>
            <a:pPr indent="-228600" lvl="0" marL="228600" rtl="0" algn="l">
              <a:lnSpc>
                <a:spcPct val="90000"/>
              </a:lnSpc>
              <a:spcBef>
                <a:spcPts val="1000"/>
              </a:spcBef>
              <a:spcAft>
                <a:spcPts val="0"/>
              </a:spcAft>
              <a:buClr>
                <a:schemeClr val="dk1"/>
              </a:buClr>
              <a:buSzPct val="100000"/>
              <a:buChar char="•"/>
            </a:pPr>
            <a:r>
              <a:rPr lang="en-US"/>
              <a:t>Transverse modes are associated with the electromagnetic field and beam profile in the direction perpendicular to the plane of the pn junction. </a:t>
            </a:r>
            <a:endParaRPr/>
          </a:p>
          <a:p>
            <a:pPr indent="-228600" lvl="0" marL="228600" rtl="0" algn="l">
              <a:lnSpc>
                <a:spcPct val="90000"/>
              </a:lnSpc>
              <a:spcBef>
                <a:spcPts val="1000"/>
              </a:spcBef>
              <a:spcAft>
                <a:spcPts val="0"/>
              </a:spcAft>
              <a:buClr>
                <a:schemeClr val="dk1"/>
              </a:buClr>
              <a:buSzPct val="100000"/>
              <a:buChar char="•"/>
            </a:pPr>
            <a:r>
              <a:rPr lang="en-US"/>
              <a:t>These modes are of great importance as they largely determine such laser characteristics as the radiation pattern (the transverse angular distribution of the optical output power) and the threshold current density.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6" name="Google Shape;19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determine the lasing conditions and the resonant frequencies, we express the electromagnetic wave propagating in the longitudinal direction (along the axis normal to the mirrors) in terms of the electric field phasor.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where I(z) is the optical field intensity, ω is the optical radian frequency, and β is the propagation constant</a:t>
            </a:r>
            <a:endParaRPr/>
          </a:p>
        </p:txBody>
      </p:sp>
      <p:pic>
        <p:nvPicPr>
          <p:cNvPr id="197" name="Google Shape;197;p19"/>
          <p:cNvPicPr preferRelativeResize="0"/>
          <p:nvPr/>
        </p:nvPicPr>
        <p:blipFill rotWithShape="1">
          <a:blip r:embed="rId3">
            <a:alphaModFix/>
          </a:blip>
          <a:srcRect b="0" l="0" r="0" t="0"/>
          <a:stretch/>
        </p:blipFill>
        <p:spPr>
          <a:xfrm>
            <a:off x="1110246" y="3520395"/>
            <a:ext cx="7172325" cy="41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Lasers come in many forms with dimensions ranging from the size of a grain of salt to one that will occupy an entire room. </a:t>
            </a:r>
            <a:endParaRPr/>
          </a:p>
          <a:p>
            <a:pPr indent="-228600" lvl="0" marL="228600" rtl="0" algn="l">
              <a:lnSpc>
                <a:spcPct val="90000"/>
              </a:lnSpc>
              <a:spcBef>
                <a:spcPts val="1000"/>
              </a:spcBef>
              <a:spcAft>
                <a:spcPts val="0"/>
              </a:spcAft>
              <a:buClr>
                <a:schemeClr val="dk1"/>
              </a:buClr>
              <a:buSzPts val="2800"/>
              <a:buChar char="•"/>
            </a:pPr>
            <a:r>
              <a:rPr lang="en-US"/>
              <a:t>The lasing medium can be </a:t>
            </a:r>
            <a:r>
              <a:rPr lang="en-US">
                <a:solidFill>
                  <a:srgbClr val="0070C0"/>
                </a:solidFill>
              </a:rPr>
              <a:t>a gas, a liquid, an </a:t>
            </a:r>
            <a:r>
              <a:rPr lang="en-US">
                <a:solidFill>
                  <a:srgbClr val="0070C0"/>
                </a:solidFill>
              </a:rPr>
              <a:t>insulating </a:t>
            </a:r>
            <a:r>
              <a:rPr lang="en-US">
                <a:solidFill>
                  <a:srgbClr val="0070C0"/>
                </a:solidFill>
              </a:rPr>
              <a:t>crystal </a:t>
            </a:r>
            <a:r>
              <a:rPr lang="en-US"/>
              <a:t>(solid state), or a semiconductor.</a:t>
            </a:r>
            <a:endParaRPr/>
          </a:p>
          <a:p>
            <a:pPr indent="-228600" lvl="0" marL="228600" rtl="0" algn="l">
              <a:lnSpc>
                <a:spcPct val="90000"/>
              </a:lnSpc>
              <a:spcBef>
                <a:spcPts val="1000"/>
              </a:spcBef>
              <a:spcAft>
                <a:spcPts val="0"/>
              </a:spcAft>
              <a:buClr>
                <a:schemeClr val="dk1"/>
              </a:buClr>
              <a:buSzPts val="2800"/>
              <a:buChar char="•"/>
            </a:pPr>
            <a:r>
              <a:rPr lang="en-US"/>
              <a:t>For optical fiber systems the laser sources used almost exclusively are semiconductor laser diodes. </a:t>
            </a:r>
            <a:endParaRPr/>
          </a:p>
          <a:p>
            <a:pPr indent="-228600" lvl="0" marL="228600" rtl="0" algn="l">
              <a:lnSpc>
                <a:spcPct val="90000"/>
              </a:lnSpc>
              <a:spcBef>
                <a:spcPts val="1000"/>
              </a:spcBef>
              <a:spcAft>
                <a:spcPts val="0"/>
              </a:spcAft>
              <a:buClr>
                <a:schemeClr val="dk1"/>
              </a:buClr>
              <a:buSzPts val="2800"/>
              <a:buChar char="•"/>
            </a:pPr>
            <a:r>
              <a:rPr lang="en-US"/>
              <a:t>They are similar to other lasers, such as the conventional solid-state and gas lasers, in that the emitted radiation has spatial and temporal coherence; that is, the output radiation is highly monochromatic and the light beam is very directional.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3" name="Google Shape;203;p20"/>
          <p:cNvSpPr txBox="1"/>
          <p:nvPr>
            <p:ph idx="1" type="body"/>
          </p:nvPr>
        </p:nvSpPr>
        <p:spPr>
          <a:xfrm>
            <a:off x="838200" y="168602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Lasing is the condition at which light amplification becomes possible in the laser diode.</a:t>
            </a:r>
            <a:endParaRPr/>
          </a:p>
          <a:p>
            <a:pPr indent="-228600" lvl="0" marL="228600" rtl="0" algn="l">
              <a:lnSpc>
                <a:spcPct val="90000"/>
              </a:lnSpc>
              <a:spcBef>
                <a:spcPts val="1000"/>
              </a:spcBef>
              <a:spcAft>
                <a:spcPts val="0"/>
              </a:spcAft>
              <a:buClr>
                <a:schemeClr val="dk1"/>
              </a:buClr>
              <a:buSzPts val="2400"/>
              <a:buChar char="•"/>
            </a:pPr>
            <a:r>
              <a:rPr lang="en-US" sz="2400"/>
              <a:t> The requirement for lasing is that a population inversion be achieved. </a:t>
            </a:r>
            <a:endParaRPr/>
          </a:p>
          <a:p>
            <a:pPr indent="-228600" lvl="0" marL="228600" rtl="0" algn="l">
              <a:lnSpc>
                <a:spcPct val="90000"/>
              </a:lnSpc>
              <a:spcBef>
                <a:spcPts val="1000"/>
              </a:spcBef>
              <a:spcAft>
                <a:spcPts val="0"/>
              </a:spcAft>
              <a:buClr>
                <a:schemeClr val="dk1"/>
              </a:buClr>
              <a:buSzPts val="2400"/>
              <a:buChar char="•"/>
            </a:pPr>
            <a:r>
              <a:rPr lang="en-US" sz="2400"/>
              <a:t>The stimulated emission rate into a given mode is proportional to the intensity of the radiation in that mode. </a:t>
            </a:r>
            <a:endParaRPr/>
          </a:p>
          <a:p>
            <a:pPr indent="-228600" lvl="0" marL="228600" rtl="0" algn="l">
              <a:lnSpc>
                <a:spcPct val="90000"/>
              </a:lnSpc>
              <a:spcBef>
                <a:spcPts val="1000"/>
              </a:spcBef>
              <a:spcAft>
                <a:spcPts val="0"/>
              </a:spcAft>
              <a:buClr>
                <a:schemeClr val="dk1"/>
              </a:buClr>
              <a:buSzPts val="2400"/>
              <a:buChar char="•"/>
            </a:pPr>
            <a:r>
              <a:rPr lang="en-US" sz="2400"/>
              <a:t>The radiation intensity at a photon energy hϒ varies exponentially with the distance z that it traverses along the lasing cavity according to the relationship</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where        is the effective absorption coefficient of the material in the optical path and Γ is the optical-field confinement factor—that is, the fraction of optical power in the active layer.</a:t>
            </a:r>
            <a:endParaRPr sz="2400"/>
          </a:p>
        </p:txBody>
      </p:sp>
      <p:pic>
        <p:nvPicPr>
          <p:cNvPr id="204" name="Google Shape;204;p20"/>
          <p:cNvPicPr preferRelativeResize="0"/>
          <p:nvPr/>
        </p:nvPicPr>
        <p:blipFill rotWithShape="1">
          <a:blip r:embed="rId3">
            <a:alphaModFix/>
          </a:blip>
          <a:srcRect b="0" l="0" r="0" t="0"/>
          <a:stretch/>
        </p:blipFill>
        <p:spPr>
          <a:xfrm>
            <a:off x="3968425" y="4642464"/>
            <a:ext cx="3676650" cy="409575"/>
          </a:xfrm>
          <a:prstGeom prst="rect">
            <a:avLst/>
          </a:prstGeom>
          <a:noFill/>
          <a:ln>
            <a:noFill/>
          </a:ln>
        </p:spPr>
      </p:pic>
      <p:pic>
        <p:nvPicPr>
          <p:cNvPr id="205" name="Google Shape;205;p20"/>
          <p:cNvPicPr preferRelativeResize="0"/>
          <p:nvPr/>
        </p:nvPicPr>
        <p:blipFill rotWithShape="1">
          <a:blip r:embed="rId4">
            <a:alphaModFix/>
          </a:blip>
          <a:srcRect b="0" l="0" r="0" t="0"/>
          <a:stretch/>
        </p:blipFill>
        <p:spPr>
          <a:xfrm>
            <a:off x="2082768" y="5052039"/>
            <a:ext cx="209550" cy="32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1" name="Google Shape;2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Optical amplification of selected modes is provided by the feedback mechanism of the optical cavity. </a:t>
            </a:r>
            <a:endParaRPr/>
          </a:p>
          <a:p>
            <a:pPr indent="-228600" lvl="0" marL="228600" rtl="0" algn="l">
              <a:lnSpc>
                <a:spcPct val="90000"/>
              </a:lnSpc>
              <a:spcBef>
                <a:spcPts val="1000"/>
              </a:spcBef>
              <a:spcAft>
                <a:spcPts val="0"/>
              </a:spcAft>
              <a:buClr>
                <a:schemeClr val="dk1"/>
              </a:buClr>
              <a:buSzPct val="100000"/>
              <a:buChar char="•"/>
            </a:pPr>
            <a:r>
              <a:rPr lang="en-US"/>
              <a:t>In the repeated passes between the two partially reflecting parallel mirrors, a portion of the radiation associated with those modes that have the highest optical gain coefficient is retained and further amplified during each trip through the cavity.</a:t>
            </a:r>
            <a:endParaRPr/>
          </a:p>
          <a:p>
            <a:pPr indent="-228600" lvl="0" marL="228600" rtl="0" algn="l">
              <a:lnSpc>
                <a:spcPct val="90000"/>
              </a:lnSpc>
              <a:spcBef>
                <a:spcPts val="1000"/>
              </a:spcBef>
              <a:spcAft>
                <a:spcPts val="0"/>
              </a:spcAft>
              <a:buClr>
                <a:schemeClr val="dk1"/>
              </a:buClr>
              <a:buSzPct val="100000"/>
              <a:buChar char="•"/>
            </a:pPr>
            <a:r>
              <a:rPr lang="en-US"/>
              <a:t>Lasing occurs when the gain of one or several guided modes is sufficient to exceed the optical loss during one roundtrip through the cavity; that is, z = 2L. </a:t>
            </a:r>
            <a:endParaRPr/>
          </a:p>
          <a:p>
            <a:pPr indent="-228600" lvl="0" marL="228600" rtl="0" algn="l">
              <a:lnSpc>
                <a:spcPct val="90000"/>
              </a:lnSpc>
              <a:spcBef>
                <a:spcPts val="1000"/>
              </a:spcBef>
              <a:spcAft>
                <a:spcPts val="0"/>
              </a:spcAft>
              <a:buClr>
                <a:schemeClr val="dk1"/>
              </a:buClr>
              <a:buSzPct val="100000"/>
              <a:buChar char="•"/>
            </a:pPr>
            <a:r>
              <a:rPr lang="en-US"/>
              <a:t>During this roundtrip, only the fractions R</a:t>
            </a:r>
            <a:r>
              <a:rPr baseline="-25000" lang="en-US"/>
              <a:t>1</a:t>
            </a:r>
            <a:r>
              <a:rPr lang="en-US"/>
              <a:t> and R</a:t>
            </a:r>
            <a:r>
              <a:rPr baseline="-25000" lang="en-US"/>
              <a:t>2</a:t>
            </a:r>
            <a:r>
              <a:rPr lang="en-US"/>
              <a:t> of the optical radiation are reflected from the two laser ends 1 and 2, respectively, where R</a:t>
            </a:r>
            <a:r>
              <a:rPr baseline="-25000" lang="en-US"/>
              <a:t>1</a:t>
            </a:r>
            <a:r>
              <a:rPr lang="en-US"/>
              <a:t> and R</a:t>
            </a:r>
            <a:r>
              <a:rPr baseline="-25000" lang="en-US"/>
              <a:t>2</a:t>
            </a:r>
            <a:r>
              <a:rPr lang="en-US"/>
              <a:t> are the mirror reflectivities or Fresnel reflection coefficients, which are given by</a:t>
            </a:r>
            <a:endParaRPr/>
          </a:p>
        </p:txBody>
      </p:sp>
      <p:pic>
        <p:nvPicPr>
          <p:cNvPr id="212" name="Google Shape;212;p21"/>
          <p:cNvPicPr preferRelativeResize="0"/>
          <p:nvPr/>
        </p:nvPicPr>
        <p:blipFill rotWithShape="1">
          <a:blip r:embed="rId3">
            <a:alphaModFix/>
          </a:blip>
          <a:srcRect b="0" l="0" r="0" t="0"/>
          <a:stretch/>
        </p:blipFill>
        <p:spPr>
          <a:xfrm>
            <a:off x="5225726" y="5710238"/>
            <a:ext cx="2076450" cy="93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8" name="Google Shape;21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for the reflection of light at an interface between two materials having refractive indices n</a:t>
            </a:r>
            <a:r>
              <a:rPr baseline="-25000" lang="en-US"/>
              <a:t>1</a:t>
            </a:r>
            <a:r>
              <a:rPr lang="en-US"/>
              <a:t> and n</a:t>
            </a:r>
            <a:r>
              <a:rPr baseline="-25000" lang="en-US"/>
              <a:t>2</a:t>
            </a:r>
            <a:endParaRPr/>
          </a:p>
          <a:p>
            <a:pPr indent="-228600" lvl="0" marL="228600" rtl="0" algn="l">
              <a:lnSpc>
                <a:spcPct val="90000"/>
              </a:lnSpc>
              <a:spcBef>
                <a:spcPts val="1000"/>
              </a:spcBef>
              <a:spcAft>
                <a:spcPts val="0"/>
              </a:spcAft>
              <a:buClr>
                <a:schemeClr val="dk1"/>
              </a:buClr>
              <a:buSzPct val="100000"/>
              <a:buChar char="•"/>
            </a:pPr>
            <a:r>
              <a:rPr lang="en-US"/>
              <a:t>From this lasing condition equation becomes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For an uncoated cleaved facet the reflectivity is only about 30 percent. </a:t>
            </a:r>
            <a:endParaRPr/>
          </a:p>
          <a:p>
            <a:pPr indent="-228600" lvl="0" marL="228600" rtl="0" algn="l">
              <a:lnSpc>
                <a:spcPct val="90000"/>
              </a:lnSpc>
              <a:spcBef>
                <a:spcPts val="1000"/>
              </a:spcBef>
              <a:spcAft>
                <a:spcPts val="0"/>
              </a:spcAft>
              <a:buClr>
                <a:schemeClr val="dk1"/>
              </a:buClr>
              <a:buSzPct val="100000"/>
              <a:buChar char="•"/>
            </a:pPr>
            <a:r>
              <a:rPr lang="en-US"/>
              <a:t>To reduce the loss in the cavity and to make the optical feedback stronger, the facets typically are coated with a dielectric material.</a:t>
            </a:r>
            <a:endParaRPr/>
          </a:p>
          <a:p>
            <a:pPr indent="-228600" lvl="0" marL="228600" rtl="0" algn="l">
              <a:lnSpc>
                <a:spcPct val="90000"/>
              </a:lnSpc>
              <a:spcBef>
                <a:spcPts val="1000"/>
              </a:spcBef>
              <a:spcAft>
                <a:spcPts val="0"/>
              </a:spcAft>
              <a:buClr>
                <a:schemeClr val="dk1"/>
              </a:buClr>
              <a:buSzPct val="100000"/>
              <a:buChar char="•"/>
            </a:pPr>
            <a:r>
              <a:rPr lang="en-US"/>
              <a:t>This can produce a reflectivity of about 99 percent for the rear facet and 90 percent for the front facet through which the lasing light emerges. </a:t>
            </a:r>
            <a:endParaRPr/>
          </a:p>
          <a:p>
            <a:pPr indent="-228600" lvl="0" marL="228600" rtl="0" algn="l">
              <a:lnSpc>
                <a:spcPct val="90000"/>
              </a:lnSpc>
              <a:spcBef>
                <a:spcPts val="1000"/>
              </a:spcBef>
              <a:spcAft>
                <a:spcPts val="0"/>
              </a:spcAft>
              <a:buClr>
                <a:schemeClr val="dk1"/>
              </a:buClr>
              <a:buSzPct val="100000"/>
              <a:buChar char="•"/>
            </a:pPr>
            <a:r>
              <a:rPr lang="en-US"/>
              <a:t>At the lasing threshold, a steady-state oscillation takes place, and the magnitude and phase of the returned wave must be equal to those of the original wave. This gives the conditions</a:t>
            </a:r>
            <a:endParaRPr/>
          </a:p>
          <a:p>
            <a:pPr indent="0" lvl="0" marL="0" rtl="0" algn="l">
              <a:lnSpc>
                <a:spcPct val="90000"/>
              </a:lnSpc>
              <a:spcBef>
                <a:spcPts val="1000"/>
              </a:spcBef>
              <a:spcAft>
                <a:spcPts val="0"/>
              </a:spcAft>
              <a:buClr>
                <a:schemeClr val="dk1"/>
              </a:buClr>
              <a:buSzPct val="100000"/>
              <a:buNone/>
            </a:pPr>
            <a:r>
              <a:t/>
            </a:r>
            <a:endParaRPr/>
          </a:p>
        </p:txBody>
      </p:sp>
      <p:pic>
        <p:nvPicPr>
          <p:cNvPr id="219" name="Google Shape;219;p22"/>
          <p:cNvPicPr preferRelativeResize="0"/>
          <p:nvPr/>
        </p:nvPicPr>
        <p:blipFill rotWithShape="1">
          <a:blip r:embed="rId3">
            <a:alphaModFix/>
          </a:blip>
          <a:srcRect b="0" l="0" r="0" t="0"/>
          <a:stretch/>
        </p:blipFill>
        <p:spPr>
          <a:xfrm>
            <a:off x="3900487" y="2818428"/>
            <a:ext cx="4391025" cy="400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838200" y="35579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25" name="Google Shape;225;p23"/>
          <p:cNvPicPr preferRelativeResize="0"/>
          <p:nvPr>
            <p:ph idx="1" type="body"/>
          </p:nvPr>
        </p:nvPicPr>
        <p:blipFill rotWithShape="1">
          <a:blip r:embed="rId3">
            <a:alphaModFix/>
          </a:blip>
          <a:srcRect b="0" l="0" r="0" t="0"/>
          <a:stretch/>
        </p:blipFill>
        <p:spPr>
          <a:xfrm>
            <a:off x="1993254" y="1900156"/>
            <a:ext cx="5600700" cy="1085850"/>
          </a:xfrm>
          <a:prstGeom prst="rect">
            <a:avLst/>
          </a:prstGeom>
          <a:noFill/>
          <a:ln>
            <a:noFill/>
          </a:ln>
        </p:spPr>
      </p:pic>
      <p:sp>
        <p:nvSpPr>
          <p:cNvPr id="226" name="Google Shape;226;p23"/>
          <p:cNvSpPr txBox="1"/>
          <p:nvPr/>
        </p:nvSpPr>
        <p:spPr>
          <a:xfrm>
            <a:off x="7398397" y="2616674"/>
            <a:ext cx="27016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&lt;-----------for the phase.</a:t>
            </a:r>
            <a:endParaRPr/>
          </a:p>
        </p:txBody>
      </p:sp>
      <p:sp>
        <p:nvSpPr>
          <p:cNvPr id="227" name="Google Shape;227;p23"/>
          <p:cNvSpPr txBox="1"/>
          <p:nvPr/>
        </p:nvSpPr>
        <p:spPr>
          <a:xfrm>
            <a:off x="1300842" y="3459657"/>
            <a:ext cx="100529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condition to just reach the lasing threshold is the point at which the optical gain is equal to the total loss α</a:t>
            </a:r>
            <a:r>
              <a:rPr baseline="-25000"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 in the cavity and this condition is  </a:t>
            </a:r>
            <a:endParaRPr sz="1800">
              <a:solidFill>
                <a:schemeClr val="dk1"/>
              </a:solidFill>
              <a:latin typeface="Calibri"/>
              <a:ea typeface="Calibri"/>
              <a:cs typeface="Calibri"/>
              <a:sym typeface="Calibri"/>
            </a:endParaRPr>
          </a:p>
        </p:txBody>
      </p:sp>
      <p:pic>
        <p:nvPicPr>
          <p:cNvPr id="228" name="Google Shape;228;p23"/>
          <p:cNvPicPr preferRelativeResize="0"/>
          <p:nvPr/>
        </p:nvPicPr>
        <p:blipFill rotWithShape="1">
          <a:blip r:embed="rId4">
            <a:alphaModFix/>
          </a:blip>
          <a:srcRect b="0" l="0" r="0" t="0"/>
          <a:stretch/>
        </p:blipFill>
        <p:spPr>
          <a:xfrm>
            <a:off x="3896211" y="4193876"/>
            <a:ext cx="3895725" cy="771525"/>
          </a:xfrm>
          <a:prstGeom prst="rect">
            <a:avLst/>
          </a:prstGeom>
          <a:noFill/>
          <a:ln>
            <a:noFill/>
          </a:ln>
        </p:spPr>
      </p:pic>
      <p:sp>
        <p:nvSpPr>
          <p:cNvPr id="229" name="Google Shape;229;p23"/>
          <p:cNvSpPr txBox="1"/>
          <p:nvPr/>
        </p:nvSpPr>
        <p:spPr>
          <a:xfrm>
            <a:off x="1449746" y="5053289"/>
            <a:ext cx="1005295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where α</a:t>
            </a:r>
            <a:r>
              <a:rPr baseline="-25000" lang="en-US" sz="1800">
                <a:solidFill>
                  <a:schemeClr val="dk1"/>
                </a:solidFill>
                <a:latin typeface="Calibri"/>
                <a:ea typeface="Calibri"/>
                <a:cs typeface="Calibri"/>
                <a:sym typeface="Calibri"/>
              </a:rPr>
              <a:t>end</a:t>
            </a:r>
            <a:r>
              <a:rPr lang="en-US" sz="1800">
                <a:solidFill>
                  <a:schemeClr val="dk1"/>
                </a:solidFill>
                <a:latin typeface="Calibri"/>
                <a:ea typeface="Calibri"/>
                <a:cs typeface="Calibri"/>
                <a:sym typeface="Calibri"/>
              </a:rPr>
              <a:t> is the mirror loss in the lasing cavity. Thus, for lasing to occur, we must have the gain g ≥ g</a:t>
            </a:r>
            <a:r>
              <a:rPr baseline="-25000" lang="en-US" sz="1800">
                <a:solidFill>
                  <a:schemeClr val="dk1"/>
                </a:solidFill>
                <a:latin typeface="Calibri"/>
                <a:ea typeface="Calibri"/>
                <a:cs typeface="Calibri"/>
                <a:sym typeface="Calibri"/>
              </a:rPr>
              <a:t>th</a:t>
            </a:r>
            <a:r>
              <a:rPr lang="en-US" sz="1800">
                <a:solidFill>
                  <a:schemeClr val="dk1"/>
                </a:solidFill>
                <a:latin typeface="Calibri"/>
                <a:ea typeface="Calibri"/>
                <a:cs typeface="Calibri"/>
                <a:sym typeface="Calibri"/>
              </a:rPr>
              <a:t>. This means that the pumping source that maintains the population inversion must be sufficiently strong to support or exceed all the energy-consuming mechanisms within the lasing cavity</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5" name="Google Shape;23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mode that satisfies the above equation reaches threshold first. Theoretically, at the onset of this condition, all additional energy introduced into the laser should augment the growth of this particular mode. </a:t>
            </a:r>
            <a:endParaRPr/>
          </a:p>
          <a:p>
            <a:pPr indent="-228600" lvl="0" marL="228600" rtl="0" algn="l">
              <a:lnSpc>
                <a:spcPct val="90000"/>
              </a:lnSpc>
              <a:spcBef>
                <a:spcPts val="1000"/>
              </a:spcBef>
              <a:spcAft>
                <a:spcPts val="0"/>
              </a:spcAft>
              <a:buClr>
                <a:schemeClr val="dk1"/>
              </a:buClr>
              <a:buSzPts val="2800"/>
              <a:buChar char="•"/>
            </a:pPr>
            <a:r>
              <a:rPr lang="en-US"/>
              <a:t>In practice, various phenomena lead to the excitation of more than one mode.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1" name="Google Shape;24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relationship between optical output power and diode drive current is presented in Fig</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42" name="Google Shape;242;p25"/>
          <p:cNvPicPr preferRelativeResize="0"/>
          <p:nvPr/>
        </p:nvPicPr>
        <p:blipFill rotWithShape="1">
          <a:blip r:embed="rId3">
            <a:alphaModFix/>
          </a:blip>
          <a:srcRect b="0" l="0" r="0" t="0"/>
          <a:stretch/>
        </p:blipFill>
        <p:spPr>
          <a:xfrm>
            <a:off x="2528595" y="2619715"/>
            <a:ext cx="6355955" cy="38731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8" name="Google Shape;248;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At low diode currents, only spontaneous radiation is emitted. Both the spectral range and the lateral beam width of this emission are broad like that of an LED. </a:t>
            </a:r>
            <a:endParaRPr/>
          </a:p>
          <a:p>
            <a:pPr indent="-228600" lvl="0" marL="228600" rtl="0" algn="l">
              <a:lnSpc>
                <a:spcPct val="90000"/>
              </a:lnSpc>
              <a:spcBef>
                <a:spcPts val="1000"/>
              </a:spcBef>
              <a:spcAft>
                <a:spcPts val="0"/>
              </a:spcAft>
              <a:buClr>
                <a:schemeClr val="dk1"/>
              </a:buClr>
              <a:buSzPct val="100000"/>
              <a:buChar char="•"/>
            </a:pPr>
            <a:r>
              <a:rPr lang="en-US"/>
              <a:t>A dramatic and sharply defined increase in the power output occurs at the lasing threshold. </a:t>
            </a:r>
            <a:endParaRPr/>
          </a:p>
          <a:p>
            <a:pPr indent="-228600" lvl="0" marL="228600" rtl="0" algn="l">
              <a:lnSpc>
                <a:spcPct val="90000"/>
              </a:lnSpc>
              <a:spcBef>
                <a:spcPts val="1000"/>
              </a:spcBef>
              <a:spcAft>
                <a:spcPts val="0"/>
              </a:spcAft>
              <a:buClr>
                <a:schemeClr val="dk1"/>
              </a:buClr>
              <a:buSzPct val="100000"/>
              <a:buChar char="•"/>
            </a:pPr>
            <a:r>
              <a:rPr lang="en-US"/>
              <a:t>As this transition point is approached, the spectral range and the beam width both narrow with increasing drive current. </a:t>
            </a:r>
            <a:endParaRPr/>
          </a:p>
          <a:p>
            <a:pPr indent="-228600" lvl="0" marL="228600" rtl="0" algn="l">
              <a:lnSpc>
                <a:spcPct val="90000"/>
              </a:lnSpc>
              <a:spcBef>
                <a:spcPts val="1000"/>
              </a:spcBef>
              <a:spcAft>
                <a:spcPts val="0"/>
              </a:spcAft>
              <a:buClr>
                <a:schemeClr val="dk1"/>
              </a:buClr>
              <a:buSzPct val="100000"/>
              <a:buChar char="•"/>
            </a:pPr>
            <a:r>
              <a:rPr lang="en-US"/>
              <a:t>The final spectral width of approximately 1 nm and the fully narrowed lateral beam width of nominally 5–10° are reached just past the threshold point.</a:t>
            </a:r>
            <a:endParaRPr/>
          </a:p>
          <a:p>
            <a:pPr indent="-228600" lvl="0" marL="228600" rtl="0" algn="l">
              <a:lnSpc>
                <a:spcPct val="90000"/>
              </a:lnSpc>
              <a:spcBef>
                <a:spcPts val="1000"/>
              </a:spcBef>
              <a:spcAft>
                <a:spcPts val="0"/>
              </a:spcAft>
              <a:buClr>
                <a:schemeClr val="dk1"/>
              </a:buClr>
              <a:buSzPct val="100000"/>
              <a:buChar char="•"/>
            </a:pPr>
            <a:r>
              <a:rPr lang="en-US"/>
              <a:t> The threshold current I</a:t>
            </a:r>
            <a:r>
              <a:rPr baseline="-25000" lang="en-US"/>
              <a:t>th</a:t>
            </a:r>
            <a:r>
              <a:rPr lang="en-US"/>
              <a:t> is conventionally defined by extrapolation of the lasing region of the power-versus-current curve, as shown in Fig..</a:t>
            </a:r>
            <a:endParaRPr/>
          </a:p>
          <a:p>
            <a:pPr indent="-228600" lvl="0" marL="228600" rtl="0" algn="l">
              <a:lnSpc>
                <a:spcPct val="90000"/>
              </a:lnSpc>
              <a:spcBef>
                <a:spcPts val="1000"/>
              </a:spcBef>
              <a:spcAft>
                <a:spcPts val="0"/>
              </a:spcAft>
              <a:buClr>
                <a:schemeClr val="dk1"/>
              </a:buClr>
              <a:buSzPct val="100000"/>
              <a:buChar char="•"/>
            </a:pPr>
            <a:r>
              <a:rPr lang="en-US"/>
              <a:t> At high power outputs, the slope of the curve decreases because of junction heating.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4" name="Google Shape;25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laser structures that have strong carrier confinement, the threshold current density for stimulated emission J</a:t>
            </a:r>
            <a:r>
              <a:rPr baseline="-25000" lang="en-US"/>
              <a:t>th</a:t>
            </a:r>
            <a:r>
              <a:rPr lang="en-US"/>
              <a:t> can to a good approximation be related to the lasing-threshold optical gain by</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55" name="Google Shape;255;p27"/>
          <p:cNvPicPr preferRelativeResize="0"/>
          <p:nvPr/>
        </p:nvPicPr>
        <p:blipFill rotWithShape="1">
          <a:blip r:embed="rId3">
            <a:alphaModFix/>
          </a:blip>
          <a:srcRect b="0" l="0" r="0" t="0"/>
          <a:stretch/>
        </p:blipFill>
        <p:spPr>
          <a:xfrm>
            <a:off x="1788852" y="3625056"/>
            <a:ext cx="7419975" cy="75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Despite their differences, the basic principle of operation is the same for each type of laser. </a:t>
            </a:r>
            <a:endParaRPr/>
          </a:p>
          <a:p>
            <a:pPr indent="-228600" lvl="0" marL="228600" rtl="0" algn="l">
              <a:lnSpc>
                <a:spcPct val="90000"/>
              </a:lnSpc>
              <a:spcBef>
                <a:spcPts val="1000"/>
              </a:spcBef>
              <a:spcAft>
                <a:spcPts val="0"/>
              </a:spcAft>
              <a:buClr>
                <a:schemeClr val="dk1"/>
              </a:buClr>
              <a:buSzPts val="2800"/>
              <a:buChar char="•"/>
            </a:pPr>
            <a:r>
              <a:rPr lang="en-US"/>
              <a:t>Laser action is the result of </a:t>
            </a:r>
            <a:r>
              <a:rPr lang="en-US">
                <a:solidFill>
                  <a:srgbClr val="FF0000"/>
                </a:solidFill>
              </a:rPr>
              <a:t>three key </a:t>
            </a:r>
            <a:r>
              <a:rPr lang="en-US"/>
              <a:t>processes:</a:t>
            </a:r>
            <a:endParaRPr/>
          </a:p>
          <a:p>
            <a:pPr indent="-228600" lvl="0" marL="228600" rtl="0" algn="l">
              <a:lnSpc>
                <a:spcPct val="90000"/>
              </a:lnSpc>
              <a:spcBef>
                <a:spcPts val="1000"/>
              </a:spcBef>
              <a:spcAft>
                <a:spcPts val="0"/>
              </a:spcAft>
              <a:buClr>
                <a:srgbClr val="0070C0"/>
              </a:buClr>
              <a:buSzPts val="2800"/>
              <a:buChar char="•"/>
            </a:pPr>
            <a:r>
              <a:rPr lang="en-US">
                <a:solidFill>
                  <a:srgbClr val="0070C0"/>
                </a:solidFill>
              </a:rPr>
              <a:t>photon absorption </a:t>
            </a:r>
            <a:endParaRPr/>
          </a:p>
          <a:p>
            <a:pPr indent="-228600" lvl="0" marL="228600" rtl="0" algn="l">
              <a:lnSpc>
                <a:spcPct val="90000"/>
              </a:lnSpc>
              <a:spcBef>
                <a:spcPts val="1000"/>
              </a:spcBef>
              <a:spcAft>
                <a:spcPts val="0"/>
              </a:spcAft>
              <a:buClr>
                <a:srgbClr val="0070C0"/>
              </a:buClr>
              <a:buSzPts val="2800"/>
              <a:buChar char="•"/>
            </a:pPr>
            <a:r>
              <a:rPr lang="en-US">
                <a:solidFill>
                  <a:srgbClr val="0070C0"/>
                </a:solidFill>
              </a:rPr>
              <a:t>spontaneous emission</a:t>
            </a:r>
            <a:endParaRPr/>
          </a:p>
          <a:p>
            <a:pPr indent="-228600" lvl="0" marL="228600" rtl="0" algn="l">
              <a:lnSpc>
                <a:spcPct val="90000"/>
              </a:lnSpc>
              <a:spcBef>
                <a:spcPts val="1000"/>
              </a:spcBef>
              <a:spcAft>
                <a:spcPts val="0"/>
              </a:spcAft>
              <a:buClr>
                <a:srgbClr val="0070C0"/>
              </a:buClr>
              <a:buSzPts val="2800"/>
              <a:buChar char="•"/>
            </a:pPr>
            <a:r>
              <a:rPr lang="en-US">
                <a:solidFill>
                  <a:srgbClr val="0070C0"/>
                </a:solidFill>
              </a:rPr>
              <a:t>stimulated emission </a:t>
            </a:r>
            <a:endParaRPr>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These three processes are represented by the simple two-energy-level diagrams in Fig whe</a:t>
            </a:r>
            <a:r>
              <a:rPr lang="en-US"/>
              <a:t>re E1 is the ground-state energy and E2 is the excited-state energy.</a:t>
            </a:r>
            <a:endParaRPr/>
          </a:p>
          <a:p>
            <a:pPr indent="-228600" lvl="0" marL="228600" rtl="0" algn="l">
              <a:lnSpc>
                <a:spcPct val="90000"/>
              </a:lnSpc>
              <a:spcBef>
                <a:spcPts val="1000"/>
              </a:spcBef>
              <a:spcAft>
                <a:spcPts val="0"/>
              </a:spcAft>
              <a:buClr>
                <a:schemeClr val="dk1"/>
              </a:buClr>
              <a:buSzPct val="100000"/>
              <a:buChar char="•"/>
            </a:pPr>
            <a:r>
              <a:rPr lang="en-US"/>
              <a:t>According to Planck’s </a:t>
            </a:r>
            <a:r>
              <a:rPr lang="en-US"/>
              <a:t>law, a transition between these two states involves the absorption or </a:t>
            </a:r>
            <a:r>
              <a:rPr lang="en-US">
                <a:solidFill>
                  <a:srgbClr val="0070C0"/>
                </a:solidFill>
              </a:rPr>
              <a:t>emission of a photon of energy hϒ</a:t>
            </a:r>
            <a:r>
              <a:rPr baseline="-25000" lang="en-US">
                <a:solidFill>
                  <a:srgbClr val="0070C0"/>
                </a:solidFill>
              </a:rPr>
              <a:t>12</a:t>
            </a:r>
            <a:r>
              <a:rPr lang="en-US">
                <a:solidFill>
                  <a:srgbClr val="0070C0"/>
                </a:solidFill>
              </a:rPr>
              <a:t> = E</a:t>
            </a:r>
            <a:r>
              <a:rPr baseline="-25000" lang="en-US">
                <a:solidFill>
                  <a:srgbClr val="0070C0"/>
                </a:solidFill>
              </a:rPr>
              <a:t>2</a:t>
            </a:r>
            <a:r>
              <a:rPr lang="en-US">
                <a:solidFill>
                  <a:srgbClr val="0070C0"/>
                </a:solidFill>
              </a:rPr>
              <a:t> – E</a:t>
            </a:r>
            <a:r>
              <a:rPr baseline="-25000" lang="en-US">
                <a:solidFill>
                  <a:srgbClr val="0070C0"/>
                </a:solidFill>
              </a:rPr>
              <a:t>1</a:t>
            </a:r>
            <a:r>
              <a:rPr lang="en-US">
                <a:solidFill>
                  <a:srgbClr val="0070C0"/>
                </a:solidFill>
              </a:rPr>
              <a:t>. </a:t>
            </a:r>
            <a:r>
              <a:rPr lang="en-US"/>
              <a:t>Normally, the system is in the ground state. </a:t>
            </a:r>
            <a:endParaRPr/>
          </a:p>
          <a:p>
            <a:pPr indent="-228600" lvl="0" marL="228600" rtl="0" algn="l">
              <a:lnSpc>
                <a:spcPct val="90000"/>
              </a:lnSpc>
              <a:spcBef>
                <a:spcPts val="1000"/>
              </a:spcBef>
              <a:spcAft>
                <a:spcPts val="0"/>
              </a:spcAft>
              <a:buClr>
                <a:schemeClr val="dk1"/>
              </a:buClr>
              <a:buSzPct val="100000"/>
              <a:buChar char="•"/>
            </a:pPr>
            <a:r>
              <a:rPr lang="en-US"/>
              <a:t>When a photon of energy hϒ</a:t>
            </a:r>
            <a:r>
              <a:rPr baseline="-25000" lang="en-US"/>
              <a:t>12</a:t>
            </a:r>
            <a:r>
              <a:rPr lang="en-US"/>
              <a:t> impinges on the system, an electron in state E1 can absorb the photon energy and be excited to state E2, as shown in Fig. a. </a:t>
            </a:r>
            <a:endParaRPr/>
          </a:p>
          <a:p>
            <a:pPr indent="-228600" lvl="0" marL="228600" rtl="0" algn="l">
              <a:lnSpc>
                <a:spcPct val="90000"/>
              </a:lnSpc>
              <a:spcBef>
                <a:spcPts val="1000"/>
              </a:spcBef>
              <a:spcAft>
                <a:spcPts val="0"/>
              </a:spcAft>
              <a:buClr>
                <a:schemeClr val="dk1"/>
              </a:buClr>
              <a:buSzPct val="100000"/>
              <a:buChar char="•"/>
            </a:pPr>
            <a:r>
              <a:rPr lang="en-US"/>
              <a:t>Since </a:t>
            </a:r>
            <a:r>
              <a:rPr lang="en-US">
                <a:solidFill>
                  <a:srgbClr val="0070C0"/>
                </a:solidFill>
              </a:rPr>
              <a:t>this is an unstable state</a:t>
            </a:r>
            <a:r>
              <a:rPr lang="en-US"/>
              <a:t>, the electron will shortly return to the ground state, thereby emitting a </a:t>
            </a:r>
            <a:r>
              <a:rPr lang="en-US">
                <a:solidFill>
                  <a:srgbClr val="0070C0"/>
                </a:solidFill>
              </a:rPr>
              <a:t>photon of energy hϒ</a:t>
            </a:r>
            <a:r>
              <a:rPr baseline="-25000" lang="en-US">
                <a:solidFill>
                  <a:srgbClr val="0070C0"/>
                </a:solidFill>
              </a:rPr>
              <a:t>12</a:t>
            </a:r>
            <a:r>
              <a:rPr lang="en-US">
                <a:solidFill>
                  <a:srgbClr val="0070C0"/>
                </a:solidFill>
              </a:rPr>
              <a:t> </a:t>
            </a:r>
            <a:r>
              <a:rPr lang="en-US"/>
              <a:t>. </a:t>
            </a:r>
            <a:endParaRPr/>
          </a:p>
          <a:p>
            <a:pPr indent="-228600" lvl="0" marL="228600" rtl="0" algn="l">
              <a:lnSpc>
                <a:spcPct val="90000"/>
              </a:lnSpc>
              <a:spcBef>
                <a:spcPts val="1000"/>
              </a:spcBef>
              <a:spcAft>
                <a:spcPts val="0"/>
              </a:spcAft>
              <a:buClr>
                <a:schemeClr val="dk1"/>
              </a:buClr>
              <a:buSzPct val="100000"/>
              <a:buChar char="•"/>
            </a:pPr>
            <a:r>
              <a:rPr lang="en-US"/>
              <a:t>This occurs without any </a:t>
            </a:r>
            <a:r>
              <a:rPr lang="en-US">
                <a:solidFill>
                  <a:srgbClr val="0070C0"/>
                </a:solidFill>
              </a:rPr>
              <a:t>external stimulation and is called spontaneous emission</a:t>
            </a:r>
            <a:r>
              <a:rPr lang="en-US"/>
              <a:t>. These emissions are isotropic and of random phase, and thus appear as a narrowband gaussian output.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9" name="Google Shape;109;p5"/>
          <p:cNvPicPr preferRelativeResize="0"/>
          <p:nvPr>
            <p:ph idx="1" type="body"/>
          </p:nvPr>
        </p:nvPicPr>
        <p:blipFill rotWithShape="1">
          <a:blip r:embed="rId3">
            <a:alphaModFix/>
          </a:blip>
          <a:srcRect b="0" l="0" r="0" t="0"/>
          <a:stretch/>
        </p:blipFill>
        <p:spPr>
          <a:xfrm>
            <a:off x="2258008" y="2584379"/>
            <a:ext cx="6805029" cy="25122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9906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Electron can also be induced to make a </a:t>
            </a:r>
            <a:r>
              <a:rPr lang="en-US" sz="2000">
                <a:solidFill>
                  <a:srgbClr val="0070C0"/>
                </a:solidFill>
              </a:rPr>
              <a:t>downward transition from the excited level to the ground </a:t>
            </a:r>
            <a:r>
              <a:rPr lang="en-US" sz="2000"/>
              <a:t>state level by an external stimulation</a:t>
            </a:r>
            <a:endParaRPr sz="2000"/>
          </a:p>
          <a:p>
            <a:pPr indent="-228600" lvl="0" marL="228600" rtl="0" algn="l">
              <a:lnSpc>
                <a:spcPct val="90000"/>
              </a:lnSpc>
              <a:spcBef>
                <a:spcPts val="1000"/>
              </a:spcBef>
              <a:spcAft>
                <a:spcPts val="0"/>
              </a:spcAft>
              <a:buClr>
                <a:schemeClr val="dk1"/>
              </a:buClr>
              <a:buSzPts val="2000"/>
              <a:buChar char="•"/>
            </a:pPr>
            <a:r>
              <a:rPr lang="en-US" sz="2000"/>
              <a:t>As shown in Fig. c, if a photon of energy hϒ</a:t>
            </a:r>
            <a:r>
              <a:rPr baseline="-25000" lang="en-US" sz="2000"/>
              <a:t>12</a:t>
            </a:r>
            <a:r>
              <a:rPr lang="en-US" sz="2000"/>
              <a:t> impinges on the system while the electron is still in its excited state, the electron is immediately stimulated to drop to the ground state and give off a </a:t>
            </a:r>
            <a:r>
              <a:rPr lang="en-US" sz="2000">
                <a:solidFill>
                  <a:srgbClr val="0070C0"/>
                </a:solidFill>
              </a:rPr>
              <a:t>photon of energy hϒ</a:t>
            </a:r>
            <a:r>
              <a:rPr baseline="-25000" lang="en-US" sz="2000">
                <a:solidFill>
                  <a:srgbClr val="0070C0"/>
                </a:solidFill>
              </a:rPr>
              <a:t>12</a:t>
            </a:r>
            <a:r>
              <a:rPr lang="en-US" sz="2000">
                <a:solidFill>
                  <a:srgbClr val="0070C0"/>
                </a:solidFill>
              </a:rPr>
              <a:t> </a:t>
            </a:r>
            <a:endParaRPr/>
          </a:p>
          <a:p>
            <a:pPr indent="-228600" lvl="0" marL="228600" rtl="0" algn="l">
              <a:lnSpc>
                <a:spcPct val="90000"/>
              </a:lnSpc>
              <a:spcBef>
                <a:spcPts val="1000"/>
              </a:spcBef>
              <a:spcAft>
                <a:spcPts val="0"/>
              </a:spcAft>
              <a:buClr>
                <a:schemeClr val="dk1"/>
              </a:buClr>
              <a:buSzPts val="2000"/>
              <a:buChar char="•"/>
            </a:pPr>
            <a:r>
              <a:rPr lang="en-US" sz="2000"/>
              <a:t> This emitted photon is in phase with the incident photon, and the resultant emission is known as stimulated emission.</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116" name="Google Shape;116;p6"/>
          <p:cNvPicPr preferRelativeResize="0"/>
          <p:nvPr/>
        </p:nvPicPr>
        <p:blipFill rotWithShape="1">
          <a:blip r:embed="rId3">
            <a:alphaModFix/>
          </a:blip>
          <a:srcRect b="0" l="0" r="0" t="0"/>
          <a:stretch/>
        </p:blipFill>
        <p:spPr>
          <a:xfrm>
            <a:off x="4699226" y="4111625"/>
            <a:ext cx="2924175" cy="220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In thermal equilibrium the density of excited electrons is very small. </a:t>
            </a:r>
            <a:endParaRPr/>
          </a:p>
          <a:p>
            <a:pPr indent="-228600" lvl="0" marL="228600" rtl="0" algn="l">
              <a:lnSpc>
                <a:spcPct val="90000"/>
              </a:lnSpc>
              <a:spcBef>
                <a:spcPts val="1000"/>
              </a:spcBef>
              <a:spcAft>
                <a:spcPts val="0"/>
              </a:spcAft>
              <a:buClr>
                <a:schemeClr val="dk1"/>
              </a:buClr>
              <a:buSzPct val="100000"/>
              <a:buChar char="•"/>
            </a:pPr>
            <a:r>
              <a:rPr lang="en-US"/>
              <a:t>Most photons incident on the system will therefore be absorbed, so that </a:t>
            </a:r>
            <a:r>
              <a:rPr lang="en-US">
                <a:solidFill>
                  <a:srgbClr val="0070C0"/>
                </a:solidFill>
              </a:rPr>
              <a:t>stimulated emission </a:t>
            </a:r>
            <a:r>
              <a:rPr lang="en-US"/>
              <a:t>is essentially negligible.</a:t>
            </a:r>
            <a:endParaRPr/>
          </a:p>
          <a:p>
            <a:pPr indent="-228600" lvl="0" marL="228600" rtl="0" algn="l">
              <a:lnSpc>
                <a:spcPct val="90000"/>
              </a:lnSpc>
              <a:spcBef>
                <a:spcPts val="1000"/>
              </a:spcBef>
              <a:spcAft>
                <a:spcPts val="0"/>
              </a:spcAft>
              <a:buClr>
                <a:schemeClr val="dk1"/>
              </a:buClr>
              <a:buSzPct val="100000"/>
              <a:buChar char="•"/>
            </a:pPr>
            <a:r>
              <a:rPr lang="en-US"/>
              <a:t>Stimulated emission will exceed absorption only if the population of the excited states is greater than that of the ground state. </a:t>
            </a:r>
            <a:endParaRPr/>
          </a:p>
          <a:p>
            <a:pPr indent="-228600" lvl="0" marL="228600" rtl="0" algn="l">
              <a:lnSpc>
                <a:spcPct val="90000"/>
              </a:lnSpc>
              <a:spcBef>
                <a:spcPts val="1000"/>
              </a:spcBef>
              <a:spcAft>
                <a:spcPts val="0"/>
              </a:spcAft>
              <a:buClr>
                <a:schemeClr val="dk1"/>
              </a:buClr>
              <a:buSzPct val="100000"/>
              <a:buChar char="•"/>
            </a:pPr>
            <a:r>
              <a:rPr lang="en-US"/>
              <a:t>This condition is known as </a:t>
            </a:r>
            <a:r>
              <a:rPr lang="en-US">
                <a:solidFill>
                  <a:srgbClr val="0070C0"/>
                </a:solidFill>
              </a:rPr>
              <a:t>population inversion</a:t>
            </a:r>
            <a:r>
              <a:rPr lang="en-US"/>
              <a:t>. </a:t>
            </a:r>
            <a:endParaRPr/>
          </a:p>
          <a:p>
            <a:pPr indent="-228600" lvl="0" marL="228600" rtl="0" algn="l">
              <a:lnSpc>
                <a:spcPct val="90000"/>
              </a:lnSpc>
              <a:spcBef>
                <a:spcPts val="1000"/>
              </a:spcBef>
              <a:spcAft>
                <a:spcPts val="0"/>
              </a:spcAft>
              <a:buClr>
                <a:schemeClr val="dk1"/>
              </a:buClr>
              <a:buSzPct val="100000"/>
              <a:buChar char="•"/>
            </a:pPr>
            <a:r>
              <a:rPr lang="en-US"/>
              <a:t>Since this is not an equilibrium condition, population inversion is achieved by various </a:t>
            </a:r>
            <a:r>
              <a:rPr lang="en-US">
                <a:solidFill>
                  <a:srgbClr val="0070C0"/>
                </a:solidFill>
              </a:rPr>
              <a:t>“pumping” techniques. </a:t>
            </a:r>
            <a:endParaRPr/>
          </a:p>
          <a:p>
            <a:pPr indent="-228600" lvl="0" marL="228600" rtl="0" algn="l">
              <a:lnSpc>
                <a:spcPct val="90000"/>
              </a:lnSpc>
              <a:spcBef>
                <a:spcPts val="1000"/>
              </a:spcBef>
              <a:spcAft>
                <a:spcPts val="0"/>
              </a:spcAft>
              <a:buClr>
                <a:schemeClr val="dk1"/>
              </a:buClr>
              <a:buSzPct val="100000"/>
              <a:buChar char="•"/>
            </a:pPr>
            <a:r>
              <a:rPr lang="en-US"/>
              <a:t>In a semiconductor laser, population inversion is accomplished by injecting electrons into the material at the device contacts or through an optical absorption method by means of </a:t>
            </a:r>
            <a:r>
              <a:rPr lang="en-US">
                <a:solidFill>
                  <a:srgbClr val="0070C0"/>
                </a:solidFill>
              </a:rPr>
              <a:t>externally injected photons</a:t>
            </a:r>
            <a:endParaRPr>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lang="en-US">
                <a:solidFill>
                  <a:srgbClr val="C00000"/>
                </a:solidFill>
              </a:rPr>
              <a:t>Laser Diode Modes and Threshold Conditions</a:t>
            </a:r>
            <a:endParaRPr>
              <a:solidFill>
                <a:srgbClr val="C00000"/>
              </a:solidFill>
            </a:endParaRPr>
          </a:p>
        </p:txBody>
      </p:sp>
      <p:sp>
        <p:nvSpPr>
          <p:cNvPr id="128" name="Google Shape;12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For optical fiber communication systems requiring bandwidths greater than approximately 200 MHz, the semiconductor injection laser diode is preferred over the LED.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Laser diodes typically have response times less than 1 ns, can have spectral widths of 2 nm or less, and are capable of coupling from tens to hundreds of milliwatts of useful luminescent power into optical fibers with small cores and small modefield diameters.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Virtually all laser diodes in use are multilayered heterojunction devices.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more rapid evolvement and utilization of LEDs as compared with laser diodes lies in the inherently simpler construction, the smaller temperature dependence of the emitted optical power, and the absence of catastrophic degradation in LEDs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construction of laser diodes is more complicated, mainly because of the additional requirement of current confinement in a small lasing cavity.</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70C0"/>
              </a:buClr>
              <a:buSzPts val="2400"/>
              <a:buChar char="•"/>
            </a:pPr>
            <a:r>
              <a:rPr lang="en-US" sz="2400">
                <a:solidFill>
                  <a:srgbClr val="0070C0"/>
                </a:solidFill>
              </a:rPr>
              <a:t>Stimulated emission </a:t>
            </a:r>
            <a:r>
              <a:rPr lang="en-US" sz="2400"/>
              <a:t>in semiconductor lasers arises from optical transitions between distributions of energy states in the valence and conduction bands.</a:t>
            </a:r>
            <a:endParaRPr/>
          </a:p>
          <a:p>
            <a:pPr indent="-228600" lvl="0" marL="228600" rtl="0" algn="just">
              <a:lnSpc>
                <a:spcPct val="90000"/>
              </a:lnSpc>
              <a:spcBef>
                <a:spcPts val="1000"/>
              </a:spcBef>
              <a:spcAft>
                <a:spcPts val="0"/>
              </a:spcAft>
              <a:buClr>
                <a:schemeClr val="dk1"/>
              </a:buClr>
              <a:buSzPts val="2400"/>
              <a:buChar char="•"/>
            </a:pPr>
            <a:r>
              <a:rPr lang="en-US" sz="2400"/>
              <a:t>This differs from gas and solid-state lasers, in which radiative transitions occur between discrete isolated atomic or molecular levels. </a:t>
            </a:r>
            <a:endParaRPr/>
          </a:p>
          <a:p>
            <a:pPr indent="-228600" lvl="0" marL="228600" rtl="0" algn="just">
              <a:lnSpc>
                <a:spcPct val="90000"/>
              </a:lnSpc>
              <a:spcBef>
                <a:spcPts val="1000"/>
              </a:spcBef>
              <a:spcAft>
                <a:spcPts val="0"/>
              </a:spcAft>
              <a:buClr>
                <a:schemeClr val="dk1"/>
              </a:buClr>
              <a:buSzPts val="2400"/>
              <a:buChar char="•"/>
            </a:pPr>
            <a:r>
              <a:rPr lang="en-US" sz="2400"/>
              <a:t>The radiation in one type of laser diode configuration is generated within a Fabry-Perot resonator cavity shown in Fig</a:t>
            </a:r>
            <a:endParaRPr/>
          </a:p>
          <a:p>
            <a:pPr indent="-228600" lvl="0" marL="228600" rtl="0" algn="just">
              <a:lnSpc>
                <a:spcPct val="90000"/>
              </a:lnSpc>
              <a:spcBef>
                <a:spcPts val="1000"/>
              </a:spcBef>
              <a:spcAft>
                <a:spcPts val="0"/>
              </a:spcAft>
              <a:buClr>
                <a:schemeClr val="dk1"/>
              </a:buClr>
              <a:buSzPts val="2400"/>
              <a:buChar char="•"/>
            </a:pPr>
            <a:r>
              <a:rPr lang="en-US" sz="2400"/>
              <a:t>Here the cavity is approximately 250–500 mm long, 5–15 mm wide, and 0.1–0.2 mm thick. </a:t>
            </a:r>
            <a:endParaRPr/>
          </a:p>
          <a:p>
            <a:pPr indent="-228600" lvl="0" marL="228600" rtl="0" algn="just">
              <a:lnSpc>
                <a:spcPct val="90000"/>
              </a:lnSpc>
              <a:spcBef>
                <a:spcPts val="1000"/>
              </a:spcBef>
              <a:spcAft>
                <a:spcPts val="0"/>
              </a:spcAft>
              <a:buClr>
                <a:schemeClr val="dk1"/>
              </a:buClr>
              <a:buSzPts val="2400"/>
              <a:buChar char="•"/>
            </a:pPr>
            <a:r>
              <a:rPr lang="en-US" sz="2400"/>
              <a:t>These dimensions commonly are referred to as the longitudinal, lateral, and transverse dimensions of the cavity, respectively</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2022-02-25T08:56:14Z</dcterms:created>
  <dc:creator>ECE-B-SEC</dc:creator>
</cp:coreProperties>
</file>