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3" r:id="rId2"/>
    <p:sldId id="272" r:id="rId3"/>
    <p:sldId id="273" r:id="rId4"/>
    <p:sldId id="274" r:id="rId5"/>
    <p:sldId id="275" r:id="rId6"/>
    <p:sldId id="276" r:id="rId7"/>
    <p:sldId id="277" r:id="rId8"/>
    <p:sldId id="256" r:id="rId9"/>
    <p:sldId id="257" r:id="rId10"/>
    <p:sldId id="258" r:id="rId11"/>
    <p:sldId id="259" r:id="rId12"/>
    <p:sldId id="260" r:id="rId13"/>
    <p:sldId id="261"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BAF24-B6EB-4D01-8CBC-3236A80A765E}"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5E1A9-8A60-42BF-9C40-20C1514EB35D}" type="slidenum">
              <a:rPr lang="en-US" smtClean="0"/>
              <a:t>‹#›</a:t>
            </a:fld>
            <a:endParaRPr lang="en-US"/>
          </a:p>
        </p:txBody>
      </p:sp>
    </p:spTree>
    <p:extLst>
      <p:ext uri="{BB962C8B-B14F-4D97-AF65-F5344CB8AC3E}">
        <p14:creationId xmlns:p14="http://schemas.microsoft.com/office/powerpoint/2010/main" val="213513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BEE-9823-51DC-C181-418782D539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FA9A2-7374-5E20-81DE-1C4166FA4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57438E-C342-C1DD-971C-D82E4A52F15B}"/>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5" name="Footer Placeholder 4">
            <a:extLst>
              <a:ext uri="{FF2B5EF4-FFF2-40B4-BE49-F238E27FC236}">
                <a16:creationId xmlns:a16="http://schemas.microsoft.com/office/drawing/2014/main" id="{BE04D495-51AF-198D-D5D2-891B5B45B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1B770-9C3A-A1CC-6937-FC7DEE347C8E}"/>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67278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433B-F99E-0B1F-0217-C23498242C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8521DB-EBFB-B4AA-46B9-06BD6B5BD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9F65F-C683-2A44-3B83-A6CD34C95564}"/>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5" name="Footer Placeholder 4">
            <a:extLst>
              <a:ext uri="{FF2B5EF4-FFF2-40B4-BE49-F238E27FC236}">
                <a16:creationId xmlns:a16="http://schemas.microsoft.com/office/drawing/2014/main" id="{84E05261-D8DD-4443-5927-D4130AF83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BDDB0-1B13-AB77-9525-C7337B72ECDA}"/>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411481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8219F-CB96-9F97-8CA1-242B91093F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0194C-5FBF-E53C-60AE-1239F71EC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7FF10-D915-07F2-6A12-6300392F1530}"/>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5" name="Footer Placeholder 4">
            <a:extLst>
              <a:ext uri="{FF2B5EF4-FFF2-40B4-BE49-F238E27FC236}">
                <a16:creationId xmlns:a16="http://schemas.microsoft.com/office/drawing/2014/main" id="{206F9578-A9B9-58E7-B914-B1DE6D9BB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E794B-656E-24E3-6860-B3B9393A02DF}"/>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322422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EDA5-F813-1490-B35B-04F08D7C4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1F0DB-0935-978C-0CCE-B68179680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3E07F-AAAC-50DB-E7F8-99E9DC8F07E3}"/>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5" name="Footer Placeholder 4">
            <a:extLst>
              <a:ext uri="{FF2B5EF4-FFF2-40B4-BE49-F238E27FC236}">
                <a16:creationId xmlns:a16="http://schemas.microsoft.com/office/drawing/2014/main" id="{C634CB26-631B-35FC-FF14-C98DF567B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04E83-67D4-A157-5488-1501169725B1}"/>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125745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A81C-A359-69FA-A3ED-94F8F6F8D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AD0EE3-7603-E1AE-40D4-786B822DB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464D2D-115E-28F2-8F1A-E7E564724C02}"/>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5" name="Footer Placeholder 4">
            <a:extLst>
              <a:ext uri="{FF2B5EF4-FFF2-40B4-BE49-F238E27FC236}">
                <a16:creationId xmlns:a16="http://schemas.microsoft.com/office/drawing/2014/main" id="{F6D23B01-D313-220B-D0F2-5ECAB1E17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D3E92-4A38-AE31-ABD5-1A386CBF02BE}"/>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165793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CBD2-A1D9-0714-39B2-1B412B23A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6D873-6211-9541-39EC-86CA665A8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29255C-CA61-9459-E640-5EB2322F52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22D3D2-2DCD-9873-A94C-622247CCBB74}"/>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6" name="Footer Placeholder 5">
            <a:extLst>
              <a:ext uri="{FF2B5EF4-FFF2-40B4-BE49-F238E27FC236}">
                <a16:creationId xmlns:a16="http://schemas.microsoft.com/office/drawing/2014/main" id="{2E105118-541D-0338-E001-54A288412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04A47-090E-8B81-4438-FDBD27FB2ADE}"/>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329305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5DB4-8029-6A9F-C3CD-EE2FF9D812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0860A9-DA7B-EE61-7947-91AF687A2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7AE688-ABCF-7385-B491-C679915C9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BFB6FD-1AB6-E83B-C289-C1A914AE3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77723-EC7E-CCF1-7464-63B9FC6B0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13BD9-4292-5861-E18C-9BBCFC3334FF}"/>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8" name="Footer Placeholder 7">
            <a:extLst>
              <a:ext uri="{FF2B5EF4-FFF2-40B4-BE49-F238E27FC236}">
                <a16:creationId xmlns:a16="http://schemas.microsoft.com/office/drawing/2014/main" id="{D56583AA-F2B0-3B3F-707F-EEC78BC75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2993EF-827F-F0A5-0567-0855CED5FE72}"/>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226497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22C1-CA14-3993-8B67-85AF7211E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A5751-A84E-22ED-8CA0-3C1EA403E837}"/>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4" name="Footer Placeholder 3">
            <a:extLst>
              <a:ext uri="{FF2B5EF4-FFF2-40B4-BE49-F238E27FC236}">
                <a16:creationId xmlns:a16="http://schemas.microsoft.com/office/drawing/2014/main" id="{50932A60-C2F8-8543-56ED-403D86AAE1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65DDA-0315-E164-8D81-7951A628E372}"/>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88107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D12CA-9967-E9AB-7341-DE15348C9DEE}"/>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3" name="Footer Placeholder 2">
            <a:extLst>
              <a:ext uri="{FF2B5EF4-FFF2-40B4-BE49-F238E27FC236}">
                <a16:creationId xmlns:a16="http://schemas.microsoft.com/office/drawing/2014/main" id="{72B8E44B-1963-CD6D-10EA-6B81FAEEA2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0D542C-46EC-B5D7-E782-7334F9B6718C}"/>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166708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7F03-407E-B484-1B33-FF8F1C86F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F97DEB-297F-830E-6A8E-A5ACCF2D6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5075DD-CFDD-E635-EB50-4553B695F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A66B4-8E18-038C-B3D7-7E44A950DDB5}"/>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6" name="Footer Placeholder 5">
            <a:extLst>
              <a:ext uri="{FF2B5EF4-FFF2-40B4-BE49-F238E27FC236}">
                <a16:creationId xmlns:a16="http://schemas.microsoft.com/office/drawing/2014/main" id="{2CA13FB0-F85F-6375-9A56-6178397AA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262F2-979E-A0C5-90DE-105D7DEFA417}"/>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246879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DE44-6457-4ACE-C7DE-535BC5233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363AC2-C66A-D878-37F0-BF0872DF5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C6ED1-84F8-153B-B930-21C53E9E6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D3CFC-B367-0089-A208-867396CC1B3C}"/>
              </a:ext>
            </a:extLst>
          </p:cNvPr>
          <p:cNvSpPr>
            <a:spLocks noGrp="1"/>
          </p:cNvSpPr>
          <p:nvPr>
            <p:ph type="dt" sz="half" idx="10"/>
          </p:nvPr>
        </p:nvSpPr>
        <p:spPr/>
        <p:txBody>
          <a:bodyPr/>
          <a:lstStyle/>
          <a:p>
            <a:fld id="{F376C93F-5660-42A6-883C-AD6837F9B6E2}" type="datetimeFigureOut">
              <a:rPr lang="en-US" smtClean="0"/>
              <a:t>2/15/2023</a:t>
            </a:fld>
            <a:endParaRPr lang="en-US"/>
          </a:p>
        </p:txBody>
      </p:sp>
      <p:sp>
        <p:nvSpPr>
          <p:cNvPr id="6" name="Footer Placeholder 5">
            <a:extLst>
              <a:ext uri="{FF2B5EF4-FFF2-40B4-BE49-F238E27FC236}">
                <a16:creationId xmlns:a16="http://schemas.microsoft.com/office/drawing/2014/main" id="{1960E23F-C7D1-190D-EDE5-F240A44BC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16D2B-5187-1B16-3068-AAEA7F4477D2}"/>
              </a:ext>
            </a:extLst>
          </p:cNvPr>
          <p:cNvSpPr>
            <a:spLocks noGrp="1"/>
          </p:cNvSpPr>
          <p:nvPr>
            <p:ph type="sldNum" sz="quarter" idx="12"/>
          </p:nvPr>
        </p:nvSpPr>
        <p:spPr/>
        <p:txBody>
          <a:bodyPr/>
          <a:lstStyle/>
          <a:p>
            <a:fld id="{7D94DFA9-23F3-4827-BDC5-62A45BB1C231}" type="slidenum">
              <a:rPr lang="en-US" smtClean="0"/>
              <a:t>‹#›</a:t>
            </a:fld>
            <a:endParaRPr lang="en-US"/>
          </a:p>
        </p:txBody>
      </p:sp>
    </p:spTree>
    <p:extLst>
      <p:ext uri="{BB962C8B-B14F-4D97-AF65-F5344CB8AC3E}">
        <p14:creationId xmlns:p14="http://schemas.microsoft.com/office/powerpoint/2010/main" val="250881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9737C-D5B3-595F-EED7-BB8915D59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232014-ADE3-5F1E-177C-620D86855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40E64-75DB-DBBE-24A9-3A6E3FED7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6C93F-5660-42A6-883C-AD6837F9B6E2}" type="datetimeFigureOut">
              <a:rPr lang="en-US" smtClean="0"/>
              <a:t>2/15/2023</a:t>
            </a:fld>
            <a:endParaRPr lang="en-US"/>
          </a:p>
        </p:txBody>
      </p:sp>
      <p:sp>
        <p:nvSpPr>
          <p:cNvPr id="5" name="Footer Placeholder 4">
            <a:extLst>
              <a:ext uri="{FF2B5EF4-FFF2-40B4-BE49-F238E27FC236}">
                <a16:creationId xmlns:a16="http://schemas.microsoft.com/office/drawing/2014/main" id="{D38643A2-E2C8-33AE-86D8-950D32461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B3DF35-C423-7832-C9E9-0E053E6AA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4DFA9-23F3-4827-BDC5-62A45BB1C231}" type="slidenum">
              <a:rPr lang="en-US" smtClean="0"/>
              <a:t>‹#›</a:t>
            </a:fld>
            <a:endParaRPr lang="en-US"/>
          </a:p>
        </p:txBody>
      </p:sp>
    </p:spTree>
    <p:extLst>
      <p:ext uri="{BB962C8B-B14F-4D97-AF65-F5344CB8AC3E}">
        <p14:creationId xmlns:p14="http://schemas.microsoft.com/office/powerpoint/2010/main" val="995383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214562" y="2286000"/>
            <a:ext cx="7886700" cy="1325562"/>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rgbClr val="FF0000"/>
              </a:buClr>
              <a:buSzPts val="4000"/>
            </a:pPr>
            <a:r>
              <a:rPr lang="en-US" sz="4000" b="1">
                <a:solidFill>
                  <a:srgbClr val="FF0000"/>
                </a:solidFill>
                <a:latin typeface="Arial Rounded"/>
                <a:ea typeface="Arial Rounded"/>
                <a:cs typeface="Arial Rounded"/>
                <a:sym typeface="Arial Rounded"/>
              </a:rPr>
              <a:t>UNIT 3-S2</a:t>
            </a:r>
            <a:br>
              <a:rPr lang="en-US" sz="4000" b="1">
                <a:solidFill>
                  <a:schemeClr val="dk1"/>
                </a:solidFill>
                <a:latin typeface="Arial Rounded"/>
                <a:ea typeface="Arial Rounded"/>
                <a:cs typeface="Arial Rounded"/>
                <a:sym typeface="Arial Rounded"/>
              </a:rPr>
            </a:br>
            <a:r>
              <a:rPr lang="en-US" sz="4000" b="1">
                <a:solidFill>
                  <a:schemeClr val="dk1"/>
                </a:solidFill>
                <a:latin typeface="Arial Rounded"/>
                <a:ea typeface="Arial Rounded"/>
                <a:cs typeface="Arial Rounded"/>
                <a:sym typeface="Arial Rounded"/>
              </a:rPr>
              <a:t>DISPLAY DEVICES,LIGHT SOURCES AND DETECTION DEVICES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05AB-A9AF-A1A1-D6BB-29A2319AF410}"/>
              </a:ext>
            </a:extLst>
          </p:cNvPr>
          <p:cNvSpPr>
            <a:spLocks noGrp="1"/>
          </p:cNvSpPr>
          <p:nvPr>
            <p:ph type="title"/>
          </p:nvPr>
        </p:nvSpPr>
        <p:spPr/>
        <p:txBody>
          <a:bodyPr/>
          <a:lstStyle/>
          <a:p>
            <a:endParaRPr lang="en-US"/>
          </a:p>
        </p:txBody>
      </p:sp>
      <p:pic>
        <p:nvPicPr>
          <p:cNvPr id="3074" name="Picture 2" descr="MECHANISM INVOLVE IN ELECTROLUMINESCENCE &#10;Electroluminescenceistheresultofradiativerecombinationofelectronsandholesinamat...">
            <a:extLst>
              <a:ext uri="{FF2B5EF4-FFF2-40B4-BE49-F238E27FC236}">
                <a16:creationId xmlns:a16="http://schemas.microsoft.com/office/drawing/2014/main" id="{09CDBADE-901B-23A7-BD4B-D41958232D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779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01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3921-974B-FEF0-CCB1-047E90F50E28}"/>
              </a:ext>
            </a:extLst>
          </p:cNvPr>
          <p:cNvSpPr>
            <a:spLocks noGrp="1"/>
          </p:cNvSpPr>
          <p:nvPr>
            <p:ph type="title"/>
          </p:nvPr>
        </p:nvSpPr>
        <p:spPr/>
        <p:txBody>
          <a:bodyPr/>
          <a:lstStyle/>
          <a:p>
            <a:endParaRPr lang="en-US"/>
          </a:p>
        </p:txBody>
      </p:sp>
      <p:pic>
        <p:nvPicPr>
          <p:cNvPr id="4098" name="Picture 2" descr="ELECTROLUMINESCENT MATERIALS &#10;•There may be either organic or inorganic electroluminescent materials. The active materials...">
            <a:extLst>
              <a:ext uri="{FF2B5EF4-FFF2-40B4-BE49-F238E27FC236}">
                <a16:creationId xmlns:a16="http://schemas.microsoft.com/office/drawing/2014/main" id="{03A56BBC-467F-7A2F-559E-0A20B21B5B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791" y="675861"/>
            <a:ext cx="10667999" cy="540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987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C7A4E-391F-F3EB-B509-1022316F364B}"/>
              </a:ext>
            </a:extLst>
          </p:cNvPr>
          <p:cNvSpPr>
            <a:spLocks noGrp="1"/>
          </p:cNvSpPr>
          <p:nvPr>
            <p:ph idx="1"/>
          </p:nvPr>
        </p:nvSpPr>
        <p:spPr/>
        <p:txBody>
          <a:bodyPr/>
          <a:lstStyle/>
          <a:p>
            <a:endParaRPr lang="en-US" dirty="0"/>
          </a:p>
        </p:txBody>
      </p:sp>
      <p:pic>
        <p:nvPicPr>
          <p:cNvPr id="5122" name="Picture 2" descr="ELECTROLUMINESCENT DISPLAY (ELDs) &#10;An electroluminescent (EL) device is similar to a laser in that photons are produced b...">
            <a:extLst>
              <a:ext uri="{FF2B5EF4-FFF2-40B4-BE49-F238E27FC236}">
                <a16:creationId xmlns:a16="http://schemas.microsoft.com/office/drawing/2014/main" id="{F83848AC-2E96-C234-14E0-EE1EE59B9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13" y="1656522"/>
            <a:ext cx="10853530" cy="462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91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46D39-D2C6-41C8-114C-E53EBDBB437A}"/>
              </a:ext>
            </a:extLst>
          </p:cNvPr>
          <p:cNvSpPr>
            <a:spLocks noGrp="1"/>
          </p:cNvSpPr>
          <p:nvPr>
            <p:ph idx="1"/>
          </p:nvPr>
        </p:nvSpPr>
        <p:spPr/>
        <p:txBody>
          <a:bodyPr/>
          <a:lstStyle/>
          <a:p>
            <a:endParaRPr lang="en-US" dirty="0"/>
          </a:p>
        </p:txBody>
      </p:sp>
      <p:pic>
        <p:nvPicPr>
          <p:cNvPr id="6145" name="Picture 1" descr="All ELDs have the same basic structure: &#10;•There are at least six layers to the device. &#10;•The first layer is a baseplate(us...">
            <a:extLst>
              <a:ext uri="{FF2B5EF4-FFF2-40B4-BE49-F238E27FC236}">
                <a16:creationId xmlns:a16="http://schemas.microsoft.com/office/drawing/2014/main" id="{C290B58C-2D05-51B8-BC55-FA26CA5B2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74" y="1690688"/>
            <a:ext cx="10045147" cy="4486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19BC25C2-89B6-8F2A-4734-5843A9E692CA}"/>
              </a:ext>
            </a:extLst>
          </p:cNvPr>
          <p:cNvSpPr>
            <a:spLocks noChangeArrowheads="1"/>
          </p:cNvSpPr>
          <p:nvPr/>
        </p:nvSpPr>
        <p:spPr bwMode="auto">
          <a:xfrm>
            <a:off x="0" y="0"/>
            <a:ext cx="83280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B3835"/>
                </a:solidFill>
                <a:effectLst/>
                <a:latin typeface="Source Sans Pro" panose="020B0503030403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712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2152650" y="365125"/>
            <a:ext cx="7886700" cy="110331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4400"/>
            </a:pPr>
            <a:r>
              <a:rPr lang="en-US">
                <a:solidFill>
                  <a:schemeClr val="dk1"/>
                </a:solidFill>
                <a:latin typeface="Calibri"/>
                <a:ea typeface="Calibri"/>
                <a:cs typeface="Calibri"/>
                <a:sym typeface="Calibri"/>
              </a:rPr>
              <a:t>Electro-luminescence</a:t>
            </a:r>
            <a:endParaRPr/>
          </a:p>
        </p:txBody>
      </p:sp>
      <p:sp>
        <p:nvSpPr>
          <p:cNvPr id="229" name="Google Shape;229;p23"/>
          <p:cNvSpPr txBox="1">
            <a:spLocks noGrp="1"/>
          </p:cNvSpPr>
          <p:nvPr>
            <p:ph type="body" idx="1"/>
          </p:nvPr>
        </p:nvSpPr>
        <p:spPr>
          <a:xfrm>
            <a:off x="1981200" y="1600200"/>
            <a:ext cx="8229600" cy="4525962"/>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Electro-luminescence occurs in devices with p-n rectifying junctions which are stimulated by an externally applied voltage. </a:t>
            </a:r>
            <a:endParaRPr/>
          </a:p>
          <a:p>
            <a:pPr marL="342900" indent="-342900" algn="just">
              <a:lnSpc>
                <a:spcPct val="100000"/>
              </a:lnSpc>
              <a:spcBef>
                <a:spcPts val="48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a forward biased voltage is applied across the device, electrons and holes recombine at the junction and emit photons in the visible range (mono-chromatic light i.e. singe color). These diodes are called light emitting diodes (LEDs). </a:t>
            </a:r>
            <a:endParaRPr/>
          </a:p>
          <a:p>
            <a:pPr marL="342900" indent="-342900" algn="just">
              <a:lnSpc>
                <a:spcPct val="100000"/>
              </a:lnSpc>
              <a:spcBef>
                <a:spcPts val="48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LEDs emit light of many colors, from red to violet, depending on the composition of the semiconductor material used. Ex.: GaAs, GaP, GaAlAs, and GaAsP are typical materials for LEDs.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1970087" y="365125"/>
            <a:ext cx="8069262" cy="9398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rgbClr val="FF0000"/>
              </a:buClr>
              <a:buSzPts val="4000"/>
            </a:pPr>
            <a:r>
              <a:rPr lang="en-US" sz="4000" b="1">
                <a:solidFill>
                  <a:srgbClr val="FF0000"/>
                </a:solidFill>
                <a:latin typeface="Times New Roman"/>
                <a:ea typeface="Times New Roman"/>
                <a:cs typeface="Times New Roman"/>
                <a:sym typeface="Times New Roman"/>
              </a:rPr>
              <a:t>Electro luminescence</a:t>
            </a:r>
            <a:br>
              <a:rPr lang="en-US" sz="4000">
                <a:solidFill>
                  <a:schemeClr val="dk1"/>
                </a:solidFill>
                <a:latin typeface="Calibri"/>
                <a:ea typeface="Calibri"/>
                <a:cs typeface="Calibri"/>
                <a:sym typeface="Calibri"/>
              </a:rPr>
            </a:br>
            <a:endParaRPr/>
          </a:p>
        </p:txBody>
      </p:sp>
      <p:sp>
        <p:nvSpPr>
          <p:cNvPr id="235" name="Google Shape;235;p24"/>
          <p:cNvSpPr txBox="1">
            <a:spLocks noGrp="1"/>
          </p:cNvSpPr>
          <p:nvPr>
            <p:ph type="body" idx="1"/>
          </p:nvPr>
        </p:nvSpPr>
        <p:spPr>
          <a:xfrm>
            <a:off x="1865312" y="1446213"/>
            <a:ext cx="7886700" cy="3559175"/>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rgbClr val="FF0000"/>
              </a:buClr>
              <a:buSzPts val="2000"/>
              <a:buFont typeface="Arial"/>
              <a:buChar char="•"/>
            </a:pPr>
            <a:r>
              <a:rPr lang="en-US" sz="2000" b="1">
                <a:solidFill>
                  <a:srgbClr val="FF0000"/>
                </a:solidFill>
                <a:latin typeface="Times New Roman"/>
                <a:ea typeface="Times New Roman"/>
                <a:cs typeface="Times New Roman"/>
                <a:sym typeface="Times New Roman"/>
              </a:rPr>
              <a:t>Electroluminescence</a:t>
            </a:r>
            <a:r>
              <a:rPr lang="en-US" sz="2000">
                <a:solidFill>
                  <a:srgbClr val="FF0000"/>
                </a:solidFill>
                <a:latin typeface="Times New Roman"/>
                <a:ea typeface="Times New Roman"/>
                <a:cs typeface="Times New Roman"/>
                <a:sym typeface="Times New Roman"/>
              </a:rPr>
              <a:t> (</a:t>
            </a:r>
            <a:r>
              <a:rPr lang="en-US" sz="2000" b="1">
                <a:solidFill>
                  <a:srgbClr val="FF0000"/>
                </a:solidFill>
                <a:latin typeface="Times New Roman"/>
                <a:ea typeface="Times New Roman"/>
                <a:cs typeface="Times New Roman"/>
                <a:sym typeface="Times New Roman"/>
              </a:rPr>
              <a:t>EL</a:t>
            </a:r>
            <a:r>
              <a:rPr lang="en-US" sz="2000">
                <a:solidFill>
                  <a:srgbClr val="FF0000"/>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is an </a:t>
            </a:r>
            <a:r>
              <a:rPr lang="en-US" sz="2000">
                <a:solidFill>
                  <a:srgbClr val="1559B5"/>
                </a:solidFill>
                <a:latin typeface="Times New Roman"/>
                <a:ea typeface="Times New Roman"/>
                <a:cs typeface="Times New Roman"/>
                <a:sym typeface="Times New Roman"/>
              </a:rPr>
              <a:t>optical phenomenon</a:t>
            </a:r>
            <a:r>
              <a:rPr lang="en-US" sz="2000">
                <a:solidFill>
                  <a:srgbClr val="000000"/>
                </a:solidFill>
                <a:latin typeface="Times New Roman"/>
                <a:ea typeface="Times New Roman"/>
                <a:cs typeface="Times New Roman"/>
                <a:sym typeface="Times New Roman"/>
              </a:rPr>
              <a:t> and </a:t>
            </a:r>
            <a:r>
              <a:rPr lang="en-US" sz="2000">
                <a:solidFill>
                  <a:srgbClr val="1559B5"/>
                </a:solidFill>
                <a:latin typeface="Times New Roman"/>
                <a:ea typeface="Times New Roman"/>
                <a:cs typeface="Times New Roman"/>
                <a:sym typeface="Times New Roman"/>
              </a:rPr>
              <a:t>electrical phenomenon</a:t>
            </a:r>
            <a:r>
              <a:rPr lang="en-US" sz="2000">
                <a:solidFill>
                  <a:srgbClr val="000000"/>
                </a:solidFill>
                <a:latin typeface="Times New Roman"/>
                <a:ea typeface="Times New Roman"/>
                <a:cs typeface="Times New Roman"/>
                <a:sym typeface="Times New Roman"/>
              </a:rPr>
              <a:t> in which a material emits light in response to the passage of an </a:t>
            </a:r>
            <a:r>
              <a:rPr lang="en-US" sz="2000">
                <a:solidFill>
                  <a:srgbClr val="1559B5"/>
                </a:solidFill>
                <a:latin typeface="Times New Roman"/>
                <a:ea typeface="Times New Roman"/>
                <a:cs typeface="Times New Roman"/>
                <a:sym typeface="Times New Roman"/>
              </a:rPr>
              <a:t>electric current</a:t>
            </a:r>
            <a:r>
              <a:rPr lang="en-US" sz="2000">
                <a:solidFill>
                  <a:srgbClr val="000000"/>
                </a:solidFill>
                <a:latin typeface="Times New Roman"/>
                <a:ea typeface="Times New Roman"/>
                <a:cs typeface="Times New Roman"/>
                <a:sym typeface="Times New Roman"/>
              </a:rPr>
              <a:t> or to a strong </a:t>
            </a:r>
            <a:r>
              <a:rPr lang="en-US" sz="2000">
                <a:solidFill>
                  <a:srgbClr val="1559B5"/>
                </a:solidFill>
                <a:latin typeface="Times New Roman"/>
                <a:ea typeface="Times New Roman"/>
                <a:cs typeface="Times New Roman"/>
                <a:sym typeface="Times New Roman"/>
              </a:rPr>
              <a:t>electric field</a:t>
            </a:r>
            <a:r>
              <a:rPr lang="en-US" sz="2000">
                <a:solidFill>
                  <a:srgbClr val="000000"/>
                </a:solidFill>
                <a:latin typeface="Times New Roman"/>
                <a:ea typeface="Times New Roman"/>
                <a:cs typeface="Times New Roman"/>
                <a:sym typeface="Times New Roman"/>
              </a:rPr>
              <a:t>.</a:t>
            </a:r>
            <a:endParaRPr/>
          </a:p>
          <a:p>
            <a:pPr marL="342900" indent="-342900" algn="just">
              <a:lnSpc>
                <a:spcPct val="100000"/>
              </a:lnSpc>
              <a:spcBef>
                <a:spcPts val="400"/>
              </a:spcBef>
              <a:buClr>
                <a:srgbClr val="000000"/>
              </a:buClr>
              <a:buSzPts val="2000"/>
              <a:buFont typeface="Arial"/>
              <a:buChar char="•"/>
            </a:pPr>
            <a:r>
              <a:rPr lang="en-US" sz="2000">
                <a:solidFill>
                  <a:srgbClr val="000000"/>
                </a:solidFill>
                <a:latin typeface="Times New Roman"/>
                <a:ea typeface="Times New Roman"/>
                <a:cs typeface="Times New Roman"/>
                <a:sym typeface="Times New Roman"/>
              </a:rPr>
              <a:t>Electroluminescence is the result of </a:t>
            </a:r>
            <a:r>
              <a:rPr lang="en-US" sz="2000">
                <a:solidFill>
                  <a:srgbClr val="1559B5"/>
                </a:solidFill>
                <a:latin typeface="Times New Roman"/>
                <a:ea typeface="Times New Roman"/>
                <a:cs typeface="Times New Roman"/>
                <a:sym typeface="Times New Roman"/>
              </a:rPr>
              <a:t>radiative recombination</a:t>
            </a:r>
            <a:r>
              <a:rPr lang="en-US" sz="2000">
                <a:solidFill>
                  <a:srgbClr val="000000"/>
                </a:solidFill>
                <a:latin typeface="Times New Roman"/>
                <a:ea typeface="Times New Roman"/>
                <a:cs typeface="Times New Roman"/>
                <a:sym typeface="Times New Roman"/>
              </a:rPr>
              <a:t> of </a:t>
            </a:r>
            <a:r>
              <a:rPr lang="en-US" sz="2000">
                <a:solidFill>
                  <a:srgbClr val="1559B5"/>
                </a:solidFill>
                <a:latin typeface="Times New Roman"/>
                <a:ea typeface="Times New Roman"/>
                <a:cs typeface="Times New Roman"/>
                <a:sym typeface="Times New Roman"/>
              </a:rPr>
              <a:t>electrons</a:t>
            </a:r>
            <a:r>
              <a:rPr lang="en-US" sz="2000">
                <a:solidFill>
                  <a:srgbClr val="000000"/>
                </a:solidFill>
                <a:latin typeface="Times New Roman"/>
                <a:ea typeface="Times New Roman"/>
                <a:cs typeface="Times New Roman"/>
                <a:sym typeface="Times New Roman"/>
              </a:rPr>
              <a:t> &amp; </a:t>
            </a:r>
            <a:r>
              <a:rPr lang="en-US" sz="2000">
                <a:solidFill>
                  <a:srgbClr val="1559B5"/>
                </a:solidFill>
                <a:latin typeface="Times New Roman"/>
                <a:ea typeface="Times New Roman"/>
                <a:cs typeface="Times New Roman"/>
                <a:sym typeface="Times New Roman"/>
              </a:rPr>
              <a:t>holes</a:t>
            </a:r>
            <a:r>
              <a:rPr lang="en-US" sz="2000">
                <a:solidFill>
                  <a:srgbClr val="000000"/>
                </a:solidFill>
                <a:latin typeface="Times New Roman"/>
                <a:ea typeface="Times New Roman"/>
                <a:cs typeface="Times New Roman"/>
                <a:sym typeface="Times New Roman"/>
              </a:rPr>
              <a:t> in a material, usually a </a:t>
            </a:r>
            <a:r>
              <a:rPr lang="en-US" sz="2000">
                <a:solidFill>
                  <a:srgbClr val="1559B5"/>
                </a:solidFill>
                <a:latin typeface="Times New Roman"/>
                <a:ea typeface="Times New Roman"/>
                <a:cs typeface="Times New Roman"/>
                <a:sym typeface="Times New Roman"/>
              </a:rPr>
              <a:t>semiconductor</a:t>
            </a:r>
            <a:r>
              <a:rPr lang="en-US" sz="2000">
                <a:solidFill>
                  <a:srgbClr val="000000"/>
                </a:solidFill>
                <a:latin typeface="Times New Roman"/>
                <a:ea typeface="Times New Roman"/>
                <a:cs typeface="Times New Roman"/>
                <a:sym typeface="Times New Roman"/>
              </a:rPr>
              <a:t>. </a:t>
            </a:r>
            <a:endParaRPr/>
          </a:p>
          <a:p>
            <a:pPr marL="342900" indent="-342900" algn="just">
              <a:lnSpc>
                <a:spcPct val="100000"/>
              </a:lnSpc>
              <a:spcBef>
                <a:spcPts val="400"/>
              </a:spcBef>
              <a:buClr>
                <a:srgbClr val="000000"/>
              </a:buClr>
              <a:buSzPts val="2000"/>
              <a:buFont typeface="Arial"/>
              <a:buChar char="•"/>
            </a:pPr>
            <a:r>
              <a:rPr lang="en-US" sz="2000">
                <a:solidFill>
                  <a:srgbClr val="000000"/>
                </a:solidFill>
                <a:latin typeface="Times New Roman"/>
                <a:ea typeface="Times New Roman"/>
                <a:cs typeface="Times New Roman"/>
                <a:sym typeface="Times New Roman"/>
              </a:rPr>
              <a:t>The excited electrons release their energy as </a:t>
            </a:r>
            <a:r>
              <a:rPr lang="en-US" sz="2000">
                <a:solidFill>
                  <a:srgbClr val="1559B5"/>
                </a:solidFill>
                <a:latin typeface="Times New Roman"/>
                <a:ea typeface="Times New Roman"/>
                <a:cs typeface="Times New Roman"/>
                <a:sym typeface="Times New Roman"/>
              </a:rPr>
              <a:t>photons</a:t>
            </a:r>
            <a:r>
              <a:rPr lang="en-US" sz="2000">
                <a:solidFill>
                  <a:srgbClr val="000000"/>
                </a:solidFill>
                <a:latin typeface="Times New Roman"/>
                <a:ea typeface="Times New Roman"/>
                <a:cs typeface="Times New Roman"/>
                <a:sym typeface="Times New Roman"/>
              </a:rPr>
              <a:t> - light. Prior to recombination, electrons and holes may be separated either by </a:t>
            </a:r>
            <a:r>
              <a:rPr lang="en-US" sz="2000">
                <a:solidFill>
                  <a:srgbClr val="1559B5"/>
                </a:solidFill>
                <a:latin typeface="Times New Roman"/>
                <a:ea typeface="Times New Roman"/>
                <a:cs typeface="Times New Roman"/>
                <a:sym typeface="Times New Roman"/>
              </a:rPr>
              <a:t>doping</a:t>
            </a:r>
            <a:r>
              <a:rPr lang="en-US" sz="2000">
                <a:solidFill>
                  <a:srgbClr val="000000"/>
                </a:solidFill>
                <a:latin typeface="Times New Roman"/>
                <a:ea typeface="Times New Roman"/>
                <a:cs typeface="Times New Roman"/>
                <a:sym typeface="Times New Roman"/>
              </a:rPr>
              <a:t> the material to form a </a:t>
            </a:r>
            <a:r>
              <a:rPr lang="en-US" sz="2000">
                <a:solidFill>
                  <a:srgbClr val="1559B5"/>
                </a:solidFill>
                <a:latin typeface="Times New Roman"/>
                <a:ea typeface="Times New Roman"/>
                <a:cs typeface="Times New Roman"/>
                <a:sym typeface="Times New Roman"/>
              </a:rPr>
              <a:t>p-n junction</a:t>
            </a:r>
            <a:r>
              <a:rPr lang="en-US" sz="2000">
                <a:solidFill>
                  <a:srgbClr val="000000"/>
                </a:solidFill>
                <a:latin typeface="Times New Roman"/>
                <a:ea typeface="Times New Roman"/>
                <a:cs typeface="Times New Roman"/>
                <a:sym typeface="Times New Roman"/>
              </a:rPr>
              <a:t> (in semiconductor electroluminescent devices such as </a:t>
            </a:r>
            <a:r>
              <a:rPr lang="en-US" sz="2000">
                <a:solidFill>
                  <a:srgbClr val="1559B5"/>
                </a:solidFill>
                <a:latin typeface="Times New Roman"/>
                <a:ea typeface="Times New Roman"/>
                <a:cs typeface="Times New Roman"/>
                <a:sym typeface="Times New Roman"/>
              </a:rPr>
              <a:t>light-emitting diodes</a:t>
            </a:r>
            <a:r>
              <a:rPr lang="en-US" sz="2000">
                <a:solidFill>
                  <a:srgbClr val="000000"/>
                </a:solidFill>
                <a:latin typeface="Times New Roman"/>
                <a:ea typeface="Times New Roman"/>
                <a:cs typeface="Times New Roman"/>
                <a:sym typeface="Times New Roman"/>
              </a:rPr>
              <a:t>) or through excitation by impact of high-energy electrons accelerated by a strong electric field (as with the </a:t>
            </a:r>
            <a:r>
              <a:rPr lang="en-US" sz="2000">
                <a:solidFill>
                  <a:srgbClr val="1559B5"/>
                </a:solidFill>
                <a:latin typeface="Times New Roman"/>
                <a:ea typeface="Times New Roman"/>
                <a:cs typeface="Times New Roman"/>
                <a:sym typeface="Times New Roman"/>
              </a:rPr>
              <a:t>phosphors</a:t>
            </a:r>
            <a:r>
              <a:rPr lang="en-US" sz="2000">
                <a:solidFill>
                  <a:srgbClr val="000000"/>
                </a:solidFill>
                <a:latin typeface="Times New Roman"/>
                <a:ea typeface="Times New Roman"/>
                <a:cs typeface="Times New Roman"/>
                <a:sym typeface="Times New Roman"/>
              </a:rPr>
              <a:t> in </a:t>
            </a:r>
            <a:r>
              <a:rPr lang="en-US" sz="2000">
                <a:solidFill>
                  <a:srgbClr val="1559B5"/>
                </a:solidFill>
                <a:latin typeface="Times New Roman"/>
                <a:ea typeface="Times New Roman"/>
                <a:cs typeface="Times New Roman"/>
                <a:sym typeface="Times New Roman"/>
              </a:rPr>
              <a:t>electroluminescent displays</a:t>
            </a:r>
            <a:r>
              <a:rPr lang="en-US" sz="2000">
                <a:solidFill>
                  <a:srgbClr val="000000"/>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342900" indent="-215900">
              <a:lnSpc>
                <a:spcPct val="100000"/>
              </a:lnSpc>
              <a:spcBef>
                <a:spcPts val="400"/>
              </a:spcBef>
              <a:buClr>
                <a:schemeClr val="dk1"/>
              </a:buClr>
              <a:buSzPts val="2000"/>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5" descr="Electroluminescence - an overview | ScienceDirect Topics"/>
          <p:cNvPicPr preferRelativeResize="0">
            <a:picLocks noGrp="1"/>
          </p:cNvPicPr>
          <p:nvPr>
            <p:ph type="body" idx="1"/>
          </p:nvPr>
        </p:nvPicPr>
        <p:blipFill rotWithShape="1">
          <a:blip r:embed="rId3">
            <a:alphaModFix/>
          </a:blip>
          <a:srcRect/>
          <a:stretch/>
        </p:blipFill>
        <p:spPr>
          <a:xfrm>
            <a:off x="3511551" y="1857375"/>
            <a:ext cx="4975225" cy="412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body" idx="1"/>
          </p:nvPr>
        </p:nvSpPr>
        <p:spPr>
          <a:xfrm>
            <a:off x="2152650" y="481012"/>
            <a:ext cx="7886700" cy="5230812"/>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rgbClr val="000000"/>
              </a:buClr>
              <a:buSzPts val="2400"/>
              <a:buFont typeface="Arial"/>
              <a:buChar char="•"/>
            </a:pPr>
            <a:r>
              <a:rPr lang="en-US" sz="2400">
                <a:solidFill>
                  <a:srgbClr val="000000"/>
                </a:solidFill>
                <a:latin typeface="Times New Roman"/>
                <a:ea typeface="Times New Roman"/>
                <a:cs typeface="Times New Roman"/>
                <a:sym typeface="Times New Roman"/>
              </a:rPr>
              <a:t>Electroluminescent devices are fabricated using either </a:t>
            </a:r>
            <a:r>
              <a:rPr lang="en-US" sz="2400">
                <a:solidFill>
                  <a:srgbClr val="00B0F0"/>
                </a:solidFill>
                <a:latin typeface="Times New Roman"/>
                <a:ea typeface="Times New Roman"/>
                <a:cs typeface="Times New Roman"/>
                <a:sym typeface="Times New Roman"/>
              </a:rPr>
              <a:t>organic or inorganic </a:t>
            </a:r>
            <a:r>
              <a:rPr lang="en-US" sz="2400">
                <a:solidFill>
                  <a:srgbClr val="000000"/>
                </a:solidFill>
                <a:latin typeface="Times New Roman"/>
                <a:ea typeface="Times New Roman"/>
                <a:cs typeface="Times New Roman"/>
                <a:sym typeface="Times New Roman"/>
              </a:rPr>
              <a:t>electroluminescent materials. The active materials are generally semiconductors of wide enough bandwidth to allow the exit of the light.</a:t>
            </a:r>
            <a:endParaRPr/>
          </a:p>
          <a:p>
            <a:pPr marL="342900" indent="-342900" algn="just">
              <a:lnSpc>
                <a:spcPct val="100000"/>
              </a:lnSpc>
              <a:spcBef>
                <a:spcPts val="480"/>
              </a:spcBef>
              <a:buClr>
                <a:srgbClr val="000000"/>
              </a:buClr>
              <a:buSzPts val="2400"/>
              <a:buFont typeface="Arial"/>
              <a:buChar char="•"/>
            </a:pPr>
            <a:r>
              <a:rPr lang="en-US" sz="2400">
                <a:solidFill>
                  <a:srgbClr val="000000"/>
                </a:solidFill>
                <a:latin typeface="Times New Roman"/>
                <a:ea typeface="Times New Roman"/>
                <a:cs typeface="Times New Roman"/>
                <a:sym typeface="Times New Roman"/>
              </a:rPr>
              <a:t>The most typical inorganic thin-film EL (TFEL) is ZnS:Mn with yellow-orange emission. Examples of the range of EL material include:</a:t>
            </a:r>
            <a:endParaRPr/>
          </a:p>
          <a:p>
            <a:pPr marL="342900" indent="-342900" algn="just">
              <a:lnSpc>
                <a:spcPct val="100000"/>
              </a:lnSpc>
              <a:spcBef>
                <a:spcPts val="480"/>
              </a:spcBef>
              <a:buClr>
                <a:srgbClr val="000000"/>
              </a:buClr>
              <a:buSzPts val="2400"/>
              <a:buFont typeface="Arial"/>
              <a:buChar char="•"/>
            </a:pPr>
            <a:r>
              <a:rPr lang="en-US" sz="2400">
                <a:solidFill>
                  <a:srgbClr val="000000"/>
                </a:solidFill>
                <a:latin typeface="Times New Roman"/>
                <a:ea typeface="Times New Roman"/>
                <a:cs typeface="Times New Roman"/>
                <a:sym typeface="Times New Roman"/>
              </a:rPr>
              <a:t>Powdered </a:t>
            </a:r>
            <a:r>
              <a:rPr lang="en-US" sz="2400">
                <a:solidFill>
                  <a:srgbClr val="1559B5"/>
                </a:solidFill>
                <a:latin typeface="Times New Roman"/>
                <a:ea typeface="Times New Roman"/>
                <a:cs typeface="Times New Roman"/>
                <a:sym typeface="Times New Roman"/>
              </a:rPr>
              <a:t>zinc sulfide</a:t>
            </a:r>
            <a:r>
              <a:rPr lang="en-US" sz="2400">
                <a:solidFill>
                  <a:srgbClr val="000000"/>
                </a:solidFill>
                <a:latin typeface="Times New Roman"/>
                <a:ea typeface="Times New Roman"/>
                <a:cs typeface="Times New Roman"/>
                <a:sym typeface="Times New Roman"/>
              </a:rPr>
              <a:t> </a:t>
            </a:r>
            <a:r>
              <a:rPr lang="en-US" sz="2400">
                <a:solidFill>
                  <a:srgbClr val="1559B5"/>
                </a:solidFill>
                <a:latin typeface="Times New Roman"/>
                <a:ea typeface="Times New Roman"/>
                <a:cs typeface="Times New Roman"/>
                <a:sym typeface="Times New Roman"/>
              </a:rPr>
              <a:t>doped</a:t>
            </a:r>
            <a:r>
              <a:rPr lang="en-US" sz="2400">
                <a:solidFill>
                  <a:srgbClr val="000000"/>
                </a:solidFill>
                <a:latin typeface="Times New Roman"/>
                <a:ea typeface="Times New Roman"/>
                <a:cs typeface="Times New Roman"/>
                <a:sym typeface="Times New Roman"/>
              </a:rPr>
              <a:t> with </a:t>
            </a:r>
            <a:r>
              <a:rPr lang="en-US" sz="2400">
                <a:solidFill>
                  <a:srgbClr val="1559B5"/>
                </a:solidFill>
                <a:latin typeface="Times New Roman"/>
                <a:ea typeface="Times New Roman"/>
                <a:cs typeface="Times New Roman"/>
                <a:sym typeface="Times New Roman"/>
              </a:rPr>
              <a:t>copper</a:t>
            </a:r>
            <a:r>
              <a:rPr lang="en-US" sz="2400">
                <a:solidFill>
                  <a:srgbClr val="000000"/>
                </a:solidFill>
                <a:latin typeface="Times New Roman"/>
                <a:ea typeface="Times New Roman"/>
                <a:cs typeface="Times New Roman"/>
                <a:sym typeface="Times New Roman"/>
              </a:rPr>
              <a:t> (producing greenish light) or </a:t>
            </a:r>
            <a:r>
              <a:rPr lang="en-US" sz="2400">
                <a:solidFill>
                  <a:srgbClr val="1559B5"/>
                </a:solidFill>
                <a:latin typeface="Times New Roman"/>
                <a:ea typeface="Times New Roman"/>
                <a:cs typeface="Times New Roman"/>
                <a:sym typeface="Times New Roman"/>
              </a:rPr>
              <a:t>silver</a:t>
            </a:r>
            <a:r>
              <a:rPr lang="en-US" sz="2400">
                <a:solidFill>
                  <a:srgbClr val="000000"/>
                </a:solidFill>
                <a:latin typeface="Times New Roman"/>
                <a:ea typeface="Times New Roman"/>
                <a:cs typeface="Times New Roman"/>
                <a:sym typeface="Times New Roman"/>
              </a:rPr>
              <a:t> (producing bright blue light)</a:t>
            </a:r>
            <a:endParaRPr/>
          </a:p>
          <a:p>
            <a:pPr marL="342900" indent="-342900" algn="just">
              <a:lnSpc>
                <a:spcPct val="100000"/>
              </a:lnSpc>
              <a:spcBef>
                <a:spcPts val="480"/>
              </a:spcBef>
              <a:buClr>
                <a:srgbClr val="000000"/>
              </a:buClr>
              <a:buSzPts val="2400"/>
              <a:buFont typeface="Arial"/>
              <a:buChar char="•"/>
            </a:pPr>
            <a:r>
              <a:rPr lang="en-US" sz="2400">
                <a:solidFill>
                  <a:srgbClr val="000000"/>
                </a:solidFill>
                <a:latin typeface="Times New Roman"/>
                <a:ea typeface="Times New Roman"/>
                <a:cs typeface="Times New Roman"/>
                <a:sym typeface="Times New Roman"/>
              </a:rPr>
              <a:t>Thin-film </a:t>
            </a:r>
            <a:r>
              <a:rPr lang="en-US" sz="2400">
                <a:solidFill>
                  <a:srgbClr val="1559B5"/>
                </a:solidFill>
                <a:latin typeface="Times New Roman"/>
                <a:ea typeface="Times New Roman"/>
                <a:cs typeface="Times New Roman"/>
                <a:sym typeface="Times New Roman"/>
              </a:rPr>
              <a:t>zinc sulfide</a:t>
            </a:r>
            <a:r>
              <a:rPr lang="en-US" sz="2400">
                <a:solidFill>
                  <a:srgbClr val="000000"/>
                </a:solidFill>
                <a:latin typeface="Times New Roman"/>
                <a:ea typeface="Times New Roman"/>
                <a:cs typeface="Times New Roman"/>
                <a:sym typeface="Times New Roman"/>
              </a:rPr>
              <a:t> doped with </a:t>
            </a:r>
            <a:r>
              <a:rPr lang="en-US" sz="2400">
                <a:solidFill>
                  <a:srgbClr val="1559B5"/>
                </a:solidFill>
                <a:latin typeface="Times New Roman"/>
                <a:ea typeface="Times New Roman"/>
                <a:cs typeface="Times New Roman"/>
                <a:sym typeface="Times New Roman"/>
              </a:rPr>
              <a:t>manganese</a:t>
            </a:r>
            <a:r>
              <a:rPr lang="en-US" sz="2400">
                <a:solidFill>
                  <a:srgbClr val="000000"/>
                </a:solidFill>
                <a:latin typeface="Times New Roman"/>
                <a:ea typeface="Times New Roman"/>
                <a:cs typeface="Times New Roman"/>
                <a:sym typeface="Times New Roman"/>
              </a:rPr>
              <a:t> (producing orange-red color)</a:t>
            </a:r>
            <a:endParaRPr/>
          </a:p>
          <a:p>
            <a:pPr marL="342900" indent="-342900" algn="just">
              <a:lnSpc>
                <a:spcPct val="100000"/>
              </a:lnSpc>
              <a:spcBef>
                <a:spcPts val="480"/>
              </a:spcBef>
              <a:buClr>
                <a:srgbClr val="000000"/>
              </a:buClr>
              <a:buSzPts val="2400"/>
              <a:buFont typeface="Arial"/>
              <a:buChar char="•"/>
            </a:pPr>
            <a:r>
              <a:rPr lang="en-US" sz="2400">
                <a:solidFill>
                  <a:srgbClr val="000000"/>
                </a:solidFill>
                <a:latin typeface="Times New Roman"/>
                <a:ea typeface="Times New Roman"/>
                <a:cs typeface="Times New Roman"/>
                <a:sym typeface="Times New Roman"/>
              </a:rPr>
              <a:t>Naturally blue </a:t>
            </a:r>
            <a:r>
              <a:rPr lang="en-US" sz="2400">
                <a:solidFill>
                  <a:srgbClr val="1559B5"/>
                </a:solidFill>
                <a:latin typeface="Times New Roman"/>
                <a:ea typeface="Times New Roman"/>
                <a:cs typeface="Times New Roman"/>
                <a:sym typeface="Times New Roman"/>
              </a:rPr>
              <a:t>diamond</a:t>
            </a:r>
            <a:r>
              <a:rPr lang="en-US" sz="2400">
                <a:solidFill>
                  <a:srgbClr val="000000"/>
                </a:solidFill>
                <a:latin typeface="Times New Roman"/>
                <a:ea typeface="Times New Roman"/>
                <a:cs typeface="Times New Roman"/>
                <a:sym typeface="Times New Roman"/>
              </a:rPr>
              <a:t>, which includes a trace of </a:t>
            </a:r>
            <a:r>
              <a:rPr lang="en-US" sz="2400">
                <a:solidFill>
                  <a:srgbClr val="1559B5"/>
                </a:solidFill>
                <a:latin typeface="Times New Roman"/>
                <a:ea typeface="Times New Roman"/>
                <a:cs typeface="Times New Roman"/>
                <a:sym typeface="Times New Roman"/>
              </a:rPr>
              <a:t>boron</a:t>
            </a:r>
            <a:r>
              <a:rPr lang="en-US" sz="2400">
                <a:solidFill>
                  <a:srgbClr val="000000"/>
                </a:solidFill>
                <a:latin typeface="Times New Roman"/>
                <a:ea typeface="Times New Roman"/>
                <a:cs typeface="Times New Roman"/>
                <a:sym typeface="Times New Roman"/>
              </a:rPr>
              <a:t> that acts as a dopant.</a:t>
            </a:r>
            <a:endParaRPr/>
          </a:p>
          <a:p>
            <a:pPr marL="342900" indent="-342900" algn="just">
              <a:lnSpc>
                <a:spcPct val="100000"/>
              </a:lnSpc>
              <a:spcBef>
                <a:spcPts val="480"/>
              </a:spcBef>
              <a:buClr>
                <a:srgbClr val="000000"/>
              </a:buClr>
              <a:buSzPts val="2400"/>
              <a:buFont typeface="Arial"/>
              <a:buChar char="•"/>
            </a:pPr>
            <a:r>
              <a:rPr lang="en-US" sz="2400">
                <a:solidFill>
                  <a:srgbClr val="000000"/>
                </a:solidFill>
                <a:latin typeface="Times New Roman"/>
                <a:ea typeface="Times New Roman"/>
                <a:cs typeface="Times New Roman"/>
                <a:sym typeface="Times New Roman"/>
              </a:rPr>
              <a:t>Semiconductors containing </a:t>
            </a:r>
            <a:r>
              <a:rPr lang="en-US" sz="2400">
                <a:solidFill>
                  <a:srgbClr val="1559B5"/>
                </a:solidFill>
                <a:latin typeface="Times New Roman"/>
                <a:ea typeface="Times New Roman"/>
                <a:cs typeface="Times New Roman"/>
                <a:sym typeface="Times New Roman"/>
              </a:rPr>
              <a:t>Group</a:t>
            </a:r>
            <a:r>
              <a:rPr lang="en-US" sz="2400">
                <a:solidFill>
                  <a:srgbClr val="000000"/>
                </a:solidFill>
                <a:latin typeface="Times New Roman"/>
                <a:ea typeface="Times New Roman"/>
                <a:cs typeface="Times New Roman"/>
                <a:sym typeface="Times New Roman"/>
              </a:rPr>
              <a:t> III and Group V elements, such as </a:t>
            </a:r>
            <a:r>
              <a:rPr lang="en-US" sz="2400">
                <a:solidFill>
                  <a:srgbClr val="1559B5"/>
                </a:solidFill>
                <a:latin typeface="Times New Roman"/>
                <a:ea typeface="Times New Roman"/>
                <a:cs typeface="Times New Roman"/>
                <a:sym typeface="Times New Roman"/>
              </a:rPr>
              <a:t>indium phosphide (InP)</a:t>
            </a:r>
            <a:r>
              <a:rPr lang="en-US" sz="2400">
                <a:solidFill>
                  <a:srgbClr val="000000"/>
                </a:solidFill>
                <a:latin typeface="Times New Roman"/>
                <a:ea typeface="Times New Roman"/>
                <a:cs typeface="Times New Roman"/>
                <a:sym typeface="Times New Roman"/>
              </a:rPr>
              <a:t>, </a:t>
            </a:r>
            <a:r>
              <a:rPr lang="en-US" sz="2400">
                <a:solidFill>
                  <a:srgbClr val="1559B5"/>
                </a:solidFill>
                <a:latin typeface="Times New Roman"/>
                <a:ea typeface="Times New Roman"/>
                <a:cs typeface="Times New Roman"/>
                <a:sym typeface="Times New Roman"/>
              </a:rPr>
              <a:t>gallium arsenide (GaAs)</a:t>
            </a:r>
            <a:r>
              <a:rPr lang="en-US" sz="2400">
                <a:solidFill>
                  <a:srgbClr val="000000"/>
                </a:solidFill>
                <a:latin typeface="Times New Roman"/>
                <a:ea typeface="Times New Roman"/>
                <a:cs typeface="Times New Roman"/>
                <a:sym typeface="Times New Roman"/>
              </a:rPr>
              <a:t>, and </a:t>
            </a:r>
            <a:r>
              <a:rPr lang="en-US" sz="2400">
                <a:solidFill>
                  <a:srgbClr val="1559B5"/>
                </a:solidFill>
                <a:latin typeface="Times New Roman"/>
                <a:ea typeface="Times New Roman"/>
                <a:cs typeface="Times New Roman"/>
                <a:sym typeface="Times New Roman"/>
              </a:rPr>
              <a:t>gallium nitride (GaN)</a:t>
            </a:r>
            <a:r>
              <a:rPr lang="en-US" sz="2400">
                <a:solidFill>
                  <a:srgbClr val="000000"/>
                </a:solidFill>
                <a:latin typeface="Times New Roman"/>
                <a:ea typeface="Times New Roman"/>
                <a:cs typeface="Times New Roman"/>
                <a:sym typeface="Times New Roman"/>
              </a:rPr>
              <a:t> (</a:t>
            </a:r>
            <a:r>
              <a:rPr lang="en-US" sz="2400">
                <a:solidFill>
                  <a:srgbClr val="1559B5"/>
                </a:solidFill>
                <a:latin typeface="Times New Roman"/>
                <a:ea typeface="Times New Roman"/>
                <a:cs typeface="Times New Roman"/>
                <a:sym typeface="Times New Roman"/>
              </a:rPr>
              <a:t>Light-emitting diodes</a:t>
            </a:r>
            <a:r>
              <a:rPr lang="en-US" sz="2400">
                <a:solidFill>
                  <a:srgbClr val="000000"/>
                </a:solidFill>
                <a:latin typeface="Times New Roman"/>
                <a:ea typeface="Times New Roman"/>
                <a:cs typeface="Times New Roman"/>
                <a:sym typeface="Times New Roman"/>
              </a:rPr>
              <a:t>)</a:t>
            </a:r>
            <a:endParaRPr/>
          </a:p>
          <a:p>
            <a:pPr marL="342900" indent="-190500">
              <a:lnSpc>
                <a:spcPct val="100000"/>
              </a:lnSpc>
              <a:spcBef>
                <a:spcPts val="480"/>
              </a:spcBef>
              <a:buClr>
                <a:schemeClr val="dk1"/>
              </a:buClr>
              <a:buSzPts val="2400"/>
              <a:buNone/>
            </a:pP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1981200" y="274637"/>
            <a:ext cx="8229600" cy="6096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Review of Semiconductor Physics</a:t>
            </a:r>
            <a:endParaRPr/>
          </a:p>
        </p:txBody>
      </p:sp>
      <p:pic>
        <p:nvPicPr>
          <p:cNvPr id="251" name="Google Shape;251;p27"/>
          <p:cNvPicPr preferRelativeResize="0">
            <a:picLocks noGrp="1"/>
          </p:cNvPicPr>
          <p:nvPr>
            <p:ph type="body" idx="1"/>
          </p:nvPr>
        </p:nvPicPr>
        <p:blipFill rotWithShape="1">
          <a:blip r:embed="rId3">
            <a:alphaModFix/>
          </a:blip>
          <a:srcRect/>
          <a:stretch/>
        </p:blipFill>
        <p:spPr>
          <a:xfrm>
            <a:off x="1981200" y="1219201"/>
            <a:ext cx="8458200" cy="4295775"/>
          </a:xfrm>
          <a:prstGeom prst="rect">
            <a:avLst/>
          </a:prstGeom>
          <a:noFill/>
          <a:ln>
            <a:noFill/>
          </a:ln>
        </p:spPr>
      </p:pic>
      <p:sp>
        <p:nvSpPr>
          <p:cNvPr id="252" name="Google Shape;252;p27"/>
          <p:cNvSpPr txBox="1"/>
          <p:nvPr/>
        </p:nvSpPr>
        <p:spPr>
          <a:xfrm>
            <a:off x="2209800" y="5638801"/>
            <a:ext cx="184150" cy="369291"/>
          </a:xfrm>
          <a:prstGeom prst="rect">
            <a:avLst/>
          </a:prstGeom>
          <a:noFill/>
          <a:ln>
            <a:noFill/>
          </a:ln>
        </p:spPr>
        <p:txBody>
          <a:bodyPr spcFirstLastPara="1" wrap="square" lIns="91425" tIns="45700" rIns="91425" bIns="45700" anchor="t" anchorCtr="0">
            <a:spAutoFit/>
          </a:bodyPr>
          <a:lstStyle/>
          <a:p>
            <a:pPr>
              <a:buClr>
                <a:srgbClr val="000000"/>
              </a:buClr>
              <a:buSzPts val="1800"/>
            </a:pPr>
            <a:endParaRPr>
              <a:solidFill>
                <a:schemeClr val="dk1"/>
              </a:solidFill>
              <a:latin typeface="Arial"/>
              <a:ea typeface="Arial"/>
              <a:cs typeface="Arial"/>
              <a:sym typeface="Arial"/>
            </a:endParaRPr>
          </a:p>
        </p:txBody>
      </p:sp>
      <p:sp>
        <p:nvSpPr>
          <p:cNvPr id="253" name="Google Shape;253;p27"/>
          <p:cNvSpPr txBox="1"/>
          <p:nvPr/>
        </p:nvSpPr>
        <p:spPr>
          <a:xfrm>
            <a:off x="2193926" y="5573713"/>
            <a:ext cx="7989887" cy="954067"/>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1400"/>
            </a:pPr>
            <a:r>
              <a:rPr lang="en-US" sz="1400">
                <a:solidFill>
                  <a:schemeClr val="dk1"/>
                </a:solidFill>
                <a:latin typeface="Times New Roman"/>
                <a:ea typeface="Times New Roman"/>
                <a:cs typeface="Times New Roman"/>
                <a:sym typeface="Times New Roman"/>
              </a:rPr>
              <a:t>a) Energy level diagrams showing the excitation of an electron from the valence band to the conduction band.</a:t>
            </a:r>
            <a:endParaRPr sz="1400">
              <a:solidFill>
                <a:srgbClr val="000000"/>
              </a:solidFill>
              <a:latin typeface="Arial"/>
              <a:ea typeface="Arial"/>
              <a:cs typeface="Arial"/>
              <a:sym typeface="Arial"/>
            </a:endParaRPr>
          </a:p>
          <a:p>
            <a:pPr marL="457200" indent="-457200">
              <a:buClr>
                <a:schemeClr val="dk1"/>
              </a:buClr>
              <a:buSzPts val="1400"/>
            </a:pPr>
            <a:r>
              <a:rPr lang="en-US" sz="1400">
                <a:solidFill>
                  <a:schemeClr val="dk1"/>
                </a:solidFill>
                <a:latin typeface="Times New Roman"/>
                <a:ea typeface="Times New Roman"/>
                <a:cs typeface="Times New Roman"/>
                <a:sym typeface="Times New Roman"/>
              </a:rPr>
              <a:t>The resultant free electron can freely move under the application of electric field.</a:t>
            </a:r>
            <a:endParaRPr sz="1400">
              <a:solidFill>
                <a:srgbClr val="000000"/>
              </a:solidFill>
              <a:latin typeface="Arial"/>
              <a:ea typeface="Arial"/>
              <a:cs typeface="Arial"/>
              <a:sym typeface="Arial"/>
            </a:endParaRPr>
          </a:p>
          <a:p>
            <a:pPr marL="457200" indent="-457200">
              <a:buClr>
                <a:schemeClr val="dk1"/>
              </a:buClr>
              <a:buSzPts val="1400"/>
            </a:pPr>
            <a:r>
              <a:rPr lang="en-US" sz="1400">
                <a:solidFill>
                  <a:schemeClr val="dk1"/>
                </a:solidFill>
                <a:latin typeface="Times New Roman"/>
                <a:ea typeface="Times New Roman"/>
                <a:cs typeface="Times New Roman"/>
                <a:sym typeface="Times New Roman"/>
              </a:rPr>
              <a:t>b) Equal electron &amp; hole concentrations in an intrinsic semiconductor created by the thermal excitation of </a:t>
            </a:r>
            <a:endParaRPr sz="1400">
              <a:solidFill>
                <a:srgbClr val="000000"/>
              </a:solidFill>
              <a:latin typeface="Arial"/>
              <a:ea typeface="Arial"/>
              <a:cs typeface="Arial"/>
              <a:sym typeface="Arial"/>
            </a:endParaRPr>
          </a:p>
          <a:p>
            <a:pPr marL="457200" indent="-457200">
              <a:buClr>
                <a:schemeClr val="dk1"/>
              </a:buClr>
              <a:buSzPts val="1400"/>
            </a:pPr>
            <a:r>
              <a:rPr lang="en-US" sz="1400">
                <a:solidFill>
                  <a:schemeClr val="dk1"/>
                </a:solidFill>
                <a:latin typeface="Times New Roman"/>
                <a:ea typeface="Times New Roman"/>
                <a:cs typeface="Times New Roman"/>
                <a:sym typeface="Times New Roman"/>
              </a:rPr>
              <a:t>electrons across the band gap</a:t>
            </a:r>
            <a:endParaRPr sz="1400">
              <a:solidFill>
                <a:srgbClr val="000000"/>
              </a:solidFill>
              <a:latin typeface="Arial"/>
              <a:ea typeface="Arial"/>
              <a:cs typeface="Arial"/>
              <a:sym typeface="Arial"/>
            </a:endParaRPr>
          </a:p>
        </p:txBody>
      </p:sp>
      <p:pic>
        <p:nvPicPr>
          <p:cNvPr id="254" name="Google Shape;254;p27"/>
          <p:cNvPicPr preferRelativeResize="0"/>
          <p:nvPr/>
        </p:nvPicPr>
        <p:blipFill rotWithShape="1">
          <a:blip r:embed="rId4">
            <a:alphaModFix/>
          </a:blip>
          <a:srcRect/>
          <a:stretch/>
        </p:blipFill>
        <p:spPr>
          <a:xfrm>
            <a:off x="5257800" y="5146676"/>
            <a:ext cx="1905000" cy="339725"/>
          </a:xfrm>
          <a:prstGeom prst="rect">
            <a:avLst/>
          </a:prstGeom>
          <a:noFill/>
          <a:ln>
            <a:noFill/>
          </a:ln>
        </p:spPr>
      </p:pic>
      <p:sp>
        <p:nvSpPr>
          <p:cNvPr id="255" name="Google Shape;255;p27"/>
          <p:cNvSpPr txBox="1"/>
          <p:nvPr/>
        </p:nvSpPr>
        <p:spPr>
          <a:xfrm>
            <a:off x="5943601" y="6553200"/>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a:spLocks noGrp="1"/>
          </p:cNvSpPr>
          <p:nvPr>
            <p:ph type="title"/>
          </p:nvPr>
        </p:nvSpPr>
        <p:spPr>
          <a:xfrm>
            <a:off x="2209800" y="304800"/>
            <a:ext cx="7772400" cy="6096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i="1">
                <a:solidFill>
                  <a:schemeClr val="accent2"/>
                </a:solidFill>
                <a:latin typeface="Calibri"/>
                <a:ea typeface="Calibri"/>
                <a:cs typeface="Calibri"/>
                <a:sym typeface="Calibri"/>
              </a:rPr>
              <a:t>n</a:t>
            </a:r>
            <a:r>
              <a:rPr lang="en-US" sz="2800">
                <a:solidFill>
                  <a:schemeClr val="accent2"/>
                </a:solidFill>
                <a:latin typeface="Calibri"/>
                <a:ea typeface="Calibri"/>
                <a:cs typeface="Calibri"/>
                <a:sym typeface="Calibri"/>
              </a:rPr>
              <a:t>-Type Semiconductor</a:t>
            </a:r>
            <a:endParaRPr/>
          </a:p>
        </p:txBody>
      </p:sp>
      <p:pic>
        <p:nvPicPr>
          <p:cNvPr id="261" name="Google Shape;261;p28"/>
          <p:cNvPicPr preferRelativeResize="0"/>
          <p:nvPr/>
        </p:nvPicPr>
        <p:blipFill rotWithShape="1">
          <a:blip r:embed="rId3">
            <a:alphaModFix/>
          </a:blip>
          <a:srcRect/>
          <a:stretch/>
        </p:blipFill>
        <p:spPr>
          <a:xfrm>
            <a:off x="1981200" y="990600"/>
            <a:ext cx="8153400" cy="4356100"/>
          </a:xfrm>
          <a:prstGeom prst="rect">
            <a:avLst/>
          </a:prstGeom>
          <a:noFill/>
          <a:ln>
            <a:noFill/>
          </a:ln>
        </p:spPr>
      </p:pic>
      <p:sp>
        <p:nvSpPr>
          <p:cNvPr id="262" name="Google Shape;262;p28"/>
          <p:cNvSpPr txBox="1"/>
          <p:nvPr/>
        </p:nvSpPr>
        <p:spPr>
          <a:xfrm>
            <a:off x="2041525" y="5497512"/>
            <a:ext cx="7142162" cy="52318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1400"/>
              <a:buFont typeface="Times New Roman"/>
              <a:buAutoNum type="alphaLcParenR"/>
            </a:pPr>
            <a:r>
              <a:rPr lang="en-US" sz="1400">
                <a:solidFill>
                  <a:schemeClr val="dk1"/>
                </a:solidFill>
                <a:latin typeface="Times New Roman"/>
                <a:ea typeface="Times New Roman"/>
                <a:cs typeface="Times New Roman"/>
                <a:sym typeface="Times New Roman"/>
              </a:rPr>
              <a:t>Donor level in an </a:t>
            </a:r>
            <a:r>
              <a:rPr lang="en-US" sz="1400" i="1">
                <a:solidFill>
                  <a:schemeClr val="dk1"/>
                </a:solidFill>
                <a:latin typeface="Times New Roman"/>
                <a:ea typeface="Times New Roman"/>
                <a:cs typeface="Times New Roman"/>
                <a:sym typeface="Times New Roman"/>
              </a:rPr>
              <a:t>n</a:t>
            </a:r>
            <a:r>
              <a:rPr lang="en-US" sz="1400">
                <a:solidFill>
                  <a:schemeClr val="dk1"/>
                </a:solidFill>
                <a:latin typeface="Times New Roman"/>
                <a:ea typeface="Times New Roman"/>
                <a:cs typeface="Times New Roman"/>
                <a:sym typeface="Times New Roman"/>
              </a:rPr>
              <a:t>-type semiconductor. </a:t>
            </a:r>
            <a:endParaRPr sz="1400">
              <a:solidFill>
                <a:srgbClr val="000000"/>
              </a:solidFill>
              <a:latin typeface="Arial"/>
              <a:ea typeface="Arial"/>
              <a:cs typeface="Arial"/>
              <a:sym typeface="Arial"/>
            </a:endParaRPr>
          </a:p>
          <a:p>
            <a:pPr marL="457200" indent="-457200">
              <a:buClr>
                <a:schemeClr val="dk1"/>
              </a:buClr>
              <a:buSzPts val="1400"/>
              <a:buFont typeface="Times New Roman"/>
              <a:buAutoNum type="alphaLcParenR"/>
            </a:pPr>
            <a:r>
              <a:rPr lang="en-US" sz="1400">
                <a:solidFill>
                  <a:schemeClr val="dk1"/>
                </a:solidFill>
                <a:latin typeface="Times New Roman"/>
                <a:ea typeface="Times New Roman"/>
                <a:cs typeface="Times New Roman"/>
                <a:sym typeface="Times New Roman"/>
              </a:rPr>
              <a:t> The ionization of donor impurities creates an increased electron concentration distribution.</a:t>
            </a:r>
            <a:endParaRPr sz="1400">
              <a:solidFill>
                <a:srgbClr val="000000"/>
              </a:solidFill>
              <a:latin typeface="Arial"/>
              <a:ea typeface="Arial"/>
              <a:cs typeface="Arial"/>
              <a:sym typeface="Arial"/>
            </a:endParaRPr>
          </a:p>
        </p:txBody>
      </p:sp>
      <p:sp>
        <p:nvSpPr>
          <p:cNvPr id="263" name="Google Shape;263;p28"/>
          <p:cNvSpPr txBox="1"/>
          <p:nvPr/>
        </p:nvSpPr>
        <p:spPr>
          <a:xfrm>
            <a:off x="4800601" y="6400800"/>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rgbClr val="FF0000"/>
              </a:buClr>
              <a:buSzPts val="2800"/>
            </a:pPr>
            <a:r>
              <a:rPr lang="en-US" sz="2800" b="1">
                <a:solidFill>
                  <a:srgbClr val="FF0000"/>
                </a:solidFill>
                <a:latin typeface="Times New Roman"/>
                <a:ea typeface="Times New Roman"/>
                <a:cs typeface="Times New Roman"/>
                <a:sym typeface="Times New Roman"/>
              </a:rPr>
              <a:t>INJECTION LUMINESCENCE</a:t>
            </a:r>
            <a:endParaRPr/>
          </a:p>
        </p:txBody>
      </p:sp>
      <p:sp>
        <p:nvSpPr>
          <p:cNvPr id="191" name="Google Shape;191;p17"/>
          <p:cNvSpPr txBox="1">
            <a:spLocks noGrp="1"/>
          </p:cNvSpPr>
          <p:nvPr>
            <p:ph type="body" idx="1"/>
          </p:nvPr>
        </p:nvSpPr>
        <p:spPr>
          <a:xfrm>
            <a:off x="1981200" y="1600200"/>
            <a:ext cx="8229600" cy="4525962"/>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80000"/>
              </a:lnSpc>
              <a:spcBef>
                <a:spcPts val="0"/>
              </a:spcBef>
              <a:buClr>
                <a:schemeClr val="dk1"/>
              </a:buClr>
              <a:buSzPts val="1800"/>
              <a:buFont typeface="Arial"/>
              <a:buChar char="•"/>
            </a:pPr>
            <a:r>
              <a:rPr lang="en-US" sz="1800">
                <a:solidFill>
                  <a:schemeClr val="dk1"/>
                </a:solidFill>
                <a:latin typeface="Calibri"/>
                <a:ea typeface="Calibri"/>
                <a:cs typeface="Calibri"/>
                <a:sym typeface="Calibri"/>
              </a:rPr>
              <a:t>If a p-n junction diode is forward biased, the majority carriers from both sides cross the junction and enter the opposite sides. </a:t>
            </a:r>
            <a:endParaRPr/>
          </a:p>
          <a:p>
            <a:pPr marL="342900" indent="-342900" algn="just">
              <a:lnSpc>
                <a:spcPct val="80000"/>
              </a:lnSpc>
              <a:spcBef>
                <a:spcPts val="360"/>
              </a:spcBef>
              <a:buClr>
                <a:schemeClr val="dk1"/>
              </a:buClr>
              <a:buSzPts val="1800"/>
              <a:buFont typeface="Arial"/>
              <a:buChar char="•"/>
            </a:pPr>
            <a:r>
              <a:rPr lang="en-US" sz="1800">
                <a:solidFill>
                  <a:schemeClr val="dk1"/>
                </a:solidFill>
                <a:latin typeface="Calibri"/>
                <a:ea typeface="Calibri"/>
                <a:cs typeface="Calibri"/>
                <a:sym typeface="Calibri"/>
              </a:rPr>
              <a:t>This results in an increase in the minority carrier concentration on the two sides. </a:t>
            </a:r>
            <a:endParaRPr/>
          </a:p>
          <a:p>
            <a:pPr marL="342900" indent="-342900" algn="just">
              <a:lnSpc>
                <a:spcPct val="80000"/>
              </a:lnSpc>
              <a:spcBef>
                <a:spcPts val="360"/>
              </a:spcBef>
              <a:buClr>
                <a:schemeClr val="dk1"/>
              </a:buClr>
              <a:buSzPts val="1800"/>
              <a:buFont typeface="Arial"/>
              <a:buChar char="•"/>
            </a:pPr>
            <a:r>
              <a:rPr lang="en-US" sz="1800">
                <a:solidFill>
                  <a:schemeClr val="dk1"/>
                </a:solidFill>
                <a:latin typeface="Calibri"/>
                <a:ea typeface="Calibri"/>
                <a:cs typeface="Calibri"/>
                <a:sym typeface="Calibri"/>
              </a:rPr>
              <a:t>The excess minority carrier concentration, of course, depends on the impurity levels on the two sides. </a:t>
            </a:r>
            <a:endParaRPr/>
          </a:p>
          <a:p>
            <a:pPr marL="342900" indent="-342900" algn="just">
              <a:lnSpc>
                <a:spcPct val="80000"/>
              </a:lnSpc>
              <a:spcBef>
                <a:spcPts val="360"/>
              </a:spcBef>
              <a:buClr>
                <a:schemeClr val="dk1"/>
              </a:buClr>
              <a:buSzPts val="1800"/>
              <a:buFont typeface="Arial"/>
              <a:buChar char="•"/>
            </a:pPr>
            <a:r>
              <a:rPr lang="en-US" sz="1800">
                <a:solidFill>
                  <a:schemeClr val="dk1"/>
                </a:solidFill>
                <a:latin typeface="Calibri"/>
                <a:ea typeface="Calibri"/>
                <a:cs typeface="Calibri"/>
                <a:sym typeface="Calibri"/>
              </a:rPr>
              <a:t>This process is known as minority carrier injection. </a:t>
            </a:r>
            <a:endParaRPr/>
          </a:p>
          <a:p>
            <a:pPr marL="342900" indent="-342900" algn="just">
              <a:lnSpc>
                <a:spcPct val="80000"/>
              </a:lnSpc>
              <a:spcBef>
                <a:spcPts val="360"/>
              </a:spcBef>
              <a:buClr>
                <a:schemeClr val="dk1"/>
              </a:buClr>
              <a:buSzPts val="1800"/>
              <a:buFont typeface="Arial"/>
              <a:buChar char="•"/>
            </a:pPr>
            <a:r>
              <a:rPr lang="en-US" sz="1800">
                <a:solidFill>
                  <a:schemeClr val="dk1"/>
                </a:solidFill>
                <a:latin typeface="Calibri"/>
                <a:ea typeface="Calibri"/>
                <a:cs typeface="Calibri"/>
                <a:sym typeface="Calibri"/>
              </a:rPr>
              <a:t>The injected carriers diffuse away from the junction, recombining with majority carriers as they do so. </a:t>
            </a:r>
            <a:endParaRPr/>
          </a:p>
          <a:p>
            <a:pPr marL="342900" indent="-342900" algn="just">
              <a:lnSpc>
                <a:spcPct val="80000"/>
              </a:lnSpc>
              <a:spcBef>
                <a:spcPts val="360"/>
              </a:spcBef>
              <a:buClr>
                <a:schemeClr val="dk1"/>
              </a:buClr>
              <a:buSzPts val="1800"/>
              <a:buFont typeface="Arial"/>
              <a:buChar char="•"/>
            </a:pPr>
            <a:r>
              <a:rPr lang="en-US" sz="1800">
                <a:solidFill>
                  <a:schemeClr val="dk1"/>
                </a:solidFill>
                <a:latin typeface="Calibri"/>
                <a:ea typeface="Calibri"/>
                <a:cs typeface="Calibri"/>
                <a:sym typeface="Calibri"/>
              </a:rPr>
              <a:t>This recombination process of electrons with holes may be either nonradiative, in which the energy difference of the two carriers is released into the lattice as thermal energy, or radiative, in which a photon of energy equal to or less than the energy difference of the carriers is radiated.</a:t>
            </a:r>
            <a:endParaRPr/>
          </a:p>
          <a:p>
            <a:pPr marL="342900" indent="-342900" algn="just">
              <a:lnSpc>
                <a:spcPct val="80000"/>
              </a:lnSpc>
              <a:spcBef>
                <a:spcPts val="360"/>
              </a:spcBef>
              <a:buClr>
                <a:schemeClr val="dk1"/>
              </a:buClr>
              <a:buSzPts val="1800"/>
              <a:buFont typeface="Arial"/>
              <a:buChar char="•"/>
            </a:pPr>
            <a:r>
              <a:rPr lang="en-US" sz="1800">
                <a:solidFill>
                  <a:schemeClr val="dk1"/>
                </a:solidFill>
                <a:latin typeface="Calibri"/>
                <a:ea typeface="Calibri"/>
                <a:cs typeface="Calibri"/>
                <a:sym typeface="Calibri"/>
              </a:rPr>
              <a:t>The phenomenon of emission of radiation by the recombination of injected carriers is called injection luminescence. A p-n junction diode exhibiting this phenomenon is referred to as a light-emitting diode.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2209800" y="228600"/>
            <a:ext cx="7772400" cy="5334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i="1">
                <a:solidFill>
                  <a:schemeClr val="accent2"/>
                </a:solidFill>
                <a:latin typeface="Calibri"/>
                <a:ea typeface="Calibri"/>
                <a:cs typeface="Calibri"/>
                <a:sym typeface="Calibri"/>
              </a:rPr>
              <a:t>p</a:t>
            </a:r>
            <a:r>
              <a:rPr lang="en-US" sz="2800">
                <a:solidFill>
                  <a:schemeClr val="accent2"/>
                </a:solidFill>
                <a:latin typeface="Calibri"/>
                <a:ea typeface="Calibri"/>
                <a:cs typeface="Calibri"/>
                <a:sym typeface="Calibri"/>
              </a:rPr>
              <a:t>-Type Semiconductor</a:t>
            </a:r>
            <a:endParaRPr/>
          </a:p>
        </p:txBody>
      </p:sp>
      <p:pic>
        <p:nvPicPr>
          <p:cNvPr id="269" name="Google Shape;269;p29"/>
          <p:cNvPicPr preferRelativeResize="0"/>
          <p:nvPr/>
        </p:nvPicPr>
        <p:blipFill rotWithShape="1">
          <a:blip r:embed="rId3">
            <a:alphaModFix/>
          </a:blip>
          <a:srcRect/>
          <a:stretch/>
        </p:blipFill>
        <p:spPr>
          <a:xfrm>
            <a:off x="1752600" y="958850"/>
            <a:ext cx="8686800" cy="4119562"/>
          </a:xfrm>
          <a:prstGeom prst="rect">
            <a:avLst/>
          </a:prstGeom>
          <a:noFill/>
          <a:ln>
            <a:noFill/>
          </a:ln>
        </p:spPr>
      </p:pic>
      <p:sp>
        <p:nvSpPr>
          <p:cNvPr id="270" name="Google Shape;270;p29"/>
          <p:cNvSpPr txBox="1"/>
          <p:nvPr/>
        </p:nvSpPr>
        <p:spPr>
          <a:xfrm>
            <a:off x="2286000" y="5410201"/>
            <a:ext cx="7772400" cy="623887"/>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1400"/>
              <a:buFont typeface="Times New Roman"/>
              <a:buAutoNum type="alphaLcParenR"/>
            </a:pPr>
            <a:r>
              <a:rPr lang="en-US" sz="1400">
                <a:solidFill>
                  <a:schemeClr val="dk1"/>
                </a:solidFill>
                <a:latin typeface="Times New Roman"/>
                <a:ea typeface="Times New Roman"/>
                <a:cs typeface="Times New Roman"/>
                <a:sym typeface="Times New Roman"/>
              </a:rPr>
              <a:t>Acceptor level in an </a:t>
            </a:r>
            <a:r>
              <a:rPr lang="en-US" sz="1400" i="1">
                <a:solidFill>
                  <a:schemeClr val="dk1"/>
                </a:solidFill>
                <a:latin typeface="Times New Roman"/>
                <a:ea typeface="Times New Roman"/>
                <a:cs typeface="Times New Roman"/>
                <a:sym typeface="Times New Roman"/>
              </a:rPr>
              <a:t>p</a:t>
            </a:r>
            <a:r>
              <a:rPr lang="en-US" sz="1400">
                <a:solidFill>
                  <a:schemeClr val="dk1"/>
                </a:solidFill>
                <a:latin typeface="Times New Roman"/>
                <a:ea typeface="Times New Roman"/>
                <a:cs typeface="Times New Roman"/>
                <a:sym typeface="Times New Roman"/>
              </a:rPr>
              <a:t>-type semiconductor. </a:t>
            </a:r>
            <a:endParaRPr sz="1400">
              <a:solidFill>
                <a:srgbClr val="000000"/>
              </a:solidFill>
              <a:latin typeface="Arial"/>
              <a:ea typeface="Arial"/>
              <a:cs typeface="Arial"/>
              <a:sym typeface="Arial"/>
            </a:endParaRPr>
          </a:p>
          <a:p>
            <a:pPr marL="457200" indent="-457200">
              <a:spcBef>
                <a:spcPts val="700"/>
              </a:spcBef>
              <a:buClr>
                <a:schemeClr val="dk1"/>
              </a:buClr>
              <a:buSzPts val="1400"/>
              <a:buFont typeface="Times New Roman"/>
              <a:buAutoNum type="alphaLcParenR"/>
            </a:pPr>
            <a:r>
              <a:rPr lang="en-US" sz="1400">
                <a:solidFill>
                  <a:schemeClr val="dk1"/>
                </a:solidFill>
                <a:latin typeface="Times New Roman"/>
                <a:ea typeface="Times New Roman"/>
                <a:cs typeface="Times New Roman"/>
                <a:sym typeface="Times New Roman"/>
              </a:rPr>
              <a:t> The ionization of acceptor impurities creates an increased hole concentration distribution</a:t>
            </a:r>
            <a:endParaRPr sz="1400">
              <a:solidFill>
                <a:srgbClr val="000000"/>
              </a:solidFill>
              <a:latin typeface="Arial"/>
              <a:ea typeface="Arial"/>
              <a:cs typeface="Arial"/>
              <a:sym typeface="Arial"/>
            </a:endParaRPr>
          </a:p>
        </p:txBody>
      </p:sp>
      <p:sp>
        <p:nvSpPr>
          <p:cNvPr id="271" name="Google Shape;271;p29"/>
          <p:cNvSpPr txBox="1"/>
          <p:nvPr/>
        </p:nvSpPr>
        <p:spPr>
          <a:xfrm>
            <a:off x="4800601" y="6400800"/>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2209800" y="228600"/>
            <a:ext cx="7772400" cy="6858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Intrinsic &amp; Extrinsic Materials</a:t>
            </a:r>
            <a:endParaRPr/>
          </a:p>
        </p:txBody>
      </p:sp>
      <p:sp>
        <p:nvSpPr>
          <p:cNvPr id="277" name="Google Shape;277;p30"/>
          <p:cNvSpPr txBox="1">
            <a:spLocks noGrp="1"/>
          </p:cNvSpPr>
          <p:nvPr>
            <p:ph type="body" idx="1"/>
          </p:nvPr>
        </p:nvSpPr>
        <p:spPr>
          <a:xfrm>
            <a:off x="2209800" y="838200"/>
            <a:ext cx="7772400" cy="5257800"/>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2000"/>
              <a:buFont typeface="Arial"/>
              <a:buChar char="•"/>
            </a:pPr>
            <a:r>
              <a:rPr lang="en-US" sz="2000">
                <a:solidFill>
                  <a:schemeClr val="dk1"/>
                </a:solidFill>
                <a:latin typeface="Calibri"/>
                <a:ea typeface="Calibri"/>
                <a:cs typeface="Calibri"/>
                <a:sym typeface="Calibri"/>
              </a:rPr>
              <a:t>Intrinsic material: A perfect material with no impurities.</a:t>
            </a:r>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342900">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Extrinsic material: donor or acceptor type semiconductors.</a:t>
            </a:r>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342900">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Majority carriers: electrons in </a:t>
            </a:r>
            <a:r>
              <a:rPr lang="en-US" sz="2000" i="1">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-type or holes in </a:t>
            </a:r>
            <a:r>
              <a:rPr lang="en-US" sz="2000" i="1">
                <a:solidFill>
                  <a:schemeClr val="dk1"/>
                </a:solidFill>
                <a:latin typeface="Calibri"/>
                <a:ea typeface="Calibri"/>
                <a:cs typeface="Calibri"/>
                <a:sym typeface="Calibri"/>
              </a:rPr>
              <a:t>p</a:t>
            </a:r>
            <a:r>
              <a:rPr lang="en-US" sz="2000">
                <a:solidFill>
                  <a:schemeClr val="dk1"/>
                </a:solidFill>
                <a:latin typeface="Calibri"/>
                <a:ea typeface="Calibri"/>
                <a:cs typeface="Calibri"/>
                <a:sym typeface="Calibri"/>
              </a:rPr>
              <a:t>-type.</a:t>
            </a:r>
            <a:endParaRPr/>
          </a:p>
          <a:p>
            <a:pPr marL="342900" indent="-342900">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Minority carriers: holes in </a:t>
            </a:r>
            <a:r>
              <a:rPr lang="en-US" sz="2000" i="1">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-type or electrons in </a:t>
            </a:r>
            <a:r>
              <a:rPr lang="en-US" sz="2000" i="1">
                <a:solidFill>
                  <a:schemeClr val="dk1"/>
                </a:solidFill>
                <a:latin typeface="Calibri"/>
                <a:ea typeface="Calibri"/>
                <a:cs typeface="Calibri"/>
                <a:sym typeface="Calibri"/>
              </a:rPr>
              <a:t>p</a:t>
            </a:r>
            <a:r>
              <a:rPr lang="en-US" sz="2000">
                <a:solidFill>
                  <a:schemeClr val="dk1"/>
                </a:solidFill>
                <a:latin typeface="Calibri"/>
                <a:ea typeface="Calibri"/>
                <a:cs typeface="Calibri"/>
                <a:sym typeface="Calibri"/>
              </a:rPr>
              <a:t>-type.</a:t>
            </a:r>
            <a:endParaRPr/>
          </a:p>
          <a:p>
            <a:pPr marL="342900" indent="-342900">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The operation of semiconductor devices is essentially based on the </a:t>
            </a:r>
            <a:r>
              <a:rPr lang="en-US" sz="2000" b="1">
                <a:solidFill>
                  <a:schemeClr val="dk1"/>
                </a:solidFill>
                <a:latin typeface="Calibri"/>
                <a:ea typeface="Calibri"/>
                <a:cs typeface="Calibri"/>
                <a:sym typeface="Calibri"/>
              </a:rPr>
              <a:t>injection</a:t>
            </a:r>
            <a:r>
              <a:rPr lang="en-US" sz="2000">
                <a:solidFill>
                  <a:schemeClr val="dk1"/>
                </a:solidFill>
                <a:latin typeface="Calibri"/>
                <a:ea typeface="Calibri"/>
                <a:cs typeface="Calibri"/>
                <a:sym typeface="Calibri"/>
              </a:rPr>
              <a:t> and </a:t>
            </a:r>
            <a:r>
              <a:rPr lang="en-US" sz="2000" b="1">
                <a:solidFill>
                  <a:schemeClr val="dk1"/>
                </a:solidFill>
                <a:latin typeface="Calibri"/>
                <a:ea typeface="Calibri"/>
                <a:cs typeface="Calibri"/>
                <a:sym typeface="Calibri"/>
              </a:rPr>
              <a:t>extraction</a:t>
            </a:r>
            <a:r>
              <a:rPr lang="en-US" sz="2000">
                <a:solidFill>
                  <a:schemeClr val="dk1"/>
                </a:solidFill>
                <a:latin typeface="Calibri"/>
                <a:ea typeface="Calibri"/>
                <a:cs typeface="Calibri"/>
                <a:sym typeface="Calibri"/>
              </a:rPr>
              <a:t> of minority carriers.</a:t>
            </a:r>
            <a:endParaRPr/>
          </a:p>
        </p:txBody>
      </p:sp>
      <p:pic>
        <p:nvPicPr>
          <p:cNvPr id="278" name="Google Shape;278;p30"/>
          <p:cNvPicPr preferRelativeResize="0"/>
          <p:nvPr/>
        </p:nvPicPr>
        <p:blipFill rotWithShape="1">
          <a:blip r:embed="rId3">
            <a:alphaModFix/>
          </a:blip>
          <a:srcRect/>
          <a:stretch/>
        </p:blipFill>
        <p:spPr>
          <a:xfrm>
            <a:off x="2743200" y="1295400"/>
            <a:ext cx="2470150" cy="711200"/>
          </a:xfrm>
          <a:prstGeom prst="rect">
            <a:avLst/>
          </a:prstGeom>
          <a:noFill/>
          <a:ln>
            <a:noFill/>
          </a:ln>
        </p:spPr>
      </p:pic>
      <p:pic>
        <p:nvPicPr>
          <p:cNvPr id="279" name="Google Shape;279;p30"/>
          <p:cNvPicPr preferRelativeResize="0"/>
          <p:nvPr/>
        </p:nvPicPr>
        <p:blipFill rotWithShape="1">
          <a:blip r:embed="rId4">
            <a:alphaModFix/>
          </a:blip>
          <a:srcRect/>
          <a:stretch/>
        </p:blipFill>
        <p:spPr>
          <a:xfrm>
            <a:off x="2590800" y="1965326"/>
            <a:ext cx="5943600" cy="288925"/>
          </a:xfrm>
          <a:prstGeom prst="rect">
            <a:avLst/>
          </a:prstGeom>
          <a:noFill/>
          <a:ln>
            <a:noFill/>
          </a:ln>
        </p:spPr>
      </p:pic>
      <p:pic>
        <p:nvPicPr>
          <p:cNvPr id="280" name="Google Shape;280;p30"/>
          <p:cNvPicPr preferRelativeResize="0"/>
          <p:nvPr/>
        </p:nvPicPr>
        <p:blipFill rotWithShape="1">
          <a:blip r:embed="rId5">
            <a:alphaModFix/>
          </a:blip>
          <a:srcRect/>
          <a:stretch/>
        </p:blipFill>
        <p:spPr>
          <a:xfrm>
            <a:off x="2590800" y="2362200"/>
            <a:ext cx="3625850" cy="368300"/>
          </a:xfrm>
          <a:prstGeom prst="rect">
            <a:avLst/>
          </a:prstGeom>
          <a:noFill/>
          <a:ln>
            <a:noFill/>
          </a:ln>
        </p:spPr>
      </p:pic>
      <p:pic>
        <p:nvPicPr>
          <p:cNvPr id="281" name="Google Shape;281;p30"/>
          <p:cNvPicPr preferRelativeResize="0"/>
          <p:nvPr/>
        </p:nvPicPr>
        <p:blipFill rotWithShape="1">
          <a:blip r:embed="rId6">
            <a:alphaModFix/>
          </a:blip>
          <a:srcRect/>
          <a:stretch/>
        </p:blipFill>
        <p:spPr>
          <a:xfrm>
            <a:off x="2667000" y="3657601"/>
            <a:ext cx="990600" cy="471487"/>
          </a:xfrm>
          <a:prstGeom prst="rect">
            <a:avLst/>
          </a:prstGeom>
          <a:noFill/>
          <a:ln>
            <a:noFill/>
          </a:ln>
        </p:spPr>
      </p:pic>
      <p:sp>
        <p:nvSpPr>
          <p:cNvPr id="282" name="Google Shape;282;p30"/>
          <p:cNvSpPr txBox="1"/>
          <p:nvPr/>
        </p:nvSpPr>
        <p:spPr>
          <a:xfrm>
            <a:off x="8670925" y="1484313"/>
            <a:ext cx="488950" cy="274637"/>
          </a:xfrm>
          <a:prstGeom prst="rect">
            <a:avLst/>
          </a:prstGeom>
          <a:noFill/>
          <a:ln>
            <a:noFill/>
          </a:ln>
        </p:spPr>
        <p:txBody>
          <a:bodyPr spcFirstLastPara="1" wrap="square" lIns="91425" tIns="45700" rIns="91425" bIns="45700" anchor="t" anchorCtr="0">
            <a:spAutoFit/>
          </a:bodyPr>
          <a:lstStyle/>
          <a:p>
            <a:pPr>
              <a:buClr>
                <a:schemeClr val="dk1"/>
              </a:buClr>
              <a:buSzPts val="1200"/>
            </a:pPr>
            <a:r>
              <a:rPr lang="en-US" sz="1200">
                <a:solidFill>
                  <a:schemeClr val="dk1"/>
                </a:solidFill>
                <a:latin typeface="Times New Roman"/>
                <a:ea typeface="Times New Roman"/>
                <a:cs typeface="Times New Roman"/>
                <a:sym typeface="Times New Roman"/>
              </a:rPr>
              <a:t>[4-1]</a:t>
            </a:r>
            <a:endParaRPr sz="1400">
              <a:solidFill>
                <a:srgbClr val="000000"/>
              </a:solidFill>
              <a:latin typeface="Arial"/>
              <a:ea typeface="Arial"/>
              <a:cs typeface="Arial"/>
              <a:sym typeface="Arial"/>
            </a:endParaRPr>
          </a:p>
        </p:txBody>
      </p:sp>
      <p:sp>
        <p:nvSpPr>
          <p:cNvPr id="283" name="Google Shape;283;p30"/>
          <p:cNvSpPr txBox="1"/>
          <p:nvPr/>
        </p:nvSpPr>
        <p:spPr>
          <a:xfrm>
            <a:off x="8594725" y="3694113"/>
            <a:ext cx="488950" cy="274637"/>
          </a:xfrm>
          <a:prstGeom prst="rect">
            <a:avLst/>
          </a:prstGeom>
          <a:noFill/>
          <a:ln>
            <a:noFill/>
          </a:ln>
        </p:spPr>
        <p:txBody>
          <a:bodyPr spcFirstLastPara="1" wrap="square" lIns="91425" tIns="45700" rIns="91425" bIns="45700" anchor="t" anchorCtr="0">
            <a:spAutoFit/>
          </a:bodyPr>
          <a:lstStyle/>
          <a:p>
            <a:pPr>
              <a:buClr>
                <a:schemeClr val="dk1"/>
              </a:buClr>
              <a:buSzPts val="1200"/>
            </a:pPr>
            <a:r>
              <a:rPr lang="en-US" sz="1200">
                <a:solidFill>
                  <a:schemeClr val="dk1"/>
                </a:solidFill>
                <a:latin typeface="Times New Roman"/>
                <a:ea typeface="Times New Roman"/>
                <a:cs typeface="Times New Roman"/>
                <a:sym typeface="Times New Roman"/>
              </a:rPr>
              <a:t>[4-2]</a:t>
            </a:r>
            <a:endParaRPr sz="1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2209800" y="228600"/>
            <a:ext cx="7772400" cy="6096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The </a:t>
            </a:r>
            <a:r>
              <a:rPr lang="en-US" sz="2800" i="1">
                <a:solidFill>
                  <a:schemeClr val="accent2"/>
                </a:solidFill>
                <a:latin typeface="Calibri"/>
                <a:ea typeface="Calibri"/>
                <a:cs typeface="Calibri"/>
                <a:sym typeface="Calibri"/>
              </a:rPr>
              <a:t>pn</a:t>
            </a:r>
            <a:r>
              <a:rPr lang="en-US" sz="2800">
                <a:solidFill>
                  <a:schemeClr val="accent2"/>
                </a:solidFill>
                <a:latin typeface="Calibri"/>
                <a:ea typeface="Calibri"/>
                <a:cs typeface="Calibri"/>
                <a:sym typeface="Calibri"/>
              </a:rPr>
              <a:t> Junction</a:t>
            </a:r>
            <a:endParaRPr/>
          </a:p>
        </p:txBody>
      </p:sp>
      <p:pic>
        <p:nvPicPr>
          <p:cNvPr id="289" name="Google Shape;289;p31"/>
          <p:cNvPicPr preferRelativeResize="0"/>
          <p:nvPr/>
        </p:nvPicPr>
        <p:blipFill rotWithShape="1">
          <a:blip r:embed="rId3">
            <a:alphaModFix/>
          </a:blip>
          <a:srcRect/>
          <a:stretch/>
        </p:blipFill>
        <p:spPr>
          <a:xfrm>
            <a:off x="5029200" y="1143001"/>
            <a:ext cx="5334000" cy="5132387"/>
          </a:xfrm>
          <a:prstGeom prst="rect">
            <a:avLst/>
          </a:prstGeom>
          <a:noFill/>
          <a:ln>
            <a:noFill/>
          </a:ln>
        </p:spPr>
      </p:pic>
      <p:sp>
        <p:nvSpPr>
          <p:cNvPr id="290" name="Google Shape;290;p31"/>
          <p:cNvSpPr txBox="1"/>
          <p:nvPr/>
        </p:nvSpPr>
        <p:spPr>
          <a:xfrm>
            <a:off x="4800601" y="6477000"/>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
        <p:nvSpPr>
          <p:cNvPr id="291" name="Google Shape;291;p31"/>
          <p:cNvSpPr txBox="1"/>
          <p:nvPr/>
        </p:nvSpPr>
        <p:spPr>
          <a:xfrm>
            <a:off x="1676400" y="1524000"/>
            <a:ext cx="3517900" cy="825500"/>
          </a:xfrm>
          <a:prstGeom prst="rect">
            <a:avLst/>
          </a:prstGeom>
          <a:noFill/>
          <a:ln>
            <a:noFill/>
          </a:ln>
        </p:spPr>
        <p:txBody>
          <a:bodyPr spcFirstLastPara="1" wrap="square" lIns="91425" tIns="45700" rIns="91425" bIns="45700" anchor="t" anchorCtr="0">
            <a:spAutoFit/>
          </a:bodyPr>
          <a:lstStyle/>
          <a:p>
            <a:pPr>
              <a:buClr>
                <a:schemeClr val="dk1"/>
              </a:buClr>
              <a:buSzPts val="1600"/>
            </a:pPr>
            <a:r>
              <a:rPr lang="en-US" sz="1600">
                <a:solidFill>
                  <a:schemeClr val="dk1"/>
                </a:solidFill>
                <a:latin typeface="Times New Roman"/>
                <a:ea typeface="Times New Roman"/>
                <a:cs typeface="Times New Roman"/>
                <a:sym typeface="Times New Roman"/>
              </a:rPr>
              <a:t>Electron diffusion across a pn junction </a:t>
            </a:r>
            <a:endParaRPr sz="1400">
              <a:solidFill>
                <a:srgbClr val="000000"/>
              </a:solidFill>
              <a:latin typeface="Arial"/>
              <a:ea typeface="Arial"/>
              <a:cs typeface="Arial"/>
              <a:sym typeface="Arial"/>
            </a:endParaRPr>
          </a:p>
          <a:p>
            <a:pPr>
              <a:buClr>
                <a:schemeClr val="dk1"/>
              </a:buClr>
              <a:buSzPts val="1600"/>
            </a:pPr>
            <a:r>
              <a:rPr lang="en-US" sz="1600">
                <a:solidFill>
                  <a:schemeClr val="dk1"/>
                </a:solidFill>
                <a:latin typeface="Times New Roman"/>
                <a:ea typeface="Times New Roman"/>
                <a:cs typeface="Times New Roman"/>
                <a:sym typeface="Times New Roman"/>
              </a:rPr>
              <a:t>creates a barrier potential (electric field) </a:t>
            </a:r>
            <a:endParaRPr sz="1400">
              <a:solidFill>
                <a:srgbClr val="000000"/>
              </a:solidFill>
              <a:latin typeface="Arial"/>
              <a:ea typeface="Arial"/>
              <a:cs typeface="Arial"/>
              <a:sym typeface="Arial"/>
            </a:endParaRPr>
          </a:p>
          <a:p>
            <a:pPr>
              <a:buClr>
                <a:schemeClr val="dk1"/>
              </a:buClr>
              <a:buSzPts val="1600"/>
            </a:pPr>
            <a:r>
              <a:rPr lang="en-US" sz="1600">
                <a:solidFill>
                  <a:schemeClr val="dk1"/>
                </a:solidFill>
                <a:latin typeface="Times New Roman"/>
                <a:ea typeface="Times New Roman"/>
                <a:cs typeface="Times New Roman"/>
                <a:sym typeface="Times New Roman"/>
              </a:rPr>
              <a:t>in the depletion region.</a:t>
            </a:r>
            <a:endParaRPr sz="14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2209800" y="304800"/>
            <a:ext cx="7772400" cy="762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Reverse-biased </a:t>
            </a:r>
            <a:r>
              <a:rPr lang="en-US" sz="2800" i="1">
                <a:solidFill>
                  <a:schemeClr val="accent2"/>
                </a:solidFill>
                <a:latin typeface="Calibri"/>
                <a:ea typeface="Calibri"/>
                <a:cs typeface="Calibri"/>
                <a:sym typeface="Calibri"/>
              </a:rPr>
              <a:t>pn</a:t>
            </a:r>
            <a:r>
              <a:rPr lang="en-US" sz="2800">
                <a:solidFill>
                  <a:schemeClr val="accent2"/>
                </a:solidFill>
                <a:latin typeface="Calibri"/>
                <a:ea typeface="Calibri"/>
                <a:cs typeface="Calibri"/>
                <a:sym typeface="Calibri"/>
              </a:rPr>
              <a:t> Junction</a:t>
            </a:r>
            <a:endParaRPr/>
          </a:p>
        </p:txBody>
      </p:sp>
      <p:pic>
        <p:nvPicPr>
          <p:cNvPr id="297" name="Google Shape;297;p32"/>
          <p:cNvPicPr preferRelativeResize="0"/>
          <p:nvPr/>
        </p:nvPicPr>
        <p:blipFill rotWithShape="1">
          <a:blip r:embed="rId3">
            <a:alphaModFix/>
          </a:blip>
          <a:srcRect/>
          <a:stretch/>
        </p:blipFill>
        <p:spPr>
          <a:xfrm>
            <a:off x="2667000" y="1143000"/>
            <a:ext cx="6858000" cy="4502150"/>
          </a:xfrm>
          <a:prstGeom prst="rect">
            <a:avLst/>
          </a:prstGeom>
          <a:noFill/>
          <a:ln>
            <a:noFill/>
          </a:ln>
        </p:spPr>
      </p:pic>
      <p:sp>
        <p:nvSpPr>
          <p:cNvPr id="298" name="Google Shape;298;p32"/>
          <p:cNvSpPr txBox="1"/>
          <p:nvPr/>
        </p:nvSpPr>
        <p:spPr>
          <a:xfrm>
            <a:off x="4800601" y="6477000"/>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
        <p:nvSpPr>
          <p:cNvPr id="299" name="Google Shape;299;p32"/>
          <p:cNvSpPr txBox="1"/>
          <p:nvPr/>
        </p:nvSpPr>
        <p:spPr>
          <a:xfrm>
            <a:off x="1812926" y="5649912"/>
            <a:ext cx="7964487"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imes New Roman"/>
                <a:ea typeface="Times New Roman"/>
                <a:cs typeface="Times New Roman"/>
                <a:sym typeface="Times New Roman"/>
              </a:rPr>
              <a:t>A reverse bias widens the depletion region, but allows minority carriers to move freely with the applied field.</a:t>
            </a:r>
            <a:endParaRPr sz="14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txBox="1">
            <a:spLocks noGrp="1"/>
          </p:cNvSpPr>
          <p:nvPr>
            <p:ph type="title"/>
          </p:nvPr>
        </p:nvSpPr>
        <p:spPr>
          <a:xfrm>
            <a:off x="2209800" y="381000"/>
            <a:ext cx="7772400" cy="6096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Forward-biased </a:t>
            </a:r>
            <a:r>
              <a:rPr lang="en-US" sz="2800" i="1">
                <a:solidFill>
                  <a:schemeClr val="accent2"/>
                </a:solidFill>
                <a:latin typeface="Calibri"/>
                <a:ea typeface="Calibri"/>
                <a:cs typeface="Calibri"/>
                <a:sym typeface="Calibri"/>
              </a:rPr>
              <a:t>pn</a:t>
            </a:r>
            <a:r>
              <a:rPr lang="en-US" sz="2800">
                <a:solidFill>
                  <a:schemeClr val="accent2"/>
                </a:solidFill>
                <a:latin typeface="Calibri"/>
                <a:ea typeface="Calibri"/>
                <a:cs typeface="Calibri"/>
                <a:sym typeface="Calibri"/>
              </a:rPr>
              <a:t> Junction</a:t>
            </a:r>
            <a:endParaRPr/>
          </a:p>
        </p:txBody>
      </p:sp>
      <p:pic>
        <p:nvPicPr>
          <p:cNvPr id="305" name="Google Shape;305;p33"/>
          <p:cNvPicPr preferRelativeResize="0"/>
          <p:nvPr/>
        </p:nvPicPr>
        <p:blipFill rotWithShape="1">
          <a:blip r:embed="rId3">
            <a:alphaModFix/>
          </a:blip>
          <a:srcRect/>
          <a:stretch/>
        </p:blipFill>
        <p:spPr>
          <a:xfrm>
            <a:off x="2438400" y="1371601"/>
            <a:ext cx="7543800" cy="4359275"/>
          </a:xfrm>
          <a:prstGeom prst="rect">
            <a:avLst/>
          </a:prstGeom>
          <a:noFill/>
          <a:ln>
            <a:noFill/>
          </a:ln>
        </p:spPr>
      </p:pic>
      <p:sp>
        <p:nvSpPr>
          <p:cNvPr id="306" name="Google Shape;306;p33"/>
          <p:cNvSpPr txBox="1"/>
          <p:nvPr/>
        </p:nvSpPr>
        <p:spPr>
          <a:xfrm>
            <a:off x="4800601" y="6477000"/>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
        <p:nvSpPr>
          <p:cNvPr id="307" name="Google Shape;307;p33"/>
          <p:cNvSpPr txBox="1"/>
          <p:nvPr/>
        </p:nvSpPr>
        <p:spPr>
          <a:xfrm>
            <a:off x="1736726" y="5802312"/>
            <a:ext cx="7621587"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imes New Roman"/>
                <a:ea typeface="Times New Roman"/>
                <a:cs typeface="Times New Roman"/>
                <a:sym typeface="Times New Roman"/>
              </a:rPr>
              <a:t>Lowering the barrier potential with a forward bias allows majority carriers to diffuse across the junction</a:t>
            </a:r>
            <a:r>
              <a:rPr lang="en-US" sz="1400">
                <a:solidFill>
                  <a:schemeClr val="accent2"/>
                </a:solidFill>
                <a:latin typeface="Times New Roman"/>
                <a:ea typeface="Times New Roman"/>
                <a:cs typeface="Times New Roman"/>
                <a:sym typeface="Times New Roman"/>
              </a:rPr>
              <a:t>.</a:t>
            </a:r>
            <a:endParaRPr sz="14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4"/>
          <p:cNvPicPr preferRelativeResize="0"/>
          <p:nvPr/>
        </p:nvPicPr>
        <p:blipFill rotWithShape="1">
          <a:blip r:embed="rId3">
            <a:alphaModFix/>
          </a:blip>
          <a:srcRect/>
          <a:stretch/>
        </p:blipFill>
        <p:spPr>
          <a:xfrm>
            <a:off x="3200400" y="1600201"/>
            <a:ext cx="6280150" cy="4943475"/>
          </a:xfrm>
          <a:prstGeom prst="rect">
            <a:avLst/>
          </a:prstGeom>
          <a:noFill/>
          <a:ln>
            <a:noFill/>
          </a:ln>
        </p:spPr>
      </p:pic>
      <p:sp>
        <p:nvSpPr>
          <p:cNvPr id="313" name="Google Shape;313;p34"/>
          <p:cNvSpPr txBox="1">
            <a:spLocks noGrp="1"/>
          </p:cNvSpPr>
          <p:nvPr>
            <p:ph type="title"/>
          </p:nvPr>
        </p:nvSpPr>
        <p:spPr>
          <a:xfrm>
            <a:off x="2286000" y="228600"/>
            <a:ext cx="7772400" cy="762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Direct Band Gap Semiconductors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a:spLocks noGrp="1"/>
          </p:cNvSpPr>
          <p:nvPr>
            <p:ph type="title"/>
          </p:nvPr>
        </p:nvSpPr>
        <p:spPr>
          <a:xfrm>
            <a:off x="2209800" y="228600"/>
            <a:ext cx="7772400" cy="5334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Indirect Band Gap Semiconductors</a:t>
            </a:r>
            <a:endParaRPr/>
          </a:p>
        </p:txBody>
      </p:sp>
      <p:pic>
        <p:nvPicPr>
          <p:cNvPr id="319" name="Google Shape;319;p35"/>
          <p:cNvPicPr preferRelativeResize="0"/>
          <p:nvPr/>
        </p:nvPicPr>
        <p:blipFill rotWithShape="1">
          <a:blip r:embed="rId3">
            <a:alphaModFix/>
          </a:blip>
          <a:srcRect/>
          <a:stretch/>
        </p:blipFill>
        <p:spPr>
          <a:xfrm>
            <a:off x="1524000" y="1377950"/>
            <a:ext cx="9144000" cy="41449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title"/>
          </p:nvPr>
        </p:nvSpPr>
        <p:spPr>
          <a:xfrm>
            <a:off x="2209800" y="304800"/>
            <a:ext cx="7772400" cy="762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Light-Emitting Diodes (LEDs)</a:t>
            </a:r>
            <a:endParaRPr/>
          </a:p>
        </p:txBody>
      </p:sp>
      <p:sp>
        <p:nvSpPr>
          <p:cNvPr id="325" name="Google Shape;325;p36"/>
          <p:cNvSpPr txBox="1">
            <a:spLocks noGrp="1"/>
          </p:cNvSpPr>
          <p:nvPr>
            <p:ph type="body" idx="1"/>
          </p:nvPr>
        </p:nvSpPr>
        <p:spPr>
          <a:xfrm>
            <a:off x="2209800" y="1295400"/>
            <a:ext cx="7772400" cy="4800600"/>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2000"/>
              <a:buFont typeface="Arial"/>
              <a:buChar char="•"/>
            </a:pPr>
            <a:r>
              <a:rPr lang="en-US" sz="2000">
                <a:solidFill>
                  <a:schemeClr val="dk1"/>
                </a:solidFill>
                <a:latin typeface="Calibri"/>
                <a:ea typeface="Calibri"/>
                <a:cs typeface="Calibri"/>
                <a:sym typeface="Calibri"/>
              </a:rPr>
              <a:t>For photonic communications requiring data rate 100-200 Mb/s with multimode fiber with tens of microwatts, LEDs are usually the best choice.</a:t>
            </a:r>
            <a:endParaRPr/>
          </a:p>
          <a:p>
            <a:pPr marL="342900" indent="-342900">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LED configurations being used in photonic communications:</a:t>
            </a:r>
            <a:endParaRPr/>
          </a:p>
          <a:p>
            <a:pPr marL="342900" indent="-34290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1- Surface Emitters (Front Emitters)</a:t>
            </a:r>
            <a:endParaRPr/>
          </a:p>
          <a:p>
            <a:pPr marL="342900" indent="-34290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2- Edge Emitters</a:t>
            </a:r>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37"/>
          <p:cNvPicPr preferRelativeResize="0"/>
          <p:nvPr/>
        </p:nvPicPr>
        <p:blipFill rotWithShape="1">
          <a:blip r:embed="rId3">
            <a:alphaModFix/>
          </a:blip>
          <a:srcRect/>
          <a:stretch/>
        </p:blipFill>
        <p:spPr>
          <a:xfrm>
            <a:off x="4267200" y="304801"/>
            <a:ext cx="6134100" cy="6224587"/>
          </a:xfrm>
          <a:prstGeom prst="rect">
            <a:avLst/>
          </a:prstGeom>
          <a:noFill/>
          <a:ln>
            <a:noFill/>
          </a:ln>
        </p:spPr>
      </p:pic>
      <p:sp>
        <p:nvSpPr>
          <p:cNvPr id="331" name="Google Shape;331;p37"/>
          <p:cNvSpPr txBox="1"/>
          <p:nvPr/>
        </p:nvSpPr>
        <p:spPr>
          <a:xfrm>
            <a:off x="4800601" y="6567487"/>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
        <p:nvSpPr>
          <p:cNvPr id="332" name="Google Shape;332;p37"/>
          <p:cNvSpPr txBox="1"/>
          <p:nvPr/>
        </p:nvSpPr>
        <p:spPr>
          <a:xfrm>
            <a:off x="1524001" y="1828800"/>
            <a:ext cx="3362325" cy="3323946"/>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imes New Roman"/>
                <a:ea typeface="Times New Roman"/>
                <a:cs typeface="Times New Roman"/>
                <a:sym typeface="Times New Roman"/>
              </a:rPr>
              <a:t>Cross-section drawing of a typical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GaAlAs double heterostructure light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emitter. In this structure, x&gt;y to provide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for both carrier confinement and optical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guiding.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b) Energy-band diagram showing the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active region, the electron &amp; hole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barriers which confine the charge carriers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to the active layer.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c) Variations in the refractive index; the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lower refractive index of the material in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regions 1 and 5 creates an optical barrier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around the waveguide because of the higher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band-gap energy of this material.</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 </a:t>
            </a:r>
            <a:endParaRPr sz="1400">
              <a:solidFill>
                <a:srgbClr val="000000"/>
              </a:solidFill>
              <a:latin typeface="Arial"/>
              <a:ea typeface="Arial"/>
              <a:cs typeface="Arial"/>
              <a:sym typeface="Arial"/>
            </a:endParaRPr>
          </a:p>
        </p:txBody>
      </p:sp>
      <p:pic>
        <p:nvPicPr>
          <p:cNvPr id="333" name="Google Shape;333;p37"/>
          <p:cNvPicPr preferRelativeResize="0"/>
          <p:nvPr/>
        </p:nvPicPr>
        <p:blipFill rotWithShape="1">
          <a:blip r:embed="rId4">
            <a:alphaModFix/>
          </a:blip>
          <a:srcRect/>
          <a:stretch/>
        </p:blipFill>
        <p:spPr>
          <a:xfrm>
            <a:off x="1828800" y="5105400"/>
            <a:ext cx="1854200" cy="754062"/>
          </a:xfrm>
          <a:prstGeom prst="rect">
            <a:avLst/>
          </a:prstGeom>
          <a:noFill/>
          <a:ln>
            <a:noFill/>
          </a:ln>
        </p:spPr>
      </p:pic>
      <p:sp>
        <p:nvSpPr>
          <p:cNvPr id="334" name="Google Shape;334;p37"/>
          <p:cNvSpPr txBox="1"/>
          <p:nvPr/>
        </p:nvSpPr>
        <p:spPr>
          <a:xfrm>
            <a:off x="3870325" y="5294313"/>
            <a:ext cx="488950" cy="274637"/>
          </a:xfrm>
          <a:prstGeom prst="rect">
            <a:avLst/>
          </a:prstGeom>
          <a:noFill/>
          <a:ln>
            <a:noFill/>
          </a:ln>
        </p:spPr>
        <p:txBody>
          <a:bodyPr spcFirstLastPara="1" wrap="square" lIns="91425" tIns="45700" rIns="91425" bIns="45700" anchor="t" anchorCtr="0">
            <a:spAutoFit/>
          </a:bodyPr>
          <a:lstStyle/>
          <a:p>
            <a:pPr>
              <a:buClr>
                <a:schemeClr val="dk1"/>
              </a:buClr>
              <a:buSzPts val="1200"/>
            </a:pPr>
            <a:r>
              <a:rPr lang="en-US" sz="1200">
                <a:solidFill>
                  <a:schemeClr val="dk1"/>
                </a:solidFill>
                <a:latin typeface="Times New Roman"/>
                <a:ea typeface="Times New Roman"/>
                <a:cs typeface="Times New Roman"/>
                <a:sym typeface="Times New Roman"/>
              </a:rPr>
              <a:t>[4-3]</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body" idx="1"/>
          </p:nvPr>
        </p:nvSpPr>
        <p:spPr>
          <a:xfrm>
            <a:off x="2087562" y="1252538"/>
            <a:ext cx="7886700" cy="4352925"/>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3200"/>
              <a:buFont typeface="Arial"/>
              <a:buChar char="•"/>
            </a:pPr>
            <a:r>
              <a:rPr lang="en-US" sz="3200">
                <a:solidFill>
                  <a:schemeClr val="dk1"/>
                </a:solidFill>
                <a:latin typeface="Calibri"/>
                <a:ea typeface="Calibri"/>
                <a:cs typeface="Calibri"/>
                <a:sym typeface="Calibri"/>
              </a:rPr>
              <a:t>The spectral distribution of the radiated power P as a function of Eph is given by the following expression:</a:t>
            </a:r>
            <a:endParaRPr/>
          </a:p>
          <a:p>
            <a:pPr marL="342900" indent="-139700">
              <a:lnSpc>
                <a:spcPct val="100000"/>
              </a:lnSpc>
              <a:spcBef>
                <a:spcPts val="640"/>
              </a:spcBef>
              <a:buClr>
                <a:schemeClr val="dk1"/>
              </a:buClr>
              <a:buSzPts val="3200"/>
              <a:buNone/>
            </a:pPr>
            <a:endParaRPr sz="3200">
              <a:solidFill>
                <a:schemeClr val="dk1"/>
              </a:solidFill>
              <a:latin typeface="Calibri"/>
              <a:ea typeface="Calibri"/>
              <a:cs typeface="Calibri"/>
              <a:sym typeface="Calibri"/>
            </a:endParaRPr>
          </a:p>
          <a:p>
            <a:pPr marL="342900" indent="-139700">
              <a:lnSpc>
                <a:spcPct val="100000"/>
              </a:lnSpc>
              <a:spcBef>
                <a:spcPts val="640"/>
              </a:spcBef>
              <a:buClr>
                <a:schemeClr val="dk1"/>
              </a:buClr>
              <a:buSzPts val="3200"/>
              <a:buNone/>
            </a:pPr>
            <a:endParaRPr sz="3200">
              <a:solidFill>
                <a:schemeClr val="dk1"/>
              </a:solidFill>
              <a:latin typeface="Calibri"/>
              <a:ea typeface="Calibri"/>
              <a:cs typeface="Calibri"/>
              <a:sym typeface="Calibri"/>
            </a:endParaRPr>
          </a:p>
          <a:p>
            <a:pPr marL="342900" indent="-342900">
              <a:lnSpc>
                <a:spcPct val="100000"/>
              </a:lnSpc>
              <a:spcBef>
                <a:spcPts val="640"/>
              </a:spcBef>
              <a:buClr>
                <a:schemeClr val="dk1"/>
              </a:buClr>
              <a:buSzPts val="3200"/>
              <a:buFont typeface="Arial"/>
              <a:buChar char="•"/>
            </a:pPr>
            <a:r>
              <a:rPr lang="en-US" sz="3200">
                <a:solidFill>
                  <a:schemeClr val="dk1"/>
                </a:solidFill>
                <a:latin typeface="Calibri"/>
                <a:ea typeface="Calibri"/>
                <a:cs typeface="Calibri"/>
                <a:sym typeface="Calibri"/>
              </a:rPr>
              <a:t>where α is a constant. The theoretical plot of relative power versus E</a:t>
            </a:r>
            <a:r>
              <a:rPr lang="en-US" sz="3200" baseline="-25000">
                <a:solidFill>
                  <a:schemeClr val="dk1"/>
                </a:solidFill>
                <a:latin typeface="Calibri"/>
                <a:ea typeface="Calibri"/>
                <a:cs typeface="Calibri"/>
                <a:sym typeface="Calibri"/>
              </a:rPr>
              <a:t>ph</a:t>
            </a:r>
            <a:r>
              <a:rPr lang="en-US" sz="3200">
                <a:solidFill>
                  <a:schemeClr val="dk1"/>
                </a:solidFill>
                <a:latin typeface="Calibri"/>
                <a:ea typeface="Calibri"/>
                <a:cs typeface="Calibri"/>
                <a:sym typeface="Calibri"/>
              </a:rPr>
              <a:t> is shown in Fig</a:t>
            </a:r>
            <a:endParaRPr/>
          </a:p>
          <a:p>
            <a:pPr marL="342900" indent="-139700">
              <a:lnSpc>
                <a:spcPct val="100000"/>
              </a:lnSpc>
              <a:spcBef>
                <a:spcPts val="640"/>
              </a:spcBef>
              <a:buClr>
                <a:schemeClr val="dk1"/>
              </a:buClr>
              <a:buSzPts val="3200"/>
              <a:buNone/>
            </a:pPr>
            <a:endParaRPr sz="3200">
              <a:solidFill>
                <a:schemeClr val="dk1"/>
              </a:solidFill>
              <a:latin typeface="Calibri"/>
              <a:ea typeface="Calibri"/>
              <a:cs typeface="Calibri"/>
              <a:sym typeface="Calibri"/>
            </a:endParaRPr>
          </a:p>
          <a:p>
            <a:pPr marL="342900" indent="-139700">
              <a:lnSpc>
                <a:spcPct val="100000"/>
              </a:lnSpc>
              <a:spcBef>
                <a:spcPts val="640"/>
              </a:spcBef>
              <a:buClr>
                <a:schemeClr val="dk1"/>
              </a:buClr>
              <a:buSzPts val="3200"/>
              <a:buNone/>
            </a:pPr>
            <a:endParaRPr sz="3200">
              <a:solidFill>
                <a:schemeClr val="dk1"/>
              </a:solidFill>
              <a:latin typeface="Calibri"/>
              <a:ea typeface="Calibri"/>
              <a:cs typeface="Calibri"/>
              <a:sym typeface="Calibri"/>
            </a:endParaRPr>
          </a:p>
        </p:txBody>
      </p:sp>
      <p:pic>
        <p:nvPicPr>
          <p:cNvPr id="197" name="Google Shape;197;p18"/>
          <p:cNvPicPr preferRelativeResize="0"/>
          <p:nvPr/>
        </p:nvPicPr>
        <p:blipFill rotWithShape="1">
          <a:blip r:embed="rId3">
            <a:alphaModFix/>
          </a:blip>
          <a:srcRect/>
          <a:stretch/>
        </p:blipFill>
        <p:spPr>
          <a:xfrm>
            <a:off x="3455988" y="2197100"/>
            <a:ext cx="3659187" cy="684212"/>
          </a:xfrm>
          <a:prstGeom prst="rect">
            <a:avLst/>
          </a:prstGeom>
          <a:noFill/>
          <a:ln>
            <a:noFill/>
          </a:ln>
        </p:spPr>
      </p:pic>
      <p:pic>
        <p:nvPicPr>
          <p:cNvPr id="198" name="Google Shape;198;p18"/>
          <p:cNvPicPr preferRelativeResize="0"/>
          <p:nvPr/>
        </p:nvPicPr>
        <p:blipFill rotWithShape="1">
          <a:blip r:embed="rId4">
            <a:alphaModFix/>
          </a:blip>
          <a:srcRect/>
          <a:stretch/>
        </p:blipFill>
        <p:spPr>
          <a:xfrm>
            <a:off x="4830762" y="3624263"/>
            <a:ext cx="2400300"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body" idx="1"/>
          </p:nvPr>
        </p:nvSpPr>
        <p:spPr>
          <a:xfrm>
            <a:off x="2152650" y="1443038"/>
            <a:ext cx="7886700" cy="4308475"/>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rgbClr val="00B0F0"/>
              </a:buClr>
              <a:buSzPts val="3200"/>
              <a:buFont typeface="Arial"/>
              <a:buChar char="•"/>
            </a:pPr>
            <a:r>
              <a:rPr lang="en-US" sz="3200">
                <a:solidFill>
                  <a:srgbClr val="00B0F0"/>
                </a:solidFill>
                <a:latin typeface="Calibri"/>
                <a:ea typeface="Calibri"/>
                <a:cs typeface="Calibri"/>
                <a:sym typeface="Calibri"/>
              </a:rPr>
              <a:t>Radiation may be emitted via </a:t>
            </a:r>
            <a:endParaRPr/>
          </a:p>
          <a:p>
            <a:pPr marL="342900" indent="-342900">
              <a:lnSpc>
                <a:spcPct val="100000"/>
              </a:lnSpc>
              <a:spcBef>
                <a:spcPts val="640"/>
              </a:spcBef>
              <a:buClr>
                <a:schemeClr val="dk1"/>
              </a:buClr>
              <a:buSzPts val="3200"/>
              <a:buNone/>
            </a:pPr>
            <a:r>
              <a:rPr lang="en-US" sz="3200">
                <a:solidFill>
                  <a:schemeClr val="dk1"/>
                </a:solidFill>
                <a:latin typeface="Calibri"/>
                <a:ea typeface="Calibri"/>
                <a:cs typeface="Calibri"/>
                <a:sym typeface="Calibri"/>
              </a:rPr>
              <a:t>i)The </a:t>
            </a:r>
            <a:r>
              <a:rPr lang="en-US" sz="3200">
                <a:solidFill>
                  <a:srgbClr val="00B0F0"/>
                </a:solidFill>
                <a:latin typeface="Calibri"/>
                <a:ea typeface="Calibri"/>
                <a:cs typeface="Calibri"/>
                <a:sym typeface="Calibri"/>
              </a:rPr>
              <a:t>recombination </a:t>
            </a:r>
            <a:r>
              <a:rPr lang="en-US" sz="3200">
                <a:solidFill>
                  <a:schemeClr val="dk1"/>
                </a:solidFill>
                <a:latin typeface="Calibri"/>
                <a:ea typeface="Calibri"/>
                <a:cs typeface="Calibri"/>
                <a:sym typeface="Calibri"/>
              </a:rPr>
              <a:t>of an electron in the CB with a hole in the VB .</a:t>
            </a:r>
            <a:endParaRPr/>
          </a:p>
          <a:p>
            <a:pPr marL="342900" indent="-139700">
              <a:lnSpc>
                <a:spcPct val="100000"/>
              </a:lnSpc>
              <a:spcBef>
                <a:spcPts val="640"/>
              </a:spcBef>
              <a:buClr>
                <a:schemeClr val="dk1"/>
              </a:buClr>
              <a:buSzPts val="3200"/>
              <a:buNone/>
            </a:pPr>
            <a:endParaRPr sz="3200">
              <a:solidFill>
                <a:schemeClr val="dk1"/>
              </a:solidFill>
              <a:latin typeface="Calibri"/>
              <a:ea typeface="Calibri"/>
              <a:cs typeface="Calibri"/>
              <a:sym typeface="Calibri"/>
            </a:endParaRPr>
          </a:p>
        </p:txBody>
      </p:sp>
      <p:pic>
        <p:nvPicPr>
          <p:cNvPr id="204" name="Google Shape;204;p19"/>
          <p:cNvPicPr preferRelativeResize="0"/>
          <p:nvPr/>
        </p:nvPicPr>
        <p:blipFill rotWithShape="1">
          <a:blip r:embed="rId3">
            <a:alphaModFix/>
          </a:blip>
          <a:srcRect/>
          <a:stretch/>
        </p:blipFill>
        <p:spPr>
          <a:xfrm>
            <a:off x="5014913" y="2462212"/>
            <a:ext cx="2268537" cy="32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0"/>
          <p:cNvSpPr txBox="1">
            <a:spLocks noGrp="1"/>
          </p:cNvSpPr>
          <p:nvPr>
            <p:ph type="body" idx="1"/>
          </p:nvPr>
        </p:nvSpPr>
        <p:spPr>
          <a:xfrm>
            <a:off x="1981200" y="1600200"/>
            <a:ext cx="8229600"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3200"/>
              <a:buNone/>
            </a:pPr>
            <a:r>
              <a:rPr lang="en-US" sz="3200">
                <a:solidFill>
                  <a:schemeClr val="dk1"/>
                </a:solidFill>
                <a:latin typeface="Calibri"/>
                <a:ea typeface="Calibri"/>
                <a:cs typeface="Calibri"/>
                <a:sym typeface="Calibri"/>
              </a:rPr>
              <a:t>ii)The </a:t>
            </a:r>
            <a:r>
              <a:rPr lang="en-US" sz="3200">
                <a:solidFill>
                  <a:srgbClr val="00B0F0"/>
                </a:solidFill>
                <a:latin typeface="Calibri"/>
                <a:ea typeface="Calibri"/>
                <a:cs typeface="Calibri"/>
                <a:sym typeface="Calibri"/>
              </a:rPr>
              <a:t>downward transition </a:t>
            </a:r>
            <a:r>
              <a:rPr lang="en-US" sz="3200">
                <a:solidFill>
                  <a:schemeClr val="dk1"/>
                </a:solidFill>
                <a:latin typeface="Calibri"/>
                <a:ea typeface="Calibri"/>
                <a:cs typeface="Calibri"/>
                <a:sym typeface="Calibri"/>
              </a:rPr>
              <a:t>of an electron in the CB to an empty acceptor level, shown in Fig.</a:t>
            </a:r>
            <a:endParaRPr/>
          </a:p>
          <a:p>
            <a:pPr marL="0" indent="0">
              <a:lnSpc>
                <a:spcPct val="100000"/>
              </a:lnSpc>
              <a:spcBef>
                <a:spcPts val="640"/>
              </a:spcBef>
              <a:buClr>
                <a:schemeClr val="dk1"/>
              </a:buClr>
              <a:buSzPts val="3200"/>
              <a:buNone/>
            </a:pPr>
            <a:endParaRPr sz="3200">
              <a:solidFill>
                <a:schemeClr val="dk1"/>
              </a:solidFill>
              <a:latin typeface="Calibri"/>
              <a:ea typeface="Calibri"/>
              <a:cs typeface="Calibri"/>
              <a:sym typeface="Calibri"/>
            </a:endParaRPr>
          </a:p>
          <a:p>
            <a:pPr marL="342900" indent="-139700">
              <a:lnSpc>
                <a:spcPct val="100000"/>
              </a:lnSpc>
              <a:spcBef>
                <a:spcPts val="640"/>
              </a:spcBef>
              <a:buClr>
                <a:schemeClr val="dk1"/>
              </a:buClr>
              <a:buSzPts val="3200"/>
              <a:buNone/>
            </a:pPr>
            <a:endParaRPr sz="3200">
              <a:solidFill>
                <a:schemeClr val="dk1"/>
              </a:solidFill>
              <a:latin typeface="Calibri"/>
              <a:ea typeface="Calibri"/>
              <a:cs typeface="Calibri"/>
              <a:sym typeface="Calibri"/>
            </a:endParaRPr>
          </a:p>
        </p:txBody>
      </p:sp>
      <p:pic>
        <p:nvPicPr>
          <p:cNvPr id="210" name="Google Shape;210;p20"/>
          <p:cNvPicPr preferRelativeResize="0"/>
          <p:nvPr/>
        </p:nvPicPr>
        <p:blipFill rotWithShape="1">
          <a:blip r:embed="rId3">
            <a:alphaModFix/>
          </a:blip>
          <a:srcRect/>
          <a:stretch/>
        </p:blipFill>
        <p:spPr>
          <a:xfrm>
            <a:off x="5310187" y="2786062"/>
            <a:ext cx="1689100" cy="290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body" idx="1"/>
          </p:nvPr>
        </p:nvSpPr>
        <p:spPr>
          <a:xfrm>
            <a:off x="2222500" y="1879600"/>
            <a:ext cx="7715250" cy="427831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3200"/>
              <a:buNone/>
            </a:pPr>
            <a:r>
              <a:rPr lang="en-US" sz="3200">
                <a:solidFill>
                  <a:schemeClr val="dk1"/>
                </a:solidFill>
                <a:latin typeface="Calibri"/>
                <a:ea typeface="Calibri"/>
                <a:cs typeface="Calibri"/>
                <a:sym typeface="Calibri"/>
              </a:rPr>
              <a:t>iii) The </a:t>
            </a:r>
            <a:r>
              <a:rPr lang="en-US" sz="3200">
                <a:solidFill>
                  <a:srgbClr val="00B0F0"/>
                </a:solidFill>
                <a:latin typeface="Calibri"/>
                <a:ea typeface="Calibri"/>
                <a:cs typeface="Calibri"/>
                <a:sym typeface="Calibri"/>
              </a:rPr>
              <a:t>transition of an electron </a:t>
            </a:r>
            <a:r>
              <a:rPr lang="en-US" sz="3200">
                <a:solidFill>
                  <a:schemeClr val="dk1"/>
                </a:solidFill>
                <a:latin typeface="Calibri"/>
                <a:ea typeface="Calibri"/>
                <a:cs typeface="Calibri"/>
                <a:sym typeface="Calibri"/>
              </a:rPr>
              <a:t>from a filled donor level to a hole in the VB, shown in Fig.</a:t>
            </a:r>
            <a:endParaRPr/>
          </a:p>
          <a:p>
            <a:pPr marL="342900" indent="-139700">
              <a:lnSpc>
                <a:spcPct val="100000"/>
              </a:lnSpc>
              <a:spcBef>
                <a:spcPts val="640"/>
              </a:spcBef>
              <a:buClr>
                <a:schemeClr val="dk1"/>
              </a:buClr>
              <a:buSzPts val="3200"/>
              <a:buNone/>
            </a:pPr>
            <a:endParaRPr sz="3200">
              <a:solidFill>
                <a:schemeClr val="dk1"/>
              </a:solidFill>
              <a:latin typeface="Calibri"/>
              <a:ea typeface="Calibri"/>
              <a:cs typeface="Calibri"/>
              <a:sym typeface="Calibri"/>
            </a:endParaRPr>
          </a:p>
        </p:txBody>
      </p:sp>
      <p:pic>
        <p:nvPicPr>
          <p:cNvPr id="216" name="Google Shape;216;p21"/>
          <p:cNvPicPr preferRelativeResize="0"/>
          <p:nvPr/>
        </p:nvPicPr>
        <p:blipFill rotWithShape="1">
          <a:blip r:embed="rId3">
            <a:alphaModFix/>
          </a:blip>
          <a:srcRect/>
          <a:stretch/>
        </p:blipFill>
        <p:spPr>
          <a:xfrm>
            <a:off x="5024438" y="3000375"/>
            <a:ext cx="2332037" cy="358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title"/>
          </p:nvPr>
        </p:nvSpPr>
        <p:spPr>
          <a:xfrm>
            <a:off x="2152650" y="365126"/>
            <a:ext cx="7886700" cy="1049337"/>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rgbClr val="FF0000"/>
              </a:buClr>
              <a:buSzPts val="2800"/>
            </a:pPr>
            <a:r>
              <a:rPr lang="en-US" sz="2800" b="1">
                <a:solidFill>
                  <a:srgbClr val="FF0000"/>
                </a:solidFill>
                <a:latin typeface="Times New Roman"/>
                <a:ea typeface="Times New Roman"/>
                <a:cs typeface="Times New Roman"/>
                <a:sym typeface="Times New Roman"/>
              </a:rPr>
              <a:t>Spectrum of Injection Luminescence</a:t>
            </a:r>
            <a:endParaRPr/>
          </a:p>
        </p:txBody>
      </p:sp>
      <p:sp>
        <p:nvSpPr>
          <p:cNvPr id="222" name="Google Shape;222;p22"/>
          <p:cNvSpPr txBox="1">
            <a:spLocks noGrp="1"/>
          </p:cNvSpPr>
          <p:nvPr>
            <p:ph type="body" idx="1"/>
          </p:nvPr>
        </p:nvSpPr>
        <p:spPr>
          <a:xfrm>
            <a:off x="2152650" y="1414463"/>
            <a:ext cx="7886700" cy="4352925"/>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80000"/>
              </a:lnSpc>
              <a:spcBef>
                <a:spcPts val="0"/>
              </a:spcBef>
              <a:buClr>
                <a:schemeClr val="dk1"/>
              </a:buClr>
              <a:buSzPts val="2500"/>
              <a:buFont typeface="Arial"/>
              <a:buChar char="•"/>
            </a:pPr>
            <a:r>
              <a:rPr lang="en-US" sz="2500">
                <a:solidFill>
                  <a:schemeClr val="dk1"/>
                </a:solidFill>
                <a:latin typeface="Calibri"/>
                <a:ea typeface="Calibri"/>
                <a:cs typeface="Calibri"/>
                <a:sym typeface="Calibri"/>
              </a:rPr>
              <a:t>If the transition takes place from the electron level at the bottom of the CB to the hole level at the top of the VB, the emitted photon will have energy</a:t>
            </a:r>
            <a:endParaRPr/>
          </a:p>
          <a:p>
            <a:pPr marL="342900" indent="-184150" algn="just">
              <a:lnSpc>
                <a:spcPct val="80000"/>
              </a:lnSpc>
              <a:spcBef>
                <a:spcPts val="500"/>
              </a:spcBef>
              <a:buClr>
                <a:schemeClr val="dk1"/>
              </a:buClr>
              <a:buSzPts val="2500"/>
              <a:buNone/>
            </a:pPr>
            <a:endParaRPr sz="2500">
              <a:solidFill>
                <a:schemeClr val="dk1"/>
              </a:solidFill>
              <a:latin typeface="Calibri"/>
              <a:ea typeface="Calibri"/>
              <a:cs typeface="Calibri"/>
              <a:sym typeface="Calibri"/>
            </a:endParaRPr>
          </a:p>
          <a:p>
            <a:pPr marL="342900" indent="-184150" algn="just">
              <a:lnSpc>
                <a:spcPct val="80000"/>
              </a:lnSpc>
              <a:spcBef>
                <a:spcPts val="500"/>
              </a:spcBef>
              <a:buClr>
                <a:schemeClr val="dk1"/>
              </a:buClr>
              <a:buSzPts val="2500"/>
              <a:buNone/>
            </a:pPr>
            <a:endParaRPr sz="2500">
              <a:solidFill>
                <a:schemeClr val="dk1"/>
              </a:solidFill>
              <a:latin typeface="Calibri"/>
              <a:ea typeface="Calibri"/>
              <a:cs typeface="Calibri"/>
              <a:sym typeface="Calibri"/>
            </a:endParaRPr>
          </a:p>
          <a:p>
            <a:pPr marL="342900" indent="-342900" algn="just">
              <a:lnSpc>
                <a:spcPct val="80000"/>
              </a:lnSpc>
              <a:spcBef>
                <a:spcPts val="500"/>
              </a:spcBef>
              <a:buClr>
                <a:schemeClr val="dk1"/>
              </a:buClr>
              <a:buSzPts val="2500"/>
              <a:buFont typeface="Arial"/>
              <a:buChar char="•"/>
            </a:pPr>
            <a:r>
              <a:rPr lang="en-US" sz="2500">
                <a:solidFill>
                  <a:schemeClr val="dk1"/>
                </a:solidFill>
                <a:latin typeface="Calibri"/>
                <a:ea typeface="Calibri"/>
                <a:cs typeface="Calibri"/>
                <a:sym typeface="Calibri"/>
              </a:rPr>
              <a:t>where h is Planck’s constant, c is the speed of light, and l is the wavelength of emitted radiation. </a:t>
            </a:r>
            <a:endParaRPr/>
          </a:p>
          <a:p>
            <a:pPr marL="342900" indent="-342900" algn="just">
              <a:lnSpc>
                <a:spcPct val="80000"/>
              </a:lnSpc>
              <a:spcBef>
                <a:spcPts val="500"/>
              </a:spcBef>
              <a:buClr>
                <a:schemeClr val="dk1"/>
              </a:buClr>
              <a:buSzPts val="2500"/>
              <a:buFont typeface="Arial"/>
              <a:buChar char="•"/>
            </a:pPr>
            <a:r>
              <a:rPr lang="en-US" sz="2500">
                <a:solidFill>
                  <a:schemeClr val="dk1"/>
                </a:solidFill>
                <a:latin typeface="Calibri"/>
                <a:ea typeface="Calibri"/>
                <a:cs typeface="Calibri"/>
                <a:sym typeface="Calibri"/>
              </a:rPr>
              <a:t>However, there is a distribution of electron energy levels in the CB and that of holes in the VB. </a:t>
            </a:r>
            <a:endParaRPr/>
          </a:p>
          <a:p>
            <a:pPr marL="342900" indent="-342900" algn="just">
              <a:lnSpc>
                <a:spcPct val="80000"/>
              </a:lnSpc>
              <a:spcBef>
                <a:spcPts val="500"/>
              </a:spcBef>
              <a:buClr>
                <a:schemeClr val="dk1"/>
              </a:buClr>
              <a:buSzPts val="2500"/>
              <a:buFont typeface="Arial"/>
              <a:buChar char="•"/>
            </a:pPr>
            <a:r>
              <a:rPr lang="en-US" sz="2500">
                <a:solidFill>
                  <a:schemeClr val="dk1"/>
                </a:solidFill>
                <a:latin typeface="Calibri"/>
                <a:ea typeface="Calibri"/>
                <a:cs typeface="Calibri"/>
                <a:sym typeface="Calibri"/>
              </a:rPr>
              <a:t>Thus, depending on the energy levels involved, there will be a range of photon energies that are emitted by the LED</a:t>
            </a:r>
            <a:endParaRPr/>
          </a:p>
          <a:p>
            <a:pPr marL="342900" indent="-184150">
              <a:lnSpc>
                <a:spcPct val="100000"/>
              </a:lnSpc>
              <a:spcBef>
                <a:spcPts val="500"/>
              </a:spcBef>
              <a:buClr>
                <a:schemeClr val="dk1"/>
              </a:buClr>
              <a:buSzPts val="2500"/>
              <a:buNone/>
            </a:pPr>
            <a:endParaRPr sz="2500">
              <a:solidFill>
                <a:schemeClr val="dk1"/>
              </a:solidFill>
              <a:latin typeface="Calibri"/>
              <a:ea typeface="Calibri"/>
              <a:cs typeface="Calibri"/>
              <a:sym typeface="Calibri"/>
            </a:endParaRPr>
          </a:p>
        </p:txBody>
      </p:sp>
      <p:pic>
        <p:nvPicPr>
          <p:cNvPr id="223" name="Google Shape;223;p22"/>
          <p:cNvPicPr preferRelativeResize="0"/>
          <p:nvPr/>
        </p:nvPicPr>
        <p:blipFill rotWithShape="1">
          <a:blip r:embed="rId3">
            <a:alphaModFix/>
          </a:blip>
          <a:srcRect/>
          <a:stretch/>
        </p:blipFill>
        <p:spPr>
          <a:xfrm>
            <a:off x="4151312" y="2317751"/>
            <a:ext cx="2614612" cy="484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D93855A-04A6-F889-DACF-07B6812AD781}"/>
              </a:ext>
            </a:extLst>
          </p:cNvPr>
          <p:cNvSpPr>
            <a:spLocks noChangeArrowheads="1"/>
          </p:cNvSpPr>
          <p:nvPr/>
        </p:nvSpPr>
        <p:spPr bwMode="auto">
          <a:xfrm>
            <a:off x="3882887" y="38961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90390FB-EE7D-F9E8-7D30-B0F86CDF8F6F}"/>
              </a:ext>
            </a:extLst>
          </p:cNvPr>
          <p:cNvSpPr>
            <a:spLocks noChangeArrowheads="1"/>
          </p:cNvSpPr>
          <p:nvPr/>
        </p:nvSpPr>
        <p:spPr bwMode="auto">
          <a:xfrm>
            <a:off x="3882887" y="3896139"/>
            <a:ext cx="268288"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7DD416C-5D21-11E4-53B9-76B61C8DEA22}"/>
              </a:ext>
            </a:extLst>
          </p:cNvPr>
          <p:cNvSpPr>
            <a:spLocks noChangeArrowheads="1"/>
          </p:cNvSpPr>
          <p:nvPr/>
        </p:nvSpPr>
        <p:spPr bwMode="auto">
          <a:xfrm>
            <a:off x="3882887" y="3896139"/>
            <a:ext cx="268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636C8B"/>
                </a:solidFill>
                <a:effectLst/>
                <a:latin typeface="Source Sans Pro" panose="020B0503030403020204" pitchFamily="34" charset="0"/>
              </a:rPr>
              <a:t>4</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B3835"/>
                </a:solidFill>
                <a:effectLst/>
                <a:latin typeface="Source Sans Pro" panose="020B0503030403020204" pitchFamily="34" charset="0"/>
              </a:rPr>
              <a:t>  </a:t>
            </a:r>
            <a:r>
              <a:rPr kumimoji="0" lang="en-US" altLang="en-US" sz="14400" b="0" i="0" u="none" strike="noStrike" cap="none" normalizeH="0" baseline="0" dirty="0">
                <a:ln>
                  <a:noFill/>
                </a:ln>
                <a:solidFill>
                  <a:srgbClr val="3B3835"/>
                </a:solidFill>
                <a:effectLst/>
                <a:latin typeface="Source Sans Pro" panose="020B0503030403020204" pitchFamily="34"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3B3835"/>
                </a:solidFill>
                <a:effectLst/>
                <a:latin typeface="Source Sans Pro" panose="020B0503030403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ELECTROLUMINESCENCE &#10;Electroluminescence(EL) isanopticalphenomenonandelectricalphenomenoninwhichamaterialemitslightinresp...">
            <a:extLst>
              <a:ext uri="{FF2B5EF4-FFF2-40B4-BE49-F238E27FC236}">
                <a16:creationId xmlns:a16="http://schemas.microsoft.com/office/drawing/2014/main" id="{F3B4BFD3-DAA6-739A-D9F2-BD081D91F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54157"/>
            <a:ext cx="7739269" cy="399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61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0C-83BC-C559-1A13-BF4E3741AF2E}"/>
              </a:ext>
            </a:extLst>
          </p:cNvPr>
          <p:cNvSpPr>
            <a:spLocks noGrp="1"/>
          </p:cNvSpPr>
          <p:nvPr>
            <p:ph type="title"/>
          </p:nvPr>
        </p:nvSpPr>
        <p:spPr/>
        <p:txBody>
          <a:bodyPr/>
          <a:lstStyle/>
          <a:p>
            <a:endParaRPr lang="en-US"/>
          </a:p>
        </p:txBody>
      </p:sp>
      <p:pic>
        <p:nvPicPr>
          <p:cNvPr id="2050" name="Picture 2" descr="MECHANISM INVOLVE IN ELECTROLUMINESCENCE &#10;There are two distinct mechanisms that can produce electroluminescence in cryst...">
            <a:extLst>
              <a:ext uri="{FF2B5EF4-FFF2-40B4-BE49-F238E27FC236}">
                <a16:creationId xmlns:a16="http://schemas.microsoft.com/office/drawing/2014/main" id="{222C321F-806D-2188-89FD-55DC75F740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365125"/>
            <a:ext cx="9935816" cy="538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88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1232</Words>
  <Application>Microsoft Office PowerPoint</Application>
  <PresentationFormat>Widescreen</PresentationFormat>
  <Paragraphs>108</Paragraphs>
  <Slides>28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Rounded</vt:lpstr>
      <vt:lpstr>Calibri</vt:lpstr>
      <vt:lpstr>Calibri Light</vt:lpstr>
      <vt:lpstr>Source Sans Pro</vt:lpstr>
      <vt:lpstr>Times New Roman</vt:lpstr>
      <vt:lpstr>Office Theme</vt:lpstr>
      <vt:lpstr>UNIT 3-S2 DISPLAY DEVICES,LIGHT SOURCES AND DETECTION DEVICES</vt:lpstr>
      <vt:lpstr>INJECTION LUMINESCENCE</vt:lpstr>
      <vt:lpstr>PowerPoint Presentation</vt:lpstr>
      <vt:lpstr>PowerPoint Presentation</vt:lpstr>
      <vt:lpstr>PowerPoint Presentation</vt:lpstr>
      <vt:lpstr>PowerPoint Presentation</vt:lpstr>
      <vt:lpstr>Spectrum of Injection Luminescence</vt:lpstr>
      <vt:lpstr>PowerPoint Presentation</vt:lpstr>
      <vt:lpstr>PowerPoint Presentation</vt:lpstr>
      <vt:lpstr>PowerPoint Presentation</vt:lpstr>
      <vt:lpstr>PowerPoint Presentation</vt:lpstr>
      <vt:lpstr>PowerPoint Presentation</vt:lpstr>
      <vt:lpstr>PowerPoint Presentation</vt:lpstr>
      <vt:lpstr>Electro-luminescence</vt:lpstr>
      <vt:lpstr>Electro luminescence </vt:lpstr>
      <vt:lpstr>PowerPoint Presentation</vt:lpstr>
      <vt:lpstr>PowerPoint Presentation</vt:lpstr>
      <vt:lpstr>Review of Semiconductor Physics</vt:lpstr>
      <vt:lpstr>n-Type Semiconductor</vt:lpstr>
      <vt:lpstr>p-Type Semiconductor</vt:lpstr>
      <vt:lpstr>Intrinsic &amp; Extrinsic Materials</vt:lpstr>
      <vt:lpstr>The pn Junction</vt:lpstr>
      <vt:lpstr>Reverse-biased pn Junction</vt:lpstr>
      <vt:lpstr>Forward-biased pn Junction</vt:lpstr>
      <vt:lpstr>Direct Band Gap Semiconductors</vt:lpstr>
      <vt:lpstr>Indirect Band Gap Semiconductors</vt:lpstr>
      <vt:lpstr>Light-Emitting Diodes (LEDs)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3-S2 DISPLAY DEVICES,LIGHT SOURCES AND DETECTION DEVICES</dc:title>
  <dc:creator>CSE-D-SEC</dc:creator>
  <cp:lastModifiedBy>CSE-D-SEC</cp:lastModifiedBy>
  <cp:revision>3</cp:revision>
  <dcterms:created xsi:type="dcterms:W3CDTF">2023-02-15T09:50:06Z</dcterms:created>
  <dcterms:modified xsi:type="dcterms:W3CDTF">2023-02-15T10:04:03Z</dcterms:modified>
</cp:coreProperties>
</file>