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9" r:id="rId2"/>
    <p:sldId id="293" r:id="rId3"/>
    <p:sldId id="294" r:id="rId4"/>
    <p:sldId id="295" r:id="rId5"/>
    <p:sldId id="296"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88381-BB09-438A-9C5E-8FB3E3F62E4F}"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B4F9A-223F-4E5F-A462-D67C8270A320}" type="slidenum">
              <a:rPr lang="en-US" smtClean="0"/>
              <a:t>‹#›</a:t>
            </a:fld>
            <a:endParaRPr lang="en-US"/>
          </a:p>
        </p:txBody>
      </p:sp>
    </p:spTree>
    <p:extLst>
      <p:ext uri="{BB962C8B-B14F-4D97-AF65-F5344CB8AC3E}">
        <p14:creationId xmlns:p14="http://schemas.microsoft.com/office/powerpoint/2010/main" val="386769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8436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5D05-8FF4-1C3E-EC2A-B7D82577A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7CFE8-8C47-C2A7-2D63-AE5F176C5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04C69-75A7-35D3-ACAC-1972B7ED4192}"/>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00424E21-4EEC-D752-36D5-5DE4D8C18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B4544-7ADB-B2F5-9389-253B7E28BF45}"/>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96954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215C-4264-45B5-D514-1D69236E4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A333F-9D58-0720-0263-B47ADAF3E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A1E1-A57E-AA46-737F-050A3B263073}"/>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B6CB5E15-A5B2-2D3E-E9F9-F27210B4B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B2F62-3B51-031B-9B8D-A2594AD3FDCB}"/>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4568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4BA2C-A7AD-49E4-CDD5-8BC7747E1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19699-265D-E82F-8970-B2DBB8C7A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2DFBB-210B-7957-D6F6-3579C0292C53}"/>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DCD3F731-B946-1636-FCDB-203309A03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4FB2E-2709-33C4-C790-3FAE0F8FDBCD}"/>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46592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2C9C-8723-B8D5-9923-969DB73EF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23B44-C80C-2179-CC0D-02964C31A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DBBAC-B4DF-D0BF-B409-71B7A7C089A3}"/>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0F6705FA-5ED8-49E3-5849-D53D450B3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754A8-1BAE-9C83-40E5-2145573244ED}"/>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308979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C434-48A8-6CDA-C92C-401593A04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EFE9A-841E-0128-B69B-0C6FED5C9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C9ADB4-FD4F-66CA-FC4E-2FB26D4828D6}"/>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6B804D8A-34A6-F618-E9AB-44118A138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6539B-06CC-508E-B691-385C57109686}"/>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66252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6EFF-D985-E09E-6CE1-DFFA7A6D6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DA619-7BD5-B3AA-8387-0833F764E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C06259-CE8C-0757-672F-2B06668A90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B3394-D60F-28DF-39D0-512F885D1ACD}"/>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6" name="Footer Placeholder 5">
            <a:extLst>
              <a:ext uri="{FF2B5EF4-FFF2-40B4-BE49-F238E27FC236}">
                <a16:creationId xmlns:a16="http://schemas.microsoft.com/office/drawing/2014/main" id="{576309FE-958A-D845-B0E3-BA5BAF71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8CD8-BC13-7BE8-F04C-9A743FC30DC5}"/>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56217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9CDE-7568-DC26-D6C2-65C57DC7C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B3BEE-1B52-A13D-D8F7-017796F6B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D86C6-2E8B-92A1-65F7-1C1550A03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1CEF51-DC03-C464-BB7B-4F940DF27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A46BC-4B95-ADA7-960D-AA83EA165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AB32E-4BF9-DFF5-7BD3-6CDF20CCA738}"/>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8" name="Footer Placeholder 7">
            <a:extLst>
              <a:ext uri="{FF2B5EF4-FFF2-40B4-BE49-F238E27FC236}">
                <a16:creationId xmlns:a16="http://schemas.microsoft.com/office/drawing/2014/main" id="{13433792-47F9-DF4F-DE07-75BEF3943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3622A4-8B22-E275-5AD1-A98A11563263}"/>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8505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F0B8-D0B0-BA4C-8CC3-EF45AAEC71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0B487D-5FD8-E500-BB19-E5544B5C9221}"/>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4" name="Footer Placeholder 3">
            <a:extLst>
              <a:ext uri="{FF2B5EF4-FFF2-40B4-BE49-F238E27FC236}">
                <a16:creationId xmlns:a16="http://schemas.microsoft.com/office/drawing/2014/main" id="{F01BEEC0-D018-8508-7A39-E40BBD108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0538A1-3B74-A14F-CE7F-FD213DB16B7A}"/>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24415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E0102-644A-14D3-B7B8-E4FCF030E1D1}"/>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3" name="Footer Placeholder 2">
            <a:extLst>
              <a:ext uri="{FF2B5EF4-FFF2-40B4-BE49-F238E27FC236}">
                <a16:creationId xmlns:a16="http://schemas.microsoft.com/office/drawing/2014/main" id="{CC0D1D73-BE84-E78B-94A5-1ECD8F4D63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75A9A-983F-AF46-6E9B-DDB36C7C6FAE}"/>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4147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4485-655D-D43B-5EB7-50B3167A7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C2DACE-4326-8CF2-D6CA-61659FA06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ECA01-1ABB-4C28-43D8-B7B05DD8C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587B1-88A9-F1C8-2208-2F0F5C251198}"/>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6" name="Footer Placeholder 5">
            <a:extLst>
              <a:ext uri="{FF2B5EF4-FFF2-40B4-BE49-F238E27FC236}">
                <a16:creationId xmlns:a16="http://schemas.microsoft.com/office/drawing/2014/main" id="{1B43DAFC-8C37-C089-2AA0-43897FF35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977C7-5CD2-CAA1-62EB-A8D60F42F8B5}"/>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99696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4842-AC14-432F-B2BB-B37D87144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3544B-D9A6-8105-974A-DEB5A8007E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42AD7A-BBEC-2F4C-8ADF-46F31A72C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A03A-596A-C136-E38B-C5E0B6317FD9}"/>
              </a:ext>
            </a:extLst>
          </p:cNvPr>
          <p:cNvSpPr>
            <a:spLocks noGrp="1"/>
          </p:cNvSpPr>
          <p:nvPr>
            <p:ph type="dt" sz="half" idx="10"/>
          </p:nvPr>
        </p:nvSpPr>
        <p:spPr/>
        <p:txBody>
          <a:bodyPr/>
          <a:lstStyle/>
          <a:p>
            <a:fld id="{1A1DB665-D264-431F-8FFB-2C4EBAA3EA20}" type="datetimeFigureOut">
              <a:rPr lang="en-US" smtClean="0"/>
              <a:t>2/16/2023</a:t>
            </a:fld>
            <a:endParaRPr lang="en-US"/>
          </a:p>
        </p:txBody>
      </p:sp>
      <p:sp>
        <p:nvSpPr>
          <p:cNvPr id="6" name="Footer Placeholder 5">
            <a:extLst>
              <a:ext uri="{FF2B5EF4-FFF2-40B4-BE49-F238E27FC236}">
                <a16:creationId xmlns:a16="http://schemas.microsoft.com/office/drawing/2014/main" id="{95A16391-56C6-903F-E63B-35C4B4E0A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A52D4-3163-A239-6B66-C5387414AEC5}"/>
              </a:ext>
            </a:extLst>
          </p:cNvPr>
          <p:cNvSpPr>
            <a:spLocks noGrp="1"/>
          </p:cNvSpPr>
          <p:nvPr>
            <p:ph type="sldNum" sz="quarter" idx="12"/>
          </p:nvPr>
        </p:nvSpPr>
        <p:spPr/>
        <p:txBody>
          <a:bodyPr/>
          <a:lstStyle/>
          <a:p>
            <a:fld id="{65272B98-1386-4F19-B829-1E684D90AAC2}" type="slidenum">
              <a:rPr lang="en-US" smtClean="0"/>
              <a:t>‹#›</a:t>
            </a:fld>
            <a:endParaRPr lang="en-US"/>
          </a:p>
        </p:txBody>
      </p:sp>
    </p:spTree>
    <p:extLst>
      <p:ext uri="{BB962C8B-B14F-4D97-AF65-F5344CB8AC3E}">
        <p14:creationId xmlns:p14="http://schemas.microsoft.com/office/powerpoint/2010/main" val="172019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8B12E-A449-B58C-5606-FB9DB1717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12047E-21AB-2518-028E-01A4869E8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DC814-AB47-DE3D-25FD-B7862498A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DB665-D264-431F-8FFB-2C4EBAA3EA20}" type="datetimeFigureOut">
              <a:rPr lang="en-US" smtClean="0"/>
              <a:t>2/16/2023</a:t>
            </a:fld>
            <a:endParaRPr lang="en-US"/>
          </a:p>
        </p:txBody>
      </p:sp>
      <p:sp>
        <p:nvSpPr>
          <p:cNvPr id="5" name="Footer Placeholder 4">
            <a:extLst>
              <a:ext uri="{FF2B5EF4-FFF2-40B4-BE49-F238E27FC236}">
                <a16:creationId xmlns:a16="http://schemas.microsoft.com/office/drawing/2014/main" id="{3C0CA72F-6A6B-6B67-405A-870A79098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D2532E-31B4-2A6C-054E-C98E11CB7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72B98-1386-4F19-B829-1E684D90AAC2}" type="slidenum">
              <a:rPr lang="en-US" smtClean="0"/>
              <a:t>‹#›</a:t>
            </a:fld>
            <a:endParaRPr lang="en-US"/>
          </a:p>
        </p:txBody>
      </p:sp>
    </p:spTree>
    <p:extLst>
      <p:ext uri="{BB962C8B-B14F-4D97-AF65-F5344CB8AC3E}">
        <p14:creationId xmlns:p14="http://schemas.microsoft.com/office/powerpoint/2010/main" val="303803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59118" y="2766219"/>
            <a:ext cx="7886700" cy="1325562"/>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rgbClr val="FF0000"/>
              </a:buClr>
              <a:buSzPts val="4000"/>
            </a:pPr>
            <a:r>
              <a:rPr lang="en-US" sz="4000" b="1" dirty="0">
                <a:solidFill>
                  <a:srgbClr val="FF0000"/>
                </a:solidFill>
                <a:latin typeface="Arial Rounded"/>
                <a:ea typeface="Arial Rounded"/>
                <a:cs typeface="Arial Rounded"/>
                <a:sym typeface="Arial Rounded"/>
              </a:rPr>
              <a:t>UNIT 3-S3-SLO2</a:t>
            </a:r>
            <a:br>
              <a:rPr lang="en-US" sz="4000" b="1" dirty="0">
                <a:solidFill>
                  <a:schemeClr val="dk1"/>
                </a:solidFill>
                <a:latin typeface="Arial Rounded"/>
                <a:ea typeface="Arial Rounded"/>
                <a:cs typeface="Arial Rounded"/>
                <a:sym typeface="Arial Rounded"/>
              </a:rPr>
            </a:br>
            <a:r>
              <a:rPr lang="en-US" sz="4000" b="1" dirty="0">
                <a:solidFill>
                  <a:schemeClr val="dk1"/>
                </a:solidFill>
                <a:latin typeface="Arial Rounded"/>
                <a:ea typeface="Arial Rounded"/>
                <a:cs typeface="Arial Rounded"/>
                <a:sym typeface="Arial Rounded"/>
              </a:rPr>
              <a:t>DISPLAY DETECTION DEVICES</a:t>
            </a:r>
            <a:r>
              <a:rPr lang="en-US" b="1" dirty="0">
                <a:solidFill>
                  <a:schemeClr val="dk1"/>
                </a:solidFill>
                <a:latin typeface="Arial Rounded"/>
                <a:ea typeface="Arial Rounded"/>
                <a:cs typeface="Arial Rounded"/>
                <a:sym typeface="Arial Rounded"/>
              </a:rPr>
              <a:t>DEVICES,LIGHT SOURCES AND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1"/>
          <p:cNvSpPr txBox="1">
            <a:spLocks noGrp="1"/>
          </p:cNvSpPr>
          <p:nvPr>
            <p:ph type="title"/>
          </p:nvPr>
        </p:nvSpPr>
        <p:spPr>
          <a:xfrm>
            <a:off x="2209800" y="304800"/>
            <a:ext cx="7772400" cy="762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Rate equations, Quantum Efficiency &amp; Power of LEDs</a:t>
            </a:r>
            <a:endParaRPr/>
          </a:p>
        </p:txBody>
      </p:sp>
      <p:sp>
        <p:nvSpPr>
          <p:cNvPr id="423" name="Google Shape;423;p51"/>
          <p:cNvSpPr txBox="1">
            <a:spLocks noGrp="1"/>
          </p:cNvSpPr>
          <p:nvPr>
            <p:ph type="body" idx="1"/>
          </p:nvPr>
        </p:nvSpPr>
        <p:spPr>
          <a:xfrm>
            <a:off x="2209800" y="1219200"/>
            <a:ext cx="7772400" cy="5257800"/>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000"/>
              <a:buFont typeface="Arial"/>
              <a:buChar char="•"/>
            </a:pPr>
            <a:r>
              <a:rPr lang="en-US" sz="2000">
                <a:solidFill>
                  <a:schemeClr val="dk1"/>
                </a:solidFill>
                <a:latin typeface="Calibri"/>
                <a:ea typeface="Calibri"/>
                <a:cs typeface="Calibri"/>
                <a:sym typeface="Calibri"/>
              </a:rPr>
              <a:t>When there is no external carrier injection, the excess density decays exponentially due to electron-hole recombination.</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spcBef>
                <a:spcPts val="400"/>
              </a:spcBef>
              <a:buClr>
                <a:schemeClr val="dk1"/>
              </a:buClr>
              <a:buSzPts val="2000"/>
              <a:buFont typeface="Arial"/>
              <a:buChar char="•"/>
            </a:pPr>
            <a:r>
              <a:rPr lang="en-US" sz="2000" i="1">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is the excess carrier density, </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spcBef>
                <a:spcPts val="400"/>
              </a:spcBef>
              <a:buClr>
                <a:schemeClr val="dk1"/>
              </a:buClr>
              <a:buSzPts val="2000"/>
              <a:buFont typeface="Arial"/>
              <a:buChar char="•"/>
            </a:pPr>
            <a:r>
              <a:rPr lang="en-US" sz="2000">
                <a:solidFill>
                  <a:schemeClr val="dk1"/>
                </a:solidFill>
                <a:latin typeface="Calibri"/>
                <a:ea typeface="Calibri"/>
                <a:cs typeface="Calibri"/>
                <a:sym typeface="Calibri"/>
              </a:rPr>
              <a:t>Bulk recombination rate </a:t>
            </a:r>
            <a:r>
              <a:rPr lang="en-US" sz="2000" i="1">
                <a:solidFill>
                  <a:schemeClr val="dk1"/>
                </a:solidFill>
                <a:latin typeface="Calibri"/>
                <a:ea typeface="Calibri"/>
                <a:cs typeface="Calibri"/>
                <a:sym typeface="Calibri"/>
              </a:rPr>
              <a:t>R</a:t>
            </a:r>
            <a:r>
              <a:rPr lang="en-US" sz="2000">
                <a:solidFill>
                  <a:schemeClr val="dk1"/>
                </a:solidFill>
                <a:latin typeface="Calibri"/>
                <a:ea typeface="Calibri"/>
                <a:cs typeface="Calibri"/>
                <a:sym typeface="Calibri"/>
              </a:rPr>
              <a:t>:</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spcBef>
                <a:spcPts val="400"/>
              </a:spcBef>
              <a:buClr>
                <a:schemeClr val="dk1"/>
              </a:buClr>
              <a:buSzPts val="2000"/>
              <a:buFont typeface="Arial"/>
              <a:buChar char="•"/>
            </a:pPr>
            <a:r>
              <a:rPr lang="en-US" sz="2000">
                <a:solidFill>
                  <a:schemeClr val="dk1"/>
                </a:solidFill>
                <a:latin typeface="Calibri"/>
                <a:ea typeface="Calibri"/>
                <a:cs typeface="Calibri"/>
                <a:sym typeface="Calibri"/>
              </a:rPr>
              <a:t>Bulk recombination rate (</a:t>
            </a:r>
            <a:r>
              <a:rPr lang="en-US" sz="2000" i="1">
                <a:solidFill>
                  <a:schemeClr val="dk1"/>
                </a:solidFill>
                <a:latin typeface="Calibri"/>
                <a:ea typeface="Calibri"/>
                <a:cs typeface="Calibri"/>
                <a:sym typeface="Calibri"/>
              </a:rPr>
              <a:t>R</a:t>
            </a:r>
            <a:r>
              <a:rPr lang="en-US" sz="2000">
                <a:solidFill>
                  <a:schemeClr val="dk1"/>
                </a:solidFill>
                <a:latin typeface="Calibri"/>
                <a:ea typeface="Calibri"/>
                <a:cs typeface="Calibri"/>
                <a:sym typeface="Calibri"/>
              </a:rPr>
              <a:t>)=Radiative recombination rate + nonradiative recombination rate</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p:txBody>
      </p:sp>
      <p:pic>
        <p:nvPicPr>
          <p:cNvPr id="424" name="Google Shape;424;p51"/>
          <p:cNvPicPr preferRelativeResize="0"/>
          <p:nvPr/>
        </p:nvPicPr>
        <p:blipFill rotWithShape="1">
          <a:blip r:embed="rId3">
            <a:alphaModFix/>
          </a:blip>
          <a:srcRect/>
          <a:stretch/>
        </p:blipFill>
        <p:spPr>
          <a:xfrm>
            <a:off x="2667000" y="2057401"/>
            <a:ext cx="1778000" cy="528637"/>
          </a:xfrm>
          <a:prstGeom prst="rect">
            <a:avLst/>
          </a:prstGeom>
          <a:noFill/>
          <a:ln>
            <a:noFill/>
          </a:ln>
        </p:spPr>
      </p:pic>
      <p:sp>
        <p:nvSpPr>
          <p:cNvPr id="425" name="Google Shape;425;p51"/>
          <p:cNvSpPr txBox="1"/>
          <p:nvPr/>
        </p:nvSpPr>
        <p:spPr>
          <a:xfrm>
            <a:off x="8382000" y="2133600"/>
            <a:ext cx="538162"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[4-4]</a:t>
            </a:r>
            <a:endParaRPr sz="1400">
              <a:solidFill>
                <a:srgbClr val="000000"/>
              </a:solidFill>
              <a:latin typeface="Arial"/>
              <a:ea typeface="Arial"/>
              <a:cs typeface="Arial"/>
              <a:sym typeface="Arial"/>
            </a:endParaRPr>
          </a:p>
        </p:txBody>
      </p:sp>
      <p:pic>
        <p:nvPicPr>
          <p:cNvPr id="426" name="Google Shape;426;p51"/>
          <p:cNvPicPr preferRelativeResize="0"/>
          <p:nvPr/>
        </p:nvPicPr>
        <p:blipFill rotWithShape="1">
          <a:blip r:embed="rId4">
            <a:alphaModFix/>
          </a:blip>
          <a:srcRect/>
          <a:stretch/>
        </p:blipFill>
        <p:spPr>
          <a:xfrm>
            <a:off x="2590800" y="3116263"/>
            <a:ext cx="4495800" cy="720725"/>
          </a:xfrm>
          <a:prstGeom prst="rect">
            <a:avLst/>
          </a:prstGeom>
          <a:noFill/>
          <a:ln>
            <a:noFill/>
          </a:ln>
        </p:spPr>
      </p:pic>
      <p:pic>
        <p:nvPicPr>
          <p:cNvPr id="427" name="Google Shape;427;p51"/>
          <p:cNvPicPr preferRelativeResize="0"/>
          <p:nvPr/>
        </p:nvPicPr>
        <p:blipFill rotWithShape="1">
          <a:blip r:embed="rId5">
            <a:alphaModFix/>
          </a:blip>
          <a:srcRect/>
          <a:stretch/>
        </p:blipFill>
        <p:spPr>
          <a:xfrm>
            <a:off x="2438400" y="4572000"/>
            <a:ext cx="1752600" cy="823912"/>
          </a:xfrm>
          <a:prstGeom prst="rect">
            <a:avLst/>
          </a:prstGeom>
          <a:noFill/>
          <a:ln>
            <a:noFill/>
          </a:ln>
        </p:spPr>
      </p:pic>
      <p:sp>
        <p:nvSpPr>
          <p:cNvPr id="428" name="Google Shape;428;p51"/>
          <p:cNvSpPr txBox="1"/>
          <p:nvPr/>
        </p:nvSpPr>
        <p:spPr>
          <a:xfrm>
            <a:off x="8366125" y="4735512"/>
            <a:ext cx="538162"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[4-5]</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53"/>
          <p:cNvPicPr preferRelativeResize="0"/>
          <p:nvPr/>
        </p:nvPicPr>
        <p:blipFill rotWithShape="1">
          <a:blip r:embed="rId3">
            <a:alphaModFix/>
          </a:blip>
          <a:srcRect/>
          <a:stretch/>
        </p:blipFill>
        <p:spPr>
          <a:xfrm>
            <a:off x="2590800" y="1371600"/>
            <a:ext cx="3873500" cy="920750"/>
          </a:xfrm>
          <a:prstGeom prst="rect">
            <a:avLst/>
          </a:prstGeom>
          <a:noFill/>
          <a:ln>
            <a:noFill/>
          </a:ln>
        </p:spPr>
      </p:pic>
      <p:sp>
        <p:nvSpPr>
          <p:cNvPr id="434" name="Google Shape;434;p53"/>
          <p:cNvSpPr txBox="1">
            <a:spLocks noGrp="1"/>
          </p:cNvSpPr>
          <p:nvPr>
            <p:ph type="title"/>
          </p:nvPr>
        </p:nvSpPr>
        <p:spPr>
          <a:xfrm>
            <a:off x="2209800" y="4572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Internal Quantum Efficiency &amp; Optical Power</a:t>
            </a:r>
            <a:endParaRPr/>
          </a:p>
        </p:txBody>
      </p:sp>
      <p:sp>
        <p:nvSpPr>
          <p:cNvPr id="435" name="Google Shape;435;p53"/>
          <p:cNvSpPr txBox="1"/>
          <p:nvPr/>
        </p:nvSpPr>
        <p:spPr>
          <a:xfrm>
            <a:off x="9585325" y="16367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[4-8]</a:t>
            </a:r>
            <a:endParaRPr sz="1400">
              <a:solidFill>
                <a:srgbClr val="000000"/>
              </a:solidFill>
              <a:latin typeface="Arial"/>
              <a:ea typeface="Arial"/>
              <a:cs typeface="Arial"/>
              <a:sym typeface="Arial"/>
            </a:endParaRPr>
          </a:p>
        </p:txBody>
      </p:sp>
      <p:pic>
        <p:nvPicPr>
          <p:cNvPr id="436" name="Google Shape;436;p53"/>
          <p:cNvPicPr preferRelativeResize="0"/>
          <p:nvPr/>
        </p:nvPicPr>
        <p:blipFill rotWithShape="1">
          <a:blip r:embed="rId4">
            <a:alphaModFix/>
          </a:blip>
          <a:srcRect/>
          <a:stretch/>
        </p:blipFill>
        <p:spPr>
          <a:xfrm>
            <a:off x="2514600" y="2438401"/>
            <a:ext cx="5314950" cy="384175"/>
          </a:xfrm>
          <a:prstGeom prst="rect">
            <a:avLst/>
          </a:prstGeom>
          <a:noFill/>
          <a:ln>
            <a:noFill/>
          </a:ln>
        </p:spPr>
      </p:pic>
      <p:sp>
        <p:nvSpPr>
          <p:cNvPr id="437" name="Google Shape;437;p53"/>
          <p:cNvSpPr txBox="1"/>
          <p:nvPr/>
        </p:nvSpPr>
        <p:spPr>
          <a:xfrm>
            <a:off x="2498725" y="3138488"/>
            <a:ext cx="7218362"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latin typeface="Times New Roman"/>
                <a:ea typeface="Times New Roman"/>
                <a:cs typeface="Times New Roman"/>
                <a:sym typeface="Times New Roman"/>
              </a:rPr>
              <a:t>Optical power generated internally in the active region in the LED is:</a:t>
            </a:r>
            <a:endParaRPr sz="1400">
              <a:solidFill>
                <a:srgbClr val="000000"/>
              </a:solidFill>
              <a:latin typeface="Arial"/>
              <a:ea typeface="Arial"/>
              <a:cs typeface="Arial"/>
              <a:sym typeface="Arial"/>
            </a:endParaRPr>
          </a:p>
        </p:txBody>
      </p:sp>
      <p:pic>
        <p:nvPicPr>
          <p:cNvPr id="438" name="Google Shape;438;p53"/>
          <p:cNvPicPr preferRelativeResize="0"/>
          <p:nvPr/>
        </p:nvPicPr>
        <p:blipFill rotWithShape="1">
          <a:blip r:embed="rId5">
            <a:alphaModFix/>
          </a:blip>
          <a:srcRect/>
          <a:stretch/>
        </p:blipFill>
        <p:spPr>
          <a:xfrm>
            <a:off x="2667000" y="3810001"/>
            <a:ext cx="4178300" cy="1157287"/>
          </a:xfrm>
          <a:prstGeom prst="rect">
            <a:avLst/>
          </a:prstGeom>
          <a:noFill/>
          <a:ln>
            <a:noFill/>
          </a:ln>
        </p:spPr>
      </p:pic>
      <p:sp>
        <p:nvSpPr>
          <p:cNvPr id="439" name="Google Shape;439;p53"/>
          <p:cNvSpPr txBox="1"/>
          <p:nvPr/>
        </p:nvSpPr>
        <p:spPr>
          <a:xfrm>
            <a:off x="9661525" y="43037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[4-9]</a:t>
            </a:r>
            <a:endParaRPr sz="1400">
              <a:solidFill>
                <a:srgbClr val="000000"/>
              </a:solidFill>
              <a:latin typeface="Arial"/>
              <a:ea typeface="Arial"/>
              <a:cs typeface="Arial"/>
              <a:sym typeface="Arial"/>
            </a:endParaRPr>
          </a:p>
        </p:txBody>
      </p:sp>
      <p:pic>
        <p:nvPicPr>
          <p:cNvPr id="440" name="Google Shape;440;p53"/>
          <p:cNvPicPr preferRelativeResize="0"/>
          <p:nvPr/>
        </p:nvPicPr>
        <p:blipFill rotWithShape="1">
          <a:blip r:embed="rId6">
            <a:alphaModFix/>
          </a:blip>
          <a:srcRect/>
          <a:stretch/>
        </p:blipFill>
        <p:spPr>
          <a:xfrm>
            <a:off x="2514600" y="5105400"/>
            <a:ext cx="3797300" cy="81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52"/>
          <p:cNvPicPr preferRelativeResize="0"/>
          <p:nvPr/>
        </p:nvPicPr>
        <p:blipFill rotWithShape="1">
          <a:blip r:embed="rId3">
            <a:alphaModFix/>
          </a:blip>
          <a:srcRect/>
          <a:stretch/>
        </p:blipFill>
        <p:spPr>
          <a:xfrm>
            <a:off x="1828800" y="533400"/>
            <a:ext cx="8610600" cy="715962"/>
          </a:xfrm>
          <a:prstGeom prst="rect">
            <a:avLst/>
          </a:prstGeom>
          <a:noFill/>
          <a:ln>
            <a:noFill/>
          </a:ln>
        </p:spPr>
      </p:pic>
      <p:sp>
        <p:nvSpPr>
          <p:cNvPr id="446" name="Google Shape;446;p52"/>
          <p:cNvSpPr txBox="1"/>
          <p:nvPr/>
        </p:nvSpPr>
        <p:spPr>
          <a:xfrm>
            <a:off x="1889126" y="1538288"/>
            <a:ext cx="8770937" cy="7016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latin typeface="Times New Roman"/>
                <a:ea typeface="Times New Roman"/>
                <a:cs typeface="Times New Roman"/>
                <a:sym typeface="Times New Roman"/>
              </a:rPr>
              <a:t>With an external supplied current density of </a:t>
            </a:r>
            <a:r>
              <a:rPr lang="en-US" sz="2000" i="1">
                <a:solidFill>
                  <a:schemeClr val="dk1"/>
                </a:solidFill>
                <a:latin typeface="Times New Roman"/>
                <a:ea typeface="Times New Roman"/>
                <a:cs typeface="Times New Roman"/>
                <a:sym typeface="Times New Roman"/>
              </a:rPr>
              <a:t>J </a:t>
            </a:r>
            <a:r>
              <a:rPr lang="en-US" sz="2000">
                <a:solidFill>
                  <a:schemeClr val="dk1"/>
                </a:solidFill>
                <a:latin typeface="Times New Roman"/>
                <a:ea typeface="Times New Roman"/>
                <a:cs typeface="Times New Roman"/>
                <a:sym typeface="Times New Roman"/>
              </a:rPr>
              <a:t>the rate equation for the electron-hole </a:t>
            </a:r>
            <a:endParaRPr sz="1400">
              <a:solidFill>
                <a:srgbClr val="000000"/>
              </a:solidFill>
              <a:latin typeface="Arial"/>
              <a:ea typeface="Arial"/>
              <a:cs typeface="Arial"/>
              <a:sym typeface="Arial"/>
            </a:endParaRPr>
          </a:p>
          <a:p>
            <a:pPr>
              <a:buClr>
                <a:schemeClr val="dk1"/>
              </a:buClr>
              <a:buSzPts val="2000"/>
            </a:pPr>
            <a:r>
              <a:rPr lang="en-US" sz="2000">
                <a:solidFill>
                  <a:schemeClr val="dk1"/>
                </a:solidFill>
                <a:latin typeface="Times New Roman"/>
                <a:ea typeface="Times New Roman"/>
                <a:cs typeface="Times New Roman"/>
                <a:sym typeface="Times New Roman"/>
              </a:rPr>
              <a:t>recombination is:</a:t>
            </a:r>
            <a:endParaRPr sz="1400">
              <a:solidFill>
                <a:srgbClr val="000000"/>
              </a:solidFill>
              <a:latin typeface="Arial"/>
              <a:ea typeface="Arial"/>
              <a:cs typeface="Arial"/>
              <a:sym typeface="Arial"/>
            </a:endParaRPr>
          </a:p>
        </p:txBody>
      </p:sp>
      <p:pic>
        <p:nvPicPr>
          <p:cNvPr id="447" name="Google Shape;447;p52"/>
          <p:cNvPicPr preferRelativeResize="0"/>
          <p:nvPr/>
        </p:nvPicPr>
        <p:blipFill rotWithShape="1">
          <a:blip r:embed="rId4">
            <a:alphaModFix/>
          </a:blip>
          <a:srcRect/>
          <a:stretch/>
        </p:blipFill>
        <p:spPr>
          <a:xfrm>
            <a:off x="2286000" y="2667000"/>
            <a:ext cx="8020050" cy="1376362"/>
          </a:xfrm>
          <a:prstGeom prst="rect">
            <a:avLst/>
          </a:prstGeom>
          <a:noFill/>
          <a:ln>
            <a:noFill/>
          </a:ln>
        </p:spPr>
      </p:pic>
      <p:sp>
        <p:nvSpPr>
          <p:cNvPr id="448" name="Google Shape;448;p52"/>
          <p:cNvSpPr txBox="1"/>
          <p:nvPr/>
        </p:nvSpPr>
        <p:spPr>
          <a:xfrm>
            <a:off x="9432925" y="29321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[4-6]</a:t>
            </a:r>
            <a:endParaRPr sz="1400">
              <a:solidFill>
                <a:srgbClr val="000000"/>
              </a:solidFill>
              <a:latin typeface="Arial"/>
              <a:ea typeface="Arial"/>
              <a:cs typeface="Arial"/>
              <a:sym typeface="Arial"/>
            </a:endParaRPr>
          </a:p>
        </p:txBody>
      </p:sp>
      <p:sp>
        <p:nvSpPr>
          <p:cNvPr id="449" name="Google Shape;449;p52"/>
          <p:cNvSpPr txBox="1"/>
          <p:nvPr/>
        </p:nvSpPr>
        <p:spPr>
          <a:xfrm>
            <a:off x="2193925" y="4129088"/>
            <a:ext cx="3613150" cy="396875"/>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a:solidFill>
                  <a:schemeClr val="dk1"/>
                </a:solidFill>
                <a:latin typeface="Times New Roman"/>
                <a:ea typeface="Times New Roman"/>
                <a:cs typeface="Times New Roman"/>
                <a:sym typeface="Times New Roman"/>
              </a:rPr>
              <a:t>In equilibrium condition:</a:t>
            </a:r>
            <a:r>
              <a:rPr lang="en-US" sz="2000">
                <a:solidFill>
                  <a:schemeClr val="accent2"/>
                </a:solidFill>
                <a:latin typeface="Times New Roman"/>
                <a:ea typeface="Times New Roman"/>
                <a:cs typeface="Times New Roman"/>
                <a:sym typeface="Times New Roman"/>
              </a:rPr>
              <a:t> </a:t>
            </a:r>
            <a:r>
              <a:rPr lang="en-US" sz="2000" i="1">
                <a:solidFill>
                  <a:schemeClr val="accent2"/>
                </a:solidFill>
                <a:latin typeface="Times New Roman"/>
                <a:ea typeface="Times New Roman"/>
                <a:cs typeface="Times New Roman"/>
                <a:sym typeface="Times New Roman"/>
              </a:rPr>
              <a:t>dn/dt=0</a:t>
            </a:r>
            <a:endParaRPr sz="1400">
              <a:solidFill>
                <a:srgbClr val="000000"/>
              </a:solidFill>
              <a:latin typeface="Arial"/>
              <a:ea typeface="Arial"/>
              <a:cs typeface="Arial"/>
              <a:sym typeface="Arial"/>
            </a:endParaRPr>
          </a:p>
        </p:txBody>
      </p:sp>
      <p:pic>
        <p:nvPicPr>
          <p:cNvPr id="450" name="Google Shape;450;p52"/>
          <p:cNvPicPr preferRelativeResize="0"/>
          <p:nvPr/>
        </p:nvPicPr>
        <p:blipFill rotWithShape="1">
          <a:blip r:embed="rId5">
            <a:alphaModFix/>
          </a:blip>
          <a:srcRect/>
          <a:stretch/>
        </p:blipFill>
        <p:spPr>
          <a:xfrm>
            <a:off x="2438400" y="4724401"/>
            <a:ext cx="1079500" cy="962025"/>
          </a:xfrm>
          <a:prstGeom prst="rect">
            <a:avLst/>
          </a:prstGeom>
          <a:noFill/>
          <a:ln>
            <a:noFill/>
          </a:ln>
        </p:spPr>
      </p:pic>
      <p:sp>
        <p:nvSpPr>
          <p:cNvPr id="451" name="Google Shape;451;p52"/>
          <p:cNvSpPr txBox="1"/>
          <p:nvPr/>
        </p:nvSpPr>
        <p:spPr>
          <a:xfrm>
            <a:off x="9448800" y="5141913"/>
            <a:ext cx="488950" cy="274637"/>
          </a:xfrm>
          <a:prstGeom prst="rect">
            <a:avLst/>
          </a:prstGeom>
          <a:noFill/>
          <a:ln>
            <a:noFill/>
          </a:ln>
        </p:spPr>
        <p:txBody>
          <a:bodyPr spcFirstLastPara="1" wrap="square" lIns="91425" tIns="45700" rIns="91425" bIns="45700" anchor="t" anchorCtr="0">
            <a:spAutoFit/>
          </a:bodyPr>
          <a:lstStyle/>
          <a:p>
            <a:pPr>
              <a:buClr>
                <a:schemeClr val="dk1"/>
              </a:buClr>
              <a:buSzPts val="1200"/>
            </a:pPr>
            <a:r>
              <a:rPr lang="en-US" sz="1200">
                <a:solidFill>
                  <a:schemeClr val="dk1"/>
                </a:solidFill>
                <a:latin typeface="Times New Roman"/>
                <a:ea typeface="Times New Roman"/>
                <a:cs typeface="Times New Roman"/>
                <a:sym typeface="Times New Roman"/>
              </a:rPr>
              <a:t>[4-7]</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rgbClr val="FF0000"/>
              </a:buClr>
              <a:buSzPts val="4400"/>
            </a:pPr>
            <a:r>
              <a:rPr lang="en-US">
                <a:solidFill>
                  <a:srgbClr val="FF0000"/>
                </a:solidFill>
                <a:latin typeface="Calibri"/>
                <a:ea typeface="Calibri"/>
                <a:cs typeface="Calibri"/>
                <a:sym typeface="Calibri"/>
              </a:rPr>
              <a:t>Light-Emitting Diodes (LEDs)</a:t>
            </a:r>
            <a:endParaRPr/>
          </a:p>
        </p:txBody>
      </p:sp>
      <p:sp>
        <p:nvSpPr>
          <p:cNvPr id="340" name="Google Shape;340;p38"/>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3200"/>
              <a:buFont typeface="Arial"/>
              <a:buChar char="•"/>
            </a:pPr>
            <a:r>
              <a:rPr lang="en-US" sz="3200">
                <a:solidFill>
                  <a:schemeClr val="dk1"/>
                </a:solidFill>
                <a:latin typeface="Calibri"/>
                <a:ea typeface="Calibri"/>
                <a:cs typeface="Calibri"/>
                <a:sym typeface="Calibri"/>
              </a:rPr>
              <a:t>For optical communication systems requiring bit rates less than approximately </a:t>
            </a:r>
            <a:r>
              <a:rPr lang="en-US" sz="3200">
                <a:solidFill>
                  <a:srgbClr val="0070C0"/>
                </a:solidFill>
                <a:latin typeface="Calibri"/>
                <a:ea typeface="Calibri"/>
                <a:cs typeface="Calibri"/>
                <a:sym typeface="Calibri"/>
              </a:rPr>
              <a:t>100–200 Mb/s together with multimode fiber-coupled optical power in the tens of microwatts, </a:t>
            </a:r>
            <a:r>
              <a:rPr lang="en-US" sz="3200">
                <a:solidFill>
                  <a:schemeClr val="dk1"/>
                </a:solidFill>
                <a:latin typeface="Calibri"/>
                <a:ea typeface="Calibri"/>
                <a:cs typeface="Calibri"/>
                <a:sym typeface="Calibri"/>
              </a:rPr>
              <a:t>semiconductor </a:t>
            </a:r>
            <a:r>
              <a:rPr lang="en-US" sz="3200">
                <a:solidFill>
                  <a:srgbClr val="0070C0"/>
                </a:solidFill>
                <a:latin typeface="Calibri"/>
                <a:ea typeface="Calibri"/>
                <a:cs typeface="Calibri"/>
                <a:sym typeface="Calibri"/>
              </a:rPr>
              <a:t>light-emitting diodes (LEDs) are usually the best light source choice.</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 These LEDs require</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Less </a:t>
            </a:r>
            <a:r>
              <a:rPr lang="en-US" sz="3200">
                <a:solidFill>
                  <a:srgbClr val="0070C0"/>
                </a:solidFill>
                <a:latin typeface="Calibri"/>
                <a:ea typeface="Calibri"/>
                <a:cs typeface="Calibri"/>
                <a:sym typeface="Calibri"/>
              </a:rPr>
              <a:t>complex drive circuitry </a:t>
            </a:r>
            <a:r>
              <a:rPr lang="en-US" sz="3200">
                <a:solidFill>
                  <a:schemeClr val="dk1"/>
                </a:solidFill>
                <a:latin typeface="Calibri"/>
                <a:ea typeface="Calibri"/>
                <a:cs typeface="Calibri"/>
                <a:sym typeface="Calibri"/>
              </a:rPr>
              <a:t>than laser diodes  </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No </a:t>
            </a:r>
            <a:r>
              <a:rPr lang="en-US" sz="3200">
                <a:solidFill>
                  <a:srgbClr val="0070C0"/>
                </a:solidFill>
                <a:latin typeface="Calibri"/>
                <a:ea typeface="Calibri"/>
                <a:cs typeface="Calibri"/>
                <a:sym typeface="Calibri"/>
              </a:rPr>
              <a:t>thermal or optical stabilization </a:t>
            </a:r>
            <a:r>
              <a:rPr lang="en-US" sz="3200">
                <a:solidFill>
                  <a:schemeClr val="dk1"/>
                </a:solidFill>
                <a:latin typeface="Calibri"/>
                <a:ea typeface="Calibri"/>
                <a:cs typeface="Calibri"/>
                <a:sym typeface="Calibri"/>
              </a:rPr>
              <a:t>circuits are needed </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They can be </a:t>
            </a:r>
            <a:r>
              <a:rPr lang="en-US" sz="3200">
                <a:solidFill>
                  <a:srgbClr val="0070C0"/>
                </a:solidFill>
                <a:latin typeface="Calibri"/>
                <a:ea typeface="Calibri"/>
                <a:cs typeface="Calibri"/>
                <a:sym typeface="Calibri"/>
              </a:rPr>
              <a:t>fabricated less expensively </a:t>
            </a:r>
            <a:r>
              <a:rPr lang="en-US" sz="3200">
                <a:solidFill>
                  <a:schemeClr val="dk1"/>
                </a:solidFill>
                <a:latin typeface="Calibri"/>
                <a:ea typeface="Calibri"/>
                <a:cs typeface="Calibri"/>
                <a:sym typeface="Calibri"/>
              </a:rPr>
              <a:t>with higher yields.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rgbClr val="FF0000"/>
              </a:buClr>
              <a:buSzPts val="4400"/>
            </a:pPr>
            <a:r>
              <a:rPr lang="en-US">
                <a:solidFill>
                  <a:srgbClr val="FF0000"/>
                </a:solidFill>
                <a:latin typeface="Calibri"/>
                <a:ea typeface="Calibri"/>
                <a:cs typeface="Calibri"/>
                <a:sym typeface="Calibri"/>
              </a:rPr>
              <a:t>LED Structures</a:t>
            </a:r>
            <a:endParaRPr/>
          </a:p>
        </p:txBody>
      </p:sp>
      <p:sp>
        <p:nvSpPr>
          <p:cNvPr id="346" name="Google Shape;346;p39"/>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80000"/>
              </a:lnSpc>
              <a:spcBef>
                <a:spcPts val="0"/>
              </a:spcBef>
              <a:buClr>
                <a:schemeClr val="dk1"/>
              </a:buClr>
              <a:buSzPts val="2200"/>
              <a:buFont typeface="Arial"/>
              <a:buChar char="•"/>
            </a:pPr>
            <a:r>
              <a:rPr lang="en-US" sz="2200">
                <a:solidFill>
                  <a:schemeClr val="dk1"/>
                </a:solidFill>
                <a:latin typeface="Calibri"/>
                <a:ea typeface="Calibri"/>
                <a:cs typeface="Calibri"/>
                <a:sym typeface="Calibri"/>
              </a:rPr>
              <a:t>To be useful in fiber transmission applications, an </a:t>
            </a:r>
            <a:r>
              <a:rPr lang="en-US" sz="2200">
                <a:solidFill>
                  <a:srgbClr val="0070C0"/>
                </a:solidFill>
                <a:latin typeface="Calibri"/>
                <a:ea typeface="Calibri"/>
                <a:cs typeface="Calibri"/>
                <a:sym typeface="Calibri"/>
              </a:rPr>
              <a:t>LED must have a high radiance output, a fast emission response time, and a high quantum efficiency. </a:t>
            </a:r>
            <a:endParaRPr/>
          </a:p>
          <a:p>
            <a:pPr marL="342900" indent="-342900" algn="just">
              <a:lnSpc>
                <a:spcPct val="80000"/>
              </a:lnSpc>
              <a:spcBef>
                <a:spcPts val="440"/>
              </a:spcBef>
              <a:buClr>
                <a:schemeClr val="dk1"/>
              </a:buClr>
              <a:buSzPts val="2200"/>
              <a:buFont typeface="Arial"/>
              <a:buChar char="•"/>
            </a:pPr>
            <a:r>
              <a:rPr lang="en-US" sz="2200">
                <a:solidFill>
                  <a:schemeClr val="dk1"/>
                </a:solidFill>
                <a:latin typeface="Calibri"/>
                <a:ea typeface="Calibri"/>
                <a:cs typeface="Calibri"/>
                <a:sym typeface="Calibri"/>
              </a:rPr>
              <a:t>Its </a:t>
            </a:r>
            <a:r>
              <a:rPr lang="en-US" sz="2200">
                <a:solidFill>
                  <a:srgbClr val="0070C0"/>
                </a:solidFill>
                <a:latin typeface="Calibri"/>
                <a:ea typeface="Calibri"/>
                <a:cs typeface="Calibri"/>
                <a:sym typeface="Calibri"/>
              </a:rPr>
              <a:t>radiance (or brightness) is a measure, in watts</a:t>
            </a:r>
            <a:r>
              <a:rPr lang="en-US" sz="2200">
                <a:solidFill>
                  <a:schemeClr val="dk1"/>
                </a:solidFill>
                <a:latin typeface="Calibri"/>
                <a:ea typeface="Calibri"/>
                <a:cs typeface="Calibri"/>
                <a:sym typeface="Calibri"/>
              </a:rPr>
              <a:t>, of the optical power radiated into a unit solid angle per unit area of the emitting surface. </a:t>
            </a:r>
            <a:endParaRPr/>
          </a:p>
          <a:p>
            <a:pPr marL="342900" indent="-342900" algn="just">
              <a:lnSpc>
                <a:spcPct val="80000"/>
              </a:lnSpc>
              <a:spcBef>
                <a:spcPts val="440"/>
              </a:spcBef>
              <a:buClr>
                <a:schemeClr val="dk1"/>
              </a:buClr>
              <a:buSzPts val="2200"/>
              <a:buFont typeface="Arial"/>
              <a:buChar char="•"/>
            </a:pPr>
            <a:r>
              <a:rPr lang="en-US" sz="2200">
                <a:solidFill>
                  <a:schemeClr val="dk1"/>
                </a:solidFill>
                <a:latin typeface="Calibri"/>
                <a:ea typeface="Calibri"/>
                <a:cs typeface="Calibri"/>
                <a:sym typeface="Calibri"/>
              </a:rPr>
              <a:t>High radiances are necessary to couple sufficiently high optical power levels into a fiber.</a:t>
            </a:r>
            <a:endParaRPr/>
          </a:p>
          <a:p>
            <a:pPr marL="342900" indent="-342900" algn="just">
              <a:lnSpc>
                <a:spcPct val="80000"/>
              </a:lnSpc>
              <a:spcBef>
                <a:spcPts val="440"/>
              </a:spcBef>
              <a:buClr>
                <a:schemeClr val="dk1"/>
              </a:buClr>
              <a:buSzPts val="2200"/>
              <a:buFont typeface="Arial"/>
              <a:buChar char="•"/>
            </a:pPr>
            <a:r>
              <a:rPr lang="en-US" sz="2200">
                <a:solidFill>
                  <a:schemeClr val="dk1"/>
                </a:solidFill>
                <a:latin typeface="Calibri"/>
                <a:ea typeface="Calibri"/>
                <a:cs typeface="Calibri"/>
                <a:sym typeface="Calibri"/>
              </a:rPr>
              <a:t>The </a:t>
            </a:r>
            <a:r>
              <a:rPr lang="en-US" sz="2200">
                <a:solidFill>
                  <a:srgbClr val="0070C0"/>
                </a:solidFill>
                <a:latin typeface="Calibri"/>
                <a:ea typeface="Calibri"/>
                <a:cs typeface="Calibri"/>
                <a:sym typeface="Calibri"/>
              </a:rPr>
              <a:t>emission response time is the time delay </a:t>
            </a:r>
            <a:r>
              <a:rPr lang="en-US" sz="2200">
                <a:solidFill>
                  <a:schemeClr val="dk1"/>
                </a:solidFill>
                <a:latin typeface="Calibri"/>
                <a:ea typeface="Calibri"/>
                <a:cs typeface="Calibri"/>
                <a:sym typeface="Calibri"/>
              </a:rPr>
              <a:t>between the application of a current pulse and the onset of optical emission. </a:t>
            </a:r>
            <a:endParaRPr/>
          </a:p>
          <a:p>
            <a:pPr marL="342900" indent="-342900" algn="just">
              <a:lnSpc>
                <a:spcPct val="80000"/>
              </a:lnSpc>
              <a:spcBef>
                <a:spcPts val="440"/>
              </a:spcBef>
              <a:buClr>
                <a:schemeClr val="dk1"/>
              </a:buClr>
              <a:buSzPts val="2200"/>
              <a:buFont typeface="Arial"/>
              <a:buChar char="•"/>
            </a:pPr>
            <a:r>
              <a:rPr lang="en-US" sz="2200">
                <a:solidFill>
                  <a:schemeClr val="dk1"/>
                </a:solidFill>
                <a:latin typeface="Calibri"/>
                <a:ea typeface="Calibri"/>
                <a:cs typeface="Calibri"/>
                <a:sym typeface="Calibri"/>
              </a:rPr>
              <a:t>This time delay is the factor limiting the bandwidth with which the source can be modulated directly by varying the injected current. </a:t>
            </a:r>
            <a:endParaRPr/>
          </a:p>
          <a:p>
            <a:pPr marL="342900" indent="-342900" algn="just">
              <a:lnSpc>
                <a:spcPct val="80000"/>
              </a:lnSpc>
              <a:spcBef>
                <a:spcPts val="440"/>
              </a:spcBef>
              <a:buClr>
                <a:schemeClr val="dk1"/>
              </a:buClr>
              <a:buSzPts val="2200"/>
              <a:buFont typeface="Arial"/>
              <a:buChar char="•"/>
            </a:pPr>
            <a:r>
              <a:rPr lang="en-US" sz="2200">
                <a:solidFill>
                  <a:schemeClr val="dk1"/>
                </a:solidFill>
                <a:latin typeface="Calibri"/>
                <a:ea typeface="Calibri"/>
                <a:cs typeface="Calibri"/>
                <a:sym typeface="Calibri"/>
              </a:rPr>
              <a:t>The quantum efficiency is related to the fraction of </a:t>
            </a:r>
            <a:r>
              <a:rPr lang="en-US" sz="2200">
                <a:solidFill>
                  <a:srgbClr val="0070C0"/>
                </a:solidFill>
                <a:latin typeface="Calibri"/>
                <a:ea typeface="Calibri"/>
                <a:cs typeface="Calibri"/>
                <a:sym typeface="Calibri"/>
              </a:rPr>
              <a:t>injected electron–hole pairs </a:t>
            </a:r>
            <a:r>
              <a:rPr lang="en-US" sz="2200">
                <a:solidFill>
                  <a:schemeClr val="dk1"/>
                </a:solidFill>
                <a:latin typeface="Calibri"/>
                <a:ea typeface="Calibri"/>
                <a:cs typeface="Calibri"/>
                <a:sym typeface="Calibri"/>
              </a:rPr>
              <a:t>that recombine radiatively.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0"/>
          <p:cNvSpPr txBox="1">
            <a:spLocks noGrp="1"/>
          </p:cNvSpPr>
          <p:nvPr>
            <p:ph type="body" idx="1"/>
          </p:nvPr>
        </p:nvSpPr>
        <p:spPr>
          <a:xfrm>
            <a:off x="1981200" y="180800"/>
            <a:ext cx="8229600" cy="45261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3200"/>
              <a:buFont typeface="Arial"/>
              <a:buChar char="•"/>
            </a:pPr>
            <a:r>
              <a:rPr lang="en-US" sz="3200">
                <a:solidFill>
                  <a:schemeClr val="dk1"/>
                </a:solidFill>
                <a:latin typeface="Calibri"/>
                <a:ea typeface="Calibri"/>
                <a:cs typeface="Calibri"/>
                <a:sym typeface="Calibri"/>
              </a:rPr>
              <a:t>To achieve a </a:t>
            </a:r>
            <a:r>
              <a:rPr lang="en-US" sz="3200">
                <a:solidFill>
                  <a:srgbClr val="0070C0"/>
                </a:solidFill>
                <a:latin typeface="Calibri"/>
                <a:ea typeface="Calibri"/>
                <a:cs typeface="Calibri"/>
                <a:sym typeface="Calibri"/>
              </a:rPr>
              <a:t>high radiance and a high quantum efficiency</a:t>
            </a:r>
            <a:r>
              <a:rPr lang="en-US" sz="3200">
                <a:solidFill>
                  <a:schemeClr val="dk1"/>
                </a:solidFill>
                <a:latin typeface="Calibri"/>
                <a:ea typeface="Calibri"/>
                <a:cs typeface="Calibri"/>
                <a:sym typeface="Calibri"/>
              </a:rPr>
              <a:t>, the LED structure must provide a means of </a:t>
            </a:r>
            <a:r>
              <a:rPr lang="en-US" sz="3200">
                <a:solidFill>
                  <a:srgbClr val="0070C0"/>
                </a:solidFill>
                <a:latin typeface="Calibri"/>
                <a:ea typeface="Calibri"/>
                <a:cs typeface="Calibri"/>
                <a:sym typeface="Calibri"/>
              </a:rPr>
              <a:t>confining the charge carriers and the stimulated optical emission to the active region </a:t>
            </a:r>
            <a:r>
              <a:rPr lang="en-US" sz="3200">
                <a:solidFill>
                  <a:schemeClr val="dk1"/>
                </a:solidFill>
                <a:latin typeface="Calibri"/>
                <a:ea typeface="Calibri"/>
                <a:cs typeface="Calibri"/>
                <a:sym typeface="Calibri"/>
              </a:rPr>
              <a:t>of the pn junction where radiative recombination takes place.</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 </a:t>
            </a:r>
            <a:r>
              <a:rPr lang="en-US" sz="3200">
                <a:solidFill>
                  <a:srgbClr val="0070C0"/>
                </a:solidFill>
                <a:latin typeface="Calibri"/>
                <a:ea typeface="Calibri"/>
                <a:cs typeface="Calibri"/>
                <a:sym typeface="Calibri"/>
              </a:rPr>
              <a:t>Carrier confinement </a:t>
            </a:r>
            <a:r>
              <a:rPr lang="en-US" sz="3200">
                <a:solidFill>
                  <a:schemeClr val="dk1"/>
                </a:solidFill>
                <a:latin typeface="Calibri"/>
                <a:ea typeface="Calibri"/>
                <a:cs typeface="Calibri"/>
                <a:sym typeface="Calibri"/>
              </a:rPr>
              <a:t>is used to achieve a high level of </a:t>
            </a:r>
            <a:r>
              <a:rPr lang="en-US" sz="3200">
                <a:solidFill>
                  <a:srgbClr val="0070C0"/>
                </a:solidFill>
                <a:latin typeface="Calibri"/>
                <a:ea typeface="Calibri"/>
                <a:cs typeface="Calibri"/>
                <a:sym typeface="Calibri"/>
              </a:rPr>
              <a:t>radiative recombination in the active region of the device,</a:t>
            </a:r>
            <a:r>
              <a:rPr lang="en-US" sz="3200">
                <a:solidFill>
                  <a:schemeClr val="dk1"/>
                </a:solidFill>
                <a:latin typeface="Calibri"/>
                <a:ea typeface="Calibri"/>
                <a:cs typeface="Calibri"/>
                <a:sym typeface="Calibri"/>
              </a:rPr>
              <a:t> which yields a high quantum efficiency. </a:t>
            </a:r>
            <a:endParaRPr/>
          </a:p>
          <a:p>
            <a:pPr marL="342900" indent="-342900">
              <a:lnSpc>
                <a:spcPct val="100000"/>
              </a:lnSpc>
              <a:spcBef>
                <a:spcPts val="640"/>
              </a:spcBef>
              <a:buClr>
                <a:srgbClr val="0070C0"/>
              </a:buClr>
              <a:buSzPts val="3200"/>
              <a:buFont typeface="Arial"/>
              <a:buChar char="•"/>
            </a:pPr>
            <a:r>
              <a:rPr lang="en-US" sz="3200">
                <a:solidFill>
                  <a:srgbClr val="0070C0"/>
                </a:solidFill>
                <a:latin typeface="Calibri"/>
                <a:ea typeface="Calibri"/>
                <a:cs typeface="Calibri"/>
                <a:sym typeface="Calibri"/>
              </a:rPr>
              <a:t>Optical confinement </a:t>
            </a:r>
            <a:r>
              <a:rPr lang="en-US" sz="3200">
                <a:solidFill>
                  <a:schemeClr val="dk1"/>
                </a:solidFill>
                <a:latin typeface="Calibri"/>
                <a:ea typeface="Calibri"/>
                <a:cs typeface="Calibri"/>
                <a:sym typeface="Calibri"/>
              </a:rPr>
              <a:t>is of importance for </a:t>
            </a:r>
            <a:r>
              <a:rPr lang="en-US" sz="3200">
                <a:solidFill>
                  <a:srgbClr val="0070C0"/>
                </a:solidFill>
                <a:latin typeface="Calibri"/>
                <a:ea typeface="Calibri"/>
                <a:cs typeface="Calibri"/>
                <a:sym typeface="Calibri"/>
              </a:rPr>
              <a:t>preventing absorption of the emitted radiation by the material </a:t>
            </a:r>
            <a:r>
              <a:rPr lang="en-US" sz="3200">
                <a:solidFill>
                  <a:schemeClr val="dk1"/>
                </a:solidFill>
                <a:latin typeface="Calibri"/>
                <a:ea typeface="Calibri"/>
                <a:cs typeface="Calibri"/>
                <a:sym typeface="Calibri"/>
              </a:rPr>
              <a:t>surrounding the pn junction.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1"/>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rgbClr val="FF0000"/>
              </a:buClr>
              <a:buSzPts val="4400"/>
            </a:pPr>
            <a:r>
              <a:rPr lang="en-US">
                <a:solidFill>
                  <a:srgbClr val="FF0000"/>
                </a:solidFill>
                <a:latin typeface="Calibri"/>
                <a:ea typeface="Calibri"/>
                <a:cs typeface="Calibri"/>
                <a:sym typeface="Calibri"/>
              </a:rPr>
              <a:t>LED DESIGNS</a:t>
            </a:r>
            <a:endParaRPr/>
          </a:p>
        </p:txBody>
      </p:sp>
      <p:sp>
        <p:nvSpPr>
          <p:cNvPr id="357" name="Google Shape;357;p41"/>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3200"/>
              <a:buFont typeface="Arial"/>
              <a:buChar char="•"/>
            </a:pPr>
            <a:r>
              <a:rPr lang="en-US" sz="3200">
                <a:solidFill>
                  <a:schemeClr val="dk1"/>
                </a:solidFill>
                <a:latin typeface="Calibri"/>
                <a:ea typeface="Calibri"/>
                <a:cs typeface="Calibri"/>
                <a:sym typeface="Calibri"/>
              </a:rPr>
              <a:t>Two basic structures of LED are in use. These are </a:t>
            </a:r>
            <a:r>
              <a:rPr lang="en-US" sz="3200">
                <a:solidFill>
                  <a:srgbClr val="0070C0"/>
                </a:solidFill>
                <a:latin typeface="Calibri"/>
                <a:ea typeface="Calibri"/>
                <a:cs typeface="Calibri"/>
                <a:sym typeface="Calibri"/>
              </a:rPr>
              <a:t>(i) surface-emitting LED (SLED) and (ii) edge-emitting LED (ELED).</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 Configurations based on GaAs/ GaAlAs have been used in short-haul applications, whereas those based on InGaAsP/ InP have been employed in medium-range fiber links. </a:t>
            </a:r>
            <a:endParaRPr/>
          </a:p>
          <a:p>
            <a:pPr marL="342900" indent="-342900">
              <a:lnSpc>
                <a:spcPct val="100000"/>
              </a:lnSpc>
              <a:spcBef>
                <a:spcPts val="640"/>
              </a:spcBef>
              <a:buClr>
                <a:schemeClr val="dk1"/>
              </a:buClr>
              <a:buSzPts val="3200"/>
              <a:buFont typeface="Arial"/>
              <a:buChar char="•"/>
            </a:pPr>
            <a:r>
              <a:rPr lang="en-US" sz="3200">
                <a:solidFill>
                  <a:schemeClr val="dk1"/>
                </a:solidFill>
                <a:latin typeface="Calibri"/>
                <a:ea typeface="Calibri"/>
                <a:cs typeface="Calibri"/>
                <a:sym typeface="Calibri"/>
              </a:rPr>
              <a:t>Relatively recently, a third device known as a super luminescent diode (SLD) has also been increasingly used in communications.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7"/>
          <p:cNvSpPr txBox="1">
            <a:spLocks noGrp="1"/>
          </p:cNvSpPr>
          <p:nvPr>
            <p:ph type="title"/>
          </p:nvPr>
        </p:nvSpPr>
        <p:spPr>
          <a:xfrm>
            <a:off x="2209800" y="3810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Surface-Emitting LED</a:t>
            </a:r>
            <a:endParaRPr/>
          </a:p>
        </p:txBody>
      </p:sp>
      <p:pic>
        <p:nvPicPr>
          <p:cNvPr id="394" name="Google Shape;394;p47"/>
          <p:cNvPicPr preferRelativeResize="0"/>
          <p:nvPr/>
        </p:nvPicPr>
        <p:blipFill rotWithShape="1">
          <a:blip r:embed="rId3">
            <a:alphaModFix/>
          </a:blip>
          <a:srcRect/>
          <a:stretch/>
        </p:blipFill>
        <p:spPr>
          <a:xfrm>
            <a:off x="2667000" y="1447800"/>
            <a:ext cx="6858000" cy="3543300"/>
          </a:xfrm>
          <a:prstGeom prst="rect">
            <a:avLst/>
          </a:prstGeom>
          <a:noFill/>
          <a:ln>
            <a:noFill/>
          </a:ln>
        </p:spPr>
      </p:pic>
      <p:sp>
        <p:nvSpPr>
          <p:cNvPr id="395" name="Google Shape;395;p47"/>
          <p:cNvSpPr txBox="1"/>
          <p:nvPr/>
        </p:nvSpPr>
        <p:spPr>
          <a:xfrm>
            <a:off x="4800601" y="6567487"/>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
        <p:nvSpPr>
          <p:cNvPr id="396" name="Google Shape;396;p47"/>
          <p:cNvSpPr txBox="1"/>
          <p:nvPr/>
        </p:nvSpPr>
        <p:spPr>
          <a:xfrm>
            <a:off x="2971800" y="5486400"/>
            <a:ext cx="6030912" cy="52318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imes New Roman"/>
                <a:ea typeface="Times New Roman"/>
                <a:cs typeface="Times New Roman"/>
                <a:sym typeface="Times New Roman"/>
              </a:rPr>
              <a:t>Schematic of high-radiance surface-emitting LED. The active region is limitted </a:t>
            </a:r>
            <a:endParaRPr sz="1400">
              <a:solidFill>
                <a:srgbClr val="000000"/>
              </a:solidFill>
              <a:latin typeface="Arial"/>
              <a:ea typeface="Arial"/>
              <a:cs typeface="Arial"/>
              <a:sym typeface="Arial"/>
            </a:endParaRPr>
          </a:p>
          <a:p>
            <a:pPr>
              <a:buClr>
                <a:schemeClr val="dk1"/>
              </a:buClr>
              <a:buSzPts val="1400"/>
            </a:pPr>
            <a:r>
              <a:rPr lang="en-US" sz="1400">
                <a:solidFill>
                  <a:schemeClr val="dk1"/>
                </a:solidFill>
                <a:latin typeface="Times New Roman"/>
                <a:ea typeface="Times New Roman"/>
                <a:cs typeface="Times New Roman"/>
                <a:sym typeface="Times New Roman"/>
              </a:rPr>
              <a:t>to a circular cross section that has an area compatible with the fiber-core end face.</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147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title"/>
          </p:nvPr>
        </p:nvSpPr>
        <p:spPr>
          <a:xfrm>
            <a:off x="2209800" y="304800"/>
            <a:ext cx="7772400" cy="6096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Light Source Material</a:t>
            </a:r>
            <a:endParaRPr/>
          </a:p>
        </p:txBody>
      </p:sp>
      <p:sp>
        <p:nvSpPr>
          <p:cNvPr id="402" name="Google Shape;402;p48"/>
          <p:cNvSpPr txBox="1">
            <a:spLocks noGrp="1"/>
          </p:cNvSpPr>
          <p:nvPr>
            <p:ph type="body" idx="1"/>
          </p:nvPr>
        </p:nvSpPr>
        <p:spPr>
          <a:xfrm>
            <a:off x="2209800" y="914400"/>
            <a:ext cx="7772400" cy="51816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Most of the light sources contain III-V ternary &amp; quaternary compounds.</a:t>
            </a:r>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                      by varying x it is possible to control the band-gap energy and thereby the emission wavelength over the range of 800 nm to 900 nm. The spectral width is around 20 to 40 nm.</a:t>
            </a:r>
            <a:endParaRPr/>
          </a:p>
          <a:p>
            <a:pPr marL="342900" indent="-342900">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                       By changing 0&lt;x&lt;0.47; y is approximately 2.2x, the emission wavelength can be controlled over the range of 920 nm to 1600 nm. The spectral width varies from 70 nm to 180 nm when the wavelength changes from 1300 nm to 1600 nm. These materials are lattice matched.  </a:t>
            </a:r>
            <a:endParaRPr/>
          </a:p>
          <a:p>
            <a:pPr marL="342900" indent="-21590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p:txBody>
      </p:sp>
      <p:pic>
        <p:nvPicPr>
          <p:cNvPr id="403" name="Google Shape;403;p48"/>
          <p:cNvPicPr preferRelativeResize="0"/>
          <p:nvPr/>
        </p:nvPicPr>
        <p:blipFill rotWithShape="1">
          <a:blip r:embed="rId3">
            <a:alphaModFix/>
          </a:blip>
          <a:srcRect/>
          <a:stretch/>
        </p:blipFill>
        <p:spPr>
          <a:xfrm>
            <a:off x="2590800" y="1600201"/>
            <a:ext cx="1371600" cy="388937"/>
          </a:xfrm>
          <a:prstGeom prst="rect">
            <a:avLst/>
          </a:prstGeom>
          <a:noFill/>
          <a:ln>
            <a:noFill/>
          </a:ln>
        </p:spPr>
      </p:pic>
      <p:pic>
        <p:nvPicPr>
          <p:cNvPr id="404" name="Google Shape;404;p48"/>
          <p:cNvPicPr preferRelativeResize="0"/>
          <p:nvPr/>
        </p:nvPicPr>
        <p:blipFill rotWithShape="1">
          <a:blip r:embed="rId4">
            <a:alphaModFix/>
          </a:blip>
          <a:srcRect/>
          <a:stretch/>
        </p:blipFill>
        <p:spPr>
          <a:xfrm>
            <a:off x="2514600" y="2590800"/>
            <a:ext cx="1574800" cy="37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49" descr="13"/>
          <p:cNvPicPr preferRelativeResize="0"/>
          <p:nvPr/>
        </p:nvPicPr>
        <p:blipFill rotWithShape="1">
          <a:blip r:embed="rId3">
            <a:alphaModFix/>
          </a:blip>
          <a:srcRect/>
          <a:stretch/>
        </p:blipFill>
        <p:spPr>
          <a:xfrm>
            <a:off x="3429000" y="685800"/>
            <a:ext cx="5440362" cy="5486400"/>
          </a:xfrm>
          <a:prstGeom prst="rect">
            <a:avLst/>
          </a:prstGeom>
          <a:noFill/>
          <a:ln>
            <a:noFill/>
          </a:ln>
        </p:spPr>
      </p:pic>
      <p:sp>
        <p:nvSpPr>
          <p:cNvPr id="410" name="Google Shape;410;p49"/>
          <p:cNvSpPr txBox="1"/>
          <p:nvPr/>
        </p:nvSpPr>
        <p:spPr>
          <a:xfrm>
            <a:off x="4800601" y="6567487"/>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0"/>
          <p:cNvSpPr txBox="1">
            <a:spLocks noGrp="1"/>
          </p:cNvSpPr>
          <p:nvPr>
            <p:ph type="title"/>
          </p:nvPr>
        </p:nvSpPr>
        <p:spPr>
          <a:xfrm>
            <a:off x="1981200" y="274637"/>
            <a:ext cx="8229600" cy="762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accent2"/>
              </a:buClr>
              <a:buSzPts val="2800"/>
            </a:pPr>
            <a:r>
              <a:rPr lang="en-US" sz="2800">
                <a:solidFill>
                  <a:schemeClr val="accent2"/>
                </a:solidFill>
                <a:latin typeface="Calibri"/>
                <a:ea typeface="Calibri"/>
                <a:cs typeface="Calibri"/>
                <a:sym typeface="Calibri"/>
              </a:rPr>
              <a:t>Spectral width of LED types</a:t>
            </a:r>
            <a:endParaRPr/>
          </a:p>
        </p:txBody>
      </p:sp>
      <p:pic>
        <p:nvPicPr>
          <p:cNvPr id="416" name="Google Shape;416;p50"/>
          <p:cNvPicPr preferRelativeResize="0"/>
          <p:nvPr/>
        </p:nvPicPr>
        <p:blipFill rotWithShape="1">
          <a:blip r:embed="rId3">
            <a:alphaModFix/>
          </a:blip>
          <a:srcRect/>
          <a:stretch/>
        </p:blipFill>
        <p:spPr>
          <a:xfrm>
            <a:off x="2590800" y="2209801"/>
            <a:ext cx="7010400" cy="3616325"/>
          </a:xfrm>
          <a:prstGeom prst="rect">
            <a:avLst/>
          </a:prstGeom>
          <a:noFill/>
          <a:ln>
            <a:noFill/>
          </a:ln>
        </p:spPr>
      </p:pic>
      <p:sp>
        <p:nvSpPr>
          <p:cNvPr id="417" name="Google Shape;417;p50"/>
          <p:cNvSpPr txBox="1"/>
          <p:nvPr/>
        </p:nvSpPr>
        <p:spPr>
          <a:xfrm>
            <a:off x="4800601" y="6567487"/>
            <a:ext cx="3125787" cy="338514"/>
          </a:xfrm>
          <a:prstGeom prst="rect">
            <a:avLst/>
          </a:prstGeom>
          <a:noFill/>
          <a:ln>
            <a:noFill/>
          </a:ln>
        </p:spPr>
        <p:txBody>
          <a:bodyPr spcFirstLastPara="1" wrap="square" lIns="91425" tIns="45700" rIns="91425" bIns="45700" anchor="t" anchorCtr="0">
            <a:spAutoFit/>
          </a:bodyPr>
          <a:lstStyle/>
          <a:p>
            <a:pPr>
              <a:buClr>
                <a:schemeClr val="dk1"/>
              </a:buClr>
              <a:buSzPts val="800"/>
            </a:pPr>
            <a:r>
              <a:rPr lang="en-US" sz="800">
                <a:solidFill>
                  <a:schemeClr val="dk1"/>
                </a:solidFill>
                <a:latin typeface="Arial"/>
                <a:ea typeface="Arial"/>
                <a:cs typeface="Arial"/>
                <a:sym typeface="Arial"/>
              </a:rPr>
              <a:t>Optical Fiber communications, 3</a:t>
            </a:r>
            <a:r>
              <a:rPr lang="en-US" sz="800" baseline="30000">
                <a:solidFill>
                  <a:schemeClr val="dk1"/>
                </a:solidFill>
                <a:latin typeface="Arial"/>
                <a:ea typeface="Arial"/>
                <a:cs typeface="Arial"/>
                <a:sym typeface="Arial"/>
              </a:rPr>
              <a:t>rd</a:t>
            </a:r>
            <a:r>
              <a:rPr lang="en-US" sz="800">
                <a:solidFill>
                  <a:schemeClr val="dk1"/>
                </a:solidFill>
                <a:latin typeface="Arial"/>
                <a:ea typeface="Arial"/>
                <a:cs typeface="Arial"/>
                <a:sym typeface="Arial"/>
              </a:rPr>
              <a:t> ed.,G.Keiser,McGrawHill, 2000</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696</Words>
  <Application>Microsoft Office PowerPoint</Application>
  <PresentationFormat>Widescreen</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vt:lpstr>
      <vt:lpstr>Calibri</vt:lpstr>
      <vt:lpstr>Calibri Light</vt:lpstr>
      <vt:lpstr>Times New Roman</vt:lpstr>
      <vt:lpstr>Office Theme</vt:lpstr>
      <vt:lpstr>UNIT 3-S3-SLO2 DISPLAY DETECTION DEVICESDEVICES,LIGHT SOURCES AND </vt:lpstr>
      <vt:lpstr>Light-Emitting Diodes (LEDs)</vt:lpstr>
      <vt:lpstr>LED Structures</vt:lpstr>
      <vt:lpstr>PowerPoint Presentation</vt:lpstr>
      <vt:lpstr>LED DESIGNS</vt:lpstr>
      <vt:lpstr>Surface-Emitting LED</vt:lpstr>
      <vt:lpstr>Light Source Material</vt:lpstr>
      <vt:lpstr>PowerPoint Presentation</vt:lpstr>
      <vt:lpstr>Spectral width of LED types</vt:lpstr>
      <vt:lpstr>Rate equations, Quantum Efficiency &amp; Power of LEDs</vt:lpstr>
      <vt:lpstr>Internal Quantum Efficiency &amp; Optical Power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3-S3-SLO2 DISPLAY DEVICES,LIGHT SOURCES AND DETECTION DEVICES</dc:title>
  <dc:creator>CSE-D-SEC</dc:creator>
  <cp:lastModifiedBy>CSE-D-SEC</cp:lastModifiedBy>
  <cp:revision>2</cp:revision>
  <dcterms:created xsi:type="dcterms:W3CDTF">2023-02-16T04:51:25Z</dcterms:created>
  <dcterms:modified xsi:type="dcterms:W3CDTF">2023-02-16T04:56:43Z</dcterms:modified>
</cp:coreProperties>
</file>