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33D590-D02E-4046-B68A-178A7E59E562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30817-3AA2-4744-AFF1-D54423086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18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7" name="Google Shape;33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3" name="Google Shape;343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9" name="Google Shape;349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4" name="Google Shape;35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0" name="Google Shape;360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8" name="Google Shape;368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4" name="Google Shape;374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9" name="Google Shape;379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5" name="Google Shape;385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5AF2E-E302-84EA-4166-A671918D3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3B2C8-BEFC-37BA-DB9B-F166CC07FC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2915C-8B99-0EC9-D71C-6E66141E9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A6054-7566-48E7-ABE0-CDEECBC1324E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41094-C124-E3E1-F55F-538ACE882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93283-D545-654A-CA98-7B02C5B30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AB25-BB2B-4EF4-8C09-45D97742C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79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27181-1364-C325-C7C1-BFCD85852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0BFDC-D4DA-B8AF-AE37-3713694D8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40FAA-1E7D-3A7A-035B-7E31BECBC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A6054-7566-48E7-ABE0-CDEECBC1324E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4D1C5-9BA3-B003-B143-F94EC3059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DA2E9-3903-85E6-0C7E-C4D774DA4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AB25-BB2B-4EF4-8C09-45D97742C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35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E854C5-AE5C-6E6B-B9B5-98D68A523E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E53CCB-F6F1-E9DC-33C9-194A6C467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BE488-75F1-DE1D-37CC-96F52B44D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A6054-7566-48E7-ABE0-CDEECBC1324E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3A85D-0B47-06D8-B82E-72AEF9A10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A0A46-9F73-8178-4EB4-594E25C66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AB25-BB2B-4EF4-8C09-45D97742C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37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0A82C-A906-5057-C991-9AD3C3FE8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27EE2-45F2-2970-EB73-5433C2C4B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BEB36-2381-3F24-98F1-D1B2FA5D1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A6054-7566-48E7-ABE0-CDEECBC1324E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42C4A-40F4-0500-7063-8B3650D34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91068-B3FA-6F7E-05B8-3F267483F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AB25-BB2B-4EF4-8C09-45D97742C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04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135EB-9361-950C-0D3F-24D9FB229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118E7-C6BB-9991-834D-2EE391CD9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C52BE-57F7-3488-3978-6D97A0EF7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A6054-7566-48E7-ABE0-CDEECBC1324E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E2AB1-BF61-7317-6C99-B91686B2C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9FF7B-AF4B-C788-C63C-2EF4A3D8D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AB25-BB2B-4EF4-8C09-45D97742C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14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12111-0814-FBEA-B335-34146555A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E8D03-4330-1DCC-68D6-EFBEE314FA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475F1-38D5-F3E9-22CF-51E71CA43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B5030-8348-7142-71DA-D86126F90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A6054-7566-48E7-ABE0-CDEECBC1324E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0F8975-A1BB-018D-DE55-B5EB13379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A4748-1D4A-7FCB-8FB5-991D3C426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AB25-BB2B-4EF4-8C09-45D97742C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95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636EA-DBE5-51DA-C3FE-3B7F5663A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CBE78-BFAD-BAE3-6524-9856AD504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37AE78-B5CC-BE07-A814-D5D660D82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BDD108-16A4-4610-6C24-0D5CCFB886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C60575-DDAD-4342-8A43-C2503969B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612721-44B6-6837-FE17-D12AA3ECF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A6054-7566-48E7-ABE0-CDEECBC1324E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739A47-AEF7-1F92-F7F6-82EB9715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5C91F6-22AA-B06A-C29E-F9F4160CB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AB25-BB2B-4EF4-8C09-45D97742C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40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1E99B-A6E4-C3FE-79BD-598A43C26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D857ED-BDE9-AD1D-BFBC-D2A4A3421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A6054-7566-48E7-ABE0-CDEECBC1324E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584077-CCCC-2252-A5AE-F04301676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88D7AD-2DCE-43CF-7043-91D045300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AB25-BB2B-4EF4-8C09-45D97742C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12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34451-CE15-B524-D5C2-D7A3D143F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A6054-7566-48E7-ABE0-CDEECBC1324E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B4CF80-6ADF-AFE4-28E1-31735A3D0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D66C1-D6CB-5790-5D3F-13542E5CF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AB25-BB2B-4EF4-8C09-45D97742C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7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7DDF-CC96-5B4A-D4BA-5F9D11ADD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BE519-E74C-8174-308A-AB5A0A5FC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D0F50D-A6E5-E2A1-C3DC-1219364E6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B1A58-AF8D-639A-B86D-7D200A28B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A6054-7566-48E7-ABE0-CDEECBC1324E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01CF4-0A2A-1EE2-AD3B-2C2244DB7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BDAEC-E8E5-320A-306F-5C0B8CF07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AB25-BB2B-4EF4-8C09-45D97742C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06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2EBA7-2BB2-7540-68EB-6CDEB068C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E5C16F-2FED-9CA1-A7B2-1531A94515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C75C9-7746-FAF0-4441-F72FBED16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80B8E-1960-1C3B-878C-B9F13030E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A6054-7566-48E7-ABE0-CDEECBC1324E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94968-9053-8F13-9EFF-82445BE7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120D4-6D2D-7135-86FD-1EFB3DC6E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AB25-BB2B-4EF4-8C09-45D97742C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08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DFF5DA-1861-8EE1-C43B-4E4DECEDB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A00C3-82A2-BAEC-4CD7-2203E723B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C2883-B55E-7086-F4E4-5DF81AD30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A6054-7566-48E7-ABE0-CDEECBC1324E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22136-5216-38D8-810B-00FB9DF4E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2BA36-3841-6A31-2053-3668FAC18D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EAB25-BB2B-4EF4-8C09-45D97742C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70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FFF4A-D166-2436-269E-2424FF353D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F5BC93-08E5-4EAA-D03E-8F2410A9C2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39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6"/>
          <p:cNvSpPr txBox="1">
            <a:spLocks noGrp="1"/>
          </p:cNvSpPr>
          <p:nvPr>
            <p:ph type="title"/>
          </p:nvPr>
        </p:nvSpPr>
        <p:spPr>
          <a:xfrm>
            <a:off x="1981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ts val="3200"/>
            </a:pPr>
            <a:r>
              <a:rPr lang="en-US" sz="32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Disadvantages of Edge Emitting LED</a:t>
            </a:r>
            <a:br>
              <a:rPr lang="en-US" b="1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388" name="Google Shape;388;p46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555555"/>
              </a:buClr>
              <a:buSzPts val="2400"/>
              <a:buNone/>
            </a:pPr>
            <a:r>
              <a:rPr lang="en-US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Following are the </a:t>
            </a:r>
            <a:r>
              <a:rPr lang="en-US"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drawbacks or </a:t>
            </a:r>
            <a:r>
              <a:rPr lang="en-US" sz="24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disadvantages of Edge Emitting LED</a:t>
            </a:r>
            <a:r>
              <a:rPr lang="en-US"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br>
              <a:rPr lang="en-US"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➨Its structure is complex.</a:t>
            </a:r>
            <a:br>
              <a:rPr lang="en-US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➨It is difficult to design heat sink.</a:t>
            </a:r>
            <a:br>
              <a:rPr lang="en-US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➨It is expensive compare to other LED types.</a:t>
            </a:r>
            <a:br>
              <a:rPr lang="en-US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➨There are many issues to be handled during mechanical mounting and installation.</a:t>
            </a:r>
            <a:endParaRPr/>
          </a:p>
          <a:p>
            <a:pPr marL="342900" indent="-1905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endParaRPr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8"/>
          <p:cNvSpPr txBox="1">
            <a:spLocks noGrp="1"/>
          </p:cNvSpPr>
          <p:nvPr>
            <p:ph type="title"/>
          </p:nvPr>
        </p:nvSpPr>
        <p:spPr>
          <a:xfrm>
            <a:off x="1981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ts val="4400"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Light-Emitting Diodes (LEDs)</a:t>
            </a:r>
            <a:endParaRPr/>
          </a:p>
        </p:txBody>
      </p:sp>
      <p:sp>
        <p:nvSpPr>
          <p:cNvPr id="340" name="Google Shape;340;p38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optical communication systems requiring bit rates less than approximately </a:t>
            </a:r>
            <a:r>
              <a:rPr lang="en-US" sz="3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100–200 Mb/s together with multimode fiber-coupled optical power in the tens of microwatts,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semiconductor </a:t>
            </a:r>
            <a:r>
              <a:rPr lang="en-US" sz="3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light-emitting diodes (LEDs) are usually the best light source choice.</a:t>
            </a:r>
            <a:endParaRPr/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These LEDs require</a:t>
            </a:r>
            <a:endParaRPr/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 </a:t>
            </a:r>
            <a:r>
              <a:rPr lang="en-US" sz="3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complex drive circuitry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 laser diodes  </a:t>
            </a:r>
            <a:endParaRPr/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</a:t>
            </a:r>
            <a:r>
              <a:rPr lang="en-US" sz="3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thermal or optical stabilization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circuits are needed </a:t>
            </a:r>
            <a:endParaRPr/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can be </a:t>
            </a:r>
            <a:r>
              <a:rPr lang="en-US" sz="3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fabricated less expensively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higher yields.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9"/>
          <p:cNvSpPr txBox="1">
            <a:spLocks noGrp="1"/>
          </p:cNvSpPr>
          <p:nvPr>
            <p:ph type="title"/>
          </p:nvPr>
        </p:nvSpPr>
        <p:spPr>
          <a:xfrm>
            <a:off x="1981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ts val="4400"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LED Structures</a:t>
            </a:r>
            <a:endParaRPr/>
          </a:p>
        </p:txBody>
      </p:sp>
      <p:sp>
        <p:nvSpPr>
          <p:cNvPr id="346" name="Google Shape;346;p39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342900" indent="-342900" algn="just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be useful in fiber transmission applications, an </a:t>
            </a:r>
            <a:r>
              <a:rPr lang="en-US" sz="2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LED must have a high radiance output, a fast emission response time, and a high quantum efficiency. </a:t>
            </a:r>
            <a:endParaRPr/>
          </a:p>
          <a:p>
            <a:pPr marL="342900" indent="-342900" algn="just">
              <a:lnSpc>
                <a:spcPct val="80000"/>
              </a:lnSpc>
              <a:spcBef>
                <a:spcPts val="440"/>
              </a:spcBef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Its </a:t>
            </a:r>
            <a:r>
              <a:rPr lang="en-US" sz="2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radiance (or brightness) is a measure, in watts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of the optical power radiated into a unit solid angle per unit area of the emitting surface. </a:t>
            </a:r>
            <a:endParaRPr/>
          </a:p>
          <a:p>
            <a:pPr marL="342900" indent="-342900" algn="just">
              <a:lnSpc>
                <a:spcPct val="80000"/>
              </a:lnSpc>
              <a:spcBef>
                <a:spcPts val="440"/>
              </a:spcBef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radiances are necessary to couple sufficiently high optical power levels into a fiber.</a:t>
            </a:r>
            <a:endParaRPr/>
          </a:p>
          <a:p>
            <a:pPr marL="342900" indent="-342900" algn="just">
              <a:lnSpc>
                <a:spcPct val="80000"/>
              </a:lnSpc>
              <a:spcBef>
                <a:spcPts val="440"/>
              </a:spcBef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emission response time is the time delay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between the application of a current pulse and the onset of optical emission. </a:t>
            </a:r>
            <a:endParaRPr/>
          </a:p>
          <a:p>
            <a:pPr marL="342900" indent="-342900" algn="just">
              <a:lnSpc>
                <a:spcPct val="80000"/>
              </a:lnSpc>
              <a:spcBef>
                <a:spcPts val="440"/>
              </a:spcBef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time delay is the factor limiting the bandwidth with which the source can be modulated directly by varying the injected current. </a:t>
            </a:r>
            <a:endParaRPr/>
          </a:p>
          <a:p>
            <a:pPr marL="342900" indent="-342900" algn="just">
              <a:lnSpc>
                <a:spcPct val="80000"/>
              </a:lnSpc>
              <a:spcBef>
                <a:spcPts val="440"/>
              </a:spcBef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quantum efficiency is related to the fraction of </a:t>
            </a:r>
            <a:r>
              <a:rPr lang="en-US" sz="2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injected electron–hole pairs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recombine radiatively.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0"/>
          <p:cNvSpPr txBox="1">
            <a:spLocks noGrp="1"/>
          </p:cNvSpPr>
          <p:nvPr>
            <p:ph type="body" idx="1"/>
          </p:nvPr>
        </p:nvSpPr>
        <p:spPr>
          <a:xfrm>
            <a:off x="1981200" y="1808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achieve a </a:t>
            </a:r>
            <a:r>
              <a:rPr lang="en-US" sz="3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high radiance and a high quantum efficiency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 LED structure must provide a means of </a:t>
            </a:r>
            <a:r>
              <a:rPr lang="en-US" sz="3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confining the charge carriers and the stimulated optical emission to the active region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the pn junction where radiative recombination takes place.</a:t>
            </a:r>
            <a:endParaRPr/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Carrier confinement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used to achieve a high level of </a:t>
            </a:r>
            <a:r>
              <a:rPr lang="en-US" sz="3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radiative recombination in the active region of the device,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which yields a high quantum efficiency. </a:t>
            </a:r>
            <a:endParaRPr/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rgbClr val="0070C0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Optical confinement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of importance for </a:t>
            </a:r>
            <a:r>
              <a:rPr lang="en-US" sz="3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preventing absorption of the emitted radiation by the material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surrounding the pn junction.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1"/>
          <p:cNvSpPr txBox="1">
            <a:spLocks noGrp="1"/>
          </p:cNvSpPr>
          <p:nvPr>
            <p:ph type="title"/>
          </p:nvPr>
        </p:nvSpPr>
        <p:spPr>
          <a:xfrm>
            <a:off x="1981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ts val="4400"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LED DESIGNS</a:t>
            </a:r>
            <a:endParaRPr/>
          </a:p>
        </p:txBody>
      </p:sp>
      <p:sp>
        <p:nvSpPr>
          <p:cNvPr id="357" name="Google Shape;357;p41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basic structures of LED are in use. These are </a:t>
            </a:r>
            <a:r>
              <a:rPr lang="en-US" sz="3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(i) surface-emitting LED (SLED) and (ii) edge-emitting LED (ELED).</a:t>
            </a:r>
            <a:endParaRPr/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Configurations based on GaAs/ GaAlAs have been used in short-haul applications, whereas those based on InGaAsP/ InP have been employed in medium-range fiber links. </a:t>
            </a:r>
            <a:endParaRPr/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Relatively recently, a third device known as a super luminescent diode (SLD) has also been increasingly used in communications.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2"/>
          <p:cNvSpPr txBox="1">
            <a:spLocks noGrp="1"/>
          </p:cNvSpPr>
          <p:nvPr>
            <p:ph type="title"/>
          </p:nvPr>
        </p:nvSpPr>
        <p:spPr>
          <a:xfrm>
            <a:off x="2209800" y="381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SzPts val="2800"/>
            </a:pPr>
            <a:r>
              <a:rPr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Edge-Emitting LED</a:t>
            </a:r>
            <a:endParaRPr/>
          </a:p>
        </p:txBody>
      </p:sp>
      <p:pic>
        <p:nvPicPr>
          <p:cNvPr id="363" name="Google Shape;363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7401" y="1524000"/>
            <a:ext cx="8078787" cy="409575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42"/>
          <p:cNvSpPr txBox="1"/>
          <p:nvPr/>
        </p:nvSpPr>
        <p:spPr>
          <a:xfrm>
            <a:off x="2362200" y="5715001"/>
            <a:ext cx="6386512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1400"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Schematic of an edge-emitting double heterojunction LED. The output beam is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chemeClr val="dk1"/>
              </a:buClr>
              <a:buSzPts val="1400"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lambertian in the plane of junction and highly directional perpendicular to pn junction.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chemeClr val="dk1"/>
              </a:buClr>
              <a:buSzPts val="1400"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have high quantum efficiency &amp; fast response.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42"/>
          <p:cNvSpPr txBox="1"/>
          <p:nvPr/>
        </p:nvSpPr>
        <p:spPr>
          <a:xfrm>
            <a:off x="4800601" y="6567487"/>
            <a:ext cx="3125787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800"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Optical Fiber communications, 3</a:t>
            </a:r>
            <a:r>
              <a:rPr lang="en-US" sz="800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ed.,G.Keiser,McGrawHill, 2000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3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342900" indent="-342900" algn="just">
              <a:lnSpc>
                <a:spcPct val="100000"/>
              </a:lnSpc>
              <a:spcBef>
                <a:spcPts val="0"/>
              </a:spcBef>
              <a:buClr>
                <a:srgbClr val="555555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Modern epitaxial growth techniques such as </a:t>
            </a:r>
            <a:r>
              <a:rPr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Molecular Beam </a:t>
            </a:r>
            <a:r>
              <a:rPr lang="en-US" sz="20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Epitaxy</a:t>
            </a:r>
            <a:r>
              <a:rPr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(MBE), Metal-Organic Chemical Vapor Deposition (</a:t>
            </a:r>
            <a:r>
              <a:rPr lang="en-US" sz="20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MOCVD</a:t>
            </a:r>
            <a:r>
              <a:rPr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20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used in order to design such complex LED structures.</a:t>
            </a:r>
            <a:endParaRPr/>
          </a:p>
          <a:p>
            <a:pPr marL="342900" indent="-342900" algn="just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structure consists of </a:t>
            </a:r>
            <a:r>
              <a:rPr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five epitaxial layers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  <a:p>
            <a:pPr marL="342900" indent="-342900" algn="just">
              <a:lnSpc>
                <a:spcPct val="100000"/>
              </a:lnSpc>
              <a:spcBef>
                <a:spcPts val="400"/>
              </a:spcBef>
              <a:buClr>
                <a:srgbClr val="555555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Central </a:t>
            </a:r>
            <a:r>
              <a:rPr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active layer is made using InGaAs </a:t>
            </a:r>
            <a:r>
              <a:rPr lang="en-US" sz="20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having narrow bandgap.</a:t>
            </a:r>
            <a:endParaRPr/>
          </a:p>
          <a:p>
            <a:pPr marL="342900" indent="-342900" algn="just">
              <a:lnSpc>
                <a:spcPct val="100000"/>
              </a:lnSpc>
              <a:spcBef>
                <a:spcPts val="400"/>
              </a:spcBef>
              <a:buClr>
                <a:srgbClr val="555555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bounded by </a:t>
            </a:r>
            <a:r>
              <a:rPr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wide bandgap layers such as p+ InGaAsP and n+ InP cladding layers</a:t>
            </a:r>
            <a:r>
              <a:rPr lang="en-US" sz="20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342900" indent="-342900" algn="just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positive contact is in the form of a stripe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(the rest of the contact being isolated by the SiO2 layer). </a:t>
            </a:r>
            <a:endParaRPr/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555555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</a:t>
            </a:r>
            <a:r>
              <a:rPr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cladding layers</a:t>
            </a:r>
            <a:r>
              <a:rPr lang="en-US" sz="20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help in confining injected electrons and holes into the middle layer.</a:t>
            </a:r>
            <a:endParaRPr/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555555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also helps emitted photons to travel along LED axis as per optical properties.</a:t>
            </a:r>
            <a:endParaRPr/>
          </a:p>
          <a:p>
            <a:pPr marL="342900" indent="-342900" algn="just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2000"/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 algn="just">
              <a:lnSpc>
                <a:spcPct val="100000"/>
              </a:lnSpc>
              <a:spcBef>
                <a:spcPts val="440"/>
              </a:spcBef>
              <a:buClr>
                <a:schemeClr val="dk1"/>
              </a:buClr>
              <a:buSzPts val="2200"/>
              <a:buNone/>
            </a:pP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13970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sz="320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13970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13970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43"/>
          <p:cNvSpPr txBox="1"/>
          <p:nvPr/>
        </p:nvSpPr>
        <p:spPr>
          <a:xfrm>
            <a:off x="2024063" y="142875"/>
            <a:ext cx="8429625" cy="1477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buClr>
                <a:srgbClr val="555555"/>
              </a:buClr>
              <a:buSzPts val="1800"/>
              <a:buFont typeface="Arial"/>
              <a:buChar char="•"/>
            </a:pPr>
            <a:r>
              <a:rPr lang="en-US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 is widely used in optical fiber communication system.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buClr>
                <a:srgbClr val="555555"/>
              </a:buClr>
              <a:buSzPts val="1800"/>
              <a:buFont typeface="Arial"/>
              <a:buChar char="•"/>
            </a:pPr>
            <a:r>
              <a:rPr lang="en-US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Here collimated light from LED is required to be fed into the fiber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555555"/>
              </a:buClr>
              <a:buSzPts val="1800"/>
            </a:pPr>
            <a:r>
              <a:rPr lang="en-US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</a:t>
            </a:r>
            <a:r>
              <a:rPr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coupling efficiency.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555555"/>
              </a:buClr>
              <a:buSzPts val="1800"/>
              <a:buFont typeface="Arial"/>
              <a:buChar char="•"/>
            </a:pPr>
            <a:r>
              <a:rPr lang="en-US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figure depicts multilayer structure of InP based edge emitting LED.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buClr>
                <a:srgbClr val="555555"/>
              </a:buClr>
              <a:buSzPts val="1800"/>
              <a:buFont typeface="Arial"/>
              <a:buChar char="•"/>
            </a:pPr>
            <a:r>
              <a:rPr lang="en-US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 is used for long wavelength optical communication approx. between 1.33 to 1.55 µm</a:t>
            </a:r>
            <a:r>
              <a:rPr lang="en-US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4"/>
          <p:cNvSpPr txBox="1">
            <a:spLocks noGrp="1"/>
          </p:cNvSpPr>
          <p:nvPr>
            <p:ph type="body" idx="1"/>
          </p:nvPr>
        </p:nvSpPr>
        <p:spPr>
          <a:xfrm>
            <a:off x="1981200" y="928688"/>
            <a:ext cx="8229600" cy="51974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342900" indent="-342900">
              <a:lnSpc>
                <a:spcPct val="80000"/>
              </a:lnSpc>
              <a:spcBef>
                <a:spcPts val="0"/>
              </a:spcBef>
              <a:buClr>
                <a:srgbClr val="555555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Due to above, </a:t>
            </a:r>
            <a:r>
              <a:rPr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light is emitted from the edge of the LED.</a:t>
            </a:r>
            <a:r>
              <a:rPr lang="en-US" sz="20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Hence it is known by the name edge emitting LED.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rear-end facet is made reflecting while the front-end facet is coated with an antireflection coating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so that the laser action due to </a:t>
            </a:r>
            <a:r>
              <a:rPr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optical feedback is suppressed. </a:t>
            </a:r>
            <a:endParaRPr/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self-absorption of radiation in the active layer is reduced because its thickness is made very small. </a:t>
            </a:r>
            <a:endParaRPr/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Much of the </a:t>
            </a:r>
            <a:r>
              <a:rPr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guided radiation propagates through the confining layers,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have a wider band gap. Therefore, they do not absorb this radiation.</a:t>
            </a:r>
            <a:endParaRPr/>
          </a:p>
          <a:p>
            <a:pPr marL="342900" indent="-342900">
              <a:lnSpc>
                <a:spcPct val="80000"/>
              </a:lnSpc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recombination radiation generated in the active region is guided by internal reflection at the heterojunctions and is brought out at the front-end facet of the diode.</a:t>
            </a:r>
            <a:endParaRPr/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 important effect of the optical guidance of emitted radiation is that </a:t>
            </a:r>
            <a:r>
              <a:rPr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output beam has low divergence (typically ~30°) in the vertical direction. </a:t>
            </a:r>
            <a:endParaRPr/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increases the </a:t>
            </a:r>
            <a:r>
              <a:rPr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efficiency of coupling the LED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the optical fiber. </a:t>
            </a:r>
            <a:endParaRPr/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Stripe geometry ELEDs based on InP/In GaAsP materials and with improved designs for coupling to single-mode fibers have also been made.</a:t>
            </a:r>
            <a:endParaRPr/>
          </a:p>
          <a:p>
            <a:pPr marL="342900" indent="-342900">
              <a:lnSpc>
                <a:spcPct val="80000"/>
              </a:lnSpc>
              <a:spcBef>
                <a:spcPts val="360"/>
              </a:spcBef>
              <a:buClr>
                <a:srgbClr val="444444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4444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optical power obtained from such a structure is 2 to 6 times smaller than that of a Surface emitting LED but more efficient coupling due to narrow band width.   </a:t>
            </a:r>
            <a:endParaRPr/>
          </a:p>
          <a:p>
            <a:pPr marL="342900" indent="-215900">
              <a:lnSpc>
                <a:spcPct val="80000"/>
              </a:lnSpc>
              <a:spcBef>
                <a:spcPts val="400"/>
              </a:spcBef>
              <a:buClr>
                <a:schemeClr val="dk1"/>
              </a:buClr>
              <a:buSzPts val="2000"/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215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2000"/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5"/>
          <p:cNvSpPr txBox="1">
            <a:spLocks noGrp="1"/>
          </p:cNvSpPr>
          <p:nvPr>
            <p:ph type="title"/>
          </p:nvPr>
        </p:nvSpPr>
        <p:spPr>
          <a:xfrm>
            <a:off x="1981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 fontScale="90000"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ts val="2900"/>
            </a:pPr>
            <a:r>
              <a:rPr lang="en-US" sz="29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 of Edge Emitting LED</a:t>
            </a:r>
            <a:br>
              <a:rPr lang="en-US" sz="4000" b="1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382" name="Google Shape;382;p45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0" indent="0">
              <a:spcBef>
                <a:spcPts val="0"/>
              </a:spcBef>
              <a:buClr>
                <a:srgbClr val="555555"/>
              </a:buClr>
              <a:buSzPts val="2200"/>
              <a:buNone/>
            </a:pPr>
            <a:r>
              <a:rPr lang="en-US" sz="22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Following are the </a:t>
            </a:r>
            <a:r>
              <a:rPr lang="en-US" sz="2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benefits or </a:t>
            </a:r>
            <a:r>
              <a:rPr lang="en-US" sz="2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 of Edge Emitting LED</a:t>
            </a:r>
            <a:r>
              <a:rPr lang="en-US" sz="2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br>
              <a:rPr lang="en-US" sz="2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2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➨It has superior beam collimation property which offers greater coupling efficiency with fiber optic cable compare to surface emitting LED.</a:t>
            </a:r>
            <a:br>
              <a:rPr lang="en-US" sz="22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2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➨It offers higher efficiency with low to high radiance. It fulfills high brightness LED requirements of the lighting industry.</a:t>
            </a:r>
            <a:br>
              <a:rPr lang="en-US" sz="22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2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➨It radiates less power to the air compare to surface emitting LED due to reabsorption and interfacial recombination.</a:t>
            </a:r>
            <a:br>
              <a:rPr lang="en-US" sz="22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2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➨It offers better modulation bandwidth and more directional emission pattern.</a:t>
            </a:r>
            <a:br>
              <a:rPr lang="en-US" sz="22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2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➨It offers 5-6 times more coupled power into NA (Numerical Aperture) of step/graded index fibers. This is due to small beam divergence.</a:t>
            </a:r>
            <a:br>
              <a:rPr lang="en-US" sz="22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2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➨It offers high data rates (&gt; 20 Mbps) than surface emitting LED</a:t>
            </a:r>
            <a:r>
              <a:rPr lang="en-US" sz="32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342900" indent="-13970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sz="320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1046</Words>
  <Application>Microsoft Office PowerPoint</Application>
  <PresentationFormat>Widescreen</PresentationFormat>
  <Paragraphs>53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Light-Emitting Diodes (LEDs)</vt:lpstr>
      <vt:lpstr>LED Structures</vt:lpstr>
      <vt:lpstr>PowerPoint Presentation</vt:lpstr>
      <vt:lpstr>LED DESIGNS</vt:lpstr>
      <vt:lpstr>Edge-Emitting LED</vt:lpstr>
      <vt:lpstr>PowerPoint Presentation</vt:lpstr>
      <vt:lpstr>PowerPoint Presentation</vt:lpstr>
      <vt:lpstr>Advantages of Edge Emitting LED </vt:lpstr>
      <vt:lpstr>Disadvantages of Edge Emitting LED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CSE-D-SEC</dc:creator>
  <cp:lastModifiedBy>CSE-D-SEC</cp:lastModifiedBy>
  <cp:revision>1</cp:revision>
  <dcterms:created xsi:type="dcterms:W3CDTF">2023-02-16T04:49:04Z</dcterms:created>
  <dcterms:modified xsi:type="dcterms:W3CDTF">2023-02-16T04:49:39Z</dcterms:modified>
</cp:coreProperties>
</file>