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268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6453-A214-455F-A6B8-45DBF236D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234A0-1E1D-4DC8-82EE-FF3AB868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3" name="Google Shape;69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8" name="Google Shape;69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8" name="Google Shape;70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3" name="Google Shape;71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8" name="Google Shape;71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3" name="Google Shape;72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1" name="Google Shape;73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6" name="Google Shape;73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4" name="Google Shape;75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0" name="Google Shape;76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9" name="Google Shape;76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5" name="Google Shape;77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1" name="Google Shape;80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5" name="Google Shape;61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9" name="Google Shape;819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4D732-7DEE-31E8-CFFA-BCE972513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A05C14-BDE9-322B-552C-254D8C486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45B577-1F24-299C-E525-45D6AB0B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722CC-6DA3-7558-0ABC-F96902CF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B52E1D-E564-FBD8-A5EF-3E827A8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17C5-46B1-C2D0-6272-927B3F25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52BF52-CC72-6B31-44C9-BE94784A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8AC760-22B0-FA9C-E489-8AFE8AC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6D516E-FFF5-7070-0948-02919C8C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388663-E6BC-0EA3-FC3A-B6E4073E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752ECE-4A6B-747C-5253-EEE7DE33E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205E2-C84F-549E-C0AE-C6E337EA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241A38-95EC-A17C-0A87-E3E4326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AF781D-5F65-592F-E986-CAB24BA7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2CFBE4-3C4A-BF3A-14D1-57F9B10B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E8039-DB24-A098-8681-79654501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6AE5E-03C6-D3A0-258E-3FF1FC76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4E95AD-3648-0F53-6FF3-51DEA352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093E8-B970-238E-D7A8-3FAC62A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DCD9E-2B58-98B4-6A31-06E49C1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ED0F6-2528-1D3B-20E1-956558D6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FBA342-D202-2A90-80C7-1DD01863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76F79B-BA3A-6B5C-AB79-F671BF59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119FC-615C-69D4-C2DC-7FEBC0F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6801FE-327B-0A63-3F38-6473E70A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76012-8DE8-D0DD-DE4E-F53B4143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781FB-F95E-F40A-9DD2-5FECF5E92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F910-3770-B588-9BCA-30F1AB78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F322C-1668-99BB-9F70-C0084F55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5E4169-476B-885E-BFD4-DB475EC1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00F0C1-45A3-72C7-209F-6370EB9E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CADC3-AB4F-CD31-0EBD-76E4BADD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24BC0A-A9CD-B6D9-D220-7BD57E34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F69654-77A4-32E5-7B12-A6A12D0C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55BDB2-761A-4BA0-0A7B-D63FB2F43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2E0B72-1F8B-675B-DD6C-2005464B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78354C-1E33-9615-6C28-26B575F5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EB52D9-D6BB-CDF7-0913-5FDCEAA7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25B815-DE7C-1129-5CFE-BF339F0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2DAED-3BD9-45D3-8569-E32859E5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132BA-8EAE-B00A-EA01-4DB36D6E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C48BB8-D4FF-A401-D4C3-0C33D0ED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D7E9B3-CB4F-26D5-69F2-0F00F7C0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F49813-BB49-F11F-7413-1CCE932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B4BEB6-0B84-BD67-E1D1-3A10102C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548264-6A22-522E-E1D1-D9BB4C3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F6DEA-1B82-0816-EF79-D7BF1E6B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F9A53-4F9F-B434-F51F-BF62F046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E4AEA0-2AD7-E209-3537-40BCB75A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1CB2D-A565-970E-FF4B-4E6AC3C6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754FFF-BE8F-DD30-73A5-CA2BB9FF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9100CF-E85B-7441-262D-7A3CEA7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92B44-6E68-B90F-F20E-C1E72980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F49F4A-1024-51C4-6B1F-199CD2AC4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CA9C31-D186-103C-82CB-7F446FB1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8EBDF-5D09-0B0A-010A-1B03C6C5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031833-74D1-9687-5C00-50EEA694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EAF6D0-D556-09E4-8EF9-BFD6507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F4794B-AC94-F1ED-01AA-06751C8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0153F7-C25D-2089-0EE0-B39DBF32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814EF-9E97-B4F8-E939-D6E8F4589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1DFA-9E29-450F-82CA-ED96C8EC763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AB67-A585-7046-8EEC-A314FE0E7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721AA-ABA0-CB8F-68E7-CB280AB3A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2A5D-4A18-4738-A12A-D3650BAE1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PHOTODETECTORS</a:t>
            </a:r>
            <a:endParaRPr/>
          </a:p>
        </p:txBody>
      </p:sp>
      <p:sp>
        <p:nvSpPr>
          <p:cNvPr id="606" name="Google Shape;606;p77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S7-S9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36295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Responsivity</a:t>
            </a:r>
            <a:endParaRPr/>
          </a:p>
        </p:txBody>
      </p:sp>
      <p:sp>
        <p:nvSpPr>
          <p:cNvPr id="669" name="Google Shape;669;p86"/>
          <p:cNvSpPr txBox="1">
            <a:spLocks noGrp="1"/>
          </p:cNvSpPr>
          <p:nvPr>
            <p:ph type="body" idx="1"/>
          </p:nvPr>
        </p:nvSpPr>
        <p:spPr>
          <a:xfrm>
            <a:off x="1981200" y="1125538"/>
            <a:ext cx="8229600" cy="5183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primary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photocurrent resulting from absorption is: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Efficiency: 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Responsivity:</a:t>
            </a:r>
            <a:endParaRPr/>
          </a:p>
        </p:txBody>
      </p:sp>
      <p:pic>
        <p:nvPicPr>
          <p:cNvPr id="670" name="Google Shape;67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3975" y="1628776"/>
            <a:ext cx="3840162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6"/>
          <p:cNvSpPr txBox="1"/>
          <p:nvPr/>
        </p:nvSpPr>
        <p:spPr>
          <a:xfrm>
            <a:off x="9625012" y="191611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[6-3]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6"/>
          <p:cNvSpPr txBox="1"/>
          <p:nvPr/>
        </p:nvSpPr>
        <p:spPr>
          <a:xfrm>
            <a:off x="3719512" y="1628775"/>
            <a:ext cx="4248150" cy="10080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9150" y="3644901"/>
            <a:ext cx="5257800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6"/>
          <p:cNvSpPr txBox="1"/>
          <p:nvPr/>
        </p:nvSpPr>
        <p:spPr>
          <a:xfrm>
            <a:off x="9551987" y="4364037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[6-4]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9876" y="5589587"/>
            <a:ext cx="3887787" cy="931862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6"/>
          <p:cNvSpPr txBox="1"/>
          <p:nvPr/>
        </p:nvSpPr>
        <p:spPr>
          <a:xfrm>
            <a:off x="9551987" y="5784850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[6-5]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6"/>
          <p:cNvSpPr txBox="1"/>
          <p:nvPr/>
        </p:nvSpPr>
        <p:spPr>
          <a:xfrm>
            <a:off x="3287713" y="4365625"/>
            <a:ext cx="1512887" cy="8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86"/>
          <p:cNvSpPr txBox="1"/>
          <p:nvPr/>
        </p:nvSpPr>
        <p:spPr>
          <a:xfrm>
            <a:off x="4008438" y="5516562"/>
            <a:ext cx="3743325" cy="10080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Responsivity vs. wavelength</a:t>
            </a:r>
            <a:endParaRPr/>
          </a:p>
        </p:txBody>
      </p:sp>
      <p:pic>
        <p:nvPicPr>
          <p:cNvPr id="684" name="Google Shape;684;p8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3613" y="1844676"/>
            <a:ext cx="4770437" cy="40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88" descr="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5413" y="1557338"/>
            <a:ext cx="4321175" cy="492283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Absorption Coefficient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0"/>
            <a:ext cx="8216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650" y="0"/>
            <a:ext cx="78867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413" y="325438"/>
            <a:ext cx="8893175" cy="6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225" y="0"/>
            <a:ext cx="7575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125" y="0"/>
            <a:ext cx="7143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0" y="0"/>
            <a:ext cx="8928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Avalanche Photodiode (APD)</a:t>
            </a:r>
            <a:endParaRPr/>
          </a:p>
        </p:txBody>
      </p:sp>
      <p:sp>
        <p:nvSpPr>
          <p:cNvPr id="726" name="Google Shape;726;p95"/>
          <p:cNvSpPr txBox="1"/>
          <p:nvPr/>
        </p:nvSpPr>
        <p:spPr>
          <a:xfrm>
            <a:off x="1673495" y="1144625"/>
            <a:ext cx="3621000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APDs internally multiply the primary photocurrent before it enters to following circuitry.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carrier multiplication take place, the photogenerated carriers must traverse along a high field region. In this region, photogenerated electrons and holes gain enough energy to ionize bound electrons in VB upon colliding with them. This multiplication is known as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ionization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newly created carriers in the presence of high electric field result in more ionization called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avalanche effect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5"/>
          <p:cNvSpPr txBox="1"/>
          <p:nvPr/>
        </p:nvSpPr>
        <p:spPr>
          <a:xfrm>
            <a:off x="5848350" y="5157788"/>
            <a:ext cx="464026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Reach-Through APD structure (RAPD)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the electric fields in depletion region and multiplication region.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95" descr="aa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67376" y="1428751"/>
            <a:ext cx="4702175" cy="321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PHOTODETECTORS</a:t>
            </a:r>
            <a:endParaRPr/>
          </a:p>
        </p:txBody>
      </p:sp>
      <p:sp>
        <p:nvSpPr>
          <p:cNvPr id="612" name="Google Shape;612;p78"/>
          <p:cNvSpPr txBox="1">
            <a:spLocks noGrp="1"/>
          </p:cNvSpPr>
          <p:nvPr>
            <p:ph type="body" idx="1"/>
          </p:nvPr>
        </p:nvSpPr>
        <p:spPr>
          <a:xfrm>
            <a:off x="1882346" y="1182129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PHOTODETECTORS: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Photodetectors find applications in the area of medical, automotive, safety and analytical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equipments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cameras, communications, astronomy and industry.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Types of Photo detectors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Photodiode, Photodiode Array, Light Dependent Resistor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Avalanche Photodiode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Photomultiplier Tube, Micro channel Plate, Image Intensifier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Sensitive Detector </a:t>
            </a:r>
            <a:endParaRPr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CCD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363" y="177800"/>
            <a:ext cx="8169275" cy="6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6800" y="0"/>
            <a:ext cx="7518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338" y="325438"/>
            <a:ext cx="8061325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8"/>
          <p:cNvSpPr txBox="1"/>
          <p:nvPr/>
        </p:nvSpPr>
        <p:spPr>
          <a:xfrm>
            <a:off x="2341563" y="4794250"/>
            <a:ext cx="78692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responsivity of APD can be calculated by considering the current gain as: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8"/>
          <p:cNvSpPr txBox="1"/>
          <p:nvPr/>
        </p:nvSpPr>
        <p:spPr>
          <a:xfrm>
            <a:off x="4178301" y="5341938"/>
            <a:ext cx="3673475" cy="1247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6" name="Google Shape;746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2600" y="5492750"/>
            <a:ext cx="3382962" cy="109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588" y="0"/>
            <a:ext cx="6854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0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gain (</a:t>
            </a:r>
            <a:r>
              <a:rPr lang="en-US" sz="32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vs. Voltage for different optical wavelengths</a:t>
            </a:r>
            <a:endParaRPr/>
          </a:p>
        </p:txBody>
      </p:sp>
      <p:pic>
        <p:nvPicPr>
          <p:cNvPr id="757" name="Google Shape;757;p100" descr="6-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51312" y="1700212"/>
            <a:ext cx="4125912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Photodetector Noise &amp; S/N</a:t>
            </a:r>
            <a:endParaRPr/>
          </a:p>
        </p:txBody>
      </p:sp>
      <p:sp>
        <p:nvSpPr>
          <p:cNvPr id="763" name="Google Shape;763;p101"/>
          <p:cNvSpPr txBox="1">
            <a:spLocks noGrp="1"/>
          </p:cNvSpPr>
          <p:nvPr>
            <p:ph type="body" idx="1"/>
          </p:nvPr>
        </p:nvSpPr>
        <p:spPr>
          <a:xfrm>
            <a:off x="1981200" y="1214438"/>
            <a:ext cx="3035300" cy="49117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algn="just">
              <a:lnSpc>
                <a:spcPct val="8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weak optical signal requires that the photodetector and its following amplification circuitry be optimized for a desired signal-to-noise ratio. </a:t>
            </a:r>
            <a:endParaRPr/>
          </a:p>
          <a:p>
            <a:pPr marL="342900" algn="just">
              <a:lnSpc>
                <a:spcPct val="80000"/>
              </a:lnSpc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80000"/>
              </a:lnSpc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noise current which determines the minimum optical power level that can be detected. This minimum detectable optical power defines the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photodetector. That is the optical power that generates a photocurrent with the amplitude equal to that of the total noise current (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S/N=1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pic>
        <p:nvPicPr>
          <p:cNvPr id="764" name="Google Shape;764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7676" y="4797426"/>
            <a:ext cx="4733925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01" descr="aa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67438" y="1714500"/>
            <a:ext cx="33813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01"/>
          <p:cNvSpPr txBox="1"/>
          <p:nvPr/>
        </p:nvSpPr>
        <p:spPr>
          <a:xfrm>
            <a:off x="5881688" y="3214688"/>
            <a:ext cx="36591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circuit of photodetector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Sources in Photodetecors </a:t>
            </a:r>
            <a:endParaRPr/>
          </a:p>
        </p:txBody>
      </p:sp>
      <p:sp>
        <p:nvSpPr>
          <p:cNvPr id="772" name="Google Shape;772;p103"/>
          <p:cNvSpPr txBox="1">
            <a:spLocks noGrp="1"/>
          </p:cNvSpPr>
          <p:nvPr>
            <p:ph type="body" idx="1"/>
          </p:nvPr>
        </p:nvSpPr>
        <p:spPr>
          <a:xfrm>
            <a:off x="1981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noises associated with photodetectors are :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Quantum (Shot) noise: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arises from statistical nature of the production and collection of photo-generated electrons upon optical illumination. It has been shown that the statistics follow a Poisson process.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2- Dark current noise: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current that continues to flow through the bias circuit in the absence of the light.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combination of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dark current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due to thermally generated e and h in the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junction, and the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dark current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due to surface defects, bias voltage and surface area.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calculate the total noise presented in photodetector, we should sum up the root mean square of each noise current by assuming that those are uncorrelated.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photodetector noise current=quantum noise current +bulk dark current noise + surface current noise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calculation (2)</a:t>
            </a:r>
            <a:endParaRPr/>
          </a:p>
        </p:txBody>
      </p:sp>
      <p:sp>
        <p:nvSpPr>
          <p:cNvPr id="778" name="Google Shape;778;p105"/>
          <p:cNvSpPr txBox="1">
            <a:spLocks noGrp="1"/>
          </p:cNvSpPr>
          <p:nvPr>
            <p:ph type="body" idx="1"/>
          </p:nvPr>
        </p:nvSpPr>
        <p:spPr>
          <a:xfrm>
            <a:off x="1981200" y="1052513"/>
            <a:ext cx="82296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rms photodetector noise current is: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thermal noise of amplifier connected to the photodetector is: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input resistance of amplifier, and                                        is Boltzmann cte.</a:t>
            </a:r>
            <a:endParaRPr/>
          </a:p>
        </p:txBody>
      </p:sp>
      <p:pic>
        <p:nvPicPr>
          <p:cNvPr id="779" name="Google Shape;779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012" y="1844675"/>
            <a:ext cx="6337300" cy="125571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05"/>
          <p:cNvSpPr txBox="1"/>
          <p:nvPr/>
        </p:nvSpPr>
        <p:spPr>
          <a:xfrm>
            <a:off x="9820276" y="263525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[6-14]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05"/>
          <p:cNvSpPr txBox="1"/>
          <p:nvPr/>
        </p:nvSpPr>
        <p:spPr>
          <a:xfrm>
            <a:off x="2566987" y="1700212"/>
            <a:ext cx="6481762" cy="1657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2887" y="4221163"/>
            <a:ext cx="2735262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05"/>
          <p:cNvSpPr txBox="1"/>
          <p:nvPr/>
        </p:nvSpPr>
        <p:spPr>
          <a:xfrm>
            <a:off x="9820276" y="4579937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[6-15]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3751" y="5445126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8662" y="5507038"/>
            <a:ext cx="2520950" cy="3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Calculation</a:t>
            </a:r>
            <a:endParaRPr/>
          </a:p>
        </p:txBody>
      </p:sp>
      <p:sp>
        <p:nvSpPr>
          <p:cNvPr id="791" name="Google Shape;791;p102"/>
          <p:cNvSpPr txBox="1">
            <a:spLocks noGrp="1"/>
          </p:cNvSpPr>
          <p:nvPr>
            <p:ph type="body" idx="1"/>
          </p:nvPr>
        </p:nvSpPr>
        <p:spPr>
          <a:xfrm>
            <a:off x="1981200" y="1052513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modulated optical power signal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P(t)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falls on the photodetector with the form of:  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s(t)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message electrical signal and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modulation index. Therefore the primary photocurrent is (for pin photodiode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mean square signal current is then:</a:t>
            </a:r>
            <a:endParaRPr/>
          </a:p>
        </p:txBody>
      </p:sp>
      <p:pic>
        <p:nvPicPr>
          <p:cNvPr id="792" name="Google Shape;792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3113" y="1700212"/>
            <a:ext cx="3240087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02"/>
          <p:cNvSpPr txBox="1"/>
          <p:nvPr/>
        </p:nvSpPr>
        <p:spPr>
          <a:xfrm>
            <a:off x="9604375" y="1843087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[6-8]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1137" y="3213100"/>
            <a:ext cx="6615112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02"/>
          <p:cNvSpPr txBox="1"/>
          <p:nvPr/>
        </p:nvSpPr>
        <p:spPr>
          <a:xfrm>
            <a:off x="9675812" y="3427412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[6-9]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0637" y="4613275"/>
            <a:ext cx="67818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2"/>
          <p:cNvSpPr txBox="1"/>
          <p:nvPr/>
        </p:nvSpPr>
        <p:spPr>
          <a:xfrm>
            <a:off x="9748837" y="4651375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[6-9]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02"/>
          <p:cNvSpPr txBox="1"/>
          <p:nvPr/>
        </p:nvSpPr>
        <p:spPr>
          <a:xfrm>
            <a:off x="9820276" y="580390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[6-10]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calculation (1)</a:t>
            </a:r>
            <a:endParaRPr/>
          </a:p>
        </p:txBody>
      </p:sp>
      <p:sp>
        <p:nvSpPr>
          <p:cNvPr id="804" name="Google Shape;804;p104"/>
          <p:cNvSpPr txBox="1">
            <a:spLocks noGrp="1"/>
          </p:cNvSpPr>
          <p:nvPr>
            <p:ph type="body" idx="1"/>
          </p:nvPr>
        </p:nvSpPr>
        <p:spPr>
          <a:xfrm>
            <a:off x="1981200" y="1052513"/>
            <a:ext cx="82296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noise current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(lower limit on the sensitivity):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Bandwidth,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F(M)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noise figure and generally is  </a:t>
            </a:r>
            <a:endParaRPr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Bulk dark current noise: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bulk dark current</a:t>
            </a:r>
            <a:endParaRPr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dark current noise:     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surface current.</a:t>
            </a:r>
            <a:endParaRPr/>
          </a:p>
        </p:txBody>
      </p:sp>
      <p:pic>
        <p:nvPicPr>
          <p:cNvPr id="805" name="Google Shape;805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0" y="1484313"/>
            <a:ext cx="46799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5862" y="2349500"/>
            <a:ext cx="27368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4"/>
          <p:cNvSpPr txBox="1"/>
          <p:nvPr/>
        </p:nvSpPr>
        <p:spPr>
          <a:xfrm>
            <a:off x="9532938" y="177165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[6-11]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362" y="3429001"/>
            <a:ext cx="4914900" cy="76358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104"/>
          <p:cNvSpPr txBox="1"/>
          <p:nvPr/>
        </p:nvSpPr>
        <p:spPr>
          <a:xfrm>
            <a:off x="9551988" y="3571875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[6-12]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0" name="Google Shape;810;p1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81238" y="4340226"/>
            <a:ext cx="358775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4150" y="5516562"/>
            <a:ext cx="35750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0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32401" y="4941888"/>
            <a:ext cx="358775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04"/>
          <p:cNvSpPr txBox="1"/>
          <p:nvPr/>
        </p:nvSpPr>
        <p:spPr>
          <a:xfrm>
            <a:off x="7319962" y="4221162"/>
            <a:ext cx="3003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for </a:t>
            </a:r>
            <a:r>
              <a:rPr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photodiode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10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1401" y="4508501"/>
            <a:ext cx="2009775" cy="541337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04"/>
          <p:cNvSpPr txBox="1"/>
          <p:nvPr/>
        </p:nvSpPr>
        <p:spPr>
          <a:xfrm>
            <a:off x="7391400" y="4149725"/>
            <a:ext cx="2881312" cy="8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4"/>
          <p:cNvSpPr txBox="1"/>
          <p:nvPr/>
        </p:nvSpPr>
        <p:spPr>
          <a:xfrm>
            <a:off x="6456363" y="573405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[6-13]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detector Requirements for Performance</a:t>
            </a:r>
            <a:endParaRPr/>
          </a:p>
        </p:txBody>
      </p:sp>
      <p:sp>
        <p:nvSpPr>
          <p:cNvPr id="618" name="Google Shape;618;p7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sensitivity at the operating wavelength of the source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response time to obtain a desirable bandwidth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noise contribution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size for efficient coupling and packaging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response over a wide range of light intensity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 of performance characteristics  Low bias voltage </a:t>
            </a:r>
            <a:endParaRPr/>
          </a:p>
          <a:p>
            <a:pPr marL="342900" indent="-342900" algn="just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S/N Calculation</a:t>
            </a:r>
            <a:endParaRPr/>
          </a:p>
        </p:txBody>
      </p:sp>
      <p:sp>
        <p:nvSpPr>
          <p:cNvPr id="822" name="Google Shape;822;p10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852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obtained the signal and total noise, the signal-to-noise-ratio can be written as: 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noise figure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F(M)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 with M, there always exists an optimum value of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maximizes the S/N. For sinusoidally modulated signal with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                        :</a:t>
            </a:r>
            <a:endParaRPr/>
          </a:p>
        </p:txBody>
      </p:sp>
      <p:pic>
        <p:nvPicPr>
          <p:cNvPr id="823" name="Google Shape;82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9650" y="2708276"/>
            <a:ext cx="7200900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06"/>
          <p:cNvSpPr txBox="1"/>
          <p:nvPr/>
        </p:nvSpPr>
        <p:spPr>
          <a:xfrm>
            <a:off x="9912351" y="334010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[6-16]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6"/>
          <p:cNvSpPr txBox="1"/>
          <p:nvPr/>
        </p:nvSpPr>
        <p:spPr>
          <a:xfrm>
            <a:off x="2208213" y="2708276"/>
            <a:ext cx="7343775" cy="1584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1676" y="5084763"/>
            <a:ext cx="1584325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2537" y="5589588"/>
            <a:ext cx="4032250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06"/>
          <p:cNvSpPr txBox="1"/>
          <p:nvPr/>
        </p:nvSpPr>
        <p:spPr>
          <a:xfrm>
            <a:off x="9604376" y="5732462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[6-17]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0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detection Mechanisms 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624" name="Google Shape;624;p80"/>
          <p:cNvSpPr txBox="1">
            <a:spLocks noGrp="1"/>
          </p:cNvSpPr>
          <p:nvPr>
            <p:ph type="body" idx="1"/>
          </p:nvPr>
        </p:nvSpPr>
        <p:spPr>
          <a:xfrm>
            <a:off x="1981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Photodetector converts light (power) into electrical signals (photocurrent).</a:t>
            </a:r>
            <a:endParaRPr dirty="0"/>
          </a:p>
          <a:p>
            <a:pPr marL="342900" indent="-3429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distinct photo detection mechanisms </a:t>
            </a:r>
            <a:endParaRPr dirty="0"/>
          </a:p>
          <a:p>
            <a:pPr marL="342900" indent="-3429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External photoelectric effect :</a:t>
            </a:r>
            <a:endParaRPr dirty="0"/>
          </a:p>
          <a:p>
            <a:pPr marL="742950" lvl="1" indent="-285750" algn="just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Photomultiplier Tubes (PMT) </a:t>
            </a:r>
            <a:endParaRPr dirty="0"/>
          </a:p>
          <a:p>
            <a:pPr marL="342900" indent="-3429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Internal photoelectric effect : </a:t>
            </a:r>
            <a:endParaRPr dirty="0"/>
          </a:p>
          <a:p>
            <a:pPr marL="742950" lvl="1" indent="-285750" algn="just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 junction photodiodes </a:t>
            </a:r>
            <a:endParaRPr dirty="0"/>
          </a:p>
          <a:p>
            <a:pPr marL="742950" lvl="1" indent="-285750" algn="just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photodiodes </a:t>
            </a:r>
            <a:endParaRPr dirty="0"/>
          </a:p>
          <a:p>
            <a:pPr marL="742950" lvl="1" indent="-285750" algn="just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Avalanche photodiodes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detection Mechanisms</a:t>
            </a:r>
            <a:endParaRPr/>
          </a:p>
        </p:txBody>
      </p:sp>
      <p:sp>
        <p:nvSpPr>
          <p:cNvPr id="630" name="Google Shape;630;p8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photoelectric effect</a:t>
            </a:r>
            <a:endParaRPr dirty="0"/>
          </a:p>
          <a:p>
            <a:pPr marL="514350" indent="-51435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Electrons become free from the metal surface by energy absorption obtained by streams of incident photons. </a:t>
            </a:r>
            <a:endParaRPr dirty="0"/>
          </a:p>
          <a:p>
            <a:pPr marL="514350" indent="-51435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Internal photoelectric effect</a:t>
            </a:r>
            <a:endParaRPr dirty="0"/>
          </a:p>
          <a:p>
            <a:pPr marL="514350" indent="-51435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Free charge carriers are generated by absorption of incident photons in semiconductor junction detectors.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Photodetection (In Semiconductor)</a:t>
            </a:r>
            <a:endParaRPr/>
          </a:p>
        </p:txBody>
      </p:sp>
      <p:sp>
        <p:nvSpPr>
          <p:cNvPr id="636" name="Google Shape;636;p8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semiconductors, conduction band and valence band are separated by a forbidden band gap. </a:t>
            </a:r>
            <a:endParaRPr dirty="0"/>
          </a:p>
          <a:p>
            <a:pPr marL="342900" indent="-342900" algn="just">
              <a:spcBef>
                <a:spcPts val="60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Electrons at the valance band are bound. The electrons in the conduction band are free and when small voltage is applied they move and causes current flow </a:t>
            </a:r>
            <a:endParaRPr dirty="0"/>
          </a:p>
          <a:p>
            <a:pPr marL="342900" indent="-342900" algn="just">
              <a:spcBef>
                <a:spcPts val="60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Populating the conduction band with electrons causes the semiconductor to conduct current.</a:t>
            </a:r>
            <a:endParaRPr dirty="0"/>
          </a:p>
          <a:p>
            <a:pPr marL="342900" indent="-342900" algn="just">
              <a:spcBef>
                <a:spcPts val="60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 of band gap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determines the conductive properties of semiconductor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600201"/>
            <a:ext cx="70739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83"/>
          <p:cNvSpPr txBox="1"/>
          <p:nvPr/>
        </p:nvSpPr>
        <p:spPr>
          <a:xfrm>
            <a:off x="1919287" y="5516563"/>
            <a:ext cx="8280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 electric field present in the depletion region causes photo-generated carriers to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and be collected across the reverse –biased junction. This give rise to a current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in an external circuit, known as 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photocurrent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PHOTODIODE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4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Energy-Band diagram for a </a:t>
            </a:r>
            <a:r>
              <a:rPr lang="en-US" sz="2800" i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photodiode</a:t>
            </a:r>
            <a:endParaRPr/>
          </a:p>
        </p:txBody>
      </p:sp>
      <p:pic>
        <p:nvPicPr>
          <p:cNvPr id="649" name="Google Shape;649;p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0376" y="1989137"/>
            <a:ext cx="60674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Photocurrent</a:t>
            </a:r>
            <a:endParaRPr/>
          </a:p>
        </p:txBody>
      </p:sp>
      <p:sp>
        <p:nvSpPr>
          <p:cNvPr id="655" name="Google Shape;655;p85"/>
          <p:cNvSpPr txBox="1">
            <a:spLocks noGrp="1"/>
          </p:cNvSpPr>
          <p:nvPr>
            <p:ph type="body" idx="1"/>
          </p:nvPr>
        </p:nvSpPr>
        <p:spPr>
          <a:xfrm>
            <a:off x="1981200" y="981075"/>
            <a:ext cx="8229600" cy="5472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power absorbed,       in the depletion region can be written in terms of incident optical power,      :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Absorption coefficient          strongly depends on wavelength. The upper wavelength cutoff for any semiconductor can be determined by its energy gap as follows:  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entrance face reflectivity into consideration, the absorbed power in the width of depletion region,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becomes: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6" name="Google Shape;656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513" y="1844676"/>
            <a:ext cx="4200525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5"/>
          <p:cNvSpPr txBox="1"/>
          <p:nvPr/>
        </p:nvSpPr>
        <p:spPr>
          <a:xfrm>
            <a:off x="9336087" y="2276475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[6-1]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7575" y="2757488"/>
            <a:ext cx="576262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2038" y="1052512"/>
            <a:ext cx="503237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16500" y="1268412"/>
            <a:ext cx="398462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35413" y="3832226"/>
            <a:ext cx="3024187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5"/>
          <p:cNvSpPr txBox="1"/>
          <p:nvPr/>
        </p:nvSpPr>
        <p:spPr>
          <a:xfrm>
            <a:off x="9388475" y="4060825"/>
            <a:ext cx="5381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[6-2]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8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08438" y="5867401"/>
            <a:ext cx="3527425" cy="4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1015</Words>
  <Application>Microsoft Office PowerPoint</Application>
  <PresentationFormat>Custom</PresentationFormat>
  <Paragraphs>152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PHOTODETECTORS</vt:lpstr>
      <vt:lpstr>PHOTODETECTORS</vt:lpstr>
      <vt:lpstr>Photo detector Requirements for Performance</vt:lpstr>
      <vt:lpstr>Photo detection Mechanisms  </vt:lpstr>
      <vt:lpstr>Photo detection Mechanisms</vt:lpstr>
      <vt:lpstr>Principle of Photodetection (In Semiconductor)</vt:lpstr>
      <vt:lpstr>PIN PHOTODIODE</vt:lpstr>
      <vt:lpstr>Energy-Band diagram for a pin photodiode</vt:lpstr>
      <vt:lpstr>Photocurrent</vt:lpstr>
      <vt:lpstr>Responsivity</vt:lpstr>
      <vt:lpstr>Responsivity vs. wavelength</vt:lpstr>
      <vt:lpstr>Optical Absorption Coefficient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Avalanche Photodiode (APD)</vt:lpstr>
      <vt:lpstr>PowerPoint Presentation</vt:lpstr>
      <vt:lpstr>PowerPoint Presentation</vt:lpstr>
      <vt:lpstr>PowerPoint Presentation</vt:lpstr>
      <vt:lpstr>PowerPoint Presentation</vt:lpstr>
      <vt:lpstr>Current gain (M) vs. Voltage for different optical wavelengths</vt:lpstr>
      <vt:lpstr>Photodetector Noise &amp; S/N</vt:lpstr>
      <vt:lpstr>Noise Sources in Photodetecors </vt:lpstr>
      <vt:lpstr>Noise calculation (2)</vt:lpstr>
      <vt:lpstr>Signal Calculation</vt:lpstr>
      <vt:lpstr>Noise calculation (1)</vt:lpstr>
      <vt:lpstr>S/N Calculation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CSE-D-SEC</dc:creator>
  <cp:lastModifiedBy>USERF</cp:lastModifiedBy>
  <cp:revision>3</cp:revision>
  <dcterms:created xsi:type="dcterms:W3CDTF">2023-02-16T05:06:07Z</dcterms:created>
  <dcterms:modified xsi:type="dcterms:W3CDTF">2023-03-17T03:57:23Z</dcterms:modified>
</cp:coreProperties>
</file>