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10"/>
  </p:notesMasterIdLst>
  <p:sldIdLst>
    <p:sldId id="309" r:id="rId2"/>
    <p:sldId id="268" r:id="rId3"/>
    <p:sldId id="274" r:id="rId4"/>
    <p:sldId id="259" r:id="rId5"/>
    <p:sldId id="269" r:id="rId6"/>
    <p:sldId id="310" r:id="rId7"/>
    <p:sldId id="311" r:id="rId8"/>
    <p:sldId id="3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3" autoAdjust="0"/>
    <p:restoredTop sz="94660"/>
  </p:normalViewPr>
  <p:slideViewPr>
    <p:cSldViewPr snapToGrid="0">
      <p:cViewPr varScale="1">
        <p:scale>
          <a:sx n="72" d="100"/>
          <a:sy n="72"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17C2B-E79A-44DA-BD9E-DF150EAA23B9}"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B50C7-E537-4281-BC43-CA90DDE5E400}" type="slidenum">
              <a:rPr lang="en-US" smtClean="0"/>
              <a:t>‹#›</a:t>
            </a:fld>
            <a:endParaRPr lang="en-US"/>
          </a:p>
        </p:txBody>
      </p:sp>
    </p:spTree>
    <p:extLst>
      <p:ext uri="{BB962C8B-B14F-4D97-AF65-F5344CB8AC3E}">
        <p14:creationId xmlns:p14="http://schemas.microsoft.com/office/powerpoint/2010/main" val="271895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7CF0E5-53B7-4F80-811A-6CC49496CE3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E80E1-9BB9-4CA3-80A6-7C3DFAF872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30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F0E5-53B7-4F80-811A-6CC49496CE3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382691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F0E5-53B7-4F80-811A-6CC49496CE3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14268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F0E5-53B7-4F80-811A-6CC49496CE3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274254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CF0E5-53B7-4F80-811A-6CC49496CE3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E80E1-9BB9-4CA3-80A6-7C3DFAF872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4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CF0E5-53B7-4F80-811A-6CC49496CE30}"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2142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CF0E5-53B7-4F80-811A-6CC49496CE30}"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167141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CF0E5-53B7-4F80-811A-6CC49496CE30}"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145780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7CF0E5-53B7-4F80-811A-6CC49496CE30}" type="datetimeFigureOut">
              <a:rPr lang="en-US" smtClean="0"/>
              <a:t>2/16/2023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148770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7CF0E5-53B7-4F80-811A-6CC49496CE30}" type="datetimeFigureOut">
              <a:rPr lang="en-US" smtClean="0"/>
              <a:t>2/16/2023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EE80E1-9BB9-4CA3-80A6-7C3DFAF87283}" type="slidenum">
              <a:rPr lang="en-US" smtClean="0"/>
              <a:t>‹#›</a:t>
            </a:fld>
            <a:endParaRPr lang="en-US"/>
          </a:p>
        </p:txBody>
      </p:sp>
    </p:spTree>
    <p:extLst>
      <p:ext uri="{BB962C8B-B14F-4D97-AF65-F5344CB8AC3E}">
        <p14:creationId xmlns:p14="http://schemas.microsoft.com/office/powerpoint/2010/main" val="212325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CF0E5-53B7-4F80-811A-6CC49496CE30}"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EE80E1-9BB9-4CA3-80A6-7C3DFAF87283}" type="slidenum">
              <a:rPr lang="en-US" smtClean="0"/>
              <a:t>‹#›</a:t>
            </a:fld>
            <a:endParaRPr lang="en-US"/>
          </a:p>
        </p:txBody>
      </p:sp>
    </p:spTree>
    <p:extLst>
      <p:ext uri="{BB962C8B-B14F-4D97-AF65-F5344CB8AC3E}">
        <p14:creationId xmlns:p14="http://schemas.microsoft.com/office/powerpoint/2010/main" val="230909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7CF0E5-53B7-4F80-811A-6CC49496CE30}" type="datetimeFigureOut">
              <a:rPr lang="en-US" smtClean="0"/>
              <a:t>2/16/2023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EE80E1-9BB9-4CA3-80A6-7C3DFAF872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603482"/>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59118" y="2766219"/>
            <a:ext cx="7886700" cy="1325562"/>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rgbClr val="FF0000"/>
              </a:buClr>
              <a:buSzPts val="4000"/>
            </a:pPr>
            <a:r>
              <a:rPr lang="en-US" sz="4000" b="1" dirty="0">
                <a:solidFill>
                  <a:srgbClr val="FF0000"/>
                </a:solidFill>
                <a:latin typeface="Arial Rounded"/>
                <a:ea typeface="Arial Rounded"/>
                <a:cs typeface="Arial Rounded"/>
                <a:sym typeface="Arial Rounded"/>
              </a:rPr>
              <a:t>UNIT3-S3</a:t>
            </a:r>
            <a:br>
              <a:rPr lang="en-US" sz="4000" b="1" dirty="0">
                <a:solidFill>
                  <a:schemeClr val="dk1"/>
                </a:solidFill>
                <a:latin typeface="Arial Rounded"/>
                <a:ea typeface="Arial Rounded"/>
                <a:cs typeface="Arial Rounded"/>
                <a:sym typeface="Arial Rounded"/>
              </a:rPr>
            </a:br>
            <a:r>
              <a:rPr lang="en-US" b="1" dirty="0">
                <a:solidFill>
                  <a:schemeClr val="dk1"/>
                </a:solidFill>
                <a:latin typeface="Arial Rounded"/>
                <a:ea typeface="Arial Rounded"/>
                <a:cs typeface="Arial Rounded"/>
                <a:sym typeface="Arial Rounded"/>
              </a:rPr>
              <a:t>LIGHT SOURCE </a:t>
            </a:r>
            <a:r>
              <a:rPr lang="en-US" b="1" dirty="0">
                <a:solidFill>
                  <a:schemeClr val="dk1"/>
                </a:solidFill>
                <a:latin typeface="Arial Rounded"/>
                <a:sym typeface="Arial Rounded"/>
              </a:rPr>
              <a:t>MATERIALS</a:t>
            </a:r>
            <a:endParaRPr lang="en-US" b="1" dirty="0">
              <a:solidFill>
                <a:schemeClr val="dk1"/>
              </a:solidFill>
              <a:latin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847" y="2541170"/>
            <a:ext cx="5038725" cy="351472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917" y="-227937"/>
            <a:ext cx="4415252" cy="4905345"/>
          </a:xfrm>
          <a:prstGeom prst="rect">
            <a:avLst/>
          </a:prstGeom>
        </p:spPr>
      </p:pic>
      <p:pic>
        <p:nvPicPr>
          <p:cNvPr id="1026" name="Picture 2" descr="https://www.superbrightleds.com/images/uploads/1156-x18-T-led-tail-brake-light-stor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280" y="27472"/>
            <a:ext cx="2747812" cy="2747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75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4676" y="1392455"/>
            <a:ext cx="5087324"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32" y="1259456"/>
            <a:ext cx="7002435" cy="3874444"/>
          </a:xfrm>
          <a:prstGeom prst="rect">
            <a:avLst/>
          </a:prstGeom>
        </p:spPr>
      </p:pic>
    </p:spTree>
    <p:extLst>
      <p:ext uri="{BB962C8B-B14F-4D97-AF65-F5344CB8AC3E}">
        <p14:creationId xmlns:p14="http://schemas.microsoft.com/office/powerpoint/2010/main" val="75265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Materials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1201854"/>
              </p:ext>
            </p:extLst>
          </p:nvPr>
        </p:nvGraphicFramePr>
        <p:xfrm>
          <a:off x="2615662" y="1926220"/>
          <a:ext cx="3681619" cy="3905235"/>
        </p:xfrm>
        <a:graphic>
          <a:graphicData uri="http://schemas.openxmlformats.org/drawingml/2006/table">
            <a:tbl>
              <a:tblPr firstRow="1" firstCol="1" bandRow="1"/>
              <a:tblGrid>
                <a:gridCol w="3681619">
                  <a:extLst>
                    <a:ext uri="{9D8B030D-6E8A-4147-A177-3AD203B41FA5}">
                      <a16:colId xmlns:a16="http://schemas.microsoft.com/office/drawing/2014/main" val="20000"/>
                    </a:ext>
                  </a:extLst>
                </a:gridCol>
              </a:tblGrid>
              <a:tr h="436059">
                <a:tc>
                  <a:txBody>
                    <a:bodyPr/>
                    <a:lstStyle/>
                    <a:p>
                      <a:pPr marL="0" marR="0">
                        <a:lnSpc>
                          <a:spcPct val="107000"/>
                        </a:lnSpc>
                        <a:spcBef>
                          <a:spcPts val="0"/>
                        </a:spcBef>
                        <a:spcAft>
                          <a:spcPts val="0"/>
                        </a:spcAft>
                      </a:pPr>
                      <a:r>
                        <a:rPr lang="en-US" sz="1500" baseline="0" dirty="0">
                          <a:effectLst/>
                          <a:latin typeface="Calibri" panose="020F0502020204030204" pitchFamily="34" charset="0"/>
                          <a:ea typeface="Calibri" panose="020F0502020204030204" pitchFamily="34" charset="0"/>
                          <a:cs typeface="Times New Roman" panose="02020603050405020304" pitchFamily="18" charset="0"/>
                        </a:rPr>
                        <a:t>Aluminum gallium arsenide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6059">
                <a:tc>
                  <a:txBody>
                    <a:bodyPr/>
                    <a:lstStyle/>
                    <a:p>
                      <a:pPr marL="0" marR="0">
                        <a:lnSpc>
                          <a:spcPct val="107000"/>
                        </a:lnSpc>
                        <a:spcBef>
                          <a:spcPts val="0"/>
                        </a:spcBef>
                        <a:spcAft>
                          <a:spcPts val="0"/>
                        </a:spcAft>
                      </a:pPr>
                      <a:r>
                        <a:rPr lang="en-US" sz="1500" baseline="0">
                          <a:effectLst/>
                          <a:latin typeface="Calibri" panose="020F0502020204030204" pitchFamily="34" charset="0"/>
                          <a:ea typeface="Calibri" panose="020F0502020204030204" pitchFamily="34" charset="0"/>
                          <a:cs typeface="Times New Roman" panose="02020603050405020304" pitchFamily="18" charset="0"/>
                        </a:rPr>
                        <a:t>Aluminum gallium indium phosphide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6763">
                <a:tc>
                  <a:txBody>
                    <a:bodyPr/>
                    <a:lstStyle/>
                    <a:p>
                      <a:pPr marL="0" marR="0">
                        <a:lnSpc>
                          <a:spcPct val="107000"/>
                        </a:lnSpc>
                        <a:spcBef>
                          <a:spcPts val="0"/>
                        </a:spcBef>
                        <a:spcAft>
                          <a:spcPts val="0"/>
                        </a:spcAft>
                      </a:pPr>
                      <a:r>
                        <a:rPr lang="en-US" sz="1500" baseline="0" dirty="0">
                          <a:effectLst/>
                          <a:latin typeface="Calibri" panose="020F0502020204030204" pitchFamily="34" charset="0"/>
                          <a:ea typeface="Calibri" panose="020F0502020204030204" pitchFamily="34" charset="0"/>
                          <a:cs typeface="Times New Roman" panose="02020603050405020304" pitchFamily="18" charset="0"/>
                        </a:rPr>
                        <a:t>Aluminum gallium nitride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6059">
                <a:tc>
                  <a:txBody>
                    <a:bodyPr/>
                    <a:lstStyle/>
                    <a:p>
                      <a:pPr marL="0" marR="0">
                        <a:lnSpc>
                          <a:spcPct val="107000"/>
                        </a:lnSpc>
                        <a:spcBef>
                          <a:spcPts val="0"/>
                        </a:spcBef>
                        <a:spcAft>
                          <a:spcPts val="0"/>
                        </a:spcAft>
                      </a:pPr>
                      <a:r>
                        <a:rPr lang="en-US" sz="1500" baseline="0" dirty="0">
                          <a:effectLst/>
                          <a:latin typeface="Calibri" panose="020F0502020204030204" pitchFamily="34" charset="0"/>
                          <a:ea typeface="Calibri" panose="020F0502020204030204" pitchFamily="34" charset="0"/>
                          <a:cs typeface="Times New Roman" panose="02020603050405020304" pitchFamily="18" charset="0"/>
                        </a:rPr>
                        <a:t>Aluminum nitride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6059">
                <a:tc>
                  <a:txBody>
                    <a:bodyPr/>
                    <a:lstStyle/>
                    <a:p>
                      <a:pPr marL="0" marR="0">
                        <a:lnSpc>
                          <a:spcPct val="107000"/>
                        </a:lnSpc>
                        <a:spcBef>
                          <a:spcPts val="0"/>
                        </a:spcBef>
                        <a:spcAft>
                          <a:spcPts val="0"/>
                        </a:spcAft>
                      </a:pPr>
                      <a:r>
                        <a:rPr lang="en-US" sz="1500" baseline="0">
                          <a:effectLst/>
                          <a:latin typeface="Calibri" panose="020F0502020204030204" pitchFamily="34" charset="0"/>
                          <a:ea typeface="Calibri" panose="020F0502020204030204" pitchFamily="34" charset="0"/>
                          <a:cs typeface="Times New Roman" panose="02020603050405020304" pitchFamily="18" charset="0"/>
                        </a:rPr>
                        <a:t>Gallium arsenide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6059">
                <a:tc>
                  <a:txBody>
                    <a:bodyPr/>
                    <a:lstStyle/>
                    <a:p>
                      <a:pPr marL="0" marR="0">
                        <a:lnSpc>
                          <a:spcPct val="107000"/>
                        </a:lnSpc>
                        <a:spcBef>
                          <a:spcPts val="0"/>
                        </a:spcBef>
                        <a:spcAft>
                          <a:spcPts val="0"/>
                        </a:spcAft>
                      </a:pPr>
                      <a:r>
                        <a:rPr lang="en-US" sz="1500" baseline="0">
                          <a:effectLst/>
                          <a:latin typeface="Calibri" panose="020F0502020204030204" pitchFamily="34" charset="0"/>
                          <a:ea typeface="Calibri" panose="020F0502020204030204" pitchFamily="34" charset="0"/>
                          <a:cs typeface="Times New Roman" panose="02020603050405020304" pitchFamily="18" charset="0"/>
                        </a:rPr>
                        <a:t>Gallium arsenide phosphide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6059">
                <a:tc>
                  <a:txBody>
                    <a:bodyPr/>
                    <a:lstStyle/>
                    <a:p>
                      <a:pPr marL="0" marR="0">
                        <a:lnSpc>
                          <a:spcPct val="107000"/>
                        </a:lnSpc>
                        <a:spcBef>
                          <a:spcPts val="0"/>
                        </a:spcBef>
                        <a:spcAft>
                          <a:spcPts val="0"/>
                        </a:spcAft>
                      </a:pPr>
                      <a:r>
                        <a:rPr lang="en-US" sz="1500" baseline="0">
                          <a:effectLst/>
                          <a:latin typeface="Calibri" panose="020F0502020204030204" pitchFamily="34" charset="0"/>
                          <a:ea typeface="Calibri" panose="020F0502020204030204" pitchFamily="34" charset="0"/>
                          <a:cs typeface="Times New Roman" panose="02020603050405020304" pitchFamily="18" charset="0"/>
                        </a:rPr>
                        <a:t>Gallium phosphide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6059">
                <a:tc>
                  <a:txBody>
                    <a:bodyPr/>
                    <a:lstStyle/>
                    <a:p>
                      <a:pPr marL="0" marR="0">
                        <a:lnSpc>
                          <a:spcPct val="107000"/>
                        </a:lnSpc>
                        <a:spcBef>
                          <a:spcPts val="0"/>
                        </a:spcBef>
                        <a:spcAft>
                          <a:spcPts val="0"/>
                        </a:spcAft>
                      </a:pPr>
                      <a:r>
                        <a:rPr lang="en-US" sz="1500" baseline="0">
                          <a:effectLst/>
                          <a:latin typeface="Calibri" panose="020F0502020204030204" pitchFamily="34" charset="0"/>
                          <a:ea typeface="Calibri" panose="020F0502020204030204" pitchFamily="34" charset="0"/>
                          <a:cs typeface="Times New Roman" panose="02020603050405020304" pitchFamily="18" charset="0"/>
                        </a:rPr>
                        <a:t>Indium gallium nitride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6059">
                <a:tc>
                  <a:txBody>
                    <a:bodyPr/>
                    <a:lstStyle/>
                    <a:p>
                      <a:pPr marL="0" marR="0">
                        <a:lnSpc>
                          <a:spcPct val="107000"/>
                        </a:lnSpc>
                        <a:spcBef>
                          <a:spcPts val="0"/>
                        </a:spcBef>
                        <a:spcAft>
                          <a:spcPts val="0"/>
                        </a:spcAft>
                      </a:pPr>
                      <a:r>
                        <a:rPr lang="en-US" sz="1500" baseline="0" dirty="0">
                          <a:effectLst/>
                          <a:latin typeface="Calibri" panose="020F0502020204030204" pitchFamily="34" charset="0"/>
                          <a:ea typeface="Calibri" panose="020F0502020204030204" pitchFamily="34" charset="0"/>
                          <a:cs typeface="Times New Roman" panose="02020603050405020304" pitchFamily="18" charset="0"/>
                        </a:rPr>
                        <a:t>Indium gallium phosphide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8961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853" y="1270656"/>
            <a:ext cx="9801726" cy="4008210"/>
          </a:xfrm>
        </p:spPr>
        <p:txBody>
          <a:bodyPr/>
          <a:lstStyle/>
          <a:p>
            <a:r>
              <a:rPr lang="en-US" dirty="0"/>
              <a:t>LEDs can be made up from group III and V elements from the periodic table.</a:t>
            </a:r>
          </a:p>
          <a:p>
            <a:r>
              <a:rPr lang="en-US" dirty="0"/>
              <a:t>III-Nitride semiconductors(</a:t>
            </a:r>
            <a:r>
              <a:rPr lang="en-US" dirty="0" err="1"/>
              <a:t>AlN</a:t>
            </a:r>
            <a:r>
              <a:rPr lang="en-US" dirty="0"/>
              <a:t>, </a:t>
            </a:r>
            <a:r>
              <a:rPr lang="en-US" dirty="0" err="1"/>
              <a:t>InN</a:t>
            </a:r>
            <a:r>
              <a:rPr lang="en-US" dirty="0"/>
              <a:t>, </a:t>
            </a:r>
            <a:r>
              <a:rPr lang="en-US" dirty="0" err="1"/>
              <a:t>GaN</a:t>
            </a:r>
            <a:r>
              <a:rPr lang="en-US" dirty="0"/>
              <a:t>): Can create LEDs to cover the ultraviolet to the entire visible spectrum.</a:t>
            </a:r>
          </a:p>
        </p:txBody>
      </p:sp>
      <p:pic>
        <p:nvPicPr>
          <p:cNvPr id="5" name="Picture 2" descr="http://www.expertsmind.com/CMSImages/1451_LED%20characterist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314" y="2146126"/>
            <a:ext cx="5940509" cy="399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2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98EA-647E-63D0-B20B-6C488636B228}"/>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endParaRPr lang="en-US" dirty="0"/>
          </a:p>
        </p:txBody>
      </p:sp>
      <p:sp>
        <p:nvSpPr>
          <p:cNvPr id="4" name="Rectangle 1">
            <a:extLst>
              <a:ext uri="{FF2B5EF4-FFF2-40B4-BE49-F238E27FC236}">
                <a16:creationId xmlns:a16="http://schemas.microsoft.com/office/drawing/2014/main" id="{2B893C24-6A1D-ECD5-2BD0-C16B8A57FE8C}"/>
              </a:ext>
            </a:extLst>
          </p:cNvPr>
          <p:cNvSpPr>
            <a:spLocks noGrp="1" noChangeArrowheads="1"/>
          </p:cNvSpPr>
          <p:nvPr>
            <p:ph idx="1"/>
          </p:nvPr>
        </p:nvSpPr>
        <p:spPr bwMode="auto">
          <a:xfrm>
            <a:off x="2555019" y="3247647"/>
            <a:ext cx="18473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4CE2E2A-0EB4-D795-DD63-4D3E0C184E06}"/>
              </a:ext>
            </a:extLst>
          </p:cNvPr>
          <p:cNvSpPr txBox="1"/>
          <p:nvPr/>
        </p:nvSpPr>
        <p:spPr>
          <a:xfrm>
            <a:off x="3048000" y="3247647"/>
            <a:ext cx="6096000" cy="369332"/>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264FF105-B1E6-0AA2-50B0-0CAB1DD3C340}"/>
              </a:ext>
            </a:extLst>
          </p:cNvPr>
          <p:cNvSpPr txBox="1"/>
          <p:nvPr/>
        </p:nvSpPr>
        <p:spPr>
          <a:xfrm>
            <a:off x="1444487" y="1170156"/>
            <a:ext cx="8097078" cy="3970318"/>
          </a:xfrm>
          <a:prstGeom prst="rect">
            <a:avLst/>
          </a:prstGeom>
          <a:noFill/>
        </p:spPr>
        <p:txBody>
          <a:bodyPr wrap="square">
            <a:spAutoFit/>
          </a:bodyPr>
          <a:lstStyle/>
          <a:p>
            <a:pPr algn="just"/>
            <a:r>
              <a:rPr lang="en-US" b="1" dirty="0"/>
              <a:t>GALLIUM</a:t>
            </a:r>
            <a:r>
              <a:rPr lang="en-US" dirty="0"/>
              <a:t> ARSENIDE  (GaAs)</a:t>
            </a:r>
          </a:p>
          <a:p>
            <a:pPr algn="just"/>
            <a:endParaRPr lang="en-US" dirty="0"/>
          </a:p>
          <a:p>
            <a:pPr algn="just"/>
            <a:endParaRPr lang="en-US" dirty="0"/>
          </a:p>
          <a:p>
            <a:pPr algn="just"/>
            <a:endParaRPr lang="en-US" dirty="0"/>
          </a:p>
          <a:p>
            <a:pPr algn="just"/>
            <a:r>
              <a:rPr lang="en-US" dirty="0"/>
              <a:t>This is a direct bandgap semiconductor with £g = 1.443 eV suitable p-n junctions may be made by diffusing zinc into crystals of n-type GaAs .The resulting radiation arises from band-to-band transitions, however, and is consequently subject to heavy reabsorption; this reduces the device efficiency and shifts the peak emission wavelength to about 870 nm.</a:t>
            </a:r>
          </a:p>
          <a:p>
            <a:pPr algn="just"/>
            <a:r>
              <a:rPr lang="en-US" dirty="0"/>
              <a:t> More efficient diodes may be made by using silicon as a dopant, where, depending on the growth conditions, either p or n material is obtained. Complex acceptor levels are also formed about 0.1 eV above the valance band. Transitions between these and the conduction band give rise to radiation with a peak emission wavelength of about 1000 nm which is not subject to reabsorption.</a:t>
            </a:r>
          </a:p>
        </p:txBody>
      </p:sp>
    </p:spTree>
    <p:extLst>
      <p:ext uri="{BB962C8B-B14F-4D97-AF65-F5344CB8AC3E}">
        <p14:creationId xmlns:p14="http://schemas.microsoft.com/office/powerpoint/2010/main" val="15790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97AE5-0AEA-04DF-E9A4-251EF2CD219C}"/>
              </a:ext>
            </a:extLst>
          </p:cNvPr>
          <p:cNvSpPr txBox="1"/>
          <p:nvPr/>
        </p:nvSpPr>
        <p:spPr>
          <a:xfrm>
            <a:off x="291548" y="1510748"/>
            <a:ext cx="11582400" cy="5016758"/>
          </a:xfrm>
          <a:prstGeom prst="rect">
            <a:avLst/>
          </a:prstGeom>
          <a:noFill/>
        </p:spPr>
        <p:txBody>
          <a:bodyPr wrap="square">
            <a:spAutoFit/>
          </a:bodyPr>
          <a:lstStyle/>
          <a:p>
            <a:r>
              <a:rPr lang="en-US" sz="2000" b="1" dirty="0"/>
              <a:t>GALLIUM PHOSPHIDE (</a:t>
            </a:r>
            <a:r>
              <a:rPr lang="en-US" sz="2000" b="1" dirty="0" err="1"/>
              <a:t>GaP</a:t>
            </a:r>
            <a:r>
              <a:rPr lang="en-US" sz="2000" b="1" dirty="0"/>
              <a:t>)</a:t>
            </a:r>
          </a:p>
          <a:p>
            <a:endParaRPr lang="en-US" sz="2000" dirty="0"/>
          </a:p>
          <a:p>
            <a:pPr algn="just"/>
            <a:r>
              <a:rPr lang="en-US" sz="2000" dirty="0"/>
              <a:t>This is an indirect bandgap semiconductor with £g = 2.26 eV (WAVELENGTH = 549 nm) and hence band- to-band transitions are rare. Group V elements such as N and Bi may be used as dopants to assist radiative transitions. These replace the phosphorus atoms and form recombination centers called isoelectronic traps. In the case of nitrogen the effective trap depth below the conduction band is small (8 </a:t>
            </a:r>
            <a:r>
              <a:rPr lang="en-US" sz="2000" dirty="0" err="1"/>
              <a:t>meV</a:t>
            </a:r>
            <a:r>
              <a:rPr lang="en-US" sz="2000" dirty="0"/>
              <a:t>) and the subsequent radiation has a peak wavelength only slightly less than \. Using increased levels of nitrogen doping and also doping with zinc and oxygen simultaneously give rise to deeper traps and consequently higher emission wavelengths.</a:t>
            </a:r>
          </a:p>
          <a:p>
            <a:endParaRPr lang="en-US" sz="2000" b="1" dirty="0"/>
          </a:p>
          <a:p>
            <a:r>
              <a:rPr lang="en-US" sz="2000" b="1" dirty="0"/>
              <a:t>GALLIUM ARSENIDE PHOSPHIDE (</a:t>
            </a:r>
            <a:r>
              <a:rPr lang="en-US" sz="2000" b="1" dirty="0" err="1"/>
              <a:t>GaAsP</a:t>
            </a:r>
            <a:r>
              <a:rPr lang="en-US" sz="2000" b="1" dirty="0"/>
              <a:t>)</a:t>
            </a:r>
          </a:p>
          <a:p>
            <a:r>
              <a:rPr lang="en-US" sz="2000" dirty="0"/>
              <a:t>The energy gap of this ternary alloy depends on the value of .v and furthermore it changes from being a direct bandgap when ,v&lt; 0.45 to an indirect bandgap when ,v &gt; 0.45. Using diodes with .v = 0.4 results in red emission (Fig. 4. 16). The indirect bandgap material can also be used in conjunction with the same radiative assisting dopants as used in </a:t>
            </a:r>
            <a:r>
              <a:rPr lang="en-US" sz="2000" dirty="0" err="1"/>
              <a:t>GaP</a:t>
            </a:r>
            <a:r>
              <a:rPr lang="en-US" sz="2000" dirty="0"/>
              <a:t>.</a:t>
            </a:r>
          </a:p>
          <a:p>
            <a:pPr algn="just"/>
            <a:endParaRPr lang="en-US" sz="2000" dirty="0"/>
          </a:p>
        </p:txBody>
      </p:sp>
    </p:spTree>
    <p:extLst>
      <p:ext uri="{BB962C8B-B14F-4D97-AF65-F5344CB8AC3E}">
        <p14:creationId xmlns:p14="http://schemas.microsoft.com/office/powerpoint/2010/main" val="361138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B178C-D33D-3195-DC9C-EB4CC5D4E5DB}"/>
              </a:ext>
            </a:extLst>
          </p:cNvPr>
          <p:cNvSpPr txBox="1"/>
          <p:nvPr/>
        </p:nvSpPr>
        <p:spPr>
          <a:xfrm>
            <a:off x="132522" y="-2760837"/>
            <a:ext cx="11714922" cy="7571303"/>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GALLIUM ALUMINIUM ARSENIDE (Ga x AI As)</a:t>
            </a:r>
          </a:p>
          <a:p>
            <a:r>
              <a:rPr lang="en-US" dirty="0"/>
              <a:t>Highly efficient red- and near-infrared-emitting LEDs can be made from this material. If a heterojunction is formed between n-type Ga(</a:t>
            </a:r>
            <a:r>
              <a:rPr lang="en-US" dirty="0" err="1"/>
              <a:t>UAl</a:t>
            </a:r>
            <a:r>
              <a:rPr lang="en-US" dirty="0"/>
              <a:t>&lt;)7 As and p-type Ga&lt;</a:t>
            </a:r>
            <a:r>
              <a:rPr lang="en-US" dirty="0" err="1"/>
              <a:t>UlAl</a:t>
            </a:r>
            <a:r>
              <a:rPr lang="en-US" dirty="0"/>
              <a:t>(U As, electrons injected from the n surface layer into the p material recombine radiatively via acceptor levels and result in radiation of 650 nm wavelength. This can pass through the surface layer with</a:t>
            </a:r>
          </a:p>
          <a:p>
            <a:r>
              <a:rPr lang="en-US" dirty="0"/>
              <a:t>little attenuation because of the relative large bandgap of the latter.</a:t>
            </a:r>
          </a:p>
          <a:p>
            <a:r>
              <a:rPr lang="en-US" b="1" dirty="0"/>
              <a:t>III-V NITRIDES (E.G. GAN AND AIN)</a:t>
            </a:r>
          </a:p>
          <a:p>
            <a:r>
              <a:rPr lang="en-US" dirty="0"/>
              <a:t>These materials have energy gaps that correspond to emission wavelengths from green all the way into the ultraviolet. A number of problems frustrated the early development of these materials; for example, until recently there was a lack of suitable substrate materials with matching lattice constants and thermal expansion coefficients. It also proved difficult to dope the materials p-type. It was not until the early 1980s that these problems were overcome, when it was found that the deposition of buffer layers allowed growth on readily available substrates such as sapphire and silicon carbide. In addition new growth and irradiation techniques have enabled p-type layers to be fabricated.</a:t>
            </a:r>
          </a:p>
          <a:p>
            <a:r>
              <a:rPr lang="en-US" b="1" dirty="0"/>
              <a:t>INDIUM GALLIUM ARSENIDE</a:t>
            </a:r>
          </a:p>
          <a:p>
            <a:r>
              <a:rPr lang="en-US" dirty="0"/>
              <a:t>High brightness LEDs are now commercially available based on </a:t>
            </a:r>
            <a:r>
              <a:rPr lang="en-US" dirty="0" err="1"/>
              <a:t>InGaAs</a:t>
            </a:r>
            <a:r>
              <a:rPr lang="en-US" dirty="0"/>
              <a:t>, although the structures (e.g. 'double heterostructures are somewhat more complicated than those discussed so far. By increasing the indium content the emission wavelength increases, and radiation in the green can also be obtained with reasonably high efficiency.</a:t>
            </a:r>
          </a:p>
        </p:txBody>
      </p:sp>
    </p:spTree>
    <p:extLst>
      <p:ext uri="{BB962C8B-B14F-4D97-AF65-F5344CB8AC3E}">
        <p14:creationId xmlns:p14="http://schemas.microsoft.com/office/powerpoint/2010/main" val="18464932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1219</TotalTime>
  <Words>688</Words>
  <Application>Microsoft Office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vt:lpstr>
      <vt:lpstr>Calibri</vt:lpstr>
      <vt:lpstr>Calibri Light</vt:lpstr>
      <vt:lpstr>Retrospect</vt:lpstr>
      <vt:lpstr>UNIT3-S3 LIGHT SOURCE MATERIALS</vt:lpstr>
      <vt:lpstr>PowerPoint Presentation</vt:lpstr>
      <vt:lpstr>PowerPoint Presentation</vt:lpstr>
      <vt:lpstr>Materials</vt:lpstr>
      <vt:lpstr>PowerPoint Presentation</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LED structures, materials, fabrication, lighting and other applications</dc:title>
  <dc:creator>EE Student</dc:creator>
  <cp:lastModifiedBy>CSE-D-SEC</cp:lastModifiedBy>
  <cp:revision>63</cp:revision>
  <dcterms:created xsi:type="dcterms:W3CDTF">2015-04-06T22:17:31Z</dcterms:created>
  <dcterms:modified xsi:type="dcterms:W3CDTF">2023-02-16T10:16:32Z</dcterms:modified>
</cp:coreProperties>
</file>