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j6QiAQTmlKkOMp034ZIk1HaRUs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OpenSans-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3"/>
          <p:cNvSpPr/>
          <p:nvPr>
            <p:ph idx="2" type="pic"/>
          </p:nvPr>
        </p:nvSpPr>
        <p:spPr>
          <a:xfrm>
            <a:off x="5183188" y="987425"/>
            <a:ext cx="6172200" cy="4873625"/>
          </a:xfrm>
          <a:prstGeom prst="rect">
            <a:avLst/>
          </a:prstGeom>
          <a:noFill/>
          <a:ln>
            <a:noFill/>
          </a:ln>
        </p:spPr>
      </p:sp>
      <p:sp>
        <p:nvSpPr>
          <p:cNvPr id="68" name="Google Shape;68;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rp-photonics.com/fluorescence.html" TargetMode="External"/><Relationship Id="rId4" Type="http://schemas.openxmlformats.org/officeDocument/2006/relationships/hyperlink" Target="https://www.rp-photonics.com/phosphorescence.html" TargetMode="External"/><Relationship Id="rId5" Type="http://schemas.openxmlformats.org/officeDocument/2006/relationships/hyperlink" Target="https://www.rp-photonics.com/luminescenc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rp-photonics.com/rare_earth_doped_laser_gain_media.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rp-photonics.com/light.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UNIT 3</a:t>
            </a:r>
            <a:endParaRPr/>
          </a:p>
        </p:txBody>
      </p:sp>
      <p:sp>
        <p:nvSpPr>
          <p:cNvPr id="89" name="Google Shape;89;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800"/>
              <a:buNone/>
            </a:pPr>
            <a:r>
              <a:rPr lang="en-US"/>
              <a:t>Display Devices, Light Sources and Detection Devices</a:t>
            </a:r>
            <a:endParaRPr/>
          </a:p>
          <a:p>
            <a:pPr indent="0" lvl="0" marL="0" rtl="0" algn="ctr">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800"/>
              <a:buNone/>
            </a:pPr>
            <a:r>
              <a:t/>
            </a:r>
            <a:endParaRPr/>
          </a:p>
          <a:p>
            <a:pPr indent="0" lvl="0" marL="0" rtl="0" algn="l">
              <a:lnSpc>
                <a:spcPct val="110000"/>
              </a:lnSpc>
              <a:spcBef>
                <a:spcPts val="0"/>
              </a:spcBef>
              <a:spcAft>
                <a:spcPts val="0"/>
              </a:spcAft>
              <a:buClr>
                <a:schemeClr val="dk1"/>
              </a:buClr>
              <a:buSzPts val="2800"/>
              <a:buNone/>
            </a:pPr>
            <a:r>
              <a:rPr lang="en-US"/>
              <a:t>Prepared By </a:t>
            </a:r>
            <a:br>
              <a:rPr lang="en-US"/>
            </a:br>
            <a:r>
              <a:rPr lang="en-US"/>
              <a:t>Dr.Christeena Joseph</a:t>
            </a:r>
            <a:endParaRPr/>
          </a:p>
          <a:p>
            <a:pPr indent="0" lvl="0" marL="0" rtl="0" algn="l">
              <a:lnSpc>
                <a:spcPct val="110000"/>
              </a:lnSpc>
              <a:spcBef>
                <a:spcPts val="0"/>
              </a:spcBef>
              <a:spcAft>
                <a:spcPts val="0"/>
              </a:spcAft>
              <a:buClr>
                <a:schemeClr val="dk1"/>
              </a:buClr>
              <a:buSzPts val="2800"/>
              <a:buNone/>
            </a:pPr>
            <a:r>
              <a:rPr lang="en-US"/>
              <a:t>Associate Professor</a:t>
            </a:r>
            <a:endParaRPr/>
          </a:p>
          <a:p>
            <a:pPr indent="0" lvl="0" marL="0" rtl="0" algn="l">
              <a:lnSpc>
                <a:spcPct val="110000"/>
              </a:lnSpc>
              <a:spcBef>
                <a:spcPts val="0"/>
              </a:spcBef>
              <a:spcAft>
                <a:spcPts val="0"/>
              </a:spcAft>
              <a:buClr>
                <a:schemeClr val="dk1"/>
              </a:buClr>
              <a:buSzPts val="2800"/>
              <a:buNone/>
            </a:pPr>
            <a:r>
              <a:rPr lang="en-US"/>
              <a:t>Department of ECE</a:t>
            </a:r>
            <a:endParaRPr/>
          </a:p>
          <a:p>
            <a:pPr indent="0" lvl="0" marL="0" rtl="0" algn="ctr">
              <a:lnSpc>
                <a:spcPct val="90000"/>
              </a:lnSpc>
              <a:spcBef>
                <a:spcPts val="1000"/>
              </a:spcBef>
              <a:spcAft>
                <a:spcPts val="0"/>
              </a:spcAft>
              <a:buClr>
                <a:schemeClr val="dk1"/>
              </a:buClr>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44" name="Google Shape;144;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just">
              <a:lnSpc>
                <a:spcPct val="90000"/>
              </a:lnSpc>
              <a:spcBef>
                <a:spcPts val="0"/>
              </a:spcBef>
              <a:spcAft>
                <a:spcPts val="0"/>
              </a:spcAft>
              <a:buClr>
                <a:srgbClr val="FF0000"/>
              </a:buClr>
              <a:buSzPct val="100000"/>
              <a:buChar char="•"/>
            </a:pPr>
            <a:r>
              <a:rPr b="0" i="0" lang="en-US">
                <a:solidFill>
                  <a:srgbClr val="FF0000"/>
                </a:solidFill>
                <a:latin typeface="Times New Roman"/>
                <a:ea typeface="Times New Roman"/>
                <a:cs typeface="Times New Roman"/>
                <a:sym typeface="Times New Roman"/>
              </a:rPr>
              <a:t>Photoluminescence </a:t>
            </a:r>
            <a:r>
              <a:rPr b="0" i="0" lang="en-US">
                <a:solidFill>
                  <a:srgbClr val="222222"/>
                </a:solidFill>
                <a:latin typeface="Times New Roman"/>
                <a:ea typeface="Times New Roman"/>
                <a:cs typeface="Times New Roman"/>
                <a:sym typeface="Times New Roman"/>
              </a:rPr>
              <a:t>is sometimes used for the </a:t>
            </a:r>
            <a:r>
              <a:rPr b="0" i="0" lang="en-US">
                <a:solidFill>
                  <a:srgbClr val="FF0000"/>
                </a:solidFill>
                <a:latin typeface="Times New Roman"/>
                <a:ea typeface="Times New Roman"/>
                <a:cs typeface="Times New Roman"/>
                <a:sym typeface="Times New Roman"/>
              </a:rPr>
              <a:t>characterization of photonic devices </a:t>
            </a:r>
            <a:r>
              <a:rPr b="0" i="0" lang="en-US">
                <a:solidFill>
                  <a:srgbClr val="222222"/>
                </a:solidFill>
                <a:latin typeface="Times New Roman"/>
                <a:ea typeface="Times New Roman"/>
                <a:cs typeface="Times New Roman"/>
                <a:sym typeface="Times New Roman"/>
              </a:rPr>
              <a:t>or parts thereof. </a:t>
            </a:r>
            <a:endParaRPr/>
          </a:p>
          <a:p>
            <a:pPr indent="-228600" lvl="0" marL="228600" rtl="0" algn="just">
              <a:lnSpc>
                <a:spcPct val="90000"/>
              </a:lnSpc>
              <a:spcBef>
                <a:spcPts val="1000"/>
              </a:spcBef>
              <a:spcAft>
                <a:spcPts val="0"/>
              </a:spcAft>
              <a:buClr>
                <a:srgbClr val="222222"/>
              </a:buClr>
              <a:buSzPct val="100000"/>
              <a:buChar char="•"/>
            </a:pPr>
            <a:r>
              <a:rPr b="0" i="0" lang="en-US">
                <a:solidFill>
                  <a:srgbClr val="222222"/>
                </a:solidFill>
                <a:latin typeface="Times New Roman"/>
                <a:ea typeface="Times New Roman"/>
                <a:cs typeface="Times New Roman"/>
                <a:sym typeface="Times New Roman"/>
              </a:rPr>
              <a:t>For example, one may irradiate a semiconductor wafer, on which additional layers for a </a:t>
            </a:r>
            <a:r>
              <a:rPr b="1" lang="en-US">
                <a:solidFill>
                  <a:srgbClr val="4444CC"/>
                </a:solidFill>
                <a:latin typeface="Times New Roman"/>
                <a:ea typeface="Times New Roman"/>
                <a:cs typeface="Times New Roman"/>
                <a:sym typeface="Times New Roman"/>
              </a:rPr>
              <a:t>semiconductor laser</a:t>
            </a:r>
            <a:r>
              <a:rPr b="0" i="0" lang="en-US">
                <a:solidFill>
                  <a:srgbClr val="222222"/>
                </a:solidFill>
                <a:latin typeface="Times New Roman"/>
                <a:ea typeface="Times New Roman"/>
                <a:cs typeface="Times New Roman"/>
                <a:sym typeface="Times New Roman"/>
              </a:rPr>
              <a:t> or a </a:t>
            </a:r>
            <a:r>
              <a:rPr b="1" lang="en-US">
                <a:solidFill>
                  <a:srgbClr val="4444CC"/>
                </a:solidFill>
                <a:latin typeface="Times New Roman"/>
                <a:ea typeface="Times New Roman"/>
                <a:cs typeface="Times New Roman"/>
                <a:sym typeface="Times New Roman"/>
              </a:rPr>
              <a:t>saturable absorber</a:t>
            </a:r>
            <a:r>
              <a:rPr b="1" i="0" lang="en-US" u="none" strike="noStrike">
                <a:solidFill>
                  <a:srgbClr val="4444CC"/>
                </a:solidFill>
                <a:latin typeface="Times New Roman"/>
                <a:ea typeface="Times New Roman"/>
                <a:cs typeface="Times New Roman"/>
                <a:sym typeface="Times New Roman"/>
              </a:rPr>
              <a:t>(</a:t>
            </a:r>
            <a:r>
              <a:rPr b="0" i="0" lang="en-US">
                <a:solidFill>
                  <a:srgbClr val="C00000"/>
                </a:solidFill>
                <a:latin typeface="Times New Roman"/>
                <a:ea typeface="Times New Roman"/>
                <a:cs typeface="Times New Roman"/>
                <a:sym typeface="Times New Roman"/>
              </a:rPr>
              <a:t>light absorbers with a degree of absorption which is reduced at high optical intensities</a:t>
            </a:r>
            <a:r>
              <a:rPr b="0" i="0" lang="en-US">
                <a:solidFill>
                  <a:srgbClr val="222222"/>
                </a:solidFill>
                <a:latin typeface="Times New Roman"/>
                <a:ea typeface="Times New Roman"/>
                <a:cs typeface="Times New Roman"/>
                <a:sym typeface="Times New Roman"/>
              </a:rPr>
              <a:t>) have been fabricated, with short-wavelength light for exciting photoluminescence. </a:t>
            </a:r>
            <a:endParaRPr/>
          </a:p>
          <a:p>
            <a:pPr indent="-228600" lvl="0" marL="228600" rtl="0" algn="just">
              <a:lnSpc>
                <a:spcPct val="90000"/>
              </a:lnSpc>
              <a:spcBef>
                <a:spcPts val="1000"/>
              </a:spcBef>
              <a:spcAft>
                <a:spcPts val="0"/>
              </a:spcAft>
              <a:buClr>
                <a:srgbClr val="222222"/>
              </a:buClr>
              <a:buSzPct val="100000"/>
              <a:buChar char="•"/>
            </a:pPr>
            <a:r>
              <a:rPr b="0" i="0" lang="en-US">
                <a:solidFill>
                  <a:srgbClr val="222222"/>
                </a:solidFill>
                <a:latin typeface="Times New Roman"/>
                <a:ea typeface="Times New Roman"/>
                <a:cs typeface="Times New Roman"/>
                <a:sym typeface="Times New Roman"/>
              </a:rPr>
              <a:t>The </a:t>
            </a:r>
            <a:r>
              <a:rPr b="1" lang="en-US">
                <a:solidFill>
                  <a:srgbClr val="4444CC"/>
                </a:solidFill>
                <a:latin typeface="Times New Roman"/>
                <a:ea typeface="Times New Roman"/>
                <a:cs typeface="Times New Roman"/>
                <a:sym typeface="Times New Roman"/>
              </a:rPr>
              <a:t>optical spectrum</a:t>
            </a:r>
            <a:r>
              <a:rPr b="1" i="0" lang="en-US" u="none" strike="noStrike">
                <a:solidFill>
                  <a:srgbClr val="4444CC"/>
                </a:solidFill>
                <a:latin typeface="Times New Roman"/>
                <a:ea typeface="Times New Roman"/>
                <a:cs typeface="Times New Roman"/>
                <a:sym typeface="Times New Roman"/>
              </a:rPr>
              <a:t>(</a:t>
            </a:r>
            <a:r>
              <a:rPr b="0" i="0" lang="en-US">
                <a:solidFill>
                  <a:srgbClr val="C00000"/>
                </a:solidFill>
                <a:latin typeface="Times New Roman"/>
                <a:ea typeface="Times New Roman"/>
                <a:cs typeface="Times New Roman"/>
                <a:sym typeface="Times New Roman"/>
              </a:rPr>
              <a:t>the decomposition of the power or energy of light according to different wavelengths or optical frequencies</a:t>
            </a:r>
            <a:r>
              <a:rPr b="0" i="0" lang="en-US">
                <a:solidFill>
                  <a:srgbClr val="222222"/>
                </a:solidFill>
                <a:latin typeface="Times New Roman"/>
                <a:ea typeface="Times New Roman"/>
                <a:cs typeface="Times New Roman"/>
                <a:sym typeface="Times New Roman"/>
              </a:rPr>
              <a:t>) of the photoluminescence (</a:t>
            </a:r>
            <a:r>
              <a:rPr b="0" i="1" lang="en-US">
                <a:solidFill>
                  <a:srgbClr val="222222"/>
                </a:solidFill>
                <a:latin typeface="Times New Roman"/>
                <a:ea typeface="Times New Roman"/>
                <a:cs typeface="Times New Roman"/>
                <a:sym typeface="Times New Roman"/>
              </a:rPr>
              <a:t>PL spectrum</a:t>
            </a:r>
            <a:r>
              <a:rPr b="0" i="0" lang="en-US">
                <a:solidFill>
                  <a:srgbClr val="222222"/>
                </a:solidFill>
                <a:latin typeface="Times New Roman"/>
                <a:ea typeface="Times New Roman"/>
                <a:cs typeface="Times New Roman"/>
                <a:sym typeface="Times New Roman"/>
              </a:rPr>
              <a:t>) and also the dependence of its intensity on the irradiation intensity and device temperature can deliver important information for device characterization.</a:t>
            </a:r>
            <a:endParaRPr/>
          </a:p>
          <a:p>
            <a:pPr indent="-228600" lvl="0" marL="228600" rtl="0" algn="just">
              <a:lnSpc>
                <a:spcPct val="90000"/>
              </a:lnSpc>
              <a:spcBef>
                <a:spcPts val="1000"/>
              </a:spcBef>
              <a:spcAft>
                <a:spcPts val="0"/>
              </a:spcAft>
              <a:buClr>
                <a:srgbClr val="222222"/>
              </a:buClr>
              <a:buSzPct val="100000"/>
              <a:buChar char="•"/>
            </a:pPr>
            <a:r>
              <a:rPr b="0" i="0" lang="en-US">
                <a:solidFill>
                  <a:srgbClr val="222222"/>
                </a:solidFill>
                <a:latin typeface="Times New Roman"/>
                <a:ea typeface="Times New Roman"/>
                <a:cs typeface="Times New Roman"/>
                <a:sym typeface="Times New Roman"/>
              </a:rPr>
              <a:t>In particular, PL spectra and their intensity dependencies can allow one</a:t>
            </a:r>
            <a:endParaRPr/>
          </a:p>
          <a:p>
            <a:pPr indent="-228600" lvl="0" marL="228600" rtl="0" algn="just">
              <a:lnSpc>
                <a:spcPct val="90000"/>
              </a:lnSpc>
              <a:spcBef>
                <a:spcPts val="1000"/>
              </a:spcBef>
              <a:spcAft>
                <a:spcPts val="0"/>
              </a:spcAft>
              <a:buClr>
                <a:srgbClr val="222222"/>
              </a:buClr>
              <a:buSzPct val="100000"/>
              <a:buFont typeface="Arial"/>
              <a:buChar char="•"/>
            </a:pPr>
            <a:r>
              <a:rPr b="0" i="0" lang="en-US">
                <a:solidFill>
                  <a:srgbClr val="222222"/>
                </a:solidFill>
                <a:latin typeface="Times New Roman"/>
                <a:ea typeface="Times New Roman"/>
                <a:cs typeface="Times New Roman"/>
                <a:sym typeface="Times New Roman"/>
              </a:rPr>
              <a:t>to determine the </a:t>
            </a:r>
            <a:r>
              <a:rPr b="1" lang="en-US">
                <a:solidFill>
                  <a:srgbClr val="4444CC"/>
                </a:solidFill>
                <a:latin typeface="Times New Roman"/>
                <a:ea typeface="Times New Roman"/>
                <a:cs typeface="Times New Roman"/>
                <a:sym typeface="Times New Roman"/>
              </a:rPr>
              <a:t>band gap energy</a:t>
            </a:r>
            <a:endParaRPr b="0" i="0">
              <a:solidFill>
                <a:srgbClr val="222222"/>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222222"/>
              </a:buClr>
              <a:buSzPct val="100000"/>
              <a:buFont typeface="Arial"/>
              <a:buChar char="•"/>
            </a:pPr>
            <a:r>
              <a:rPr b="0" i="0" lang="en-US">
                <a:solidFill>
                  <a:srgbClr val="222222"/>
                </a:solidFill>
                <a:latin typeface="Times New Roman"/>
                <a:ea typeface="Times New Roman"/>
                <a:cs typeface="Times New Roman"/>
                <a:sym typeface="Times New Roman"/>
              </a:rPr>
              <a:t>to estimate the wavelength of maximum </a:t>
            </a:r>
            <a:r>
              <a:rPr b="1" lang="en-US">
                <a:solidFill>
                  <a:srgbClr val="4444CC"/>
                </a:solidFill>
                <a:latin typeface="Times New Roman"/>
                <a:ea typeface="Times New Roman"/>
                <a:cs typeface="Times New Roman"/>
                <a:sym typeface="Times New Roman"/>
              </a:rPr>
              <a:t>gain</a:t>
            </a:r>
            <a:endParaRPr b="0" i="0">
              <a:solidFill>
                <a:srgbClr val="222222"/>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222222"/>
              </a:buClr>
              <a:buSzPct val="100000"/>
              <a:buFont typeface="Arial"/>
              <a:buChar char="•"/>
            </a:pPr>
            <a:r>
              <a:rPr b="0" i="0" lang="en-US">
                <a:solidFill>
                  <a:srgbClr val="222222"/>
                </a:solidFill>
                <a:latin typeface="Times New Roman"/>
                <a:ea typeface="Times New Roman"/>
                <a:cs typeface="Times New Roman"/>
                <a:sym typeface="Times New Roman"/>
              </a:rPr>
              <a:t>to determine the composition of ternary or quaternary layers</a:t>
            </a:r>
            <a:endParaRPr/>
          </a:p>
          <a:p>
            <a:pPr indent="-228600" lvl="0" marL="228600" rtl="0" algn="just">
              <a:lnSpc>
                <a:spcPct val="90000"/>
              </a:lnSpc>
              <a:spcBef>
                <a:spcPts val="1000"/>
              </a:spcBef>
              <a:spcAft>
                <a:spcPts val="0"/>
              </a:spcAft>
              <a:buClr>
                <a:srgbClr val="222222"/>
              </a:buClr>
              <a:buSzPct val="100000"/>
              <a:buFont typeface="Arial"/>
              <a:buChar char="•"/>
            </a:pPr>
            <a:r>
              <a:rPr b="0" i="0" lang="en-US">
                <a:solidFill>
                  <a:srgbClr val="222222"/>
                </a:solidFill>
                <a:latin typeface="Times New Roman"/>
                <a:ea typeface="Times New Roman"/>
                <a:cs typeface="Times New Roman"/>
                <a:sym typeface="Times New Roman"/>
              </a:rPr>
              <a:t>to determine impurity levels to investigate recombination mechanisms</a:t>
            </a:r>
            <a:endParaRPr/>
          </a:p>
          <a:p>
            <a:pPr indent="-10414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900723" y="28697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Times New Roman"/>
              <a:buNone/>
            </a:pPr>
            <a:r>
              <a:rPr b="1" i="0" lang="en-US" sz="2800">
                <a:solidFill>
                  <a:srgbClr val="FF0000"/>
                </a:solidFill>
                <a:latin typeface="Times New Roman"/>
                <a:ea typeface="Times New Roman"/>
                <a:cs typeface="Times New Roman"/>
                <a:sym typeface="Times New Roman"/>
              </a:rPr>
              <a:t>Cathodoluminescence</a:t>
            </a:r>
            <a:br>
              <a:rPr b="1" i="0" lang="en-US" sz="2800">
                <a:solidFill>
                  <a:srgbClr val="FF0000"/>
                </a:solidFill>
                <a:latin typeface="Times New Roman"/>
                <a:ea typeface="Times New Roman"/>
                <a:cs typeface="Times New Roman"/>
                <a:sym typeface="Times New Roman"/>
              </a:rPr>
            </a:br>
            <a:r>
              <a:rPr lang="en-US"/>
              <a:t> </a:t>
            </a:r>
            <a:endParaRPr/>
          </a:p>
        </p:txBody>
      </p:sp>
      <p:sp>
        <p:nvSpPr>
          <p:cNvPr id="150" name="Google Shape;150;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FF0000"/>
              </a:buClr>
              <a:buSzPts val="2400"/>
              <a:buChar char="•"/>
            </a:pPr>
            <a:r>
              <a:rPr b="1" i="0" lang="en-US" sz="2400">
                <a:solidFill>
                  <a:srgbClr val="FF0000"/>
                </a:solidFill>
                <a:latin typeface="Times New Roman"/>
                <a:ea typeface="Times New Roman"/>
                <a:cs typeface="Times New Roman"/>
                <a:sym typeface="Times New Roman"/>
              </a:rPr>
              <a:t>Cathodoluminescence</a:t>
            </a:r>
            <a:r>
              <a:rPr b="0" i="0" lang="en-US" sz="2400">
                <a:solidFill>
                  <a:srgbClr val="202122"/>
                </a:solidFill>
                <a:latin typeface="Times New Roman"/>
                <a:ea typeface="Times New Roman"/>
                <a:cs typeface="Times New Roman"/>
                <a:sym typeface="Times New Roman"/>
              </a:rPr>
              <a:t> is an </a:t>
            </a:r>
            <a:r>
              <a:rPr lang="en-US" sz="2400">
                <a:solidFill>
                  <a:srgbClr val="0645AD"/>
                </a:solidFill>
                <a:latin typeface="Times New Roman"/>
                <a:ea typeface="Times New Roman"/>
                <a:cs typeface="Times New Roman"/>
                <a:sym typeface="Times New Roman"/>
              </a:rPr>
              <a:t>optical</a:t>
            </a:r>
            <a:r>
              <a:rPr b="0" i="0" lang="en-US" sz="2400">
                <a:solidFill>
                  <a:srgbClr val="202122"/>
                </a:solidFill>
                <a:latin typeface="Times New Roman"/>
                <a:ea typeface="Times New Roman"/>
                <a:cs typeface="Times New Roman"/>
                <a:sym typeface="Times New Roman"/>
              </a:rPr>
              <a:t> and </a:t>
            </a:r>
            <a:r>
              <a:rPr lang="en-US" sz="2400">
                <a:solidFill>
                  <a:srgbClr val="0645AD"/>
                </a:solidFill>
                <a:latin typeface="Times New Roman"/>
                <a:ea typeface="Times New Roman"/>
                <a:cs typeface="Times New Roman"/>
                <a:sym typeface="Times New Roman"/>
              </a:rPr>
              <a:t>electromagnetic phenomenon</a:t>
            </a:r>
            <a:r>
              <a:rPr b="0" i="0" lang="en-US" sz="2400">
                <a:solidFill>
                  <a:srgbClr val="202122"/>
                </a:solidFill>
                <a:latin typeface="Times New Roman"/>
                <a:ea typeface="Times New Roman"/>
                <a:cs typeface="Times New Roman"/>
                <a:sym typeface="Times New Roman"/>
              </a:rPr>
              <a:t> in which electrons impacting on a </a:t>
            </a:r>
            <a:r>
              <a:rPr lang="en-US" sz="2400">
                <a:solidFill>
                  <a:srgbClr val="0645AD"/>
                </a:solidFill>
                <a:latin typeface="Times New Roman"/>
                <a:ea typeface="Times New Roman"/>
                <a:cs typeface="Times New Roman"/>
                <a:sym typeface="Times New Roman"/>
              </a:rPr>
              <a:t>luminescent</a:t>
            </a:r>
            <a:r>
              <a:rPr b="0" i="0" lang="en-US" sz="2400">
                <a:solidFill>
                  <a:srgbClr val="202122"/>
                </a:solidFill>
                <a:latin typeface="Times New Roman"/>
                <a:ea typeface="Times New Roman"/>
                <a:cs typeface="Times New Roman"/>
                <a:sym typeface="Times New Roman"/>
              </a:rPr>
              <a:t> material such as a </a:t>
            </a:r>
            <a:r>
              <a:rPr lang="en-US" sz="2400">
                <a:solidFill>
                  <a:srgbClr val="0645AD"/>
                </a:solidFill>
                <a:latin typeface="Times New Roman"/>
                <a:ea typeface="Times New Roman"/>
                <a:cs typeface="Times New Roman"/>
                <a:sym typeface="Times New Roman"/>
              </a:rPr>
              <a:t>phosphor</a:t>
            </a:r>
            <a:r>
              <a:rPr b="0" i="0" lang="en-US" sz="2400">
                <a:solidFill>
                  <a:srgbClr val="202122"/>
                </a:solidFill>
                <a:latin typeface="Times New Roman"/>
                <a:ea typeface="Times New Roman"/>
                <a:cs typeface="Times New Roman"/>
                <a:sym typeface="Times New Roman"/>
              </a:rPr>
              <a:t>, cause the emission of </a:t>
            </a:r>
            <a:r>
              <a:rPr lang="en-US" sz="2400">
                <a:solidFill>
                  <a:srgbClr val="0645AD"/>
                </a:solidFill>
                <a:latin typeface="Times New Roman"/>
                <a:ea typeface="Times New Roman"/>
                <a:cs typeface="Times New Roman"/>
                <a:sym typeface="Times New Roman"/>
              </a:rPr>
              <a:t>photons</a:t>
            </a:r>
            <a:r>
              <a:rPr b="0" i="0" lang="en-US" sz="2400">
                <a:solidFill>
                  <a:srgbClr val="202122"/>
                </a:solidFill>
                <a:latin typeface="Times New Roman"/>
                <a:ea typeface="Times New Roman"/>
                <a:cs typeface="Times New Roman"/>
                <a:sym typeface="Times New Roman"/>
              </a:rPr>
              <a:t> which may have wavelengths in the </a:t>
            </a:r>
            <a:r>
              <a:rPr lang="en-US" sz="2400">
                <a:solidFill>
                  <a:srgbClr val="0645AD"/>
                </a:solidFill>
                <a:latin typeface="Times New Roman"/>
                <a:ea typeface="Times New Roman"/>
                <a:cs typeface="Times New Roman"/>
                <a:sym typeface="Times New Roman"/>
              </a:rPr>
              <a:t>visible spectrum</a:t>
            </a:r>
            <a:r>
              <a:rPr b="0" i="0" lang="en-US" sz="2400">
                <a:solidFill>
                  <a:srgbClr val="202122"/>
                </a:solidFill>
                <a:latin typeface="Times New Roman"/>
                <a:ea typeface="Times New Roman"/>
                <a:cs typeface="Times New Roman"/>
                <a:sym typeface="Times New Roman"/>
              </a:rPr>
              <a:t>.</a:t>
            </a:r>
            <a:endParaRPr/>
          </a:p>
          <a:p>
            <a:pPr indent="-228600" lvl="0" marL="228600" rtl="0" algn="just">
              <a:lnSpc>
                <a:spcPct val="90000"/>
              </a:lnSpc>
              <a:spcBef>
                <a:spcPts val="1000"/>
              </a:spcBef>
              <a:spcAft>
                <a:spcPts val="0"/>
              </a:spcAft>
              <a:buClr>
                <a:srgbClr val="202122"/>
              </a:buClr>
              <a:buSzPts val="2400"/>
              <a:buChar char="•"/>
            </a:pPr>
            <a:r>
              <a:rPr b="0" i="0" lang="en-US" sz="2400">
                <a:solidFill>
                  <a:srgbClr val="202122"/>
                </a:solidFill>
                <a:latin typeface="Times New Roman"/>
                <a:ea typeface="Times New Roman"/>
                <a:cs typeface="Times New Roman"/>
                <a:sym typeface="Times New Roman"/>
              </a:rPr>
              <a:t> A familiar example is the generation of light by an electron beam scanning the phosphor-coated inner surface of the screen of a </a:t>
            </a:r>
            <a:r>
              <a:rPr lang="en-US" sz="2400">
                <a:solidFill>
                  <a:srgbClr val="0645AD"/>
                </a:solidFill>
                <a:latin typeface="Times New Roman"/>
                <a:ea typeface="Times New Roman"/>
                <a:cs typeface="Times New Roman"/>
                <a:sym typeface="Times New Roman"/>
              </a:rPr>
              <a:t>television</a:t>
            </a:r>
            <a:r>
              <a:rPr b="0" i="0" lang="en-US" sz="2400">
                <a:solidFill>
                  <a:srgbClr val="202122"/>
                </a:solidFill>
                <a:latin typeface="Times New Roman"/>
                <a:ea typeface="Times New Roman"/>
                <a:cs typeface="Times New Roman"/>
                <a:sym typeface="Times New Roman"/>
              </a:rPr>
              <a:t> that uses a </a:t>
            </a:r>
            <a:r>
              <a:rPr lang="en-US" sz="2400">
                <a:solidFill>
                  <a:srgbClr val="0645AD"/>
                </a:solidFill>
                <a:latin typeface="Times New Roman"/>
                <a:ea typeface="Times New Roman"/>
                <a:cs typeface="Times New Roman"/>
                <a:sym typeface="Times New Roman"/>
              </a:rPr>
              <a:t>cathode ray tube</a:t>
            </a:r>
            <a:r>
              <a:rPr b="0" i="0" lang="en-US" sz="2400">
                <a:solidFill>
                  <a:srgbClr val="202122"/>
                </a:solidFill>
                <a:latin typeface="Times New Roman"/>
                <a:ea typeface="Times New Roman"/>
                <a:cs typeface="Times New Roman"/>
                <a:sym typeface="Times New Roman"/>
              </a:rPr>
              <a:t>.</a:t>
            </a:r>
            <a:endParaRPr/>
          </a:p>
          <a:p>
            <a:pPr indent="-228600" lvl="0" marL="228600" rtl="0" algn="just">
              <a:lnSpc>
                <a:spcPct val="90000"/>
              </a:lnSpc>
              <a:spcBef>
                <a:spcPts val="1000"/>
              </a:spcBef>
              <a:spcAft>
                <a:spcPts val="0"/>
              </a:spcAft>
              <a:buClr>
                <a:srgbClr val="202122"/>
              </a:buClr>
              <a:buSzPts val="2400"/>
              <a:buChar char="•"/>
            </a:pPr>
            <a:r>
              <a:rPr b="0" i="0" lang="en-US" sz="2400">
                <a:solidFill>
                  <a:srgbClr val="202122"/>
                </a:solidFill>
                <a:latin typeface="Times New Roman"/>
                <a:ea typeface="Times New Roman"/>
                <a:cs typeface="Times New Roman"/>
                <a:sym typeface="Times New Roman"/>
              </a:rPr>
              <a:t>Cathodoluminescence is the inverse of the </a:t>
            </a:r>
            <a:r>
              <a:rPr lang="en-US" sz="2400">
                <a:solidFill>
                  <a:srgbClr val="0645AD"/>
                </a:solidFill>
                <a:latin typeface="Times New Roman"/>
                <a:ea typeface="Times New Roman"/>
                <a:cs typeface="Times New Roman"/>
                <a:sym typeface="Times New Roman"/>
              </a:rPr>
              <a:t>photoelectric effect</a:t>
            </a:r>
            <a:r>
              <a:rPr b="0" i="0" lang="en-US" sz="2400">
                <a:solidFill>
                  <a:srgbClr val="202122"/>
                </a:solidFill>
                <a:latin typeface="Times New Roman"/>
                <a:ea typeface="Times New Roman"/>
                <a:cs typeface="Times New Roman"/>
                <a:sym typeface="Times New Roman"/>
              </a:rPr>
              <a:t>, in which electron emission is induced by irradiation with photons.</a:t>
            </a:r>
            <a:endParaRPr sz="2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descr="Cathodoluminescence (CL) - HORIBA" id="156" name="Google Shape;156;p12"/>
          <p:cNvPicPr preferRelativeResize="0"/>
          <p:nvPr>
            <p:ph idx="1" type="body"/>
          </p:nvPr>
        </p:nvPicPr>
        <p:blipFill rotWithShape="1">
          <a:blip r:embed="rId3">
            <a:alphaModFix/>
          </a:blip>
          <a:srcRect b="0" l="0" r="0" t="0"/>
          <a:stretch/>
        </p:blipFill>
        <p:spPr>
          <a:xfrm>
            <a:off x="3223830" y="1825625"/>
            <a:ext cx="5744340" cy="43513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62" name="Google Shape;16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FF0000"/>
              </a:buClr>
              <a:buSzPts val="1600"/>
              <a:buChar char="•"/>
            </a:pPr>
            <a:r>
              <a:rPr b="1" lang="en-US" sz="1600">
                <a:solidFill>
                  <a:srgbClr val="FF0000"/>
                </a:solidFill>
                <a:latin typeface="Times New Roman"/>
                <a:ea typeface="Times New Roman"/>
                <a:cs typeface="Times New Roman"/>
                <a:sym typeface="Times New Roman"/>
              </a:rPr>
              <a:t>L</a:t>
            </a:r>
            <a:r>
              <a:rPr b="1" i="0" lang="en-US" sz="1600">
                <a:solidFill>
                  <a:srgbClr val="FF0000"/>
                </a:solidFill>
                <a:latin typeface="Times New Roman"/>
                <a:ea typeface="Times New Roman"/>
                <a:cs typeface="Times New Roman"/>
                <a:sym typeface="Times New Roman"/>
              </a:rPr>
              <a:t>uminescence</a:t>
            </a:r>
            <a:r>
              <a:rPr b="1" i="0" lang="en-US" sz="1600">
                <a:solidFill>
                  <a:srgbClr val="202122"/>
                </a:solidFill>
                <a:latin typeface="Times New Roman"/>
                <a:ea typeface="Times New Roman"/>
                <a:cs typeface="Times New Roman"/>
                <a:sym typeface="Times New Roman"/>
              </a:rPr>
              <a:t> </a:t>
            </a:r>
            <a:r>
              <a:rPr b="0" i="0" lang="en-US" sz="1600">
                <a:solidFill>
                  <a:srgbClr val="202122"/>
                </a:solidFill>
                <a:latin typeface="Times New Roman"/>
                <a:ea typeface="Times New Roman"/>
                <a:cs typeface="Times New Roman"/>
                <a:sym typeface="Times New Roman"/>
              </a:rPr>
              <a:t>in a semiconductor results when an </a:t>
            </a:r>
            <a:r>
              <a:rPr lang="en-US" sz="1600">
                <a:solidFill>
                  <a:srgbClr val="0645AD"/>
                </a:solidFill>
                <a:latin typeface="Times New Roman"/>
                <a:ea typeface="Times New Roman"/>
                <a:cs typeface="Times New Roman"/>
                <a:sym typeface="Times New Roman"/>
              </a:rPr>
              <a:t>electron</a:t>
            </a:r>
            <a:r>
              <a:rPr b="0" i="0" lang="en-US" sz="1600">
                <a:solidFill>
                  <a:srgbClr val="202122"/>
                </a:solidFill>
                <a:latin typeface="Times New Roman"/>
                <a:ea typeface="Times New Roman"/>
                <a:cs typeface="Times New Roman"/>
                <a:sym typeface="Times New Roman"/>
              </a:rPr>
              <a:t> in the </a:t>
            </a:r>
            <a:r>
              <a:rPr lang="en-US" sz="1600">
                <a:solidFill>
                  <a:srgbClr val="0645AD"/>
                </a:solidFill>
                <a:latin typeface="Times New Roman"/>
                <a:ea typeface="Times New Roman"/>
                <a:cs typeface="Times New Roman"/>
                <a:sym typeface="Times New Roman"/>
              </a:rPr>
              <a:t>conduction band</a:t>
            </a:r>
            <a:r>
              <a:rPr b="0" i="0" lang="en-US" sz="1600">
                <a:solidFill>
                  <a:srgbClr val="202122"/>
                </a:solidFill>
                <a:latin typeface="Times New Roman"/>
                <a:ea typeface="Times New Roman"/>
                <a:cs typeface="Times New Roman"/>
                <a:sym typeface="Times New Roman"/>
              </a:rPr>
              <a:t> recombines with a </a:t>
            </a:r>
            <a:r>
              <a:rPr lang="en-US" sz="1600">
                <a:solidFill>
                  <a:srgbClr val="0645AD"/>
                </a:solidFill>
                <a:latin typeface="Times New Roman"/>
                <a:ea typeface="Times New Roman"/>
                <a:cs typeface="Times New Roman"/>
                <a:sym typeface="Times New Roman"/>
              </a:rPr>
              <a:t>hole</a:t>
            </a:r>
            <a:r>
              <a:rPr b="0" i="0" lang="en-US" sz="1600">
                <a:solidFill>
                  <a:srgbClr val="202122"/>
                </a:solidFill>
                <a:latin typeface="Times New Roman"/>
                <a:ea typeface="Times New Roman"/>
                <a:cs typeface="Times New Roman"/>
                <a:sym typeface="Times New Roman"/>
              </a:rPr>
              <a:t> in the valence band. The difference energy (band gap) of this transition can be emitted in form of a </a:t>
            </a:r>
            <a:r>
              <a:rPr lang="en-US" sz="1600">
                <a:solidFill>
                  <a:srgbClr val="0645AD"/>
                </a:solidFill>
                <a:latin typeface="Times New Roman"/>
                <a:ea typeface="Times New Roman"/>
                <a:cs typeface="Times New Roman"/>
                <a:sym typeface="Times New Roman"/>
              </a:rPr>
              <a:t>photon</a:t>
            </a:r>
            <a:r>
              <a:rPr b="0" i="0" lang="en-US" sz="1600">
                <a:solidFill>
                  <a:srgbClr val="202122"/>
                </a:solidFill>
                <a:latin typeface="Times New Roman"/>
                <a:ea typeface="Times New Roman"/>
                <a:cs typeface="Times New Roman"/>
                <a:sym typeface="Times New Roman"/>
              </a:rPr>
              <a:t>.</a:t>
            </a:r>
            <a:endParaRPr/>
          </a:p>
          <a:p>
            <a:pPr indent="-228600" lvl="0" marL="228600" rtl="0" algn="just">
              <a:lnSpc>
                <a:spcPct val="90000"/>
              </a:lnSpc>
              <a:spcBef>
                <a:spcPts val="1000"/>
              </a:spcBef>
              <a:spcAft>
                <a:spcPts val="0"/>
              </a:spcAft>
              <a:buClr>
                <a:srgbClr val="202122"/>
              </a:buClr>
              <a:buSzPts val="1600"/>
              <a:buChar char="•"/>
            </a:pPr>
            <a:r>
              <a:rPr b="0" i="0" lang="en-US" sz="1600">
                <a:solidFill>
                  <a:srgbClr val="202122"/>
                </a:solidFill>
                <a:latin typeface="Times New Roman"/>
                <a:ea typeface="Times New Roman"/>
                <a:cs typeface="Times New Roman"/>
                <a:sym typeface="Times New Roman"/>
              </a:rPr>
              <a:t>The energy (color) of the photon, and the probability that a photon and not a </a:t>
            </a:r>
            <a:r>
              <a:rPr lang="en-US" sz="1600">
                <a:solidFill>
                  <a:srgbClr val="0645AD"/>
                </a:solidFill>
                <a:latin typeface="Times New Roman"/>
                <a:ea typeface="Times New Roman"/>
                <a:cs typeface="Times New Roman"/>
                <a:sym typeface="Times New Roman"/>
              </a:rPr>
              <a:t>phonon</a:t>
            </a:r>
            <a:r>
              <a:rPr b="0" i="0" lang="en-US" sz="1600">
                <a:solidFill>
                  <a:srgbClr val="202122"/>
                </a:solidFill>
                <a:latin typeface="Times New Roman"/>
                <a:ea typeface="Times New Roman"/>
                <a:cs typeface="Times New Roman"/>
                <a:sym typeface="Times New Roman"/>
              </a:rPr>
              <a:t> will be emitted, depends on the material, its purity, and the presence of defects. </a:t>
            </a:r>
            <a:endParaRPr/>
          </a:p>
          <a:p>
            <a:pPr indent="-228600" lvl="0" marL="228600" rtl="0" algn="just">
              <a:lnSpc>
                <a:spcPct val="90000"/>
              </a:lnSpc>
              <a:spcBef>
                <a:spcPts val="1000"/>
              </a:spcBef>
              <a:spcAft>
                <a:spcPts val="0"/>
              </a:spcAft>
              <a:buClr>
                <a:srgbClr val="202122"/>
              </a:buClr>
              <a:buSzPts val="1600"/>
              <a:buChar char="•"/>
            </a:pPr>
            <a:r>
              <a:rPr b="0" i="0" lang="en-US" sz="1600">
                <a:solidFill>
                  <a:srgbClr val="202122"/>
                </a:solidFill>
                <a:latin typeface="Times New Roman"/>
                <a:ea typeface="Times New Roman"/>
                <a:cs typeface="Times New Roman"/>
                <a:sym typeface="Times New Roman"/>
              </a:rPr>
              <a:t>First, the electron has to be excited from the </a:t>
            </a:r>
            <a:r>
              <a:rPr lang="en-US" sz="1600">
                <a:solidFill>
                  <a:srgbClr val="0645AD"/>
                </a:solidFill>
                <a:latin typeface="Times New Roman"/>
                <a:ea typeface="Times New Roman"/>
                <a:cs typeface="Times New Roman"/>
                <a:sym typeface="Times New Roman"/>
              </a:rPr>
              <a:t>valence band </a:t>
            </a:r>
            <a:r>
              <a:rPr b="0" i="0" lang="en-US" sz="1600">
                <a:solidFill>
                  <a:srgbClr val="202122"/>
                </a:solidFill>
                <a:latin typeface="Times New Roman"/>
                <a:ea typeface="Times New Roman"/>
                <a:cs typeface="Times New Roman"/>
                <a:sym typeface="Times New Roman"/>
              </a:rPr>
              <a:t>into the </a:t>
            </a:r>
            <a:r>
              <a:rPr lang="en-US" sz="1600">
                <a:solidFill>
                  <a:srgbClr val="0645AD"/>
                </a:solidFill>
                <a:latin typeface="Times New Roman"/>
                <a:ea typeface="Times New Roman"/>
                <a:cs typeface="Times New Roman"/>
                <a:sym typeface="Times New Roman"/>
              </a:rPr>
              <a:t>conduction band</a:t>
            </a:r>
            <a:r>
              <a:rPr b="0" i="0" lang="en-US" sz="1600">
                <a:solidFill>
                  <a:srgbClr val="202122"/>
                </a:solidFill>
                <a:latin typeface="Times New Roman"/>
                <a:ea typeface="Times New Roman"/>
                <a:cs typeface="Times New Roman"/>
                <a:sym typeface="Times New Roman"/>
              </a:rPr>
              <a:t>. In cathodoluminescence, this occurs as the result of an impinging high energy electron beam onto a </a:t>
            </a:r>
            <a:r>
              <a:rPr lang="en-US" sz="1600">
                <a:solidFill>
                  <a:srgbClr val="0645AD"/>
                </a:solidFill>
                <a:latin typeface="Times New Roman"/>
                <a:ea typeface="Times New Roman"/>
                <a:cs typeface="Times New Roman"/>
                <a:sym typeface="Times New Roman"/>
              </a:rPr>
              <a:t>semiconductor</a:t>
            </a:r>
            <a:r>
              <a:rPr b="0" i="0" lang="en-US" sz="1600">
                <a:solidFill>
                  <a:srgbClr val="202122"/>
                </a:solidFill>
                <a:latin typeface="Times New Roman"/>
                <a:ea typeface="Times New Roman"/>
                <a:cs typeface="Times New Roman"/>
                <a:sym typeface="Times New Roman"/>
              </a:rPr>
              <a:t>.</a:t>
            </a:r>
            <a:endParaRPr/>
          </a:p>
          <a:p>
            <a:pPr indent="-228600" lvl="0" marL="228600" rtl="0" algn="just">
              <a:lnSpc>
                <a:spcPct val="90000"/>
              </a:lnSpc>
              <a:spcBef>
                <a:spcPts val="1000"/>
              </a:spcBef>
              <a:spcAft>
                <a:spcPts val="0"/>
              </a:spcAft>
              <a:buClr>
                <a:srgbClr val="202122"/>
              </a:buClr>
              <a:buSzPts val="1600"/>
              <a:buChar char="•"/>
            </a:pPr>
            <a:r>
              <a:rPr b="0" i="0" lang="en-US" sz="1600">
                <a:solidFill>
                  <a:srgbClr val="202122"/>
                </a:solidFill>
                <a:latin typeface="Times New Roman"/>
                <a:ea typeface="Times New Roman"/>
                <a:cs typeface="Times New Roman"/>
                <a:sym typeface="Times New Roman"/>
              </a:rPr>
              <a:t>However, these primary electrons carry far too much energy to directly excite electrons. Instead, the inelastic scattering of the primary electrons in the crystal leads to the emission of </a:t>
            </a:r>
            <a:r>
              <a:rPr lang="en-US" sz="1600">
                <a:solidFill>
                  <a:srgbClr val="0645AD"/>
                </a:solidFill>
                <a:latin typeface="Times New Roman"/>
                <a:ea typeface="Times New Roman"/>
                <a:cs typeface="Times New Roman"/>
                <a:sym typeface="Times New Roman"/>
              </a:rPr>
              <a:t>secondary electrons</a:t>
            </a:r>
            <a:r>
              <a:rPr b="0" i="0" lang="en-US" sz="1600">
                <a:solidFill>
                  <a:srgbClr val="202122"/>
                </a:solidFill>
                <a:latin typeface="Times New Roman"/>
                <a:ea typeface="Times New Roman"/>
                <a:cs typeface="Times New Roman"/>
                <a:sym typeface="Times New Roman"/>
              </a:rPr>
              <a:t>, </a:t>
            </a:r>
            <a:r>
              <a:rPr lang="en-US" sz="1600">
                <a:solidFill>
                  <a:srgbClr val="0645AD"/>
                </a:solidFill>
                <a:latin typeface="Times New Roman"/>
                <a:ea typeface="Times New Roman"/>
                <a:cs typeface="Times New Roman"/>
                <a:sym typeface="Times New Roman"/>
              </a:rPr>
              <a:t>Auger electrons</a:t>
            </a:r>
            <a:r>
              <a:rPr b="0" i="0" lang="en-US" sz="1600">
                <a:solidFill>
                  <a:srgbClr val="202122"/>
                </a:solidFill>
                <a:latin typeface="Times New Roman"/>
                <a:ea typeface="Times New Roman"/>
                <a:cs typeface="Times New Roman"/>
                <a:sym typeface="Times New Roman"/>
              </a:rPr>
              <a:t> and </a:t>
            </a:r>
            <a:r>
              <a:rPr lang="en-US" sz="1600">
                <a:solidFill>
                  <a:srgbClr val="0645AD"/>
                </a:solidFill>
                <a:latin typeface="Times New Roman"/>
                <a:ea typeface="Times New Roman"/>
                <a:cs typeface="Times New Roman"/>
                <a:sym typeface="Times New Roman"/>
              </a:rPr>
              <a:t>X-rays</a:t>
            </a:r>
            <a:r>
              <a:rPr b="0" i="0" lang="en-US" sz="1600">
                <a:solidFill>
                  <a:srgbClr val="202122"/>
                </a:solidFill>
                <a:latin typeface="Times New Roman"/>
                <a:ea typeface="Times New Roman"/>
                <a:cs typeface="Times New Roman"/>
                <a:sym typeface="Times New Roman"/>
              </a:rPr>
              <a:t>, which in turn can scatter as well. Such a cascade of scattering events leads to up to 10</a:t>
            </a:r>
            <a:r>
              <a:rPr b="0" baseline="30000" i="0" lang="en-US" sz="1600">
                <a:solidFill>
                  <a:srgbClr val="202122"/>
                </a:solidFill>
                <a:latin typeface="Times New Roman"/>
                <a:ea typeface="Times New Roman"/>
                <a:cs typeface="Times New Roman"/>
                <a:sym typeface="Times New Roman"/>
              </a:rPr>
              <a:t>3</a:t>
            </a:r>
            <a:r>
              <a:rPr b="0" i="0" lang="en-US" sz="1600">
                <a:solidFill>
                  <a:srgbClr val="202122"/>
                </a:solidFill>
                <a:latin typeface="Times New Roman"/>
                <a:ea typeface="Times New Roman"/>
                <a:cs typeface="Times New Roman"/>
                <a:sym typeface="Times New Roman"/>
              </a:rPr>
              <a:t> secondary electrons per incident electron.</a:t>
            </a:r>
            <a:endParaRPr/>
          </a:p>
          <a:p>
            <a:pPr indent="-228600" lvl="0" marL="228600" rtl="0" algn="just">
              <a:lnSpc>
                <a:spcPct val="90000"/>
              </a:lnSpc>
              <a:spcBef>
                <a:spcPts val="1000"/>
              </a:spcBef>
              <a:spcAft>
                <a:spcPts val="0"/>
              </a:spcAft>
              <a:buClr>
                <a:srgbClr val="202122"/>
              </a:buClr>
              <a:buSzPts val="1600"/>
              <a:buChar char="•"/>
            </a:pPr>
            <a:r>
              <a:rPr b="0" i="0" lang="en-US" sz="1600">
                <a:solidFill>
                  <a:srgbClr val="202122"/>
                </a:solidFill>
                <a:latin typeface="Times New Roman"/>
                <a:ea typeface="Times New Roman"/>
                <a:cs typeface="Times New Roman"/>
                <a:sym typeface="Times New Roman"/>
              </a:rPr>
              <a:t>These secondary electrons can excite valence electrons into the conduction band when they have a kinetic energy about three times the </a:t>
            </a:r>
            <a:r>
              <a:rPr lang="en-US" sz="1600">
                <a:solidFill>
                  <a:srgbClr val="0645AD"/>
                </a:solidFill>
                <a:latin typeface="Times New Roman"/>
                <a:ea typeface="Times New Roman"/>
                <a:cs typeface="Times New Roman"/>
                <a:sym typeface="Times New Roman"/>
              </a:rPr>
              <a:t>band gap</a:t>
            </a:r>
            <a:r>
              <a:rPr b="0" i="0" lang="en-US" sz="1600">
                <a:solidFill>
                  <a:srgbClr val="202122"/>
                </a:solidFill>
                <a:latin typeface="Times New Roman"/>
                <a:ea typeface="Times New Roman"/>
                <a:cs typeface="Times New Roman"/>
                <a:sym typeface="Times New Roman"/>
              </a:rPr>
              <a:t> energy of the material.s</a:t>
            </a:r>
            <a:endParaRPr sz="16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202122"/>
              </a:buClr>
              <a:buSzPts val="1600"/>
              <a:buChar char="•"/>
            </a:pPr>
            <a:r>
              <a:rPr b="0" i="0" lang="en-US" sz="1600">
                <a:solidFill>
                  <a:srgbClr val="202122"/>
                </a:solidFill>
                <a:latin typeface="Times New Roman"/>
                <a:ea typeface="Times New Roman"/>
                <a:cs typeface="Times New Roman"/>
                <a:sym typeface="Times New Roman"/>
              </a:rPr>
              <a:t>From there the electron recombines with a hole in the valence band and creates a photon. The excess energy is transferred to phonons and thus heats the lattice. </a:t>
            </a:r>
            <a:endParaRPr sz="1600">
              <a:latin typeface="Times New Roman"/>
              <a:ea typeface="Times New Roman"/>
              <a:cs typeface="Times New Roman"/>
              <a:sym typeface="Times New Roman"/>
            </a:endParaRPr>
          </a:p>
          <a:p>
            <a:pPr indent="-114300" lvl="0" marL="228600" rtl="0" algn="l">
              <a:lnSpc>
                <a:spcPct val="90000"/>
              </a:lnSpc>
              <a:spcBef>
                <a:spcPts val="1000"/>
              </a:spcBef>
              <a:spcAft>
                <a:spcPts val="0"/>
              </a:spcAft>
              <a:buClr>
                <a:schemeClr val="dk1"/>
              </a:buClr>
              <a:buSzPts val="1800"/>
              <a:buNone/>
            </a:pPr>
            <a:r>
              <a:t/>
            </a:r>
            <a:endParaRPr b="0" i="0" sz="1800">
              <a:solidFill>
                <a:srgbClr val="202122"/>
              </a:solidFill>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400"/>
              <a:buFont typeface="Times New Roman"/>
              <a:buNone/>
            </a:pPr>
            <a:r>
              <a:rPr i="0" lang="en-US" sz="2400">
                <a:solidFill>
                  <a:srgbClr val="FF0000"/>
                </a:solidFill>
                <a:latin typeface="Times New Roman"/>
                <a:ea typeface="Times New Roman"/>
                <a:cs typeface="Times New Roman"/>
                <a:sym typeface="Times New Roman"/>
              </a:rPr>
              <a:t>Cathodoluminescence Applications</a:t>
            </a:r>
            <a:br>
              <a:rPr b="1" i="0" lang="en-US">
                <a:solidFill>
                  <a:srgbClr val="333333"/>
                </a:solidFill>
                <a:latin typeface="Arial"/>
                <a:ea typeface="Arial"/>
                <a:cs typeface="Arial"/>
                <a:sym typeface="Arial"/>
              </a:rPr>
            </a:br>
            <a:endParaRPr/>
          </a:p>
        </p:txBody>
      </p:sp>
      <p:sp>
        <p:nvSpPr>
          <p:cNvPr id="168" name="Google Shape;16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1800"/>
              <a:buChar char="•"/>
            </a:pPr>
            <a:r>
              <a:rPr b="0" i="0" lang="en-US" sz="1800">
                <a:solidFill>
                  <a:srgbClr val="FF0000"/>
                </a:solidFill>
                <a:latin typeface="Times New Roman"/>
                <a:ea typeface="Times New Roman"/>
                <a:cs typeface="Times New Roman"/>
                <a:sym typeface="Times New Roman"/>
              </a:rPr>
              <a:t>Cathodoluminescence </a:t>
            </a:r>
            <a:r>
              <a:rPr b="0" i="0" lang="en-US" sz="1800">
                <a:solidFill>
                  <a:srgbClr val="333333"/>
                </a:solidFill>
                <a:latin typeface="Times New Roman"/>
                <a:ea typeface="Times New Roman"/>
                <a:cs typeface="Times New Roman"/>
                <a:sym typeface="Times New Roman"/>
              </a:rPr>
              <a:t>emission can be used to explore many fundamental properties of matter.</a:t>
            </a:r>
            <a:endParaRPr/>
          </a:p>
          <a:p>
            <a:pPr indent="-228600" lvl="0" marL="228600" rtl="0" algn="l">
              <a:lnSpc>
                <a:spcPct val="90000"/>
              </a:lnSpc>
              <a:spcBef>
                <a:spcPts val="1000"/>
              </a:spcBef>
              <a:spcAft>
                <a:spcPts val="0"/>
              </a:spcAft>
              <a:buClr>
                <a:srgbClr val="333333"/>
              </a:buClr>
              <a:buSzPts val="1800"/>
              <a:buChar char="•"/>
            </a:pPr>
            <a:r>
              <a:rPr b="0" i="0" lang="en-US" sz="1800">
                <a:solidFill>
                  <a:srgbClr val="333333"/>
                </a:solidFill>
                <a:latin typeface="Times New Roman"/>
                <a:ea typeface="Times New Roman"/>
                <a:cs typeface="Times New Roman"/>
                <a:sym typeface="Times New Roman"/>
              </a:rPr>
              <a:t>It can be used to study light transport, scattering, electronic structure of materials, including semiconductors, (e.g. bandgap, defects), resonant phenomena. </a:t>
            </a:r>
            <a:endParaRPr/>
          </a:p>
          <a:p>
            <a:pPr indent="-228600" lvl="0" marL="228600" rtl="0" algn="l">
              <a:lnSpc>
                <a:spcPct val="90000"/>
              </a:lnSpc>
              <a:spcBef>
                <a:spcPts val="1000"/>
              </a:spcBef>
              <a:spcAft>
                <a:spcPts val="0"/>
              </a:spcAft>
              <a:buClr>
                <a:srgbClr val="333333"/>
              </a:buClr>
              <a:buSzPts val="1800"/>
              <a:buChar char="•"/>
            </a:pPr>
            <a:r>
              <a:rPr b="0" i="0" lang="en-US" sz="1800">
                <a:solidFill>
                  <a:srgbClr val="333333"/>
                </a:solidFill>
                <a:latin typeface="Times New Roman"/>
                <a:ea typeface="Times New Roman"/>
                <a:cs typeface="Times New Roman"/>
                <a:sym typeface="Times New Roman"/>
              </a:rPr>
              <a:t>Cathodoluminescence imaging is also an ideal tool to study geological samples. The CL emission from a rock gives insights into crystal growth, zonation, cementation, replacement, deformation, provenance, trace elements, and defect structures</a:t>
            </a:r>
            <a:endParaRPr sz="1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INJECTION LUMINESCENCE</a:t>
            </a:r>
            <a:endParaRPr/>
          </a:p>
        </p:txBody>
      </p:sp>
      <p:sp>
        <p:nvSpPr>
          <p:cNvPr id="174" name="Google Shape;174;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just">
              <a:lnSpc>
                <a:spcPct val="90000"/>
              </a:lnSpc>
              <a:spcBef>
                <a:spcPts val="0"/>
              </a:spcBef>
              <a:spcAft>
                <a:spcPts val="0"/>
              </a:spcAft>
              <a:buClr>
                <a:schemeClr val="dk1"/>
              </a:buClr>
              <a:buSzPct val="100000"/>
              <a:buChar char="•"/>
            </a:pPr>
            <a:r>
              <a:rPr lang="en-US"/>
              <a:t>If a p-n junction diode is forward biased, the majority carriers from both sides cross the junction and enter the opposite sides. </a:t>
            </a:r>
            <a:endParaRPr/>
          </a:p>
          <a:p>
            <a:pPr indent="-228600" lvl="0" marL="228600" rtl="0" algn="just">
              <a:lnSpc>
                <a:spcPct val="90000"/>
              </a:lnSpc>
              <a:spcBef>
                <a:spcPts val="1000"/>
              </a:spcBef>
              <a:spcAft>
                <a:spcPts val="0"/>
              </a:spcAft>
              <a:buClr>
                <a:schemeClr val="dk1"/>
              </a:buClr>
              <a:buSzPct val="100000"/>
              <a:buChar char="•"/>
            </a:pPr>
            <a:r>
              <a:rPr lang="en-US"/>
              <a:t>This results in an increase in the minority carrier concentration on the two sides. </a:t>
            </a:r>
            <a:endParaRPr/>
          </a:p>
          <a:p>
            <a:pPr indent="-228600" lvl="0" marL="228600" rtl="0" algn="just">
              <a:lnSpc>
                <a:spcPct val="90000"/>
              </a:lnSpc>
              <a:spcBef>
                <a:spcPts val="1000"/>
              </a:spcBef>
              <a:spcAft>
                <a:spcPts val="0"/>
              </a:spcAft>
              <a:buClr>
                <a:schemeClr val="dk1"/>
              </a:buClr>
              <a:buSzPct val="100000"/>
              <a:buChar char="•"/>
            </a:pPr>
            <a:r>
              <a:rPr lang="en-US"/>
              <a:t>The excess minority carrier concentration, of course, depends on the impurity levels on the two sides. </a:t>
            </a:r>
            <a:endParaRPr/>
          </a:p>
          <a:p>
            <a:pPr indent="-228600" lvl="0" marL="228600" rtl="0" algn="just">
              <a:lnSpc>
                <a:spcPct val="90000"/>
              </a:lnSpc>
              <a:spcBef>
                <a:spcPts val="1000"/>
              </a:spcBef>
              <a:spcAft>
                <a:spcPts val="0"/>
              </a:spcAft>
              <a:buClr>
                <a:schemeClr val="dk1"/>
              </a:buClr>
              <a:buSzPct val="100000"/>
              <a:buChar char="•"/>
            </a:pPr>
            <a:r>
              <a:rPr lang="en-US"/>
              <a:t>This process is known as minority carrier injection. </a:t>
            </a:r>
            <a:endParaRPr/>
          </a:p>
          <a:p>
            <a:pPr indent="-228600" lvl="0" marL="228600" rtl="0" algn="just">
              <a:lnSpc>
                <a:spcPct val="90000"/>
              </a:lnSpc>
              <a:spcBef>
                <a:spcPts val="1000"/>
              </a:spcBef>
              <a:spcAft>
                <a:spcPts val="0"/>
              </a:spcAft>
              <a:buClr>
                <a:schemeClr val="dk1"/>
              </a:buClr>
              <a:buSzPct val="100000"/>
              <a:buChar char="•"/>
            </a:pPr>
            <a:r>
              <a:rPr lang="en-US"/>
              <a:t>The injected carriers diffuse away from the junction, recombining with majority carriers as they do so. </a:t>
            </a:r>
            <a:endParaRPr/>
          </a:p>
          <a:p>
            <a:pPr indent="-228600" lvl="0" marL="228600" rtl="0" algn="just">
              <a:lnSpc>
                <a:spcPct val="90000"/>
              </a:lnSpc>
              <a:spcBef>
                <a:spcPts val="1000"/>
              </a:spcBef>
              <a:spcAft>
                <a:spcPts val="0"/>
              </a:spcAft>
              <a:buClr>
                <a:schemeClr val="dk1"/>
              </a:buClr>
              <a:buSzPct val="100000"/>
              <a:buChar char="•"/>
            </a:pPr>
            <a:r>
              <a:rPr lang="en-US"/>
              <a:t>This recombination process of electrons with holes may be either nonradiative, in which the energy difference of the two carriers is released into the lattice as thermal energy, or radiative, in which a photon of energy equal to or less than the energy difference of the carriers is radiated.</a:t>
            </a:r>
            <a:endParaRPr/>
          </a:p>
          <a:p>
            <a:pPr indent="-228600" lvl="0" marL="228600" rtl="0" algn="just">
              <a:lnSpc>
                <a:spcPct val="90000"/>
              </a:lnSpc>
              <a:spcBef>
                <a:spcPts val="1000"/>
              </a:spcBef>
              <a:spcAft>
                <a:spcPts val="0"/>
              </a:spcAft>
              <a:buClr>
                <a:schemeClr val="dk1"/>
              </a:buClr>
              <a:buSzPct val="100000"/>
              <a:buChar char="•"/>
            </a:pPr>
            <a:r>
              <a:rPr lang="en-US"/>
              <a:t>The phenomenon of emission of radiation by the recombination of injected carriers is called injection luminescence. A p-n junction diode exhibiting this phenomenon is referred to as a light-emitting diode.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838200" y="365125"/>
            <a:ext cx="10515600" cy="783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0" name="Google Shape;180;p16"/>
          <p:cNvSpPr txBox="1"/>
          <p:nvPr>
            <p:ph idx="1" type="body"/>
          </p:nvPr>
        </p:nvSpPr>
        <p:spPr>
          <a:xfrm>
            <a:off x="838200" y="1442671"/>
            <a:ext cx="10515600" cy="43094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B0F0"/>
              </a:buClr>
              <a:buSzPts val="2800"/>
              <a:buChar char="•"/>
            </a:pPr>
            <a:r>
              <a:rPr lang="en-US">
                <a:solidFill>
                  <a:srgbClr val="00B0F0"/>
                </a:solidFill>
              </a:rPr>
              <a:t>Radiation may be emitted via </a:t>
            </a:r>
            <a:endParaRPr/>
          </a:p>
          <a:p>
            <a:pPr indent="0" lvl="0" marL="0" rtl="0" algn="l">
              <a:lnSpc>
                <a:spcPct val="90000"/>
              </a:lnSpc>
              <a:spcBef>
                <a:spcPts val="1000"/>
              </a:spcBef>
              <a:spcAft>
                <a:spcPts val="0"/>
              </a:spcAft>
              <a:buClr>
                <a:schemeClr val="dk1"/>
              </a:buClr>
              <a:buSzPts val="2800"/>
              <a:buNone/>
            </a:pPr>
            <a:r>
              <a:rPr lang="en-US"/>
              <a:t>i)The </a:t>
            </a:r>
            <a:r>
              <a:rPr lang="en-US">
                <a:solidFill>
                  <a:srgbClr val="00B0F0"/>
                </a:solidFill>
              </a:rPr>
              <a:t>recombination </a:t>
            </a:r>
            <a:r>
              <a:rPr lang="en-US"/>
              <a:t>of an electron in the CB with a hole in the VB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81" name="Google Shape;181;p16"/>
          <p:cNvPicPr preferRelativeResize="0"/>
          <p:nvPr/>
        </p:nvPicPr>
        <p:blipFill rotWithShape="1">
          <a:blip r:embed="rId3">
            <a:alphaModFix/>
          </a:blip>
          <a:srcRect b="0" l="0" r="0" t="0"/>
          <a:stretch/>
        </p:blipFill>
        <p:spPr>
          <a:xfrm>
            <a:off x="4654306" y="2461483"/>
            <a:ext cx="3024868" cy="322002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7" name="Google Shape;18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ii)The </a:t>
            </a:r>
            <a:r>
              <a:rPr lang="en-US">
                <a:solidFill>
                  <a:srgbClr val="00B0F0"/>
                </a:solidFill>
              </a:rPr>
              <a:t>downward transition </a:t>
            </a:r>
            <a:r>
              <a:rPr lang="en-US"/>
              <a:t>of an electron in the CB to an empty acceptor level, shown in Fig.</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188" name="Google Shape;188;p17"/>
          <p:cNvPicPr preferRelativeResize="0"/>
          <p:nvPr/>
        </p:nvPicPr>
        <p:blipFill rotWithShape="1">
          <a:blip r:embed="rId3">
            <a:alphaModFix/>
          </a:blip>
          <a:srcRect b="0" l="0" r="0" t="0"/>
          <a:stretch/>
        </p:blipFill>
        <p:spPr>
          <a:xfrm>
            <a:off x="5112482" y="2381556"/>
            <a:ext cx="2251205" cy="290184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4" name="Google Shape;194;p18"/>
          <p:cNvSpPr txBox="1"/>
          <p:nvPr>
            <p:ph idx="1" type="body"/>
          </p:nvPr>
        </p:nvSpPr>
        <p:spPr>
          <a:xfrm>
            <a:off x="931506" y="1879311"/>
            <a:ext cx="10287051" cy="427937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iii) The </a:t>
            </a:r>
            <a:r>
              <a:rPr lang="en-US">
                <a:solidFill>
                  <a:srgbClr val="00B0F0"/>
                </a:solidFill>
              </a:rPr>
              <a:t>transition of an electron </a:t>
            </a:r>
            <a:r>
              <a:rPr lang="en-US"/>
              <a:t>from a filled donor level to a hole in the VB, shown in Fig.</a:t>
            </a:r>
            <a:endParaRPr/>
          </a:p>
          <a:p>
            <a:pPr indent="0" lvl="0" marL="0" rtl="0" algn="l">
              <a:lnSpc>
                <a:spcPct val="90000"/>
              </a:lnSpc>
              <a:spcBef>
                <a:spcPts val="1000"/>
              </a:spcBef>
              <a:spcAft>
                <a:spcPts val="0"/>
              </a:spcAft>
              <a:buClr>
                <a:schemeClr val="dk1"/>
              </a:buClr>
              <a:buSzPts val="2800"/>
              <a:buNone/>
            </a:pPr>
            <a:r>
              <a:t/>
            </a:r>
            <a:endParaRPr/>
          </a:p>
        </p:txBody>
      </p:sp>
      <p:pic>
        <p:nvPicPr>
          <p:cNvPr id="195" name="Google Shape;195;p18"/>
          <p:cNvPicPr preferRelativeResize="0"/>
          <p:nvPr/>
        </p:nvPicPr>
        <p:blipFill rotWithShape="1">
          <a:blip r:embed="rId3">
            <a:alphaModFix/>
          </a:blip>
          <a:srcRect b="0" l="0" r="0" t="0"/>
          <a:stretch/>
        </p:blipFill>
        <p:spPr>
          <a:xfrm>
            <a:off x="5232043" y="2342372"/>
            <a:ext cx="3109524" cy="35891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838200" y="365125"/>
            <a:ext cx="10515600" cy="10501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Spectrum of Injection Luminescence</a:t>
            </a:r>
            <a:endParaRPr/>
          </a:p>
        </p:txBody>
      </p:sp>
      <p:sp>
        <p:nvSpPr>
          <p:cNvPr id="201" name="Google Shape;201;p19"/>
          <p:cNvSpPr txBox="1"/>
          <p:nvPr>
            <p:ph idx="1" type="body"/>
          </p:nvPr>
        </p:nvSpPr>
        <p:spPr>
          <a:xfrm>
            <a:off x="838200" y="1415256"/>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90000"/>
              </a:lnSpc>
              <a:spcBef>
                <a:spcPts val="0"/>
              </a:spcBef>
              <a:spcAft>
                <a:spcPts val="0"/>
              </a:spcAft>
              <a:buClr>
                <a:schemeClr val="dk1"/>
              </a:buClr>
              <a:buSzPct val="100000"/>
              <a:buChar char="•"/>
            </a:pPr>
            <a:r>
              <a:rPr lang="en-US"/>
              <a:t>If the transition takes place from the electron level at the bottom of the CB to the hole level at the top of the VB, the emitted photon will have energy</a:t>
            </a:r>
            <a:endParaRPr/>
          </a:p>
          <a:p>
            <a:pPr indent="-64135" lvl="0" marL="228600" rtl="0" algn="just">
              <a:lnSpc>
                <a:spcPct val="90000"/>
              </a:lnSpc>
              <a:spcBef>
                <a:spcPts val="1000"/>
              </a:spcBef>
              <a:spcAft>
                <a:spcPts val="0"/>
              </a:spcAft>
              <a:buClr>
                <a:schemeClr val="dk1"/>
              </a:buClr>
              <a:buSzPct val="100000"/>
              <a:buNone/>
            </a:pPr>
            <a:r>
              <a:t/>
            </a:r>
            <a:endParaRPr/>
          </a:p>
          <a:p>
            <a:pPr indent="-64135" lvl="0" marL="228600" rtl="0" algn="just">
              <a:lnSpc>
                <a:spcPct val="90000"/>
              </a:lnSpc>
              <a:spcBef>
                <a:spcPts val="1000"/>
              </a:spcBef>
              <a:spcAft>
                <a:spcPts val="0"/>
              </a:spcAft>
              <a:buClr>
                <a:schemeClr val="dk1"/>
              </a:buClr>
              <a:buSzPct val="100000"/>
              <a:buNone/>
            </a:pPr>
            <a:r>
              <a:t/>
            </a:r>
            <a:endParaRPr/>
          </a:p>
          <a:p>
            <a:pPr indent="-228600" lvl="0" marL="228600" rtl="0" algn="just">
              <a:lnSpc>
                <a:spcPct val="90000"/>
              </a:lnSpc>
              <a:spcBef>
                <a:spcPts val="1000"/>
              </a:spcBef>
              <a:spcAft>
                <a:spcPts val="0"/>
              </a:spcAft>
              <a:buClr>
                <a:schemeClr val="dk1"/>
              </a:buClr>
              <a:buSzPct val="100000"/>
              <a:buChar char="•"/>
            </a:pPr>
            <a:r>
              <a:rPr lang="en-US"/>
              <a:t>where h is Planck’s constant, c is the speed of light, and l is the wavelength of emitted radiation. </a:t>
            </a:r>
            <a:endParaRPr/>
          </a:p>
          <a:p>
            <a:pPr indent="-228600" lvl="0" marL="228600" rtl="0" algn="just">
              <a:lnSpc>
                <a:spcPct val="90000"/>
              </a:lnSpc>
              <a:spcBef>
                <a:spcPts val="1000"/>
              </a:spcBef>
              <a:spcAft>
                <a:spcPts val="0"/>
              </a:spcAft>
              <a:buClr>
                <a:schemeClr val="dk1"/>
              </a:buClr>
              <a:buSzPct val="100000"/>
              <a:buChar char="•"/>
            </a:pPr>
            <a:r>
              <a:rPr lang="en-US"/>
              <a:t>However, there is a distribution of electron energy levels in the CB and that of holes in the VB. </a:t>
            </a:r>
            <a:endParaRPr/>
          </a:p>
          <a:p>
            <a:pPr indent="-228600" lvl="0" marL="228600" rtl="0" algn="just">
              <a:lnSpc>
                <a:spcPct val="90000"/>
              </a:lnSpc>
              <a:spcBef>
                <a:spcPts val="1000"/>
              </a:spcBef>
              <a:spcAft>
                <a:spcPts val="0"/>
              </a:spcAft>
              <a:buClr>
                <a:schemeClr val="dk1"/>
              </a:buClr>
              <a:buSzPct val="100000"/>
              <a:buChar char="•"/>
            </a:pPr>
            <a:r>
              <a:rPr lang="en-US"/>
              <a:t>Thus, depending on the energy levels involved, there will be a range of photon energies that are emitted by the LED</a:t>
            </a:r>
            <a:endParaRPr/>
          </a:p>
          <a:p>
            <a:pPr indent="-64135" lvl="0" marL="228600" rtl="0" algn="l">
              <a:lnSpc>
                <a:spcPct val="90000"/>
              </a:lnSpc>
              <a:spcBef>
                <a:spcPts val="1000"/>
              </a:spcBef>
              <a:spcAft>
                <a:spcPts val="0"/>
              </a:spcAft>
              <a:buClr>
                <a:schemeClr val="dk1"/>
              </a:buClr>
              <a:buSzPct val="100000"/>
              <a:buNone/>
            </a:pPr>
            <a:r>
              <a:t/>
            </a:r>
            <a:endParaRPr/>
          </a:p>
        </p:txBody>
      </p:sp>
      <p:pic>
        <p:nvPicPr>
          <p:cNvPr id="202" name="Google Shape;202;p19"/>
          <p:cNvPicPr preferRelativeResize="0"/>
          <p:nvPr/>
        </p:nvPicPr>
        <p:blipFill rotWithShape="1">
          <a:blip r:embed="rId3">
            <a:alphaModFix/>
          </a:blip>
          <a:srcRect b="0" l="0" r="0" t="0"/>
          <a:stretch/>
        </p:blipFill>
        <p:spPr>
          <a:xfrm>
            <a:off x="3502844" y="2317740"/>
            <a:ext cx="3486429" cy="4838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lang="en-US">
                <a:solidFill>
                  <a:srgbClr val="FF0000"/>
                </a:solidFill>
              </a:rPr>
              <a:t>Luminescence</a:t>
            </a:r>
            <a:endParaRPr/>
          </a:p>
        </p:txBody>
      </p:sp>
      <p:sp>
        <p:nvSpPr>
          <p:cNvPr id="95" name="Google Shape;95;p2"/>
          <p:cNvSpPr txBox="1"/>
          <p:nvPr>
            <p:ph idx="1" type="body"/>
          </p:nvPr>
        </p:nvSpPr>
        <p:spPr>
          <a:xfrm>
            <a:off x="762000" y="19780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Char char="•"/>
            </a:pPr>
            <a:r>
              <a:rPr lang="en-US">
                <a:solidFill>
                  <a:srgbClr val="FF0000"/>
                </a:solidFill>
              </a:rPr>
              <a:t>Luminescence</a:t>
            </a:r>
            <a:endParaRPr/>
          </a:p>
          <a:p>
            <a:pPr indent="-228600" lvl="0" marL="228600" rtl="0" algn="just">
              <a:lnSpc>
                <a:spcPct val="90000"/>
              </a:lnSpc>
              <a:spcBef>
                <a:spcPts val="1000"/>
              </a:spcBef>
              <a:spcAft>
                <a:spcPts val="0"/>
              </a:spcAft>
              <a:buClr>
                <a:srgbClr val="00B0F0"/>
              </a:buClr>
              <a:buSzPts val="2400"/>
              <a:buChar char="•"/>
            </a:pPr>
            <a:r>
              <a:rPr b="1" i="0" lang="en-US" sz="2400">
                <a:solidFill>
                  <a:srgbClr val="00B0F0"/>
                </a:solidFill>
                <a:latin typeface="Times New Roman"/>
                <a:ea typeface="Times New Roman"/>
                <a:cs typeface="Times New Roman"/>
                <a:sym typeface="Times New Roman"/>
              </a:rPr>
              <a:t>Luminescence</a:t>
            </a:r>
            <a:r>
              <a:rPr b="0" i="0" lang="en-US" sz="2400">
                <a:latin typeface="Times New Roman"/>
                <a:ea typeface="Times New Roman"/>
                <a:cs typeface="Times New Roman"/>
                <a:sym typeface="Times New Roman"/>
              </a:rPr>
              <a:t> is </a:t>
            </a:r>
            <a:r>
              <a:rPr lang="en-US" sz="2400">
                <a:latin typeface="Times New Roman"/>
                <a:ea typeface="Times New Roman"/>
                <a:cs typeface="Times New Roman"/>
                <a:sym typeface="Times New Roman"/>
              </a:rPr>
              <a:t>spontaneous emission</a:t>
            </a:r>
            <a:r>
              <a:rPr b="0" i="0" lang="en-US" sz="2400">
                <a:latin typeface="Times New Roman"/>
                <a:ea typeface="Times New Roman"/>
                <a:cs typeface="Times New Roman"/>
                <a:sym typeface="Times New Roman"/>
              </a:rPr>
              <a:t> of </a:t>
            </a:r>
            <a:r>
              <a:rPr lang="en-US" sz="2400">
                <a:latin typeface="Times New Roman"/>
                <a:ea typeface="Times New Roman"/>
                <a:cs typeface="Times New Roman"/>
                <a:sym typeface="Times New Roman"/>
              </a:rPr>
              <a:t>light</a:t>
            </a:r>
            <a:r>
              <a:rPr b="0" i="0" lang="en-US" sz="2400">
                <a:latin typeface="Times New Roman"/>
                <a:ea typeface="Times New Roman"/>
                <a:cs typeface="Times New Roman"/>
                <a:sym typeface="Times New Roman"/>
              </a:rPr>
              <a:t> by a substance not resulting from heat; or "cold light".</a:t>
            </a:r>
            <a:endParaRPr/>
          </a:p>
          <a:p>
            <a:pPr indent="-228600" lvl="0" marL="228600" rtl="0" algn="just">
              <a:lnSpc>
                <a:spcPct val="90000"/>
              </a:lnSpc>
              <a:spcBef>
                <a:spcPts val="1000"/>
              </a:spcBef>
              <a:spcAft>
                <a:spcPts val="0"/>
              </a:spcAft>
              <a:buClr>
                <a:schemeClr val="dk1"/>
              </a:buClr>
              <a:buSzPts val="2400"/>
              <a:buChar char="•"/>
            </a:pPr>
            <a:r>
              <a:rPr b="0" i="0" lang="en-US" sz="2400">
                <a:latin typeface="Times New Roman"/>
                <a:ea typeface="Times New Roman"/>
                <a:cs typeface="Times New Roman"/>
                <a:sym typeface="Times New Roman"/>
              </a:rPr>
              <a:t>It is thus a form of cold-body </a:t>
            </a:r>
            <a:r>
              <a:rPr lang="en-US" sz="2400">
                <a:latin typeface="Times New Roman"/>
                <a:ea typeface="Times New Roman"/>
                <a:cs typeface="Times New Roman"/>
                <a:sym typeface="Times New Roman"/>
              </a:rPr>
              <a:t>radiation</a:t>
            </a:r>
            <a:r>
              <a:rPr b="0" i="0" lang="en-US" sz="2400">
                <a:latin typeface="Times New Roman"/>
                <a:ea typeface="Times New Roman"/>
                <a:cs typeface="Times New Roman"/>
                <a:sym typeface="Times New Roman"/>
              </a:rPr>
              <a:t>. It can be caused by </a:t>
            </a:r>
            <a:r>
              <a:rPr lang="en-US" sz="2400">
                <a:latin typeface="Times New Roman"/>
                <a:ea typeface="Times New Roman"/>
                <a:cs typeface="Times New Roman"/>
                <a:sym typeface="Times New Roman"/>
              </a:rPr>
              <a:t>chemical reactions</a:t>
            </a:r>
            <a:r>
              <a:rPr b="0" i="0"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electrical energy</a:t>
            </a:r>
            <a:r>
              <a:rPr b="0" i="0" lang="en-US" sz="2400">
                <a:latin typeface="Times New Roman"/>
                <a:ea typeface="Times New Roman"/>
                <a:cs typeface="Times New Roman"/>
                <a:sym typeface="Times New Roman"/>
              </a:rPr>
              <a:t>, subatomic motions or </a:t>
            </a:r>
            <a:r>
              <a:rPr lang="en-US" sz="2400">
                <a:latin typeface="Times New Roman"/>
                <a:ea typeface="Times New Roman"/>
                <a:cs typeface="Times New Roman"/>
                <a:sym typeface="Times New Roman"/>
              </a:rPr>
              <a:t>stress on a crystal</a:t>
            </a:r>
            <a:r>
              <a:rPr b="0" i="0" lang="en-US" sz="2400">
                <a:latin typeface="Times New Roman"/>
                <a:ea typeface="Times New Roman"/>
                <a:cs typeface="Times New Roman"/>
                <a:sym typeface="Times New Roman"/>
              </a:rPr>
              <a:t>. This distinguishes luminescence from </a:t>
            </a:r>
            <a:r>
              <a:rPr lang="en-US" sz="2400">
                <a:latin typeface="Times New Roman"/>
                <a:ea typeface="Times New Roman"/>
                <a:cs typeface="Times New Roman"/>
                <a:sym typeface="Times New Roman"/>
              </a:rPr>
              <a:t>incandescence</a:t>
            </a:r>
            <a:r>
              <a:rPr b="0" i="0" lang="en-US" sz="2400">
                <a:latin typeface="Times New Roman"/>
                <a:ea typeface="Times New Roman"/>
                <a:cs typeface="Times New Roman"/>
                <a:sym typeface="Times New Roman"/>
              </a:rPr>
              <a:t>, which is light emitted by a substance as a result of heating</a:t>
            </a:r>
            <a:r>
              <a:rPr b="0" i="0" lang="en-US" sz="2400">
                <a:solidFill>
                  <a:srgbClr val="202122"/>
                </a:solidFill>
                <a:latin typeface="Times New Roman"/>
                <a:ea typeface="Times New Roman"/>
                <a:cs typeface="Times New Roman"/>
                <a:sym typeface="Times New Roman"/>
              </a:rPr>
              <a:t>.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txBox="1"/>
          <p:nvPr>
            <p:ph type="title"/>
          </p:nvPr>
        </p:nvSpPr>
        <p:spPr>
          <a:xfrm>
            <a:off x="838200" y="365125"/>
            <a:ext cx="10515600" cy="67808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208" name="Google Shape;208;p20"/>
          <p:cNvSpPr txBox="1"/>
          <p:nvPr>
            <p:ph idx="1" type="body"/>
          </p:nvPr>
        </p:nvSpPr>
        <p:spPr>
          <a:xfrm>
            <a:off x="752231" y="125333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spectral distribution of the radiated power P as a function of Eph is given by the following expression:</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where α is a constant. The theoretical plot of relative power versus E</a:t>
            </a:r>
            <a:r>
              <a:rPr baseline="-25000" lang="en-US"/>
              <a:t>ph</a:t>
            </a:r>
            <a:r>
              <a:rPr lang="en-US"/>
              <a:t> is shown in Fig</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09" name="Google Shape;209;p20"/>
          <p:cNvPicPr preferRelativeResize="0"/>
          <p:nvPr/>
        </p:nvPicPr>
        <p:blipFill rotWithShape="1">
          <a:blip r:embed="rId3">
            <a:alphaModFix/>
          </a:blip>
          <a:srcRect b="0" l="0" r="0" t="0"/>
          <a:stretch/>
        </p:blipFill>
        <p:spPr>
          <a:xfrm>
            <a:off x="2576004" y="2196681"/>
            <a:ext cx="4879384" cy="685119"/>
          </a:xfrm>
          <a:prstGeom prst="rect">
            <a:avLst/>
          </a:prstGeom>
          <a:noFill/>
          <a:ln>
            <a:noFill/>
          </a:ln>
        </p:spPr>
      </p:pic>
      <p:pic>
        <p:nvPicPr>
          <p:cNvPr id="210" name="Google Shape;210;p20"/>
          <p:cNvPicPr preferRelativeResize="0"/>
          <p:nvPr/>
        </p:nvPicPr>
        <p:blipFill rotWithShape="1">
          <a:blip r:embed="rId4">
            <a:alphaModFix/>
          </a:blip>
          <a:srcRect b="0" l="0" r="0" t="0"/>
          <a:stretch/>
        </p:blipFill>
        <p:spPr>
          <a:xfrm>
            <a:off x="4409831" y="3624262"/>
            <a:ext cx="3200400" cy="1571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1"/>
          <p:cNvSpPr txBox="1"/>
          <p:nvPr>
            <p:ph type="title"/>
          </p:nvPr>
        </p:nvSpPr>
        <p:spPr>
          <a:xfrm>
            <a:off x="593969" y="365126"/>
            <a:ext cx="10759831" cy="94004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Times New Roman"/>
              <a:buNone/>
            </a:pPr>
            <a:r>
              <a:rPr b="1" lang="en-US">
                <a:solidFill>
                  <a:srgbClr val="FF0000"/>
                </a:solidFill>
                <a:latin typeface="Times New Roman"/>
                <a:ea typeface="Times New Roman"/>
                <a:cs typeface="Times New Roman"/>
                <a:sym typeface="Times New Roman"/>
              </a:rPr>
              <a:t>Electro luminescence</a:t>
            </a:r>
            <a:br>
              <a:rPr lang="en-US"/>
            </a:br>
            <a:endParaRPr/>
          </a:p>
        </p:txBody>
      </p:sp>
      <p:sp>
        <p:nvSpPr>
          <p:cNvPr id="216" name="Google Shape;216;p21"/>
          <p:cNvSpPr txBox="1"/>
          <p:nvPr>
            <p:ph idx="1" type="body"/>
          </p:nvPr>
        </p:nvSpPr>
        <p:spPr>
          <a:xfrm>
            <a:off x="455245" y="1445846"/>
            <a:ext cx="10515600" cy="355880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000"/>
              <a:buChar char="•"/>
            </a:pPr>
            <a:r>
              <a:rPr b="1" i="0" lang="en-US" sz="2000">
                <a:solidFill>
                  <a:srgbClr val="FF0000"/>
                </a:solidFill>
                <a:latin typeface="Times New Roman"/>
                <a:ea typeface="Times New Roman"/>
                <a:cs typeface="Times New Roman"/>
                <a:sym typeface="Times New Roman"/>
              </a:rPr>
              <a:t>Electroluminescence</a:t>
            </a:r>
            <a:r>
              <a:rPr b="0" i="0" lang="en-US" sz="2000">
                <a:solidFill>
                  <a:srgbClr val="FF0000"/>
                </a:solidFill>
                <a:latin typeface="Times New Roman"/>
                <a:ea typeface="Times New Roman"/>
                <a:cs typeface="Times New Roman"/>
                <a:sym typeface="Times New Roman"/>
              </a:rPr>
              <a:t> (</a:t>
            </a:r>
            <a:r>
              <a:rPr b="1" i="0" lang="en-US" sz="2000">
                <a:solidFill>
                  <a:srgbClr val="FF0000"/>
                </a:solidFill>
                <a:latin typeface="Times New Roman"/>
                <a:ea typeface="Times New Roman"/>
                <a:cs typeface="Times New Roman"/>
                <a:sym typeface="Times New Roman"/>
              </a:rPr>
              <a:t>EL</a:t>
            </a:r>
            <a:r>
              <a:rPr b="0" i="0" lang="en-US" sz="2000">
                <a:solidFill>
                  <a:srgbClr val="FF0000"/>
                </a:solidFill>
                <a:latin typeface="Times New Roman"/>
                <a:ea typeface="Times New Roman"/>
                <a:cs typeface="Times New Roman"/>
                <a:sym typeface="Times New Roman"/>
              </a:rPr>
              <a:t>) </a:t>
            </a:r>
            <a:r>
              <a:rPr b="0" i="0" lang="en-US" sz="2000">
                <a:solidFill>
                  <a:srgbClr val="000000"/>
                </a:solidFill>
                <a:latin typeface="Times New Roman"/>
                <a:ea typeface="Times New Roman"/>
                <a:cs typeface="Times New Roman"/>
                <a:sym typeface="Times New Roman"/>
              </a:rPr>
              <a:t>is an </a:t>
            </a:r>
            <a:r>
              <a:rPr lang="en-US" sz="2000">
                <a:solidFill>
                  <a:srgbClr val="1559B5"/>
                </a:solidFill>
                <a:latin typeface="Times New Roman"/>
                <a:ea typeface="Times New Roman"/>
                <a:cs typeface="Times New Roman"/>
                <a:sym typeface="Times New Roman"/>
              </a:rPr>
              <a:t>optical phenomenon</a:t>
            </a:r>
            <a:r>
              <a:rPr b="0" i="0" lang="en-US" sz="2000">
                <a:solidFill>
                  <a:srgbClr val="000000"/>
                </a:solidFill>
                <a:latin typeface="Times New Roman"/>
                <a:ea typeface="Times New Roman"/>
                <a:cs typeface="Times New Roman"/>
                <a:sym typeface="Times New Roman"/>
              </a:rPr>
              <a:t> and </a:t>
            </a:r>
            <a:r>
              <a:rPr lang="en-US" sz="2000">
                <a:solidFill>
                  <a:srgbClr val="1559B5"/>
                </a:solidFill>
                <a:latin typeface="Times New Roman"/>
                <a:ea typeface="Times New Roman"/>
                <a:cs typeface="Times New Roman"/>
                <a:sym typeface="Times New Roman"/>
              </a:rPr>
              <a:t>electrical phenomenon</a:t>
            </a:r>
            <a:r>
              <a:rPr b="0" i="0" lang="en-US" sz="2000">
                <a:solidFill>
                  <a:srgbClr val="000000"/>
                </a:solidFill>
                <a:latin typeface="Times New Roman"/>
                <a:ea typeface="Times New Roman"/>
                <a:cs typeface="Times New Roman"/>
                <a:sym typeface="Times New Roman"/>
              </a:rPr>
              <a:t> in which a material emits light in response to the passage of an </a:t>
            </a:r>
            <a:r>
              <a:rPr lang="en-US" sz="2000">
                <a:solidFill>
                  <a:srgbClr val="1559B5"/>
                </a:solidFill>
                <a:latin typeface="Times New Roman"/>
                <a:ea typeface="Times New Roman"/>
                <a:cs typeface="Times New Roman"/>
                <a:sym typeface="Times New Roman"/>
              </a:rPr>
              <a:t>electric current</a:t>
            </a:r>
            <a:r>
              <a:rPr b="0" i="0" lang="en-US" sz="2000">
                <a:solidFill>
                  <a:srgbClr val="000000"/>
                </a:solidFill>
                <a:latin typeface="Times New Roman"/>
                <a:ea typeface="Times New Roman"/>
                <a:cs typeface="Times New Roman"/>
                <a:sym typeface="Times New Roman"/>
              </a:rPr>
              <a:t> or to a strong </a:t>
            </a:r>
            <a:r>
              <a:rPr lang="en-US" sz="2000">
                <a:solidFill>
                  <a:srgbClr val="1559B5"/>
                </a:solidFill>
                <a:latin typeface="Times New Roman"/>
                <a:ea typeface="Times New Roman"/>
                <a:cs typeface="Times New Roman"/>
                <a:sym typeface="Times New Roman"/>
              </a:rPr>
              <a:t>electric field</a:t>
            </a:r>
            <a:r>
              <a:rPr b="0" i="0" lang="en-US" sz="2000">
                <a:solidFill>
                  <a:srgbClr val="000000"/>
                </a:solidFill>
                <a:latin typeface="Times New Roman"/>
                <a:ea typeface="Times New Roman"/>
                <a:cs typeface="Times New Roman"/>
                <a:sym typeface="Times New Roman"/>
              </a:rPr>
              <a:t>.</a:t>
            </a:r>
            <a:endParaRPr/>
          </a:p>
          <a:p>
            <a:pPr indent="-228600" lvl="0" marL="228600" rtl="0" algn="l">
              <a:lnSpc>
                <a:spcPct val="90000"/>
              </a:lnSpc>
              <a:spcBef>
                <a:spcPts val="1000"/>
              </a:spcBef>
              <a:spcAft>
                <a:spcPts val="0"/>
              </a:spcAft>
              <a:buClr>
                <a:srgbClr val="000000"/>
              </a:buClr>
              <a:buSzPts val="2000"/>
              <a:buChar char="•"/>
            </a:pPr>
            <a:r>
              <a:rPr b="0" i="0" lang="en-US" sz="2000">
                <a:solidFill>
                  <a:srgbClr val="000000"/>
                </a:solidFill>
                <a:latin typeface="Times New Roman"/>
                <a:ea typeface="Times New Roman"/>
                <a:cs typeface="Times New Roman"/>
                <a:sym typeface="Times New Roman"/>
              </a:rPr>
              <a:t>Electroluminescence is the result of </a:t>
            </a:r>
            <a:r>
              <a:rPr lang="en-US" sz="2000">
                <a:solidFill>
                  <a:srgbClr val="1559B5"/>
                </a:solidFill>
                <a:latin typeface="Times New Roman"/>
                <a:ea typeface="Times New Roman"/>
                <a:cs typeface="Times New Roman"/>
                <a:sym typeface="Times New Roman"/>
              </a:rPr>
              <a:t>radiative recombination</a:t>
            </a:r>
            <a:r>
              <a:rPr b="0" i="0" lang="en-US" sz="2000">
                <a:solidFill>
                  <a:srgbClr val="000000"/>
                </a:solidFill>
                <a:latin typeface="Times New Roman"/>
                <a:ea typeface="Times New Roman"/>
                <a:cs typeface="Times New Roman"/>
                <a:sym typeface="Times New Roman"/>
              </a:rPr>
              <a:t> of </a:t>
            </a:r>
            <a:r>
              <a:rPr lang="en-US" sz="2000">
                <a:solidFill>
                  <a:srgbClr val="1559B5"/>
                </a:solidFill>
                <a:latin typeface="Times New Roman"/>
                <a:ea typeface="Times New Roman"/>
                <a:cs typeface="Times New Roman"/>
                <a:sym typeface="Times New Roman"/>
              </a:rPr>
              <a:t>electrons</a:t>
            </a:r>
            <a:r>
              <a:rPr b="0" i="0" lang="en-US" sz="2000">
                <a:solidFill>
                  <a:srgbClr val="000000"/>
                </a:solidFill>
                <a:latin typeface="Times New Roman"/>
                <a:ea typeface="Times New Roman"/>
                <a:cs typeface="Times New Roman"/>
                <a:sym typeface="Times New Roman"/>
              </a:rPr>
              <a:t> &amp; </a:t>
            </a:r>
            <a:r>
              <a:rPr lang="en-US" sz="2000">
                <a:solidFill>
                  <a:srgbClr val="1559B5"/>
                </a:solidFill>
                <a:latin typeface="Times New Roman"/>
                <a:ea typeface="Times New Roman"/>
                <a:cs typeface="Times New Roman"/>
                <a:sym typeface="Times New Roman"/>
              </a:rPr>
              <a:t>holes</a:t>
            </a:r>
            <a:r>
              <a:rPr b="0" i="0" lang="en-US" sz="2000">
                <a:solidFill>
                  <a:srgbClr val="000000"/>
                </a:solidFill>
                <a:latin typeface="Times New Roman"/>
                <a:ea typeface="Times New Roman"/>
                <a:cs typeface="Times New Roman"/>
                <a:sym typeface="Times New Roman"/>
              </a:rPr>
              <a:t> in a material, usually a </a:t>
            </a:r>
            <a:r>
              <a:rPr lang="en-US" sz="2000">
                <a:solidFill>
                  <a:srgbClr val="1559B5"/>
                </a:solidFill>
                <a:latin typeface="Times New Roman"/>
                <a:ea typeface="Times New Roman"/>
                <a:cs typeface="Times New Roman"/>
                <a:sym typeface="Times New Roman"/>
              </a:rPr>
              <a:t>semiconductor</a:t>
            </a:r>
            <a:r>
              <a:rPr b="0" i="0" lang="en-US" sz="2000">
                <a:solidFill>
                  <a:srgbClr val="000000"/>
                </a:solidFill>
                <a:latin typeface="Times New Roman"/>
                <a:ea typeface="Times New Roman"/>
                <a:cs typeface="Times New Roman"/>
                <a:sym typeface="Times New Roman"/>
              </a:rPr>
              <a:t>. </a:t>
            </a:r>
            <a:endParaRPr/>
          </a:p>
          <a:p>
            <a:pPr indent="-228600" lvl="0" marL="228600" rtl="0" algn="l">
              <a:lnSpc>
                <a:spcPct val="90000"/>
              </a:lnSpc>
              <a:spcBef>
                <a:spcPts val="1000"/>
              </a:spcBef>
              <a:spcAft>
                <a:spcPts val="0"/>
              </a:spcAft>
              <a:buClr>
                <a:srgbClr val="000000"/>
              </a:buClr>
              <a:buSzPts val="2000"/>
              <a:buChar char="•"/>
            </a:pPr>
            <a:r>
              <a:rPr b="0" i="0" lang="en-US" sz="2000">
                <a:solidFill>
                  <a:srgbClr val="000000"/>
                </a:solidFill>
                <a:latin typeface="Times New Roman"/>
                <a:ea typeface="Times New Roman"/>
                <a:cs typeface="Times New Roman"/>
                <a:sym typeface="Times New Roman"/>
              </a:rPr>
              <a:t>The excited electrons release their energy as </a:t>
            </a:r>
            <a:r>
              <a:rPr lang="en-US" sz="2000">
                <a:solidFill>
                  <a:srgbClr val="1559B5"/>
                </a:solidFill>
                <a:latin typeface="Times New Roman"/>
                <a:ea typeface="Times New Roman"/>
                <a:cs typeface="Times New Roman"/>
                <a:sym typeface="Times New Roman"/>
              </a:rPr>
              <a:t>photons</a:t>
            </a:r>
            <a:r>
              <a:rPr b="0" i="0" lang="en-US" sz="2000">
                <a:solidFill>
                  <a:srgbClr val="000000"/>
                </a:solidFill>
                <a:latin typeface="Times New Roman"/>
                <a:ea typeface="Times New Roman"/>
                <a:cs typeface="Times New Roman"/>
                <a:sym typeface="Times New Roman"/>
              </a:rPr>
              <a:t> - light. Prior to recombination, electrons and holes may be separated either by </a:t>
            </a:r>
            <a:r>
              <a:rPr lang="en-US" sz="2000">
                <a:solidFill>
                  <a:srgbClr val="1559B5"/>
                </a:solidFill>
                <a:latin typeface="Times New Roman"/>
                <a:ea typeface="Times New Roman"/>
                <a:cs typeface="Times New Roman"/>
                <a:sym typeface="Times New Roman"/>
              </a:rPr>
              <a:t>doping</a:t>
            </a:r>
            <a:r>
              <a:rPr b="0" i="0" lang="en-US" sz="2000">
                <a:solidFill>
                  <a:srgbClr val="000000"/>
                </a:solidFill>
                <a:latin typeface="Times New Roman"/>
                <a:ea typeface="Times New Roman"/>
                <a:cs typeface="Times New Roman"/>
                <a:sym typeface="Times New Roman"/>
              </a:rPr>
              <a:t> the material to form a </a:t>
            </a:r>
            <a:r>
              <a:rPr lang="en-US" sz="2000">
                <a:solidFill>
                  <a:srgbClr val="1559B5"/>
                </a:solidFill>
                <a:latin typeface="Times New Roman"/>
                <a:ea typeface="Times New Roman"/>
                <a:cs typeface="Times New Roman"/>
                <a:sym typeface="Times New Roman"/>
              </a:rPr>
              <a:t>p-n junction</a:t>
            </a:r>
            <a:r>
              <a:rPr b="0" i="0" lang="en-US" sz="2000">
                <a:solidFill>
                  <a:srgbClr val="000000"/>
                </a:solidFill>
                <a:latin typeface="Times New Roman"/>
                <a:ea typeface="Times New Roman"/>
                <a:cs typeface="Times New Roman"/>
                <a:sym typeface="Times New Roman"/>
              </a:rPr>
              <a:t> (in semiconductor electroluminescent devices such as </a:t>
            </a:r>
            <a:r>
              <a:rPr lang="en-US" sz="2000">
                <a:solidFill>
                  <a:srgbClr val="1559B5"/>
                </a:solidFill>
                <a:latin typeface="Times New Roman"/>
                <a:ea typeface="Times New Roman"/>
                <a:cs typeface="Times New Roman"/>
                <a:sym typeface="Times New Roman"/>
              </a:rPr>
              <a:t>light-emitting diodes</a:t>
            </a:r>
            <a:r>
              <a:rPr b="0" i="0" lang="en-US" sz="2000">
                <a:solidFill>
                  <a:srgbClr val="000000"/>
                </a:solidFill>
                <a:latin typeface="Times New Roman"/>
                <a:ea typeface="Times New Roman"/>
                <a:cs typeface="Times New Roman"/>
                <a:sym typeface="Times New Roman"/>
              </a:rPr>
              <a:t>) or through excitation by impact of high-energy electrons accelerated by a strong electric field (as with the </a:t>
            </a:r>
            <a:r>
              <a:rPr lang="en-US" sz="2000">
                <a:solidFill>
                  <a:srgbClr val="1559B5"/>
                </a:solidFill>
                <a:latin typeface="Times New Roman"/>
                <a:ea typeface="Times New Roman"/>
                <a:cs typeface="Times New Roman"/>
                <a:sym typeface="Times New Roman"/>
              </a:rPr>
              <a:t>phosphors</a:t>
            </a:r>
            <a:r>
              <a:rPr b="0" i="0" lang="en-US" sz="2000">
                <a:solidFill>
                  <a:srgbClr val="000000"/>
                </a:solidFill>
                <a:latin typeface="Times New Roman"/>
                <a:ea typeface="Times New Roman"/>
                <a:cs typeface="Times New Roman"/>
                <a:sym typeface="Times New Roman"/>
              </a:rPr>
              <a:t> in </a:t>
            </a:r>
            <a:r>
              <a:rPr lang="en-US" sz="2000">
                <a:solidFill>
                  <a:srgbClr val="1559B5"/>
                </a:solidFill>
                <a:latin typeface="Times New Roman"/>
                <a:ea typeface="Times New Roman"/>
                <a:cs typeface="Times New Roman"/>
                <a:sym typeface="Times New Roman"/>
              </a:rPr>
              <a:t>electroluminescent displays</a:t>
            </a:r>
            <a:r>
              <a:rPr b="0" i="0" lang="en-US" sz="2000">
                <a:solidFill>
                  <a:srgbClr val="000000"/>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descr="Electroluminescence - an overview | ScienceDirect Topics" id="222" name="Google Shape;222;p22"/>
          <p:cNvPicPr preferRelativeResize="0"/>
          <p:nvPr>
            <p:ph idx="1" type="body"/>
          </p:nvPr>
        </p:nvPicPr>
        <p:blipFill rotWithShape="1">
          <a:blip r:embed="rId3">
            <a:alphaModFix/>
          </a:blip>
          <a:srcRect b="0" l="0" r="0" t="0"/>
          <a:stretch/>
        </p:blipFill>
        <p:spPr>
          <a:xfrm>
            <a:off x="2649894" y="1857443"/>
            <a:ext cx="6634065" cy="412710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type="title"/>
          </p:nvPr>
        </p:nvSpPr>
        <p:spPr>
          <a:xfrm>
            <a:off x="838200" y="365126"/>
            <a:ext cx="10515600" cy="9947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28" name="Google Shape;228;p23"/>
          <p:cNvSpPr txBox="1"/>
          <p:nvPr>
            <p:ph idx="1" type="body"/>
          </p:nvPr>
        </p:nvSpPr>
        <p:spPr>
          <a:xfrm>
            <a:off x="838200" y="135987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1900"/>
              <a:buChar char="•"/>
            </a:pPr>
            <a:r>
              <a:rPr b="0" i="0" lang="en-US" sz="1900">
                <a:solidFill>
                  <a:srgbClr val="000000"/>
                </a:solidFill>
                <a:latin typeface="Times New Roman"/>
                <a:ea typeface="Times New Roman"/>
                <a:cs typeface="Times New Roman"/>
                <a:sym typeface="Times New Roman"/>
              </a:rPr>
              <a:t>Electroluminescent devices are fabricated using either </a:t>
            </a:r>
            <a:r>
              <a:rPr b="0" i="0" lang="en-US" sz="1900">
                <a:solidFill>
                  <a:srgbClr val="00B0F0"/>
                </a:solidFill>
                <a:latin typeface="Times New Roman"/>
                <a:ea typeface="Times New Roman"/>
                <a:cs typeface="Times New Roman"/>
                <a:sym typeface="Times New Roman"/>
              </a:rPr>
              <a:t>organic or inorganic </a:t>
            </a:r>
            <a:r>
              <a:rPr b="0" i="0" lang="en-US" sz="1900">
                <a:solidFill>
                  <a:srgbClr val="000000"/>
                </a:solidFill>
                <a:latin typeface="Times New Roman"/>
                <a:ea typeface="Times New Roman"/>
                <a:cs typeface="Times New Roman"/>
                <a:sym typeface="Times New Roman"/>
              </a:rPr>
              <a:t>electroluminescent materials. The active materials are generally semiconductors of wide enough bandwidth to allow the exit of the light.</a:t>
            </a:r>
            <a:endParaRPr/>
          </a:p>
          <a:p>
            <a:pPr indent="-228600" lvl="0" marL="228600" rtl="0" algn="l">
              <a:lnSpc>
                <a:spcPct val="90000"/>
              </a:lnSpc>
              <a:spcBef>
                <a:spcPts val="1000"/>
              </a:spcBef>
              <a:spcAft>
                <a:spcPts val="0"/>
              </a:spcAft>
              <a:buClr>
                <a:srgbClr val="000000"/>
              </a:buClr>
              <a:buSzPts val="1900"/>
              <a:buChar char="•"/>
            </a:pPr>
            <a:r>
              <a:rPr b="0" i="0" lang="en-US" sz="1900">
                <a:solidFill>
                  <a:srgbClr val="000000"/>
                </a:solidFill>
                <a:latin typeface="Times New Roman"/>
                <a:ea typeface="Times New Roman"/>
                <a:cs typeface="Times New Roman"/>
                <a:sym typeface="Times New Roman"/>
              </a:rPr>
              <a:t>The most typical inorganic thin-film EL (TFEL) is ZnS:Mn with yellow-orange emission. Examples of the range of EL material include:</a:t>
            </a:r>
            <a:endParaRPr/>
          </a:p>
          <a:p>
            <a:pPr indent="-228600" lvl="0" marL="228600" rtl="0" algn="l">
              <a:lnSpc>
                <a:spcPct val="90000"/>
              </a:lnSpc>
              <a:spcBef>
                <a:spcPts val="1000"/>
              </a:spcBef>
              <a:spcAft>
                <a:spcPts val="0"/>
              </a:spcAft>
              <a:buClr>
                <a:srgbClr val="000000"/>
              </a:buClr>
              <a:buSzPts val="1900"/>
              <a:buFont typeface="Arial"/>
              <a:buChar char="•"/>
            </a:pPr>
            <a:r>
              <a:rPr b="0" i="0" lang="en-US" sz="1900">
                <a:solidFill>
                  <a:srgbClr val="000000"/>
                </a:solidFill>
                <a:latin typeface="Times New Roman"/>
                <a:ea typeface="Times New Roman"/>
                <a:cs typeface="Times New Roman"/>
                <a:sym typeface="Times New Roman"/>
              </a:rPr>
              <a:t>Powdered </a:t>
            </a:r>
            <a:r>
              <a:rPr lang="en-US" sz="1900">
                <a:solidFill>
                  <a:srgbClr val="1559B5"/>
                </a:solidFill>
                <a:latin typeface="Times New Roman"/>
                <a:ea typeface="Times New Roman"/>
                <a:cs typeface="Times New Roman"/>
                <a:sym typeface="Times New Roman"/>
              </a:rPr>
              <a:t>zinc sulfide</a:t>
            </a:r>
            <a:r>
              <a:rPr b="0" i="0" lang="en-US" sz="1900">
                <a:solidFill>
                  <a:srgbClr val="000000"/>
                </a:solidFill>
                <a:latin typeface="Times New Roman"/>
                <a:ea typeface="Times New Roman"/>
                <a:cs typeface="Times New Roman"/>
                <a:sym typeface="Times New Roman"/>
              </a:rPr>
              <a:t> </a:t>
            </a:r>
            <a:r>
              <a:rPr lang="en-US" sz="1900">
                <a:solidFill>
                  <a:srgbClr val="1559B5"/>
                </a:solidFill>
                <a:latin typeface="Times New Roman"/>
                <a:ea typeface="Times New Roman"/>
                <a:cs typeface="Times New Roman"/>
                <a:sym typeface="Times New Roman"/>
              </a:rPr>
              <a:t>doped</a:t>
            </a:r>
            <a:r>
              <a:rPr b="0" i="0" lang="en-US" sz="1900">
                <a:solidFill>
                  <a:srgbClr val="000000"/>
                </a:solidFill>
                <a:latin typeface="Times New Roman"/>
                <a:ea typeface="Times New Roman"/>
                <a:cs typeface="Times New Roman"/>
                <a:sym typeface="Times New Roman"/>
              </a:rPr>
              <a:t> with </a:t>
            </a:r>
            <a:r>
              <a:rPr lang="en-US" sz="1900">
                <a:solidFill>
                  <a:srgbClr val="1559B5"/>
                </a:solidFill>
                <a:latin typeface="Times New Roman"/>
                <a:ea typeface="Times New Roman"/>
                <a:cs typeface="Times New Roman"/>
                <a:sym typeface="Times New Roman"/>
              </a:rPr>
              <a:t>copper</a:t>
            </a:r>
            <a:r>
              <a:rPr b="0" i="0" lang="en-US" sz="1900">
                <a:solidFill>
                  <a:srgbClr val="000000"/>
                </a:solidFill>
                <a:latin typeface="Times New Roman"/>
                <a:ea typeface="Times New Roman"/>
                <a:cs typeface="Times New Roman"/>
                <a:sym typeface="Times New Roman"/>
              </a:rPr>
              <a:t> (producing greenish light) or </a:t>
            </a:r>
            <a:r>
              <a:rPr lang="en-US" sz="1900">
                <a:solidFill>
                  <a:srgbClr val="1559B5"/>
                </a:solidFill>
                <a:latin typeface="Times New Roman"/>
                <a:ea typeface="Times New Roman"/>
                <a:cs typeface="Times New Roman"/>
                <a:sym typeface="Times New Roman"/>
              </a:rPr>
              <a:t>silver</a:t>
            </a:r>
            <a:r>
              <a:rPr b="0" i="0" lang="en-US" sz="1900">
                <a:solidFill>
                  <a:srgbClr val="000000"/>
                </a:solidFill>
                <a:latin typeface="Times New Roman"/>
                <a:ea typeface="Times New Roman"/>
                <a:cs typeface="Times New Roman"/>
                <a:sym typeface="Times New Roman"/>
              </a:rPr>
              <a:t> (producing bright blue light)</a:t>
            </a:r>
            <a:endParaRPr/>
          </a:p>
          <a:p>
            <a:pPr indent="-228600" lvl="0" marL="228600" rtl="0" algn="l">
              <a:lnSpc>
                <a:spcPct val="90000"/>
              </a:lnSpc>
              <a:spcBef>
                <a:spcPts val="1000"/>
              </a:spcBef>
              <a:spcAft>
                <a:spcPts val="0"/>
              </a:spcAft>
              <a:buClr>
                <a:srgbClr val="000000"/>
              </a:buClr>
              <a:buSzPts val="1900"/>
              <a:buFont typeface="Arial"/>
              <a:buChar char="•"/>
            </a:pPr>
            <a:r>
              <a:rPr b="0" i="0" lang="en-US" sz="1900">
                <a:solidFill>
                  <a:srgbClr val="000000"/>
                </a:solidFill>
                <a:latin typeface="Times New Roman"/>
                <a:ea typeface="Times New Roman"/>
                <a:cs typeface="Times New Roman"/>
                <a:sym typeface="Times New Roman"/>
              </a:rPr>
              <a:t>Thin-film </a:t>
            </a:r>
            <a:r>
              <a:rPr lang="en-US" sz="1900">
                <a:solidFill>
                  <a:srgbClr val="1559B5"/>
                </a:solidFill>
                <a:latin typeface="Times New Roman"/>
                <a:ea typeface="Times New Roman"/>
                <a:cs typeface="Times New Roman"/>
                <a:sym typeface="Times New Roman"/>
              </a:rPr>
              <a:t>zinc sulfide</a:t>
            </a:r>
            <a:r>
              <a:rPr b="0" i="0" lang="en-US" sz="1900">
                <a:solidFill>
                  <a:srgbClr val="000000"/>
                </a:solidFill>
                <a:latin typeface="Times New Roman"/>
                <a:ea typeface="Times New Roman"/>
                <a:cs typeface="Times New Roman"/>
                <a:sym typeface="Times New Roman"/>
              </a:rPr>
              <a:t> doped with </a:t>
            </a:r>
            <a:r>
              <a:rPr lang="en-US" sz="1900">
                <a:solidFill>
                  <a:srgbClr val="1559B5"/>
                </a:solidFill>
                <a:latin typeface="Times New Roman"/>
                <a:ea typeface="Times New Roman"/>
                <a:cs typeface="Times New Roman"/>
                <a:sym typeface="Times New Roman"/>
              </a:rPr>
              <a:t>manganese</a:t>
            </a:r>
            <a:r>
              <a:rPr b="0" i="0" lang="en-US" sz="1900">
                <a:solidFill>
                  <a:srgbClr val="000000"/>
                </a:solidFill>
                <a:latin typeface="Times New Roman"/>
                <a:ea typeface="Times New Roman"/>
                <a:cs typeface="Times New Roman"/>
                <a:sym typeface="Times New Roman"/>
              </a:rPr>
              <a:t> (producing orange-red color)</a:t>
            </a:r>
            <a:endParaRPr/>
          </a:p>
          <a:p>
            <a:pPr indent="-228600" lvl="0" marL="228600" rtl="0" algn="l">
              <a:lnSpc>
                <a:spcPct val="90000"/>
              </a:lnSpc>
              <a:spcBef>
                <a:spcPts val="1000"/>
              </a:spcBef>
              <a:spcAft>
                <a:spcPts val="0"/>
              </a:spcAft>
              <a:buClr>
                <a:srgbClr val="000000"/>
              </a:buClr>
              <a:buSzPts val="1900"/>
              <a:buFont typeface="Arial"/>
              <a:buChar char="•"/>
            </a:pPr>
            <a:r>
              <a:rPr b="0" i="0" lang="en-US" sz="1900">
                <a:solidFill>
                  <a:srgbClr val="000000"/>
                </a:solidFill>
                <a:latin typeface="Times New Roman"/>
                <a:ea typeface="Times New Roman"/>
                <a:cs typeface="Times New Roman"/>
                <a:sym typeface="Times New Roman"/>
              </a:rPr>
              <a:t>Naturally blue </a:t>
            </a:r>
            <a:r>
              <a:rPr lang="en-US" sz="1900">
                <a:solidFill>
                  <a:srgbClr val="1559B5"/>
                </a:solidFill>
                <a:latin typeface="Times New Roman"/>
                <a:ea typeface="Times New Roman"/>
                <a:cs typeface="Times New Roman"/>
                <a:sym typeface="Times New Roman"/>
              </a:rPr>
              <a:t>diamond</a:t>
            </a:r>
            <a:r>
              <a:rPr b="0" i="0" lang="en-US" sz="1900">
                <a:solidFill>
                  <a:srgbClr val="000000"/>
                </a:solidFill>
                <a:latin typeface="Times New Roman"/>
                <a:ea typeface="Times New Roman"/>
                <a:cs typeface="Times New Roman"/>
                <a:sym typeface="Times New Roman"/>
              </a:rPr>
              <a:t>, which includes a trace of </a:t>
            </a:r>
            <a:r>
              <a:rPr lang="en-US" sz="1900">
                <a:solidFill>
                  <a:srgbClr val="1559B5"/>
                </a:solidFill>
                <a:latin typeface="Times New Roman"/>
                <a:ea typeface="Times New Roman"/>
                <a:cs typeface="Times New Roman"/>
                <a:sym typeface="Times New Roman"/>
              </a:rPr>
              <a:t>boron</a:t>
            </a:r>
            <a:r>
              <a:rPr b="0" i="0" lang="en-US" sz="1900">
                <a:solidFill>
                  <a:srgbClr val="000000"/>
                </a:solidFill>
                <a:latin typeface="Times New Roman"/>
                <a:ea typeface="Times New Roman"/>
                <a:cs typeface="Times New Roman"/>
                <a:sym typeface="Times New Roman"/>
              </a:rPr>
              <a:t> that acts as a dopant.</a:t>
            </a:r>
            <a:endParaRPr/>
          </a:p>
          <a:p>
            <a:pPr indent="-228600" lvl="0" marL="228600" rtl="0" algn="l">
              <a:lnSpc>
                <a:spcPct val="90000"/>
              </a:lnSpc>
              <a:spcBef>
                <a:spcPts val="1000"/>
              </a:spcBef>
              <a:spcAft>
                <a:spcPts val="0"/>
              </a:spcAft>
              <a:buClr>
                <a:srgbClr val="000000"/>
              </a:buClr>
              <a:buSzPts val="1900"/>
              <a:buFont typeface="Arial"/>
              <a:buChar char="•"/>
            </a:pPr>
            <a:r>
              <a:rPr b="0" i="0" lang="en-US" sz="1900">
                <a:solidFill>
                  <a:srgbClr val="000000"/>
                </a:solidFill>
                <a:latin typeface="Times New Roman"/>
                <a:ea typeface="Times New Roman"/>
                <a:cs typeface="Times New Roman"/>
                <a:sym typeface="Times New Roman"/>
              </a:rPr>
              <a:t>Semiconductors containing </a:t>
            </a:r>
            <a:r>
              <a:rPr lang="en-US" sz="1900">
                <a:solidFill>
                  <a:srgbClr val="1559B5"/>
                </a:solidFill>
                <a:latin typeface="Times New Roman"/>
                <a:ea typeface="Times New Roman"/>
                <a:cs typeface="Times New Roman"/>
                <a:sym typeface="Times New Roman"/>
              </a:rPr>
              <a:t>Group</a:t>
            </a:r>
            <a:r>
              <a:rPr b="0" i="0" lang="en-US" sz="1900">
                <a:solidFill>
                  <a:srgbClr val="000000"/>
                </a:solidFill>
                <a:latin typeface="Times New Roman"/>
                <a:ea typeface="Times New Roman"/>
                <a:cs typeface="Times New Roman"/>
                <a:sym typeface="Times New Roman"/>
              </a:rPr>
              <a:t> III and Group V elements, such as </a:t>
            </a:r>
            <a:r>
              <a:rPr lang="en-US" sz="1900">
                <a:solidFill>
                  <a:srgbClr val="1559B5"/>
                </a:solidFill>
                <a:latin typeface="Times New Roman"/>
                <a:ea typeface="Times New Roman"/>
                <a:cs typeface="Times New Roman"/>
                <a:sym typeface="Times New Roman"/>
              </a:rPr>
              <a:t>indium phosphide (InP)</a:t>
            </a:r>
            <a:r>
              <a:rPr b="0" i="0" lang="en-US" sz="1900">
                <a:solidFill>
                  <a:srgbClr val="000000"/>
                </a:solidFill>
                <a:latin typeface="Times New Roman"/>
                <a:ea typeface="Times New Roman"/>
                <a:cs typeface="Times New Roman"/>
                <a:sym typeface="Times New Roman"/>
              </a:rPr>
              <a:t>, </a:t>
            </a:r>
            <a:r>
              <a:rPr lang="en-US" sz="1900">
                <a:solidFill>
                  <a:srgbClr val="1559B5"/>
                </a:solidFill>
                <a:latin typeface="Times New Roman"/>
                <a:ea typeface="Times New Roman"/>
                <a:cs typeface="Times New Roman"/>
                <a:sym typeface="Times New Roman"/>
              </a:rPr>
              <a:t>gallium arsenide (GaAs)</a:t>
            </a:r>
            <a:r>
              <a:rPr b="0" i="0" lang="en-US" sz="1900">
                <a:solidFill>
                  <a:srgbClr val="000000"/>
                </a:solidFill>
                <a:latin typeface="Times New Roman"/>
                <a:ea typeface="Times New Roman"/>
                <a:cs typeface="Times New Roman"/>
                <a:sym typeface="Times New Roman"/>
              </a:rPr>
              <a:t>, and </a:t>
            </a:r>
            <a:r>
              <a:rPr lang="en-US" sz="1900">
                <a:solidFill>
                  <a:srgbClr val="1559B5"/>
                </a:solidFill>
                <a:latin typeface="Times New Roman"/>
                <a:ea typeface="Times New Roman"/>
                <a:cs typeface="Times New Roman"/>
                <a:sym typeface="Times New Roman"/>
              </a:rPr>
              <a:t>gallium nitride (GaN)</a:t>
            </a:r>
            <a:r>
              <a:rPr b="0" i="0" lang="en-US" sz="1900">
                <a:solidFill>
                  <a:srgbClr val="000000"/>
                </a:solidFill>
                <a:latin typeface="Times New Roman"/>
                <a:ea typeface="Times New Roman"/>
                <a:cs typeface="Times New Roman"/>
                <a:sym typeface="Times New Roman"/>
              </a:rPr>
              <a:t> (</a:t>
            </a:r>
            <a:r>
              <a:rPr lang="en-US" sz="1900">
                <a:solidFill>
                  <a:srgbClr val="1559B5"/>
                </a:solidFill>
                <a:latin typeface="Times New Roman"/>
                <a:ea typeface="Times New Roman"/>
                <a:cs typeface="Times New Roman"/>
                <a:sym typeface="Times New Roman"/>
              </a:rPr>
              <a:t>Light-emitting diodes</a:t>
            </a:r>
            <a:r>
              <a:rPr lang="en-US" sz="1900">
                <a:solidFill>
                  <a:srgbClr val="000000"/>
                </a:solidFill>
                <a:latin typeface="Times New Roman"/>
                <a:ea typeface="Times New Roman"/>
                <a:cs typeface="Times New Roman"/>
                <a:sym typeface="Times New Roman"/>
              </a:rPr>
              <a:t>)</a:t>
            </a:r>
            <a:endParaRPr b="0" i="0" sz="1900">
              <a:solidFill>
                <a:srgbClr val="000000"/>
              </a:solidFill>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descr="On Luminescence: Fluorescence, Phosphorescence, and Bioluminescence –  Viewpoints which Matter" id="101" name="Google Shape;101;p3"/>
          <p:cNvPicPr preferRelativeResize="0"/>
          <p:nvPr>
            <p:ph idx="1" type="body"/>
          </p:nvPr>
        </p:nvPicPr>
        <p:blipFill rotWithShape="1">
          <a:blip r:embed="rId3">
            <a:alphaModFix/>
          </a:blip>
          <a:srcRect b="0" l="0" r="0" t="0"/>
          <a:stretch/>
        </p:blipFill>
        <p:spPr>
          <a:xfrm>
            <a:off x="1963304" y="1825625"/>
            <a:ext cx="8265391" cy="43513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16974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7" name="Google Shape;107;p4"/>
          <p:cNvSpPr txBox="1"/>
          <p:nvPr>
            <p:ph idx="1" type="body"/>
          </p:nvPr>
        </p:nvSpPr>
        <p:spPr>
          <a:xfrm>
            <a:off x="838200" y="1495303"/>
            <a:ext cx="10515600" cy="389731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 material that </a:t>
            </a:r>
            <a:r>
              <a:rPr lang="en-US">
                <a:solidFill>
                  <a:srgbClr val="00B0F0"/>
                </a:solidFill>
              </a:rPr>
              <a:t>emits light </a:t>
            </a:r>
            <a:r>
              <a:rPr lang="en-US"/>
              <a:t>is called </a:t>
            </a:r>
            <a:r>
              <a:rPr lang="en-US">
                <a:solidFill>
                  <a:srgbClr val="00B0F0"/>
                </a:solidFill>
              </a:rPr>
              <a:t>luminescent material</a:t>
            </a:r>
            <a:endParaRPr/>
          </a:p>
          <a:p>
            <a:pPr indent="-228600" lvl="0" marL="228600" rtl="0" algn="just">
              <a:lnSpc>
                <a:spcPct val="90000"/>
              </a:lnSpc>
              <a:spcBef>
                <a:spcPts val="1000"/>
              </a:spcBef>
              <a:spcAft>
                <a:spcPts val="0"/>
              </a:spcAft>
              <a:buClr>
                <a:schemeClr val="dk1"/>
              </a:buClr>
              <a:buSzPts val="2800"/>
              <a:buChar char="•"/>
            </a:pPr>
            <a:r>
              <a:rPr lang="en-US"/>
              <a:t>It emits energy from an excited electronic state as light.</a:t>
            </a:r>
            <a:endParaRPr/>
          </a:p>
          <a:p>
            <a:pPr indent="-228600" lvl="0" marL="228600" rtl="0" algn="just">
              <a:lnSpc>
                <a:spcPct val="90000"/>
              </a:lnSpc>
              <a:spcBef>
                <a:spcPts val="1000"/>
              </a:spcBef>
              <a:spcAft>
                <a:spcPts val="0"/>
              </a:spcAft>
              <a:buClr>
                <a:schemeClr val="dk1"/>
              </a:buClr>
              <a:buSzPts val="2800"/>
              <a:buChar char="•"/>
            </a:pPr>
            <a:r>
              <a:rPr lang="en-US"/>
              <a:t>Some of the incident energy is absorbed and re-emitted as light of a longer wavelength.</a:t>
            </a:r>
            <a:endParaRPr/>
          </a:p>
          <a:p>
            <a:pPr indent="-228600" lvl="0" marL="228600" rtl="0" algn="just">
              <a:lnSpc>
                <a:spcPct val="90000"/>
              </a:lnSpc>
              <a:spcBef>
                <a:spcPts val="1000"/>
              </a:spcBef>
              <a:spcAft>
                <a:spcPts val="0"/>
              </a:spcAft>
              <a:buClr>
                <a:schemeClr val="dk1"/>
              </a:buClr>
              <a:buSzPts val="2800"/>
              <a:buChar char="•"/>
            </a:pPr>
            <a:r>
              <a:rPr lang="en-US"/>
              <a:t>The wavelength of the emitted light is characteristic of the luminescent substance and not of the incident radiation.</a:t>
            </a:r>
            <a:endParaRPr/>
          </a:p>
          <a:p>
            <a:pPr indent="-228600" lvl="0" marL="228600" rtl="0" algn="just">
              <a:lnSpc>
                <a:spcPct val="90000"/>
              </a:lnSpc>
              <a:spcBef>
                <a:spcPts val="1000"/>
              </a:spcBef>
              <a:spcAft>
                <a:spcPts val="0"/>
              </a:spcAft>
              <a:buClr>
                <a:schemeClr val="dk1"/>
              </a:buClr>
              <a:buSzPts val="2800"/>
              <a:buChar char="•"/>
            </a:pPr>
            <a:r>
              <a:rPr lang="en-US"/>
              <a:t>The emitted light carries the materials signature.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Photo luminescence</a:t>
            </a:r>
            <a:endParaRPr/>
          </a:p>
        </p:txBody>
      </p:sp>
      <p:sp>
        <p:nvSpPr>
          <p:cNvPr id="113" name="Google Shape;113;p5"/>
          <p:cNvSpPr txBox="1"/>
          <p:nvPr>
            <p:ph idx="1" type="body"/>
          </p:nvPr>
        </p:nvSpPr>
        <p:spPr>
          <a:xfrm>
            <a:off x="838200" y="178830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Photoluminescence (PL) is a process in which the substance absorbs photons (EM radiation) and then re-radiates photons.</a:t>
            </a:r>
            <a:endParaRPr/>
          </a:p>
          <a:p>
            <a:pPr indent="-228600" lvl="0" marL="228600" rtl="0" algn="l">
              <a:lnSpc>
                <a:spcPct val="90000"/>
              </a:lnSpc>
              <a:spcBef>
                <a:spcPts val="1000"/>
              </a:spcBef>
              <a:spcAft>
                <a:spcPts val="0"/>
              </a:spcAft>
              <a:buClr>
                <a:srgbClr val="222222"/>
              </a:buClr>
              <a:buSzPts val="2400"/>
              <a:buChar char="•"/>
            </a:pPr>
            <a:r>
              <a:rPr b="0" i="0" lang="en-US" sz="2400">
                <a:solidFill>
                  <a:srgbClr val="222222"/>
                </a:solidFill>
                <a:latin typeface="Times New Roman"/>
                <a:ea typeface="Times New Roman"/>
                <a:cs typeface="Times New Roman"/>
                <a:sym typeface="Times New Roman"/>
              </a:rPr>
              <a:t>The radiated light is often visible, but can also be in the </a:t>
            </a:r>
            <a:r>
              <a:rPr b="1" lang="en-US" sz="2400">
                <a:solidFill>
                  <a:srgbClr val="4444CC"/>
                </a:solidFill>
                <a:latin typeface="Times New Roman"/>
                <a:ea typeface="Times New Roman"/>
                <a:cs typeface="Times New Roman"/>
                <a:sym typeface="Times New Roman"/>
              </a:rPr>
              <a:t>ultraviolet</a:t>
            </a:r>
            <a:r>
              <a:rPr b="0" i="0" lang="en-US" sz="2400">
                <a:solidFill>
                  <a:srgbClr val="222222"/>
                </a:solidFill>
                <a:latin typeface="Times New Roman"/>
                <a:ea typeface="Times New Roman"/>
                <a:cs typeface="Times New Roman"/>
                <a:sym typeface="Times New Roman"/>
              </a:rPr>
              <a:t> or </a:t>
            </a:r>
            <a:r>
              <a:rPr b="1" lang="en-US" sz="2400">
                <a:solidFill>
                  <a:srgbClr val="4444CC"/>
                </a:solidFill>
                <a:latin typeface="Times New Roman"/>
                <a:ea typeface="Times New Roman"/>
                <a:cs typeface="Times New Roman"/>
                <a:sym typeface="Times New Roman"/>
              </a:rPr>
              <a:t>infrared</a:t>
            </a:r>
            <a:r>
              <a:rPr b="0" i="0" lang="en-US" sz="2400">
                <a:solidFill>
                  <a:srgbClr val="222222"/>
                </a:solidFill>
                <a:latin typeface="Times New Roman"/>
                <a:ea typeface="Times New Roman"/>
                <a:cs typeface="Times New Roman"/>
                <a:sym typeface="Times New Roman"/>
              </a:rPr>
              <a:t> spectral region.</a:t>
            </a:r>
            <a:endParaRPr/>
          </a:p>
          <a:p>
            <a:pPr indent="-228600" lvl="0" marL="228600" rtl="0" algn="l">
              <a:lnSpc>
                <a:spcPct val="90000"/>
              </a:lnSpc>
              <a:spcBef>
                <a:spcPts val="1000"/>
              </a:spcBef>
              <a:spcAft>
                <a:spcPts val="0"/>
              </a:spcAft>
              <a:buClr>
                <a:srgbClr val="222222"/>
              </a:buClr>
              <a:buSzPts val="2400"/>
              <a:buChar char="•"/>
            </a:pPr>
            <a:r>
              <a:rPr b="0" i="0" lang="en-US" sz="2400">
                <a:solidFill>
                  <a:srgbClr val="222222"/>
                </a:solidFill>
                <a:latin typeface="Times New Roman"/>
                <a:ea typeface="Times New Roman"/>
                <a:cs typeface="Times New Roman"/>
                <a:sym typeface="Times New Roman"/>
              </a:rPr>
              <a:t>The term embraces both </a:t>
            </a:r>
            <a:r>
              <a:rPr b="1" i="0" lang="en-US" sz="2400" u="sng" strike="noStrike">
                <a:solidFill>
                  <a:srgbClr val="4444CC"/>
                </a:solidFill>
                <a:latin typeface="Times New Roman"/>
                <a:ea typeface="Times New Roman"/>
                <a:cs typeface="Times New Roman"/>
                <a:sym typeface="Times New Roman"/>
                <a:hlinkClick r:id="rId3">
                  <a:extLst>
                    <a:ext uri="{A12FA001-AC4F-418D-AE19-62706E023703}">
                      <ahyp:hlinkClr val="tx"/>
                    </a:ext>
                  </a:extLst>
                </a:hlinkClick>
              </a:rPr>
              <a:t>fluorescence</a:t>
            </a:r>
            <a:r>
              <a:rPr b="0" i="0" lang="en-US" sz="2400">
                <a:solidFill>
                  <a:srgbClr val="222222"/>
                </a:solidFill>
                <a:latin typeface="Times New Roman"/>
                <a:ea typeface="Times New Roman"/>
                <a:cs typeface="Times New Roman"/>
                <a:sym typeface="Times New Roman"/>
              </a:rPr>
              <a:t> and </a:t>
            </a:r>
            <a:r>
              <a:rPr b="1" i="0" lang="en-US" sz="2400" u="sng" strike="noStrike">
                <a:solidFill>
                  <a:srgbClr val="4444CC"/>
                </a:solidFill>
                <a:latin typeface="Times New Roman"/>
                <a:ea typeface="Times New Roman"/>
                <a:cs typeface="Times New Roman"/>
                <a:sym typeface="Times New Roman"/>
                <a:hlinkClick r:id="rId4">
                  <a:extLst>
                    <a:ext uri="{A12FA001-AC4F-418D-AE19-62706E023703}">
                      <ahyp:hlinkClr val="tx"/>
                    </a:ext>
                  </a:extLst>
                </a:hlinkClick>
              </a:rPr>
              <a:t>phosphorescence</a:t>
            </a:r>
            <a:r>
              <a:rPr b="0" i="0" lang="en-US" sz="2400">
                <a:solidFill>
                  <a:srgbClr val="222222"/>
                </a:solidFill>
                <a:latin typeface="Times New Roman"/>
                <a:ea typeface="Times New Roman"/>
                <a:cs typeface="Times New Roman"/>
                <a:sym typeface="Times New Roman"/>
              </a:rPr>
              <a:t>, which differ in the time after irradiation over which the </a:t>
            </a:r>
            <a:r>
              <a:rPr b="1" i="0" lang="en-US" sz="2400" u="sng" strike="noStrike">
                <a:solidFill>
                  <a:srgbClr val="4444CC"/>
                </a:solidFill>
                <a:latin typeface="Times New Roman"/>
                <a:ea typeface="Times New Roman"/>
                <a:cs typeface="Times New Roman"/>
                <a:sym typeface="Times New Roman"/>
                <a:hlinkClick r:id="rId5">
                  <a:extLst>
                    <a:ext uri="{A12FA001-AC4F-418D-AE19-62706E023703}">
                      <ahyp:hlinkClr val="tx"/>
                    </a:ext>
                  </a:extLst>
                </a:hlinkClick>
              </a:rPr>
              <a:t>luminescence</a:t>
            </a:r>
            <a:r>
              <a:rPr b="0" i="0" lang="en-US" sz="2400">
                <a:solidFill>
                  <a:srgbClr val="222222"/>
                </a:solidFill>
                <a:latin typeface="Times New Roman"/>
                <a:ea typeface="Times New Roman"/>
                <a:cs typeface="Times New Roman"/>
                <a:sym typeface="Times New Roman"/>
              </a:rPr>
              <a:t> occurs. </a:t>
            </a:r>
            <a:endParaRPr sz="24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838200" y="365125"/>
            <a:ext cx="10515600" cy="67432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pic>
        <p:nvPicPr>
          <p:cNvPr descr="10 Principle of Photoluminescence Spectroscopy A spectrofluorometer is... |  Download Scientific Diagram" id="119" name="Google Shape;119;p6"/>
          <p:cNvPicPr preferRelativeResize="0"/>
          <p:nvPr>
            <p:ph idx="1" type="body"/>
          </p:nvPr>
        </p:nvPicPr>
        <p:blipFill rotWithShape="1">
          <a:blip r:embed="rId3">
            <a:alphaModFix/>
          </a:blip>
          <a:srcRect b="0" l="0" r="0" t="0"/>
          <a:stretch/>
        </p:blipFill>
        <p:spPr>
          <a:xfrm>
            <a:off x="2621682" y="1325440"/>
            <a:ext cx="6557867" cy="43513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6" name="Google Shape;126;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rgbClr val="222222"/>
              </a:buClr>
              <a:buSzPct val="100000"/>
              <a:buChar char="•"/>
            </a:pPr>
            <a:r>
              <a:rPr b="0" i="0" lang="en-US">
                <a:solidFill>
                  <a:srgbClr val="222222"/>
                </a:solidFill>
                <a:latin typeface="Times New Roman"/>
                <a:ea typeface="Times New Roman"/>
                <a:cs typeface="Times New Roman"/>
                <a:sym typeface="Times New Roman"/>
              </a:rPr>
              <a:t>Photoluminescence in </a:t>
            </a:r>
            <a:r>
              <a:rPr b="1" lang="en-US">
                <a:solidFill>
                  <a:srgbClr val="4444CC"/>
                </a:solidFill>
                <a:latin typeface="Times New Roman"/>
                <a:ea typeface="Times New Roman"/>
                <a:cs typeface="Times New Roman"/>
                <a:sym typeface="Times New Roman"/>
              </a:rPr>
              <a:t>semiconductors</a:t>
            </a:r>
            <a:r>
              <a:rPr b="0" i="0" lang="en-US">
                <a:solidFill>
                  <a:srgbClr val="222222"/>
                </a:solidFill>
                <a:latin typeface="Times New Roman"/>
                <a:ea typeface="Times New Roman"/>
                <a:cs typeface="Times New Roman"/>
                <a:sym typeface="Times New Roman"/>
              </a:rPr>
              <a:t> and </a:t>
            </a:r>
            <a:r>
              <a:rPr b="1" lang="en-US">
                <a:solidFill>
                  <a:srgbClr val="4444CC"/>
                </a:solidFill>
                <a:latin typeface="Times New Roman"/>
                <a:ea typeface="Times New Roman"/>
                <a:cs typeface="Times New Roman"/>
                <a:sym typeface="Times New Roman"/>
              </a:rPr>
              <a:t>dielectrics</a:t>
            </a:r>
            <a:r>
              <a:rPr b="0" i="0" lang="en-US">
                <a:solidFill>
                  <a:srgbClr val="222222"/>
                </a:solidFill>
                <a:latin typeface="Times New Roman"/>
                <a:ea typeface="Times New Roman"/>
                <a:cs typeface="Times New Roman"/>
                <a:sym typeface="Times New Roman"/>
              </a:rPr>
              <a:t> can usually only occur for illumination of a substance with light which has a </a:t>
            </a:r>
            <a:r>
              <a:rPr b="1" lang="en-US">
                <a:solidFill>
                  <a:srgbClr val="4444CC"/>
                </a:solidFill>
                <a:latin typeface="Times New Roman"/>
                <a:ea typeface="Times New Roman"/>
                <a:cs typeface="Times New Roman"/>
                <a:sym typeface="Times New Roman"/>
              </a:rPr>
              <a:t>photon</a:t>
            </a:r>
            <a:r>
              <a:rPr b="0" i="0" lang="en-US">
                <a:solidFill>
                  <a:srgbClr val="222222"/>
                </a:solidFill>
                <a:latin typeface="Times New Roman"/>
                <a:ea typeface="Times New Roman"/>
                <a:cs typeface="Times New Roman"/>
                <a:sym typeface="Times New Roman"/>
              </a:rPr>
              <a:t> energy above the </a:t>
            </a:r>
            <a:r>
              <a:rPr b="1" lang="en-US">
                <a:solidFill>
                  <a:srgbClr val="4444CC"/>
                </a:solidFill>
                <a:latin typeface="Times New Roman"/>
                <a:ea typeface="Times New Roman"/>
                <a:cs typeface="Times New Roman"/>
                <a:sym typeface="Times New Roman"/>
              </a:rPr>
              <a:t>band gap energy</a:t>
            </a:r>
            <a:r>
              <a:rPr b="0" i="0" lang="en-US">
                <a:solidFill>
                  <a:srgbClr val="222222"/>
                </a:solidFill>
                <a:latin typeface="Times New Roman"/>
                <a:ea typeface="Times New Roman"/>
                <a:cs typeface="Times New Roman"/>
                <a:sym typeface="Times New Roman"/>
              </a:rPr>
              <a:t>. </a:t>
            </a:r>
            <a:endParaRPr/>
          </a:p>
          <a:p>
            <a:pPr indent="-228600" lvl="0" marL="228600" rtl="0" algn="l">
              <a:lnSpc>
                <a:spcPct val="90000"/>
              </a:lnSpc>
              <a:spcBef>
                <a:spcPts val="1000"/>
              </a:spcBef>
              <a:spcAft>
                <a:spcPts val="0"/>
              </a:spcAft>
              <a:buClr>
                <a:srgbClr val="222222"/>
              </a:buClr>
              <a:buSzPct val="100000"/>
              <a:buChar char="•"/>
            </a:pPr>
            <a:r>
              <a:rPr b="0" i="0" lang="en-US">
                <a:solidFill>
                  <a:srgbClr val="222222"/>
                </a:solidFill>
                <a:latin typeface="Times New Roman"/>
                <a:ea typeface="Times New Roman"/>
                <a:cs typeface="Times New Roman"/>
                <a:sym typeface="Times New Roman"/>
              </a:rPr>
              <a:t>The photoluminescence usually occurs for wavelengths around the band gap wavelength.</a:t>
            </a:r>
            <a:endParaRPr/>
          </a:p>
          <a:p>
            <a:pPr indent="-228600" lvl="0" marL="228600" rtl="0" algn="l">
              <a:lnSpc>
                <a:spcPct val="90000"/>
              </a:lnSpc>
              <a:spcBef>
                <a:spcPts val="1000"/>
              </a:spcBef>
              <a:spcAft>
                <a:spcPts val="0"/>
              </a:spcAft>
              <a:buClr>
                <a:srgbClr val="222222"/>
              </a:buClr>
              <a:buSzPct val="100000"/>
              <a:buChar char="•"/>
            </a:pPr>
            <a:r>
              <a:rPr b="0" i="0" lang="en-US">
                <a:solidFill>
                  <a:srgbClr val="222222"/>
                </a:solidFill>
                <a:latin typeface="Times New Roman"/>
                <a:ea typeface="Times New Roman"/>
                <a:cs typeface="Times New Roman"/>
                <a:sym typeface="Times New Roman"/>
              </a:rPr>
              <a:t>In many cases, photoluminescence occurs only with certain dopants or impurities in a material. </a:t>
            </a:r>
            <a:endParaRPr/>
          </a:p>
          <a:p>
            <a:pPr indent="-228600" lvl="0" marL="228600" rtl="0" algn="l">
              <a:lnSpc>
                <a:spcPct val="90000"/>
              </a:lnSpc>
              <a:spcBef>
                <a:spcPts val="1000"/>
              </a:spcBef>
              <a:spcAft>
                <a:spcPts val="0"/>
              </a:spcAft>
              <a:buClr>
                <a:srgbClr val="222222"/>
              </a:buClr>
              <a:buSzPct val="100000"/>
              <a:buChar char="•"/>
            </a:pPr>
            <a:r>
              <a:rPr b="0" i="0" lang="en-US">
                <a:solidFill>
                  <a:srgbClr val="222222"/>
                </a:solidFill>
                <a:latin typeface="Times New Roman"/>
                <a:ea typeface="Times New Roman"/>
                <a:cs typeface="Times New Roman"/>
                <a:sym typeface="Times New Roman"/>
              </a:rPr>
              <a:t>For example, fluorescence can occur when </a:t>
            </a:r>
            <a:r>
              <a:rPr b="1" i="0" lang="en-US" u="sng" strike="noStrike">
                <a:solidFill>
                  <a:srgbClr val="4444CC"/>
                </a:solidFill>
                <a:latin typeface="Times New Roman"/>
                <a:ea typeface="Times New Roman"/>
                <a:cs typeface="Times New Roman"/>
                <a:sym typeface="Times New Roman"/>
                <a:hlinkClick r:id="rId3">
                  <a:extLst>
                    <a:ext uri="{A12FA001-AC4F-418D-AE19-62706E023703}">
                      <ahyp:hlinkClr val="tx"/>
                    </a:ext>
                  </a:extLst>
                </a:hlinkClick>
              </a:rPr>
              <a:t>rare-earth-doped laser gai</a:t>
            </a:r>
            <a:r>
              <a:rPr b="1" i="0" lang="en-US" strike="noStrike">
                <a:solidFill>
                  <a:srgbClr val="4444CC"/>
                </a:solidFill>
                <a:latin typeface="Times New Roman"/>
                <a:ea typeface="Times New Roman"/>
                <a:cs typeface="Times New Roman"/>
                <a:sym typeface="Times New Roman"/>
              </a:rPr>
              <a:t>n</a:t>
            </a:r>
            <a:r>
              <a:rPr b="1" lang="en-US">
                <a:solidFill>
                  <a:srgbClr val="4444CC"/>
                </a:solidFill>
                <a:latin typeface="Times New Roman"/>
                <a:ea typeface="Times New Roman"/>
                <a:cs typeface="Times New Roman"/>
                <a:sym typeface="Times New Roman"/>
              </a:rPr>
              <a:t> media</a:t>
            </a:r>
            <a:r>
              <a:rPr b="0" i="0" lang="en-US">
                <a:solidFill>
                  <a:srgbClr val="222222"/>
                </a:solidFill>
                <a:latin typeface="Times New Roman"/>
                <a:ea typeface="Times New Roman"/>
                <a:cs typeface="Times New Roman"/>
                <a:sym typeface="Times New Roman"/>
              </a:rPr>
              <a:t> are </a:t>
            </a:r>
            <a:r>
              <a:rPr b="1" lang="en-US">
                <a:solidFill>
                  <a:srgbClr val="4444CC"/>
                </a:solidFill>
                <a:latin typeface="Times New Roman"/>
                <a:ea typeface="Times New Roman"/>
                <a:cs typeface="Times New Roman"/>
                <a:sym typeface="Times New Roman"/>
              </a:rPr>
              <a:t>pumped</a:t>
            </a:r>
            <a:r>
              <a:rPr b="0" i="0" lang="en-US">
                <a:solidFill>
                  <a:srgbClr val="222222"/>
                </a:solidFill>
                <a:latin typeface="Times New Roman"/>
                <a:ea typeface="Times New Roman"/>
                <a:cs typeface="Times New Roman"/>
                <a:sym typeface="Times New Roman"/>
              </a:rPr>
              <a:t> with light which can excite the rare earth ions. Here, the emission can occur in various wavelength bands corresponding to optical transitions of those ions. </a:t>
            </a:r>
            <a:endParaRPr/>
          </a:p>
          <a:p>
            <a:pPr indent="-228600" lvl="0" marL="228600" rtl="0" algn="l">
              <a:lnSpc>
                <a:spcPct val="90000"/>
              </a:lnSpc>
              <a:spcBef>
                <a:spcPts val="1000"/>
              </a:spcBef>
              <a:spcAft>
                <a:spcPts val="0"/>
              </a:spcAft>
              <a:buClr>
                <a:srgbClr val="222222"/>
              </a:buClr>
              <a:buSzPct val="100000"/>
              <a:buChar char="•"/>
            </a:pPr>
            <a:r>
              <a:rPr b="0" i="0" lang="en-US">
                <a:solidFill>
                  <a:srgbClr val="222222"/>
                </a:solidFill>
                <a:latin typeface="Times New Roman"/>
                <a:ea typeface="Times New Roman"/>
                <a:cs typeface="Times New Roman"/>
                <a:sym typeface="Times New Roman"/>
              </a:rPr>
              <a:t>One may obtain more than one </a:t>
            </a:r>
            <a:r>
              <a:rPr b="1" lang="en-US">
                <a:solidFill>
                  <a:srgbClr val="4444CC"/>
                </a:solidFill>
                <a:latin typeface="Times New Roman"/>
                <a:ea typeface="Times New Roman"/>
                <a:cs typeface="Times New Roman"/>
                <a:sym typeface="Times New Roman"/>
              </a:rPr>
              <a:t>photon</a:t>
            </a:r>
            <a:r>
              <a:rPr b="0" i="0" lang="en-US">
                <a:solidFill>
                  <a:srgbClr val="222222"/>
                </a:solidFill>
                <a:latin typeface="Times New Roman"/>
                <a:ea typeface="Times New Roman"/>
                <a:cs typeface="Times New Roman"/>
                <a:sym typeface="Times New Roman"/>
              </a:rPr>
              <a:t> per absorbed photon, when there is a cascade of transitions.</a:t>
            </a:r>
            <a:endParaRPr/>
          </a:p>
          <a:p>
            <a:pPr indent="-228600" lvl="0" marL="228600" rtl="0" algn="l">
              <a:lnSpc>
                <a:spcPct val="90000"/>
              </a:lnSpc>
              <a:spcBef>
                <a:spcPts val="1000"/>
              </a:spcBef>
              <a:spcAft>
                <a:spcPts val="0"/>
              </a:spcAft>
              <a:buClr>
                <a:srgbClr val="222222"/>
              </a:buClr>
              <a:buSzPct val="100000"/>
              <a:buChar char="•"/>
            </a:pPr>
            <a:r>
              <a:rPr b="0" i="0" lang="en-US">
                <a:solidFill>
                  <a:srgbClr val="222222"/>
                </a:solidFill>
                <a:latin typeface="Times New Roman"/>
                <a:ea typeface="Times New Roman"/>
                <a:cs typeface="Times New Roman"/>
                <a:sym typeface="Times New Roman"/>
              </a:rPr>
              <a:t>Photoluminescence may be largely suppressed (</a:t>
            </a:r>
            <a:r>
              <a:rPr b="1" lang="en-US">
                <a:solidFill>
                  <a:srgbClr val="4444CC"/>
                </a:solidFill>
                <a:latin typeface="Times New Roman"/>
                <a:ea typeface="Times New Roman"/>
                <a:cs typeface="Times New Roman"/>
                <a:sym typeface="Times New Roman"/>
              </a:rPr>
              <a:t>quenched</a:t>
            </a:r>
            <a:r>
              <a:rPr b="0" i="0" lang="en-US">
                <a:solidFill>
                  <a:srgbClr val="222222"/>
                </a:solidFill>
                <a:latin typeface="Times New Roman"/>
                <a:ea typeface="Times New Roman"/>
                <a:cs typeface="Times New Roman"/>
                <a:sym typeface="Times New Roman"/>
              </a:rPr>
              <a:t>) if there are fast </a:t>
            </a:r>
            <a:r>
              <a:rPr b="1" lang="en-US">
                <a:solidFill>
                  <a:srgbClr val="4444CC"/>
                </a:solidFill>
                <a:latin typeface="Times New Roman"/>
                <a:ea typeface="Times New Roman"/>
                <a:cs typeface="Times New Roman"/>
                <a:sym typeface="Times New Roman"/>
              </a:rPr>
              <a:t>non-radiative transitions</a:t>
            </a:r>
            <a:r>
              <a:rPr b="0" i="0" lang="en-US">
                <a:solidFill>
                  <a:srgbClr val="222222"/>
                </a:solidFill>
                <a:latin typeface="Times New Roman"/>
                <a:ea typeface="Times New Roman"/>
                <a:cs typeface="Times New Roman"/>
                <a:sym typeface="Times New Roman"/>
              </a:rPr>
              <a:t> to lower energy levels, leading to a very small </a:t>
            </a:r>
            <a:r>
              <a:rPr b="1" lang="en-US">
                <a:solidFill>
                  <a:srgbClr val="4444CC"/>
                </a:solidFill>
                <a:latin typeface="Times New Roman"/>
                <a:ea typeface="Times New Roman"/>
                <a:cs typeface="Times New Roman"/>
                <a:sym typeface="Times New Roman"/>
              </a:rPr>
              <a:t>lifetime</a:t>
            </a:r>
            <a:r>
              <a:rPr b="0" i="0" lang="en-US">
                <a:solidFill>
                  <a:srgbClr val="222222"/>
                </a:solidFill>
                <a:latin typeface="Times New Roman"/>
                <a:ea typeface="Times New Roman"/>
                <a:cs typeface="Times New Roman"/>
                <a:sym typeface="Times New Roman"/>
              </a:rPr>
              <a:t> of the excited levels..</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2" name="Google Shape;132;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90000"/>
              </a:lnSpc>
              <a:spcBef>
                <a:spcPts val="0"/>
              </a:spcBef>
              <a:spcAft>
                <a:spcPts val="0"/>
              </a:spcAft>
              <a:buClr>
                <a:srgbClr val="FF0000"/>
              </a:buClr>
              <a:buSzPct val="100000"/>
              <a:buChar char="•"/>
            </a:pPr>
            <a:r>
              <a:rPr b="0" i="0" lang="en-US" sz="2600">
                <a:solidFill>
                  <a:srgbClr val="FF0000"/>
                </a:solidFill>
                <a:latin typeface="Times New Roman"/>
                <a:ea typeface="Times New Roman"/>
                <a:cs typeface="Times New Roman"/>
                <a:sym typeface="Times New Roman"/>
              </a:rPr>
              <a:t>Fluorescence </a:t>
            </a:r>
            <a:r>
              <a:rPr b="0" i="0" lang="en-US" sz="2600">
                <a:solidFill>
                  <a:srgbClr val="222222"/>
                </a:solidFill>
                <a:latin typeface="Times New Roman"/>
                <a:ea typeface="Times New Roman"/>
                <a:cs typeface="Times New Roman"/>
                <a:sym typeface="Times New Roman"/>
              </a:rPr>
              <a:t>is a short-lived </a:t>
            </a:r>
            <a:r>
              <a:rPr b="1" lang="en-US" sz="2600">
                <a:solidFill>
                  <a:srgbClr val="4444CC"/>
                </a:solidFill>
                <a:latin typeface="Times New Roman"/>
                <a:ea typeface="Times New Roman"/>
                <a:cs typeface="Times New Roman"/>
                <a:sym typeface="Times New Roman"/>
              </a:rPr>
              <a:t>photoluminescence</a:t>
            </a:r>
            <a:r>
              <a:rPr b="0" i="0" lang="en-US" sz="2600">
                <a:solidFill>
                  <a:srgbClr val="222222"/>
                </a:solidFill>
                <a:latin typeface="Times New Roman"/>
                <a:ea typeface="Times New Roman"/>
                <a:cs typeface="Times New Roman"/>
                <a:sym typeface="Times New Roman"/>
              </a:rPr>
              <a:t>, excited by irradiation of a substance with light.</a:t>
            </a:r>
            <a:endParaRPr/>
          </a:p>
          <a:p>
            <a:pPr indent="-228600" lvl="0" marL="228600" rtl="0" algn="just">
              <a:lnSpc>
                <a:spcPct val="90000"/>
              </a:lnSpc>
              <a:spcBef>
                <a:spcPts val="1000"/>
              </a:spcBef>
              <a:spcAft>
                <a:spcPts val="0"/>
              </a:spcAft>
              <a:buClr>
                <a:srgbClr val="222222"/>
              </a:buClr>
              <a:buSzPct val="100000"/>
              <a:buChar char="•"/>
            </a:pPr>
            <a:r>
              <a:rPr b="0" i="0" lang="en-US" sz="2600">
                <a:solidFill>
                  <a:srgbClr val="222222"/>
                </a:solidFill>
                <a:latin typeface="Times New Roman"/>
                <a:ea typeface="Times New Roman"/>
                <a:cs typeface="Times New Roman"/>
                <a:sym typeface="Times New Roman"/>
              </a:rPr>
              <a:t> The light hitting a sample puts atoms, ions or molecules in the sample into excited states (by </a:t>
            </a:r>
            <a:r>
              <a:rPr b="1" lang="en-US" sz="2600">
                <a:solidFill>
                  <a:srgbClr val="4444CC"/>
                </a:solidFill>
                <a:latin typeface="Times New Roman"/>
                <a:ea typeface="Times New Roman"/>
                <a:cs typeface="Times New Roman"/>
                <a:sym typeface="Times New Roman"/>
              </a:rPr>
              <a:t>absorption</a:t>
            </a:r>
            <a:r>
              <a:rPr b="0" i="0" lang="en-US" sz="2600">
                <a:solidFill>
                  <a:srgbClr val="222222"/>
                </a:solidFill>
                <a:latin typeface="Times New Roman"/>
                <a:ea typeface="Times New Roman"/>
                <a:cs typeface="Times New Roman"/>
                <a:sym typeface="Times New Roman"/>
              </a:rPr>
              <a:t> of </a:t>
            </a:r>
            <a:r>
              <a:rPr b="1" lang="en-US" sz="2600">
                <a:solidFill>
                  <a:srgbClr val="4444CC"/>
                </a:solidFill>
                <a:latin typeface="Times New Roman"/>
                <a:ea typeface="Times New Roman"/>
                <a:cs typeface="Times New Roman"/>
                <a:sym typeface="Times New Roman"/>
              </a:rPr>
              <a:t>photons</a:t>
            </a:r>
            <a:r>
              <a:rPr b="0" i="0" lang="en-US" sz="2600">
                <a:solidFill>
                  <a:srgbClr val="222222"/>
                </a:solidFill>
                <a:latin typeface="Times New Roman"/>
                <a:ea typeface="Times New Roman"/>
                <a:cs typeface="Times New Roman"/>
                <a:sym typeface="Times New Roman"/>
              </a:rPr>
              <a:t>), from where they decay into lower-lying states (e.g. their ground states) through </a:t>
            </a:r>
            <a:r>
              <a:rPr b="1" lang="en-US" sz="2600">
                <a:solidFill>
                  <a:srgbClr val="4444CC"/>
                </a:solidFill>
                <a:latin typeface="Times New Roman"/>
                <a:ea typeface="Times New Roman"/>
                <a:cs typeface="Times New Roman"/>
                <a:sym typeface="Times New Roman"/>
              </a:rPr>
              <a:t>spontaneous emission</a:t>
            </a:r>
            <a:r>
              <a:rPr b="0" i="0" lang="en-US" sz="2600">
                <a:solidFill>
                  <a:srgbClr val="222222"/>
                </a:solidFill>
                <a:latin typeface="Times New Roman"/>
                <a:ea typeface="Times New Roman"/>
                <a:cs typeface="Times New Roman"/>
                <a:sym typeface="Times New Roman"/>
              </a:rPr>
              <a:t> of fluorescence photons.</a:t>
            </a:r>
            <a:endParaRPr/>
          </a:p>
          <a:p>
            <a:pPr indent="-228600" lvl="0" marL="228600" rtl="0" algn="just">
              <a:lnSpc>
                <a:spcPct val="90000"/>
              </a:lnSpc>
              <a:spcBef>
                <a:spcPts val="1000"/>
              </a:spcBef>
              <a:spcAft>
                <a:spcPts val="0"/>
              </a:spcAft>
              <a:buClr>
                <a:srgbClr val="222222"/>
              </a:buClr>
              <a:buSzPct val="100000"/>
              <a:buChar char="•"/>
            </a:pPr>
            <a:r>
              <a:rPr b="0" i="0" lang="en-US" sz="2600">
                <a:solidFill>
                  <a:srgbClr val="222222"/>
                </a:solidFill>
                <a:latin typeface="Times New Roman"/>
                <a:ea typeface="Times New Roman"/>
                <a:cs typeface="Times New Roman"/>
                <a:sym typeface="Times New Roman"/>
              </a:rPr>
              <a:t>This phenomenon is exploited for illumination, particularly in </a:t>
            </a:r>
            <a:r>
              <a:rPr b="1" lang="en-US" sz="2600">
                <a:solidFill>
                  <a:srgbClr val="4444CC"/>
                </a:solidFill>
                <a:latin typeface="Times New Roman"/>
                <a:ea typeface="Times New Roman"/>
                <a:cs typeface="Times New Roman"/>
                <a:sym typeface="Times New Roman"/>
              </a:rPr>
              <a:t>fluorescent lamps</a:t>
            </a:r>
            <a:r>
              <a:rPr b="0" i="0" lang="en-US" sz="2600">
                <a:solidFill>
                  <a:srgbClr val="222222"/>
                </a:solidFill>
                <a:latin typeface="Times New Roman"/>
                <a:ea typeface="Times New Roman"/>
                <a:cs typeface="Times New Roman"/>
                <a:sym typeface="Times New Roman"/>
              </a:rPr>
              <a:t>.</a:t>
            </a:r>
            <a:endParaRPr/>
          </a:p>
          <a:p>
            <a:pPr indent="-228600" lvl="0" marL="228600" rtl="0" algn="just">
              <a:lnSpc>
                <a:spcPct val="90000"/>
              </a:lnSpc>
              <a:spcBef>
                <a:spcPts val="1000"/>
              </a:spcBef>
              <a:spcAft>
                <a:spcPts val="0"/>
              </a:spcAft>
              <a:buClr>
                <a:srgbClr val="222222"/>
              </a:buClr>
              <a:buSzPct val="100000"/>
              <a:buChar char="•"/>
            </a:pPr>
            <a:r>
              <a:rPr b="0" i="0" lang="en-US" sz="2600">
                <a:solidFill>
                  <a:srgbClr val="222222"/>
                </a:solidFill>
                <a:latin typeface="Times New Roman"/>
                <a:ea typeface="Times New Roman"/>
                <a:cs typeface="Times New Roman"/>
                <a:sym typeface="Times New Roman"/>
              </a:rPr>
              <a:t> It also occurs at a side effect in various kinds of </a:t>
            </a:r>
            <a:r>
              <a:rPr b="1" lang="en-US" sz="2600">
                <a:solidFill>
                  <a:srgbClr val="4444CC"/>
                </a:solidFill>
                <a:latin typeface="Times New Roman"/>
                <a:ea typeface="Times New Roman"/>
                <a:cs typeface="Times New Roman"/>
                <a:sym typeface="Times New Roman"/>
              </a:rPr>
              <a:t>optically pumped</a:t>
            </a:r>
            <a:r>
              <a:rPr b="0" i="0" lang="en-US" sz="2600">
                <a:solidFill>
                  <a:srgbClr val="222222"/>
                </a:solidFill>
                <a:latin typeface="Times New Roman"/>
                <a:ea typeface="Times New Roman"/>
                <a:cs typeface="Times New Roman"/>
                <a:sym typeface="Times New Roman"/>
              </a:rPr>
              <a:t> </a:t>
            </a:r>
            <a:r>
              <a:rPr b="1" lang="en-US" sz="2600">
                <a:solidFill>
                  <a:srgbClr val="4444CC"/>
                </a:solidFill>
                <a:latin typeface="Times New Roman"/>
                <a:ea typeface="Times New Roman"/>
                <a:cs typeface="Times New Roman"/>
                <a:sym typeface="Times New Roman"/>
              </a:rPr>
              <a:t>lasers</a:t>
            </a:r>
            <a:r>
              <a:rPr b="0" i="0" lang="en-US" sz="2600">
                <a:solidFill>
                  <a:srgbClr val="222222"/>
                </a:solidFill>
                <a:latin typeface="Times New Roman"/>
                <a:ea typeface="Times New Roman"/>
                <a:cs typeface="Times New Roman"/>
                <a:sym typeface="Times New Roman"/>
              </a:rPr>
              <a:t> and </a:t>
            </a:r>
            <a:r>
              <a:rPr b="1" lang="en-US" sz="2600">
                <a:solidFill>
                  <a:srgbClr val="4444CC"/>
                </a:solidFill>
                <a:latin typeface="Times New Roman"/>
                <a:ea typeface="Times New Roman"/>
                <a:cs typeface="Times New Roman"/>
                <a:sym typeface="Times New Roman"/>
              </a:rPr>
              <a:t>amplifiers</a:t>
            </a:r>
            <a:r>
              <a:rPr b="0" i="0" lang="en-US" sz="2600">
                <a:solidFill>
                  <a:srgbClr val="222222"/>
                </a:solidFill>
                <a:latin typeface="Times New Roman"/>
                <a:ea typeface="Times New Roman"/>
                <a:cs typeface="Times New Roman"/>
                <a:sym typeface="Times New Roman"/>
              </a:rPr>
              <a:t>, e.g. in </a:t>
            </a:r>
            <a:r>
              <a:rPr b="1" lang="en-US" sz="2600">
                <a:solidFill>
                  <a:srgbClr val="4444CC"/>
                </a:solidFill>
                <a:latin typeface="Times New Roman"/>
                <a:ea typeface="Times New Roman"/>
                <a:cs typeface="Times New Roman"/>
                <a:sym typeface="Times New Roman"/>
              </a:rPr>
              <a:t>solid-state</a:t>
            </a:r>
            <a:r>
              <a:rPr b="0" i="0" lang="en-US" sz="2600">
                <a:solidFill>
                  <a:srgbClr val="222222"/>
                </a:solidFill>
                <a:latin typeface="Times New Roman"/>
                <a:ea typeface="Times New Roman"/>
                <a:cs typeface="Times New Roman"/>
                <a:sym typeface="Times New Roman"/>
              </a:rPr>
              <a:t> doped-insulator lasers and amplifiers (including </a:t>
            </a:r>
            <a:r>
              <a:rPr b="1" lang="en-US" sz="2600">
                <a:solidFill>
                  <a:srgbClr val="4444CC"/>
                </a:solidFill>
                <a:latin typeface="Times New Roman"/>
                <a:ea typeface="Times New Roman"/>
                <a:cs typeface="Times New Roman"/>
                <a:sym typeface="Times New Roman"/>
              </a:rPr>
              <a:t>fiber lasers</a:t>
            </a:r>
            <a:r>
              <a:rPr b="0" i="0" lang="en-US" sz="2600">
                <a:solidFill>
                  <a:srgbClr val="222222"/>
                </a:solidFill>
                <a:latin typeface="Times New Roman"/>
                <a:ea typeface="Times New Roman"/>
                <a:cs typeface="Times New Roman"/>
                <a:sym typeface="Times New Roman"/>
              </a:rPr>
              <a:t> and </a:t>
            </a:r>
            <a:r>
              <a:rPr b="1" lang="en-US" sz="2600">
                <a:solidFill>
                  <a:srgbClr val="4444CC"/>
                </a:solidFill>
                <a:latin typeface="Times New Roman"/>
                <a:ea typeface="Times New Roman"/>
                <a:cs typeface="Times New Roman"/>
                <a:sym typeface="Times New Roman"/>
              </a:rPr>
              <a:t>fiber amplifiers</a:t>
            </a:r>
            <a:r>
              <a:rPr b="0" i="0" lang="en-US" sz="2600">
                <a:solidFill>
                  <a:srgbClr val="222222"/>
                </a:solidFill>
                <a:latin typeface="Times New Roman"/>
                <a:ea typeface="Times New Roman"/>
                <a:cs typeface="Times New Roman"/>
                <a:sym typeface="Times New Roman"/>
              </a:rPr>
              <a:t>), in optically pumped </a:t>
            </a:r>
            <a:r>
              <a:rPr b="1" lang="en-US" sz="2600">
                <a:solidFill>
                  <a:srgbClr val="4444CC"/>
                </a:solidFill>
                <a:latin typeface="Times New Roman"/>
                <a:ea typeface="Times New Roman"/>
                <a:cs typeface="Times New Roman"/>
                <a:sym typeface="Times New Roman"/>
              </a:rPr>
              <a:t>semiconductor lasers</a:t>
            </a:r>
            <a:r>
              <a:rPr b="0" i="0" lang="en-US" sz="2600">
                <a:solidFill>
                  <a:srgbClr val="222222"/>
                </a:solidFill>
                <a:latin typeface="Times New Roman"/>
                <a:ea typeface="Times New Roman"/>
                <a:cs typeface="Times New Roman"/>
                <a:sym typeface="Times New Roman"/>
              </a:rPr>
              <a:t>, and in </a:t>
            </a:r>
            <a:r>
              <a:rPr b="1" lang="en-US" sz="2600">
                <a:solidFill>
                  <a:srgbClr val="4444CC"/>
                </a:solidFill>
                <a:latin typeface="Times New Roman"/>
                <a:ea typeface="Times New Roman"/>
                <a:cs typeface="Times New Roman"/>
                <a:sym typeface="Times New Roman"/>
              </a:rPr>
              <a:t>dye lasers</a:t>
            </a:r>
            <a:r>
              <a:rPr b="0" i="0" lang="en-US" sz="2600">
                <a:solidFill>
                  <a:srgbClr val="222222"/>
                </a:solidFill>
                <a:latin typeface="Times New Roman"/>
                <a:ea typeface="Times New Roman"/>
                <a:cs typeface="Times New Roman"/>
                <a:sym typeface="Times New Roman"/>
              </a:rPr>
              <a:t>. The resulting radiation is called </a:t>
            </a:r>
            <a:r>
              <a:rPr b="0" i="1" lang="en-US" sz="2600">
                <a:solidFill>
                  <a:srgbClr val="222222"/>
                </a:solidFill>
                <a:latin typeface="Times New Roman"/>
                <a:ea typeface="Times New Roman"/>
                <a:cs typeface="Times New Roman"/>
                <a:sym typeface="Times New Roman"/>
              </a:rPr>
              <a:t>fluorescent light</a:t>
            </a:r>
            <a:r>
              <a:rPr b="0" i="0" lang="en-US">
                <a:solidFill>
                  <a:srgbClr val="222222"/>
                </a:solidFill>
                <a:latin typeface="Open Sans"/>
                <a:ea typeface="Open Sans"/>
                <a:cs typeface="Open Sans"/>
                <a:sym typeface="Open Sans"/>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8" name="Google Shape;138;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FF0000"/>
              </a:buClr>
              <a:buSzPts val="2000"/>
              <a:buChar char="•"/>
            </a:pPr>
            <a:r>
              <a:rPr b="0" i="0" lang="en-US" sz="2000">
                <a:solidFill>
                  <a:srgbClr val="FF0000"/>
                </a:solidFill>
                <a:latin typeface="Times New Roman"/>
                <a:ea typeface="Times New Roman"/>
                <a:cs typeface="Times New Roman"/>
                <a:sym typeface="Times New Roman"/>
              </a:rPr>
              <a:t>Phosphorescence </a:t>
            </a:r>
            <a:r>
              <a:rPr b="0" i="0" lang="en-US" sz="2000">
                <a:solidFill>
                  <a:srgbClr val="222222"/>
                </a:solidFill>
                <a:latin typeface="Times New Roman"/>
                <a:ea typeface="Times New Roman"/>
                <a:cs typeface="Times New Roman"/>
                <a:sym typeface="Times New Roman"/>
              </a:rPr>
              <a:t>is a kind of </a:t>
            </a:r>
            <a:r>
              <a:rPr b="1" lang="en-US" sz="2000">
                <a:solidFill>
                  <a:srgbClr val="4444CC"/>
                </a:solidFill>
                <a:latin typeface="Times New Roman"/>
                <a:ea typeface="Times New Roman"/>
                <a:cs typeface="Times New Roman"/>
                <a:sym typeface="Times New Roman"/>
              </a:rPr>
              <a:t>luminescence</a:t>
            </a:r>
            <a:r>
              <a:rPr b="0" i="0" lang="en-US" sz="2000">
                <a:solidFill>
                  <a:srgbClr val="222222"/>
                </a:solidFill>
                <a:latin typeface="Times New Roman"/>
                <a:ea typeface="Times New Roman"/>
                <a:cs typeface="Times New Roman"/>
                <a:sym typeface="Times New Roman"/>
              </a:rPr>
              <a:t> (i.e., a kind of </a:t>
            </a:r>
            <a:r>
              <a:rPr b="1" i="0" lang="en-US" sz="2000" u="sng" strike="noStrike">
                <a:solidFill>
                  <a:srgbClr val="4444CC"/>
                </a:solidFill>
                <a:latin typeface="Times New Roman"/>
                <a:ea typeface="Times New Roman"/>
                <a:cs typeface="Times New Roman"/>
                <a:sym typeface="Times New Roman"/>
                <a:hlinkClick r:id="rId3">
                  <a:extLst>
                    <a:ext uri="{A12FA001-AC4F-418D-AE19-62706E023703}">
                      <ahyp:hlinkClr val="tx"/>
                    </a:ext>
                  </a:extLst>
                </a:hlinkClick>
              </a:rPr>
              <a:t>light</a:t>
            </a:r>
            <a:r>
              <a:rPr b="0" i="0" lang="en-US" sz="2000">
                <a:solidFill>
                  <a:srgbClr val="222222"/>
                </a:solidFill>
                <a:latin typeface="Times New Roman"/>
                <a:ea typeface="Times New Roman"/>
                <a:cs typeface="Times New Roman"/>
                <a:sym typeface="Times New Roman"/>
              </a:rPr>
              <a:t> emission of a medium) which lasts relatively long after excitation of the medium with light (for example many milliseconds or more).</a:t>
            </a:r>
            <a:endParaRPr/>
          </a:p>
          <a:p>
            <a:pPr indent="-228600" lvl="0" marL="228600" rtl="0" algn="just">
              <a:lnSpc>
                <a:spcPct val="90000"/>
              </a:lnSpc>
              <a:spcBef>
                <a:spcPts val="1000"/>
              </a:spcBef>
              <a:spcAft>
                <a:spcPts val="0"/>
              </a:spcAft>
              <a:buClr>
                <a:srgbClr val="222222"/>
              </a:buClr>
              <a:buSzPts val="2000"/>
              <a:buChar char="•"/>
            </a:pPr>
            <a:r>
              <a:rPr b="0" i="0" lang="en-US" sz="2000">
                <a:solidFill>
                  <a:srgbClr val="222222"/>
                </a:solidFill>
                <a:latin typeface="Times New Roman"/>
                <a:ea typeface="Times New Roman"/>
                <a:cs typeface="Times New Roman"/>
                <a:sym typeface="Times New Roman"/>
              </a:rPr>
              <a:t>The excitation energy is stored in </a:t>
            </a:r>
            <a:r>
              <a:rPr b="1" lang="en-US" sz="2000">
                <a:solidFill>
                  <a:srgbClr val="4444CC"/>
                </a:solidFill>
                <a:latin typeface="Times New Roman"/>
                <a:ea typeface="Times New Roman"/>
                <a:cs typeface="Times New Roman"/>
                <a:sym typeface="Times New Roman"/>
              </a:rPr>
              <a:t>metastable electronic states(</a:t>
            </a:r>
            <a:r>
              <a:rPr b="0" i="0" lang="en-US" sz="1400">
                <a:solidFill>
                  <a:srgbClr val="C00000"/>
                </a:solidFill>
                <a:latin typeface="Open Sans"/>
                <a:ea typeface="Open Sans"/>
                <a:cs typeface="Open Sans"/>
                <a:sym typeface="Open Sans"/>
              </a:rPr>
              <a:t>excited states (particularly electronic states in laser gain media) which have a relatively long lifetime due to slow radiative and non-radiative decay)</a:t>
            </a:r>
            <a:r>
              <a:rPr b="0" i="0" lang="en-US" sz="2000">
                <a:solidFill>
                  <a:srgbClr val="222222"/>
                </a:solidFill>
                <a:latin typeface="Times New Roman"/>
                <a:ea typeface="Times New Roman"/>
                <a:cs typeface="Times New Roman"/>
                <a:sym typeface="Times New Roman"/>
              </a:rPr>
              <a:t>, exhibiting only </a:t>
            </a:r>
            <a:r>
              <a:rPr b="1" lang="en-US" sz="2000">
                <a:solidFill>
                  <a:srgbClr val="4444CC"/>
                </a:solidFill>
                <a:latin typeface="Times New Roman"/>
                <a:ea typeface="Times New Roman"/>
                <a:cs typeface="Times New Roman"/>
                <a:sym typeface="Times New Roman"/>
              </a:rPr>
              <a:t>forbidden transitions</a:t>
            </a:r>
            <a:r>
              <a:rPr b="0" i="0" lang="en-US" sz="2000">
                <a:solidFill>
                  <a:srgbClr val="222222"/>
                </a:solidFill>
                <a:latin typeface="Times New Roman"/>
                <a:ea typeface="Times New Roman"/>
                <a:cs typeface="Times New Roman"/>
                <a:sym typeface="Times New Roman"/>
              </a:rPr>
              <a:t> to lower states. </a:t>
            </a:r>
            <a:endParaRPr/>
          </a:p>
          <a:p>
            <a:pPr indent="-228600" lvl="0" marL="228600" rtl="0" algn="just">
              <a:lnSpc>
                <a:spcPct val="90000"/>
              </a:lnSpc>
              <a:spcBef>
                <a:spcPts val="1000"/>
              </a:spcBef>
              <a:spcAft>
                <a:spcPts val="0"/>
              </a:spcAft>
              <a:buClr>
                <a:srgbClr val="222222"/>
              </a:buClr>
              <a:buSzPts val="2000"/>
              <a:buChar char="•"/>
            </a:pPr>
            <a:r>
              <a:rPr b="0" i="0" lang="en-US" sz="2000">
                <a:solidFill>
                  <a:srgbClr val="222222"/>
                </a:solidFill>
                <a:latin typeface="Times New Roman"/>
                <a:ea typeface="Times New Roman"/>
                <a:cs typeface="Times New Roman"/>
                <a:sym typeface="Times New Roman"/>
              </a:rPr>
              <a:t>There are also cases with </a:t>
            </a:r>
            <a:r>
              <a:rPr b="0" i="1" lang="en-US" sz="2000">
                <a:solidFill>
                  <a:srgbClr val="222222"/>
                </a:solidFill>
                <a:latin typeface="Times New Roman"/>
                <a:ea typeface="Times New Roman"/>
                <a:cs typeface="Times New Roman"/>
                <a:sym typeface="Times New Roman"/>
              </a:rPr>
              <a:t>delayed fluorescence.</a:t>
            </a:r>
            <a:r>
              <a:rPr b="0" i="0" lang="en-US" sz="2000">
                <a:solidFill>
                  <a:srgbClr val="222222"/>
                </a:solidFill>
                <a:latin typeface="Times New Roman"/>
                <a:ea typeface="Times New Roman"/>
                <a:cs typeface="Times New Roman"/>
                <a:sym typeface="Times New Roman"/>
              </a:rPr>
              <a:t> </a:t>
            </a:r>
            <a:endParaRPr/>
          </a:p>
          <a:p>
            <a:pPr indent="-228600" lvl="0" marL="228600" rtl="0" algn="just">
              <a:lnSpc>
                <a:spcPct val="90000"/>
              </a:lnSpc>
              <a:spcBef>
                <a:spcPts val="1000"/>
              </a:spcBef>
              <a:spcAft>
                <a:spcPts val="0"/>
              </a:spcAft>
              <a:buClr>
                <a:srgbClr val="222222"/>
              </a:buClr>
              <a:buSzPts val="2000"/>
              <a:buChar char="•"/>
            </a:pPr>
            <a:r>
              <a:rPr b="0" i="0" lang="en-US" sz="2000">
                <a:solidFill>
                  <a:srgbClr val="222222"/>
                </a:solidFill>
                <a:latin typeface="Times New Roman"/>
                <a:ea typeface="Times New Roman"/>
                <a:cs typeface="Times New Roman"/>
                <a:sym typeface="Times New Roman"/>
              </a:rPr>
              <a:t>As the stored energy can be released only through relatively slow processes, phosphorescence is generally much weaker than fluorescence. </a:t>
            </a:r>
            <a:endParaRPr/>
          </a:p>
          <a:p>
            <a:pPr indent="-228600" lvl="0" marL="228600" rtl="0" algn="just">
              <a:lnSpc>
                <a:spcPct val="90000"/>
              </a:lnSpc>
              <a:spcBef>
                <a:spcPts val="1000"/>
              </a:spcBef>
              <a:spcAft>
                <a:spcPts val="0"/>
              </a:spcAft>
              <a:buClr>
                <a:srgbClr val="222222"/>
              </a:buClr>
              <a:buSzPts val="2000"/>
              <a:buChar char="•"/>
            </a:pPr>
            <a:r>
              <a:rPr b="0" i="0" lang="en-US" sz="2000">
                <a:solidFill>
                  <a:srgbClr val="222222"/>
                </a:solidFill>
                <a:latin typeface="Times New Roman"/>
                <a:ea typeface="Times New Roman"/>
                <a:cs typeface="Times New Roman"/>
                <a:sym typeface="Times New Roman"/>
              </a:rPr>
              <a:t>Important phosphorescent materials are europium-doped strontium aluminate (Eu</a:t>
            </a:r>
            <a:r>
              <a:rPr b="0" baseline="30000" i="0" lang="en-US" sz="2000">
                <a:solidFill>
                  <a:srgbClr val="222222"/>
                </a:solidFill>
                <a:latin typeface="Times New Roman"/>
                <a:ea typeface="Times New Roman"/>
                <a:cs typeface="Times New Roman"/>
                <a:sym typeface="Times New Roman"/>
              </a:rPr>
              <a:t>2+</a:t>
            </a:r>
            <a:r>
              <a:rPr b="0" i="0" lang="en-US" sz="2000">
                <a:solidFill>
                  <a:srgbClr val="222222"/>
                </a:solidFill>
                <a:latin typeface="Times New Roman"/>
                <a:ea typeface="Times New Roman"/>
                <a:cs typeface="Times New Roman"/>
                <a:sym typeface="Times New Roman"/>
              </a:rPr>
              <a:t>:SrAl</a:t>
            </a:r>
            <a:r>
              <a:rPr b="0" baseline="-25000" i="0" lang="en-US" sz="2000">
                <a:solidFill>
                  <a:srgbClr val="222222"/>
                </a:solidFill>
                <a:latin typeface="Times New Roman"/>
                <a:ea typeface="Times New Roman"/>
                <a:cs typeface="Times New Roman"/>
                <a:sym typeface="Times New Roman"/>
              </a:rPr>
              <a:t>2</a:t>
            </a:r>
            <a:r>
              <a:rPr b="0" i="0" lang="en-US" sz="2000">
                <a:solidFill>
                  <a:srgbClr val="222222"/>
                </a:solidFill>
                <a:latin typeface="Times New Roman"/>
                <a:ea typeface="Times New Roman"/>
                <a:cs typeface="Times New Roman"/>
                <a:sym typeface="Times New Roman"/>
              </a:rPr>
              <a:t>O</a:t>
            </a:r>
            <a:r>
              <a:rPr b="0" baseline="-25000" i="0" lang="en-US" sz="2000">
                <a:solidFill>
                  <a:srgbClr val="222222"/>
                </a:solidFill>
                <a:latin typeface="Times New Roman"/>
                <a:ea typeface="Times New Roman"/>
                <a:cs typeface="Times New Roman"/>
                <a:sym typeface="Times New Roman"/>
              </a:rPr>
              <a:t>4</a:t>
            </a:r>
            <a:r>
              <a:rPr b="0" i="0" lang="en-US" sz="2000">
                <a:solidFill>
                  <a:srgbClr val="222222"/>
                </a:solidFill>
                <a:latin typeface="Times New Roman"/>
                <a:ea typeface="Times New Roman"/>
                <a:cs typeface="Times New Roman"/>
                <a:sym typeface="Times New Roman"/>
              </a:rPr>
              <a:t>) and zinc sulfide (Eu</a:t>
            </a:r>
            <a:r>
              <a:rPr b="0" baseline="30000" i="0" lang="en-US" sz="2000">
                <a:solidFill>
                  <a:srgbClr val="222222"/>
                </a:solidFill>
                <a:latin typeface="Times New Roman"/>
                <a:ea typeface="Times New Roman"/>
                <a:cs typeface="Times New Roman"/>
                <a:sym typeface="Times New Roman"/>
              </a:rPr>
              <a:t>2+</a:t>
            </a:r>
            <a:r>
              <a:rPr b="0" i="0" lang="en-US" sz="2000">
                <a:solidFill>
                  <a:srgbClr val="222222"/>
                </a:solidFill>
                <a:latin typeface="Times New Roman"/>
                <a:ea typeface="Times New Roman"/>
                <a:cs typeface="Times New Roman"/>
                <a:sym typeface="Times New Roman"/>
              </a:rPr>
              <a:t>:ZnS). </a:t>
            </a:r>
            <a:endParaRPr/>
          </a:p>
          <a:p>
            <a:pPr indent="-228600" lvl="0" marL="228600" rtl="0" algn="just">
              <a:lnSpc>
                <a:spcPct val="90000"/>
              </a:lnSpc>
              <a:spcBef>
                <a:spcPts val="1000"/>
              </a:spcBef>
              <a:spcAft>
                <a:spcPts val="0"/>
              </a:spcAft>
              <a:buClr>
                <a:srgbClr val="222222"/>
              </a:buClr>
              <a:buSzPts val="2000"/>
              <a:buChar char="•"/>
            </a:pPr>
            <a:r>
              <a:rPr b="0" i="0" lang="en-US" sz="2000">
                <a:solidFill>
                  <a:srgbClr val="222222"/>
                </a:solidFill>
                <a:latin typeface="Times New Roman"/>
                <a:ea typeface="Times New Roman"/>
                <a:cs typeface="Times New Roman"/>
                <a:sym typeface="Times New Roman"/>
              </a:rPr>
              <a:t>They are used e.g. in safety products such as exit signs, which are visible even under conditions of power failure, although they are not very </a:t>
            </a:r>
            <a:r>
              <a:rPr b="1" lang="en-US" sz="2000">
                <a:solidFill>
                  <a:srgbClr val="4444CC"/>
                </a:solidFill>
                <a:latin typeface="Times New Roman"/>
                <a:ea typeface="Times New Roman"/>
                <a:cs typeface="Times New Roman"/>
                <a:sym typeface="Times New Roman"/>
              </a:rPr>
              <a:t>bright</a:t>
            </a:r>
            <a:r>
              <a:rPr b="0" i="0" lang="en-US" sz="2000">
                <a:solidFill>
                  <a:srgbClr val="222222"/>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2022-02-07T15:04:37Z</dcterms:created>
  <dc:creator>ECE-B-SEC</dc:creator>
</cp:coreProperties>
</file>