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0D8F-B333-4AFA-99DD-FE7EBF597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AC6646-0BEA-4769-823F-09336E701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044A9-C621-4257-8FDF-FC813A6D79B2}"/>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D109C9DD-B6C8-4DF6-B343-81F860DA8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6347F-7ECD-40F2-A8A4-ADCB35D0C512}"/>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371305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4CC2-8AB9-4505-BDCA-D7902F3C58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BFF65-21E3-4453-B5CD-7207E0A269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9442B-D140-48A7-9A15-AD0BD476FCF8}"/>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7E74AB93-9880-4546-9F82-30E701765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A2BE9-DE4A-4ED4-B0BC-C31D02F6FA94}"/>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80672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3AFE6-FE66-4BDF-9BAA-FCC209AA2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D0BCB-5424-442C-AA71-DF3FF776F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6429E-FCA4-4BB3-B767-F798AAC59C47}"/>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CC78284D-77D9-4F49-B46F-237622314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015E2-8D7C-47A9-A57C-D788A82451DF}"/>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6254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86BC-8500-4529-9D8A-4D389255D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BFB68-E7A6-431F-A2B7-250B274E6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41379-20FE-4BD4-9180-83E6B38036B3}"/>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8F6A2CBE-9C40-401B-942D-2AFD9715F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15545-F411-47C8-A8AF-D65E30D78507}"/>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70927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5496-7DB9-4157-8847-4800E9EB78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ECEC6-7AEB-4F20-A914-DE2CA0B86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00627-8B16-4896-801E-8364EF69A2C9}"/>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E2C8D741-0CA3-4D99-92D0-3F6B02F65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31839-9E2D-4268-A599-7C3B3CD60DFE}"/>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57168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1C26-9771-4958-95A3-ADA62B242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735841-ABFE-4C0A-B3EF-837BB3260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1C5AEA-6BD3-4956-8DEA-5AE336AA7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5FBFC-CC5A-4A5B-ADEF-3135D6466ED6}"/>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6" name="Footer Placeholder 5">
            <a:extLst>
              <a:ext uri="{FF2B5EF4-FFF2-40B4-BE49-F238E27FC236}">
                <a16:creationId xmlns:a16="http://schemas.microsoft.com/office/drawing/2014/main" id="{0B3DABAE-2DE0-489D-BA07-A907FB847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DDC84-C99D-4F45-A782-9A905C2120BF}"/>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14153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2F08-B882-466F-9027-FC23D6CBB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D41EC-63CD-4BF9-A61C-23FCB704D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056C50-AD3B-4D94-8829-4DE6633CB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64EC0F-ABD6-45E1-AAE8-93DDDC803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48CBD-D705-48B6-A72E-3D13E986B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BF2CDE-A826-4CC6-85AE-B8FB6BCD10FE}"/>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8" name="Footer Placeholder 7">
            <a:extLst>
              <a:ext uri="{FF2B5EF4-FFF2-40B4-BE49-F238E27FC236}">
                <a16:creationId xmlns:a16="http://schemas.microsoft.com/office/drawing/2014/main" id="{B459E0D3-523D-44E0-B685-7C503DA54B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49CFE1-26E6-42C9-BAF2-2B68826BE67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9715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A1BE-CBB6-4511-8D8F-BE67276B48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D30443-27DA-48E1-ACA0-8AAD3A66F3C9}"/>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4" name="Footer Placeholder 3">
            <a:extLst>
              <a:ext uri="{FF2B5EF4-FFF2-40B4-BE49-F238E27FC236}">
                <a16:creationId xmlns:a16="http://schemas.microsoft.com/office/drawing/2014/main" id="{A1AE8897-AA7B-40FC-A63C-087BD541B0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220B68-8B01-4039-9BDC-4E866A59279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06271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925BA-9BBB-4BDA-B602-BECD1FF0335D}"/>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3" name="Footer Placeholder 2">
            <a:extLst>
              <a:ext uri="{FF2B5EF4-FFF2-40B4-BE49-F238E27FC236}">
                <a16:creationId xmlns:a16="http://schemas.microsoft.com/office/drawing/2014/main" id="{46E7659E-80CF-4D0A-BE0E-0BEFCBAA97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A94C1-703B-4B8B-9F72-3499B61EB502}"/>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5347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37E0-D916-42A6-B06A-C94544C1A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70734-786C-4F98-A455-1A7A094FA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5EA85F-2992-4CFE-BEC9-E3E7550AC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38764-4605-4D0E-9B5B-78832E8EB6BD}"/>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6" name="Footer Placeholder 5">
            <a:extLst>
              <a:ext uri="{FF2B5EF4-FFF2-40B4-BE49-F238E27FC236}">
                <a16:creationId xmlns:a16="http://schemas.microsoft.com/office/drawing/2014/main" id="{C8C9D230-DF99-4539-9A7E-C9A8BE5A5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78E61-5472-4A6B-893D-6498667E102D}"/>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0847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47B6-C3B8-4E16-8CD5-309E9116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3B88E-2B19-4749-8719-D589B0FE9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2C3B4D-655B-4BCA-AF74-984BB1720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BC2F-9387-4F2E-8CDC-41AD739BC57D}"/>
              </a:ext>
            </a:extLst>
          </p:cNvPr>
          <p:cNvSpPr>
            <a:spLocks noGrp="1"/>
          </p:cNvSpPr>
          <p:nvPr>
            <p:ph type="dt" sz="half" idx="10"/>
          </p:nvPr>
        </p:nvSpPr>
        <p:spPr/>
        <p:txBody>
          <a:bodyPr/>
          <a:lstStyle/>
          <a:p>
            <a:fld id="{17D5CD7D-F548-4D8C-87C8-5BA6D0E3319F}" type="datetimeFigureOut">
              <a:rPr lang="en-IN" smtClean="0"/>
              <a:t>17-02-2022</a:t>
            </a:fld>
            <a:endParaRPr lang="en-IN"/>
          </a:p>
        </p:txBody>
      </p:sp>
      <p:sp>
        <p:nvSpPr>
          <p:cNvPr id="6" name="Footer Placeholder 5">
            <a:extLst>
              <a:ext uri="{FF2B5EF4-FFF2-40B4-BE49-F238E27FC236}">
                <a16:creationId xmlns:a16="http://schemas.microsoft.com/office/drawing/2014/main" id="{94ACDC83-3D38-43F4-BB1F-186F51F74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BA5C1-3245-4204-B489-E25E915D5AC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578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BBB13-9716-4A2E-ABE3-EAE8ABCF4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489AC-9335-45D5-A643-8D029E9CF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B1CF3-EDDB-4384-9A96-99F850412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5CD7D-F548-4D8C-87C8-5BA6D0E3319F}" type="datetimeFigureOut">
              <a:rPr lang="en-IN" smtClean="0"/>
              <a:t>17-02-2022</a:t>
            </a:fld>
            <a:endParaRPr lang="en-IN"/>
          </a:p>
        </p:txBody>
      </p:sp>
      <p:sp>
        <p:nvSpPr>
          <p:cNvPr id="5" name="Footer Placeholder 4">
            <a:extLst>
              <a:ext uri="{FF2B5EF4-FFF2-40B4-BE49-F238E27FC236}">
                <a16:creationId xmlns:a16="http://schemas.microsoft.com/office/drawing/2014/main" id="{C375AD41-2CEF-4083-9256-038B5898B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BED63E-C37F-495F-9A8E-630EB0F03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A7CB4-F7C6-4B04-A122-DBCB2649376C}" type="slidenum">
              <a:rPr lang="en-IN" smtClean="0"/>
              <a:t>‹#›</a:t>
            </a:fld>
            <a:endParaRPr lang="en-IN"/>
          </a:p>
        </p:txBody>
      </p:sp>
    </p:spTree>
    <p:extLst>
      <p:ext uri="{BB962C8B-B14F-4D97-AF65-F5344CB8AC3E}">
        <p14:creationId xmlns:p14="http://schemas.microsoft.com/office/powerpoint/2010/main" val="265625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A491-EC74-4E08-8F19-FE88FAAF0136}"/>
              </a:ext>
            </a:extLst>
          </p:cNvPr>
          <p:cNvSpPr>
            <a:spLocks noGrp="1"/>
          </p:cNvSpPr>
          <p:nvPr>
            <p:ph type="ctrTitle"/>
          </p:nvPr>
        </p:nvSpPr>
        <p:spPr/>
        <p:txBody>
          <a:bodyPr/>
          <a:lstStyle/>
          <a:p>
            <a:r>
              <a:rPr lang="en-US" dirty="0">
                <a:solidFill>
                  <a:srgbClr val="C00000"/>
                </a:solidFill>
              </a:rPr>
              <a:t>LED Materials</a:t>
            </a:r>
            <a:endParaRPr lang="en-IN" dirty="0">
              <a:solidFill>
                <a:srgbClr val="C00000"/>
              </a:solidFill>
            </a:endParaRPr>
          </a:p>
        </p:txBody>
      </p:sp>
      <p:sp>
        <p:nvSpPr>
          <p:cNvPr id="3" name="Subtitle 2">
            <a:extLst>
              <a:ext uri="{FF2B5EF4-FFF2-40B4-BE49-F238E27FC236}">
                <a16:creationId xmlns:a16="http://schemas.microsoft.com/office/drawing/2014/main" id="{228F99D7-C055-4B26-8D99-13810C3C053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4465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1C57-6492-4A3A-ADDD-4AB245E00E5A}"/>
              </a:ext>
            </a:extLst>
          </p:cNvPr>
          <p:cNvSpPr>
            <a:spLocks noGrp="1"/>
          </p:cNvSpPr>
          <p:nvPr>
            <p:ph type="title"/>
          </p:nvPr>
        </p:nvSpPr>
        <p:spPr/>
        <p:txBody>
          <a:bodyPr/>
          <a:lstStyle/>
          <a:p>
            <a:r>
              <a:rPr lang="en-US" dirty="0">
                <a:solidFill>
                  <a:srgbClr val="FF0000"/>
                </a:solidFill>
              </a:rPr>
              <a:t>INDIUM GALLIUM ARSENIDE</a:t>
            </a:r>
            <a:endParaRPr lang="en-IN" dirty="0">
              <a:solidFill>
                <a:srgbClr val="FF0000"/>
              </a:solidFill>
            </a:endParaRPr>
          </a:p>
        </p:txBody>
      </p:sp>
      <p:sp>
        <p:nvSpPr>
          <p:cNvPr id="3" name="Content Placeholder 2">
            <a:extLst>
              <a:ext uri="{FF2B5EF4-FFF2-40B4-BE49-F238E27FC236}">
                <a16:creationId xmlns:a16="http://schemas.microsoft.com/office/drawing/2014/main" id="{4185D6BE-2032-4EB1-B286-67C4FEE7536E}"/>
              </a:ext>
            </a:extLst>
          </p:cNvPr>
          <p:cNvSpPr>
            <a:spLocks noGrp="1"/>
          </p:cNvSpPr>
          <p:nvPr>
            <p:ph idx="1"/>
          </p:nvPr>
        </p:nvSpPr>
        <p:spPr/>
        <p:txBody>
          <a:bodyPr/>
          <a:lstStyle/>
          <a:p>
            <a:pPr algn="just"/>
            <a:r>
              <a:rPr lang="en-US" dirty="0">
                <a:solidFill>
                  <a:srgbClr val="00B0F0"/>
                </a:solidFill>
              </a:rPr>
              <a:t>High brightness LEDs </a:t>
            </a:r>
            <a:r>
              <a:rPr lang="en-US" dirty="0"/>
              <a:t>are now commercially available based on </a:t>
            </a:r>
            <a:r>
              <a:rPr lang="en-US" dirty="0" err="1"/>
              <a:t>InGaAs</a:t>
            </a:r>
            <a:r>
              <a:rPr lang="en-US" dirty="0"/>
              <a:t>, although the structures (e.g. 'double heterostructures) are somewhat more complicated .</a:t>
            </a:r>
          </a:p>
          <a:p>
            <a:pPr algn="just"/>
            <a:r>
              <a:rPr lang="en-US" dirty="0"/>
              <a:t>By increasing the indium content the emission wavelength increases, and radiation in the green can also be obtained with reasonably high efficiency.</a:t>
            </a:r>
            <a:endParaRPr lang="en-IN" dirty="0"/>
          </a:p>
        </p:txBody>
      </p:sp>
    </p:spTree>
    <p:extLst>
      <p:ext uri="{BB962C8B-B14F-4D97-AF65-F5344CB8AC3E}">
        <p14:creationId xmlns:p14="http://schemas.microsoft.com/office/powerpoint/2010/main" val="378753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E4D0-21FC-492B-B81C-25A745B06D4A}"/>
              </a:ext>
            </a:extLst>
          </p:cNvPr>
          <p:cNvSpPr>
            <a:spLocks noGrp="1"/>
          </p:cNvSpPr>
          <p:nvPr>
            <p:ph type="title"/>
          </p:nvPr>
        </p:nvSpPr>
        <p:spPr/>
        <p:txBody>
          <a:bodyPr/>
          <a:lstStyle/>
          <a:p>
            <a:r>
              <a:rPr lang="en-US" dirty="0">
                <a:solidFill>
                  <a:srgbClr val="FF0000"/>
                </a:solidFill>
              </a:rPr>
              <a:t>II-VI semiconductors (e.g. zinc selenide and related compounds)</a:t>
            </a:r>
            <a:endParaRPr lang="en-IN" dirty="0">
              <a:solidFill>
                <a:srgbClr val="FF0000"/>
              </a:solidFill>
            </a:endParaRPr>
          </a:p>
        </p:txBody>
      </p:sp>
      <p:sp>
        <p:nvSpPr>
          <p:cNvPr id="3" name="Content Placeholder 2">
            <a:extLst>
              <a:ext uri="{FF2B5EF4-FFF2-40B4-BE49-F238E27FC236}">
                <a16:creationId xmlns:a16="http://schemas.microsoft.com/office/drawing/2014/main" id="{07425324-2785-4A12-9957-9ED99AA3BE54}"/>
              </a:ext>
            </a:extLst>
          </p:cNvPr>
          <p:cNvSpPr>
            <a:spLocks noGrp="1"/>
          </p:cNvSpPr>
          <p:nvPr>
            <p:ph idx="1"/>
          </p:nvPr>
        </p:nvSpPr>
        <p:spPr/>
        <p:txBody>
          <a:bodyPr/>
          <a:lstStyle/>
          <a:p>
            <a:r>
              <a:rPr lang="en-US" dirty="0"/>
              <a:t>These materials have also been used successfully to make </a:t>
            </a:r>
            <a:r>
              <a:rPr lang="en-US" dirty="0">
                <a:solidFill>
                  <a:srgbClr val="00B0F0"/>
                </a:solidFill>
              </a:rPr>
              <a:t>blue- and green-emitting diodes. </a:t>
            </a:r>
          </a:p>
          <a:p>
            <a:r>
              <a:rPr lang="en-US" dirty="0"/>
              <a:t>For example, </a:t>
            </a:r>
            <a:r>
              <a:rPr lang="en-US" dirty="0">
                <a:solidFill>
                  <a:srgbClr val="00B0F0"/>
                </a:solidFill>
              </a:rPr>
              <a:t>green-emitting diodes </a:t>
            </a:r>
            <a:r>
              <a:rPr lang="en-US" dirty="0"/>
              <a:t>have been made using </a:t>
            </a:r>
            <a:r>
              <a:rPr lang="en-US" dirty="0" err="1"/>
              <a:t>ZnTeSe</a:t>
            </a:r>
            <a:r>
              <a:rPr lang="en-US" dirty="0"/>
              <a:t> as an active region grown on a </a:t>
            </a:r>
            <a:r>
              <a:rPr lang="en-US" dirty="0" err="1"/>
              <a:t>ZnSe</a:t>
            </a:r>
            <a:r>
              <a:rPr lang="en-US" dirty="0"/>
              <a:t> substrate.</a:t>
            </a:r>
          </a:p>
          <a:p>
            <a:r>
              <a:rPr lang="en-US" dirty="0"/>
              <a:t>By replacing the </a:t>
            </a:r>
            <a:r>
              <a:rPr lang="en-US" dirty="0" err="1">
                <a:solidFill>
                  <a:srgbClr val="00B0F0"/>
                </a:solidFill>
              </a:rPr>
              <a:t>ZnTeSe</a:t>
            </a:r>
            <a:r>
              <a:rPr lang="en-US" dirty="0">
                <a:solidFill>
                  <a:srgbClr val="00B0F0"/>
                </a:solidFill>
              </a:rPr>
              <a:t> layer with one of </a:t>
            </a:r>
            <a:r>
              <a:rPr lang="en-US" dirty="0" err="1">
                <a:solidFill>
                  <a:srgbClr val="00B0F0"/>
                </a:solidFill>
              </a:rPr>
              <a:t>ZnCdSe</a:t>
            </a:r>
            <a:r>
              <a:rPr lang="en-US" dirty="0">
                <a:solidFill>
                  <a:srgbClr val="00B0F0"/>
                </a:solidFill>
              </a:rPr>
              <a:t> </a:t>
            </a:r>
            <a:r>
              <a:rPr lang="en-US" dirty="0"/>
              <a:t>emission has been obtained in the blue. </a:t>
            </a:r>
          </a:p>
          <a:p>
            <a:r>
              <a:rPr lang="en-US" dirty="0"/>
              <a:t>However, these materials are much softer than the III- V nitrides and degrade more rapidly at elevated temperatures and consequently have shorter working lifetimes.</a:t>
            </a:r>
            <a:endParaRPr lang="en-IN" dirty="0"/>
          </a:p>
        </p:txBody>
      </p:sp>
    </p:spTree>
    <p:extLst>
      <p:ext uri="{BB962C8B-B14F-4D97-AF65-F5344CB8AC3E}">
        <p14:creationId xmlns:p14="http://schemas.microsoft.com/office/powerpoint/2010/main" val="22575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1B22-B848-4405-90E6-50E653FF6BFC}"/>
              </a:ext>
            </a:extLst>
          </p:cNvPr>
          <p:cNvSpPr>
            <a:spLocks noGrp="1"/>
          </p:cNvSpPr>
          <p:nvPr>
            <p:ph type="title"/>
          </p:nvPr>
        </p:nvSpPr>
        <p:spPr/>
        <p:txBody>
          <a:bodyPr/>
          <a:lstStyle/>
          <a:p>
            <a:r>
              <a:rPr lang="en-US" dirty="0">
                <a:solidFill>
                  <a:srgbClr val="FF0000"/>
                </a:solidFill>
              </a:rPr>
              <a:t>SILICON CARBIDE (</a:t>
            </a:r>
            <a:r>
              <a:rPr lang="en-US" dirty="0" err="1">
                <a:solidFill>
                  <a:srgbClr val="FF0000"/>
                </a:solidFill>
              </a:rPr>
              <a:t>SiC</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FCF90914-2257-4FE7-B9E6-C8C21FEE2D69}"/>
              </a:ext>
            </a:extLst>
          </p:cNvPr>
          <p:cNvSpPr>
            <a:spLocks noGrp="1"/>
          </p:cNvSpPr>
          <p:nvPr>
            <p:ph idx="1"/>
          </p:nvPr>
        </p:nvSpPr>
        <p:spPr/>
        <p:txBody>
          <a:bodyPr/>
          <a:lstStyle/>
          <a:p>
            <a:r>
              <a:rPr lang="en-US" dirty="0">
                <a:solidFill>
                  <a:srgbClr val="00B0F0"/>
                </a:solidFill>
              </a:rPr>
              <a:t>Silicon carbide </a:t>
            </a:r>
            <a:r>
              <a:rPr lang="en-US" dirty="0"/>
              <a:t>has been a promising material for many years, but its high melting point and consequent growth difficulties prevented its early use in LEDs. </a:t>
            </a:r>
          </a:p>
          <a:p>
            <a:r>
              <a:rPr lang="en-US" dirty="0"/>
              <a:t>It can be doped as </a:t>
            </a:r>
            <a:r>
              <a:rPr lang="en-US" dirty="0">
                <a:solidFill>
                  <a:srgbClr val="00B0F0"/>
                </a:solidFill>
              </a:rPr>
              <a:t>both n- and p-type and commercial blue-emitting </a:t>
            </a:r>
            <a:r>
              <a:rPr lang="en-US" dirty="0"/>
              <a:t>diodes have been available for some years. </a:t>
            </a:r>
          </a:p>
          <a:p>
            <a:r>
              <a:rPr lang="en-US" dirty="0"/>
              <a:t>Doping with </a:t>
            </a:r>
            <a:r>
              <a:rPr lang="en-US" dirty="0">
                <a:solidFill>
                  <a:srgbClr val="00B0F0"/>
                </a:solidFill>
              </a:rPr>
              <a:t>B, Al, Sc and Be </a:t>
            </a:r>
            <a:r>
              <a:rPr lang="en-US" dirty="0"/>
              <a:t>gives rise to </a:t>
            </a:r>
            <a:r>
              <a:rPr lang="en-US" dirty="0">
                <a:solidFill>
                  <a:srgbClr val="00B0F0"/>
                </a:solidFill>
              </a:rPr>
              <a:t>yellow, blue, green and red </a:t>
            </a:r>
            <a:r>
              <a:rPr lang="en-US" dirty="0"/>
              <a:t>emission respectively. </a:t>
            </a:r>
          </a:p>
          <a:p>
            <a:r>
              <a:rPr lang="en-US" dirty="0"/>
              <a:t>However, efficiencies have always been very low and with the recent development of highly efficient </a:t>
            </a:r>
            <a:r>
              <a:rPr lang="en-US" dirty="0" err="1">
                <a:solidFill>
                  <a:srgbClr val="00B0F0"/>
                </a:solidFill>
              </a:rPr>
              <a:t>InGaAs</a:t>
            </a:r>
            <a:r>
              <a:rPr lang="en-US" dirty="0">
                <a:solidFill>
                  <a:srgbClr val="00B0F0"/>
                </a:solidFill>
              </a:rPr>
              <a:t> emitters.</a:t>
            </a:r>
            <a:endParaRPr lang="en-IN" dirty="0">
              <a:solidFill>
                <a:srgbClr val="00B0F0"/>
              </a:solidFill>
            </a:endParaRPr>
          </a:p>
        </p:txBody>
      </p:sp>
    </p:spTree>
    <p:extLst>
      <p:ext uri="{BB962C8B-B14F-4D97-AF65-F5344CB8AC3E}">
        <p14:creationId xmlns:p14="http://schemas.microsoft.com/office/powerpoint/2010/main" val="262111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9205-6BBE-4167-AF95-4776F11D7ECA}"/>
              </a:ext>
            </a:extLst>
          </p:cNvPr>
          <p:cNvSpPr>
            <a:spLocks noGrp="1"/>
          </p:cNvSpPr>
          <p:nvPr>
            <p:ph type="title"/>
          </p:nvPr>
        </p:nvSpPr>
        <p:spPr/>
        <p:txBody>
          <a:bodyPr>
            <a:normAutofit/>
          </a:bodyPr>
          <a:lstStyle/>
          <a:p>
            <a:pPr algn="ctr"/>
            <a:r>
              <a:rPr lang="en-US" sz="3600" dirty="0">
                <a:solidFill>
                  <a:srgbClr val="FF0000"/>
                </a:solidFill>
              </a:rPr>
              <a:t>Characteristics of the commonly used LED Materials</a:t>
            </a:r>
            <a:endParaRPr lang="en-IN" sz="3600" dirty="0">
              <a:solidFill>
                <a:srgbClr val="FF0000"/>
              </a:solidFill>
            </a:endParaRPr>
          </a:p>
        </p:txBody>
      </p:sp>
      <p:pic>
        <p:nvPicPr>
          <p:cNvPr id="5" name="Content Placeholder 4">
            <a:extLst>
              <a:ext uri="{FF2B5EF4-FFF2-40B4-BE49-F238E27FC236}">
                <a16:creationId xmlns:a16="http://schemas.microsoft.com/office/drawing/2014/main" id="{B3AFE542-82F9-4725-8FDC-E044ECCBBCF5}"/>
              </a:ext>
            </a:extLst>
          </p:cNvPr>
          <p:cNvPicPr>
            <a:picLocks noGrp="1" noChangeAspect="1"/>
          </p:cNvPicPr>
          <p:nvPr>
            <p:ph idx="1"/>
          </p:nvPr>
        </p:nvPicPr>
        <p:blipFill>
          <a:blip r:embed="rId2"/>
          <a:stretch>
            <a:fillRect/>
          </a:stretch>
        </p:blipFill>
        <p:spPr>
          <a:xfrm>
            <a:off x="1651518" y="1642569"/>
            <a:ext cx="7468669" cy="3963687"/>
          </a:xfrm>
        </p:spPr>
      </p:pic>
      <p:sp>
        <p:nvSpPr>
          <p:cNvPr id="7" name="TextBox 6">
            <a:extLst>
              <a:ext uri="{FF2B5EF4-FFF2-40B4-BE49-F238E27FC236}">
                <a16:creationId xmlns:a16="http://schemas.microsoft.com/office/drawing/2014/main" id="{8D9FA909-1D9E-43F8-BABB-D5C9FC32501B}"/>
              </a:ext>
            </a:extLst>
          </p:cNvPr>
          <p:cNvSpPr txBox="1"/>
          <p:nvPr/>
        </p:nvSpPr>
        <p:spPr>
          <a:xfrm rot="10800000" flipV="1">
            <a:off x="1744824" y="5826566"/>
            <a:ext cx="7569459" cy="553998"/>
          </a:xfrm>
          <a:prstGeom prst="rect">
            <a:avLst/>
          </a:prstGeom>
          <a:noFill/>
        </p:spPr>
        <p:txBody>
          <a:bodyPr wrap="square">
            <a:spAutoFit/>
          </a:bodyPr>
          <a:lstStyle/>
          <a:p>
            <a:pPr marL="171450" indent="-171450">
              <a:buFont typeface="Arial" panose="020B0604020202020204" pitchFamily="34" charset="0"/>
              <a:buChar char="•"/>
            </a:pPr>
            <a:r>
              <a:rPr lang="en-IN" sz="1000" b="0" i="0" dirty="0">
                <a:solidFill>
                  <a:srgbClr val="00B050"/>
                </a:solidFill>
                <a:effectLst/>
                <a:latin typeface="arial" panose="020B0604020202020204" pitchFamily="34" charset="0"/>
              </a:rPr>
              <a:t>External Quantum Efficiency (EQE):</a:t>
            </a:r>
            <a:r>
              <a:rPr lang="en-US" sz="1000" b="1" i="0" dirty="0">
                <a:effectLst/>
                <a:latin typeface="arial" panose="020B0604020202020204" pitchFamily="34" charset="0"/>
              </a:rPr>
              <a:t>The ratio of the number of photons emitted from the LED to the number of electrons passing through the device</a:t>
            </a:r>
            <a:r>
              <a:rPr lang="en-US" sz="1000" b="0" i="0" dirty="0">
                <a:effectLst/>
                <a:latin typeface="arial" panose="020B0604020202020204" pitchFamily="34" charset="0"/>
              </a:rPr>
              <a:t> - in other words, how efficiently the device coverts electrons to photons and allows them to escape</a:t>
            </a:r>
          </a:p>
          <a:p>
            <a:pPr marL="171450" indent="-171450">
              <a:buFont typeface="Arial" panose="020B0604020202020204" pitchFamily="34" charset="0"/>
              <a:buChar char="•"/>
            </a:pPr>
            <a:r>
              <a:rPr lang="en-US" sz="1000" b="0" i="0" dirty="0">
                <a:solidFill>
                  <a:srgbClr val="00B050"/>
                </a:solidFill>
                <a:effectLst/>
                <a:latin typeface="Arial" panose="020B0604020202020204" pitchFamily="34" charset="0"/>
              </a:rPr>
              <a:t>The Peak Emission Wavelength </a:t>
            </a:r>
            <a:r>
              <a:rPr lang="en-US" sz="1000" b="0" i="0" dirty="0">
                <a:solidFill>
                  <a:srgbClr val="000000"/>
                </a:solidFill>
                <a:effectLst/>
                <a:latin typeface="Arial" panose="020B0604020202020204" pitchFamily="34" charset="0"/>
              </a:rPr>
              <a:t>of an LED is the maximum wavelength that the photons that the LED emits can be.</a:t>
            </a:r>
            <a:r>
              <a:rPr lang="en-US" sz="1000" b="0" i="0" dirty="0">
                <a:effectLst/>
                <a:latin typeface="arial" panose="020B0604020202020204" pitchFamily="34" charset="0"/>
              </a:rPr>
              <a:t>.</a:t>
            </a:r>
            <a:endParaRPr lang="en-IN" sz="1000" dirty="0"/>
          </a:p>
        </p:txBody>
      </p:sp>
    </p:spTree>
    <p:extLst>
      <p:ext uri="{BB962C8B-B14F-4D97-AF65-F5344CB8AC3E}">
        <p14:creationId xmlns:p14="http://schemas.microsoft.com/office/powerpoint/2010/main" val="392376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7A4C-E072-4A24-BC96-ACB2087D3BC5}"/>
              </a:ext>
            </a:extLst>
          </p:cNvPr>
          <p:cNvSpPr>
            <a:spLocks noGrp="1"/>
          </p:cNvSpPr>
          <p:nvPr>
            <p:ph type="title"/>
          </p:nvPr>
        </p:nvSpPr>
        <p:spPr/>
        <p:txBody>
          <a:bodyPr/>
          <a:lstStyle/>
          <a:p>
            <a:r>
              <a:rPr lang="en-US" dirty="0">
                <a:solidFill>
                  <a:srgbClr val="C00000"/>
                </a:solidFill>
              </a:rPr>
              <a:t>Requirements for a suitable LED material</a:t>
            </a:r>
            <a:br>
              <a:rPr lang="en-US" dirty="0"/>
            </a:b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321856-DFE5-4912-A130-645A6A4EBF46}"/>
                  </a:ext>
                </a:extLst>
              </p:cNvPr>
              <p:cNvSpPr>
                <a:spLocks noGrp="1"/>
              </p:cNvSpPr>
              <p:nvPr>
                <p:ph idx="1"/>
              </p:nvPr>
            </p:nvSpPr>
            <p:spPr/>
            <p:txBody>
              <a:bodyPr>
                <a:normAutofit fontScale="85000" lnSpcReduction="20000"/>
              </a:bodyPr>
              <a:lstStyle/>
              <a:p>
                <a:pPr algn="just"/>
                <a:r>
                  <a:rPr lang="en-US" dirty="0"/>
                  <a:t>It must have an energy gap of appropriate width; </a:t>
                </a:r>
              </a:p>
              <a:p>
                <a:pPr algn="just"/>
                <a:r>
                  <a:rPr lang="en-US" dirty="0"/>
                  <a:t>Both p- and n-types must exist, preferably with low resistivities;</a:t>
                </a:r>
              </a:p>
              <a:p>
                <a:pPr algn="just"/>
                <a:r>
                  <a:rPr lang="en-US" dirty="0"/>
                  <a:t>Efficient radiative pathways must be present</a:t>
                </a:r>
              </a:p>
              <a:p>
                <a:pPr algn="just"/>
                <a:r>
                  <a:rPr lang="en-US" dirty="0"/>
                  <a:t>The equation for </a:t>
                </a:r>
                <a:r>
                  <a:rPr lang="en-US" dirty="0">
                    <a:solidFill>
                      <a:srgbClr val="00B0F0"/>
                    </a:solidFill>
                  </a:rPr>
                  <a:t>emission wavelength </a:t>
                </a:r>
                <a14:m>
                  <m:oMath xmlns:m="http://schemas.openxmlformats.org/officeDocument/2006/math">
                    <m:r>
                      <a:rPr lang="en-US" i="1" smtClean="0">
                        <a:solidFill>
                          <a:srgbClr val="00B0F0"/>
                        </a:solidFill>
                        <a:latin typeface="Cambria Math" panose="02040503050406030204" pitchFamily="18" charset="0"/>
                      </a:rPr>
                      <m:t>ƛ</m:t>
                    </m:r>
                  </m:oMath>
                </a14:m>
                <a:r>
                  <a:rPr lang="en-US" baseline="-25000" dirty="0">
                    <a:solidFill>
                      <a:srgbClr val="00B0F0"/>
                    </a:solidFill>
                  </a:rPr>
                  <a:t>g</a:t>
                </a:r>
                <a:r>
                  <a:rPr lang="en-US" dirty="0">
                    <a:solidFill>
                      <a:srgbClr val="00B0F0"/>
                    </a:solidFill>
                  </a:rPr>
                  <a:t> =</a:t>
                </a:r>
                <a:r>
                  <a:rPr lang="en-US" dirty="0" err="1">
                    <a:solidFill>
                      <a:srgbClr val="00B0F0"/>
                    </a:solidFill>
                  </a:rPr>
                  <a:t>hc</a:t>
                </a:r>
                <a:r>
                  <a:rPr lang="en-US" dirty="0">
                    <a:solidFill>
                      <a:srgbClr val="00B0F0"/>
                    </a:solidFill>
                  </a:rPr>
                  <a:t>/</a:t>
                </a:r>
                <a:r>
                  <a:rPr lang="en-US" dirty="0" err="1">
                    <a:solidFill>
                      <a:srgbClr val="00B0F0"/>
                    </a:solidFill>
                  </a:rPr>
                  <a:t>E</a:t>
                </a:r>
                <a:r>
                  <a:rPr lang="en-US" baseline="-25000" dirty="0" err="1">
                    <a:solidFill>
                      <a:srgbClr val="00B0F0"/>
                    </a:solidFill>
                  </a:rPr>
                  <a:t>g</a:t>
                </a:r>
                <a:r>
                  <a:rPr lang="en-US" dirty="0">
                    <a:solidFill>
                      <a:srgbClr val="00B0F0"/>
                    </a:solidFill>
                  </a:rPr>
                  <a:t>  where </a:t>
                </a:r>
                <a:r>
                  <a:rPr lang="en-US" dirty="0" err="1">
                    <a:solidFill>
                      <a:srgbClr val="00B0F0"/>
                    </a:solidFill>
                  </a:rPr>
                  <a:t>E</a:t>
                </a:r>
                <a:r>
                  <a:rPr lang="en-US" baseline="-25000" dirty="0" err="1">
                    <a:solidFill>
                      <a:srgbClr val="00B0F0"/>
                    </a:solidFill>
                  </a:rPr>
                  <a:t>g</a:t>
                </a:r>
                <a:r>
                  <a:rPr lang="en-US" baseline="-25000" dirty="0">
                    <a:solidFill>
                      <a:srgbClr val="00B0F0"/>
                    </a:solidFill>
                  </a:rPr>
                  <a:t>=</a:t>
                </a:r>
                <a:r>
                  <a:rPr lang="en-US" dirty="0" err="1">
                    <a:solidFill>
                      <a:srgbClr val="00B0F0"/>
                    </a:solidFill>
                  </a:rPr>
                  <a:t>E</a:t>
                </a:r>
                <a:r>
                  <a:rPr lang="en-US" baseline="-25000" dirty="0" err="1">
                    <a:solidFill>
                      <a:srgbClr val="00B0F0"/>
                    </a:solidFill>
                  </a:rPr>
                  <a:t>c</a:t>
                </a:r>
                <a:r>
                  <a:rPr lang="en-US" dirty="0" err="1">
                    <a:solidFill>
                      <a:srgbClr val="00B0F0"/>
                    </a:solidFill>
                  </a:rPr>
                  <a:t>-E</a:t>
                </a:r>
                <a:r>
                  <a:rPr lang="en-US" baseline="-25000" dirty="0" err="1">
                    <a:solidFill>
                      <a:srgbClr val="00B0F0"/>
                    </a:solidFill>
                  </a:rPr>
                  <a:t>v</a:t>
                </a:r>
                <a:r>
                  <a:rPr lang="en-US" dirty="0">
                    <a:solidFill>
                      <a:srgbClr val="00B0F0"/>
                    </a:solidFill>
                  </a:rPr>
                  <a:t> </a:t>
                </a:r>
                <a:r>
                  <a:rPr lang="en-US" dirty="0"/>
                  <a:t>indicates that, in order to obtain visible radiation, energy gaps greater than or equal to about </a:t>
                </a:r>
                <a:r>
                  <a:rPr lang="en-US" dirty="0">
                    <a:solidFill>
                      <a:srgbClr val="00B0F0"/>
                    </a:solidFill>
                  </a:rPr>
                  <a:t>2 eV are required. </a:t>
                </a:r>
              </a:p>
              <a:p>
                <a:pPr algn="just"/>
                <a:r>
                  <a:rPr lang="en-US" dirty="0"/>
                  <a:t>Unfortunately, materials with such large gaps tend to have high resistivities even when doped.</a:t>
                </a:r>
              </a:p>
              <a:p>
                <a:pPr algn="just"/>
                <a:r>
                  <a:rPr lang="en-US" dirty="0"/>
                  <a:t>Furthermore, in most cases the wider the energy gap, the greater are the difficulties met in material preparation. </a:t>
                </a:r>
              </a:p>
              <a:p>
                <a:pPr algn="just"/>
                <a:r>
                  <a:rPr lang="en-US" dirty="0"/>
                  <a:t>This is often because the materials have high melting temperatures and low structural stability.</a:t>
                </a:r>
                <a:endParaRPr lang="en-IN" dirty="0"/>
              </a:p>
            </p:txBody>
          </p:sp>
        </mc:Choice>
        <mc:Fallback>
          <p:sp>
            <p:nvSpPr>
              <p:cNvPr id="3" name="Content Placeholder 2">
                <a:extLst>
                  <a:ext uri="{FF2B5EF4-FFF2-40B4-BE49-F238E27FC236}">
                    <a16:creationId xmlns:a16="http://schemas.microsoft.com/office/drawing/2014/main" id="{6F321856-DFE5-4912-A130-645A6A4EBF46}"/>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en-IN">
                    <a:noFill/>
                  </a:rPr>
                  <a:t> </a:t>
                </a:r>
              </a:p>
            </p:txBody>
          </p:sp>
        </mc:Fallback>
      </mc:AlternateContent>
    </p:spTree>
    <p:extLst>
      <p:ext uri="{BB962C8B-B14F-4D97-AF65-F5344CB8AC3E}">
        <p14:creationId xmlns:p14="http://schemas.microsoft.com/office/powerpoint/2010/main" val="243357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82CD1-91DB-4E86-BC46-B454D9D57F8A}"/>
              </a:ext>
            </a:extLst>
          </p:cNvPr>
          <p:cNvSpPr>
            <a:spLocks noGrp="1"/>
          </p:cNvSpPr>
          <p:nvPr>
            <p:ph type="ctrTitle"/>
          </p:nvPr>
        </p:nvSpPr>
        <p:spPr/>
        <p:txBody>
          <a:bodyPr/>
          <a:lstStyle/>
          <a:p>
            <a:r>
              <a:rPr lang="en-US" dirty="0">
                <a:solidFill>
                  <a:srgbClr val="C00000"/>
                </a:solidFill>
              </a:rPr>
              <a:t>Commercial LED materials</a:t>
            </a:r>
            <a:endParaRPr lang="en-IN" dirty="0"/>
          </a:p>
        </p:txBody>
      </p:sp>
      <p:sp>
        <p:nvSpPr>
          <p:cNvPr id="5" name="Subtitle 4">
            <a:extLst>
              <a:ext uri="{FF2B5EF4-FFF2-40B4-BE49-F238E27FC236}">
                <a16:creationId xmlns:a16="http://schemas.microsoft.com/office/drawing/2014/main" id="{23E50A3D-DA36-40AC-85C3-DE679CF4CA8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54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D87-8295-4092-B964-EF1A5935A923}"/>
              </a:ext>
            </a:extLst>
          </p:cNvPr>
          <p:cNvSpPr>
            <a:spLocks noGrp="1"/>
          </p:cNvSpPr>
          <p:nvPr>
            <p:ph type="title"/>
          </p:nvPr>
        </p:nvSpPr>
        <p:spPr/>
        <p:txBody>
          <a:bodyPr/>
          <a:lstStyle/>
          <a:p>
            <a:r>
              <a:rPr lang="en-US" dirty="0">
                <a:solidFill>
                  <a:srgbClr val="FF0000"/>
                </a:solidFill>
              </a:rPr>
              <a:t>GALLIUM ARSENIDE (GaAs) </a:t>
            </a:r>
            <a:br>
              <a:rPr lang="en-US" dirty="0">
                <a:solidFill>
                  <a:srgbClr val="FF0000"/>
                </a:solidFill>
              </a:rPr>
            </a:br>
            <a:endParaRPr lang="en-IN" dirty="0">
              <a:solidFill>
                <a:srgbClr val="C0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B7C7BA-9215-4711-A15F-2EAF2445A480}"/>
                  </a:ext>
                </a:extLst>
              </p:cNvPr>
              <p:cNvSpPr>
                <a:spLocks noGrp="1"/>
              </p:cNvSpPr>
              <p:nvPr>
                <p:ph idx="1"/>
              </p:nvPr>
            </p:nvSpPr>
            <p:spPr/>
            <p:txBody>
              <a:bodyPr>
                <a:normAutofit fontScale="92500" lnSpcReduction="20000"/>
              </a:bodyPr>
              <a:lstStyle/>
              <a:p>
                <a:pPr algn="just"/>
                <a:r>
                  <a:rPr lang="en-US" dirty="0"/>
                  <a:t>This is a direct bandgap semiconductor with </a:t>
                </a:r>
                <a:r>
                  <a:rPr lang="en-US" dirty="0">
                    <a:solidFill>
                      <a:srgbClr val="00B0F0"/>
                    </a:solidFill>
                  </a:rPr>
                  <a:t>E</a:t>
                </a:r>
                <a:r>
                  <a:rPr lang="en-US" dirty="0" err="1">
                    <a:solidFill>
                      <a:srgbClr val="00B0F0"/>
                    </a:solidFill>
                  </a:rPr>
                  <a:t>g</a:t>
                </a:r>
                <a:r>
                  <a:rPr lang="en-US" dirty="0">
                    <a:solidFill>
                      <a:srgbClr val="00B0F0"/>
                    </a:solidFill>
                  </a:rPr>
                  <a:t> = 1.443 eV (</a:t>
                </a:r>
                <a14:m>
                  <m:oMath xmlns:m="http://schemas.openxmlformats.org/officeDocument/2006/math">
                    <m:r>
                      <a:rPr lang="en-US" i="1" smtClean="0">
                        <a:solidFill>
                          <a:srgbClr val="00B0F0"/>
                        </a:solidFill>
                        <a:latin typeface="Cambria Math" panose="02040503050406030204" pitchFamily="18" charset="0"/>
                      </a:rPr>
                      <m:t>ƛ</m:t>
                    </m:r>
                  </m:oMath>
                </a14:m>
                <a:r>
                  <a:rPr lang="en-US" baseline="-25000" dirty="0">
                    <a:solidFill>
                      <a:srgbClr val="00B0F0"/>
                    </a:solidFill>
                  </a:rPr>
                  <a:t>g</a:t>
                </a:r>
                <a:r>
                  <a:rPr lang="en-US" dirty="0">
                    <a:solidFill>
                      <a:srgbClr val="00B0F0"/>
                    </a:solidFill>
                  </a:rPr>
                  <a:t>  = 860 nm); </a:t>
                </a:r>
                <a:r>
                  <a:rPr lang="en-US" dirty="0"/>
                  <a:t>suitable p-n junctions may be made by diffusing zinc into crystals of n-type GaAs.</a:t>
                </a:r>
              </a:p>
              <a:p>
                <a:pPr algn="just"/>
                <a:r>
                  <a:rPr lang="en-US" dirty="0"/>
                  <a:t>The resulting radiation arises from band-to-band transitions, however, and is consequently subject to heavy reabsorption; this reduces the device efficiency and shifts the </a:t>
                </a:r>
                <a:r>
                  <a:rPr lang="en-US" dirty="0">
                    <a:solidFill>
                      <a:srgbClr val="00B0F0"/>
                    </a:solidFill>
                  </a:rPr>
                  <a:t>peak emission wavelength to about 870 nm. </a:t>
                </a:r>
              </a:p>
              <a:p>
                <a:pPr algn="just"/>
                <a:r>
                  <a:rPr lang="en-US" dirty="0"/>
                  <a:t>More efficient diodes may be made by using silicon as a dopant, where, depending on the growth conditions, either p or n material is obtained. </a:t>
                </a:r>
              </a:p>
              <a:p>
                <a:pPr algn="just"/>
                <a:r>
                  <a:rPr lang="en-US" dirty="0"/>
                  <a:t>Complex acceptor levels are also formed about 0.1 eV above the valance band.</a:t>
                </a:r>
              </a:p>
              <a:p>
                <a:pPr algn="just"/>
                <a:r>
                  <a:rPr lang="en-US" dirty="0"/>
                  <a:t>Transitions between these and the conduction band give rise to radiation with a peak emission wavelength of about 1000 nm which is not subject to reabsorption.</a:t>
                </a:r>
              </a:p>
              <a:p>
                <a:pPr algn="just"/>
                <a:endParaRPr lang="en-IN" dirty="0"/>
              </a:p>
            </p:txBody>
          </p:sp>
        </mc:Choice>
        <mc:Fallback>
          <p:sp>
            <p:nvSpPr>
              <p:cNvPr id="3" name="Content Placeholder 2">
                <a:extLst>
                  <a:ext uri="{FF2B5EF4-FFF2-40B4-BE49-F238E27FC236}">
                    <a16:creationId xmlns:a16="http://schemas.microsoft.com/office/drawing/2014/main" id="{A7B7C7BA-9215-4711-A15F-2EAF2445A480}"/>
                  </a:ext>
                </a:extLst>
              </p:cNvPr>
              <p:cNvSpPr>
                <a:spLocks noGrp="1" noRot="1" noChangeAspect="1" noMove="1" noResize="1" noEditPoints="1" noAdjustHandles="1" noChangeArrowheads="1" noChangeShapeType="1" noTextEdit="1"/>
              </p:cNvSpPr>
              <p:nvPr>
                <p:ph idx="1"/>
              </p:nvPr>
            </p:nvSpPr>
            <p:spPr>
              <a:blipFill>
                <a:blip r:embed="rId2"/>
                <a:stretch>
                  <a:fillRect l="-928" t="-3501" r="-986" b="-700"/>
                </a:stretch>
              </a:blipFill>
            </p:spPr>
            <p:txBody>
              <a:bodyPr/>
              <a:lstStyle/>
              <a:p>
                <a:r>
                  <a:rPr lang="en-IN">
                    <a:noFill/>
                  </a:rPr>
                  <a:t> </a:t>
                </a:r>
              </a:p>
            </p:txBody>
          </p:sp>
        </mc:Fallback>
      </mc:AlternateContent>
    </p:spTree>
    <p:extLst>
      <p:ext uri="{BB962C8B-B14F-4D97-AF65-F5344CB8AC3E}">
        <p14:creationId xmlns:p14="http://schemas.microsoft.com/office/powerpoint/2010/main" val="217876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D5F7-32FA-46B2-BB8C-46798F35F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73B534-B1CA-4BEB-872B-EB56C6DCF9F7}"/>
              </a:ext>
            </a:extLst>
          </p:cNvPr>
          <p:cNvSpPr>
            <a:spLocks noGrp="1"/>
          </p:cNvSpPr>
          <p:nvPr>
            <p:ph idx="1"/>
          </p:nvPr>
        </p:nvSpPr>
        <p:spPr>
          <a:xfrm>
            <a:off x="838200" y="1825625"/>
            <a:ext cx="10515600" cy="4667250"/>
          </a:xfrm>
        </p:spPr>
        <p:txBody>
          <a:bodyPr/>
          <a:lstStyle/>
          <a:p>
            <a:r>
              <a:rPr lang="en-US" dirty="0"/>
              <a:t>Typical emission spectra for both Zn-diffused and Si- doped diodes</a:t>
            </a:r>
          </a:p>
          <a:p>
            <a:pPr marL="0" indent="0">
              <a:buNone/>
            </a:pPr>
            <a:endParaRPr lang="en-IN" dirty="0"/>
          </a:p>
        </p:txBody>
      </p:sp>
      <p:pic>
        <p:nvPicPr>
          <p:cNvPr id="5" name="Picture 4">
            <a:extLst>
              <a:ext uri="{FF2B5EF4-FFF2-40B4-BE49-F238E27FC236}">
                <a16:creationId xmlns:a16="http://schemas.microsoft.com/office/drawing/2014/main" id="{4331C6B0-A3E1-4DAD-8E67-AE0E258B199F}"/>
              </a:ext>
            </a:extLst>
          </p:cNvPr>
          <p:cNvPicPr>
            <a:picLocks noChangeAspect="1"/>
          </p:cNvPicPr>
          <p:nvPr/>
        </p:nvPicPr>
        <p:blipFill>
          <a:blip r:embed="rId2"/>
          <a:stretch>
            <a:fillRect/>
          </a:stretch>
        </p:blipFill>
        <p:spPr>
          <a:xfrm>
            <a:off x="3173866" y="2309423"/>
            <a:ext cx="5191125" cy="4105275"/>
          </a:xfrm>
          <a:prstGeom prst="rect">
            <a:avLst/>
          </a:prstGeom>
        </p:spPr>
      </p:pic>
    </p:spTree>
    <p:extLst>
      <p:ext uri="{BB962C8B-B14F-4D97-AF65-F5344CB8AC3E}">
        <p14:creationId xmlns:p14="http://schemas.microsoft.com/office/powerpoint/2010/main" val="388149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6B4D-36E9-49ED-A58A-D8F2E3C34FE2}"/>
              </a:ext>
            </a:extLst>
          </p:cNvPr>
          <p:cNvSpPr>
            <a:spLocks noGrp="1"/>
          </p:cNvSpPr>
          <p:nvPr>
            <p:ph type="title"/>
          </p:nvPr>
        </p:nvSpPr>
        <p:spPr/>
        <p:txBody>
          <a:bodyPr/>
          <a:lstStyle/>
          <a:p>
            <a:r>
              <a:rPr lang="en-US" dirty="0">
                <a:solidFill>
                  <a:srgbClr val="FF0000"/>
                </a:solidFill>
              </a:rPr>
              <a:t>GALLIUM PHOSPHIDE (</a:t>
            </a:r>
            <a:r>
              <a:rPr lang="en-US" dirty="0" err="1">
                <a:solidFill>
                  <a:srgbClr val="FF0000"/>
                </a:solidFill>
              </a:rPr>
              <a:t>GaP</a:t>
            </a:r>
            <a:r>
              <a:rPr lang="en-US" dirty="0">
                <a:solidFill>
                  <a:srgbClr val="FF0000"/>
                </a:solidFill>
              </a:rPr>
              <a:t>) </a:t>
            </a:r>
            <a:br>
              <a:rPr lang="en-US" dirty="0">
                <a:solidFill>
                  <a:srgbClr val="FF0000"/>
                </a:solidFill>
              </a:rPr>
            </a:b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DFBBAB-73A9-420B-8C06-96E8548A5E66}"/>
                  </a:ext>
                </a:extLst>
              </p:cNvPr>
              <p:cNvSpPr>
                <a:spLocks noGrp="1"/>
              </p:cNvSpPr>
              <p:nvPr>
                <p:ph idx="1"/>
              </p:nvPr>
            </p:nvSpPr>
            <p:spPr/>
            <p:txBody>
              <a:bodyPr>
                <a:normAutofit fontScale="92500" lnSpcReduction="20000"/>
              </a:bodyPr>
              <a:lstStyle/>
              <a:p>
                <a:pPr algn="just"/>
                <a:r>
                  <a:rPr lang="en-US" dirty="0"/>
                  <a:t>This is an indirect bandgap semiconductor with </a:t>
                </a:r>
                <a:r>
                  <a:rPr lang="en-US" dirty="0" err="1"/>
                  <a:t>E</a:t>
                </a:r>
                <a:r>
                  <a:rPr lang="en-US" baseline="-25000" dirty="0" err="1"/>
                  <a:t>g</a:t>
                </a:r>
                <a:r>
                  <a:rPr lang="en-US" dirty="0"/>
                  <a:t> = 2.26 eV (</a:t>
                </a:r>
                <a14:m>
                  <m:oMath xmlns:m="http://schemas.openxmlformats.org/officeDocument/2006/math">
                    <m:r>
                      <a:rPr lang="en-US" i="1" smtClean="0">
                        <a:latin typeface="Cambria Math" panose="02040503050406030204" pitchFamily="18" charset="0"/>
                      </a:rPr>
                      <m:t>ƛ</m:t>
                    </m:r>
                  </m:oMath>
                </a14:m>
                <a:r>
                  <a:rPr lang="en-US" baseline="-25000" dirty="0"/>
                  <a:t>g </a:t>
                </a:r>
                <a:r>
                  <a:rPr lang="en-US" dirty="0"/>
                  <a:t>= 549 nm) and hence band -to -band transitions are rare. </a:t>
                </a:r>
              </a:p>
              <a:p>
                <a:pPr algn="just"/>
                <a:r>
                  <a:rPr lang="en-US" dirty="0"/>
                  <a:t>Group </a:t>
                </a:r>
                <a:r>
                  <a:rPr lang="en-US" dirty="0">
                    <a:solidFill>
                      <a:srgbClr val="00B0F0"/>
                    </a:solidFill>
                  </a:rPr>
                  <a:t>V elements such as N and Bi</a:t>
                </a:r>
                <a:r>
                  <a:rPr lang="en-US" dirty="0"/>
                  <a:t> may be used </a:t>
                </a:r>
                <a:r>
                  <a:rPr lang="en-US" dirty="0">
                    <a:solidFill>
                      <a:srgbClr val="00B0F0"/>
                    </a:solidFill>
                  </a:rPr>
                  <a:t>as dopants </a:t>
                </a:r>
                <a:r>
                  <a:rPr lang="en-US" dirty="0"/>
                  <a:t>to assist radiative transitions.</a:t>
                </a:r>
              </a:p>
              <a:p>
                <a:pPr algn="just"/>
                <a:r>
                  <a:rPr lang="en-US" dirty="0"/>
                  <a:t>These replace the phosphorus atoms and form recombination </a:t>
                </a:r>
                <a:r>
                  <a:rPr lang="en-US" dirty="0" err="1"/>
                  <a:t>centres</a:t>
                </a:r>
                <a:r>
                  <a:rPr lang="en-US" dirty="0"/>
                  <a:t> called </a:t>
                </a:r>
                <a:r>
                  <a:rPr lang="en-US" dirty="0">
                    <a:solidFill>
                      <a:srgbClr val="00B0F0"/>
                    </a:solidFill>
                  </a:rPr>
                  <a:t>isoelectronic traps. </a:t>
                </a:r>
              </a:p>
              <a:p>
                <a:pPr algn="just"/>
                <a:r>
                  <a:rPr lang="en-US" dirty="0"/>
                  <a:t>In the case of nitrogen the effective trap depth below the conduction band is small (8 </a:t>
                </a:r>
                <a:r>
                  <a:rPr lang="en-US" dirty="0" err="1"/>
                  <a:t>meV</a:t>
                </a:r>
                <a:r>
                  <a:rPr lang="en-US" dirty="0"/>
                  <a:t>) and the subsequent radiation has a peak wavelength only slightly less than </a:t>
                </a:r>
                <a14:m>
                  <m:oMath xmlns:m="http://schemas.openxmlformats.org/officeDocument/2006/math">
                    <m:r>
                      <a:rPr lang="en-US" i="1" smtClean="0">
                        <a:latin typeface="Cambria Math" panose="02040503050406030204" pitchFamily="18" charset="0"/>
                      </a:rPr>
                      <m:t>ƛ</m:t>
                    </m:r>
                  </m:oMath>
                </a14:m>
                <a:r>
                  <a:rPr lang="en-US" baseline="-25000" dirty="0"/>
                  <a:t>g</a:t>
                </a:r>
              </a:p>
              <a:p>
                <a:pPr algn="just"/>
                <a:r>
                  <a:rPr lang="en-US" dirty="0"/>
                  <a:t>Using increased levels of nitrogen doping and also doping with zinc and oxygen simultaneously give rise to deeper traps and consequently higher emission wavelengths.</a:t>
                </a:r>
                <a:endParaRPr lang="en-IN" dirty="0"/>
              </a:p>
            </p:txBody>
          </p:sp>
        </mc:Choice>
        <mc:Fallback>
          <p:sp>
            <p:nvSpPr>
              <p:cNvPr id="3" name="Content Placeholder 2">
                <a:extLst>
                  <a:ext uri="{FF2B5EF4-FFF2-40B4-BE49-F238E27FC236}">
                    <a16:creationId xmlns:a16="http://schemas.microsoft.com/office/drawing/2014/main" id="{21DFBBAB-73A9-420B-8C06-96E8548A5E66}"/>
                  </a:ext>
                </a:extLst>
              </p:cNvPr>
              <p:cNvSpPr>
                <a:spLocks noGrp="1" noRot="1" noChangeAspect="1" noMove="1" noResize="1" noEditPoints="1" noAdjustHandles="1" noChangeArrowheads="1" noChangeShapeType="1" noTextEdit="1"/>
              </p:cNvSpPr>
              <p:nvPr>
                <p:ph idx="1"/>
              </p:nvPr>
            </p:nvSpPr>
            <p:spPr>
              <a:blipFill>
                <a:blip r:embed="rId2"/>
                <a:stretch>
                  <a:fillRect l="-928" t="-3501" r="-986"/>
                </a:stretch>
              </a:blipFill>
            </p:spPr>
            <p:txBody>
              <a:bodyPr/>
              <a:lstStyle/>
              <a:p>
                <a:r>
                  <a:rPr lang="en-IN">
                    <a:noFill/>
                  </a:rPr>
                  <a:t> </a:t>
                </a:r>
              </a:p>
            </p:txBody>
          </p:sp>
        </mc:Fallback>
      </mc:AlternateContent>
    </p:spTree>
    <p:extLst>
      <p:ext uri="{BB962C8B-B14F-4D97-AF65-F5344CB8AC3E}">
        <p14:creationId xmlns:p14="http://schemas.microsoft.com/office/powerpoint/2010/main" val="150509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5CDD-A0E3-40BA-B3F0-19F47E03C259}"/>
              </a:ext>
            </a:extLst>
          </p:cNvPr>
          <p:cNvSpPr>
            <a:spLocks noGrp="1"/>
          </p:cNvSpPr>
          <p:nvPr>
            <p:ph type="title"/>
          </p:nvPr>
        </p:nvSpPr>
        <p:spPr/>
        <p:txBody>
          <a:bodyPr/>
          <a:lstStyle/>
          <a:p>
            <a:r>
              <a:rPr lang="en-US" dirty="0">
                <a:solidFill>
                  <a:srgbClr val="FF0000"/>
                </a:solidFill>
              </a:rPr>
              <a:t>GALLIUM ARSENIDE PHOSPHIDE (GaAs</a:t>
            </a:r>
            <a:r>
              <a:rPr lang="en-US" baseline="-25000" dirty="0">
                <a:solidFill>
                  <a:srgbClr val="FF0000"/>
                </a:solidFill>
              </a:rPr>
              <a:t>1-x</a:t>
            </a:r>
            <a:r>
              <a:rPr lang="en-US" dirty="0">
                <a:solidFill>
                  <a:srgbClr val="FF0000"/>
                </a:solidFill>
              </a:rPr>
              <a:t>P</a:t>
            </a:r>
            <a:r>
              <a:rPr lang="en-US" baseline="-25000" dirty="0">
                <a:solidFill>
                  <a:srgbClr val="FF0000"/>
                </a:solidFill>
              </a:rPr>
              <a:t>x</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33285B91-AD91-44C4-9C10-EC192820609B}"/>
              </a:ext>
            </a:extLst>
          </p:cNvPr>
          <p:cNvSpPr>
            <a:spLocks noGrp="1"/>
          </p:cNvSpPr>
          <p:nvPr>
            <p:ph idx="1"/>
          </p:nvPr>
        </p:nvSpPr>
        <p:spPr/>
        <p:txBody>
          <a:bodyPr/>
          <a:lstStyle/>
          <a:p>
            <a:pPr algn="just"/>
            <a:r>
              <a:rPr lang="en-US" dirty="0"/>
              <a:t>The energy gap of this ternary alloy depends on the value of x and furthermore it changes from being a direct bandgap when ,x&lt; 0.45 to an indirect bandgap when ,x &gt; 0.45. </a:t>
            </a:r>
          </a:p>
          <a:p>
            <a:pPr algn="just"/>
            <a:r>
              <a:rPr lang="en-US" dirty="0"/>
              <a:t>Using diodes with </a:t>
            </a:r>
            <a:r>
              <a:rPr lang="en-US" dirty="0">
                <a:solidFill>
                  <a:srgbClr val="00B0F0"/>
                </a:solidFill>
              </a:rPr>
              <a:t>x = 0.4 results in red emission. </a:t>
            </a:r>
          </a:p>
          <a:p>
            <a:pPr algn="just"/>
            <a:r>
              <a:rPr lang="en-US" dirty="0"/>
              <a:t>The indirect bandgap material can also be used in conjunction with the same radiative assisting dopants as used in </a:t>
            </a:r>
            <a:r>
              <a:rPr lang="en-US" dirty="0" err="1"/>
              <a:t>GaP</a:t>
            </a:r>
            <a:endParaRPr lang="en-IN" dirty="0"/>
          </a:p>
        </p:txBody>
      </p:sp>
    </p:spTree>
    <p:extLst>
      <p:ext uri="{BB962C8B-B14F-4D97-AF65-F5344CB8AC3E}">
        <p14:creationId xmlns:p14="http://schemas.microsoft.com/office/powerpoint/2010/main" val="86854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4003-515B-4807-AA78-51CA234102BD}"/>
              </a:ext>
            </a:extLst>
          </p:cNvPr>
          <p:cNvSpPr>
            <a:spLocks noGrp="1"/>
          </p:cNvSpPr>
          <p:nvPr>
            <p:ph type="title"/>
          </p:nvPr>
        </p:nvSpPr>
        <p:spPr/>
        <p:txBody>
          <a:bodyPr>
            <a:normAutofit/>
          </a:bodyPr>
          <a:lstStyle/>
          <a:p>
            <a:r>
              <a:rPr lang="en-US" sz="2800" dirty="0">
                <a:solidFill>
                  <a:srgbClr val="FF0000"/>
                </a:solidFill>
              </a:rPr>
              <a:t>GALLIUM ALUMINIUM ARSENIDE (</a:t>
            </a:r>
            <a:r>
              <a:rPr lang="en-US" sz="2800" dirty="0" err="1">
                <a:solidFill>
                  <a:srgbClr val="FF0000"/>
                </a:solidFill>
              </a:rPr>
              <a:t>Ga</a:t>
            </a:r>
            <a:r>
              <a:rPr lang="en-US" sz="2800" baseline="-25000" dirty="0" err="1">
                <a:solidFill>
                  <a:srgbClr val="FF0000"/>
                </a:solidFill>
              </a:rPr>
              <a:t>x</a:t>
            </a:r>
            <a:r>
              <a:rPr lang="en-US" sz="2800" dirty="0">
                <a:solidFill>
                  <a:srgbClr val="FF0000"/>
                </a:solidFill>
              </a:rPr>
              <a:t> AI</a:t>
            </a:r>
            <a:r>
              <a:rPr lang="en-US" sz="2800" baseline="-25000" dirty="0">
                <a:solidFill>
                  <a:srgbClr val="FF0000"/>
                </a:solidFill>
              </a:rPr>
              <a:t>1-x</a:t>
            </a:r>
            <a:r>
              <a:rPr lang="en-US" sz="2800" dirty="0">
                <a:solidFill>
                  <a:srgbClr val="FF0000"/>
                </a:solidFill>
              </a:rPr>
              <a:t>,As)</a:t>
            </a:r>
            <a:endParaRPr lang="en-IN" sz="2800" dirty="0">
              <a:solidFill>
                <a:srgbClr val="FF0000"/>
              </a:solidFill>
            </a:endParaRPr>
          </a:p>
        </p:txBody>
      </p:sp>
      <p:sp>
        <p:nvSpPr>
          <p:cNvPr id="3" name="Content Placeholder 2">
            <a:extLst>
              <a:ext uri="{FF2B5EF4-FFF2-40B4-BE49-F238E27FC236}">
                <a16:creationId xmlns:a16="http://schemas.microsoft.com/office/drawing/2014/main" id="{CA480BBD-2E15-443B-9FCB-188E8684163B}"/>
              </a:ext>
            </a:extLst>
          </p:cNvPr>
          <p:cNvSpPr>
            <a:spLocks noGrp="1"/>
          </p:cNvSpPr>
          <p:nvPr>
            <p:ph idx="1"/>
          </p:nvPr>
        </p:nvSpPr>
        <p:spPr/>
        <p:txBody>
          <a:bodyPr/>
          <a:lstStyle/>
          <a:p>
            <a:pPr algn="just"/>
            <a:r>
              <a:rPr lang="en-US" dirty="0"/>
              <a:t>Highly </a:t>
            </a:r>
            <a:r>
              <a:rPr lang="en-US" dirty="0">
                <a:solidFill>
                  <a:srgbClr val="00B0F0"/>
                </a:solidFill>
              </a:rPr>
              <a:t>efficient red- and near-infrared-emitting LEDs </a:t>
            </a:r>
            <a:r>
              <a:rPr lang="en-US" dirty="0"/>
              <a:t>can be made from this </a:t>
            </a:r>
            <a:r>
              <a:rPr lang="en-US" dirty="0" err="1"/>
              <a:t>material,if</a:t>
            </a:r>
            <a:r>
              <a:rPr lang="en-US" dirty="0"/>
              <a:t> a heterojunction is formed between n-type Ga</a:t>
            </a:r>
            <a:r>
              <a:rPr lang="en-US" baseline="-25000" dirty="0"/>
              <a:t>0.3</a:t>
            </a:r>
            <a:r>
              <a:rPr lang="en-US" dirty="0"/>
              <a:t>Al</a:t>
            </a:r>
            <a:r>
              <a:rPr lang="en-US" baseline="-25000" dirty="0"/>
              <a:t>0.4</a:t>
            </a:r>
            <a:r>
              <a:rPr lang="en-US" dirty="0"/>
              <a:t>As and p type Ga</a:t>
            </a:r>
            <a:r>
              <a:rPr lang="en-US" baseline="-25000" dirty="0"/>
              <a:t>0.6</a:t>
            </a:r>
            <a:r>
              <a:rPr lang="en-US" dirty="0"/>
              <a:t>Al</a:t>
            </a:r>
            <a:r>
              <a:rPr lang="en-US" baseline="-25000" dirty="0"/>
              <a:t>0.4</a:t>
            </a:r>
            <a:r>
              <a:rPr lang="en-US" dirty="0"/>
              <a:t>As</a:t>
            </a:r>
          </a:p>
          <a:p>
            <a:pPr algn="just"/>
            <a:r>
              <a:rPr lang="en-US" dirty="0"/>
              <a:t>As, electrons injected from the n surface layer into the p material recombine radiatively via acceptor levels and result in radiation of 650 nm wavelength. </a:t>
            </a:r>
          </a:p>
          <a:p>
            <a:pPr algn="just"/>
            <a:r>
              <a:rPr lang="en-US" dirty="0"/>
              <a:t>This can pass through the surface layer with little attenuation because of the relative large bandgap of the latter.</a:t>
            </a:r>
            <a:endParaRPr lang="en-IN" dirty="0"/>
          </a:p>
        </p:txBody>
      </p:sp>
    </p:spTree>
    <p:extLst>
      <p:ext uri="{BB962C8B-B14F-4D97-AF65-F5344CB8AC3E}">
        <p14:creationId xmlns:p14="http://schemas.microsoft.com/office/powerpoint/2010/main" val="307351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476F-18DE-4EA1-9B9D-EFD8A792EB5D}"/>
              </a:ext>
            </a:extLst>
          </p:cNvPr>
          <p:cNvSpPr>
            <a:spLocks noGrp="1"/>
          </p:cNvSpPr>
          <p:nvPr>
            <p:ph type="title"/>
          </p:nvPr>
        </p:nvSpPr>
        <p:spPr/>
        <p:txBody>
          <a:bodyPr/>
          <a:lstStyle/>
          <a:p>
            <a:r>
              <a:rPr lang="en-US" dirty="0">
                <a:solidFill>
                  <a:srgbClr val="FF0000"/>
                </a:solidFill>
              </a:rPr>
              <a:t>III-V nitrides (e.g. </a:t>
            </a:r>
            <a:r>
              <a:rPr lang="en-US" dirty="0" err="1">
                <a:solidFill>
                  <a:srgbClr val="FF0000"/>
                </a:solidFill>
              </a:rPr>
              <a:t>GaN</a:t>
            </a:r>
            <a:r>
              <a:rPr lang="en-US" dirty="0">
                <a:solidFill>
                  <a:srgbClr val="FF0000"/>
                </a:solidFill>
              </a:rPr>
              <a:t> and AIN) </a:t>
            </a:r>
            <a:endParaRPr lang="en-IN" dirty="0">
              <a:solidFill>
                <a:srgbClr val="FF0000"/>
              </a:solidFill>
            </a:endParaRPr>
          </a:p>
        </p:txBody>
      </p:sp>
      <p:sp>
        <p:nvSpPr>
          <p:cNvPr id="3" name="Content Placeholder 2">
            <a:extLst>
              <a:ext uri="{FF2B5EF4-FFF2-40B4-BE49-F238E27FC236}">
                <a16:creationId xmlns:a16="http://schemas.microsoft.com/office/drawing/2014/main" id="{F39386A2-5BC2-49C3-9AEF-B04C9287A61D}"/>
              </a:ext>
            </a:extLst>
          </p:cNvPr>
          <p:cNvSpPr>
            <a:spLocks noGrp="1"/>
          </p:cNvSpPr>
          <p:nvPr>
            <p:ph idx="1"/>
          </p:nvPr>
        </p:nvSpPr>
        <p:spPr/>
        <p:txBody>
          <a:bodyPr>
            <a:normAutofit fontScale="92500" lnSpcReduction="10000"/>
          </a:bodyPr>
          <a:lstStyle/>
          <a:p>
            <a:pPr algn="just"/>
            <a:r>
              <a:rPr lang="en-US" dirty="0"/>
              <a:t>These materials have energy gaps that correspond to emission wavelengths from </a:t>
            </a:r>
            <a:r>
              <a:rPr lang="en-US" dirty="0">
                <a:solidFill>
                  <a:srgbClr val="00B0F0"/>
                </a:solidFill>
              </a:rPr>
              <a:t>green all the way into the ultraviolet.</a:t>
            </a:r>
          </a:p>
          <a:p>
            <a:pPr algn="just"/>
            <a:r>
              <a:rPr lang="en-US" dirty="0"/>
              <a:t>A number of problems frustrated the early development of these materials.</a:t>
            </a:r>
          </a:p>
          <a:p>
            <a:pPr algn="just"/>
            <a:r>
              <a:rPr lang="en-US" dirty="0"/>
              <a:t>For example, until recently there was a lack of suitable substrate materials with matching lattice constants and thermal expansion coefficients. It also proved difficult to dope the materials p-type. </a:t>
            </a:r>
          </a:p>
          <a:p>
            <a:pPr algn="just"/>
            <a:r>
              <a:rPr lang="en-US" dirty="0"/>
              <a:t>It was not until the early 1980s that these problems were overcome, when it was found that the deposition of buffer layers allowed growth on readily available substrates such as sapphire and silicon carbide. </a:t>
            </a:r>
          </a:p>
          <a:p>
            <a:pPr algn="just"/>
            <a:r>
              <a:rPr lang="en-US" dirty="0"/>
              <a:t>In addition new growth and irradiation techniques have enabled p-type layers to be fabricated.</a:t>
            </a:r>
            <a:endParaRPr lang="en-IN" dirty="0"/>
          </a:p>
        </p:txBody>
      </p:sp>
    </p:spTree>
    <p:extLst>
      <p:ext uri="{BB962C8B-B14F-4D97-AF65-F5344CB8AC3E}">
        <p14:creationId xmlns:p14="http://schemas.microsoft.com/office/powerpoint/2010/main" val="209599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992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Cambria Math</vt:lpstr>
      <vt:lpstr>Office Theme</vt:lpstr>
      <vt:lpstr>LED Materials</vt:lpstr>
      <vt:lpstr>Requirements for a suitable LED material </vt:lpstr>
      <vt:lpstr>Commercial LED materials</vt:lpstr>
      <vt:lpstr>GALLIUM ARSENIDE (GaAs)  </vt:lpstr>
      <vt:lpstr>PowerPoint Presentation</vt:lpstr>
      <vt:lpstr>GALLIUM PHOSPHIDE (GaP)  </vt:lpstr>
      <vt:lpstr>GALLIUM ARSENIDE PHOSPHIDE (GaAs1-xPx,)</vt:lpstr>
      <vt:lpstr>GALLIUM ALUMINIUM ARSENIDE (Gax AI1-x,As)</vt:lpstr>
      <vt:lpstr>III-V nitrides (e.g. GaN and AIN) </vt:lpstr>
      <vt:lpstr>INDIUM GALLIUM ARSENIDE</vt:lpstr>
      <vt:lpstr>II-VI semiconductors (e.g. zinc selenide and related compounds)</vt:lpstr>
      <vt:lpstr>SILICON CARBIDE (SiC)</vt:lpstr>
      <vt:lpstr>Characteristics of the commonly used LED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Materials</dc:title>
  <dc:creator>ECE-B-SEC</dc:creator>
  <cp:lastModifiedBy>ECE-B-SEC</cp:lastModifiedBy>
  <cp:revision>5</cp:revision>
  <dcterms:created xsi:type="dcterms:W3CDTF">2022-02-17T12:46:23Z</dcterms:created>
  <dcterms:modified xsi:type="dcterms:W3CDTF">2022-02-17T14:36:06Z</dcterms:modified>
</cp:coreProperties>
</file>