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4" r:id="rId4"/>
    <p:sldId id="257" r:id="rId5"/>
    <p:sldId id="259" r:id="rId6"/>
    <p:sldId id="260" r:id="rId7"/>
    <p:sldId id="263" r:id="rId8"/>
    <p:sldId id="265"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1320" y="-6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C737F6-BB7C-4F42-95D6-9D68DA2F8FC5}"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737F6-BB7C-4F42-95D6-9D68DA2F8FC5}"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737F6-BB7C-4F42-95D6-9D68DA2F8FC5}"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737F6-BB7C-4F42-95D6-9D68DA2F8FC5}"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737F6-BB7C-4F42-95D6-9D68DA2F8FC5}"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C737F6-BB7C-4F42-95D6-9D68DA2F8FC5}"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C737F6-BB7C-4F42-95D6-9D68DA2F8FC5}"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737F6-BB7C-4F42-95D6-9D68DA2F8FC5}"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737F6-BB7C-4F42-95D6-9D68DA2F8FC5}"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737F6-BB7C-4F42-95D6-9D68DA2F8FC5}"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737F6-BB7C-4F42-95D6-9D68DA2F8FC5}"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BF0D2-8782-4644-856F-C04D4C60FA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737F6-BB7C-4F42-95D6-9D68DA2F8FC5}" type="datetimeFigureOut">
              <a:rPr lang="en-US" smtClean="0"/>
              <a:pPr/>
              <a:t>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BF0D2-8782-4644-856F-C04D4C60FA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yjus.com/free-ias-prep/the-vijayanagar-empir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1676399"/>
          </a:xfrm>
        </p:spPr>
        <p:txBody>
          <a:bodyPr>
            <a:normAutofit/>
          </a:bodyPr>
          <a:lstStyle/>
          <a:p>
            <a:r>
              <a:rPr lang="en-US" sz="4800" b="1" dirty="0" smtClean="0">
                <a:latin typeface="Algerian" pitchFamily="82" charset="0"/>
                <a:cs typeface="Times New Roman" pitchFamily="18" charset="0"/>
              </a:rPr>
              <a:t>INDIAN</a:t>
            </a:r>
            <a:r>
              <a:rPr lang="en-US" sz="4800" b="1" dirty="0" smtClean="0">
                <a:solidFill>
                  <a:srgbClr val="002060"/>
                </a:solidFill>
                <a:latin typeface="Algerian" pitchFamily="82" charset="0"/>
                <a:cs typeface="Times New Roman" pitchFamily="18" charset="0"/>
              </a:rPr>
              <a:t> </a:t>
            </a:r>
            <a:r>
              <a:rPr lang="en-US" sz="4800" b="1" dirty="0" smtClean="0">
                <a:latin typeface="Algerian" pitchFamily="82" charset="0"/>
                <a:cs typeface="Times New Roman" pitchFamily="18" charset="0"/>
              </a:rPr>
              <a:t>ART FORM</a:t>
            </a:r>
            <a:endParaRPr lang="en-US" sz="4800" b="1" dirty="0">
              <a:latin typeface="Algerian" pitchFamily="82" charset="0"/>
            </a:endParaRPr>
          </a:p>
        </p:txBody>
      </p:sp>
      <p:sp>
        <p:nvSpPr>
          <p:cNvPr id="3" name="Subtitle 2"/>
          <p:cNvSpPr>
            <a:spLocks noGrp="1"/>
          </p:cNvSpPr>
          <p:nvPr>
            <p:ph type="subTitle" idx="1"/>
          </p:nvPr>
        </p:nvSpPr>
        <p:spPr>
          <a:xfrm>
            <a:off x="1371600" y="3124200"/>
            <a:ext cx="6400800" cy="1828800"/>
          </a:xfrm>
        </p:spPr>
        <p:txBody>
          <a:bodyPr>
            <a:normAutofit fontScale="85000" lnSpcReduction="20000"/>
          </a:bodyPr>
          <a:lstStyle/>
          <a:p>
            <a:r>
              <a:rPr lang="en-US" sz="4000" dirty="0" smtClean="0">
                <a:solidFill>
                  <a:schemeClr val="tx1"/>
                </a:solidFill>
                <a:latin typeface="Aharoni" pitchFamily="2" charset="-79"/>
                <a:cs typeface="Aharoni" pitchFamily="2" charset="-79"/>
              </a:rPr>
              <a:t>Unit – 1</a:t>
            </a:r>
          </a:p>
          <a:p>
            <a:r>
              <a:rPr lang="en-US" sz="4000" dirty="0" smtClean="0">
                <a:solidFill>
                  <a:schemeClr val="tx1"/>
                </a:solidFill>
                <a:latin typeface="Aharoni" pitchFamily="2" charset="-79"/>
                <a:cs typeface="Aharoni" pitchFamily="2" charset="-79"/>
              </a:rPr>
              <a:t>Indian Art Over Ages</a:t>
            </a:r>
            <a:r>
              <a:rPr lang="en-US" sz="4000" dirty="0" smtClean="0">
                <a:solidFill>
                  <a:schemeClr val="tx1"/>
                </a:solidFill>
                <a:latin typeface="Aharoni" pitchFamily="2" charset="-79"/>
                <a:cs typeface="Aharoni" pitchFamily="2" charset="-79"/>
              </a:rPr>
              <a:t>!</a:t>
            </a:r>
          </a:p>
          <a:p>
            <a:r>
              <a:rPr lang="en-US" sz="1800" dirty="0" smtClean="0">
                <a:solidFill>
                  <a:schemeClr val="tx1"/>
                </a:solidFill>
                <a:latin typeface="Aharoni" pitchFamily="2" charset="-79"/>
                <a:cs typeface="Aharoni" pitchFamily="2" charset="-79"/>
              </a:rPr>
              <a:t>        			Prepared by:</a:t>
            </a:r>
          </a:p>
          <a:p>
            <a:r>
              <a:rPr lang="en-US" sz="1800" dirty="0" smtClean="0">
                <a:solidFill>
                  <a:schemeClr val="tx1"/>
                </a:solidFill>
                <a:latin typeface="Aharoni" pitchFamily="2" charset="-79"/>
                <a:cs typeface="Aharoni" pitchFamily="2" charset="-79"/>
              </a:rPr>
              <a:t>                   			</a:t>
            </a:r>
            <a:r>
              <a:rPr lang="en-US" sz="1800" dirty="0" err="1" smtClean="0">
                <a:solidFill>
                  <a:schemeClr val="tx1"/>
                </a:solidFill>
                <a:latin typeface="Aharoni" pitchFamily="2" charset="-79"/>
                <a:cs typeface="Aharoni" pitchFamily="2" charset="-79"/>
              </a:rPr>
              <a:t>M.Sathiya</a:t>
            </a:r>
            <a:r>
              <a:rPr lang="en-US" sz="1800" dirty="0" smtClean="0">
                <a:solidFill>
                  <a:schemeClr val="tx1"/>
                </a:solidFill>
                <a:latin typeface="Aharoni" pitchFamily="2" charset="-79"/>
                <a:cs typeface="Aharoni" pitchFamily="2" charset="-79"/>
              </a:rPr>
              <a:t>, Assist. Prof,</a:t>
            </a:r>
          </a:p>
          <a:p>
            <a:r>
              <a:rPr lang="en-US" sz="1800" dirty="0" smtClean="0">
                <a:solidFill>
                  <a:schemeClr val="tx1"/>
                </a:solidFill>
                <a:latin typeface="Aharoni" pitchFamily="2" charset="-79"/>
                <a:cs typeface="Aharoni" pitchFamily="2" charset="-79"/>
              </a:rPr>
              <a:t>	 </a:t>
            </a:r>
            <a:r>
              <a:rPr lang="en-US" sz="1800" dirty="0" smtClean="0">
                <a:solidFill>
                  <a:schemeClr val="tx1"/>
                </a:solidFill>
                <a:latin typeface="Aharoni" pitchFamily="2" charset="-79"/>
                <a:cs typeface="Aharoni" pitchFamily="2" charset="-79"/>
              </a:rPr>
              <a:t>                                       EFL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10000"/>
          </a:bodyPr>
          <a:lstStyle/>
          <a:p>
            <a:pPr>
              <a:lnSpc>
                <a:spcPct val="160000"/>
              </a:lnSpc>
              <a:buFont typeface="Wingdings" pitchFamily="2" charset="2"/>
              <a:buChar char="Ø"/>
            </a:pPr>
            <a:r>
              <a:rPr lang="en-US" sz="3000" dirty="0" smtClean="0">
                <a:latin typeface="Arial Black" pitchFamily="34" charset="0"/>
              </a:rPr>
              <a:t>It is difficult to date this work with any accuracy on the basis of tradition and ambiguous astronomical information contained in the hymns. </a:t>
            </a:r>
          </a:p>
          <a:p>
            <a:pPr>
              <a:lnSpc>
                <a:spcPct val="160000"/>
              </a:lnSpc>
              <a:buFont typeface="Wingdings" pitchFamily="2" charset="2"/>
              <a:buChar char="Ø"/>
            </a:pPr>
            <a:r>
              <a:rPr lang="en-US" sz="3000" dirty="0" smtClean="0">
                <a:latin typeface="Arial Black" pitchFamily="34" charset="0"/>
              </a:rPr>
              <a:t>It is most likely that Rig Veda was composed between 1,500 B.C. and 1,000 B.C. In the fifth century, large parts of India were united under Asoka.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haroni" pitchFamily="2" charset="-79"/>
                <a:cs typeface="Aharoni" pitchFamily="2" charset="-79"/>
              </a:rPr>
              <a:t>Paintings of Raja Ravi </a:t>
            </a:r>
            <a:r>
              <a:rPr lang="en-US" b="1" dirty="0" err="1" smtClean="0">
                <a:latin typeface="Aharoni" pitchFamily="2" charset="-79"/>
                <a:cs typeface="Aharoni" pitchFamily="2" charset="-79"/>
              </a:rPr>
              <a:t>Varma</a:t>
            </a:r>
            <a:endParaRPr lang="en-US" b="1" dirty="0">
              <a:latin typeface="Aharoni" pitchFamily="2" charset="-79"/>
              <a:cs typeface="Aharoni" pitchFamily="2" charset="-79"/>
            </a:endParaRP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b="1" dirty="0">
                <a:latin typeface="Aharoni" pitchFamily="2" charset="-79"/>
                <a:cs typeface="Aharoni" pitchFamily="2" charset="-79"/>
              </a:rPr>
              <a:t>Date of Birth: </a:t>
            </a:r>
            <a:r>
              <a:rPr lang="en-US" dirty="0">
                <a:latin typeface="Aharoni" pitchFamily="2" charset="-79"/>
                <a:cs typeface="Aharoni" pitchFamily="2" charset="-79"/>
              </a:rPr>
              <a:t>April 29, 1848</a:t>
            </a:r>
          </a:p>
          <a:p>
            <a:r>
              <a:rPr lang="en-US" b="1" dirty="0">
                <a:latin typeface="Aharoni" pitchFamily="2" charset="-79"/>
                <a:cs typeface="Aharoni" pitchFamily="2" charset="-79"/>
              </a:rPr>
              <a:t>Place of Birth: </a:t>
            </a:r>
            <a:r>
              <a:rPr lang="en-US" dirty="0" err="1">
                <a:latin typeface="Aharoni" pitchFamily="2" charset="-79"/>
                <a:cs typeface="Aharoni" pitchFamily="2" charset="-79"/>
              </a:rPr>
              <a:t>Kilimanoor</a:t>
            </a:r>
            <a:r>
              <a:rPr lang="en-US" dirty="0">
                <a:latin typeface="Aharoni" pitchFamily="2" charset="-79"/>
                <a:cs typeface="Aharoni" pitchFamily="2" charset="-79"/>
              </a:rPr>
              <a:t>, Travancore</a:t>
            </a:r>
          </a:p>
          <a:p>
            <a:r>
              <a:rPr lang="en-US" b="1" dirty="0">
                <a:latin typeface="Aharoni" pitchFamily="2" charset="-79"/>
                <a:cs typeface="Aharoni" pitchFamily="2" charset="-79"/>
              </a:rPr>
              <a:t>Date of </a:t>
            </a:r>
            <a:r>
              <a:rPr lang="en-US" b="1" dirty="0" smtClean="0">
                <a:latin typeface="Aharoni" pitchFamily="2" charset="-79"/>
                <a:cs typeface="Aharoni" pitchFamily="2" charset="-79"/>
              </a:rPr>
              <a:t>Death</a:t>
            </a:r>
            <a:r>
              <a:rPr lang="en-US" b="1" dirty="0">
                <a:latin typeface="Aharoni" pitchFamily="2" charset="-79"/>
                <a:cs typeface="Aharoni" pitchFamily="2" charset="-79"/>
              </a:rPr>
              <a:t>: </a:t>
            </a:r>
            <a:r>
              <a:rPr lang="en-US" dirty="0">
                <a:latin typeface="Aharoni" pitchFamily="2" charset="-79"/>
                <a:cs typeface="Aharoni" pitchFamily="2" charset="-79"/>
              </a:rPr>
              <a:t>October 2, </a:t>
            </a:r>
            <a:r>
              <a:rPr lang="en-US" dirty="0" smtClean="0">
                <a:latin typeface="Aharoni" pitchFamily="2" charset="-79"/>
                <a:cs typeface="Aharoni" pitchFamily="2" charset="-79"/>
              </a:rPr>
              <a:t>1906</a:t>
            </a:r>
          </a:p>
          <a:p>
            <a:r>
              <a:rPr lang="en-US" dirty="0" smtClean="0">
                <a:latin typeface="Aharoni" pitchFamily="2" charset="-79"/>
                <a:cs typeface="Aharoni" pitchFamily="2" charset="-79"/>
              </a:rPr>
              <a:t>Considered as one of the greatest painters in the Indian history</a:t>
            </a:r>
            <a:r>
              <a:rPr lang="en-US" dirty="0" smtClean="0">
                <a:latin typeface="Aharoni" pitchFamily="2" charset="-79"/>
                <a:cs typeface="Aharoni" pitchFamily="2" charset="-79"/>
              </a:rPr>
              <a:t>.</a:t>
            </a:r>
          </a:p>
          <a:p>
            <a:r>
              <a:rPr lang="en-US" dirty="0" err="1" smtClean="0">
                <a:latin typeface="Aharoni" pitchFamily="2" charset="-79"/>
                <a:cs typeface="Aharoni" pitchFamily="2" charset="-79"/>
              </a:rPr>
              <a:t>Varma</a:t>
            </a:r>
            <a:r>
              <a:rPr lang="en-US" dirty="0" smtClean="0">
                <a:latin typeface="Aharoni" pitchFamily="2" charset="-79"/>
                <a:cs typeface="Aharoni" pitchFamily="2" charset="-79"/>
              </a:rPr>
              <a:t> was </a:t>
            </a:r>
            <a:r>
              <a:rPr lang="en-US" dirty="0" err="1" smtClean="0">
                <a:latin typeface="Aharoni" pitchFamily="2" charset="-79"/>
                <a:cs typeface="Aharoni" pitchFamily="2" charset="-79"/>
              </a:rPr>
              <a:t>patronised</a:t>
            </a:r>
            <a:r>
              <a:rPr lang="en-US" dirty="0" smtClean="0">
                <a:latin typeface="Aharoni" pitchFamily="2" charset="-79"/>
                <a:cs typeface="Aharoni" pitchFamily="2" charset="-79"/>
              </a:rPr>
              <a:t> by </a:t>
            </a:r>
            <a:r>
              <a:rPr lang="en-US" dirty="0" err="1" smtClean="0">
                <a:latin typeface="Aharoni" pitchFamily="2" charset="-79"/>
                <a:cs typeface="Aharoni" pitchFamily="2" charset="-79"/>
              </a:rPr>
              <a:t>Ayilyam</a:t>
            </a:r>
            <a:r>
              <a:rPr lang="en-US" dirty="0" smtClean="0">
                <a:latin typeface="Aharoni" pitchFamily="2" charset="-79"/>
                <a:cs typeface="Aharoni" pitchFamily="2" charset="-79"/>
              </a:rPr>
              <a:t> </a:t>
            </a:r>
            <a:r>
              <a:rPr lang="en-US" dirty="0" err="1" smtClean="0">
                <a:latin typeface="Aharoni" pitchFamily="2" charset="-79"/>
                <a:cs typeface="Aharoni" pitchFamily="2" charset="-79"/>
              </a:rPr>
              <a:t>Thirunal</a:t>
            </a:r>
            <a:r>
              <a:rPr lang="en-US" dirty="0" smtClean="0">
                <a:latin typeface="Aharoni" pitchFamily="2" charset="-79"/>
                <a:cs typeface="Aharoni" pitchFamily="2" charset="-79"/>
              </a:rPr>
              <a:t>, </a:t>
            </a:r>
            <a:r>
              <a:rPr lang="en-US" dirty="0" smtClean="0">
                <a:latin typeface="Aharoni" pitchFamily="2" charset="-79"/>
                <a:cs typeface="Aharoni" pitchFamily="2" charset="-79"/>
              </a:rPr>
              <a:t>the next Maharaja of </a:t>
            </a:r>
            <a:r>
              <a:rPr lang="en-US" dirty="0" smtClean="0">
                <a:latin typeface="Aharoni" pitchFamily="2" charset="-79"/>
                <a:cs typeface="Aharoni" pitchFamily="2" charset="-79"/>
              </a:rPr>
              <a:t>Travancore</a:t>
            </a:r>
            <a:r>
              <a:rPr lang="en-US" dirty="0" smtClean="0">
                <a:latin typeface="Aharoni" pitchFamily="2" charset="-79"/>
                <a:cs typeface="Aharoni" pitchFamily="2" charset="-79"/>
              </a:rPr>
              <a:t> and began formal training thereafter</a:t>
            </a:r>
            <a:r>
              <a:rPr lang="en-US" dirty="0" smtClean="0">
                <a:latin typeface="Aharoni" pitchFamily="2" charset="-79"/>
                <a:cs typeface="Aharoni" pitchFamily="2" charset="-79"/>
              </a:rPr>
              <a:t>.</a:t>
            </a:r>
            <a:r>
              <a:rPr lang="en-US" dirty="0" smtClean="0">
                <a:latin typeface="Aharoni" pitchFamily="2" charset="-79"/>
                <a:cs typeface="Aharoni" pitchFamily="2" charset="-79"/>
              </a:rPr>
              <a:t> He learned the basics of painting in </a:t>
            </a:r>
            <a:r>
              <a:rPr lang="en-US" dirty="0" smtClean="0">
                <a:latin typeface="Aharoni" pitchFamily="2" charset="-79"/>
                <a:cs typeface="Aharoni" pitchFamily="2" charset="-79"/>
              </a:rPr>
              <a:t>Madurai.</a:t>
            </a:r>
            <a:r>
              <a:rPr lang="en-US" dirty="0" smtClean="0">
                <a:latin typeface="Aharoni" pitchFamily="2" charset="-79"/>
                <a:cs typeface="Aharoni" pitchFamily="2" charset="-79"/>
              </a:rPr>
              <a:t> </a:t>
            </a:r>
            <a:endParaRPr lang="en-US" dirty="0" smtClean="0">
              <a:latin typeface="Aharoni" pitchFamily="2" charset="-79"/>
              <a:cs typeface="Aharoni" pitchFamily="2" charset="-79"/>
            </a:endParaRPr>
          </a:p>
          <a:p>
            <a:r>
              <a:rPr lang="en-US" dirty="0" smtClean="0">
                <a:latin typeface="Aharoni" pitchFamily="2" charset="-79"/>
                <a:cs typeface="Aharoni" pitchFamily="2" charset="-79"/>
              </a:rPr>
              <a:t>His paintings mainly based on </a:t>
            </a:r>
            <a:r>
              <a:rPr lang="en-US" dirty="0">
                <a:latin typeface="Aharoni" pitchFamily="2" charset="-79"/>
                <a:cs typeface="Aharoni" pitchFamily="2" charset="-79"/>
              </a:rPr>
              <a:t>the </a:t>
            </a:r>
            <a:r>
              <a:rPr lang="en-US" dirty="0" err="1">
                <a:latin typeface="Aharoni" pitchFamily="2" charset="-79"/>
                <a:cs typeface="Aharoni" pitchFamily="2" charset="-79"/>
              </a:rPr>
              <a:t>Puranas</a:t>
            </a:r>
            <a:r>
              <a:rPr lang="en-US" dirty="0">
                <a:latin typeface="Aharoni" pitchFamily="2" charset="-79"/>
                <a:cs typeface="Aharoni" pitchFamily="2" charset="-79"/>
              </a:rPr>
              <a:t> (ancient mythological stories) and </a:t>
            </a:r>
            <a:r>
              <a:rPr lang="en-US" dirty="0" smtClean="0">
                <a:latin typeface="Aharoni" pitchFamily="2" charset="-79"/>
                <a:cs typeface="Aharoni" pitchFamily="2" charset="-79"/>
              </a:rPr>
              <a:t>the great </a:t>
            </a:r>
            <a:r>
              <a:rPr lang="en-US" dirty="0">
                <a:latin typeface="Aharoni" pitchFamily="2" charset="-79"/>
                <a:cs typeface="Aharoni" pitchFamily="2" charset="-79"/>
              </a:rPr>
              <a:t>Indian epics - Mahabharata and Ramayana.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dirty="0">
                <a:latin typeface="Aharoni" pitchFamily="2" charset="-79"/>
                <a:cs typeface="Aharoni" pitchFamily="2" charset="-79"/>
              </a:rPr>
              <a:t>Ravi </a:t>
            </a:r>
            <a:r>
              <a:rPr lang="en-US" dirty="0" err="1">
                <a:latin typeface="Aharoni" pitchFamily="2" charset="-79"/>
                <a:cs typeface="Aharoni" pitchFamily="2" charset="-79"/>
              </a:rPr>
              <a:t>Varma</a:t>
            </a:r>
            <a:r>
              <a:rPr lang="en-US" dirty="0">
                <a:latin typeface="Aharoni" pitchFamily="2" charset="-79"/>
                <a:cs typeface="Aharoni" pitchFamily="2" charset="-79"/>
              </a:rPr>
              <a:t> is one of the few painters who managed to accomplish a beautiful union of Indian </a:t>
            </a:r>
            <a:r>
              <a:rPr lang="en-US" dirty="0" smtClean="0">
                <a:latin typeface="Aharoni" pitchFamily="2" charset="-79"/>
                <a:cs typeface="Aharoni" pitchFamily="2" charset="-79"/>
              </a:rPr>
              <a:t>tradition with </a:t>
            </a:r>
            <a:r>
              <a:rPr lang="en-US" dirty="0">
                <a:latin typeface="Aharoni" pitchFamily="2" charset="-79"/>
                <a:cs typeface="Aharoni" pitchFamily="2" charset="-79"/>
              </a:rPr>
              <a:t>the techniques of European academic art</a:t>
            </a:r>
            <a:r>
              <a:rPr lang="en-US" dirty="0" smtClean="0">
                <a:latin typeface="Aharoni" pitchFamily="2" charset="-79"/>
                <a:cs typeface="Aharoni" pitchFamily="2" charset="-79"/>
              </a:rPr>
              <a:t>.</a:t>
            </a:r>
          </a:p>
          <a:p>
            <a:r>
              <a:rPr lang="en-US" dirty="0" err="1">
                <a:latin typeface="Aharoni" pitchFamily="2" charset="-79"/>
                <a:cs typeface="Aharoni" pitchFamily="2" charset="-79"/>
              </a:rPr>
              <a:t>Varma</a:t>
            </a:r>
            <a:r>
              <a:rPr lang="en-US" dirty="0">
                <a:latin typeface="Aharoni" pitchFamily="2" charset="-79"/>
                <a:cs typeface="Aharoni" pitchFamily="2" charset="-79"/>
              </a:rPr>
              <a:t> was also responsible in taking the Indian art all over the world with his impeccable technique. </a:t>
            </a:r>
            <a:endParaRPr lang="en-US" dirty="0" smtClean="0">
              <a:latin typeface="Aharoni" pitchFamily="2" charset="-79"/>
              <a:cs typeface="Aharoni" pitchFamily="2" charset="-79"/>
            </a:endParaRPr>
          </a:p>
          <a:p>
            <a:r>
              <a:rPr lang="en-US" dirty="0" err="1" smtClean="0">
                <a:latin typeface="Aharoni" pitchFamily="2" charset="-79"/>
                <a:cs typeface="Aharoni" pitchFamily="2" charset="-79"/>
              </a:rPr>
              <a:t>Varma’s</a:t>
            </a:r>
            <a:r>
              <a:rPr lang="en-US" dirty="0" smtClean="0">
                <a:latin typeface="Aharoni" pitchFamily="2" charset="-79"/>
                <a:cs typeface="Aharoni" pitchFamily="2" charset="-79"/>
              </a:rPr>
              <a:t> </a:t>
            </a:r>
            <a:r>
              <a:rPr lang="en-US" dirty="0">
                <a:latin typeface="Aharoni" pitchFamily="2" charset="-79"/>
                <a:cs typeface="Aharoni" pitchFamily="2" charset="-79"/>
              </a:rPr>
              <a:t>paintings highlighted the beauty of South Indian women which were admired by all.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haroni" pitchFamily="2" charset="-79"/>
                <a:cs typeface="Aharoni" pitchFamily="2" charset="-79"/>
              </a:rPr>
              <a:t>Great Paintings of Ravi </a:t>
            </a:r>
            <a:r>
              <a:rPr lang="en-US" sz="3600" dirty="0" err="1" smtClean="0">
                <a:latin typeface="Aharoni" pitchFamily="2" charset="-79"/>
                <a:cs typeface="Aharoni" pitchFamily="2" charset="-79"/>
              </a:rPr>
              <a:t>Varma</a:t>
            </a:r>
            <a:endParaRPr lang="en-US" sz="3600" dirty="0">
              <a:latin typeface="Aharoni" pitchFamily="2" charset="-79"/>
              <a:cs typeface="Aharoni" pitchFamily="2" charset="-79"/>
            </a:endParaRPr>
          </a:p>
        </p:txBody>
      </p:sp>
      <p:sp>
        <p:nvSpPr>
          <p:cNvPr id="3" name="Content Placeholder 2"/>
          <p:cNvSpPr>
            <a:spLocks noGrp="1"/>
          </p:cNvSpPr>
          <p:nvPr>
            <p:ph sz="half" idx="1"/>
          </p:nvPr>
        </p:nvSpPr>
        <p:spPr>
          <a:xfrm>
            <a:off x="457200" y="1295400"/>
            <a:ext cx="4038600" cy="4830763"/>
          </a:xfrm>
        </p:spPr>
        <p:txBody>
          <a:bodyPr>
            <a:normAutofit fontScale="85000" lnSpcReduction="20000"/>
          </a:bodyPr>
          <a:lstStyle/>
          <a:p>
            <a:pPr>
              <a:lnSpc>
                <a:spcPct val="120000"/>
              </a:lnSpc>
            </a:pPr>
            <a:r>
              <a:rPr lang="en-US" dirty="0">
                <a:latin typeface="Aharoni" pitchFamily="2" charset="-79"/>
                <a:cs typeface="Aharoni" pitchFamily="2" charset="-79"/>
              </a:rPr>
              <a:t>A Family of Beggars – This painting represented the sorry state of Indian economics.</a:t>
            </a:r>
          </a:p>
          <a:p>
            <a:pPr>
              <a:lnSpc>
                <a:spcPct val="120000"/>
              </a:lnSpc>
            </a:pPr>
            <a:r>
              <a:rPr lang="en-US" dirty="0">
                <a:latin typeface="Aharoni" pitchFamily="2" charset="-79"/>
                <a:cs typeface="Aharoni" pitchFamily="2" charset="-79"/>
              </a:rPr>
              <a:t>A Lady Playing </a:t>
            </a:r>
            <a:r>
              <a:rPr lang="en-US" dirty="0" err="1">
                <a:latin typeface="Aharoni" pitchFamily="2" charset="-79"/>
                <a:cs typeface="Aharoni" pitchFamily="2" charset="-79"/>
              </a:rPr>
              <a:t>Swarbat</a:t>
            </a:r>
            <a:r>
              <a:rPr lang="en-US" dirty="0">
                <a:latin typeface="Aharoni" pitchFamily="2" charset="-79"/>
                <a:cs typeface="Aharoni" pitchFamily="2" charset="-79"/>
              </a:rPr>
              <a:t> – Just like many of his paintings, this too, was </a:t>
            </a:r>
            <a:r>
              <a:rPr lang="en-US" dirty="0" err="1">
                <a:latin typeface="Aharoni" pitchFamily="2" charset="-79"/>
                <a:cs typeface="Aharoni" pitchFamily="2" charset="-79"/>
              </a:rPr>
              <a:t>modelled</a:t>
            </a:r>
            <a:r>
              <a:rPr lang="en-US" dirty="0">
                <a:latin typeface="Aharoni" pitchFamily="2" charset="-79"/>
                <a:cs typeface="Aharoni" pitchFamily="2" charset="-79"/>
              </a:rPr>
              <a:t> after a South Indian woman.</a:t>
            </a:r>
          </a:p>
          <a:p>
            <a:r>
              <a:rPr lang="en-US" dirty="0" smtClean="0"/>
              <a:t/>
            </a:r>
            <a:br>
              <a:rPr lang="en-US" dirty="0" smtClean="0"/>
            </a:br>
            <a:endParaRPr lang="en-US" dirty="0"/>
          </a:p>
        </p:txBody>
      </p:sp>
      <p:pic>
        <p:nvPicPr>
          <p:cNvPr id="5" name="Content Placeholder 4" descr="lady playing swarbat.jpg"/>
          <p:cNvPicPr>
            <a:picLocks noGrp="1" noChangeAspect="1"/>
          </p:cNvPicPr>
          <p:nvPr>
            <p:ph sz="half" idx="2"/>
          </p:nvPr>
        </p:nvPicPr>
        <p:blipFill>
          <a:blip r:embed="rId2"/>
          <a:stretch>
            <a:fillRect/>
          </a:stretch>
        </p:blipFill>
        <p:spPr>
          <a:xfrm>
            <a:off x="5029200" y="1600200"/>
            <a:ext cx="3124200" cy="3962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Jatayu.jpg"/>
          <p:cNvPicPr>
            <a:picLocks noGrp="1" noChangeAspect="1"/>
          </p:cNvPicPr>
          <p:nvPr>
            <p:ph sz="half" idx="1"/>
          </p:nvPr>
        </p:nvPicPr>
        <p:blipFill>
          <a:blip r:embed="rId2"/>
          <a:stretch>
            <a:fillRect/>
          </a:stretch>
        </p:blipFill>
        <p:spPr>
          <a:xfrm>
            <a:off x="762000" y="1075947"/>
            <a:ext cx="3657600" cy="4715253"/>
          </a:xfrm>
        </p:spPr>
      </p:pic>
      <p:sp>
        <p:nvSpPr>
          <p:cNvPr id="4" name="Content Placeholder 3"/>
          <p:cNvSpPr>
            <a:spLocks noGrp="1"/>
          </p:cNvSpPr>
          <p:nvPr>
            <p:ph sz="half" idx="2"/>
          </p:nvPr>
        </p:nvSpPr>
        <p:spPr>
          <a:xfrm>
            <a:off x="4648200" y="1066801"/>
            <a:ext cx="4038600" cy="4724400"/>
          </a:xfrm>
        </p:spPr>
        <p:txBody>
          <a:bodyPr>
            <a:normAutofit fontScale="92500" lnSpcReduction="10000"/>
          </a:bodyPr>
          <a:lstStyle/>
          <a:p>
            <a:r>
              <a:rPr lang="en-US" b="1" dirty="0" err="1" smtClean="0">
                <a:latin typeface="Aharoni" pitchFamily="2" charset="-79"/>
                <a:cs typeface="Aharoni" pitchFamily="2" charset="-79"/>
              </a:rPr>
              <a:t>Jatayu</a:t>
            </a:r>
            <a:r>
              <a:rPr lang="en-US" dirty="0" smtClean="0">
                <a:latin typeface="Aharoni" pitchFamily="2" charset="-79"/>
                <a:cs typeface="Aharoni" pitchFamily="2" charset="-79"/>
              </a:rPr>
              <a:t> </a:t>
            </a:r>
            <a:r>
              <a:rPr lang="en-US" dirty="0">
                <a:latin typeface="Aharoni" pitchFamily="2" charset="-79"/>
                <a:cs typeface="Aharoni" pitchFamily="2" charset="-79"/>
              </a:rPr>
              <a:t>(a bird devotee of Lord Rama) </a:t>
            </a:r>
            <a:r>
              <a:rPr lang="en-US" dirty="0" smtClean="0">
                <a:latin typeface="Aharoni" pitchFamily="2" charset="-79"/>
                <a:cs typeface="Aharoni" pitchFamily="2" charset="-79"/>
              </a:rPr>
              <a:t>–One </a:t>
            </a:r>
            <a:r>
              <a:rPr lang="en-US" dirty="0">
                <a:latin typeface="Aharoni" pitchFamily="2" charset="-79"/>
                <a:cs typeface="Aharoni" pitchFamily="2" charset="-79"/>
              </a:rPr>
              <a:t>of the most commonly featured work of Raja Ravi </a:t>
            </a:r>
            <a:r>
              <a:rPr lang="en-US" dirty="0" err="1">
                <a:latin typeface="Aharoni" pitchFamily="2" charset="-79"/>
                <a:cs typeface="Aharoni" pitchFamily="2" charset="-79"/>
              </a:rPr>
              <a:t>Varma</a:t>
            </a:r>
            <a:r>
              <a:rPr lang="en-US" dirty="0">
                <a:latin typeface="Aharoni" pitchFamily="2" charset="-79"/>
                <a:cs typeface="Aharoni" pitchFamily="2" charset="-79"/>
              </a:rPr>
              <a:t>. The picture narrates the story of </a:t>
            </a:r>
            <a:r>
              <a:rPr lang="en-US" dirty="0" err="1">
                <a:latin typeface="Aharoni" pitchFamily="2" charset="-79"/>
                <a:cs typeface="Aharoni" pitchFamily="2" charset="-79"/>
              </a:rPr>
              <a:t>Jatayu</a:t>
            </a:r>
            <a:r>
              <a:rPr lang="en-US" dirty="0">
                <a:latin typeface="Aharoni" pitchFamily="2" charset="-79"/>
                <a:cs typeface="Aharoni" pitchFamily="2" charset="-79"/>
              </a:rPr>
              <a:t> who gives up its life after fighting the mighty villain </a:t>
            </a:r>
            <a:r>
              <a:rPr lang="en-US" dirty="0" err="1">
                <a:latin typeface="Aharoni" pitchFamily="2" charset="-79"/>
                <a:cs typeface="Aharoni" pitchFamily="2" charset="-79"/>
              </a:rPr>
              <a:t>Ravana</a:t>
            </a:r>
            <a:r>
              <a:rPr lang="en-US" dirty="0">
                <a:latin typeface="Aharoni" pitchFamily="2" charset="-79"/>
                <a:cs typeface="Aharoni" pitchFamily="2" charset="-79"/>
              </a:rPr>
              <a:t> from </a:t>
            </a:r>
            <a:r>
              <a:rPr lang="en-US" dirty="0" err="1">
                <a:latin typeface="Aharoni" pitchFamily="2" charset="-79"/>
                <a:cs typeface="Aharoni" pitchFamily="2" charset="-79"/>
              </a:rPr>
              <a:t>Ramayanam</a:t>
            </a:r>
            <a:r>
              <a:rPr lang="en-US" dirty="0">
                <a:latin typeface="Aharoni" pitchFamily="2" charset="-79"/>
                <a:cs typeface="Aharoni" pitchFamily="2" charset="-79"/>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Krish.jpg"/>
          <p:cNvPicPr>
            <a:picLocks noGrp="1" noChangeAspect="1"/>
          </p:cNvPicPr>
          <p:nvPr>
            <p:ph type="pic" idx="1"/>
          </p:nvPr>
        </p:nvPicPr>
        <p:blipFill>
          <a:blip r:embed="rId2"/>
          <a:srcRect t="23030" b="23030"/>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Vasu.jpg"/>
          <p:cNvPicPr>
            <a:picLocks noGrp="1" noChangeAspect="1"/>
          </p:cNvPicPr>
          <p:nvPr>
            <p:ph type="pic" idx="1"/>
          </p:nvPr>
        </p:nvPicPr>
        <p:blipFill>
          <a:blip r:embed="rId2"/>
          <a:srcRect t="21995" b="21995"/>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Lakshmi.jpg"/>
          <p:cNvPicPr>
            <a:picLocks noGrp="1" noChangeAspect="1"/>
          </p:cNvPicPr>
          <p:nvPr>
            <p:ph type="pic" idx="1"/>
          </p:nvPr>
        </p:nvPicPr>
        <p:blipFill>
          <a:blip r:embed="rId2"/>
          <a:srcRect t="13217" b="13217"/>
          <a:stretch>
            <a:fillRect/>
          </a:stretch>
        </p:blip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Tanjore Paintings – An overview</a:t>
            </a:r>
            <a:endParaRPr lang="en-US" b="1" dirty="0"/>
          </a:p>
        </p:txBody>
      </p:sp>
      <p:sp>
        <p:nvSpPr>
          <p:cNvPr id="6" name="Content Placeholder 5"/>
          <p:cNvSpPr>
            <a:spLocks noGrp="1"/>
          </p:cNvSpPr>
          <p:nvPr>
            <p:ph idx="1"/>
          </p:nvPr>
        </p:nvSpPr>
        <p:spPr/>
        <p:txBody>
          <a:bodyPr>
            <a:normAutofit lnSpcReduction="10000"/>
          </a:bodyPr>
          <a:lstStyle/>
          <a:p>
            <a:r>
              <a:rPr lang="en-US" dirty="0" smtClean="0">
                <a:latin typeface="Aharoni" pitchFamily="2" charset="-79"/>
                <a:cs typeface="Aharoni" pitchFamily="2" charset="-79"/>
              </a:rPr>
              <a:t>Classic south Indian style paintings.</a:t>
            </a:r>
          </a:p>
          <a:p>
            <a:r>
              <a:rPr lang="en-US" dirty="0" smtClean="0">
                <a:latin typeface="Aharoni" pitchFamily="2" charset="-79"/>
                <a:cs typeface="Aharoni" pitchFamily="2" charset="-79"/>
              </a:rPr>
              <a:t>Resources and inspirations dates back from 1600 AD.</a:t>
            </a:r>
          </a:p>
          <a:p>
            <a:r>
              <a:rPr lang="en-US" dirty="0" smtClean="0">
                <a:latin typeface="Aharoni" pitchFamily="2" charset="-79"/>
                <a:cs typeface="Aharoni" pitchFamily="2" charset="-79"/>
              </a:rPr>
              <a:t>Influenced by both Tamil and Telugu culture and art styles.</a:t>
            </a:r>
          </a:p>
          <a:p>
            <a:r>
              <a:rPr lang="en-US" dirty="0">
                <a:latin typeface="Aharoni" pitchFamily="2" charset="-79"/>
                <a:cs typeface="Aharoni" pitchFamily="2" charset="-79"/>
              </a:rPr>
              <a:t> In </a:t>
            </a:r>
            <a:r>
              <a:rPr lang="en-US" dirty="0" err="1">
                <a:latin typeface="Aharoni" pitchFamily="2" charset="-79"/>
                <a:cs typeface="Aharoni" pitchFamily="2" charset="-79"/>
              </a:rPr>
              <a:t>Thanjavur</a:t>
            </a:r>
            <a:r>
              <a:rPr lang="en-US" dirty="0">
                <a:latin typeface="Aharoni" pitchFamily="2" charset="-79"/>
                <a:cs typeface="Aharoni" pitchFamily="2" charset="-79"/>
              </a:rPr>
              <a:t> paintings one can see the influence of </a:t>
            </a:r>
            <a:r>
              <a:rPr lang="en-US" dirty="0" err="1">
                <a:latin typeface="Aharoni" pitchFamily="2" charset="-79"/>
                <a:cs typeface="Aharoni" pitchFamily="2" charset="-79"/>
              </a:rPr>
              <a:t>Deccani</a:t>
            </a:r>
            <a:r>
              <a:rPr lang="en-US" dirty="0">
                <a:latin typeface="Aharoni" pitchFamily="2" charset="-79"/>
                <a:cs typeface="Aharoni" pitchFamily="2" charset="-79"/>
              </a:rPr>
              <a:t>, Vijayanagar, Maratha and even European or Company styles of painting.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endParaRPr lang="en-US" dirty="0" smtClean="0"/>
          </a:p>
          <a:p>
            <a:pPr>
              <a:buFont typeface="Wingdings" pitchFamily="2" charset="2"/>
              <a:buChar char="§"/>
            </a:pPr>
            <a:endParaRPr lang="en-US" dirty="0" smtClean="0"/>
          </a:p>
          <a:p>
            <a:pPr>
              <a:lnSpc>
                <a:spcPct val="120000"/>
              </a:lnSpc>
              <a:buFont typeface="Wingdings" pitchFamily="2" charset="2"/>
              <a:buChar char="§"/>
            </a:pPr>
            <a:r>
              <a:rPr lang="en-US" dirty="0" err="1">
                <a:latin typeface="Aharoni" pitchFamily="2" charset="-79"/>
                <a:cs typeface="Aharoni" pitchFamily="2" charset="-79"/>
              </a:rPr>
              <a:t>Thanjavur</a:t>
            </a:r>
            <a:r>
              <a:rPr lang="en-US" dirty="0">
                <a:latin typeface="Aharoni" pitchFamily="2" charset="-79"/>
                <a:cs typeface="Aharoni" pitchFamily="2" charset="-79"/>
              </a:rPr>
              <a:t> paintings are </a:t>
            </a:r>
            <a:r>
              <a:rPr lang="en-US" dirty="0" smtClean="0">
                <a:latin typeface="Aharoni" pitchFamily="2" charset="-79"/>
                <a:cs typeface="Aharoni" pitchFamily="2" charset="-79"/>
              </a:rPr>
              <a:t>panel paintings</a:t>
            </a:r>
            <a:r>
              <a:rPr lang="en-US" dirty="0">
                <a:latin typeface="Aharoni" pitchFamily="2" charset="-79"/>
                <a:cs typeface="Aharoni" pitchFamily="2" charset="-79"/>
              </a:rPr>
              <a:t> done on wooden planks, and hence referred to as </a:t>
            </a:r>
            <a:r>
              <a:rPr lang="en-US" i="1" dirty="0" err="1">
                <a:latin typeface="Aharoni" pitchFamily="2" charset="-79"/>
                <a:cs typeface="Aharoni" pitchFamily="2" charset="-79"/>
              </a:rPr>
              <a:t>palagai</a:t>
            </a:r>
            <a:r>
              <a:rPr lang="en-US" i="1" dirty="0">
                <a:latin typeface="Aharoni" pitchFamily="2" charset="-79"/>
                <a:cs typeface="Aharoni" pitchFamily="2" charset="-79"/>
              </a:rPr>
              <a:t> </a:t>
            </a:r>
            <a:r>
              <a:rPr lang="en-US" i="1" dirty="0" err="1">
                <a:latin typeface="Aharoni" pitchFamily="2" charset="-79"/>
                <a:cs typeface="Aharoni" pitchFamily="2" charset="-79"/>
              </a:rPr>
              <a:t>padam</a:t>
            </a:r>
            <a:endParaRPr lang="en-US" dirty="0" smtClean="0">
              <a:latin typeface="Aharoni" pitchFamily="2" charset="-79"/>
              <a:cs typeface="Aharoni" pitchFamily="2" charset="-79"/>
            </a:endParaRPr>
          </a:p>
          <a:p>
            <a:pPr>
              <a:lnSpc>
                <a:spcPct val="120000"/>
              </a:lnSpc>
              <a:buFont typeface="Wingdings" pitchFamily="2" charset="2"/>
              <a:buChar char="§"/>
            </a:pPr>
            <a:r>
              <a:rPr lang="en-US" dirty="0" smtClean="0">
                <a:latin typeface="Aharoni" pitchFamily="2" charset="-79"/>
                <a:cs typeface="Aharoni" pitchFamily="2" charset="-79"/>
              </a:rPr>
              <a:t>Paintings </a:t>
            </a:r>
            <a:r>
              <a:rPr lang="en-US" dirty="0">
                <a:latin typeface="Aharoni" pitchFamily="2" charset="-79"/>
                <a:cs typeface="Aharoni" pitchFamily="2" charset="-79"/>
              </a:rPr>
              <a:t>are </a:t>
            </a:r>
            <a:r>
              <a:rPr lang="en-US" dirty="0" smtClean="0">
                <a:latin typeface="Aharoni" pitchFamily="2" charset="-79"/>
                <a:cs typeface="Aharoni" pitchFamily="2" charset="-79"/>
              </a:rPr>
              <a:t>characterized </a:t>
            </a:r>
            <a:r>
              <a:rPr lang="en-US" dirty="0">
                <a:latin typeface="Aharoni" pitchFamily="2" charset="-79"/>
                <a:cs typeface="Aharoni" pitchFamily="2" charset="-79"/>
              </a:rPr>
              <a:t>by rich and vivid colors, simple iconic composition, glittering gold foils overlaid on delicate but extensive gesso work and inlay of glass beads and pieces or very rarely precious and semi-precious gems. </a:t>
            </a:r>
            <a:endParaRPr lang="en-US" dirty="0" smtClean="0">
              <a:latin typeface="Aharoni" pitchFamily="2" charset="-79"/>
              <a:cs typeface="Aharoni" pitchFamily="2" charset="-79"/>
            </a:endParaRPr>
          </a:p>
          <a:p>
            <a:pPr>
              <a:lnSpc>
                <a:spcPct val="120000"/>
              </a:lnSpc>
            </a:pPr>
            <a:r>
              <a:rPr lang="en-US" dirty="0" smtClean="0">
                <a:latin typeface="Aharoni" pitchFamily="2" charset="-79"/>
                <a:cs typeface="Aharoni" pitchFamily="2" charset="-79"/>
              </a:rPr>
              <a:t>Subjects- Hindu Gods, Goddesses, saints and scenes from epics and mythologies.</a:t>
            </a:r>
            <a:endParaRPr lang="en-US" dirty="0">
              <a:latin typeface="Aharoni" pitchFamily="2" charset="-79"/>
              <a:cs typeface="Aharoni"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eater India two.jpg"/>
          <p:cNvPicPr>
            <a:picLocks noGrp="1" noChangeAspect="1"/>
          </p:cNvPicPr>
          <p:nvPr>
            <p:ph type="pic" idx="1"/>
          </p:nvPr>
        </p:nvPicPr>
        <p:blipFill>
          <a:blip r:embed="rId2"/>
          <a:srcRect t="8621" b="8621"/>
          <a:stretch>
            <a:fillRect/>
          </a:stretch>
        </p:blip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pPr>
              <a:lnSpc>
                <a:spcPct val="150000"/>
              </a:lnSpc>
            </a:pPr>
            <a:r>
              <a:rPr lang="en-US" dirty="0" err="1">
                <a:latin typeface="Aharoni" pitchFamily="2" charset="-79"/>
                <a:cs typeface="Aharoni" pitchFamily="2" charset="-79"/>
              </a:rPr>
              <a:t>Thanjavur</a:t>
            </a:r>
            <a:r>
              <a:rPr lang="en-US" dirty="0">
                <a:latin typeface="Aharoni" pitchFamily="2" charset="-79"/>
                <a:cs typeface="Aharoni" pitchFamily="2" charset="-79"/>
              </a:rPr>
              <a:t> glass paintings following the techniques of Chinese reverse glass paintings were </a:t>
            </a:r>
            <a:r>
              <a:rPr lang="en-US" dirty="0" err="1">
                <a:latin typeface="Aharoni" pitchFamily="2" charset="-79"/>
                <a:cs typeface="Aharoni" pitchFamily="2" charset="-79"/>
              </a:rPr>
              <a:t>popularised</a:t>
            </a:r>
            <a:r>
              <a:rPr lang="en-US" dirty="0">
                <a:latin typeface="Aharoni" pitchFamily="2" charset="-79"/>
                <a:cs typeface="Aharoni" pitchFamily="2" charset="-79"/>
              </a:rPr>
              <a:t> during </a:t>
            </a:r>
            <a:r>
              <a:rPr lang="en-US" dirty="0" err="1" smtClean="0">
                <a:latin typeface="Aharoni" pitchFamily="2" charset="-79"/>
                <a:cs typeface="Aharoni" pitchFamily="2" charset="-79"/>
              </a:rPr>
              <a:t>Serfoji</a:t>
            </a:r>
            <a:r>
              <a:rPr lang="en-US" dirty="0" smtClean="0">
                <a:latin typeface="Aharoni" pitchFamily="2" charset="-79"/>
                <a:cs typeface="Aharoni" pitchFamily="2" charset="-79"/>
              </a:rPr>
              <a:t> II’s </a:t>
            </a:r>
            <a:r>
              <a:rPr lang="en-US" dirty="0">
                <a:latin typeface="Aharoni" pitchFamily="2" charset="-79"/>
                <a:cs typeface="Aharoni" pitchFamily="2" charset="-79"/>
              </a:rPr>
              <a:t>reign as a cheaper and faster craft. </a:t>
            </a:r>
            <a:endParaRPr lang="en-US" dirty="0" smtClean="0">
              <a:latin typeface="Aharoni" pitchFamily="2" charset="-79"/>
              <a:cs typeface="Aharoni" pitchFamily="2" charset="-79"/>
            </a:endParaRPr>
          </a:p>
          <a:p>
            <a:pPr>
              <a:lnSpc>
                <a:spcPct val="150000"/>
              </a:lnSpc>
            </a:pPr>
            <a:r>
              <a:rPr lang="en-US" dirty="0">
                <a:latin typeface="Aharoni" pitchFamily="2" charset="-79"/>
                <a:cs typeface="Aharoni" pitchFamily="2" charset="-79"/>
              </a:rPr>
              <a:t>In the past, artists used natural </a:t>
            </a:r>
            <a:r>
              <a:rPr lang="en-US" dirty="0" err="1">
                <a:latin typeface="Aharoni" pitchFamily="2" charset="-79"/>
                <a:cs typeface="Aharoni" pitchFamily="2" charset="-79"/>
              </a:rPr>
              <a:t>colours</a:t>
            </a:r>
            <a:r>
              <a:rPr lang="en-US" dirty="0">
                <a:latin typeface="Aharoni" pitchFamily="2" charset="-79"/>
                <a:cs typeface="Aharoni" pitchFamily="2" charset="-79"/>
              </a:rPr>
              <a:t> like vegetable and mineral dyes, whereas the present day artists use chemical paints. For outlines dark brown or red was usually used.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n.jpg"/>
          <p:cNvPicPr>
            <a:picLocks noGrp="1" noChangeAspect="1"/>
          </p:cNvPicPr>
          <p:nvPr>
            <p:ph type="pic" idx="1"/>
          </p:nvPr>
        </p:nvPicPr>
        <p:blipFill>
          <a:blip r:embed="rId2"/>
          <a:srcRect t="19469" b="19469"/>
          <a:stretch>
            <a:fillRect/>
          </a:stretch>
        </p:blip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rrr.jpg"/>
          <p:cNvPicPr>
            <a:picLocks noGrp="1" noChangeAspect="1"/>
          </p:cNvPicPr>
          <p:nvPr>
            <p:ph idx="1"/>
          </p:nvPr>
        </p:nvPicPr>
        <p:blipFill>
          <a:blip r:embed="rId2"/>
          <a:stretch>
            <a:fillRect/>
          </a:stretch>
        </p:blipFill>
        <p:spPr>
          <a:xfrm>
            <a:off x="1828800" y="838200"/>
            <a:ext cx="5333999" cy="528796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at.jpg"/>
          <p:cNvPicPr>
            <a:picLocks noGrp="1" noChangeAspect="1"/>
          </p:cNvPicPr>
          <p:nvPr>
            <p:ph idx="1"/>
          </p:nvPr>
        </p:nvPicPr>
        <p:blipFill>
          <a:blip r:embed="rId2"/>
          <a:stretch>
            <a:fillRect/>
          </a:stretch>
        </p:blipFill>
        <p:spPr>
          <a:xfrm>
            <a:off x="1524000" y="990600"/>
            <a:ext cx="5715000" cy="513556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Mysore Paintings</a:t>
            </a:r>
            <a:endParaRPr lang="en-US" b="1" dirty="0"/>
          </a:p>
        </p:txBody>
      </p:sp>
      <p:sp>
        <p:nvSpPr>
          <p:cNvPr id="3" name="Content Placeholder 2"/>
          <p:cNvSpPr>
            <a:spLocks noGrp="1"/>
          </p:cNvSpPr>
          <p:nvPr>
            <p:ph idx="1"/>
          </p:nvPr>
        </p:nvSpPr>
        <p:spPr>
          <a:xfrm>
            <a:off x="457200" y="1295400"/>
            <a:ext cx="8229600" cy="5029200"/>
          </a:xfrm>
        </p:spPr>
        <p:txBody>
          <a:bodyPr>
            <a:normAutofit/>
          </a:bodyPr>
          <a:lstStyle/>
          <a:p>
            <a:r>
              <a:rPr lang="en-US" sz="2800" b="1" dirty="0" smtClean="0">
                <a:latin typeface="Times New Roman" pitchFamily="18" charset="0"/>
                <a:cs typeface="Times New Roman" pitchFamily="18" charset="0"/>
              </a:rPr>
              <a:t>Originated in the towns of Mysore, Karnataka.</a:t>
            </a:r>
          </a:p>
          <a:p>
            <a:r>
              <a:rPr lang="en-US" sz="2800" b="1" dirty="0">
                <a:latin typeface="Times New Roman" pitchFamily="18" charset="0"/>
                <a:cs typeface="Times New Roman" pitchFamily="18" charset="0"/>
              </a:rPr>
              <a:t>The distinct school of Mysore painting evolved from the days of the</a:t>
            </a:r>
            <a:r>
              <a:rPr lang="en-US" sz="2800" b="1" dirty="0">
                <a:latin typeface="Times New Roman" pitchFamily="18" charset="0"/>
                <a:cs typeface="Times New Roman" pitchFamily="18" charset="0"/>
                <a:hlinkClick r:id="rId2"/>
              </a:rPr>
              <a:t> </a:t>
            </a:r>
            <a:r>
              <a:rPr lang="en-US" sz="2800" b="1" dirty="0" smtClean="0">
                <a:latin typeface="Times New Roman" pitchFamily="18" charset="0"/>
                <a:cs typeface="Times New Roman" pitchFamily="18" charset="0"/>
              </a:rPr>
              <a:t>Vijayanagar Empire (</a:t>
            </a:r>
            <a:r>
              <a:rPr lang="en-US" sz="2800" b="1" dirty="0">
                <a:latin typeface="Times New Roman" pitchFamily="18" charset="0"/>
                <a:cs typeface="Times New Roman" pitchFamily="18" charset="0"/>
              </a:rPr>
              <a:t>1336-1565 AD). </a:t>
            </a:r>
            <a:endParaRPr lang="en-US" sz="2800" b="1" dirty="0" smtClean="0">
              <a:latin typeface="Times New Roman" pitchFamily="18" charset="0"/>
              <a:cs typeface="Times New Roman" pitchFamily="18" charset="0"/>
            </a:endParaRPr>
          </a:p>
          <a:p>
            <a:r>
              <a:rPr lang="en-US" sz="2800" b="1" dirty="0">
                <a:latin typeface="Times New Roman" pitchFamily="18" charset="0"/>
                <a:cs typeface="Times New Roman" pitchFamily="18" charset="0"/>
              </a:rPr>
              <a:t>It was under the Wadiyar Dynasty patronage that Mysore school of painting touched its peak.</a:t>
            </a:r>
          </a:p>
          <a:p>
            <a:r>
              <a:rPr lang="en-US" sz="2800" b="1" dirty="0">
                <a:latin typeface="Times New Roman" pitchFamily="18" charset="0"/>
                <a:cs typeface="Times New Roman" pitchFamily="18" charset="0"/>
              </a:rPr>
              <a:t>It is quite similar to the Tanjore Paintings.</a:t>
            </a:r>
          </a:p>
          <a:p>
            <a:r>
              <a:rPr lang="en-US" sz="2800" b="1" dirty="0">
                <a:latin typeface="Times New Roman" pitchFamily="18" charset="0"/>
                <a:cs typeface="Times New Roman" pitchFamily="18" charset="0"/>
              </a:rPr>
              <a:t>Mysore Paintings make use of thinner gold leaves and need much more hard </a:t>
            </a:r>
            <a:r>
              <a:rPr lang="en-US" sz="2800" b="1" dirty="0" smtClean="0">
                <a:latin typeface="Times New Roman" pitchFamily="18" charset="0"/>
                <a:cs typeface="Times New Roman" pitchFamily="18" charset="0"/>
              </a:rPr>
              <a:t>work.</a:t>
            </a:r>
            <a:endParaRPr lang="en-US" sz="2800" b="1" dirty="0">
              <a:latin typeface="Times New Roman" pitchFamily="18" charset="0"/>
              <a:cs typeface="Times New Roman" pitchFamily="18" charset="0"/>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00px-Mysore_Painting.jpg"/>
          <p:cNvPicPr>
            <a:picLocks noGrp="1" noChangeAspect="1"/>
          </p:cNvPicPr>
          <p:nvPr>
            <p:ph idx="1"/>
          </p:nvPr>
        </p:nvPicPr>
        <p:blipFill>
          <a:blip r:embed="rId2"/>
          <a:stretch>
            <a:fillRect/>
          </a:stretch>
        </p:blipFill>
        <p:spPr>
          <a:xfrm>
            <a:off x="2209800" y="1752600"/>
            <a:ext cx="4343399" cy="4419599"/>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30px-Vijaynagara_Painting.jpg"/>
          <p:cNvPicPr>
            <a:picLocks noGrp="1" noChangeAspect="1"/>
          </p:cNvPicPr>
          <p:nvPr>
            <p:ph idx="1"/>
          </p:nvPr>
        </p:nvPicPr>
        <p:blipFill>
          <a:blip r:embed="rId2"/>
          <a:stretch>
            <a:fillRect/>
          </a:stretch>
        </p:blipFill>
        <p:spPr>
          <a:xfrm>
            <a:off x="2133600" y="1752600"/>
            <a:ext cx="4648200" cy="3685381"/>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Aharoni" pitchFamily="2" charset="-79"/>
                <a:cs typeface="Aharoni" pitchFamily="2" charset="-79"/>
              </a:rPr>
              <a:t>Indian folk arts from different fields</a:t>
            </a:r>
            <a:r>
              <a:rPr lang="en-US" dirty="0" smtClean="0"/>
              <a:t>.</a:t>
            </a:r>
            <a:endParaRPr lang="en-US" dirty="0"/>
          </a:p>
        </p:txBody>
      </p:sp>
      <p:sp>
        <p:nvSpPr>
          <p:cNvPr id="5" name="Content Placeholder 4"/>
          <p:cNvSpPr>
            <a:spLocks noGrp="1"/>
          </p:cNvSpPr>
          <p:nvPr>
            <p:ph idx="1"/>
          </p:nvPr>
        </p:nvSpPr>
        <p:spPr/>
        <p:txBody>
          <a:bodyPr>
            <a:normAutofit fontScale="92500" lnSpcReduction="20000"/>
          </a:bodyPr>
          <a:lstStyle/>
          <a:p>
            <a:r>
              <a:rPr lang="en-US" b="1" dirty="0" err="1">
                <a:latin typeface="Times New Roman" pitchFamily="18" charset="0"/>
                <a:cs typeface="Times New Roman" pitchFamily="18" charset="0"/>
              </a:rPr>
              <a:t>Warli</a:t>
            </a:r>
            <a:r>
              <a:rPr lang="en-US" b="1" dirty="0">
                <a:latin typeface="Times New Roman" pitchFamily="18" charset="0"/>
                <a:cs typeface="Times New Roman" pitchFamily="18" charset="0"/>
              </a:rPr>
              <a:t> Folk </a:t>
            </a:r>
            <a:r>
              <a:rPr lang="en-US" b="1" dirty="0" smtClean="0">
                <a:latin typeface="Times New Roman" pitchFamily="18" charset="0"/>
                <a:cs typeface="Times New Roman" pitchFamily="18" charset="0"/>
              </a:rPr>
              <a:t>Paintings</a:t>
            </a:r>
            <a:endParaRPr lang="en-US" b="1" dirty="0">
              <a:latin typeface="Times New Roman" pitchFamily="18" charset="0"/>
              <a:cs typeface="Times New Roman" pitchFamily="18" charset="0"/>
            </a:endParaRPr>
          </a:p>
          <a:p>
            <a:r>
              <a:rPr lang="en-US" b="1" dirty="0" err="1">
                <a:latin typeface="Times New Roman" pitchFamily="18" charset="0"/>
                <a:cs typeface="Times New Roman" pitchFamily="18" charset="0"/>
              </a:rPr>
              <a:t>Madhubani</a:t>
            </a:r>
            <a:r>
              <a:rPr lang="en-US" b="1" dirty="0">
                <a:latin typeface="Times New Roman" pitchFamily="18" charset="0"/>
                <a:cs typeface="Times New Roman" pitchFamily="18" charset="0"/>
              </a:rPr>
              <a:t> Art</a:t>
            </a:r>
          </a:p>
          <a:p>
            <a:r>
              <a:rPr lang="en-US" b="1" dirty="0" err="1">
                <a:latin typeface="Times New Roman" pitchFamily="18" charset="0"/>
                <a:cs typeface="Times New Roman" pitchFamily="18" charset="0"/>
              </a:rPr>
              <a:t>Saura</a:t>
            </a:r>
            <a:r>
              <a:rPr lang="en-US" b="1" dirty="0">
                <a:latin typeface="Times New Roman" pitchFamily="18" charset="0"/>
                <a:cs typeface="Times New Roman" pitchFamily="18" charset="0"/>
              </a:rPr>
              <a:t> Paintings</a:t>
            </a:r>
          </a:p>
          <a:p>
            <a:r>
              <a:rPr lang="en-US" b="1" dirty="0">
                <a:latin typeface="Times New Roman" pitchFamily="18" charset="0"/>
                <a:cs typeface="Times New Roman" pitchFamily="18" charset="0"/>
              </a:rPr>
              <a:t>Bhil Art</a:t>
            </a:r>
          </a:p>
          <a:p>
            <a:r>
              <a:rPr lang="en-US" b="1" dirty="0" err="1">
                <a:latin typeface="Times New Roman" pitchFamily="18" charset="0"/>
                <a:cs typeface="Times New Roman" pitchFamily="18" charset="0"/>
              </a:rPr>
              <a:t>Gond</a:t>
            </a:r>
            <a:endParaRPr lang="en-US" b="1" dirty="0">
              <a:latin typeface="Times New Roman" pitchFamily="18" charset="0"/>
              <a:cs typeface="Times New Roman" pitchFamily="18" charset="0"/>
            </a:endParaRPr>
          </a:p>
          <a:p>
            <a:r>
              <a:rPr lang="en-US" b="1" dirty="0" err="1">
                <a:latin typeface="Times New Roman" pitchFamily="18" charset="0"/>
                <a:cs typeface="Times New Roman" pitchFamily="18" charset="0"/>
              </a:rPr>
              <a:t>Pattachitra</a:t>
            </a:r>
            <a:r>
              <a:rPr lang="en-US" b="1" dirty="0">
                <a:latin typeface="Times New Roman" pitchFamily="18" charset="0"/>
                <a:cs typeface="Times New Roman" pitchFamily="18" charset="0"/>
              </a:rPr>
              <a:t> Paintings</a:t>
            </a:r>
          </a:p>
          <a:p>
            <a:r>
              <a:rPr lang="en-US" b="1" dirty="0" err="1">
                <a:latin typeface="Times New Roman" pitchFamily="18" charset="0"/>
                <a:cs typeface="Times New Roman" pitchFamily="18" charset="0"/>
              </a:rPr>
              <a:t>Kalamazethu</a:t>
            </a:r>
            <a:r>
              <a:rPr lang="en-US" b="1" dirty="0">
                <a:latin typeface="Times New Roman" pitchFamily="18" charset="0"/>
                <a:cs typeface="Times New Roman" pitchFamily="18" charset="0"/>
              </a:rPr>
              <a:t> Art</a:t>
            </a:r>
          </a:p>
          <a:p>
            <a:r>
              <a:rPr lang="en-US" b="1" dirty="0" err="1">
                <a:latin typeface="Times New Roman" pitchFamily="18" charset="0"/>
                <a:cs typeface="Times New Roman" pitchFamily="18" charset="0"/>
              </a:rPr>
              <a:t>Khovar</a:t>
            </a:r>
            <a:r>
              <a:rPr lang="en-US" b="1" dirty="0">
                <a:latin typeface="Times New Roman" pitchFamily="18" charset="0"/>
                <a:cs typeface="Times New Roman" pitchFamily="18" charset="0"/>
              </a:rPr>
              <a:t> Art</a:t>
            </a:r>
          </a:p>
          <a:p>
            <a:r>
              <a:rPr lang="en-US" b="1" dirty="0" err="1">
                <a:latin typeface="Times New Roman" pitchFamily="18" charset="0"/>
                <a:cs typeface="Times New Roman" pitchFamily="18" charset="0"/>
              </a:rPr>
              <a:t>Kavad</a:t>
            </a:r>
            <a:r>
              <a:rPr lang="en-US" b="1" dirty="0">
                <a:latin typeface="Times New Roman" pitchFamily="18" charset="0"/>
                <a:cs typeface="Times New Roman" pitchFamily="18" charset="0"/>
              </a:rPr>
              <a:t> or </a:t>
            </a:r>
            <a:r>
              <a:rPr lang="en-US" b="1" dirty="0" err="1">
                <a:latin typeface="Times New Roman" pitchFamily="18" charset="0"/>
                <a:cs typeface="Times New Roman" pitchFamily="18" charset="0"/>
              </a:rPr>
              <a:t>Kawad</a:t>
            </a:r>
            <a:r>
              <a:rPr lang="en-US" b="1" dirty="0">
                <a:latin typeface="Times New Roman" pitchFamily="18" charset="0"/>
                <a:cs typeface="Times New Roman" pitchFamily="18" charset="0"/>
              </a:rPr>
              <a:t> Art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Aharoni" pitchFamily="2" charset="-79"/>
                <a:cs typeface="Aharoni" pitchFamily="2" charset="-79"/>
              </a:rPr>
              <a:t>Warli</a:t>
            </a:r>
            <a:r>
              <a:rPr lang="en-US" dirty="0" smtClean="0">
                <a:latin typeface="Aharoni" pitchFamily="2" charset="-79"/>
                <a:cs typeface="Aharoni" pitchFamily="2" charset="-79"/>
              </a:rPr>
              <a:t> Paintings.</a:t>
            </a:r>
            <a:endParaRPr lang="en-US" dirty="0">
              <a:latin typeface="Aharoni" pitchFamily="2" charset="-79"/>
              <a:cs typeface="Aharoni" pitchFamily="2" charset="-79"/>
            </a:endParaRPr>
          </a:p>
        </p:txBody>
      </p:sp>
      <p:pic>
        <p:nvPicPr>
          <p:cNvPr id="9" name="Content Placeholder 8" descr="Warli.jpg"/>
          <p:cNvPicPr>
            <a:picLocks noGrp="1" noChangeAspect="1"/>
          </p:cNvPicPr>
          <p:nvPr>
            <p:ph sz="half" idx="2"/>
          </p:nvPr>
        </p:nvPicPr>
        <p:blipFill>
          <a:blip r:embed="rId2"/>
          <a:stretch>
            <a:fillRect/>
          </a:stretch>
        </p:blipFill>
        <p:spPr>
          <a:xfrm>
            <a:off x="533400" y="2286000"/>
            <a:ext cx="4040188" cy="3030141"/>
          </a:xfrm>
        </p:spPr>
      </p:pic>
      <p:sp>
        <p:nvSpPr>
          <p:cNvPr id="8" name="Content Placeholder 7"/>
          <p:cNvSpPr>
            <a:spLocks noGrp="1"/>
          </p:cNvSpPr>
          <p:nvPr>
            <p:ph sz="quarter" idx="4"/>
          </p:nvPr>
        </p:nvSpPr>
        <p:spPr/>
        <p:txBody>
          <a:bodyPr/>
          <a:lstStyle/>
          <a:p>
            <a:r>
              <a:rPr lang="en-US" b="1" dirty="0">
                <a:latin typeface="Times New Roman" pitchFamily="18" charset="0"/>
                <a:cs typeface="Times New Roman" pitchFamily="18" charset="0"/>
              </a:rPr>
              <a:t>Belonging to the state of Maharashtra, this tribal art is famous for its elementary wall paintings</a:t>
            </a:r>
            <a:r>
              <a:rPr lang="en-US" b="1" dirty="0" smtClean="0">
                <a:latin typeface="Times New Roman" pitchFamily="18" charset="0"/>
                <a:cs typeface="Times New Roman" pitchFamily="18" charset="0"/>
              </a:rPr>
              <a:t>.</a:t>
            </a:r>
          </a:p>
          <a:p>
            <a:r>
              <a:rPr lang="en-US" b="1" dirty="0">
                <a:latin typeface="Times New Roman" pitchFamily="18" charset="0"/>
                <a:cs typeface="Times New Roman" pitchFamily="18" charset="0"/>
              </a:rPr>
              <a:t>The painting portrays hunting, festivals, fishing, farming, dancing and other scenes of daily life.</a:t>
            </a:r>
            <a:r>
              <a:rPr 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err="1" smtClean="0">
                <a:latin typeface="Aharoni" pitchFamily="2" charset="-79"/>
                <a:cs typeface="Aharoni" pitchFamily="2" charset="-79"/>
              </a:rPr>
              <a:t>Madhubani</a:t>
            </a:r>
            <a:r>
              <a:rPr lang="en-US" dirty="0" smtClean="0">
                <a:latin typeface="Aharoni" pitchFamily="2" charset="-79"/>
                <a:cs typeface="Aharoni" pitchFamily="2" charset="-79"/>
              </a:rPr>
              <a:t> </a:t>
            </a:r>
            <a:r>
              <a:rPr lang="en-US" dirty="0">
                <a:latin typeface="Aharoni" pitchFamily="2" charset="-79"/>
                <a:cs typeface="Aharoni" pitchFamily="2" charset="-79"/>
              </a:rPr>
              <a:t>Art</a:t>
            </a:r>
            <a:br>
              <a:rPr lang="en-US" dirty="0">
                <a:latin typeface="Aharoni" pitchFamily="2" charset="-79"/>
                <a:cs typeface="Aharoni" pitchFamily="2" charset="-79"/>
              </a:rPr>
            </a:br>
            <a:endParaRPr lang="en-US" dirty="0">
              <a:latin typeface="Aharoni" pitchFamily="2" charset="-79"/>
              <a:cs typeface="Aharoni" pitchFamily="2" charset="-79"/>
            </a:endParaRPr>
          </a:p>
        </p:txBody>
      </p:sp>
      <p:pic>
        <p:nvPicPr>
          <p:cNvPr id="7" name="Content Placeholder 6" descr="madhu.jpg"/>
          <p:cNvPicPr>
            <a:picLocks noGrp="1" noChangeAspect="1"/>
          </p:cNvPicPr>
          <p:nvPr>
            <p:ph sz="half" idx="2"/>
          </p:nvPr>
        </p:nvPicPr>
        <p:blipFill>
          <a:blip r:embed="rId2"/>
          <a:stretch>
            <a:fillRect/>
          </a:stretch>
        </p:blipFill>
        <p:spPr>
          <a:xfrm>
            <a:off x="304800" y="2133600"/>
            <a:ext cx="4040188" cy="2747328"/>
          </a:xfrm>
        </p:spPr>
      </p:pic>
      <p:sp>
        <p:nvSpPr>
          <p:cNvPr id="6" name="Content Placeholder 5"/>
          <p:cNvSpPr>
            <a:spLocks noGrp="1"/>
          </p:cNvSpPr>
          <p:nvPr>
            <p:ph sz="quarter" idx="4"/>
          </p:nvPr>
        </p:nvSpPr>
        <p:spPr/>
        <p:txBody>
          <a:bodyPr/>
          <a:lstStyle/>
          <a:p>
            <a:r>
              <a:rPr lang="en-US" b="1" dirty="0" err="1">
                <a:latin typeface="Times New Roman" pitchFamily="18" charset="0"/>
                <a:cs typeface="Times New Roman" pitchFamily="18" charset="0"/>
              </a:rPr>
              <a:t>Madhubani</a:t>
            </a:r>
            <a:r>
              <a:rPr lang="en-US" b="1" dirty="0">
                <a:latin typeface="Times New Roman" pitchFamily="18" charset="0"/>
                <a:cs typeface="Times New Roman" pitchFamily="18" charset="0"/>
              </a:rPr>
              <a:t> is an Indian art formed by the women of </a:t>
            </a:r>
            <a:r>
              <a:rPr lang="en-US" b="1" dirty="0" err="1">
                <a:latin typeface="Times New Roman" pitchFamily="18" charset="0"/>
                <a:cs typeface="Times New Roman" pitchFamily="18" charset="0"/>
              </a:rPr>
              <a:t>Mithila</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Also </a:t>
            </a:r>
            <a:r>
              <a:rPr lang="en-US" b="1" dirty="0">
                <a:latin typeface="Times New Roman" pitchFamily="18" charset="0"/>
                <a:cs typeface="Times New Roman" pitchFamily="18" charset="0"/>
              </a:rPr>
              <a:t>referred to as </a:t>
            </a:r>
            <a:r>
              <a:rPr lang="en-US" b="1" dirty="0" err="1">
                <a:latin typeface="Times New Roman" pitchFamily="18" charset="0"/>
                <a:cs typeface="Times New Roman" pitchFamily="18" charset="0"/>
              </a:rPr>
              <a:t>Mithila</a:t>
            </a:r>
            <a:r>
              <a:rPr lang="en-US" b="1" dirty="0">
                <a:latin typeface="Times New Roman" pitchFamily="18" charset="0"/>
                <a:cs typeface="Times New Roman" pitchFamily="18" charset="0"/>
              </a:rPr>
              <a:t> art, it is originated from Bihar.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greater india.jpg"/>
          <p:cNvPicPr>
            <a:picLocks noGrp="1" noChangeAspect="1"/>
          </p:cNvPicPr>
          <p:nvPr>
            <p:ph type="pic" idx="1"/>
          </p:nvPr>
        </p:nvPicPr>
        <p:blipFill>
          <a:blip r:embed="rId2"/>
          <a:srcRect l="11156" r="11156"/>
          <a:stretch>
            <a:fillRect/>
          </a:stretch>
        </p:blip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Aharoni" pitchFamily="2" charset="-79"/>
                <a:cs typeface="Aharoni" pitchFamily="2" charset="-79"/>
              </a:rPr>
              <a:t>Saura</a:t>
            </a:r>
            <a:r>
              <a:rPr lang="en-US" b="1" dirty="0">
                <a:latin typeface="Aharoni" pitchFamily="2" charset="-79"/>
                <a:cs typeface="Aharoni" pitchFamily="2" charset="-79"/>
              </a:rPr>
              <a:t> Paintings</a:t>
            </a:r>
            <a:br>
              <a:rPr lang="en-US" b="1" dirty="0">
                <a:latin typeface="Aharoni" pitchFamily="2" charset="-79"/>
                <a:cs typeface="Aharoni" pitchFamily="2" charset="-79"/>
              </a:rPr>
            </a:br>
            <a:endParaRPr lang="en-US" b="1" dirty="0">
              <a:latin typeface="Aharoni" pitchFamily="2" charset="-79"/>
              <a:cs typeface="Aharoni" pitchFamily="2" charset="-79"/>
            </a:endParaRPr>
          </a:p>
        </p:txBody>
      </p:sp>
      <p:pic>
        <p:nvPicPr>
          <p:cNvPr id="7" name="Content Placeholder 6" descr="Saura.jpg"/>
          <p:cNvPicPr>
            <a:picLocks noGrp="1" noChangeAspect="1"/>
          </p:cNvPicPr>
          <p:nvPr>
            <p:ph sz="half" idx="2"/>
          </p:nvPr>
        </p:nvPicPr>
        <p:blipFill>
          <a:blip r:embed="rId2"/>
          <a:stretch>
            <a:fillRect/>
          </a:stretch>
        </p:blipFill>
        <p:spPr>
          <a:xfrm>
            <a:off x="457200" y="2438401"/>
            <a:ext cx="4040188" cy="3124200"/>
          </a:xfrm>
        </p:spPr>
      </p:pic>
      <p:sp>
        <p:nvSpPr>
          <p:cNvPr id="6" name="Content Placeholder 5"/>
          <p:cNvSpPr>
            <a:spLocks noGrp="1"/>
          </p:cNvSpPr>
          <p:nvPr>
            <p:ph sz="quarter" idx="4"/>
          </p:nvPr>
        </p:nvSpPr>
        <p:spPr>
          <a:xfrm>
            <a:off x="4645025" y="1295400"/>
            <a:ext cx="4041775" cy="4830763"/>
          </a:xfrm>
        </p:spPr>
        <p:txBody>
          <a:bodyPr>
            <a:normAutofit/>
          </a:bodyPr>
          <a:lstStyle/>
          <a:p>
            <a:r>
              <a:rPr lang="en-US" dirty="0"/>
              <a:t> </a:t>
            </a:r>
            <a:r>
              <a:rPr lang="en-US" b="1" dirty="0">
                <a:latin typeface="Times New Roman" pitchFamily="18" charset="0"/>
                <a:cs typeface="Times New Roman" pitchFamily="18" charset="0"/>
              </a:rPr>
              <a:t>These paintings also originated from the state of Orissa but it is also found in the states of Maharashtra, Madhya Pradesh and Jharkhand. They are also called </a:t>
            </a:r>
            <a:r>
              <a:rPr lang="en-US" b="1" dirty="0" err="1">
                <a:latin typeface="Times New Roman" pitchFamily="18" charset="0"/>
                <a:cs typeface="Times New Roman" pitchFamily="18" charset="0"/>
              </a:rPr>
              <a:t>Ikons</a:t>
            </a:r>
            <a:r>
              <a:rPr lang="en-US" b="1" dirty="0">
                <a:latin typeface="Times New Roman" pitchFamily="18" charset="0"/>
                <a:cs typeface="Times New Roman" pitchFamily="18" charset="0"/>
              </a:rPr>
              <a:t>. The backdrop of the painting is prepared from red or yellow ochre which is painted using brush and bamboo.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haroni" pitchFamily="2" charset="-79"/>
                <a:cs typeface="Aharoni" pitchFamily="2" charset="-79"/>
              </a:rPr>
              <a:t>Bhil Art</a:t>
            </a:r>
            <a:endParaRPr lang="en-US" b="1" dirty="0">
              <a:latin typeface="Aharoni" pitchFamily="2" charset="-79"/>
              <a:cs typeface="Aharoni" pitchFamily="2" charset="-79"/>
            </a:endParaRPr>
          </a:p>
        </p:txBody>
      </p:sp>
      <p:pic>
        <p:nvPicPr>
          <p:cNvPr id="7" name="Content Placeholder 6" descr="Bhil Art.jpg"/>
          <p:cNvPicPr>
            <a:picLocks noGrp="1" noChangeAspect="1"/>
          </p:cNvPicPr>
          <p:nvPr>
            <p:ph sz="half" idx="2"/>
          </p:nvPr>
        </p:nvPicPr>
        <p:blipFill>
          <a:blip r:embed="rId2"/>
          <a:stretch>
            <a:fillRect/>
          </a:stretch>
        </p:blipFill>
        <p:spPr>
          <a:xfrm>
            <a:off x="1214094" y="2174875"/>
            <a:ext cx="2526399" cy="3951288"/>
          </a:xfrm>
        </p:spPr>
      </p:pic>
      <p:sp>
        <p:nvSpPr>
          <p:cNvPr id="8" name="Text Placeholder 4"/>
          <p:cNvSpPr>
            <a:spLocks noGrp="1"/>
          </p:cNvSpPr>
          <p:nvPr>
            <p:ph sz="quarter" idx="4"/>
          </p:nvPr>
        </p:nvSpPr>
        <p:spPr>
          <a:xfrm>
            <a:off x="4645025" y="1600200"/>
            <a:ext cx="4041775" cy="4525963"/>
          </a:xfrm>
        </p:spPr>
        <p:txBody>
          <a:bodyPr>
            <a:normAutofit/>
          </a:bodyPr>
          <a:lstStyle/>
          <a:p>
            <a:r>
              <a:rPr lang="en-US" b="1" dirty="0" err="1">
                <a:latin typeface="Times New Roman" pitchFamily="18" charset="0"/>
                <a:cs typeface="Times New Roman" pitchFamily="18" charset="0"/>
              </a:rPr>
              <a:t>Bhils</a:t>
            </a:r>
            <a:r>
              <a:rPr lang="en-US" b="1" dirty="0">
                <a:latin typeface="Times New Roman" pitchFamily="18" charset="0"/>
                <a:cs typeface="Times New Roman" pitchFamily="18" charset="0"/>
              </a:rPr>
              <a:t> are the second largest tribal community of India. Bhil art is also given by them.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Originating </a:t>
            </a:r>
            <a:r>
              <a:rPr lang="en-US" b="1" dirty="0">
                <a:latin typeface="Times New Roman" pitchFamily="18" charset="0"/>
                <a:cs typeface="Times New Roman" pitchFamily="18" charset="0"/>
              </a:rPr>
              <a:t>from the states of Madhya Pradesh, Rajasthan, Gujarat, Maharashtra. This art unveils the life of </a:t>
            </a:r>
            <a:r>
              <a:rPr lang="en-US" b="1" dirty="0" err="1">
                <a:latin typeface="Times New Roman" pitchFamily="18" charset="0"/>
                <a:cs typeface="Times New Roman" pitchFamily="18" charset="0"/>
              </a:rPr>
              <a:t>Bhils</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themselves.</a:t>
            </a:r>
            <a:endParaRPr lang="en-US" b="1"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Aharoni" pitchFamily="2" charset="-79"/>
                <a:cs typeface="Aharoni" pitchFamily="2" charset="-79"/>
              </a:rPr>
              <a:t>Gond</a:t>
            </a:r>
            <a:r>
              <a:rPr lang="en-US" b="1" dirty="0">
                <a:latin typeface="Aharoni" pitchFamily="2" charset="-79"/>
                <a:cs typeface="Aharoni" pitchFamily="2" charset="-79"/>
              </a:rPr>
              <a:t/>
            </a:r>
            <a:br>
              <a:rPr lang="en-US" b="1" dirty="0">
                <a:latin typeface="Aharoni" pitchFamily="2" charset="-79"/>
                <a:cs typeface="Aharoni" pitchFamily="2" charset="-79"/>
              </a:rPr>
            </a:br>
            <a:endParaRPr lang="en-US" b="1" dirty="0">
              <a:latin typeface="Aharoni" pitchFamily="2" charset="-79"/>
              <a:cs typeface="Aharoni" pitchFamily="2" charset="-79"/>
            </a:endParaRPr>
          </a:p>
        </p:txBody>
      </p:sp>
      <p:pic>
        <p:nvPicPr>
          <p:cNvPr id="7" name="Content Placeholder 6" descr="Gond.jpg"/>
          <p:cNvPicPr>
            <a:picLocks noGrp="1" noChangeAspect="1"/>
          </p:cNvPicPr>
          <p:nvPr>
            <p:ph sz="half" idx="2"/>
          </p:nvPr>
        </p:nvPicPr>
        <p:blipFill>
          <a:blip r:embed="rId2"/>
          <a:stretch>
            <a:fillRect/>
          </a:stretch>
        </p:blipFill>
        <p:spPr>
          <a:xfrm>
            <a:off x="763720" y="1676400"/>
            <a:ext cx="3427147" cy="4449763"/>
          </a:xfrm>
        </p:spPr>
      </p:pic>
      <p:sp>
        <p:nvSpPr>
          <p:cNvPr id="6" name="Content Placeholder 5"/>
          <p:cNvSpPr>
            <a:spLocks noGrp="1"/>
          </p:cNvSpPr>
          <p:nvPr>
            <p:ph sz="quarter" idx="4"/>
          </p:nvPr>
        </p:nvSpPr>
        <p:spPr>
          <a:xfrm>
            <a:off x="4645025" y="1600200"/>
            <a:ext cx="4041775" cy="4525963"/>
          </a:xfrm>
        </p:spPr>
        <p:txBody>
          <a:bodyPr>
            <a:normAutofit lnSpcReduction="10000"/>
          </a:bodyPr>
          <a:lstStyle/>
          <a:p>
            <a:pPr>
              <a:lnSpc>
                <a:spcPct val="150000"/>
              </a:lnSpc>
            </a:pPr>
            <a:r>
              <a:rPr lang="en-US" b="1" dirty="0">
                <a:latin typeface="Times New Roman" pitchFamily="18" charset="0"/>
                <a:cs typeface="Times New Roman" pitchFamily="18" charset="0"/>
              </a:rPr>
              <a:t>Originated from the state of Madhya Pradesh and nearby states, this art is carved on the mud walls</a:t>
            </a:r>
            <a:r>
              <a:rPr lang="en-US" b="1" dirty="0" smtClean="0">
                <a:latin typeface="Times New Roman" pitchFamily="18" charset="0"/>
                <a:cs typeface="Times New Roman" pitchFamily="18" charset="0"/>
              </a:rPr>
              <a:t>.</a:t>
            </a:r>
          </a:p>
          <a:p>
            <a:pPr>
              <a:lnSpc>
                <a:spcPct val="150000"/>
              </a:lnSpc>
            </a:pPr>
            <a:r>
              <a:rPr lang="en-US" b="1" dirty="0">
                <a:latin typeface="Times New Roman" pitchFamily="18" charset="0"/>
                <a:cs typeface="Times New Roman" pitchFamily="18" charset="0"/>
              </a:rPr>
              <a:t>Originated from the state of Madhya Pradesh and nearby states, this art is carved on the mud walls.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Aharoni" pitchFamily="2" charset="-79"/>
                <a:cs typeface="Aharoni" pitchFamily="2" charset="-79"/>
              </a:rPr>
              <a:t>Pattachitra</a:t>
            </a:r>
            <a:r>
              <a:rPr lang="en-US" b="1" dirty="0">
                <a:latin typeface="Aharoni" pitchFamily="2" charset="-79"/>
                <a:cs typeface="Aharoni" pitchFamily="2" charset="-79"/>
              </a:rPr>
              <a:t> Painting</a:t>
            </a:r>
            <a:br>
              <a:rPr lang="en-US" b="1" dirty="0">
                <a:latin typeface="Aharoni" pitchFamily="2" charset="-79"/>
                <a:cs typeface="Aharoni" pitchFamily="2" charset="-79"/>
              </a:rPr>
            </a:br>
            <a:endParaRPr lang="en-US" b="1" dirty="0">
              <a:latin typeface="Aharoni" pitchFamily="2" charset="-79"/>
              <a:cs typeface="Aharoni" pitchFamily="2" charset="-79"/>
            </a:endParaRPr>
          </a:p>
        </p:txBody>
      </p:sp>
      <p:pic>
        <p:nvPicPr>
          <p:cNvPr id="7" name="Content Placeholder 6" descr="Pattachaitra.jpg"/>
          <p:cNvPicPr>
            <a:picLocks noGrp="1" noChangeAspect="1"/>
          </p:cNvPicPr>
          <p:nvPr>
            <p:ph sz="half" idx="2"/>
          </p:nvPr>
        </p:nvPicPr>
        <p:blipFill>
          <a:blip r:embed="rId2"/>
          <a:stretch>
            <a:fillRect/>
          </a:stretch>
        </p:blipFill>
        <p:spPr>
          <a:xfrm>
            <a:off x="457200" y="2264731"/>
            <a:ext cx="4040188" cy="2892101"/>
          </a:xfrm>
        </p:spPr>
      </p:pic>
      <p:sp>
        <p:nvSpPr>
          <p:cNvPr id="6" name="Content Placeholder 5"/>
          <p:cNvSpPr>
            <a:spLocks noGrp="1"/>
          </p:cNvSpPr>
          <p:nvPr>
            <p:ph sz="quarter" idx="4"/>
          </p:nvPr>
        </p:nvSpPr>
        <p:spPr>
          <a:xfrm>
            <a:off x="4645025" y="1295400"/>
            <a:ext cx="4041775" cy="4953000"/>
          </a:xfrm>
        </p:spPr>
        <p:txBody>
          <a:bodyPr>
            <a:normAutofit/>
          </a:bodyPr>
          <a:lstStyle/>
          <a:p>
            <a:r>
              <a:rPr lang="en-US" b="1" dirty="0" err="1">
                <a:latin typeface="Times New Roman" pitchFamily="18" charset="0"/>
                <a:cs typeface="Times New Roman" pitchFamily="18" charset="0"/>
              </a:rPr>
              <a:t>Pattachitra</a:t>
            </a:r>
            <a:r>
              <a:rPr lang="en-US" b="1" dirty="0">
                <a:latin typeface="Times New Roman" pitchFamily="18" charset="0"/>
                <a:cs typeface="Times New Roman" pitchFamily="18" charset="0"/>
              </a:rPr>
              <a:t> paintings are traditional paintings which originated from </a:t>
            </a:r>
            <a:r>
              <a:rPr lang="en-US" b="1" dirty="0" err="1">
                <a:latin typeface="Times New Roman" pitchFamily="18" charset="0"/>
                <a:cs typeface="Times New Roman" pitchFamily="18" charset="0"/>
              </a:rPr>
              <a:t>Odisha</a:t>
            </a:r>
            <a:r>
              <a:rPr lang="en-US" b="1" dirty="0">
                <a:latin typeface="Times New Roman" pitchFamily="18" charset="0"/>
                <a:cs typeface="Times New Roman" pitchFamily="18" charset="0"/>
              </a:rPr>
              <a:t> and West Bengal. It is a cloth-based painting which portrays Gods and Goddesses, made of sharp and fine lines in bold </a:t>
            </a:r>
            <a:r>
              <a:rPr lang="en-US" b="1" dirty="0" err="1">
                <a:latin typeface="Times New Roman" pitchFamily="18" charset="0"/>
                <a:cs typeface="Times New Roman" pitchFamily="18" charset="0"/>
              </a:rPr>
              <a:t>colours</a:t>
            </a:r>
            <a:r>
              <a:rPr lang="en-US" b="1" dirty="0">
                <a:latin typeface="Times New Roman" pitchFamily="18" charset="0"/>
                <a:cs typeface="Times New Roman" pitchFamily="18" charset="0"/>
              </a:rPr>
              <a:t>, floral designs in borders. In olden days, these paintings were used as story-telling.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err="1" smtClean="0">
                <a:latin typeface="Aharoni" pitchFamily="2" charset="-79"/>
                <a:cs typeface="Aharoni" pitchFamily="2" charset="-79"/>
              </a:rPr>
              <a:t>Kalamezhuthu</a:t>
            </a:r>
            <a:r>
              <a:rPr lang="en-US" dirty="0" smtClean="0">
                <a:latin typeface="Aharoni" pitchFamily="2" charset="-79"/>
                <a:cs typeface="Aharoni" pitchFamily="2" charset="-79"/>
              </a:rPr>
              <a:t> </a:t>
            </a:r>
            <a:r>
              <a:rPr lang="en-US" dirty="0">
                <a:latin typeface="Aharoni" pitchFamily="2" charset="-79"/>
                <a:cs typeface="Aharoni" pitchFamily="2" charset="-79"/>
              </a:rPr>
              <a:t>Art</a:t>
            </a:r>
            <a:br>
              <a:rPr lang="en-US" dirty="0">
                <a:latin typeface="Aharoni" pitchFamily="2" charset="-79"/>
                <a:cs typeface="Aharoni" pitchFamily="2" charset="-79"/>
              </a:rPr>
            </a:br>
            <a:r>
              <a:rPr lang="en-US" dirty="0" smtClean="0"/>
              <a:t/>
            </a:r>
            <a:br>
              <a:rPr lang="en-US" dirty="0" smtClean="0"/>
            </a:br>
            <a:endParaRPr lang="en-US" dirty="0"/>
          </a:p>
        </p:txBody>
      </p:sp>
      <p:pic>
        <p:nvPicPr>
          <p:cNvPr id="7" name="Content Placeholder 6" descr="Kalam.jpg"/>
          <p:cNvPicPr>
            <a:picLocks noGrp="1" noChangeAspect="1"/>
          </p:cNvPicPr>
          <p:nvPr>
            <p:ph sz="half" idx="2"/>
          </p:nvPr>
        </p:nvPicPr>
        <p:blipFill>
          <a:blip r:embed="rId2"/>
          <a:stretch>
            <a:fillRect/>
          </a:stretch>
        </p:blipFill>
        <p:spPr>
          <a:xfrm>
            <a:off x="457200" y="2348111"/>
            <a:ext cx="4040188" cy="3030141"/>
          </a:xfrm>
        </p:spPr>
      </p:pic>
      <p:sp>
        <p:nvSpPr>
          <p:cNvPr id="6" name="Content Placeholder 5"/>
          <p:cNvSpPr>
            <a:spLocks noGrp="1"/>
          </p:cNvSpPr>
          <p:nvPr>
            <p:ph sz="quarter" idx="4"/>
          </p:nvPr>
        </p:nvSpPr>
        <p:spPr>
          <a:xfrm>
            <a:off x="4645025" y="1600200"/>
            <a:ext cx="4041775" cy="4525963"/>
          </a:xfrm>
        </p:spPr>
        <p:txBody>
          <a:bodyPr/>
          <a:lstStyle/>
          <a:p>
            <a:r>
              <a:rPr lang="en-US" b="1" dirty="0" err="1">
                <a:latin typeface="Times New Roman" pitchFamily="18" charset="0"/>
                <a:cs typeface="Times New Roman" pitchFamily="18" charset="0"/>
              </a:rPr>
              <a:t>Kalamezhuthu</a:t>
            </a:r>
            <a:r>
              <a:rPr lang="en-US" b="1" dirty="0">
                <a:latin typeface="Times New Roman" pitchFamily="18" charset="0"/>
                <a:cs typeface="Times New Roman" pitchFamily="18" charset="0"/>
              </a:rPr>
              <a:t> art is a ritual art of God’s own country- Kerala.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t>
            </a:r>
            <a:r>
              <a:rPr lang="en-US" b="1" dirty="0" err="1">
                <a:latin typeface="Times New Roman" pitchFamily="18" charset="0"/>
                <a:cs typeface="Times New Roman" pitchFamily="18" charset="0"/>
              </a:rPr>
              <a:t>Kalam</a:t>
            </a:r>
            <a:r>
              <a:rPr lang="en-US" b="1" dirty="0">
                <a:latin typeface="Times New Roman" pitchFamily="18" charset="0"/>
                <a:cs typeface="Times New Roman" pitchFamily="18" charset="0"/>
              </a:rPr>
              <a:t>” means picture and “</a:t>
            </a:r>
            <a:r>
              <a:rPr lang="en-US" b="1" dirty="0" err="1">
                <a:latin typeface="Times New Roman" pitchFamily="18" charset="0"/>
                <a:cs typeface="Times New Roman" pitchFamily="18" charset="0"/>
              </a:rPr>
              <a:t>ezhuthu</a:t>
            </a:r>
            <a:r>
              <a:rPr lang="en-US" b="1" dirty="0">
                <a:latin typeface="Times New Roman" pitchFamily="18" charset="0"/>
                <a:cs typeface="Times New Roman" pitchFamily="18" charset="0"/>
              </a:rPr>
              <a:t>” means drawing. </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This </a:t>
            </a:r>
            <a:r>
              <a:rPr lang="en-US" b="1" dirty="0">
                <a:latin typeface="Times New Roman" pitchFamily="18" charset="0"/>
                <a:cs typeface="Times New Roman" pitchFamily="18" charset="0"/>
              </a:rPr>
              <a:t>is a painting done on the floor and it can be seen during festivals and special occasions.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latin typeface="Aharoni" pitchFamily="2" charset="-79"/>
                <a:cs typeface="Aharoni" pitchFamily="2" charset="-79"/>
              </a:rPr>
              <a:t>Khovar</a:t>
            </a:r>
            <a:r>
              <a:rPr lang="en-US" dirty="0" smtClean="0">
                <a:latin typeface="Aharoni" pitchFamily="2" charset="-79"/>
                <a:cs typeface="Aharoni" pitchFamily="2" charset="-79"/>
              </a:rPr>
              <a:t> </a:t>
            </a:r>
            <a:r>
              <a:rPr lang="en-US" dirty="0">
                <a:latin typeface="Aharoni" pitchFamily="2" charset="-79"/>
                <a:cs typeface="Aharoni" pitchFamily="2" charset="-79"/>
              </a:rPr>
              <a:t>Art</a:t>
            </a:r>
            <a:br>
              <a:rPr lang="en-US" dirty="0">
                <a:latin typeface="Aharoni" pitchFamily="2" charset="-79"/>
                <a:cs typeface="Aharoni" pitchFamily="2" charset="-79"/>
              </a:rPr>
            </a:br>
            <a:endParaRPr lang="en-US" dirty="0">
              <a:latin typeface="Aharoni" pitchFamily="2" charset="-79"/>
              <a:cs typeface="Aharoni" pitchFamily="2" charset="-79"/>
            </a:endParaRPr>
          </a:p>
        </p:txBody>
      </p:sp>
      <p:pic>
        <p:nvPicPr>
          <p:cNvPr id="8" name="Content Placeholder 7" descr="Kovar.jpg"/>
          <p:cNvPicPr>
            <a:picLocks noGrp="1" noChangeAspect="1"/>
          </p:cNvPicPr>
          <p:nvPr>
            <p:ph sz="half" idx="2"/>
          </p:nvPr>
        </p:nvPicPr>
        <p:blipFill>
          <a:blip r:embed="rId2"/>
          <a:stretch>
            <a:fillRect/>
          </a:stretch>
        </p:blipFill>
        <p:spPr>
          <a:xfrm>
            <a:off x="457200" y="2133600"/>
            <a:ext cx="4040188" cy="2980612"/>
          </a:xfrm>
        </p:spPr>
      </p:pic>
      <p:sp>
        <p:nvSpPr>
          <p:cNvPr id="7" name="Text Placeholder 2"/>
          <p:cNvSpPr>
            <a:spLocks noGrp="1"/>
          </p:cNvSpPr>
          <p:nvPr>
            <p:ph sz="quarter" idx="4"/>
          </p:nvPr>
        </p:nvSpPr>
        <p:spPr>
          <a:xfrm>
            <a:off x="4645025" y="1905000"/>
            <a:ext cx="4041775" cy="4221163"/>
          </a:xfrm>
        </p:spPr>
        <p:txBody>
          <a:bodyPr>
            <a:normAutofit fontScale="92500"/>
          </a:bodyPr>
          <a:lstStyle/>
          <a:p>
            <a:pPr>
              <a:lnSpc>
                <a:spcPct val="150000"/>
              </a:lnSpc>
            </a:pPr>
            <a:r>
              <a:rPr lang="en-US" b="1" dirty="0" err="1" smtClean="0">
                <a:latin typeface="Times New Roman" pitchFamily="18" charset="0"/>
                <a:cs typeface="Times New Roman" pitchFamily="18" charset="0"/>
              </a:rPr>
              <a:t>Khovar</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art originated from Jharkhand</a:t>
            </a:r>
            <a:r>
              <a:rPr lang="en-US" b="1" dirty="0" smtClean="0">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Usually</a:t>
            </a:r>
            <a:r>
              <a:rPr lang="en-US" b="1" dirty="0">
                <a:latin typeface="Times New Roman" pitchFamily="18" charset="0"/>
                <a:cs typeface="Times New Roman" pitchFamily="18" charset="0"/>
              </a:rPr>
              <a:t>, tribal people living in the forest carve animals like, Tiger, Snake, Peacock, etc. while those living on plains carve Cow, Goat, Pigeon, etc.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err="1" smtClean="0">
                <a:latin typeface="Aharoni" pitchFamily="2" charset="-79"/>
                <a:cs typeface="Aharoni" pitchFamily="2" charset="-79"/>
              </a:rPr>
              <a:t>Kavad</a:t>
            </a:r>
            <a:r>
              <a:rPr lang="en-US" b="1" dirty="0" smtClean="0">
                <a:latin typeface="Aharoni" pitchFamily="2" charset="-79"/>
                <a:cs typeface="Aharoni" pitchFamily="2" charset="-79"/>
              </a:rPr>
              <a:t> </a:t>
            </a:r>
            <a:r>
              <a:rPr lang="en-US" b="1" dirty="0">
                <a:latin typeface="Aharoni" pitchFamily="2" charset="-79"/>
                <a:cs typeface="Aharoni" pitchFamily="2" charset="-79"/>
              </a:rPr>
              <a:t>or </a:t>
            </a:r>
            <a:r>
              <a:rPr lang="en-US" b="1" dirty="0" err="1">
                <a:latin typeface="Aharoni" pitchFamily="2" charset="-79"/>
                <a:cs typeface="Aharoni" pitchFamily="2" charset="-79"/>
              </a:rPr>
              <a:t>Kawad</a:t>
            </a:r>
            <a:r>
              <a:rPr lang="en-US" b="1" dirty="0">
                <a:latin typeface="Aharoni" pitchFamily="2" charset="-79"/>
                <a:cs typeface="Aharoni" pitchFamily="2" charset="-79"/>
              </a:rPr>
              <a:t> Art</a:t>
            </a:r>
            <a:br>
              <a:rPr lang="en-US" b="1" dirty="0">
                <a:latin typeface="Aharoni" pitchFamily="2" charset="-79"/>
                <a:cs typeface="Aharoni" pitchFamily="2" charset="-79"/>
              </a:rPr>
            </a:br>
            <a:endParaRPr lang="en-US" b="1" dirty="0">
              <a:latin typeface="Aharoni" pitchFamily="2" charset="-79"/>
              <a:cs typeface="Aharoni" pitchFamily="2" charset="-79"/>
            </a:endParaRPr>
          </a:p>
        </p:txBody>
      </p:sp>
      <p:pic>
        <p:nvPicPr>
          <p:cNvPr id="7" name="Content Placeholder 6" descr="Kavad.jpg"/>
          <p:cNvPicPr>
            <a:picLocks noGrp="1" noChangeAspect="1"/>
          </p:cNvPicPr>
          <p:nvPr>
            <p:ph sz="half" idx="2"/>
          </p:nvPr>
        </p:nvPicPr>
        <p:blipFill>
          <a:blip r:embed="rId2"/>
          <a:stretch>
            <a:fillRect/>
          </a:stretch>
        </p:blipFill>
        <p:spPr>
          <a:xfrm>
            <a:off x="381000" y="1828800"/>
            <a:ext cx="4040188" cy="3124200"/>
          </a:xfrm>
        </p:spPr>
      </p:pic>
      <p:sp>
        <p:nvSpPr>
          <p:cNvPr id="6" name="Content Placeholder 5"/>
          <p:cNvSpPr>
            <a:spLocks noGrp="1"/>
          </p:cNvSpPr>
          <p:nvPr>
            <p:ph sz="quarter" idx="4"/>
          </p:nvPr>
        </p:nvSpPr>
        <p:spPr>
          <a:xfrm>
            <a:off x="4645025" y="1600200"/>
            <a:ext cx="4041775" cy="4525963"/>
          </a:xfrm>
        </p:spPr>
        <p:txBody>
          <a:bodyPr>
            <a:normAutofit/>
          </a:bodyPr>
          <a:lstStyle/>
          <a:p>
            <a:r>
              <a:rPr lang="en-US" b="1" dirty="0" err="1">
                <a:latin typeface="Times New Roman" pitchFamily="18" charset="0"/>
                <a:cs typeface="Times New Roman" pitchFamily="18" charset="0"/>
              </a:rPr>
              <a:t>Kavad</a:t>
            </a:r>
            <a:r>
              <a:rPr lang="en-US" b="1" dirty="0">
                <a:latin typeface="Times New Roman" pitchFamily="18" charset="0"/>
                <a:cs typeface="Times New Roman" pitchFamily="18" charset="0"/>
              </a:rPr>
              <a:t> or </a:t>
            </a:r>
            <a:r>
              <a:rPr lang="en-US" b="1" dirty="0" err="1">
                <a:latin typeface="Times New Roman" pitchFamily="18" charset="0"/>
                <a:cs typeface="Times New Roman" pitchFamily="18" charset="0"/>
              </a:rPr>
              <a:t>Kawad</a:t>
            </a:r>
            <a:r>
              <a:rPr lang="en-US" b="1" dirty="0">
                <a:latin typeface="Times New Roman" pitchFamily="18" charset="0"/>
                <a:cs typeface="Times New Roman" pitchFamily="18" charset="0"/>
              </a:rPr>
              <a:t> art of Rajasthan is around 500 years old art which is </a:t>
            </a:r>
            <a:r>
              <a:rPr lang="en-US" b="1" dirty="0" err="1">
                <a:latin typeface="Times New Roman" pitchFamily="18" charset="0"/>
                <a:cs typeface="Times New Roman" pitchFamily="18" charset="0"/>
              </a:rPr>
              <a:t>practised</a:t>
            </a:r>
            <a:r>
              <a:rPr lang="en-US" b="1" dirty="0">
                <a:latin typeface="Times New Roman" pitchFamily="18" charset="0"/>
                <a:cs typeface="Times New Roman" pitchFamily="18" charset="0"/>
              </a:rPr>
              <a:t> by </a:t>
            </a:r>
            <a:r>
              <a:rPr lang="en-US" b="1" dirty="0" err="1">
                <a:latin typeface="Times New Roman" pitchFamily="18" charset="0"/>
                <a:cs typeface="Times New Roman" pitchFamily="18" charset="0"/>
              </a:rPr>
              <a:t>Jangid</a:t>
            </a:r>
            <a:r>
              <a:rPr lang="en-US" b="1" dirty="0">
                <a:latin typeface="Times New Roman" pitchFamily="18" charset="0"/>
                <a:cs typeface="Times New Roman" pitchFamily="18" charset="0"/>
              </a:rPr>
              <a:t> Brahmins of </a:t>
            </a:r>
            <a:r>
              <a:rPr lang="en-US" b="1" dirty="0" err="1">
                <a:latin typeface="Times New Roman" pitchFamily="18" charset="0"/>
                <a:cs typeface="Times New Roman" pitchFamily="18" charset="0"/>
              </a:rPr>
              <a:t>Chittorgarh</a:t>
            </a:r>
            <a:r>
              <a:rPr lang="en-US" b="1" dirty="0">
                <a:latin typeface="Times New Roman" pitchFamily="18" charset="0"/>
                <a:cs typeface="Times New Roman" pitchFamily="18" charset="0"/>
              </a:rPr>
              <a:t>. It is a three-dimensional box which has multiple panels that can be unfolded. It is a portable temple in which various Gods and Goddesses are painted.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590800"/>
            <a:ext cx="8229600" cy="1295400"/>
          </a:xfrm>
        </p:spPr>
        <p:txBody>
          <a:bodyPr/>
          <a:lstStyle/>
          <a:p>
            <a:r>
              <a:rPr lang="en-US" dirty="0" smtClean="0">
                <a:latin typeface="Aharoni" pitchFamily="2" charset="-79"/>
                <a:cs typeface="Aharoni" pitchFamily="2" charset="-79"/>
              </a:rPr>
              <a:t>THANK YOU…</a:t>
            </a:r>
            <a:endParaRPr lang="en-US" dirty="0">
              <a:latin typeface="Aharoni" pitchFamily="2" charset="-79"/>
              <a:cs typeface="Aharoni"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haroni" pitchFamily="2" charset="-79"/>
                <a:cs typeface="Aharoni" pitchFamily="2" charset="-79"/>
              </a:rPr>
              <a:t>Ancient India – An Introduction</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lstStyle/>
          <a:p>
            <a:r>
              <a:rPr lang="en-US" dirty="0">
                <a:latin typeface="Aharoni" pitchFamily="2" charset="-79"/>
                <a:cs typeface="Aharoni" pitchFamily="2" charset="-79"/>
              </a:rPr>
              <a:t>Ancient India is the Indian subcontinent from prehistoric times to the start of Medieval </a:t>
            </a:r>
            <a:r>
              <a:rPr lang="en-US" dirty="0" smtClean="0">
                <a:latin typeface="Aharoni" pitchFamily="2" charset="-79"/>
                <a:cs typeface="Aharoni" pitchFamily="2" charset="-79"/>
              </a:rPr>
              <a:t>India.</a:t>
            </a:r>
          </a:p>
          <a:p>
            <a:r>
              <a:rPr lang="en-US" dirty="0">
                <a:latin typeface="Aharoni" pitchFamily="2" charset="-79"/>
                <a:cs typeface="Aharoni" pitchFamily="2" charset="-79"/>
              </a:rPr>
              <a:t>Ancient India was composed of the modern-day countries of Afghanistan (some portions), Bangladesh, Bhutan, Myanmar, India and Pakistan.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nSpc>
                <a:spcPct val="150000"/>
              </a:lnSpc>
              <a:buFont typeface="Wingdings" pitchFamily="2" charset="2"/>
              <a:buChar char="Ø"/>
            </a:pPr>
            <a:r>
              <a:rPr lang="en-US" sz="3600" b="1" dirty="0" smtClean="0">
                <a:latin typeface="Arno Pro" pitchFamily="18" charset="0"/>
              </a:rPr>
              <a:t>India is one of the oldest civilizations in the world with a kaleidoscopic variety and rich cultural heritage. </a:t>
            </a:r>
          </a:p>
          <a:p>
            <a:pPr>
              <a:lnSpc>
                <a:spcPct val="150000"/>
              </a:lnSpc>
              <a:buFont typeface="Wingdings" pitchFamily="2" charset="2"/>
              <a:buChar char="Ø"/>
            </a:pPr>
            <a:r>
              <a:rPr lang="en-US" sz="3600" b="1" dirty="0" smtClean="0">
                <a:latin typeface="Arno Pro" pitchFamily="18" charset="0"/>
              </a:rPr>
              <a:t>It has achieved all-round socio-economic progress since Independence.</a:t>
            </a:r>
          </a:p>
          <a:p>
            <a:pPr>
              <a:buFont typeface="Wingdings" pitchFamily="2" charset="2"/>
              <a:buChar char="Ø"/>
            </a:pPr>
            <a:r>
              <a:rPr lang="en-US" sz="3600" b="1" dirty="0" smtClean="0">
                <a:latin typeface="Arno Pro" pitchFamily="18" charset="0"/>
              </a:rPr>
              <a:t>As the 7</a:t>
            </a:r>
            <a:r>
              <a:rPr lang="en-US" sz="3600" b="1" baseline="30000" dirty="0" smtClean="0">
                <a:latin typeface="Arno Pro" pitchFamily="18" charset="0"/>
              </a:rPr>
              <a:t>th</a:t>
            </a:r>
            <a:r>
              <a:rPr lang="en-US" sz="3600" b="1" dirty="0" smtClean="0">
                <a:latin typeface="Arno Pro" pitchFamily="18" charset="0"/>
              </a:rPr>
              <a:t>  largest country in the world</a:t>
            </a:r>
          </a:p>
          <a:p>
            <a:pPr>
              <a:buFont typeface="Wingdings" pitchFamily="2" charset="2"/>
              <a:buChar char="Ø"/>
            </a:pPr>
            <a:r>
              <a:rPr lang="en-US" sz="3600" b="1" dirty="0" smtClean="0">
                <a:latin typeface="Arno Pro" pitchFamily="18" charset="0"/>
              </a:rPr>
              <a:t>India stands apart from the rest of Asia, marked off as it is by mountains and the sea, which give the country a distinct geographical entity.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Geographical setting</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lstStyle/>
          <a:p>
            <a:r>
              <a:rPr lang="en-US" sz="4800" dirty="0" smtClean="0">
                <a:latin typeface="Arno Pro" pitchFamily="18" charset="0"/>
              </a:rPr>
              <a:t>Bounded by the Great Himalayas in the north, it stretches southwards and at the Tropic of Cancer, tapers off into the Indian Ocean between the Bay of Bengal on the east and the Arabian Sea on the west.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1066801"/>
            <a:ext cx="4040188" cy="685800"/>
          </a:xfrm>
        </p:spPr>
        <p:txBody>
          <a:bodyPr/>
          <a:lstStyle/>
          <a:p>
            <a:pPr algn="ctr"/>
            <a:r>
              <a:rPr lang="en-US" dirty="0" err="1" smtClean="0"/>
              <a:t>Harappan</a:t>
            </a:r>
            <a:r>
              <a:rPr lang="en-US" dirty="0" smtClean="0"/>
              <a:t> Civilization</a:t>
            </a:r>
            <a:endParaRPr lang="en-US" dirty="0"/>
          </a:p>
        </p:txBody>
      </p:sp>
      <p:pic>
        <p:nvPicPr>
          <p:cNvPr id="9" name="Content Placeholder 8" descr="harappan.jpg"/>
          <p:cNvPicPr>
            <a:picLocks noGrp="1" noChangeAspect="1"/>
          </p:cNvPicPr>
          <p:nvPr>
            <p:ph sz="half" idx="2"/>
          </p:nvPr>
        </p:nvPicPr>
        <p:blipFill>
          <a:blip r:embed="rId2"/>
          <a:stretch>
            <a:fillRect/>
          </a:stretch>
        </p:blipFill>
        <p:spPr>
          <a:xfrm>
            <a:off x="457200" y="2209800"/>
            <a:ext cx="4040188" cy="3428999"/>
          </a:xfrm>
        </p:spPr>
      </p:pic>
      <p:sp>
        <p:nvSpPr>
          <p:cNvPr id="7" name="Text Placeholder 6"/>
          <p:cNvSpPr>
            <a:spLocks noGrp="1"/>
          </p:cNvSpPr>
          <p:nvPr>
            <p:ph type="body" sz="quarter" idx="3"/>
          </p:nvPr>
        </p:nvSpPr>
        <p:spPr>
          <a:xfrm>
            <a:off x="4645025" y="1066801"/>
            <a:ext cx="4041775" cy="685800"/>
          </a:xfrm>
        </p:spPr>
        <p:txBody>
          <a:bodyPr/>
          <a:lstStyle/>
          <a:p>
            <a:pPr algn="ctr"/>
            <a:r>
              <a:rPr lang="en-US" dirty="0" smtClean="0"/>
              <a:t>Mesopotamian Civilization</a:t>
            </a:r>
            <a:endParaRPr lang="en-US" dirty="0"/>
          </a:p>
        </p:txBody>
      </p:sp>
      <p:pic>
        <p:nvPicPr>
          <p:cNvPr id="10" name="Content Placeholder 9" descr="mesapatomia.jpg"/>
          <p:cNvPicPr>
            <a:picLocks noGrp="1" noChangeAspect="1"/>
          </p:cNvPicPr>
          <p:nvPr>
            <p:ph sz="quarter" idx="4"/>
          </p:nvPr>
        </p:nvPicPr>
        <p:blipFill>
          <a:blip r:embed="rId3"/>
          <a:stretch>
            <a:fillRect/>
          </a:stretch>
        </p:blipFill>
        <p:spPr>
          <a:xfrm>
            <a:off x="4645025" y="2209800"/>
            <a:ext cx="4041775" cy="342899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indus differences.jpg"/>
          <p:cNvPicPr>
            <a:picLocks noGrp="1" noChangeAspect="1"/>
          </p:cNvPicPr>
          <p:nvPr>
            <p:ph idx="1"/>
          </p:nvPr>
        </p:nvPicPr>
        <p:blipFill>
          <a:blip r:embed="rId2"/>
          <a:stretch>
            <a:fillRect/>
          </a:stretch>
        </p:blipFill>
        <p:spPr>
          <a:xfrm>
            <a:off x="1371600" y="1143000"/>
            <a:ext cx="6705600" cy="4648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haroni" pitchFamily="2" charset="-79"/>
                <a:cs typeface="Aharoni" pitchFamily="2" charset="-79"/>
              </a:rPr>
              <a:t>Indus Valley Civilization</a:t>
            </a:r>
            <a:endParaRPr lang="en-US" sz="4000"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92500"/>
          </a:bodyPr>
          <a:lstStyle/>
          <a:p>
            <a:pPr>
              <a:lnSpc>
                <a:spcPct val="150000"/>
              </a:lnSpc>
              <a:buFont typeface="Wingdings" pitchFamily="2" charset="2"/>
              <a:buChar char="Ø"/>
            </a:pPr>
            <a:r>
              <a:rPr lang="en-US" sz="2800" dirty="0" smtClean="0">
                <a:latin typeface="Arial Black" pitchFamily="34" charset="0"/>
              </a:rPr>
              <a:t>The History of India begins with the Indus Valley Civilization and the coming of the Aryans. </a:t>
            </a:r>
          </a:p>
          <a:p>
            <a:pPr>
              <a:lnSpc>
                <a:spcPct val="150000"/>
              </a:lnSpc>
              <a:buFont typeface="Wingdings" pitchFamily="2" charset="2"/>
              <a:buChar char="Ø"/>
            </a:pPr>
            <a:r>
              <a:rPr lang="en-US" sz="2800" dirty="0" smtClean="0">
                <a:latin typeface="Arial Black" pitchFamily="34" charset="0"/>
              </a:rPr>
              <a:t>These two phases are generally described as the pre-Vedic and Vedic periods. </a:t>
            </a:r>
          </a:p>
          <a:p>
            <a:pPr>
              <a:lnSpc>
                <a:spcPct val="150000"/>
              </a:lnSpc>
              <a:buFont typeface="Wingdings" pitchFamily="2" charset="2"/>
              <a:buChar char="Ø"/>
            </a:pPr>
            <a:r>
              <a:rPr lang="en-US" sz="2800" dirty="0" smtClean="0">
                <a:latin typeface="Arial Black" pitchFamily="34" charset="0"/>
              </a:rPr>
              <a:t>The earliest literary source that sheds light on India's past is the Rig Veda.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TotalTime>
  <Words>847</Words>
  <Application>Microsoft Office PowerPoint</Application>
  <PresentationFormat>On-screen Show (4:3)</PresentationFormat>
  <Paragraphs>92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INDIAN ART FORM</vt:lpstr>
      <vt:lpstr>Slide 2</vt:lpstr>
      <vt:lpstr>Slide 3</vt:lpstr>
      <vt:lpstr>Ancient India – An Introduction</vt:lpstr>
      <vt:lpstr>Slide 5</vt:lpstr>
      <vt:lpstr>Geographical setting</vt:lpstr>
      <vt:lpstr>Slide 7</vt:lpstr>
      <vt:lpstr>Slide 8</vt:lpstr>
      <vt:lpstr>Indus Valley Civilization</vt:lpstr>
      <vt:lpstr>Slide 10</vt:lpstr>
      <vt:lpstr>Paintings of Raja Ravi Varma</vt:lpstr>
      <vt:lpstr>Slide 12</vt:lpstr>
      <vt:lpstr>Great Paintings of Ravi Varma</vt:lpstr>
      <vt:lpstr>Slide 14</vt:lpstr>
      <vt:lpstr>Slide 15</vt:lpstr>
      <vt:lpstr>Slide 16</vt:lpstr>
      <vt:lpstr>Slide 17</vt:lpstr>
      <vt:lpstr>Tanjore Paintings – An overview</vt:lpstr>
      <vt:lpstr>Slide 19</vt:lpstr>
      <vt:lpstr>Slide 20</vt:lpstr>
      <vt:lpstr>Slide 21</vt:lpstr>
      <vt:lpstr>Slide 22</vt:lpstr>
      <vt:lpstr>Slide 23</vt:lpstr>
      <vt:lpstr>Mysore Paintings</vt:lpstr>
      <vt:lpstr>Slide 25</vt:lpstr>
      <vt:lpstr>Slide 26</vt:lpstr>
      <vt:lpstr>Indian folk arts from different fields.</vt:lpstr>
      <vt:lpstr>Warli Paintings.</vt:lpstr>
      <vt:lpstr> Madhubani Art </vt:lpstr>
      <vt:lpstr>Saura Paintings </vt:lpstr>
      <vt:lpstr>Bhil Art</vt:lpstr>
      <vt:lpstr>Gond </vt:lpstr>
      <vt:lpstr>Pattachitra Painting </vt:lpstr>
      <vt:lpstr>  Kalamezhuthu Art  </vt:lpstr>
      <vt:lpstr> Khovar Art </vt:lpstr>
      <vt:lpstr> Kavad or Kawad Art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ART FORM</dc:title>
  <dc:creator>sathya</dc:creator>
  <cp:lastModifiedBy>sathya</cp:lastModifiedBy>
  <cp:revision>47</cp:revision>
  <dcterms:created xsi:type="dcterms:W3CDTF">2023-01-31T14:55:43Z</dcterms:created>
  <dcterms:modified xsi:type="dcterms:W3CDTF">2023-02-05T17:49:12Z</dcterms:modified>
</cp:coreProperties>
</file>