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57" r:id="rId3"/>
    <p:sldId id="259" r:id="rId4"/>
    <p:sldId id="258"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5" d="100"/>
          <a:sy n="55" d="100"/>
        </p:scale>
        <p:origin x="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DECE0-02A9-43BE-BC63-D1024A9F5E3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4D08261-05B3-46BD-A502-26AB29F0612A}" type="slidenum">
              <a:rPr lang="en-IN" smtClean="0"/>
              <a:t>‹#›</a:t>
            </a:fld>
            <a:endParaRPr lang="en-IN"/>
          </a:p>
        </p:txBody>
      </p:sp>
    </p:spTree>
    <p:extLst>
      <p:ext uri="{BB962C8B-B14F-4D97-AF65-F5344CB8AC3E}">
        <p14:creationId xmlns:p14="http://schemas.microsoft.com/office/powerpoint/2010/main" val="164127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DECE0-02A9-43BE-BC63-D1024A9F5E3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14919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DECE0-02A9-43BE-BC63-D1024A9F5E3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242600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DECE0-02A9-43BE-BC63-D1024A9F5E3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63583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08DECE0-02A9-43BE-BC63-D1024A9F5E36}" type="datetimeFigureOut">
              <a:rPr lang="en-IN" smtClean="0"/>
              <a:t>20-02-2021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4D08261-05B3-46BD-A502-26AB29F0612A}" type="slidenum">
              <a:rPr lang="en-IN" smtClean="0"/>
              <a:t>‹#›</a:t>
            </a:fld>
            <a:endParaRPr lang="en-IN"/>
          </a:p>
        </p:txBody>
      </p:sp>
    </p:spTree>
    <p:extLst>
      <p:ext uri="{BB962C8B-B14F-4D97-AF65-F5344CB8AC3E}">
        <p14:creationId xmlns:p14="http://schemas.microsoft.com/office/powerpoint/2010/main" val="215186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DECE0-02A9-43BE-BC63-D1024A9F5E36}"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47055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8DECE0-02A9-43BE-BC63-D1024A9F5E36}"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329355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DECE0-02A9-43BE-BC63-D1024A9F5E36}" type="datetimeFigureOut">
              <a:rPr lang="en-IN" smtClean="0"/>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5765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DECE0-02A9-43BE-BC63-D1024A9F5E36}" type="datetimeFigureOut">
              <a:rPr lang="en-IN" smtClean="0"/>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282025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DECE0-02A9-43BE-BC63-D1024A9F5E36}"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229885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DECE0-02A9-43BE-BC63-D1024A9F5E36}" type="datetimeFigureOut">
              <a:rPr lang="en-IN" smtClean="0"/>
              <a:t>20-02-2021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4D08261-05B3-46BD-A502-26AB29F0612A}" type="slidenum">
              <a:rPr lang="en-IN" smtClean="0"/>
              <a:t>‹#›</a:t>
            </a:fld>
            <a:endParaRPr lang="en-IN"/>
          </a:p>
        </p:txBody>
      </p:sp>
    </p:spTree>
    <p:extLst>
      <p:ext uri="{BB962C8B-B14F-4D97-AF65-F5344CB8AC3E}">
        <p14:creationId xmlns:p14="http://schemas.microsoft.com/office/powerpoint/2010/main" val="377644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08DECE0-02A9-43BE-BC63-D1024A9F5E36}" type="datetimeFigureOut">
              <a:rPr lang="en-IN" smtClean="0"/>
              <a:t>20-02-2021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4D08261-05B3-46BD-A502-26AB29F0612A}" type="slidenum">
              <a:rPr lang="en-IN" smtClean="0"/>
              <a:t>‹#›</a:t>
            </a:fld>
            <a:endParaRPr lang="en-IN"/>
          </a:p>
        </p:txBody>
      </p:sp>
    </p:spTree>
    <p:extLst>
      <p:ext uri="{BB962C8B-B14F-4D97-AF65-F5344CB8AC3E}">
        <p14:creationId xmlns:p14="http://schemas.microsoft.com/office/powerpoint/2010/main" val="3051678893"/>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6B83-B287-4F67-A6EC-A4B693BB72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81AAC50-AAD7-440A-9BAC-53045A51E6B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D1D8354-63AE-46B6-B2AB-2A9D0A721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155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478D-512C-434F-BFDE-3065D1847EF7}"/>
              </a:ext>
            </a:extLst>
          </p:cNvPr>
          <p:cNvSpPr>
            <a:spLocks noGrp="1"/>
          </p:cNvSpPr>
          <p:nvPr>
            <p:ph type="title"/>
          </p:nvPr>
        </p:nvSpPr>
        <p:spPr>
          <a:xfrm>
            <a:off x="735291" y="835810"/>
            <a:ext cx="3940404" cy="989815"/>
          </a:xfrm>
        </p:spPr>
        <p:txBody>
          <a:bodyPr>
            <a:normAutofit fontScale="90000"/>
          </a:bodyPr>
          <a:lstStyle/>
          <a:p>
            <a:r>
              <a:rPr lang="en-US" b="1" dirty="0">
                <a:ln/>
                <a:solidFill>
                  <a:schemeClr val="accent4"/>
                </a:solidFill>
              </a:rPr>
              <a:t>LOAD BALANCER:</a:t>
            </a:r>
            <a:br>
              <a:rPr lang="en-IN" b="1" dirty="0">
                <a:ln/>
                <a:solidFill>
                  <a:schemeClr val="accent4"/>
                </a:solidFill>
              </a:rPr>
            </a:br>
            <a:endParaRPr lang="en-IN" dirty="0"/>
          </a:p>
        </p:txBody>
      </p:sp>
      <p:sp>
        <p:nvSpPr>
          <p:cNvPr id="3" name="Content Placeholder 2">
            <a:extLst>
              <a:ext uri="{FF2B5EF4-FFF2-40B4-BE49-F238E27FC236}">
                <a16:creationId xmlns:a16="http://schemas.microsoft.com/office/drawing/2014/main" id="{524A1A4B-E0CB-4F01-89F5-722F79612C38}"/>
              </a:ext>
            </a:extLst>
          </p:cNvPr>
          <p:cNvSpPr>
            <a:spLocks noGrp="1"/>
          </p:cNvSpPr>
          <p:nvPr>
            <p:ph idx="1"/>
          </p:nvPr>
        </p:nvSpPr>
        <p:spPr/>
        <p:txBody>
          <a:bodyPr/>
          <a:lstStyle/>
          <a:p>
            <a:r>
              <a:rPr lang="en-US" dirty="0"/>
              <a:t>The load balancing in database servers is a typical method which is executed to distribute the incoming network traffic and workload over multiple servers to diminish the downtime and increment the efficiency. </a:t>
            </a:r>
          </a:p>
          <a:p>
            <a:r>
              <a:rPr lang="en-US" dirty="0"/>
              <a:t>Each load balancer sits between client devices and backend servers, receiving and then distributing incoming requests to any available server capable of fulfilling them.</a:t>
            </a:r>
            <a:endParaRPr lang="en-IN" dirty="0"/>
          </a:p>
        </p:txBody>
      </p:sp>
      <p:sp>
        <p:nvSpPr>
          <p:cNvPr id="4" name="Rectangle 3">
            <a:extLst>
              <a:ext uri="{FF2B5EF4-FFF2-40B4-BE49-F238E27FC236}">
                <a16:creationId xmlns:a16="http://schemas.microsoft.com/office/drawing/2014/main" id="{4C71BB1D-8F10-4CA4-BD84-B5904DBB8E89}"/>
              </a:ext>
            </a:extLst>
          </p:cNvPr>
          <p:cNvSpPr/>
          <p:nvPr/>
        </p:nvSpPr>
        <p:spPr>
          <a:xfrm>
            <a:off x="6003634" y="2967335"/>
            <a:ext cx="18473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pic>
        <p:nvPicPr>
          <p:cNvPr id="6" name="Picture 5">
            <a:extLst>
              <a:ext uri="{FF2B5EF4-FFF2-40B4-BE49-F238E27FC236}">
                <a16:creationId xmlns:a16="http://schemas.microsoft.com/office/drawing/2014/main" id="{20765D49-EC25-45C9-A05E-0DAB27881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4114255"/>
            <a:ext cx="6890994" cy="2939439"/>
          </a:xfrm>
          <a:prstGeom prst="rect">
            <a:avLst/>
          </a:prstGeom>
        </p:spPr>
      </p:pic>
    </p:spTree>
    <p:extLst>
      <p:ext uri="{BB962C8B-B14F-4D97-AF65-F5344CB8AC3E}">
        <p14:creationId xmlns:p14="http://schemas.microsoft.com/office/powerpoint/2010/main" val="9454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270E-04C2-46CC-A2A7-5D9A296DB7C7}"/>
              </a:ext>
            </a:extLst>
          </p:cNvPr>
          <p:cNvSpPr>
            <a:spLocks noGrp="1"/>
          </p:cNvSpPr>
          <p:nvPr>
            <p:ph type="title"/>
          </p:nvPr>
        </p:nvSpPr>
        <p:spPr>
          <a:xfrm>
            <a:off x="838200" y="365126"/>
            <a:ext cx="5817124" cy="1199724"/>
          </a:xfrm>
        </p:spPr>
        <p:txBody>
          <a:bodyPr>
            <a:noAutofit/>
            <a:scene3d>
              <a:camera prst="orthographicFront"/>
              <a:lightRig rig="soft" dir="t">
                <a:rot lat="0" lon="0" rev="15600000"/>
              </a:lightRig>
            </a:scene3d>
            <a:sp3d extrusionH="57150" prstMaterial="softEdge">
              <a:bevelT w="25400" h="38100"/>
            </a:sp3d>
          </a:bodyPr>
          <a:lstStyle/>
          <a:p>
            <a:r>
              <a:rPr lang="en-US" sz="8800" b="1" dirty="0">
                <a:ln/>
                <a:solidFill>
                  <a:schemeClr val="accent4"/>
                </a:solidFill>
              </a:rPr>
              <a:t>SUBNET</a:t>
            </a:r>
            <a:endParaRPr lang="en-IN" sz="8800" b="1" dirty="0">
              <a:ln/>
              <a:solidFill>
                <a:schemeClr val="accent4"/>
              </a:solidFill>
            </a:endParaRPr>
          </a:p>
        </p:txBody>
      </p:sp>
      <p:sp>
        <p:nvSpPr>
          <p:cNvPr id="3" name="Content Placeholder 2">
            <a:extLst>
              <a:ext uri="{FF2B5EF4-FFF2-40B4-BE49-F238E27FC236}">
                <a16:creationId xmlns:a16="http://schemas.microsoft.com/office/drawing/2014/main" id="{99F6E7E9-C93A-40DF-ADE1-F45B5214BA85}"/>
              </a:ext>
            </a:extLst>
          </p:cNvPr>
          <p:cNvSpPr>
            <a:spLocks noGrp="1"/>
          </p:cNvSpPr>
          <p:nvPr>
            <p:ph idx="1"/>
          </p:nvPr>
        </p:nvSpPr>
        <p:spPr>
          <a:xfrm>
            <a:off x="3139126" y="1838227"/>
            <a:ext cx="8214674" cy="4338736"/>
          </a:xfrm>
        </p:spPr>
        <p:txBody>
          <a:bodyPr/>
          <a:lstStyle/>
          <a:p>
            <a:r>
              <a:rPr lang="en-US" dirty="0"/>
              <a:t>The practice of dividing a network into two or more networks is called subnetting. </a:t>
            </a:r>
          </a:p>
          <a:p>
            <a:r>
              <a:rPr lang="en-US" dirty="0"/>
              <a:t>A subnet, or subnetwork, is a segmented piece of a larger network. ... Organizations will use a subnet to subdivide large networks into smaller, more efficient subnetworks. One goal of a subnet is to split a large network into a grouping of smaller, interconnected networks to help minimize traffic.</a:t>
            </a:r>
            <a:endParaRPr lang="en-IN" dirty="0"/>
          </a:p>
        </p:txBody>
      </p:sp>
      <p:sp>
        <p:nvSpPr>
          <p:cNvPr id="4" name="Rectangle 3">
            <a:extLst>
              <a:ext uri="{FF2B5EF4-FFF2-40B4-BE49-F238E27FC236}">
                <a16:creationId xmlns:a16="http://schemas.microsoft.com/office/drawing/2014/main" id="{C0A29ADB-C264-4E06-8D83-03C85BC13705}"/>
              </a:ext>
            </a:extLst>
          </p:cNvPr>
          <p:cNvSpPr/>
          <p:nvPr/>
        </p:nvSpPr>
        <p:spPr>
          <a:xfrm>
            <a:off x="6003634" y="2967335"/>
            <a:ext cx="18473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pic>
        <p:nvPicPr>
          <p:cNvPr id="6" name="Picture 5">
            <a:extLst>
              <a:ext uri="{FF2B5EF4-FFF2-40B4-BE49-F238E27FC236}">
                <a16:creationId xmlns:a16="http://schemas.microsoft.com/office/drawing/2014/main" id="{ED9A41AF-6EFB-48F1-A112-6AFA3464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39" y="3082565"/>
            <a:ext cx="2286000" cy="3921551"/>
          </a:xfrm>
          <a:prstGeom prst="rect">
            <a:avLst/>
          </a:prstGeom>
        </p:spPr>
      </p:pic>
    </p:spTree>
    <p:extLst>
      <p:ext uri="{BB962C8B-B14F-4D97-AF65-F5344CB8AC3E}">
        <p14:creationId xmlns:p14="http://schemas.microsoft.com/office/powerpoint/2010/main" val="402491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C46A-4482-4AF6-B61D-C8F0753EA6BA}"/>
              </a:ext>
            </a:extLst>
          </p:cNvPr>
          <p:cNvSpPr>
            <a:spLocks noGrp="1"/>
          </p:cNvSpPr>
          <p:nvPr>
            <p:ph type="title"/>
          </p:nvPr>
        </p:nvSpPr>
        <p:spPr>
          <a:xfrm>
            <a:off x="292231" y="365125"/>
            <a:ext cx="11061569" cy="483287"/>
          </a:xfrm>
        </p:spPr>
        <p:txBody>
          <a:bodyPr>
            <a:normAutofit fontScale="90000"/>
          </a:bodyPr>
          <a:lstStyle/>
          <a:p>
            <a:r>
              <a:rPr lang="en-US" b="1" dirty="0">
                <a:ln/>
                <a:solidFill>
                  <a:schemeClr val="accent4"/>
                </a:solidFill>
              </a:rPr>
              <a:t>FLOW CHART:</a:t>
            </a:r>
            <a:endParaRPr lang="en-IN" dirty="0"/>
          </a:p>
        </p:txBody>
      </p:sp>
      <p:pic>
        <p:nvPicPr>
          <p:cNvPr id="9" name="Content Placeholder 8">
            <a:extLst>
              <a:ext uri="{FF2B5EF4-FFF2-40B4-BE49-F238E27FC236}">
                <a16:creationId xmlns:a16="http://schemas.microsoft.com/office/drawing/2014/main" id="{29797D8A-E2C8-486C-B783-051818DBD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326" y="1299429"/>
            <a:ext cx="8735362" cy="5193445"/>
          </a:xfrm>
        </p:spPr>
      </p:pic>
    </p:spTree>
    <p:extLst>
      <p:ext uri="{BB962C8B-B14F-4D97-AF65-F5344CB8AC3E}">
        <p14:creationId xmlns:p14="http://schemas.microsoft.com/office/powerpoint/2010/main" val="119342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BC14-8D19-4A4B-A919-8DE24C355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402" y="2493818"/>
            <a:ext cx="3077239" cy="4364182"/>
          </a:xfrm>
          <a:prstGeom prst="rect">
            <a:avLst/>
          </a:prstGeom>
        </p:spPr>
      </p:pic>
      <p:sp>
        <p:nvSpPr>
          <p:cNvPr id="3" name="Content Placeholder 2"/>
          <p:cNvSpPr>
            <a:spLocks noGrp="1"/>
          </p:cNvSpPr>
          <p:nvPr>
            <p:ph idx="1"/>
          </p:nvPr>
        </p:nvSpPr>
        <p:spPr>
          <a:xfrm>
            <a:off x="1172879" y="782005"/>
            <a:ext cx="10752348" cy="5867044"/>
          </a:xfrm>
        </p:spPr>
        <p:txBody>
          <a:bodyPr>
            <a:normAutofit/>
          </a:bodyPr>
          <a:lstStyle/>
          <a:p>
            <a:pPr marL="1671400" lvl="6" indent="0">
              <a:buNone/>
            </a:pPr>
            <a:r>
              <a:rPr lang="en-US" sz="4000" dirty="0">
                <a:highlight>
                  <a:srgbClr val="FFFF00"/>
                </a:highlight>
              </a:rPr>
              <a:t>AUTONOMOUS INFRASTRUCTURE</a:t>
            </a:r>
          </a:p>
          <a:p>
            <a:pPr marL="1671400" lvl="6" indent="0">
              <a:buNone/>
            </a:pPr>
            <a:endParaRPr lang="en-US" sz="4000" dirty="0">
              <a:highlight>
                <a:srgbClr val="FFFF00"/>
              </a:highlight>
            </a:endParaRPr>
          </a:p>
          <a:p>
            <a:pPr marL="1671400" lvl="6" indent="0">
              <a:buNone/>
            </a:pPr>
            <a:endParaRPr lang="en-US" sz="4000" dirty="0">
              <a:highlight>
                <a:srgbClr val="FFFF00"/>
              </a:highlight>
            </a:endParaRPr>
          </a:p>
          <a:p>
            <a:pPr marL="1671400" lvl="6" indent="0">
              <a:buNone/>
            </a:pPr>
            <a:endParaRPr lang="en-US" sz="4000" dirty="0">
              <a:highlight>
                <a:srgbClr val="FFFF00"/>
              </a:highlight>
            </a:endParaRPr>
          </a:p>
          <a:p>
            <a:pPr marL="1671400" lvl="6" indent="0">
              <a:buNone/>
            </a:pPr>
            <a:endParaRPr lang="en-US" sz="4000" dirty="0">
              <a:highlight>
                <a:srgbClr val="FFFF00"/>
              </a:highlight>
            </a:endParaRPr>
          </a:p>
          <a:p>
            <a:pPr marL="1671400" lvl="6" indent="0">
              <a:buNone/>
            </a:pPr>
            <a:r>
              <a:rPr lang="en-US" sz="4000"/>
              <a:t>                                   </a:t>
            </a:r>
            <a:r>
              <a:rPr lang="en-US" sz="2800"/>
              <a:t>BY</a:t>
            </a:r>
            <a:endParaRPr lang="en-US" sz="2800" dirty="0"/>
          </a:p>
          <a:p>
            <a:pPr marL="1671400" lvl="6" indent="0">
              <a:buNone/>
            </a:pPr>
            <a:r>
              <a:rPr lang="en-US" sz="2800" dirty="0"/>
              <a:t>                              K.BHARATHY KATHIRVEL</a:t>
            </a:r>
          </a:p>
          <a:p>
            <a:pPr marL="1671400" lvl="6" indent="0">
              <a:buNone/>
            </a:pPr>
            <a:r>
              <a:rPr lang="en-US" sz="2800" dirty="0"/>
              <a:t>                    MAILAM ENGINEERING COLLEGE</a:t>
            </a:r>
          </a:p>
          <a:p>
            <a:pPr marL="1671400" lvl="6" indent="0">
              <a:buNone/>
            </a:pPr>
            <a:r>
              <a:rPr lang="en-US" sz="2800" dirty="0"/>
              <a:t>                                   DT-NO:20206783739</a:t>
            </a:r>
          </a:p>
          <a:p>
            <a:pPr marL="1671400" lvl="6" indent="0">
              <a:buNone/>
            </a:pPr>
            <a:r>
              <a:rPr lang="en-US" sz="4000" dirty="0">
                <a:highlight>
                  <a:srgbClr val="FFFF00"/>
                </a:highlight>
              </a:rPr>
              <a:t>                                </a:t>
            </a:r>
          </a:p>
        </p:txBody>
      </p:sp>
    </p:spTree>
    <p:extLst>
      <p:ext uri="{BB962C8B-B14F-4D97-AF65-F5344CB8AC3E}">
        <p14:creationId xmlns:p14="http://schemas.microsoft.com/office/powerpoint/2010/main" val="345825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885F-B36D-4A01-905C-6BC5251FD079}"/>
              </a:ext>
            </a:extLst>
          </p:cNvPr>
          <p:cNvSpPr>
            <a:spLocks noGrp="1"/>
          </p:cNvSpPr>
          <p:nvPr>
            <p:ph type="title"/>
          </p:nvPr>
        </p:nvSpPr>
        <p:spPr>
          <a:xfrm>
            <a:off x="1366101" y="365125"/>
            <a:ext cx="10515600" cy="1325563"/>
          </a:xfrm>
        </p:spPr>
        <p:txBody>
          <a:bodyPr>
            <a:normAutofit fontScale="90000"/>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  </a:t>
            </a:r>
            <a:r>
              <a:rPr lang="en-US" sz="4400" b="1" cap="none" spc="0" dirty="0">
                <a:ln/>
                <a:solidFill>
                  <a:schemeClr val="accent4"/>
                </a:solidFill>
                <a:effectLst/>
                <a:latin typeface="Algerian" panose="04020705040A02060702" pitchFamily="82" charset="0"/>
              </a:rPr>
              <a:t>TABLE OF CONTENT</a:t>
            </a:r>
            <a:r>
              <a:rPr lang="en-US" sz="4400" b="1" cap="none" spc="0" dirty="0">
                <a:ln/>
                <a:solidFill>
                  <a:schemeClr val="accent4"/>
                </a:solidFill>
                <a:effectLst/>
              </a:rPr>
              <a:t>:  </a:t>
            </a:r>
            <a:br>
              <a:rPr lang="en-IN" sz="4400" b="1" cap="none" spc="0" dirty="0">
                <a:ln/>
                <a:solidFill>
                  <a:schemeClr val="accent4"/>
                </a:solidFill>
                <a:effectLst/>
              </a:rPr>
            </a:br>
            <a:endParaRPr lang="en-IN" b="1" dirty="0">
              <a:ln/>
              <a:solidFill>
                <a:schemeClr val="accent4"/>
              </a:solidFill>
            </a:endParaRPr>
          </a:p>
        </p:txBody>
      </p:sp>
      <p:sp>
        <p:nvSpPr>
          <p:cNvPr id="3" name="Content Placeholder 2">
            <a:extLst>
              <a:ext uri="{FF2B5EF4-FFF2-40B4-BE49-F238E27FC236}">
                <a16:creationId xmlns:a16="http://schemas.microsoft.com/office/drawing/2014/main" id="{6736E7EB-D28D-421F-88E2-E871A233A78E}"/>
              </a:ext>
            </a:extLst>
          </p:cNvPr>
          <p:cNvSpPr>
            <a:spLocks noGrp="1"/>
          </p:cNvSpPr>
          <p:nvPr>
            <p:ph idx="1"/>
          </p:nvPr>
        </p:nvSpPr>
        <p:spPr>
          <a:xfrm>
            <a:off x="113122" y="1828800"/>
            <a:ext cx="9973557" cy="4348162"/>
          </a:xfrm>
        </p:spPr>
        <p:txBody>
          <a:bodyPr/>
          <a:lstStyle/>
          <a:p>
            <a:pPr marL="3657600" lvl="8" indent="0">
              <a:buNone/>
            </a:pPr>
            <a:endParaRPr lang="en-US" dirty="0">
              <a:latin typeface="Arial Black" panose="020B0A04020102020204" pitchFamily="34" charset="0"/>
            </a:endParaRPr>
          </a:p>
          <a:p>
            <a:pPr lvl="5"/>
            <a:r>
              <a:rPr lang="en-US" dirty="0">
                <a:latin typeface="Arial Black" panose="020B0A04020102020204" pitchFamily="34" charset="0"/>
              </a:rPr>
              <a:t>INTRODUCTION </a:t>
            </a:r>
          </a:p>
          <a:p>
            <a:pPr lvl="5"/>
            <a:r>
              <a:rPr lang="en-US" dirty="0">
                <a:latin typeface="Arial Black" panose="020B0A04020102020204" pitchFamily="34" charset="0"/>
              </a:rPr>
              <a:t>PROBLEM STATEMENT</a:t>
            </a:r>
          </a:p>
          <a:p>
            <a:pPr lvl="5"/>
            <a:r>
              <a:rPr lang="en-US" dirty="0">
                <a:latin typeface="Arial Black" panose="020B0A04020102020204" pitchFamily="34" charset="0"/>
              </a:rPr>
              <a:t>HARDWARE AND SOFTWARE USED  </a:t>
            </a:r>
          </a:p>
          <a:p>
            <a:pPr lvl="5"/>
            <a:r>
              <a:rPr lang="en-US" dirty="0">
                <a:latin typeface="Arial Black" panose="020B0A04020102020204" pitchFamily="34" charset="0"/>
              </a:rPr>
              <a:t>SQL SERVER DATABASE </a:t>
            </a:r>
          </a:p>
          <a:p>
            <a:pPr lvl="5"/>
            <a:r>
              <a:rPr lang="en-US" dirty="0">
                <a:latin typeface="Arial Black" panose="020B0A04020102020204" pitchFamily="34" charset="0"/>
              </a:rPr>
              <a:t>CLOUD COMPUTING </a:t>
            </a:r>
          </a:p>
          <a:p>
            <a:pPr lvl="5"/>
            <a:r>
              <a:rPr lang="en-US" dirty="0">
                <a:latin typeface="Arial Black" panose="020B0A04020102020204" pitchFamily="34" charset="0"/>
              </a:rPr>
              <a:t>LOAD BALANCER AND SUBNET </a:t>
            </a:r>
          </a:p>
          <a:p>
            <a:pPr lvl="5"/>
            <a:r>
              <a:rPr lang="en-US" dirty="0">
                <a:latin typeface="Arial Black" panose="020B0A04020102020204" pitchFamily="34" charset="0"/>
              </a:rPr>
              <a:t>TECHNOLOGIES  USED </a:t>
            </a:r>
          </a:p>
          <a:p>
            <a:pPr lvl="5"/>
            <a:r>
              <a:rPr lang="en-US" dirty="0">
                <a:latin typeface="Arial Black" panose="020B0A04020102020204" pitchFamily="34" charset="0"/>
              </a:rPr>
              <a:t>FLOW CHART</a:t>
            </a:r>
          </a:p>
          <a:p>
            <a:pPr lvl="5"/>
            <a:endParaRPr lang="en-IN" dirty="0"/>
          </a:p>
        </p:txBody>
      </p:sp>
      <p:pic>
        <p:nvPicPr>
          <p:cNvPr id="6" name="Picture 5">
            <a:extLst>
              <a:ext uri="{FF2B5EF4-FFF2-40B4-BE49-F238E27FC236}">
                <a16:creationId xmlns:a16="http://schemas.microsoft.com/office/drawing/2014/main" id="{BC24F7E6-F1AB-4DB9-971B-F00B00B281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6996" y="1690688"/>
            <a:ext cx="3352787" cy="3190973"/>
          </a:xfrm>
          <a:prstGeom prst="rect">
            <a:avLst/>
          </a:prstGeom>
        </p:spPr>
      </p:pic>
      <p:sp>
        <p:nvSpPr>
          <p:cNvPr id="7" name="Rectangle 6">
            <a:extLst>
              <a:ext uri="{FF2B5EF4-FFF2-40B4-BE49-F238E27FC236}">
                <a16:creationId xmlns:a16="http://schemas.microsoft.com/office/drawing/2014/main" id="{BB5DA98B-0456-4940-8C36-1CECD2099599}"/>
              </a:ext>
            </a:extLst>
          </p:cNvPr>
          <p:cNvSpPr/>
          <p:nvPr/>
        </p:nvSpPr>
        <p:spPr>
          <a:xfrm>
            <a:off x="5925114" y="2967335"/>
            <a:ext cx="34176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 </a:t>
            </a:r>
            <a:endParaRPr lang="en-IN" sz="5400" b="1" cap="none" spc="0" dirty="0">
              <a:ln/>
              <a:solidFill>
                <a:schemeClr val="accent4"/>
              </a:solidFill>
              <a:effectLst/>
            </a:endParaRPr>
          </a:p>
        </p:txBody>
      </p:sp>
    </p:spTree>
    <p:extLst>
      <p:ext uri="{BB962C8B-B14F-4D97-AF65-F5344CB8AC3E}">
        <p14:creationId xmlns:p14="http://schemas.microsoft.com/office/powerpoint/2010/main" val="17890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C174-82D2-4EB5-8493-DE6ED759DBFF}"/>
              </a:ext>
            </a:extLst>
          </p:cNvPr>
          <p:cNvSpPr>
            <a:spLocks noGrp="1"/>
          </p:cNvSpPr>
          <p:nvPr>
            <p:ph type="ctrTitle"/>
          </p:nvPr>
        </p:nvSpPr>
        <p:spPr>
          <a:xfrm>
            <a:off x="1524000" y="94268"/>
            <a:ext cx="7469171" cy="1282045"/>
          </a:xfrm>
        </p:spPr>
        <p:txBody>
          <a:bodyPr>
            <a:normAutofit/>
          </a:bodyPr>
          <a:lstStyle/>
          <a:p>
            <a:r>
              <a:rPr lang="en-US" sz="6000" b="1" cap="none" spc="0" dirty="0">
                <a:ln/>
                <a:solidFill>
                  <a:schemeClr val="accent4"/>
                </a:solidFill>
                <a:effectLst/>
              </a:rPr>
              <a:t>PROBLEM STATEMENT:</a:t>
            </a:r>
            <a:endParaRPr lang="en-IN" dirty="0"/>
          </a:p>
        </p:txBody>
      </p:sp>
      <p:sp>
        <p:nvSpPr>
          <p:cNvPr id="3" name="Subtitle 2">
            <a:extLst>
              <a:ext uri="{FF2B5EF4-FFF2-40B4-BE49-F238E27FC236}">
                <a16:creationId xmlns:a16="http://schemas.microsoft.com/office/drawing/2014/main" id="{4FE7803D-E731-496F-9A92-25E16AB1FE0B}"/>
              </a:ext>
            </a:extLst>
          </p:cNvPr>
          <p:cNvSpPr>
            <a:spLocks noGrp="1"/>
          </p:cNvSpPr>
          <p:nvPr>
            <p:ph type="subTitle" idx="1"/>
          </p:nvPr>
        </p:nvSpPr>
        <p:spPr>
          <a:xfrm>
            <a:off x="2526383" y="1536569"/>
            <a:ext cx="8680515" cy="4572000"/>
          </a:xfrm>
        </p:spPr>
        <p:txBody>
          <a:bodyPr>
            <a:normAutofit fontScale="92500" lnSpcReduction="20000"/>
          </a:bodyPr>
          <a:lstStyle/>
          <a:p>
            <a:r>
              <a:rPr lang="en-US" sz="4400" dirty="0"/>
              <a:t>One of the  Retail customer is looking to automate various phases of Infrastructure Lifecycle i.e., Design, Build, Operate and Optimize. Overall objective of the Autonomous infrastructure are to improve agility of the business requirement and reduce manual intervention </a:t>
            </a:r>
            <a:r>
              <a:rPr lang="en-US" sz="4400" dirty="0">
                <a:latin typeface="Bahnschrift" panose="020B0502040204020203" pitchFamily="34" charset="0"/>
              </a:rPr>
              <a:t>while</a:t>
            </a:r>
            <a:r>
              <a:rPr lang="en-US" sz="4400" dirty="0"/>
              <a:t> managing the overall lifecycle of application</a:t>
            </a:r>
            <a:endParaRPr lang="en-IN" sz="4400" dirty="0"/>
          </a:p>
        </p:txBody>
      </p:sp>
      <p:pic>
        <p:nvPicPr>
          <p:cNvPr id="6" name="Picture 5">
            <a:extLst>
              <a:ext uri="{FF2B5EF4-FFF2-40B4-BE49-F238E27FC236}">
                <a16:creationId xmlns:a16="http://schemas.microsoft.com/office/drawing/2014/main" id="{F3C2F36F-3949-49AA-8343-8C87D0B5E8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83" y="3601040"/>
            <a:ext cx="2099398" cy="2111604"/>
          </a:xfrm>
          <a:prstGeom prst="rect">
            <a:avLst/>
          </a:prstGeom>
        </p:spPr>
      </p:pic>
    </p:spTree>
    <p:extLst>
      <p:ext uri="{BB962C8B-B14F-4D97-AF65-F5344CB8AC3E}">
        <p14:creationId xmlns:p14="http://schemas.microsoft.com/office/powerpoint/2010/main" val="87073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92FB-43A7-4601-8A8C-8A553D261C47}"/>
              </a:ext>
            </a:extLst>
          </p:cNvPr>
          <p:cNvSpPr>
            <a:spLocks noGrp="1"/>
          </p:cNvSpPr>
          <p:nvPr>
            <p:ph type="title"/>
          </p:nvPr>
        </p:nvSpPr>
        <p:spPr>
          <a:xfrm>
            <a:off x="754144" y="131975"/>
            <a:ext cx="12089092" cy="1803809"/>
          </a:xfrm>
        </p:spPr>
        <p:txBody>
          <a:bodyPr>
            <a:norm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INTRODUCTION:</a:t>
            </a:r>
            <a:endParaRPr lang="en-IN" b="1" dirty="0">
              <a:ln/>
              <a:solidFill>
                <a:schemeClr val="accent4"/>
              </a:solidFill>
            </a:endParaRPr>
          </a:p>
        </p:txBody>
      </p:sp>
      <p:sp>
        <p:nvSpPr>
          <p:cNvPr id="3" name="Content Placeholder 2">
            <a:extLst>
              <a:ext uri="{FF2B5EF4-FFF2-40B4-BE49-F238E27FC236}">
                <a16:creationId xmlns:a16="http://schemas.microsoft.com/office/drawing/2014/main" id="{97B028E9-B0BD-4C70-BADD-9245DEE5EEBA}"/>
              </a:ext>
            </a:extLst>
          </p:cNvPr>
          <p:cNvSpPr>
            <a:spLocks noGrp="1"/>
          </p:cNvSpPr>
          <p:nvPr>
            <p:ph idx="1"/>
          </p:nvPr>
        </p:nvSpPr>
        <p:spPr>
          <a:xfrm>
            <a:off x="2356701" y="1527141"/>
            <a:ext cx="8305014" cy="4649821"/>
          </a:xfrm>
        </p:spPr>
        <p:txBody>
          <a:bodyPr>
            <a:normAutofit/>
          </a:bodyPr>
          <a:lstStyle/>
          <a:p>
            <a:pPr lvl="7"/>
            <a:r>
              <a:rPr lang="en-US" sz="3200" dirty="0"/>
              <a:t>AUTONOMOUS IT is any kind of technology that can function without depending on any manual </a:t>
            </a:r>
            <a:r>
              <a:rPr lang="en-US" sz="3200" dirty="0" err="1"/>
              <a:t>intervation</a:t>
            </a:r>
            <a:r>
              <a:rPr lang="en-US" sz="3200" dirty="0"/>
              <a:t> . As the name defines here in this project the instance is created automatically when the traffic is more and gets reduced when the traffic is less.</a:t>
            </a:r>
            <a:endParaRPr lang="en-IN" sz="3200" dirty="0"/>
          </a:p>
        </p:txBody>
      </p:sp>
      <p:pic>
        <p:nvPicPr>
          <p:cNvPr id="6" name="Picture 5">
            <a:extLst>
              <a:ext uri="{FF2B5EF4-FFF2-40B4-BE49-F238E27FC236}">
                <a16:creationId xmlns:a16="http://schemas.microsoft.com/office/drawing/2014/main" id="{14E62D27-CDDE-4482-8EE9-C7FA54D55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21" y="2648932"/>
            <a:ext cx="4125515" cy="4077093"/>
          </a:xfrm>
          <a:prstGeom prst="rect">
            <a:avLst/>
          </a:prstGeom>
        </p:spPr>
      </p:pic>
    </p:spTree>
    <p:extLst>
      <p:ext uri="{BB962C8B-B14F-4D97-AF65-F5344CB8AC3E}">
        <p14:creationId xmlns:p14="http://schemas.microsoft.com/office/powerpoint/2010/main" val="351432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B9ED-668F-4E2D-84FB-C3EEAFACF6E8}"/>
              </a:ext>
            </a:extLst>
          </p:cNvPr>
          <p:cNvSpPr>
            <a:spLocks noGrp="1"/>
          </p:cNvSpPr>
          <p:nvPr>
            <p:ph type="title"/>
          </p:nvPr>
        </p:nvSpPr>
        <p:spPr/>
        <p:txBody>
          <a:bodyPr/>
          <a:lstStyle/>
          <a:p>
            <a:r>
              <a:rPr lang="en-US" b="1" cap="none" dirty="0">
                <a:ln/>
                <a:solidFill>
                  <a:schemeClr val="accent4"/>
                </a:solidFill>
              </a:rPr>
              <a:t>SOFTWARE USED: </a:t>
            </a:r>
            <a:br>
              <a:rPr lang="en-IN" b="1" cap="none" dirty="0">
                <a:ln/>
                <a:solidFill>
                  <a:schemeClr val="accent4"/>
                </a:solidFill>
              </a:rPr>
            </a:br>
            <a:endParaRPr lang="en-IN" dirty="0"/>
          </a:p>
        </p:txBody>
      </p:sp>
      <p:sp>
        <p:nvSpPr>
          <p:cNvPr id="3" name="Content Placeholder 2">
            <a:extLst>
              <a:ext uri="{FF2B5EF4-FFF2-40B4-BE49-F238E27FC236}">
                <a16:creationId xmlns:a16="http://schemas.microsoft.com/office/drawing/2014/main" id="{879893FE-9549-4F36-A13C-072F2F088773}"/>
              </a:ext>
            </a:extLst>
          </p:cNvPr>
          <p:cNvSpPr>
            <a:spLocks noGrp="1"/>
          </p:cNvSpPr>
          <p:nvPr>
            <p:ph idx="1"/>
          </p:nvPr>
        </p:nvSpPr>
        <p:spPr/>
        <p:txBody>
          <a:bodyPr>
            <a:normAutofit/>
          </a:bodyPr>
          <a:lstStyle/>
          <a:p>
            <a:r>
              <a:rPr lang="en-US" sz="3600" dirty="0"/>
              <a:t>Operating System : Windows 10 </a:t>
            </a:r>
          </a:p>
          <a:p>
            <a:r>
              <a:rPr lang="en-US" sz="3600" dirty="0"/>
              <a:t>Coding Language :  </a:t>
            </a:r>
            <a:r>
              <a:rPr lang="en-US" sz="3600" dirty="0" err="1"/>
              <a:t>ASP.Net</a:t>
            </a:r>
            <a:r>
              <a:rPr lang="en-US" sz="3600" dirty="0"/>
              <a:t> with </a:t>
            </a:r>
            <a:r>
              <a:rPr lang="en-US" sz="3600" dirty="0" err="1"/>
              <a:t>c#</a:t>
            </a:r>
            <a:r>
              <a:rPr lang="en-US" sz="3600" dirty="0"/>
              <a:t> </a:t>
            </a:r>
          </a:p>
          <a:p>
            <a:r>
              <a:rPr lang="en-US" sz="3600" dirty="0"/>
              <a:t>Data base : SQL Server </a:t>
            </a:r>
            <a:endParaRPr lang="en-IN" sz="3600" dirty="0"/>
          </a:p>
        </p:txBody>
      </p:sp>
      <p:sp>
        <p:nvSpPr>
          <p:cNvPr id="4" name="Rectangle 3">
            <a:extLst>
              <a:ext uri="{FF2B5EF4-FFF2-40B4-BE49-F238E27FC236}">
                <a16:creationId xmlns:a16="http://schemas.microsoft.com/office/drawing/2014/main" id="{7CF79446-7D3D-448A-B928-7CEA38094E62}"/>
              </a:ext>
            </a:extLst>
          </p:cNvPr>
          <p:cNvSpPr/>
          <p:nvPr/>
        </p:nvSpPr>
        <p:spPr>
          <a:xfrm>
            <a:off x="6003635" y="2967335"/>
            <a:ext cx="18473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pic>
        <p:nvPicPr>
          <p:cNvPr id="6" name="Picture 5">
            <a:extLst>
              <a:ext uri="{FF2B5EF4-FFF2-40B4-BE49-F238E27FC236}">
                <a16:creationId xmlns:a16="http://schemas.microsoft.com/office/drawing/2014/main" id="{EBE96DAD-1544-403B-A21F-2B24B5469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929" y="3429000"/>
            <a:ext cx="3165859" cy="3125319"/>
          </a:xfrm>
          <a:prstGeom prst="rect">
            <a:avLst/>
          </a:prstGeom>
        </p:spPr>
      </p:pic>
      <p:pic>
        <p:nvPicPr>
          <p:cNvPr id="8" name="Picture 7">
            <a:extLst>
              <a:ext uri="{FF2B5EF4-FFF2-40B4-BE49-F238E27FC236}">
                <a16:creationId xmlns:a16="http://schemas.microsoft.com/office/drawing/2014/main" id="{178E8242-2449-4652-B822-17928819B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88" y="4244786"/>
            <a:ext cx="4142688" cy="2377543"/>
          </a:xfrm>
          <a:prstGeom prst="rect">
            <a:avLst/>
          </a:prstGeom>
        </p:spPr>
      </p:pic>
    </p:spTree>
    <p:extLst>
      <p:ext uri="{BB962C8B-B14F-4D97-AF65-F5344CB8AC3E}">
        <p14:creationId xmlns:p14="http://schemas.microsoft.com/office/powerpoint/2010/main" val="31196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F1EF-D5B2-4522-8B4F-14F4429F35E8}"/>
              </a:ext>
            </a:extLst>
          </p:cNvPr>
          <p:cNvSpPr>
            <a:spLocks noGrp="1"/>
          </p:cNvSpPr>
          <p:nvPr>
            <p:ph type="title"/>
          </p:nvPr>
        </p:nvSpPr>
        <p:spPr>
          <a:xfrm>
            <a:off x="205246" y="0"/>
            <a:ext cx="11148554" cy="1681261"/>
          </a:xfrm>
        </p:spPr>
        <p:txBody>
          <a:bodyPr/>
          <a:lstStyle/>
          <a:p>
            <a:r>
              <a:rPr lang="en-US" b="1" dirty="0">
                <a:ln/>
                <a:solidFill>
                  <a:schemeClr val="accent4"/>
                </a:solidFill>
                <a:latin typeface="+mn-lt"/>
              </a:rPr>
              <a:t>SQL SERVER:</a:t>
            </a:r>
            <a:br>
              <a:rPr lang="en-IN" b="1" dirty="0">
                <a:ln/>
                <a:solidFill>
                  <a:schemeClr val="accent4"/>
                </a:solidFill>
                <a:latin typeface="+mn-lt"/>
              </a:rPr>
            </a:br>
            <a:endParaRPr lang="en-IN" dirty="0">
              <a:latin typeface="+mn-lt"/>
            </a:endParaRPr>
          </a:p>
        </p:txBody>
      </p:sp>
      <p:sp>
        <p:nvSpPr>
          <p:cNvPr id="3" name="Content Placeholder 2">
            <a:extLst>
              <a:ext uri="{FF2B5EF4-FFF2-40B4-BE49-F238E27FC236}">
                <a16:creationId xmlns:a16="http://schemas.microsoft.com/office/drawing/2014/main" id="{6DE264CF-E929-4D6A-854B-C936CB00BACB}"/>
              </a:ext>
            </a:extLst>
          </p:cNvPr>
          <p:cNvSpPr>
            <a:spLocks noGrp="1"/>
          </p:cNvSpPr>
          <p:nvPr>
            <p:ph idx="1"/>
          </p:nvPr>
        </p:nvSpPr>
        <p:spPr>
          <a:xfrm>
            <a:off x="3799002" y="829559"/>
            <a:ext cx="8107052" cy="6028440"/>
          </a:xfrm>
        </p:spPr>
        <p:txBody>
          <a:bodyPr>
            <a:normAutofit/>
          </a:bodyPr>
          <a:lstStyle/>
          <a:p>
            <a:r>
              <a:rPr lang="en-US" sz="4000" dirty="0"/>
              <a:t>SQL Server is a database server by Microsoft. The Microsoft relational database management system is a software product which primarily stores and retrieves data requested by other applications. ... Therefore, a SQL Server is a database server that implements the Structured Query Language (SQL).</a:t>
            </a:r>
            <a:endParaRPr lang="en-IN" sz="4000" dirty="0"/>
          </a:p>
        </p:txBody>
      </p:sp>
      <p:pic>
        <p:nvPicPr>
          <p:cNvPr id="6" name="Picture 5">
            <a:extLst>
              <a:ext uri="{FF2B5EF4-FFF2-40B4-BE49-F238E27FC236}">
                <a16:creationId xmlns:a16="http://schemas.microsoft.com/office/drawing/2014/main" id="{B7B411E4-B55C-4C46-A5B5-5734AFB499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246" y="4348723"/>
            <a:ext cx="1965159" cy="1790479"/>
          </a:xfrm>
          <a:prstGeom prst="rect">
            <a:avLst/>
          </a:prstGeom>
        </p:spPr>
      </p:pic>
      <p:pic>
        <p:nvPicPr>
          <p:cNvPr id="8" name="Picture 7">
            <a:extLst>
              <a:ext uri="{FF2B5EF4-FFF2-40B4-BE49-F238E27FC236}">
                <a16:creationId xmlns:a16="http://schemas.microsoft.com/office/drawing/2014/main" id="{D5400261-8F46-4BBC-8A8E-2BB278C9FF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946" y="1428774"/>
            <a:ext cx="1965161" cy="1790480"/>
          </a:xfrm>
          <a:prstGeom prst="rect">
            <a:avLst/>
          </a:prstGeom>
        </p:spPr>
      </p:pic>
    </p:spTree>
    <p:extLst>
      <p:ext uri="{BB962C8B-B14F-4D97-AF65-F5344CB8AC3E}">
        <p14:creationId xmlns:p14="http://schemas.microsoft.com/office/powerpoint/2010/main" val="371356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89C6-5593-4B07-9DB1-60493DE77FFF}"/>
              </a:ext>
            </a:extLst>
          </p:cNvPr>
          <p:cNvSpPr>
            <a:spLocks noGrp="1"/>
          </p:cNvSpPr>
          <p:nvPr>
            <p:ph type="title"/>
          </p:nvPr>
        </p:nvSpPr>
        <p:spPr/>
        <p:txBody>
          <a:bodyPr>
            <a:normAutofit fontScale="90000"/>
            <a:scene3d>
              <a:camera prst="orthographicFront"/>
              <a:lightRig rig="soft" dir="t">
                <a:rot lat="0" lon="0" rev="15600000"/>
              </a:lightRig>
            </a:scene3d>
            <a:sp3d extrusionH="57150" prstMaterial="softEdge">
              <a:bevelT w="25400" h="38100"/>
            </a:sp3d>
          </a:bodyPr>
          <a:lstStyle/>
          <a:p>
            <a:r>
              <a:rPr lang="en-US" sz="6600" b="1" dirty="0">
                <a:ln/>
                <a:solidFill>
                  <a:schemeClr val="accent4"/>
                </a:solidFill>
                <a:latin typeface="+mn-lt"/>
              </a:rPr>
              <a:t>CLOUD COMPUTING</a:t>
            </a:r>
            <a:br>
              <a:rPr lang="en-IN" sz="4400" b="1" dirty="0">
                <a:ln/>
                <a:solidFill>
                  <a:schemeClr val="accent4"/>
                </a:solidFill>
              </a:rPr>
            </a:br>
            <a:endParaRPr lang="en-IN" b="1" dirty="0">
              <a:ln/>
              <a:solidFill>
                <a:schemeClr val="accent4"/>
              </a:solidFill>
            </a:endParaRPr>
          </a:p>
        </p:txBody>
      </p:sp>
      <p:sp>
        <p:nvSpPr>
          <p:cNvPr id="3" name="Content Placeholder 2">
            <a:extLst>
              <a:ext uri="{FF2B5EF4-FFF2-40B4-BE49-F238E27FC236}">
                <a16:creationId xmlns:a16="http://schemas.microsoft.com/office/drawing/2014/main" id="{9BACC11E-57F0-4E82-B04F-3F88B395F481}"/>
              </a:ext>
            </a:extLst>
          </p:cNvPr>
          <p:cNvSpPr>
            <a:spLocks noGrp="1"/>
          </p:cNvSpPr>
          <p:nvPr>
            <p:ph idx="1"/>
          </p:nvPr>
        </p:nvSpPr>
        <p:spPr>
          <a:xfrm>
            <a:off x="4590854" y="2064470"/>
            <a:ext cx="6762945" cy="4112493"/>
          </a:xfrm>
        </p:spPr>
        <p:txBody>
          <a:bodyPr>
            <a:normAutofit fontScale="92500" lnSpcReduction="20000"/>
          </a:bodyPr>
          <a:lstStyle/>
          <a:p>
            <a:r>
              <a:rPr lang="en-US" sz="4400" dirty="0"/>
              <a:t>Cloud computing is the delivery of different services through the Internet. These resources include tools and applications like data storage, servers, databases, networking, and software</a:t>
            </a:r>
            <a:r>
              <a:rPr lang="en-US" dirty="0"/>
              <a:t>.</a:t>
            </a:r>
            <a:endParaRPr lang="en-IN" dirty="0"/>
          </a:p>
        </p:txBody>
      </p:sp>
      <p:sp>
        <p:nvSpPr>
          <p:cNvPr id="4" name="Rectangle 3">
            <a:extLst>
              <a:ext uri="{FF2B5EF4-FFF2-40B4-BE49-F238E27FC236}">
                <a16:creationId xmlns:a16="http://schemas.microsoft.com/office/drawing/2014/main" id="{210D5722-7AE2-4935-BCAB-96771973656E}"/>
              </a:ext>
            </a:extLst>
          </p:cNvPr>
          <p:cNvSpPr/>
          <p:nvPr/>
        </p:nvSpPr>
        <p:spPr>
          <a:xfrm>
            <a:off x="6003634" y="2967335"/>
            <a:ext cx="18473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pic>
        <p:nvPicPr>
          <p:cNvPr id="12" name="Picture 11">
            <a:extLst>
              <a:ext uri="{FF2B5EF4-FFF2-40B4-BE49-F238E27FC236}">
                <a16:creationId xmlns:a16="http://schemas.microsoft.com/office/drawing/2014/main" id="{10FFB98D-B494-40A1-B7EC-219846645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47" y="1690688"/>
            <a:ext cx="3752108" cy="5275720"/>
          </a:xfrm>
          <a:prstGeom prst="rect">
            <a:avLst/>
          </a:prstGeom>
        </p:spPr>
      </p:pic>
    </p:spTree>
    <p:extLst>
      <p:ext uri="{BB962C8B-B14F-4D97-AF65-F5344CB8AC3E}">
        <p14:creationId xmlns:p14="http://schemas.microsoft.com/office/powerpoint/2010/main" val="19841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6503-E801-4B56-AB7E-913395A50287}"/>
              </a:ext>
            </a:extLst>
          </p:cNvPr>
          <p:cNvSpPr>
            <a:spLocks noGrp="1"/>
          </p:cNvSpPr>
          <p:nvPr>
            <p:ph type="title"/>
          </p:nvPr>
        </p:nvSpPr>
        <p:spPr>
          <a:xfrm flipH="1">
            <a:off x="7552276" y="1435755"/>
            <a:ext cx="2286786" cy="232857"/>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70DAE08B-D7EE-414D-B7AD-33A4909639A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1" y="3966446"/>
            <a:ext cx="2799834" cy="220575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F851E31-F70F-47D2-BEA5-B5A926C4FB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290" y="4532776"/>
            <a:ext cx="2511457" cy="1639423"/>
          </a:xfrm>
          <a:prstGeom prst="rect">
            <a:avLst/>
          </a:prstGeom>
        </p:spPr>
      </p:pic>
      <p:pic>
        <p:nvPicPr>
          <p:cNvPr id="10" name="Picture 9">
            <a:extLst>
              <a:ext uri="{FF2B5EF4-FFF2-40B4-BE49-F238E27FC236}">
                <a16:creationId xmlns:a16="http://schemas.microsoft.com/office/drawing/2014/main" id="{A1198E91-317E-4495-A6F6-92C1F5E48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603" y="0"/>
            <a:ext cx="7029088" cy="3265017"/>
          </a:xfrm>
          <a:prstGeom prst="rect">
            <a:avLst/>
          </a:prstGeom>
        </p:spPr>
      </p:pic>
      <p:pic>
        <p:nvPicPr>
          <p:cNvPr id="12" name="Picture 11">
            <a:extLst>
              <a:ext uri="{FF2B5EF4-FFF2-40B4-BE49-F238E27FC236}">
                <a16:creationId xmlns:a16="http://schemas.microsoft.com/office/drawing/2014/main" id="{BDB55600-E6AF-44E7-B40C-04BAB1080B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4282" y="3696835"/>
            <a:ext cx="2529561" cy="2536587"/>
          </a:xfrm>
          <a:prstGeom prst="rect">
            <a:avLst/>
          </a:prstGeom>
        </p:spPr>
      </p:pic>
    </p:spTree>
    <p:extLst>
      <p:ext uri="{BB962C8B-B14F-4D97-AF65-F5344CB8AC3E}">
        <p14:creationId xmlns:p14="http://schemas.microsoft.com/office/powerpoint/2010/main" val="1274405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293</TotalTime>
  <Words>393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 Black</vt:lpstr>
      <vt:lpstr>Bahnschrift</vt:lpstr>
      <vt:lpstr>Rockwell</vt:lpstr>
      <vt:lpstr>Rockwell Condensed</vt:lpstr>
      <vt:lpstr>Wingdings</vt:lpstr>
      <vt:lpstr>Wood Type</vt:lpstr>
      <vt:lpstr>PowerPoint Presentation</vt:lpstr>
      <vt:lpstr>PowerPoint Presentation</vt:lpstr>
      <vt:lpstr>  TABLE OF CONTENT:   </vt:lpstr>
      <vt:lpstr>PROBLEM STATEMENT:</vt:lpstr>
      <vt:lpstr>INTRODUCTION:</vt:lpstr>
      <vt:lpstr>SOFTWARE USED:  </vt:lpstr>
      <vt:lpstr>SQL SERVER: </vt:lpstr>
      <vt:lpstr>CLOUD COMPUTING </vt:lpstr>
      <vt:lpstr>PowerPoint Presentation</vt:lpstr>
      <vt:lpstr>LOAD BALANCER: </vt:lpstr>
      <vt:lpstr>SUBNET</vt:lpstr>
      <vt:lpstr>FLOW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Madhumitha Saravanamuthu</dc:creator>
  <cp:lastModifiedBy>Bharathy K</cp:lastModifiedBy>
  <cp:revision>29</cp:revision>
  <dcterms:created xsi:type="dcterms:W3CDTF">2021-02-17T15:42:06Z</dcterms:created>
  <dcterms:modified xsi:type="dcterms:W3CDTF">2021-02-20T04:36:24Z</dcterms:modified>
</cp:coreProperties>
</file>