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0"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77417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30214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0592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391575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713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10201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1209608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23911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49701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4E1-708C-4FF7-8651-ED27098C1FB8}"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31620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4D34E1-708C-4FF7-8651-ED27098C1FB8}"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417599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4D34E1-708C-4FF7-8651-ED27098C1FB8}"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56323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4D34E1-708C-4FF7-8651-ED27098C1FB8}"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264373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D34E1-708C-4FF7-8651-ED27098C1FB8}"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197405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D34E1-708C-4FF7-8651-ED27098C1FB8}"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94793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D34E1-708C-4FF7-8651-ED27098C1FB8}"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333F3-13C6-4448-AB63-B164EFC0E3A6}" type="slidenum">
              <a:rPr lang="en-IN" smtClean="0"/>
              <a:t>‹#›</a:t>
            </a:fld>
            <a:endParaRPr lang="en-IN"/>
          </a:p>
        </p:txBody>
      </p:sp>
    </p:spTree>
    <p:extLst>
      <p:ext uri="{BB962C8B-B14F-4D97-AF65-F5344CB8AC3E}">
        <p14:creationId xmlns:p14="http://schemas.microsoft.com/office/powerpoint/2010/main" val="176061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D34E1-708C-4FF7-8651-ED27098C1FB8}" type="datetimeFigureOut">
              <a:rPr lang="en-IN" smtClean="0"/>
              <a:t>27-03-2023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4333F3-13C6-4448-AB63-B164EFC0E3A6}" type="slidenum">
              <a:rPr lang="en-IN" smtClean="0"/>
              <a:t>‹#›</a:t>
            </a:fld>
            <a:endParaRPr lang="en-IN"/>
          </a:p>
        </p:txBody>
      </p:sp>
    </p:spTree>
    <p:extLst>
      <p:ext uri="{BB962C8B-B14F-4D97-AF65-F5344CB8AC3E}">
        <p14:creationId xmlns:p14="http://schemas.microsoft.com/office/powerpoint/2010/main" val="14943314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hrsoftware/definition/human-resource-management-HR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9282"/>
          <a:stretch/>
        </p:blipFill>
        <p:spPr>
          <a:xfrm>
            <a:off x="0" y="1015663"/>
            <a:ext cx="12192000" cy="5842336"/>
          </a:xfrm>
          <a:prstGeom prst="rect">
            <a:avLst/>
          </a:prstGeom>
        </p:spPr>
      </p:pic>
      <p:sp>
        <p:nvSpPr>
          <p:cNvPr id="7" name="TextBox 6"/>
          <p:cNvSpPr txBox="1"/>
          <p:nvPr/>
        </p:nvSpPr>
        <p:spPr>
          <a:xfrm>
            <a:off x="0" y="0"/>
            <a:ext cx="12192000" cy="1015663"/>
          </a:xfrm>
          <a:prstGeom prst="rect">
            <a:avLst/>
          </a:prstGeom>
          <a:solidFill>
            <a:schemeClr val="tx2">
              <a:lumMod val="60000"/>
              <a:lumOff val="40000"/>
            </a:schemeClr>
          </a:solidFill>
        </p:spPr>
        <p:txBody>
          <a:bodyPr wrap="square" rtlCol="0">
            <a:spAutoFit/>
          </a:bodyPr>
          <a:lstStyle/>
          <a:p>
            <a:pPr algn="ctr"/>
            <a:r>
              <a:rPr lang="en-US" sz="6000" dirty="0" smtClean="0">
                <a:solidFill>
                  <a:schemeClr val="bg1"/>
                </a:solidFill>
              </a:rPr>
              <a:t>CRM DATA ANALYSIS</a:t>
            </a:r>
            <a:endParaRPr lang="en-IN" sz="6000" dirty="0">
              <a:solidFill>
                <a:schemeClr val="bg1"/>
              </a:solidFill>
            </a:endParaRPr>
          </a:p>
        </p:txBody>
      </p:sp>
      <p:sp>
        <p:nvSpPr>
          <p:cNvPr id="8" name="TextBox 7"/>
          <p:cNvSpPr txBox="1"/>
          <p:nvPr/>
        </p:nvSpPr>
        <p:spPr>
          <a:xfrm>
            <a:off x="184814" y="4979792"/>
            <a:ext cx="12192000" cy="2031325"/>
          </a:xfrm>
          <a:prstGeom prst="rect">
            <a:avLst/>
          </a:prstGeom>
          <a:noFill/>
        </p:spPr>
        <p:txBody>
          <a:bodyPr wrap="square" rtlCol="0">
            <a:spAutoFit/>
          </a:bodyPr>
          <a:lstStyle/>
          <a:p>
            <a:r>
              <a:rPr lang="en-IN" dirty="0" err="1">
                <a:solidFill>
                  <a:schemeClr val="bg1"/>
                </a:solidFill>
              </a:rPr>
              <a:t>Mr.</a:t>
            </a:r>
            <a:r>
              <a:rPr lang="en-IN" dirty="0">
                <a:solidFill>
                  <a:schemeClr val="bg1"/>
                </a:solidFill>
              </a:rPr>
              <a:t> Amar </a:t>
            </a:r>
            <a:r>
              <a:rPr lang="en-IN" dirty="0" err="1">
                <a:solidFill>
                  <a:schemeClr val="bg1"/>
                </a:solidFill>
              </a:rPr>
              <a:t>Sadaphal</a:t>
            </a:r>
            <a:r>
              <a:rPr lang="en-IN" dirty="0">
                <a:solidFill>
                  <a:schemeClr val="bg1"/>
                </a:solidFill>
              </a:rPr>
              <a:t> </a:t>
            </a:r>
            <a:endParaRPr lang="en-IN" dirty="0" smtClean="0">
              <a:solidFill>
                <a:schemeClr val="bg1"/>
              </a:solidFill>
            </a:endParaRPr>
          </a:p>
          <a:p>
            <a:r>
              <a:rPr lang="en-IN" dirty="0" err="1">
                <a:solidFill>
                  <a:schemeClr val="bg1"/>
                </a:solidFill>
              </a:rPr>
              <a:t>Mrs.</a:t>
            </a:r>
            <a:r>
              <a:rPr lang="en-IN" dirty="0">
                <a:solidFill>
                  <a:schemeClr val="bg1"/>
                </a:solidFill>
              </a:rPr>
              <a:t> </a:t>
            </a:r>
            <a:r>
              <a:rPr lang="en-IN" dirty="0" err="1">
                <a:solidFill>
                  <a:schemeClr val="bg1"/>
                </a:solidFill>
              </a:rPr>
              <a:t>Heena</a:t>
            </a:r>
            <a:r>
              <a:rPr lang="en-IN" dirty="0">
                <a:solidFill>
                  <a:schemeClr val="bg1"/>
                </a:solidFill>
              </a:rPr>
              <a:t> Sharma </a:t>
            </a:r>
            <a:endParaRPr lang="en-IN" dirty="0" smtClean="0">
              <a:solidFill>
                <a:schemeClr val="bg1"/>
              </a:solidFill>
            </a:endParaRPr>
          </a:p>
          <a:p>
            <a:r>
              <a:rPr lang="en-IN" dirty="0" err="1">
                <a:solidFill>
                  <a:schemeClr val="bg1"/>
                </a:solidFill>
              </a:rPr>
              <a:t>Ms.</a:t>
            </a:r>
            <a:r>
              <a:rPr lang="en-IN" dirty="0">
                <a:solidFill>
                  <a:schemeClr val="bg1"/>
                </a:solidFill>
              </a:rPr>
              <a:t> </a:t>
            </a:r>
            <a:r>
              <a:rPr lang="en-IN" dirty="0" err="1">
                <a:solidFill>
                  <a:schemeClr val="bg1"/>
                </a:solidFill>
              </a:rPr>
              <a:t>Boyi</a:t>
            </a:r>
            <a:r>
              <a:rPr lang="en-IN" dirty="0">
                <a:solidFill>
                  <a:schemeClr val="bg1"/>
                </a:solidFill>
              </a:rPr>
              <a:t> </a:t>
            </a:r>
            <a:r>
              <a:rPr lang="en-IN" dirty="0" err="1">
                <a:solidFill>
                  <a:schemeClr val="bg1"/>
                </a:solidFill>
              </a:rPr>
              <a:t>Vasanthi</a:t>
            </a:r>
            <a:r>
              <a:rPr lang="en-IN" dirty="0">
                <a:solidFill>
                  <a:schemeClr val="bg1"/>
                </a:solidFill>
              </a:rPr>
              <a:t> </a:t>
            </a:r>
            <a:endParaRPr lang="en-IN" dirty="0" smtClean="0">
              <a:solidFill>
                <a:schemeClr val="bg1"/>
              </a:solidFill>
            </a:endParaRPr>
          </a:p>
          <a:p>
            <a:r>
              <a:rPr lang="en-IN" dirty="0" err="1">
                <a:solidFill>
                  <a:schemeClr val="bg1"/>
                </a:solidFill>
              </a:rPr>
              <a:t>Ambika</a:t>
            </a:r>
            <a:r>
              <a:rPr lang="en-IN" dirty="0">
                <a:solidFill>
                  <a:schemeClr val="bg1"/>
                </a:solidFill>
              </a:rPr>
              <a:t> </a:t>
            </a:r>
            <a:r>
              <a:rPr lang="en-IN" dirty="0" err="1">
                <a:solidFill>
                  <a:schemeClr val="bg1"/>
                </a:solidFill>
              </a:rPr>
              <a:t>Kumari</a:t>
            </a:r>
            <a:r>
              <a:rPr lang="en-IN" dirty="0">
                <a:solidFill>
                  <a:schemeClr val="bg1"/>
                </a:solidFill>
              </a:rPr>
              <a:t> </a:t>
            </a:r>
            <a:endParaRPr lang="en-IN" dirty="0" smtClean="0">
              <a:solidFill>
                <a:schemeClr val="bg1"/>
              </a:solidFill>
            </a:endParaRPr>
          </a:p>
          <a:p>
            <a:r>
              <a:rPr lang="en-IN" dirty="0" err="1">
                <a:solidFill>
                  <a:schemeClr val="bg1"/>
                </a:solidFill>
              </a:rPr>
              <a:t>Mr.</a:t>
            </a:r>
            <a:r>
              <a:rPr lang="en-IN" dirty="0">
                <a:solidFill>
                  <a:schemeClr val="bg1"/>
                </a:solidFill>
              </a:rPr>
              <a:t> SASIDHARAN.S </a:t>
            </a:r>
            <a:endParaRPr lang="en-IN" dirty="0" smtClean="0">
              <a:solidFill>
                <a:schemeClr val="bg1"/>
              </a:solidFill>
            </a:endParaRPr>
          </a:p>
          <a:p>
            <a:r>
              <a:rPr lang="en-IN" dirty="0" err="1">
                <a:solidFill>
                  <a:schemeClr val="bg1"/>
                </a:solidFill>
              </a:rPr>
              <a:t>Mr.</a:t>
            </a:r>
            <a:r>
              <a:rPr lang="en-IN" dirty="0">
                <a:solidFill>
                  <a:schemeClr val="bg1"/>
                </a:solidFill>
              </a:rPr>
              <a:t> Bharat Nagar </a:t>
            </a:r>
          </a:p>
          <a:p>
            <a:endParaRPr lang="en-US" dirty="0">
              <a:solidFill>
                <a:schemeClr val="bg1"/>
              </a:solidFill>
            </a:endParaRPr>
          </a:p>
        </p:txBody>
      </p:sp>
    </p:spTree>
    <p:extLst>
      <p:ext uri="{BB962C8B-B14F-4D97-AF65-F5344CB8AC3E}">
        <p14:creationId xmlns:p14="http://schemas.microsoft.com/office/powerpoint/2010/main" val="68061061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POWER-BI DASHBOARD</a:t>
            </a:r>
            <a:endParaRPr lang="en-IN" sz="3200" u="sng" dirty="0">
              <a:solidFill>
                <a:schemeClr val="accent2">
                  <a:lumMod val="60000"/>
                  <a:lumOff val="40000"/>
                </a:schemeClr>
              </a:solidFill>
            </a:endParaRPr>
          </a:p>
        </p:txBody>
      </p:sp>
      <p:sp>
        <p:nvSpPr>
          <p:cNvPr id="10" name="TextBox 9"/>
          <p:cNvSpPr txBox="1"/>
          <p:nvPr/>
        </p:nvSpPr>
        <p:spPr>
          <a:xfrm>
            <a:off x="3450316" y="985037"/>
            <a:ext cx="3790122" cy="369332"/>
          </a:xfrm>
          <a:prstGeom prst="rect">
            <a:avLst/>
          </a:prstGeom>
          <a:noFill/>
        </p:spPr>
        <p:txBody>
          <a:bodyPr wrap="square" rtlCol="0">
            <a:spAutoFit/>
          </a:bodyPr>
          <a:lstStyle/>
          <a:p>
            <a:pPr algn="ctr"/>
            <a:r>
              <a:rPr lang="en-US" b="1" u="sng" dirty="0" smtClean="0">
                <a:solidFill>
                  <a:schemeClr val="accent1"/>
                </a:solidFill>
              </a:rPr>
              <a:t>LEADS </a:t>
            </a:r>
            <a:endParaRPr lang="en-IN" b="1" u="sng"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20" y="1474487"/>
            <a:ext cx="10636909" cy="4883181"/>
          </a:xfrm>
          <a:prstGeom prst="rect">
            <a:avLst/>
          </a:prstGeom>
        </p:spPr>
      </p:pic>
    </p:spTree>
    <p:extLst>
      <p:ext uri="{BB962C8B-B14F-4D97-AF65-F5344CB8AC3E}">
        <p14:creationId xmlns:p14="http://schemas.microsoft.com/office/powerpoint/2010/main" val="133129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POWER-BI DASHBOARD</a:t>
            </a:r>
            <a:endParaRPr lang="en-IN" sz="3200" u="sng" dirty="0">
              <a:solidFill>
                <a:schemeClr val="accent2">
                  <a:lumMod val="60000"/>
                  <a:lumOff val="40000"/>
                </a:schemeClr>
              </a:solidFill>
            </a:endParaRPr>
          </a:p>
        </p:txBody>
      </p:sp>
      <p:sp>
        <p:nvSpPr>
          <p:cNvPr id="10" name="TextBox 9"/>
          <p:cNvSpPr txBox="1"/>
          <p:nvPr/>
        </p:nvSpPr>
        <p:spPr>
          <a:xfrm>
            <a:off x="3450316" y="985037"/>
            <a:ext cx="3790122" cy="369332"/>
          </a:xfrm>
          <a:prstGeom prst="rect">
            <a:avLst/>
          </a:prstGeom>
          <a:noFill/>
        </p:spPr>
        <p:txBody>
          <a:bodyPr wrap="square" rtlCol="0">
            <a:spAutoFit/>
          </a:bodyPr>
          <a:lstStyle/>
          <a:p>
            <a:pPr algn="ctr"/>
            <a:r>
              <a:rPr lang="en-US" b="1" u="sng" dirty="0" smtClean="0">
                <a:solidFill>
                  <a:schemeClr val="accent1"/>
                </a:solidFill>
              </a:rPr>
              <a:t>OPPORTUNITY</a:t>
            </a:r>
            <a:endParaRPr lang="en-IN" b="1" u="sng"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34" y="1354369"/>
            <a:ext cx="10714007" cy="4804891"/>
          </a:xfrm>
          <a:prstGeom prst="rect">
            <a:avLst/>
          </a:prstGeom>
        </p:spPr>
      </p:pic>
    </p:spTree>
    <p:extLst>
      <p:ext uri="{BB962C8B-B14F-4D97-AF65-F5344CB8AC3E}">
        <p14:creationId xmlns:p14="http://schemas.microsoft.com/office/powerpoint/2010/main" val="378619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0"/>
            <a:ext cx="12219214" cy="6842760"/>
          </a:xfrm>
          <a:prstGeom prst="rect">
            <a:avLst/>
          </a:prstGeom>
        </p:spPr>
      </p:pic>
    </p:spTree>
    <p:extLst>
      <p:ext uri="{BB962C8B-B14F-4D97-AF65-F5344CB8AC3E}">
        <p14:creationId xmlns:p14="http://schemas.microsoft.com/office/powerpoint/2010/main" val="2986302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INTRODUCTION</a:t>
            </a:r>
            <a:endParaRPr lang="en-IN" sz="3200" u="sng" dirty="0">
              <a:solidFill>
                <a:schemeClr val="accent2">
                  <a:lumMod val="60000"/>
                  <a:lumOff val="40000"/>
                </a:schemeClr>
              </a:solidFill>
            </a:endParaRPr>
          </a:p>
        </p:txBody>
      </p:sp>
      <p:sp>
        <p:nvSpPr>
          <p:cNvPr id="3" name="TextBox 2"/>
          <p:cNvSpPr txBox="1"/>
          <p:nvPr/>
        </p:nvSpPr>
        <p:spPr>
          <a:xfrm>
            <a:off x="808383" y="1391478"/>
            <a:ext cx="10906539" cy="4524315"/>
          </a:xfrm>
          <a:prstGeom prst="rect">
            <a:avLst/>
          </a:prstGeom>
          <a:noFill/>
        </p:spPr>
        <p:txBody>
          <a:bodyPr wrap="square" rtlCol="0">
            <a:spAutoFit/>
          </a:bodyPr>
          <a:lstStyle/>
          <a:p>
            <a:r>
              <a:rPr lang="en-US" sz="2400" dirty="0"/>
              <a:t>Customer relationship management (CRM) is </a:t>
            </a:r>
            <a:r>
              <a:rPr lang="en-US" sz="2400" b="1" dirty="0"/>
              <a:t>the combination of practices, strategies and technologies that companies use to manage and analyze customer interactions and data throughout the customer lifecycle</a:t>
            </a:r>
            <a:r>
              <a:rPr lang="en-US" sz="2400" dirty="0"/>
              <a:t>. The goal is to improve customer service relationships and assist in customer retention and drive sales growth</a:t>
            </a:r>
            <a:r>
              <a:rPr lang="en-US" sz="2400" dirty="0" smtClean="0"/>
              <a:t>.</a:t>
            </a:r>
          </a:p>
          <a:p>
            <a:endParaRPr lang="en-US" sz="2400" dirty="0"/>
          </a:p>
          <a:p>
            <a:r>
              <a:rPr lang="en-US" sz="2400" dirty="0"/>
              <a:t>CRM systems compile customer data across different channels, or points of contact, between the customer and the company, which could include the company's website, telephone, live chat, direct mail, marketing materials and </a:t>
            </a:r>
            <a:r>
              <a:rPr lang="en-US" sz="2400" b="1" u="sng" dirty="0">
                <a:solidFill>
                  <a:schemeClr val="bg1"/>
                </a:solidFill>
                <a:hlinkClick r:id="rId2"/>
              </a:rPr>
              <a:t>social networks</a:t>
            </a:r>
            <a:r>
              <a:rPr lang="en-US" sz="2400" dirty="0"/>
              <a:t>. CRM systems can also give customer-facing staff members detailed information on customers' personal information, purchase history, buying preferences and concerns.</a:t>
            </a:r>
            <a:endParaRPr lang="en-US" sz="2400" dirty="0" smtClean="0"/>
          </a:p>
        </p:txBody>
      </p:sp>
    </p:spTree>
    <p:extLst>
      <p:ext uri="{BB962C8B-B14F-4D97-AF65-F5344CB8AC3E}">
        <p14:creationId xmlns:p14="http://schemas.microsoft.com/office/powerpoint/2010/main" val="4108492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IN" sz="3200" b="1" u="sng" dirty="0" smtClean="0">
                <a:solidFill>
                  <a:schemeClr val="accent1"/>
                </a:solidFill>
              </a:rPr>
              <a:t>COMPONENTS OF CRM</a:t>
            </a:r>
            <a:endParaRPr lang="en-IN" sz="3200" b="1" u="sng" dirty="0">
              <a:solidFill>
                <a:schemeClr val="accent1"/>
              </a:solidFill>
            </a:endParaRPr>
          </a:p>
        </p:txBody>
      </p:sp>
      <p:sp>
        <p:nvSpPr>
          <p:cNvPr id="3" name="TextBox 2"/>
          <p:cNvSpPr txBox="1"/>
          <p:nvPr/>
        </p:nvSpPr>
        <p:spPr>
          <a:xfrm>
            <a:off x="808383" y="1391478"/>
            <a:ext cx="10906539" cy="3046988"/>
          </a:xfrm>
          <a:prstGeom prst="rect">
            <a:avLst/>
          </a:prstGeom>
          <a:noFill/>
        </p:spPr>
        <p:txBody>
          <a:bodyPr wrap="square" rtlCol="0">
            <a:spAutoFit/>
          </a:bodyPr>
          <a:lstStyle/>
          <a:p>
            <a:pPr marL="342900" indent="-342900">
              <a:buFont typeface="Arial" panose="020B0604020202020204" pitchFamily="34" charset="0"/>
              <a:buChar char="•"/>
            </a:pPr>
            <a:r>
              <a:rPr lang="en-IN" sz="2400" b="1" dirty="0" smtClean="0"/>
              <a:t>Marketing automation.</a:t>
            </a:r>
          </a:p>
          <a:p>
            <a:pPr marL="342900" indent="-342900">
              <a:buFont typeface="Arial" panose="020B0604020202020204" pitchFamily="34" charset="0"/>
              <a:buChar char="•"/>
            </a:pPr>
            <a:r>
              <a:rPr lang="en-IN" sz="2400" b="1" dirty="0"/>
              <a:t>Sales force </a:t>
            </a:r>
            <a:r>
              <a:rPr lang="en-IN" sz="2400" b="1" dirty="0" smtClean="0"/>
              <a:t>automation.</a:t>
            </a:r>
          </a:p>
          <a:p>
            <a:pPr marL="342900" indent="-342900">
              <a:buFont typeface="Arial" panose="020B0604020202020204" pitchFamily="34" charset="0"/>
              <a:buChar char="•"/>
            </a:pPr>
            <a:r>
              <a:rPr lang="en-US" sz="2400" b="1" dirty="0" err="1"/>
              <a:t>Geolocation</a:t>
            </a:r>
            <a:r>
              <a:rPr lang="en-US" sz="2400" b="1" dirty="0"/>
              <a:t> technology, or location-based </a:t>
            </a:r>
            <a:r>
              <a:rPr lang="en-US" sz="2400" b="1" dirty="0" smtClean="0"/>
              <a:t>services.</a:t>
            </a:r>
          </a:p>
          <a:p>
            <a:pPr marL="342900" indent="-342900">
              <a:buFont typeface="Arial" panose="020B0604020202020204" pitchFamily="34" charset="0"/>
              <a:buChar char="•"/>
            </a:pPr>
            <a:r>
              <a:rPr lang="en-IN" sz="2400" b="1" dirty="0"/>
              <a:t>Workflow automation</a:t>
            </a:r>
            <a:r>
              <a:rPr lang="en-IN" sz="2400" b="1" dirty="0" smtClean="0"/>
              <a:t>.</a:t>
            </a:r>
          </a:p>
          <a:p>
            <a:pPr marL="342900" indent="-342900">
              <a:buFont typeface="Arial" panose="020B0604020202020204" pitchFamily="34" charset="0"/>
              <a:buChar char="•"/>
            </a:pPr>
            <a:r>
              <a:rPr lang="en-IN" sz="2400" b="1" dirty="0"/>
              <a:t>Lead management</a:t>
            </a:r>
            <a:r>
              <a:rPr lang="en-IN" sz="2400" b="1" dirty="0" smtClean="0"/>
              <a:t>.</a:t>
            </a:r>
          </a:p>
          <a:p>
            <a:pPr marL="342900" indent="-342900">
              <a:buFont typeface="Arial" panose="020B0604020202020204" pitchFamily="34" charset="0"/>
              <a:buChar char="•"/>
            </a:pPr>
            <a:r>
              <a:rPr lang="en-IN" sz="2400" b="1" dirty="0"/>
              <a:t>Human resource management (</a:t>
            </a:r>
            <a:r>
              <a:rPr lang="en-IN" sz="2400" b="1" u="sng" dirty="0">
                <a:hlinkClick r:id="rId2"/>
              </a:rPr>
              <a:t>HRM</a:t>
            </a:r>
            <a:r>
              <a:rPr lang="en-IN" sz="2400" b="1" dirty="0" smtClean="0"/>
              <a:t>).</a:t>
            </a:r>
          </a:p>
          <a:p>
            <a:pPr marL="342900" indent="-342900">
              <a:buFont typeface="Arial" panose="020B0604020202020204" pitchFamily="34" charset="0"/>
              <a:buChar char="•"/>
            </a:pPr>
            <a:r>
              <a:rPr lang="en-IN" sz="2400" b="1" dirty="0"/>
              <a:t>Analytics.</a:t>
            </a:r>
            <a:r>
              <a:rPr lang="en-IN" sz="2400" dirty="0"/>
              <a:t> </a:t>
            </a:r>
            <a:endParaRPr lang="en-IN" sz="2400" dirty="0" smtClean="0"/>
          </a:p>
          <a:p>
            <a:pPr marL="342900" indent="-342900">
              <a:buFont typeface="Arial" panose="020B0604020202020204" pitchFamily="34" charset="0"/>
              <a:buChar char="•"/>
            </a:pPr>
            <a:r>
              <a:rPr lang="en-IN" sz="2400" b="1" dirty="0"/>
              <a:t>Artificial intelligence.</a:t>
            </a:r>
            <a:endParaRPr lang="en-US" sz="2400" dirty="0" smtClean="0"/>
          </a:p>
        </p:txBody>
      </p:sp>
    </p:spTree>
    <p:extLst>
      <p:ext uri="{BB962C8B-B14F-4D97-AF65-F5344CB8AC3E}">
        <p14:creationId xmlns:p14="http://schemas.microsoft.com/office/powerpoint/2010/main" val="1533723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IN" sz="3200" b="1" u="sng" dirty="0" smtClean="0">
                <a:solidFill>
                  <a:schemeClr val="accent1"/>
                </a:solidFill>
              </a:rPr>
              <a:t>BENEFIT OF CRM</a:t>
            </a:r>
            <a:endParaRPr lang="en-IN" sz="3200" b="1" u="sng" dirty="0">
              <a:solidFill>
                <a:schemeClr val="accent1"/>
              </a:solidFill>
            </a:endParaRPr>
          </a:p>
        </p:txBody>
      </p:sp>
      <p:sp>
        <p:nvSpPr>
          <p:cNvPr id="3" name="TextBox 2"/>
          <p:cNvSpPr txBox="1"/>
          <p:nvPr/>
        </p:nvSpPr>
        <p:spPr>
          <a:xfrm>
            <a:off x="808383" y="1391478"/>
            <a:ext cx="10906539"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Trustworthy reporting</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Dashboards that visually showcase data</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a:t>Improved messaging with automation</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a:t>Simplified collaboration</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a:t>Efficiency enhanced by automation</a:t>
            </a:r>
          </a:p>
          <a:p>
            <a:endParaRPr lang="en-US" sz="2400" dirty="0" smtClean="0"/>
          </a:p>
        </p:txBody>
      </p:sp>
    </p:spTree>
    <p:extLst>
      <p:ext uri="{BB962C8B-B14F-4D97-AF65-F5344CB8AC3E}">
        <p14:creationId xmlns:p14="http://schemas.microsoft.com/office/powerpoint/2010/main" val="2785535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DATA MODEL</a:t>
            </a:r>
            <a:endParaRPr lang="en-IN" sz="3200" u="sng" dirty="0">
              <a:solidFill>
                <a:schemeClr val="accent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46" y="1027828"/>
            <a:ext cx="9317890" cy="5099204"/>
          </a:xfrm>
          <a:prstGeom prst="rect">
            <a:avLst/>
          </a:prstGeom>
        </p:spPr>
      </p:pic>
    </p:spTree>
    <p:extLst>
      <p:ext uri="{BB962C8B-B14F-4D97-AF65-F5344CB8AC3E}">
        <p14:creationId xmlns:p14="http://schemas.microsoft.com/office/powerpoint/2010/main" val="4035390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VISUALIZATION TOOL WHICH WE USE!</a:t>
            </a:r>
            <a:endParaRPr lang="en-IN" sz="3200" u="sng" dirty="0">
              <a:solidFill>
                <a:schemeClr val="accent2">
                  <a:lumMod val="60000"/>
                  <a:lumOff val="40000"/>
                </a:schemeClr>
              </a:solidFill>
            </a:endParaRPr>
          </a:p>
        </p:txBody>
      </p:sp>
      <p:sp>
        <p:nvSpPr>
          <p:cNvPr id="3" name="TextBox 2"/>
          <p:cNvSpPr txBox="1"/>
          <p:nvPr/>
        </p:nvSpPr>
        <p:spPr>
          <a:xfrm>
            <a:off x="713493" y="1356972"/>
            <a:ext cx="10906539" cy="4832092"/>
          </a:xfrm>
          <a:prstGeom prst="rect">
            <a:avLst/>
          </a:prstGeom>
          <a:noFill/>
        </p:spPr>
        <p:txBody>
          <a:bodyPr wrap="square" rtlCol="0">
            <a:spAutoFit/>
          </a:bodyPr>
          <a:lstStyle/>
          <a:p>
            <a:pPr marL="457200" indent="-457200">
              <a:buFont typeface="+mj-lt"/>
              <a:buAutoNum type="arabicPeriod"/>
            </a:pPr>
            <a:r>
              <a:rPr lang="en-US" sz="4400" dirty="0" smtClean="0"/>
              <a:t>Line chart</a:t>
            </a:r>
          </a:p>
          <a:p>
            <a:pPr marL="457200" indent="-457200">
              <a:buFont typeface="+mj-lt"/>
              <a:buAutoNum type="arabicPeriod"/>
            </a:pPr>
            <a:r>
              <a:rPr lang="en-US" sz="4400" dirty="0" smtClean="0"/>
              <a:t>Column chart</a:t>
            </a:r>
          </a:p>
          <a:p>
            <a:pPr marL="457200" indent="-457200">
              <a:buFont typeface="+mj-lt"/>
              <a:buAutoNum type="arabicPeriod"/>
            </a:pPr>
            <a:r>
              <a:rPr lang="en-US" sz="4400" dirty="0" smtClean="0"/>
              <a:t>pie chart</a:t>
            </a:r>
          </a:p>
          <a:p>
            <a:pPr marL="457200" indent="-457200">
              <a:buFont typeface="+mj-lt"/>
              <a:buAutoNum type="arabicPeriod"/>
            </a:pPr>
            <a:r>
              <a:rPr lang="en-US" sz="4400" dirty="0" smtClean="0"/>
              <a:t>Gauge chart</a:t>
            </a:r>
          </a:p>
          <a:p>
            <a:pPr marL="457200" indent="-457200">
              <a:buFont typeface="+mj-lt"/>
              <a:buAutoNum type="arabicPeriod"/>
            </a:pPr>
            <a:r>
              <a:rPr lang="en-IN" sz="4400" dirty="0"/>
              <a:t>Doughnut </a:t>
            </a:r>
            <a:r>
              <a:rPr lang="en-IN" sz="4400" dirty="0" smtClean="0"/>
              <a:t>charts</a:t>
            </a:r>
          </a:p>
          <a:p>
            <a:pPr marL="457200" indent="-457200">
              <a:buFont typeface="+mj-lt"/>
              <a:buAutoNum type="arabicPeriod"/>
            </a:pPr>
            <a:r>
              <a:rPr lang="en-US" sz="4400" dirty="0" smtClean="0"/>
              <a:t>Clustered bar chart</a:t>
            </a:r>
            <a:endParaRPr lang="en-IN" sz="4400" dirty="0"/>
          </a:p>
          <a:p>
            <a:pPr marL="457200" indent="-457200">
              <a:buFont typeface="+mj-lt"/>
              <a:buAutoNum type="arabicPeriod"/>
            </a:pPr>
            <a:endParaRPr lang="en-US" sz="4400" dirty="0" smtClean="0"/>
          </a:p>
        </p:txBody>
      </p:sp>
    </p:spTree>
    <p:extLst>
      <p:ext uri="{BB962C8B-B14F-4D97-AF65-F5344CB8AC3E}">
        <p14:creationId xmlns:p14="http://schemas.microsoft.com/office/powerpoint/2010/main" val="2278248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EXCEL DASHBOARD</a:t>
            </a:r>
            <a:endParaRPr lang="en-IN" sz="3200" u="sng" dirty="0">
              <a:solidFill>
                <a:schemeClr val="accent2">
                  <a:lumMod val="60000"/>
                  <a:lumOff val="40000"/>
                </a:schemeClr>
              </a:solidFill>
            </a:endParaRPr>
          </a:p>
        </p:txBody>
      </p:sp>
      <p:sp>
        <p:nvSpPr>
          <p:cNvPr id="10" name="TextBox 9"/>
          <p:cNvSpPr txBox="1"/>
          <p:nvPr/>
        </p:nvSpPr>
        <p:spPr>
          <a:xfrm>
            <a:off x="3450316" y="985037"/>
            <a:ext cx="3790122" cy="369332"/>
          </a:xfrm>
          <a:prstGeom prst="rect">
            <a:avLst/>
          </a:prstGeom>
          <a:noFill/>
        </p:spPr>
        <p:txBody>
          <a:bodyPr wrap="square" rtlCol="0">
            <a:spAutoFit/>
          </a:bodyPr>
          <a:lstStyle/>
          <a:p>
            <a:pPr algn="ctr"/>
            <a:r>
              <a:rPr lang="en-US" b="1" u="sng" dirty="0" smtClean="0">
                <a:solidFill>
                  <a:schemeClr val="accent1"/>
                </a:solidFill>
              </a:rPr>
              <a:t>LEADS </a:t>
            </a:r>
            <a:endParaRPr lang="en-IN" b="1" u="sng"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01" y="1763921"/>
            <a:ext cx="10921041" cy="4654131"/>
          </a:xfrm>
          <a:prstGeom prst="rect">
            <a:avLst/>
          </a:prstGeom>
        </p:spPr>
      </p:pic>
    </p:spTree>
    <p:extLst>
      <p:ext uri="{BB962C8B-B14F-4D97-AF65-F5344CB8AC3E}">
        <p14:creationId xmlns:p14="http://schemas.microsoft.com/office/powerpoint/2010/main" val="351356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EXCEL DASHBOARD</a:t>
            </a:r>
            <a:endParaRPr lang="en-IN" sz="3200" u="sng" dirty="0">
              <a:solidFill>
                <a:schemeClr val="accent2">
                  <a:lumMod val="60000"/>
                  <a:lumOff val="40000"/>
                </a:schemeClr>
              </a:solidFill>
            </a:endParaRPr>
          </a:p>
        </p:txBody>
      </p:sp>
      <p:sp>
        <p:nvSpPr>
          <p:cNvPr id="10" name="TextBox 9"/>
          <p:cNvSpPr txBox="1"/>
          <p:nvPr/>
        </p:nvSpPr>
        <p:spPr>
          <a:xfrm>
            <a:off x="3450316" y="985037"/>
            <a:ext cx="3790122" cy="369332"/>
          </a:xfrm>
          <a:prstGeom prst="rect">
            <a:avLst/>
          </a:prstGeom>
          <a:noFill/>
        </p:spPr>
        <p:txBody>
          <a:bodyPr wrap="square" rtlCol="0">
            <a:spAutoFit/>
          </a:bodyPr>
          <a:lstStyle/>
          <a:p>
            <a:pPr algn="ctr"/>
            <a:r>
              <a:rPr lang="en-US" b="1" u="sng" dirty="0" smtClean="0">
                <a:solidFill>
                  <a:schemeClr val="accent1"/>
                </a:solidFill>
              </a:rPr>
              <a:t>OPPORTUNITY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34" y="1354369"/>
            <a:ext cx="10714007" cy="4999007"/>
          </a:xfrm>
          <a:prstGeom prst="rect">
            <a:avLst/>
          </a:prstGeom>
        </p:spPr>
      </p:pic>
    </p:spTree>
    <p:extLst>
      <p:ext uri="{BB962C8B-B14F-4D97-AF65-F5344CB8AC3E}">
        <p14:creationId xmlns:p14="http://schemas.microsoft.com/office/powerpoint/2010/main" val="231758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278" y="212035"/>
            <a:ext cx="7832035" cy="584775"/>
          </a:xfrm>
          <a:prstGeom prst="rect">
            <a:avLst/>
          </a:prstGeom>
          <a:noFill/>
        </p:spPr>
        <p:txBody>
          <a:bodyPr wrap="square" rtlCol="0">
            <a:spAutoFit/>
          </a:bodyPr>
          <a:lstStyle/>
          <a:p>
            <a:pPr algn="ctr"/>
            <a:r>
              <a:rPr lang="en-US" sz="3200" u="sng" dirty="0" smtClean="0">
                <a:solidFill>
                  <a:schemeClr val="accent2">
                    <a:lumMod val="60000"/>
                    <a:lumOff val="40000"/>
                  </a:schemeClr>
                </a:solidFill>
              </a:rPr>
              <a:t>TABLEAU DASHBOARD</a:t>
            </a:r>
            <a:endParaRPr lang="en-IN" sz="3200" u="sng" dirty="0">
              <a:solidFill>
                <a:schemeClr val="accent2">
                  <a:lumMod val="60000"/>
                  <a:lumOff val="40000"/>
                </a:schemeClr>
              </a:solidFill>
            </a:endParaRPr>
          </a:p>
        </p:txBody>
      </p:sp>
      <p:sp>
        <p:nvSpPr>
          <p:cNvPr id="10" name="TextBox 9"/>
          <p:cNvSpPr txBox="1"/>
          <p:nvPr/>
        </p:nvSpPr>
        <p:spPr>
          <a:xfrm>
            <a:off x="3450316" y="985037"/>
            <a:ext cx="3790122" cy="369332"/>
          </a:xfrm>
          <a:prstGeom prst="rect">
            <a:avLst/>
          </a:prstGeom>
          <a:noFill/>
        </p:spPr>
        <p:txBody>
          <a:bodyPr wrap="square" rtlCol="0">
            <a:spAutoFit/>
          </a:bodyPr>
          <a:lstStyle/>
          <a:p>
            <a:pPr algn="ctr"/>
            <a:r>
              <a:rPr lang="en-US" b="1" u="sng" dirty="0" smtClean="0">
                <a:solidFill>
                  <a:schemeClr val="accent1"/>
                </a:solidFill>
              </a:rPr>
              <a:t>OPPORTUNITY</a:t>
            </a:r>
            <a:endParaRPr lang="en-IN" b="1" u="sng"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24" y="1354369"/>
            <a:ext cx="10550106" cy="5187504"/>
          </a:xfrm>
          <a:prstGeom prst="rect">
            <a:avLst/>
          </a:prstGeom>
        </p:spPr>
      </p:pic>
    </p:spTree>
    <p:extLst>
      <p:ext uri="{BB962C8B-B14F-4D97-AF65-F5344CB8AC3E}">
        <p14:creationId xmlns:p14="http://schemas.microsoft.com/office/powerpoint/2010/main" val="1538336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729</TotalTime>
  <Words>119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2023-03-17T08:36:26Z</dcterms:created>
  <dcterms:modified xsi:type="dcterms:W3CDTF">2023-03-27T08:40:57Z</dcterms:modified>
</cp:coreProperties>
</file>