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58" r:id="rId3"/>
    <p:sldId id="276" r:id="rId4"/>
    <p:sldId id="259" r:id="rId5"/>
    <p:sldId id="278" r:id="rId6"/>
    <p:sldId id="283" r:id="rId7"/>
    <p:sldId id="256" r:id="rId8"/>
    <p:sldId id="277" r:id="rId9"/>
    <p:sldId id="261" r:id="rId10"/>
    <p:sldId id="266" r:id="rId11"/>
    <p:sldId id="265" r:id="rId12"/>
    <p:sldId id="284" r:id="rId13"/>
    <p:sldId id="285" r:id="rId14"/>
    <p:sldId id="286" r:id="rId15"/>
    <p:sldId id="290" r:id="rId16"/>
    <p:sldId id="262" r:id="rId17"/>
    <p:sldId id="287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52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3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456" y="52"/>
      </p:cViewPr>
      <p:guideLst>
        <p:guide pos="2252"/>
        <p:guide orient="horz" pos="2160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FED4-D27E-43B9-B24E-6B7CFD335272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DAA9-BF76-465F-9B90-7082EA55B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8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DAA9-BF76-465F-9B90-7082EA55B1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5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26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7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6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2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6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2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2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783B-0D00-46F5-A57F-D717B22D039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136B77-84BD-4999-95F0-BA731C471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2630850" y="367453"/>
            <a:ext cx="7481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RESUME CLASSIFICA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TION 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03623-2A4B-16E4-9093-3B68E5BDDAC6}"/>
              </a:ext>
            </a:extLst>
          </p:cNvPr>
          <p:cNvSpPr/>
          <p:nvPr/>
        </p:nvSpPr>
        <p:spPr>
          <a:xfrm>
            <a:off x="320840" y="1471694"/>
            <a:ext cx="44688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Team members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highlight>
                  <a:srgbClr val="000000"/>
                </a:highlight>
                <a:latin typeface="Book Antiqua" panose="02040602050305030304" pitchFamily="18" charset="0"/>
              </a:rPr>
              <a:t>: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highlight>
                <a:srgbClr val="000000"/>
              </a:highlight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DC20-8C22-F628-BC98-F24CD21BFE01}"/>
              </a:ext>
            </a:extLst>
          </p:cNvPr>
          <p:cNvSpPr txBox="1"/>
          <p:nvPr/>
        </p:nvSpPr>
        <p:spPr>
          <a:xfrm>
            <a:off x="320840" y="2715492"/>
            <a:ext cx="7024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1.)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Ms. Suraksha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Ashokbhai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Patel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2.)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Ms. Nikita Sunil Chavan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3.)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Mr. Bharat Patil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4.)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Ms. Ananya Biswas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5.) Mr.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ABHISHEK KUMAR SAHU ERE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6.) Mr.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CHITTALURI KARTHIK</a:t>
            </a:r>
          </a:p>
          <a:p>
            <a:r>
              <a:rPr lang="en-IN" sz="2400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7.) Ms</a:t>
            </a:r>
            <a:r>
              <a:rPr lang="en-IN" sz="2400" b="0" i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IN" sz="2400" b="1" i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Shaik </a:t>
            </a:r>
            <a:r>
              <a:rPr lang="en-IN" sz="24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Nusrath</a:t>
            </a:r>
            <a:endParaRPr lang="en-IN" sz="2400" b="1" i="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E9207-2AA3-5EF8-C3FD-8496B48B31FD}"/>
              </a:ext>
            </a:extLst>
          </p:cNvPr>
          <p:cNvSpPr txBox="1"/>
          <p:nvPr/>
        </p:nvSpPr>
        <p:spPr>
          <a:xfrm>
            <a:off x="383292" y="5540572"/>
            <a:ext cx="720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Mentor Name: Mr. Saurabh Singh</a:t>
            </a:r>
            <a:endParaRPr lang="en-IN" sz="3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104" name="Picture 8" descr="What is Resume Parsing? HireAbility Resume and Job Parsing Solutions.">
            <a:extLst>
              <a:ext uri="{FF2B5EF4-FFF2-40B4-BE49-F238E27FC236}">
                <a16:creationId xmlns:a16="http://schemas.microsoft.com/office/drawing/2014/main" id="{874B3939-2BEE-5C07-432C-774DB668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1670645"/>
            <a:ext cx="6100010" cy="320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358" y="1708"/>
            <a:ext cx="8185552" cy="6155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Labels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5004CDB-A25B-DBFE-96FB-B4F1A0AA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995" y="1682927"/>
            <a:ext cx="4309996" cy="45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0447243-EFA0-EA29-9797-C77F67F1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53321" y="1716072"/>
            <a:ext cx="5857875" cy="40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58BA2-BF96-C355-DF43-8FACC2220B28}"/>
              </a:ext>
            </a:extLst>
          </p:cNvPr>
          <p:cNvSpPr txBox="1"/>
          <p:nvPr/>
        </p:nvSpPr>
        <p:spPr>
          <a:xfrm>
            <a:off x="441150" y="636613"/>
            <a:ext cx="568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using Pie chart roles applied feature is displayed to visualize the job roles.</a:t>
            </a:r>
            <a:endParaRPr lang="en-IN" sz="20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9F401-74E4-6962-E011-F0C9C439FD93}"/>
              </a:ext>
            </a:extLst>
          </p:cNvPr>
          <p:cNvSpPr txBox="1"/>
          <p:nvPr/>
        </p:nvSpPr>
        <p:spPr>
          <a:xfrm>
            <a:off x="6099391" y="624582"/>
            <a:ext cx="5923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By using Histogram  roles applied feature is displayed to check the job types.</a:t>
            </a:r>
            <a:endParaRPr lang="en-IN" sz="20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Word cloud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2F87E-3AFB-49D5-92C1-AC6F4D1B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02568" y="914309"/>
            <a:ext cx="6412832" cy="29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38AC06-658A-2413-0F2E-EA77FA2D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686" y="4290952"/>
            <a:ext cx="11430628" cy="186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131709" cy="70647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TF-IDF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1719-2E7B-9E58-705D-EAFE4EEEC073}"/>
              </a:ext>
            </a:extLst>
          </p:cNvPr>
          <p:cNvSpPr txBox="1"/>
          <p:nvPr/>
        </p:nvSpPr>
        <p:spPr>
          <a:xfrm>
            <a:off x="147783" y="478971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TF-IDF is better than Count Vectorizers because it not only focuses on the frequency of words present in the corpus but also provides the importance of the words.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We can then remove the words that are less important for analysis, hence making the model building less complex by reducing the input dimensions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5EA90-CF44-E5FF-3D12-57EA27ECF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3" b="21853"/>
          <a:stretch/>
        </p:blipFill>
        <p:spPr>
          <a:xfrm>
            <a:off x="147783" y="1191126"/>
            <a:ext cx="11896434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3E01B4-96EB-3869-FC8B-98A8B06EE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579" y="1359568"/>
            <a:ext cx="10082463" cy="37297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1B3555-33AC-0E72-0D1C-10C36FAA29FF}"/>
              </a:ext>
            </a:extLst>
          </p:cNvPr>
          <p:cNvSpPr txBox="1">
            <a:spLocks/>
          </p:cNvSpPr>
          <p:nvPr/>
        </p:nvSpPr>
        <p:spPr>
          <a:xfrm>
            <a:off x="511966" y="250160"/>
            <a:ext cx="3131709" cy="706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chemeClr val="bg1"/>
                </a:solidFill>
              </a:rPr>
              <a:t>Train-Test Split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78DBE-0EBE-F88D-F273-159421076B62}"/>
              </a:ext>
            </a:extLst>
          </p:cNvPr>
          <p:cNvSpPr txBox="1"/>
          <p:nvPr/>
        </p:nvSpPr>
        <p:spPr>
          <a:xfrm>
            <a:off x="4918362" y="2925719"/>
            <a:ext cx="24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8352C-D076-E2E5-A7E4-A20FDC938659}"/>
              </a:ext>
            </a:extLst>
          </p:cNvPr>
          <p:cNvSpPr txBox="1"/>
          <p:nvPr/>
        </p:nvSpPr>
        <p:spPr>
          <a:xfrm>
            <a:off x="6289962" y="2916483"/>
            <a:ext cx="24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97191-B8BA-D3C5-34B6-13EEEF8BF087}"/>
              </a:ext>
            </a:extLst>
          </p:cNvPr>
          <p:cNvSpPr txBox="1"/>
          <p:nvPr/>
        </p:nvSpPr>
        <p:spPr>
          <a:xfrm>
            <a:off x="7922864" y="2928897"/>
            <a:ext cx="24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EF78AB-7A7D-F9E8-3EB9-185470C38D28}"/>
              </a:ext>
            </a:extLst>
          </p:cNvPr>
          <p:cNvSpPr txBox="1"/>
          <p:nvPr/>
        </p:nvSpPr>
        <p:spPr>
          <a:xfrm>
            <a:off x="9827489" y="2944243"/>
            <a:ext cx="24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171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160510"/>
            <a:ext cx="4042610" cy="70647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Model - Building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0FED1A-A383-9CAE-38C7-21241953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581" y="1006883"/>
            <a:ext cx="11302271" cy="56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9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100352"/>
            <a:ext cx="3620655" cy="70647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Model-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CF380-98EC-C43F-9CF7-D0107A76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473" y="966316"/>
            <a:ext cx="9022805" cy="293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E5FDC-6509-F942-2002-BBCF90BC0CDC}"/>
              </a:ext>
            </a:extLst>
          </p:cNvPr>
          <p:cNvSpPr txBox="1"/>
          <p:nvPr/>
        </p:nvSpPr>
        <p:spPr>
          <a:xfrm>
            <a:off x="0" y="4150894"/>
            <a:ext cx="11971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we have taken Model building algorithms such as Decision Tree,  Random Forest, Naive Bayes,  SVM, KNN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Among these algorithms, 100% Accuracy, Precision, Recall and F1-score have been achieved</a:t>
            </a:r>
            <a:r>
              <a:rPr lang="en-US" sz="1600" dirty="0">
                <a:latin typeface="Century Schoolbook" panose="020406040505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100% accuracy is achieved by using the Support Vector Machine (SVM), KNN Classifier.</a:t>
            </a:r>
            <a:endParaRPr lang="en-IN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0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5424A-19FD-8009-DAE1-09FC5BF87BFB}"/>
              </a:ext>
            </a:extLst>
          </p:cNvPr>
          <p:cNvSpPr txBox="1"/>
          <p:nvPr/>
        </p:nvSpPr>
        <p:spPr>
          <a:xfrm>
            <a:off x="296414" y="749032"/>
            <a:ext cx="27893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we have taken Model building algorithms such as KNN Classification, SVM Classification, Naïve Bayes, Decision Tree, Random 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Among these algorithms, 100% Accuracy, Precision, Recall and F1-score have been achieved</a:t>
            </a:r>
            <a:r>
              <a:rPr lang="en-US" sz="1600" dirty="0">
                <a:latin typeface="Century Schoolbook" panose="020406040505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100% accuracy is achieved by using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Support Vector Machine (SVM), KNN Classification.</a:t>
            </a:r>
            <a:endParaRPr lang="en-IN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7B53FC-5FC5-362B-4912-299681C5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620655" cy="70647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Model-Evaluation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3F6958-63B8-F222-D874-0DC4B29D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54" y="433137"/>
            <a:ext cx="8146230" cy="606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9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100352"/>
            <a:ext cx="6248400" cy="70647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bg1"/>
                </a:solidFill>
              </a:rPr>
              <a:t>Model-Evaluation Report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4A8CF3-4723-CA82-5F39-BC6C4BED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2803" y="1347536"/>
            <a:ext cx="4940795" cy="27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4AC481-3027-12A5-D910-F34315CAE7B2}"/>
              </a:ext>
            </a:extLst>
          </p:cNvPr>
          <p:cNvSpPr txBox="1"/>
          <p:nvPr/>
        </p:nvSpPr>
        <p:spPr>
          <a:xfrm>
            <a:off x="972493" y="767807"/>
            <a:ext cx="3496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KNN Classification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E3064-58E7-2DF8-5EA3-838E4B731F42}"/>
              </a:ext>
            </a:extLst>
          </p:cNvPr>
          <p:cNvSpPr txBox="1"/>
          <p:nvPr/>
        </p:nvSpPr>
        <p:spPr>
          <a:xfrm>
            <a:off x="247059" y="4904609"/>
            <a:ext cx="12046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 we have taken KNN Classification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100% Accuracy, Precision, Recall and F1-score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No overfitting or underfitting has been found. All classes are classified correctly and no misclassification.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11BC2-49D0-FF71-6E30-8E84ABB1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4047" y="1070811"/>
            <a:ext cx="4740648" cy="35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0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0" y="2711511"/>
            <a:ext cx="9573921" cy="143497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9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8A752-F43E-0369-8B56-E11B2AC4254C}"/>
              </a:ext>
            </a:extLst>
          </p:cNvPr>
          <p:cNvSpPr/>
          <p:nvPr/>
        </p:nvSpPr>
        <p:spPr>
          <a:xfrm>
            <a:off x="8261171" y="2377605"/>
            <a:ext cx="2908853" cy="210279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Business Objective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268941" y="1443841"/>
            <a:ext cx="7892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The document classification solution should significantly reduce the manual human effort in the HRM .It should achieve a higher level of accuracy and automation with minimal human intervention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9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D3856-D99D-0899-6D88-278E97DBFF1D}"/>
              </a:ext>
            </a:extLst>
          </p:cNvPr>
          <p:cNvSpPr/>
          <p:nvPr/>
        </p:nvSpPr>
        <p:spPr>
          <a:xfrm>
            <a:off x="1213218" y="674709"/>
            <a:ext cx="9765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cs typeface="Times New Roman" panose="02020603050405020304" pitchFamily="18" charset="0"/>
              </a:rPr>
              <a:t>PROJECT ARCHITECTURE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0900D-4568-5162-AE2C-1D9C9907372F}"/>
              </a:ext>
            </a:extLst>
          </p:cNvPr>
          <p:cNvSpPr/>
          <p:nvPr/>
        </p:nvSpPr>
        <p:spPr>
          <a:xfrm>
            <a:off x="728870" y="2027583"/>
            <a:ext cx="2385392" cy="1369296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Collection of Data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3DDBC-E483-1902-F23C-1D9FC4D2EAF1}"/>
              </a:ext>
            </a:extLst>
          </p:cNvPr>
          <p:cNvSpPr/>
          <p:nvPr/>
        </p:nvSpPr>
        <p:spPr>
          <a:xfrm>
            <a:off x="5050138" y="2027583"/>
            <a:ext cx="2570459" cy="136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Business Understanding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7D268-59AC-2676-CA8B-5BFA7736E39D}"/>
              </a:ext>
            </a:extLst>
          </p:cNvPr>
          <p:cNvSpPr/>
          <p:nvPr/>
        </p:nvSpPr>
        <p:spPr>
          <a:xfrm>
            <a:off x="9035730" y="2027582"/>
            <a:ext cx="2760030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Exploratory Data Analysis(EDA)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E3B9F-0E62-654D-89F2-180B186A721D}"/>
              </a:ext>
            </a:extLst>
          </p:cNvPr>
          <p:cNvSpPr/>
          <p:nvPr/>
        </p:nvSpPr>
        <p:spPr>
          <a:xfrm>
            <a:off x="4451013" y="5155095"/>
            <a:ext cx="2760031" cy="136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Deployment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5D35B-9439-43C7-63D4-A24D32BF344A}"/>
              </a:ext>
            </a:extLst>
          </p:cNvPr>
          <p:cNvSpPr/>
          <p:nvPr/>
        </p:nvSpPr>
        <p:spPr>
          <a:xfrm>
            <a:off x="9077738" y="5155095"/>
            <a:ext cx="2558002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Model Building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163497-C43B-1E75-14A7-63577EB58C37}"/>
              </a:ext>
            </a:extLst>
          </p:cNvPr>
          <p:cNvSpPr/>
          <p:nvPr/>
        </p:nvSpPr>
        <p:spPr>
          <a:xfrm>
            <a:off x="3592996" y="250088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364F4-CAB9-CF31-9DF3-8F80833EC397}"/>
              </a:ext>
            </a:extLst>
          </p:cNvPr>
          <p:cNvSpPr/>
          <p:nvPr/>
        </p:nvSpPr>
        <p:spPr>
          <a:xfrm>
            <a:off x="7838959" y="25146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C64D48-233C-E849-4750-D2A29526EB66}"/>
              </a:ext>
            </a:extLst>
          </p:cNvPr>
          <p:cNvSpPr/>
          <p:nvPr/>
        </p:nvSpPr>
        <p:spPr>
          <a:xfrm>
            <a:off x="10215437" y="385854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299B5E-CD8F-9AFF-AEFB-60A36B0CA001}"/>
              </a:ext>
            </a:extLst>
          </p:cNvPr>
          <p:cNvSpPr/>
          <p:nvPr/>
        </p:nvSpPr>
        <p:spPr>
          <a:xfrm>
            <a:off x="7726298" y="561348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F11-0FF4-4D3C-938C-E3096B3C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032" y="609600"/>
            <a:ext cx="6975970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Textract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6E6A91-50A7-4F50-A9C6-E11B91B9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3" y="2059619"/>
            <a:ext cx="5149049" cy="45752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31729-DDCD-42FE-8147-48593C8EBCED}"/>
              </a:ext>
            </a:extLst>
          </p:cNvPr>
          <p:cNvSpPr txBox="1"/>
          <p:nvPr/>
        </p:nvSpPr>
        <p:spPr>
          <a:xfrm>
            <a:off x="903536" y="1350827"/>
            <a:ext cx="107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panose="020B0604020202020204" pitchFamily="34" charset="0"/>
              </a:rPr>
              <a:t>T</a:t>
            </a:r>
            <a:r>
              <a:rPr lang="en-US" b="1" i="0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his package provides a single interface for extracting content from any type of file, without any irrelevant markup.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1435223" y="585926"/>
            <a:ext cx="932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all file to .txt (Process)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E7859-F6C8-CD55-F2C1-B5BA5FC6D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648" y="1387704"/>
            <a:ext cx="11420703" cy="49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457200"/>
            <a:ext cx="6521116" cy="97455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Merging all category files.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6EB9D-B519-4CDD-932D-8DDD5B05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769" y="1686757"/>
            <a:ext cx="10292461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B5BA6-4C7D-478A-86ED-4F907970D6CD}"/>
              </a:ext>
            </a:extLst>
          </p:cNvPr>
          <p:cNvSpPr txBox="1"/>
          <p:nvPr/>
        </p:nvSpPr>
        <p:spPr>
          <a:xfrm>
            <a:off x="2123802" y="417483"/>
            <a:ext cx="770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text to .csv (Process)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B9622-F888-4130-B4C8-345D1562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8889" y="1487538"/>
            <a:ext cx="7964529" cy="52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DD2C39-3028-45F9-89A0-0D38BF89FBF3}"/>
              </a:ext>
            </a:extLst>
          </p:cNvPr>
          <p:cNvSpPr/>
          <p:nvPr/>
        </p:nvSpPr>
        <p:spPr>
          <a:xfrm>
            <a:off x="3061658" y="105751"/>
            <a:ext cx="5279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82221-E7A2-8B51-58CE-A1328EA4E7DE}"/>
              </a:ext>
            </a:extLst>
          </p:cNvPr>
          <p:cNvSpPr txBox="1"/>
          <p:nvPr/>
        </p:nvSpPr>
        <p:spPr>
          <a:xfrm>
            <a:off x="277907" y="1078387"/>
            <a:ext cx="741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After Extracting and Modifying the Dataset, given data contains a total of 4 Classes and 79 rows . </a:t>
            </a:r>
            <a:endParaRPr lang="en-IN" sz="3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12F6D-0924-ABE3-8A2B-76217AEDD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944" y="2757554"/>
            <a:ext cx="5438095" cy="3615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AD1F4-A6DD-ED34-FDD4-E326592A6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1158" y="1443789"/>
            <a:ext cx="3448626" cy="47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6E213-7AE8-48FB-8B3C-5D3FDC36DE3B}"/>
              </a:ext>
            </a:extLst>
          </p:cNvPr>
          <p:cNvSpPr txBox="1"/>
          <p:nvPr/>
        </p:nvSpPr>
        <p:spPr>
          <a:xfrm>
            <a:off x="356761" y="210326"/>
            <a:ext cx="96030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Removing All Unwanted Character’s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Unwanted Character’s like - \n \t, http links, tags, hashtags, html tags, converting to lower case, removing white spaces etc.</a:t>
            </a:r>
            <a:endParaRPr lang="en-US" sz="4000" b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dirty="0">
                <a:solidFill>
                  <a:srgbClr val="00B0F0"/>
                </a:solidFill>
                <a:latin typeface="+mj-lt"/>
                <a:cs typeface="Calibri Light" panose="020F0302020204030204" pitchFamily="34" charset="0"/>
              </a:rPr>
              <a:t>Word Tokenization -</a:t>
            </a:r>
            <a:r>
              <a:rPr lang="en-IN" sz="2200" b="1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Tokenization is essentially splitting a phrase, sentence, paragraph, or an entire text document into smaller units, such as individual words or terms. Each of these smaller units are called tokens.</a:t>
            </a:r>
            <a:endParaRPr lang="en-IN" sz="2200" b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  <a:p>
            <a:r>
              <a:rPr lang="en-IN" sz="2200" b="1" dirty="0">
                <a:solidFill>
                  <a:srgbClr val="00B0F0"/>
                </a:solidFill>
                <a:latin typeface="+mj-lt"/>
                <a:cs typeface="Calibri Light" panose="020F0302020204030204" pitchFamily="34" charset="0"/>
              </a:rPr>
              <a:t>Removing Stop-words - </a:t>
            </a:r>
            <a:r>
              <a:rPr lang="en-US" sz="1400" b="1" dirty="0">
                <a:solidFill>
                  <a:schemeClr val="bg1"/>
                </a:solidFill>
              </a:rPr>
              <a:t>A stop word is a commonly used word (such as “the”, “a”, “an”, “in”) that a search engine has been programmed to ignore, both when indexing entries for searching and when retrieving them as the result of a search query.</a:t>
            </a:r>
            <a:endParaRPr lang="en-US" sz="1400" b="1" dirty="0">
              <a:solidFill>
                <a:schemeClr val="bg1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US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algn="ctr"/>
            <a:endParaRPr lang="en-IN" sz="4000" dirty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ADAF4E-9A49-C0B9-3279-3A2174C8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963" y="3322572"/>
            <a:ext cx="957347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63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561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Algerian</vt:lpstr>
      <vt:lpstr>Arial</vt:lpstr>
      <vt:lpstr>Arial</vt:lpstr>
      <vt:lpstr>Arial Rounded MT Bold</vt:lpstr>
      <vt:lpstr>Bahnschrift</vt:lpstr>
      <vt:lpstr>Bahnschrift SemiBold</vt:lpstr>
      <vt:lpstr>Book Antiqua</vt:lpstr>
      <vt:lpstr>Calibri</vt:lpstr>
      <vt:lpstr>Century Schoolbook</vt:lpstr>
      <vt:lpstr>Cooper Black</vt:lpstr>
      <vt:lpstr>Lato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Textract</vt:lpstr>
      <vt:lpstr>PowerPoint Presentation</vt:lpstr>
      <vt:lpstr>Merging all category files.</vt:lpstr>
      <vt:lpstr>PowerPoint Presentation</vt:lpstr>
      <vt:lpstr>PowerPoint Presentation</vt:lpstr>
      <vt:lpstr>PowerPoint Presentation</vt:lpstr>
      <vt:lpstr>Labels</vt:lpstr>
      <vt:lpstr>Word cloud </vt:lpstr>
      <vt:lpstr>TF-IDF</vt:lpstr>
      <vt:lpstr>PowerPoint Presentation</vt:lpstr>
      <vt:lpstr>Model - Building</vt:lpstr>
      <vt:lpstr>Model- Evaluation</vt:lpstr>
      <vt:lpstr>Model-Evaluation</vt:lpstr>
      <vt:lpstr>Model-Evaluation Report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Bharat Patil</cp:lastModifiedBy>
  <cp:revision>61</cp:revision>
  <dcterms:created xsi:type="dcterms:W3CDTF">2021-11-03T10:03:37Z</dcterms:created>
  <dcterms:modified xsi:type="dcterms:W3CDTF">2023-03-13T13:36:52Z</dcterms:modified>
</cp:coreProperties>
</file>