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31"/>
  </p:notesMasterIdLst>
  <p:handoutMasterIdLst>
    <p:handoutMasterId r:id="rId32"/>
  </p:handoutMasterIdLst>
  <p:sldIdLst>
    <p:sldId id="266" r:id="rId5"/>
    <p:sldId id="267" r:id="rId6"/>
    <p:sldId id="257" r:id="rId7"/>
    <p:sldId id="258" r:id="rId8"/>
    <p:sldId id="259" r:id="rId9"/>
    <p:sldId id="260" r:id="rId10"/>
    <p:sldId id="261" r:id="rId11"/>
    <p:sldId id="262" r:id="rId12"/>
    <p:sldId id="263" r:id="rId13"/>
    <p:sldId id="264" r:id="rId14"/>
    <p:sldId id="265" r:id="rId15"/>
    <p:sldId id="269"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66"/>
            <p14:sldId id="267"/>
            <p14:sldId id="257"/>
            <p14:sldId id="258"/>
            <p14:sldId id="259"/>
            <p14:sldId id="260"/>
            <p14:sldId id="261"/>
            <p14:sldId id="262"/>
            <p14:sldId id="263"/>
            <p14:sldId id="264"/>
            <p14:sldId id="265"/>
            <p14:sldId id="269"/>
            <p14:sldId id="271"/>
            <p14:sldId id="272"/>
            <p14:sldId id="273"/>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8535" autoAdjust="0"/>
  </p:normalViewPr>
  <p:slideViewPr>
    <p:cSldViewPr>
      <p:cViewPr varScale="1">
        <p:scale>
          <a:sx n="66" d="100"/>
          <a:sy n="66" d="100"/>
        </p:scale>
        <p:origin x="48" y="78"/>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29-03-2018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29/03/2018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2A1E73E-C576-4EF5-8D95-7244653922AC}" type="datetimeFigureOut">
              <a:rPr lang="en-US" smtClean="0"/>
              <a:t>3/29/2018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DB4D8FB-B8A2-4D9A-AD43-A4AE67BF4350}" type="slidenum">
              <a:rPr lang="en-US" smtClean="0"/>
              <a:t>‹#›</a:t>
            </a:fld>
            <a:endParaRPr lang="en-US"/>
          </a:p>
        </p:txBody>
      </p:sp>
    </p:spTree>
    <p:extLst>
      <p:ext uri="{BB962C8B-B14F-4D97-AF65-F5344CB8AC3E}">
        <p14:creationId xmlns:p14="http://schemas.microsoft.com/office/powerpoint/2010/main" val="1314845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2A1E73E-C576-4EF5-8D95-7244653922AC}" type="datetimeFigureOut">
              <a:rPr lang="en-US" smtClean="0"/>
              <a:t>3/29/2018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DB4D8FB-B8A2-4D9A-AD43-A4AE67BF4350}" type="slidenum">
              <a:rPr lang="en-US" smtClean="0"/>
              <a:t>‹#›</a:t>
            </a:fld>
            <a:endParaRPr lang="en-US"/>
          </a:p>
        </p:txBody>
      </p:sp>
    </p:spTree>
    <p:extLst>
      <p:ext uri="{BB962C8B-B14F-4D97-AF65-F5344CB8AC3E}">
        <p14:creationId xmlns:p14="http://schemas.microsoft.com/office/powerpoint/2010/main" val="1066822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45EA028-3B35-44AC-A1D1-04772BE82F69}" type="datetimeFigureOut">
              <a:rPr lang="en-US" smtClean="0"/>
              <a:t>3/29/2018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D8B6283-DCFC-4D78-988D-428AA522EFFF}" type="slidenum">
              <a:rPr lang="en-US" smtClean="0"/>
              <a:t>‹#›</a:t>
            </a:fld>
            <a:endParaRPr lang="en-US"/>
          </a:p>
        </p:txBody>
      </p:sp>
    </p:spTree>
    <p:extLst>
      <p:ext uri="{BB962C8B-B14F-4D97-AF65-F5344CB8AC3E}">
        <p14:creationId xmlns:p14="http://schemas.microsoft.com/office/powerpoint/2010/main" val="3956241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45EA028-3B35-44AC-A1D1-04772BE82F69}" type="datetimeFigureOut">
              <a:rPr lang="en-US" smtClean="0"/>
              <a:t>3/29/2018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6D8B6283-DCFC-4D78-988D-428AA522EFFF}" type="slidenum">
              <a:rPr lang="en-US" smtClean="0"/>
              <a:t>‹#›</a:t>
            </a:fld>
            <a:endParaRPr lang="en-US"/>
          </a:p>
        </p:txBody>
      </p:sp>
    </p:spTree>
    <p:extLst>
      <p:ext uri="{BB962C8B-B14F-4D97-AF65-F5344CB8AC3E}">
        <p14:creationId xmlns:p14="http://schemas.microsoft.com/office/powerpoint/2010/main" val="235831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sv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cstate="print">
            <a:extLst>
              <a:ext uri="{96DAC541-7B7A-43D3-8B79-37D633B846F1}">
                <asvg:svgBlip xmlns="" xmlns:asvg="http://schemas.microsoft.com/office/drawing/2016/SVG/main" r:embed="rId1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 id="2147483813" r:id="rId10"/>
    <p:sldLayoutId id="2147483814" r:id="rId11"/>
    <p:sldLayoutId id="2147483815" r:id="rId1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63352" y="4293096"/>
            <a:ext cx="8470006"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r>
              <a:rPr lang="en-US" sz="4800" b="1" dirty="0" smtClean="0"/>
              <a:t>Proxy server</a:t>
            </a:r>
            <a:endParaRPr lang="en-US" sz="4800" b="1" dirty="0"/>
          </a:p>
        </p:txBody>
      </p:sp>
      <p:sp>
        <p:nvSpPr>
          <p:cNvPr id="14" name="Title 1"/>
          <p:cNvSpPr txBox="1">
            <a:spLocks/>
          </p:cNvSpPr>
          <p:nvPr/>
        </p:nvSpPr>
        <p:spPr>
          <a:xfrm>
            <a:off x="10632504" y="6597352"/>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pPr algn="r"/>
            <a:r>
              <a:rPr lang="en-US" sz="1000" b="1" dirty="0" smtClean="0">
                <a:solidFill>
                  <a:schemeClr val="tx1"/>
                </a:solidFill>
              </a:rPr>
              <a:t>SLIDE NO: 1</a:t>
            </a:r>
            <a:endParaRPr lang="en-US" sz="1000" b="1" dirty="0">
              <a:solidFill>
                <a:schemeClr val="tx1"/>
              </a:solidFill>
            </a:endParaRPr>
          </a:p>
        </p:txBody>
      </p:sp>
    </p:spTree>
    <p:extLst>
      <p:ext uri="{BB962C8B-B14F-4D97-AF65-F5344CB8AC3E}">
        <p14:creationId xmlns:p14="http://schemas.microsoft.com/office/powerpoint/2010/main" val="328059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54" y="260648"/>
            <a:ext cx="10515600" cy="502276"/>
          </a:xfrm>
        </p:spPr>
        <p:txBody>
          <a:bodyPr>
            <a:noAutofit/>
          </a:bodyPr>
          <a:lstStyle/>
          <a:p>
            <a:r>
              <a:rPr lang="en-US" sz="2200" b="1" dirty="0" smtClean="0">
                <a:solidFill>
                  <a:schemeClr val="tx1"/>
                </a:solidFill>
              </a:rPr>
              <a:t>Unsuccessful Ping </a:t>
            </a:r>
            <a:r>
              <a:rPr lang="en-US" sz="2200" b="1" dirty="0">
                <a:solidFill>
                  <a:schemeClr val="tx1"/>
                </a:solidFill>
              </a:rPr>
              <a:t>R</a:t>
            </a:r>
            <a:r>
              <a:rPr lang="en-US" sz="2200" b="1" dirty="0" smtClean="0">
                <a:solidFill>
                  <a:schemeClr val="tx1"/>
                </a:solidFill>
              </a:rPr>
              <a:t>esults:</a:t>
            </a:r>
            <a:endParaRPr lang="en-US" sz="2200" b="1" dirty="0">
              <a:solidFill>
                <a:schemeClr val="tx1"/>
              </a:solidFill>
            </a:endParaRPr>
          </a:p>
        </p:txBody>
      </p:sp>
      <p:sp>
        <p:nvSpPr>
          <p:cNvPr id="3" name="Content Placeholder 2"/>
          <p:cNvSpPr>
            <a:spLocks noGrp="1"/>
          </p:cNvSpPr>
          <p:nvPr>
            <p:ph idx="1"/>
          </p:nvPr>
        </p:nvSpPr>
        <p:spPr>
          <a:xfrm>
            <a:off x="911424" y="1412776"/>
            <a:ext cx="10515600" cy="2936591"/>
          </a:xfrm>
        </p:spPr>
        <p:txBody>
          <a:bodyPr>
            <a:noAutofit/>
          </a:bodyPr>
          <a:lstStyle/>
          <a:p>
            <a:pPr>
              <a:buFont typeface="Wingdings" panose="05000000000000000000" pitchFamily="2" charset="2"/>
              <a:buChar char="§"/>
            </a:pPr>
            <a:r>
              <a:rPr lang="en-US" sz="2200" dirty="0" smtClean="0"/>
              <a:t>The network or the network host is down.</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dirty="0" smtClean="0"/>
              <a:t>The host is denying the packets.</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dirty="0" smtClean="0"/>
              <a:t>The ping was sent to the wrong address.</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b="1" dirty="0" smtClean="0"/>
              <a:t>Packets are rejected</a:t>
            </a:r>
            <a:r>
              <a:rPr lang="en-US" sz="2200" dirty="0" smtClean="0"/>
              <a:t>. The host may have been optioned not to respond to incoming ICMP packets.</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b="1" dirty="0" smtClean="0"/>
              <a:t>Packets did not reach the host. </a:t>
            </a:r>
            <a:r>
              <a:rPr lang="en-US" sz="2200" dirty="0" smtClean="0"/>
              <a:t>A network problem is preventing the ping packets from reaching the host.</a:t>
            </a:r>
            <a:endParaRPr lang="en-US" sz="2200" dirty="0"/>
          </a:p>
        </p:txBody>
      </p:sp>
      <p:sp>
        <p:nvSpPr>
          <p:cNvPr id="4" name="Title 1"/>
          <p:cNvSpPr txBox="1">
            <a:spLocks/>
          </p:cNvSpPr>
          <p:nvPr/>
        </p:nvSpPr>
        <p:spPr>
          <a:xfrm>
            <a:off x="1121711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10</a:t>
            </a:r>
            <a:endParaRPr lang="en-US" sz="1000" b="1" dirty="0">
              <a:solidFill>
                <a:schemeClr val="tx1"/>
              </a:solidFill>
            </a:endParaRPr>
          </a:p>
        </p:txBody>
      </p:sp>
    </p:spTree>
    <p:extLst>
      <p:ext uri="{BB962C8B-B14F-4D97-AF65-F5344CB8AC3E}">
        <p14:creationId xmlns:p14="http://schemas.microsoft.com/office/powerpoint/2010/main" val="206263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64" y="44975"/>
            <a:ext cx="10515600" cy="643944"/>
          </a:xfrm>
        </p:spPr>
        <p:txBody>
          <a:bodyPr>
            <a:normAutofit/>
          </a:bodyPr>
          <a:lstStyle/>
          <a:p>
            <a:r>
              <a:rPr lang="en-US" sz="3200" b="1" dirty="0" smtClean="0"/>
              <a:t>ICMP</a:t>
            </a:r>
            <a:endParaRPr lang="en-US" sz="3200" b="1" dirty="0"/>
          </a:p>
        </p:txBody>
      </p:sp>
      <p:sp>
        <p:nvSpPr>
          <p:cNvPr id="3" name="Content Placeholder 2"/>
          <p:cNvSpPr>
            <a:spLocks noGrp="1"/>
          </p:cNvSpPr>
          <p:nvPr>
            <p:ph idx="1"/>
          </p:nvPr>
        </p:nvSpPr>
        <p:spPr>
          <a:xfrm>
            <a:off x="838200" y="746976"/>
            <a:ext cx="10515600" cy="5429987"/>
          </a:xfrm>
        </p:spPr>
        <p:txBody>
          <a:bodyPr>
            <a:normAutofit/>
          </a:bodyPr>
          <a:lstStyle/>
          <a:p>
            <a:pPr marL="342900" indent="-342900">
              <a:buFont typeface="Arial" panose="020B0604020202020204" pitchFamily="34" charset="0"/>
              <a:buChar char="•"/>
            </a:pPr>
            <a:r>
              <a:rPr lang="en-US" sz="2000" dirty="0" smtClean="0"/>
              <a:t>The </a:t>
            </a:r>
            <a:r>
              <a:rPr lang="en-US" sz="2000" dirty="0" smtClean="0"/>
              <a:t>Internet Control Message Protocol (ICMP) is a supporting protocol</a:t>
            </a:r>
          </a:p>
          <a:p>
            <a:r>
              <a:rPr lang="en-US" sz="2000" dirty="0"/>
              <a:t> </a:t>
            </a:r>
            <a:r>
              <a:rPr lang="en-US" sz="2000" dirty="0" smtClean="0"/>
              <a:t>   in the Internet protocol suite. </a:t>
            </a:r>
          </a:p>
          <a:p>
            <a:pPr marL="342900" indent="-342900">
              <a:buFont typeface="Arial" panose="020B0604020202020204" pitchFamily="34" charset="0"/>
              <a:buChar char="•"/>
            </a:pPr>
            <a:r>
              <a:rPr lang="en-US" sz="2000" dirty="0" smtClean="0"/>
              <a:t>It is used by network devices, including routers, to send error messages.</a:t>
            </a:r>
          </a:p>
          <a:p>
            <a:pPr marL="285750" indent="-285750">
              <a:buFont typeface="Arial" panose="020B0604020202020204" pitchFamily="34" charset="0"/>
              <a:buChar char="•"/>
            </a:pPr>
            <a:r>
              <a:rPr lang="en-US" b="1" dirty="0" smtClean="0"/>
              <a:t> ICMP </a:t>
            </a:r>
            <a:r>
              <a:rPr lang="en-US" b="1" dirty="0" smtClean="0"/>
              <a:t>Types:</a:t>
            </a:r>
          </a:p>
          <a:p>
            <a:pPr marL="342900" indent="-342900">
              <a:buFont typeface="Arial" panose="020B0604020202020204" pitchFamily="34" charset="0"/>
              <a:buChar char="•"/>
            </a:pPr>
            <a:r>
              <a:rPr lang="en-US" sz="2000" dirty="0" smtClean="0"/>
              <a:t>The type field identifies the type of the message sent by the host or gateway. </a:t>
            </a:r>
          </a:p>
          <a:p>
            <a:r>
              <a:rPr lang="en-US" sz="2000" dirty="0"/>
              <a:t> </a:t>
            </a:r>
            <a:r>
              <a:rPr lang="en-US" sz="2000" dirty="0" smtClean="0"/>
              <a:t>   Many of the type fields contain more specific information about the error </a:t>
            </a:r>
          </a:p>
          <a:p>
            <a:r>
              <a:rPr lang="en-US" sz="2000" dirty="0"/>
              <a:t> </a:t>
            </a:r>
            <a:r>
              <a:rPr lang="en-US" sz="2000" dirty="0" smtClean="0"/>
              <a:t>   condition.</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868" y="2772129"/>
            <a:ext cx="8087932" cy="3910282"/>
          </a:xfrm>
          <a:prstGeom prst="rect">
            <a:avLst/>
          </a:prstGeom>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11</a:t>
            </a:r>
            <a:endParaRPr lang="en-US" sz="1000" b="1" dirty="0">
              <a:solidFill>
                <a:schemeClr val="tx1"/>
              </a:solidFill>
            </a:endParaRPr>
          </a:p>
        </p:txBody>
      </p:sp>
    </p:spTree>
    <p:extLst>
      <p:ext uri="{BB962C8B-B14F-4D97-AF65-F5344CB8AC3E}">
        <p14:creationId xmlns:p14="http://schemas.microsoft.com/office/powerpoint/2010/main" val="152737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Trace route</a:t>
            </a:r>
            <a:endParaRPr lang="en-US" b="1" dirty="0"/>
          </a:p>
        </p:txBody>
      </p:sp>
      <p:sp>
        <p:nvSpPr>
          <p:cNvPr id="3" name="Title 1"/>
          <p:cNvSpPr txBox="1">
            <a:spLocks/>
          </p:cNvSpPr>
          <p:nvPr/>
        </p:nvSpPr>
        <p:spPr>
          <a:xfrm>
            <a:off x="1121711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12</a:t>
            </a:r>
            <a:endParaRPr lang="en-US" sz="1000" b="1" dirty="0">
              <a:solidFill>
                <a:schemeClr val="tx1"/>
              </a:solidFill>
            </a:endParaRPr>
          </a:p>
        </p:txBody>
      </p:sp>
    </p:spTree>
    <p:extLst>
      <p:ext uri="{BB962C8B-B14F-4D97-AF65-F5344CB8AC3E}">
        <p14:creationId xmlns:p14="http://schemas.microsoft.com/office/powerpoint/2010/main" val="2493805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Trace Route</a:t>
            </a:r>
            <a:endParaRPr lang="en-US" sz="3600" b="1" dirty="0"/>
          </a:p>
        </p:txBody>
      </p:sp>
      <p:sp>
        <p:nvSpPr>
          <p:cNvPr id="3" name="Content Placeholder 2"/>
          <p:cNvSpPr>
            <a:spLocks noGrp="1"/>
          </p:cNvSpPr>
          <p:nvPr>
            <p:ph idx="1"/>
          </p:nvPr>
        </p:nvSpPr>
        <p:spPr>
          <a:xfrm>
            <a:off x="413067" y="1412875"/>
            <a:ext cx="10722873" cy="5040313"/>
          </a:xfrm>
        </p:spPr>
        <p:txBody>
          <a:bodyPr>
            <a:normAutofit/>
          </a:bodyPr>
          <a:lstStyle/>
          <a:p>
            <a:pPr marL="342900" indent="-342900">
              <a:buFont typeface="Arial" panose="020B0604020202020204" pitchFamily="34" charset="0"/>
              <a:buChar char="•"/>
            </a:pPr>
            <a:r>
              <a:rPr lang="en-US" sz="2200" dirty="0" smtClean="0"/>
              <a:t>Traceroute is a network diagnostic tool.</a:t>
            </a:r>
          </a:p>
          <a:p>
            <a:pPr marL="342900" indent="-342900">
              <a:buFont typeface="Arial" panose="020B0604020202020204" pitchFamily="34" charset="0"/>
              <a:buChar char="•"/>
            </a:pPr>
            <a:r>
              <a:rPr lang="en-US" sz="2200" dirty="0" smtClean="0"/>
              <a:t>Used </a:t>
            </a:r>
            <a:r>
              <a:rPr lang="en-US" sz="2200" dirty="0"/>
              <a:t>to track the pathway taken by a packet on an IP </a:t>
            </a:r>
            <a:r>
              <a:rPr lang="en-US" sz="2200" b="1" dirty="0" smtClean="0"/>
              <a:t>network </a:t>
            </a:r>
            <a:r>
              <a:rPr lang="en-US" sz="2200" dirty="0" smtClean="0"/>
              <a:t>from</a:t>
            </a:r>
          </a:p>
          <a:p>
            <a:r>
              <a:rPr lang="en-US" sz="2200" dirty="0"/>
              <a:t> </a:t>
            </a:r>
            <a:r>
              <a:rPr lang="en-US" sz="2200" dirty="0" smtClean="0"/>
              <a:t>   </a:t>
            </a:r>
            <a:r>
              <a:rPr lang="en-US" sz="2200" dirty="0"/>
              <a:t>source to </a:t>
            </a:r>
            <a:r>
              <a:rPr lang="en-US" sz="2200" dirty="0" smtClean="0"/>
              <a:t>destination.</a:t>
            </a:r>
          </a:p>
          <a:p>
            <a:pPr marL="342900" indent="-342900">
              <a:buFont typeface="Arial" panose="020B0604020202020204" pitchFamily="34" charset="0"/>
              <a:buChar char="•"/>
            </a:pPr>
            <a:r>
              <a:rPr lang="en-US" sz="2200" dirty="0"/>
              <a:t>Traceroute also records the time taken for each hop the packet makes </a:t>
            </a:r>
            <a:endParaRPr lang="en-US" sz="2200" dirty="0" smtClean="0"/>
          </a:p>
          <a:p>
            <a:r>
              <a:rPr lang="en-US" sz="2200" dirty="0"/>
              <a:t> </a:t>
            </a:r>
            <a:r>
              <a:rPr lang="en-US" sz="2200" dirty="0" smtClean="0"/>
              <a:t>   during </a:t>
            </a:r>
            <a:r>
              <a:rPr lang="en-US" sz="2200" dirty="0"/>
              <a:t>its route to the destination</a:t>
            </a:r>
            <a:r>
              <a:rPr lang="en-US" sz="2200" dirty="0" smtClean="0"/>
              <a:t>.</a:t>
            </a:r>
          </a:p>
          <a:p>
            <a:pPr marL="342900" indent="-342900">
              <a:buFont typeface="Arial" panose="020B0604020202020204" pitchFamily="34" charset="0"/>
              <a:buChar char="•"/>
            </a:pPr>
            <a:r>
              <a:rPr lang="en-US" sz="2200" dirty="0"/>
              <a:t>A traceroute is also known as a tracert.</a:t>
            </a:r>
          </a:p>
        </p:txBody>
      </p:sp>
      <p:sp>
        <p:nvSpPr>
          <p:cNvPr id="4" name="Title 1"/>
          <p:cNvSpPr txBox="1">
            <a:spLocks/>
          </p:cNvSpPr>
          <p:nvPr/>
        </p:nvSpPr>
        <p:spPr>
          <a:xfrm>
            <a:off x="11208568" y="6703619"/>
            <a:ext cx="1296144" cy="9018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13</a:t>
            </a:r>
            <a:endParaRPr lang="en-US" sz="1000" b="1" dirty="0">
              <a:solidFill>
                <a:schemeClr val="tx1"/>
              </a:solidFill>
            </a:endParaRPr>
          </a:p>
        </p:txBody>
      </p:sp>
    </p:spTree>
    <p:extLst>
      <p:ext uri="{BB962C8B-B14F-4D97-AF65-F5344CB8AC3E}">
        <p14:creationId xmlns:p14="http://schemas.microsoft.com/office/powerpoint/2010/main" val="2743678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834913"/>
            <a:ext cx="10515600" cy="1325563"/>
          </a:xfrm>
        </p:spPr>
        <p:txBody>
          <a:bodyPr>
            <a:normAutofit/>
          </a:bodyPr>
          <a:lstStyle/>
          <a:p>
            <a:r>
              <a:rPr lang="en-US" sz="3600" b="1" dirty="0" smtClean="0"/>
              <a:t>Objectives of Traceroute</a:t>
            </a:r>
            <a:endParaRPr lang="en-US" sz="3600" b="1" dirty="0"/>
          </a:p>
        </p:txBody>
      </p:sp>
      <p:sp>
        <p:nvSpPr>
          <p:cNvPr id="3" name="Content Placeholder 2"/>
          <p:cNvSpPr>
            <a:spLocks noGrp="1"/>
          </p:cNvSpPr>
          <p:nvPr>
            <p:ph idx="1"/>
          </p:nvPr>
        </p:nvSpPr>
        <p:spPr>
          <a:xfrm>
            <a:off x="838200" y="2160476"/>
            <a:ext cx="10515600" cy="4351338"/>
          </a:xfrm>
        </p:spPr>
        <p:txBody>
          <a:bodyPr>
            <a:normAutofit/>
          </a:bodyPr>
          <a:lstStyle/>
          <a:p>
            <a:pPr marL="342900" indent="-342900">
              <a:buFont typeface="Arial" panose="020B0604020202020204" pitchFamily="34" charset="0"/>
              <a:buChar char="•"/>
            </a:pPr>
            <a:r>
              <a:rPr lang="en-US" sz="2200" dirty="0" smtClean="0"/>
              <a:t>Traceroute determines the how packets are being routed to a particular Host.</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Determines the entire path that a packet travels through.</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It determines the names and identifies the devices in your path.</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Used to determine the time taken by packet to reach destination. </a:t>
            </a:r>
            <a:endParaRPr lang="en-US" sz="2200" dirty="0"/>
          </a:p>
        </p:txBody>
      </p:sp>
      <p:sp>
        <p:nvSpPr>
          <p:cNvPr id="4" name="Title 1"/>
          <p:cNvSpPr txBox="1">
            <a:spLocks/>
          </p:cNvSpPr>
          <p:nvPr/>
        </p:nvSpPr>
        <p:spPr>
          <a:xfrm>
            <a:off x="1121711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14</a:t>
            </a:r>
            <a:endParaRPr lang="en-US" sz="1000" b="1" dirty="0">
              <a:solidFill>
                <a:schemeClr val="tx1"/>
              </a:solidFill>
            </a:endParaRPr>
          </a:p>
        </p:txBody>
      </p:sp>
    </p:spTree>
    <p:extLst>
      <p:ext uri="{BB962C8B-B14F-4D97-AF65-F5344CB8AC3E}">
        <p14:creationId xmlns:p14="http://schemas.microsoft.com/office/powerpoint/2010/main" val="1913264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How Traceroute works?</a:t>
            </a:r>
            <a:endParaRPr lang="en-US" sz="32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458" r="1689"/>
          <a:stretch/>
        </p:blipFill>
        <p:spPr>
          <a:xfrm>
            <a:off x="911424" y="1466216"/>
            <a:ext cx="8784977" cy="5216195"/>
          </a:xfrm>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15</a:t>
            </a:r>
            <a:endParaRPr lang="en-US" sz="1000" b="1" dirty="0">
              <a:solidFill>
                <a:schemeClr val="tx1"/>
              </a:solidFill>
            </a:endParaRPr>
          </a:p>
        </p:txBody>
      </p:sp>
    </p:spTree>
    <p:extLst>
      <p:ext uri="{BB962C8B-B14F-4D97-AF65-F5344CB8AC3E}">
        <p14:creationId xmlns:p14="http://schemas.microsoft.com/office/powerpoint/2010/main" val="266614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453439"/>
            <a:ext cx="11665296" cy="2387600"/>
          </a:xfrm>
        </p:spPr>
        <p:txBody>
          <a:bodyPr>
            <a:normAutofit fontScale="90000"/>
          </a:bodyPr>
          <a:lstStyle/>
          <a:p>
            <a:r>
              <a:rPr lang="en-US" b="1" dirty="0" smtClean="0"/>
              <a:t>Installation And Configuration Of Proxy Server</a:t>
            </a:r>
            <a:endParaRPr lang="en-US" b="1" dirty="0"/>
          </a:p>
        </p:txBody>
      </p:sp>
      <p:sp>
        <p:nvSpPr>
          <p:cNvPr id="3"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16</a:t>
            </a:r>
            <a:endParaRPr lang="en-US" sz="1000" b="1" dirty="0">
              <a:solidFill>
                <a:schemeClr val="tx1"/>
              </a:solidFill>
            </a:endParaRPr>
          </a:p>
        </p:txBody>
      </p:sp>
    </p:spTree>
    <p:extLst>
      <p:ext uri="{BB962C8B-B14F-4D97-AF65-F5344CB8AC3E}">
        <p14:creationId xmlns:p14="http://schemas.microsoft.com/office/powerpoint/2010/main" val="1685381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82893"/>
            <a:ext cx="10515600" cy="1325563"/>
          </a:xfrm>
        </p:spPr>
        <p:txBody>
          <a:bodyPr/>
          <a:lstStyle/>
          <a:p>
            <a:r>
              <a:rPr lang="en-US" b="1" dirty="0" smtClean="0"/>
              <a:t>Setting </a:t>
            </a:r>
            <a:r>
              <a:rPr lang="en-US" b="1" dirty="0" smtClean="0"/>
              <a:t>Up </a:t>
            </a:r>
            <a:r>
              <a:rPr lang="en-US" b="1" dirty="0" smtClean="0"/>
              <a:t>Proxy Server with CC Proxy Software</a:t>
            </a:r>
            <a:br>
              <a:rPr lang="en-US" b="1" dirty="0" smtClean="0"/>
            </a:br>
            <a:endParaRPr lang="en-US" dirty="0"/>
          </a:p>
        </p:txBody>
      </p:sp>
      <p:sp>
        <p:nvSpPr>
          <p:cNvPr id="3" name="Text Placeholder 2"/>
          <p:cNvSpPr>
            <a:spLocks noGrp="1"/>
          </p:cNvSpPr>
          <p:nvPr>
            <p:ph type="body" idx="1"/>
          </p:nvPr>
        </p:nvSpPr>
        <p:spPr>
          <a:xfrm>
            <a:off x="117988" y="1523391"/>
            <a:ext cx="5166974" cy="3710760"/>
          </a:xfrm>
        </p:spPr>
        <p:txBody>
          <a:bodyPr>
            <a:normAutofit fontScale="70000" lnSpcReduction="20000"/>
          </a:bodyPr>
          <a:lstStyle/>
          <a:p>
            <a:r>
              <a:rPr lang="en-US" b="0" dirty="0" smtClean="0"/>
              <a:t>1. Choose a computer which is connected to both the LAN and the Internet.</a:t>
            </a:r>
            <a:br>
              <a:rPr lang="en-US" b="0" dirty="0" smtClean="0"/>
            </a:br>
            <a:r>
              <a:rPr lang="en-US" b="0" dirty="0" smtClean="0"/>
              <a:t/>
            </a:r>
            <a:br>
              <a:rPr lang="en-US" b="0" dirty="0" smtClean="0"/>
            </a:br>
            <a:r>
              <a:rPr lang="en-US" b="0" dirty="0" smtClean="0"/>
              <a:t>2. Download the latest version of CCProxy from it's download center.</a:t>
            </a:r>
            <a:br>
              <a:rPr lang="en-US" b="0" dirty="0" smtClean="0"/>
            </a:br>
            <a:r>
              <a:rPr lang="en-US" b="0" dirty="0" smtClean="0"/>
              <a:t/>
            </a:r>
            <a:br>
              <a:rPr lang="en-US" b="0" dirty="0" smtClean="0"/>
            </a:br>
            <a:r>
              <a:rPr lang="en-US" b="0" dirty="0" smtClean="0"/>
              <a:t>3. Launch "ccproxysetup.exe" and keep clicking the "Next" button to finish installation. </a:t>
            </a:r>
            <a:br>
              <a:rPr lang="en-US" b="0" dirty="0" smtClean="0"/>
            </a:br>
            <a:r>
              <a:rPr lang="en-US" b="0" dirty="0" smtClean="0"/>
              <a:t/>
            </a:r>
            <a:br>
              <a:rPr lang="en-US" b="0" dirty="0" smtClean="0"/>
            </a:br>
            <a:r>
              <a:rPr lang="en-US" b="0" dirty="0" smtClean="0"/>
              <a:t>4. You do not need to make any additional configuration, CCProxy will work automatically.</a:t>
            </a:r>
            <a:br>
              <a:rPr lang="en-US" b="0" dirty="0" smtClean="0"/>
            </a:br>
            <a:endParaRPr lang="en-US" b="0"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77269" y="3378771"/>
            <a:ext cx="5883508" cy="3350937"/>
          </a:xfrm>
        </p:spPr>
      </p:pic>
      <p:pic>
        <p:nvPicPr>
          <p:cNvPr id="8" name="Content Placeholder 3"/>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9982" t="27609" r="30345" b="32537"/>
          <a:stretch/>
        </p:blipFill>
        <p:spPr>
          <a:xfrm>
            <a:off x="5447928" y="534489"/>
            <a:ext cx="5153594" cy="2729347"/>
          </a:xfrm>
        </p:spPr>
      </p:pic>
      <p:sp>
        <p:nvSpPr>
          <p:cNvPr id="6"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17</a:t>
            </a:r>
            <a:endParaRPr lang="en-US" sz="1000" b="1" dirty="0">
              <a:solidFill>
                <a:schemeClr val="tx1"/>
              </a:solidFill>
            </a:endParaRPr>
          </a:p>
        </p:txBody>
      </p:sp>
    </p:spTree>
    <p:extLst>
      <p:ext uri="{BB962C8B-B14F-4D97-AF65-F5344CB8AC3E}">
        <p14:creationId xmlns:p14="http://schemas.microsoft.com/office/powerpoint/2010/main" val="1152969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5282" y="0"/>
            <a:ext cx="6096000" cy="5724644"/>
          </a:xfrm>
          <a:prstGeom prst="rect">
            <a:avLst/>
          </a:prstGeom>
        </p:spPr>
        <p:txBody>
          <a:bodyPr>
            <a:spAutoFit/>
          </a:bodyPr>
          <a:lstStyle/>
          <a:p>
            <a:endParaRPr lang="en-US" sz="2200" i="0" dirty="0" smtClean="0">
              <a:latin typeface="OpenSans"/>
            </a:endParaRPr>
          </a:p>
          <a:p>
            <a:endParaRPr lang="en-US" sz="2200" dirty="0">
              <a:latin typeface="OpenSans"/>
            </a:endParaRPr>
          </a:p>
          <a:p>
            <a:endParaRPr lang="en-US" sz="2200" i="0" dirty="0" smtClean="0">
              <a:latin typeface="OpenSans"/>
            </a:endParaRPr>
          </a:p>
          <a:p>
            <a:r>
              <a:rPr lang="en-US" sz="2200" i="0" dirty="0" smtClean="0">
                <a:latin typeface="OpenSans"/>
              </a:rPr>
              <a:t>If you have set up proxy server on Windows XP, to make the proxy server work well, you need to turn off the system firewall or create an exception rule for CCProxy.</a:t>
            </a:r>
          </a:p>
          <a:p>
            <a:endParaRPr lang="en-US" sz="2200" dirty="0">
              <a:latin typeface="OpenSans"/>
            </a:endParaRPr>
          </a:p>
          <a:p>
            <a:endParaRPr lang="en-US" sz="2200" i="0" dirty="0" smtClean="0">
              <a:latin typeface="OpenSans"/>
            </a:endParaRPr>
          </a:p>
          <a:p>
            <a:r>
              <a:rPr lang="en-US" sz="2200" i="0" dirty="0" smtClean="0">
                <a:latin typeface="OpenSans"/>
              </a:rPr>
              <a:t> Click Windows "Start" </a:t>
            </a:r>
          </a:p>
          <a:p>
            <a:r>
              <a:rPr lang="en-US" sz="2200" i="0" dirty="0" smtClean="0">
                <a:latin typeface="OpenSans"/>
              </a:rPr>
              <a:t>-&gt; "Control Panel" </a:t>
            </a:r>
          </a:p>
          <a:p>
            <a:r>
              <a:rPr lang="en-US" sz="2200" i="0" dirty="0" smtClean="0">
                <a:latin typeface="OpenSans"/>
              </a:rPr>
              <a:t>-&gt; "Security Center“</a:t>
            </a:r>
          </a:p>
          <a:p>
            <a:r>
              <a:rPr lang="en-US" sz="2200" i="0" dirty="0" smtClean="0">
                <a:latin typeface="OpenSans"/>
              </a:rPr>
              <a:t>-&gt; "Windows Firwall" </a:t>
            </a:r>
          </a:p>
          <a:p>
            <a:r>
              <a:rPr lang="en-US" sz="2200" i="0" dirty="0" smtClean="0">
                <a:latin typeface="OpenSans"/>
              </a:rPr>
              <a:t>-&gt; you can click "Off“</a:t>
            </a:r>
          </a:p>
          <a:p>
            <a:r>
              <a:rPr lang="en-US" sz="2200" i="0" dirty="0" smtClean="0">
                <a:latin typeface="OpenSans"/>
              </a:rPr>
              <a:t> </a:t>
            </a:r>
            <a:r>
              <a:rPr lang="en-US" sz="2200" dirty="0">
                <a:latin typeface="OpenSans"/>
              </a:rPr>
              <a:t>C</a:t>
            </a:r>
            <a:r>
              <a:rPr lang="en-US" sz="2200" i="0" dirty="0" smtClean="0">
                <a:latin typeface="OpenSans"/>
              </a:rPr>
              <a:t>heck box to turn off Windows Firewall.</a:t>
            </a:r>
          </a:p>
          <a:p>
            <a:r>
              <a:rPr lang="en-US" dirty="0" smtClean="0"/>
              <a:t/>
            </a:r>
            <a:br>
              <a:rPr lang="en-US" dirty="0" smtClean="0"/>
            </a:br>
            <a:endParaRPr lang="en-US" dirty="0"/>
          </a:p>
        </p:txBody>
      </p:sp>
      <p:pic>
        <p:nvPicPr>
          <p:cNvPr id="3" name="Picture 2"/>
          <p:cNvPicPr>
            <a:picLocks noChangeAspect="1"/>
          </p:cNvPicPr>
          <p:nvPr/>
        </p:nvPicPr>
        <p:blipFill>
          <a:blip r:embed="rId2"/>
          <a:stretch>
            <a:fillRect/>
          </a:stretch>
        </p:blipFill>
        <p:spPr>
          <a:xfrm>
            <a:off x="164944" y="685520"/>
            <a:ext cx="5376042" cy="5486400"/>
          </a:xfrm>
          <a:prstGeom prst="rect">
            <a:avLst/>
          </a:prstGeom>
        </p:spPr>
      </p:pic>
      <p:sp>
        <p:nvSpPr>
          <p:cNvPr id="4" name="Title 1"/>
          <p:cNvSpPr txBox="1">
            <a:spLocks/>
          </p:cNvSpPr>
          <p:nvPr/>
        </p:nvSpPr>
        <p:spPr>
          <a:xfrm>
            <a:off x="11208568"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18</a:t>
            </a:r>
            <a:endParaRPr lang="en-US" sz="1000" b="1" dirty="0">
              <a:solidFill>
                <a:schemeClr val="tx1"/>
              </a:solidFill>
            </a:endParaRPr>
          </a:p>
        </p:txBody>
      </p:sp>
    </p:spTree>
    <p:extLst>
      <p:ext uri="{BB962C8B-B14F-4D97-AF65-F5344CB8AC3E}">
        <p14:creationId xmlns:p14="http://schemas.microsoft.com/office/powerpoint/2010/main" val="2517888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8014"/>
            <a:ext cx="6096000" cy="3477875"/>
          </a:xfrm>
          <a:prstGeom prst="rect">
            <a:avLst/>
          </a:prstGeom>
        </p:spPr>
        <p:txBody>
          <a:bodyPr>
            <a:spAutoFit/>
          </a:bodyPr>
          <a:lstStyle/>
          <a:p>
            <a:endParaRPr lang="en-US" sz="2200" dirty="0" smtClean="0">
              <a:latin typeface="OpenSans"/>
            </a:endParaRPr>
          </a:p>
          <a:p>
            <a:endParaRPr lang="en-US" sz="2200" dirty="0">
              <a:latin typeface="OpenSans"/>
            </a:endParaRPr>
          </a:p>
          <a:p>
            <a:endParaRPr lang="en-US" sz="2200" dirty="0" smtClean="0">
              <a:latin typeface="OpenSans"/>
            </a:endParaRPr>
          </a:p>
          <a:p>
            <a:endParaRPr lang="en-US" sz="2200" dirty="0">
              <a:latin typeface="OpenSans"/>
            </a:endParaRPr>
          </a:p>
          <a:p>
            <a:r>
              <a:rPr lang="en-US" sz="2200" dirty="0" smtClean="0">
                <a:latin typeface="OpenSans"/>
              </a:rPr>
              <a:t>If </a:t>
            </a:r>
            <a:r>
              <a:rPr lang="en-US" sz="2200" dirty="0">
                <a:latin typeface="OpenSans"/>
              </a:rPr>
              <a:t>you keep the Windows Firewall on, you need to create exception rule for CCProxy</a:t>
            </a:r>
            <a:r>
              <a:rPr lang="en-US" sz="2200" dirty="0" smtClean="0">
                <a:latin typeface="OpenSans"/>
              </a:rPr>
              <a:t>:</a:t>
            </a:r>
          </a:p>
          <a:p>
            <a:r>
              <a:rPr lang="en-US" sz="2200" dirty="0" smtClean="0">
                <a:latin typeface="OpenSans"/>
              </a:rPr>
              <a:t> 	Click </a:t>
            </a:r>
            <a:r>
              <a:rPr lang="en-US" sz="2200" dirty="0">
                <a:latin typeface="OpenSans"/>
              </a:rPr>
              <a:t>the "Exceptions" </a:t>
            </a:r>
            <a:r>
              <a:rPr lang="en-US" sz="2200" dirty="0" smtClean="0">
                <a:latin typeface="OpenSans"/>
              </a:rPr>
              <a:t>tab</a:t>
            </a: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"Add Program" </a:t>
            </a:r>
            <a:endParaRPr lang="en-US" sz="2200" dirty="0" smtClean="0">
              <a:latin typeface="OpenSans"/>
            </a:endParaRP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Select CCProxy</a:t>
            </a: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"OK" to save </a:t>
            </a:r>
            <a:endParaRPr lang="en-US" sz="2200" dirty="0"/>
          </a:p>
        </p:txBody>
      </p:sp>
      <p:pic>
        <p:nvPicPr>
          <p:cNvPr id="3" name="Picture 2"/>
          <p:cNvPicPr>
            <a:picLocks noChangeAspect="1"/>
          </p:cNvPicPr>
          <p:nvPr/>
        </p:nvPicPr>
        <p:blipFill>
          <a:blip r:embed="rId2"/>
          <a:stretch>
            <a:fillRect/>
          </a:stretch>
        </p:blipFill>
        <p:spPr>
          <a:xfrm>
            <a:off x="6384032" y="620688"/>
            <a:ext cx="4909645" cy="5368159"/>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19</a:t>
            </a:r>
            <a:endParaRPr lang="en-US" sz="1000" b="1" dirty="0">
              <a:solidFill>
                <a:schemeClr val="tx1"/>
              </a:solidFill>
            </a:endParaRPr>
          </a:p>
        </p:txBody>
      </p:sp>
    </p:spTree>
    <p:extLst>
      <p:ext uri="{BB962C8B-B14F-4D97-AF65-F5344CB8AC3E}">
        <p14:creationId xmlns:p14="http://schemas.microsoft.com/office/powerpoint/2010/main" val="47621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631504" y="1052736"/>
            <a:ext cx="5471988" cy="1698343"/>
          </a:xfrm>
        </p:spPr>
        <p:txBody>
          <a:bodyPr/>
          <a:lstStyle/>
          <a:p>
            <a:r>
              <a:rPr lang="en-US" sz="3200" b="1" dirty="0" smtClean="0">
                <a:solidFill>
                  <a:schemeClr val="tx1"/>
                </a:solidFill>
              </a:rPr>
              <a:t>TEAM MEMBERS</a:t>
            </a:r>
            <a:endParaRPr lang="en-US" sz="3200" b="1" dirty="0">
              <a:solidFill>
                <a:schemeClr val="tx1"/>
              </a:solidFill>
            </a:endParaRPr>
          </a:p>
        </p:txBody>
      </p:sp>
      <p:sp>
        <p:nvSpPr>
          <p:cNvPr id="3" name="Title 1"/>
          <p:cNvSpPr txBox="1">
            <a:spLocks/>
          </p:cNvSpPr>
          <p:nvPr/>
        </p:nvSpPr>
        <p:spPr>
          <a:xfrm>
            <a:off x="4151784" y="3645024"/>
            <a:ext cx="8470006" cy="851045"/>
          </a:xfrm>
          <a:prstGeom prst="rect">
            <a:avLst/>
          </a:prstGeom>
        </p:spPr>
        <p:txBody>
          <a:bodyPr>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342900" indent="-342900">
              <a:buFont typeface="Arial" panose="020B0604020202020204" pitchFamily="34" charset="0"/>
              <a:buChar char="•"/>
            </a:pPr>
            <a:r>
              <a:rPr lang="en-US" sz="2400" dirty="0" smtClean="0">
                <a:solidFill>
                  <a:schemeClr val="tx1"/>
                </a:solidFill>
              </a:rPr>
              <a:t> NANDINI N </a:t>
            </a:r>
          </a:p>
          <a:p>
            <a:pPr marL="342900" indent="-342900">
              <a:buFont typeface="Arial" panose="020B0604020202020204" pitchFamily="34" charset="0"/>
              <a:buChar char="•"/>
            </a:pPr>
            <a:r>
              <a:rPr lang="en-US" sz="2400" dirty="0">
                <a:solidFill>
                  <a:schemeClr val="tx1"/>
                </a:solidFill>
              </a:rPr>
              <a:t> </a:t>
            </a:r>
            <a:r>
              <a:rPr lang="en-US" sz="2400" dirty="0" smtClean="0">
                <a:solidFill>
                  <a:schemeClr val="tx1"/>
                </a:solidFill>
              </a:rPr>
              <a:t>ARVETHI NAVEEN              093939</a:t>
            </a:r>
          </a:p>
          <a:p>
            <a:pPr marL="342900" indent="-342900">
              <a:buFont typeface="Arial" panose="020B0604020202020204" pitchFamily="34" charset="0"/>
              <a:buChar char="•"/>
            </a:pPr>
            <a:r>
              <a:rPr lang="en-US" sz="2400" dirty="0">
                <a:solidFill>
                  <a:schemeClr val="tx1"/>
                </a:solidFill>
              </a:rPr>
              <a:t> </a:t>
            </a:r>
            <a:r>
              <a:rPr lang="en-US" sz="2400" dirty="0" smtClean="0">
                <a:solidFill>
                  <a:schemeClr val="tx1"/>
                </a:solidFill>
              </a:rPr>
              <a:t>DIVYASHREE V                  093950</a:t>
            </a:r>
          </a:p>
          <a:p>
            <a:pPr marL="342900" indent="-342900">
              <a:buFont typeface="Arial" panose="020B0604020202020204" pitchFamily="34" charset="0"/>
              <a:buChar char="•"/>
            </a:pPr>
            <a:r>
              <a:rPr lang="en-US" sz="2400" dirty="0" smtClean="0">
                <a:solidFill>
                  <a:schemeClr val="tx1"/>
                </a:solidFill>
              </a:rPr>
              <a:t> MAHANTHESH </a:t>
            </a:r>
            <a:r>
              <a:rPr lang="en-US" sz="2400" dirty="0" smtClean="0">
                <a:solidFill>
                  <a:schemeClr val="tx1"/>
                </a:solidFill>
              </a:rPr>
              <a:t>KUMBAR	 093957</a:t>
            </a:r>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 </a:t>
            </a:r>
            <a:r>
              <a:rPr lang="en-US" sz="2400" dirty="0" smtClean="0">
                <a:solidFill>
                  <a:schemeClr val="tx1"/>
                </a:solidFill>
              </a:rPr>
              <a:t>SANDEEP N V S DIVVELA	 093949</a:t>
            </a:r>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 SAI KRISHNA</a:t>
            </a:r>
          </a:p>
          <a:p>
            <a:pPr marL="342900" indent="-342900">
              <a:buFont typeface="Arial" panose="020B0604020202020204" pitchFamily="34" charset="0"/>
              <a:buChar char="•"/>
            </a:pPr>
            <a:r>
              <a:rPr lang="en-US" sz="2400" dirty="0" smtClean="0">
                <a:solidFill>
                  <a:schemeClr val="tx1"/>
                </a:solidFill>
              </a:rPr>
              <a:t> MONISHA S M                   </a:t>
            </a:r>
            <a:r>
              <a:rPr lang="en-US" sz="2400" dirty="0" smtClean="0">
                <a:solidFill>
                  <a:schemeClr val="tx1"/>
                </a:solidFill>
              </a:rPr>
              <a:t>093952</a:t>
            </a:r>
            <a:endParaRPr lang="en-US" sz="2400" dirty="0">
              <a:solidFill>
                <a:schemeClr val="tx1"/>
              </a:solidFill>
            </a:endParaRPr>
          </a:p>
        </p:txBody>
      </p:sp>
      <p:sp>
        <p:nvSpPr>
          <p:cNvPr id="4" name="Title 1"/>
          <p:cNvSpPr txBox="1">
            <a:spLocks/>
          </p:cNvSpPr>
          <p:nvPr/>
        </p:nvSpPr>
        <p:spPr>
          <a:xfrm>
            <a:off x="10992544" y="6525344"/>
            <a:ext cx="1296144" cy="851045"/>
          </a:xfrm>
          <a:prstGeom prst="rect">
            <a:avLst/>
          </a:prstGeom>
        </p:spPr>
        <p:txBody>
          <a:bodyPr>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a:t>
            </a:r>
            <a:endParaRPr lang="en-US" sz="1000" b="1" dirty="0">
              <a:solidFill>
                <a:schemeClr val="tx1"/>
              </a:solidFill>
            </a:endParaRPr>
          </a:p>
        </p:txBody>
      </p:sp>
    </p:spTree>
    <p:extLst>
      <p:ext uri="{BB962C8B-B14F-4D97-AF65-F5344CB8AC3E}">
        <p14:creationId xmlns:p14="http://schemas.microsoft.com/office/powerpoint/2010/main" val="215920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1988" y="1447999"/>
            <a:ext cx="6096000" cy="3754874"/>
          </a:xfrm>
          <a:prstGeom prst="rect">
            <a:avLst/>
          </a:prstGeom>
        </p:spPr>
        <p:txBody>
          <a:bodyPr>
            <a:spAutoFit/>
          </a:bodyPr>
          <a:lstStyle/>
          <a:p>
            <a:r>
              <a:rPr lang="en-US" sz="4000" dirty="0">
                <a:latin typeface="OpenSans"/>
              </a:rPr>
              <a:t>Proxy </a:t>
            </a:r>
            <a:r>
              <a:rPr lang="en-US" sz="4000" dirty="0" smtClean="0">
                <a:latin typeface="OpenSans"/>
              </a:rPr>
              <a:t>Settings In </a:t>
            </a:r>
            <a:r>
              <a:rPr lang="en-US" sz="4000" dirty="0">
                <a:latin typeface="OpenSans"/>
              </a:rPr>
              <a:t>IE</a:t>
            </a:r>
          </a:p>
          <a:p>
            <a:endParaRPr lang="en-US" sz="2200" dirty="0" smtClean="0">
              <a:latin typeface="OpenSans"/>
            </a:endParaRPr>
          </a:p>
          <a:p>
            <a:r>
              <a:rPr lang="en-US" sz="2200" dirty="0" smtClean="0">
                <a:latin typeface="OpenSans"/>
              </a:rPr>
              <a:t>Click </a:t>
            </a:r>
            <a:r>
              <a:rPr lang="en-US" sz="2200" dirty="0">
                <a:latin typeface="OpenSans"/>
              </a:rPr>
              <a:t>"Tools" </a:t>
            </a:r>
            <a:endParaRPr lang="en-US" sz="2200" dirty="0" smtClean="0">
              <a:latin typeface="OpenSans"/>
            </a:endParaRP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Internet </a:t>
            </a:r>
            <a:r>
              <a:rPr lang="en-US" sz="2200" dirty="0" smtClean="0">
                <a:latin typeface="OpenSans"/>
              </a:rPr>
              <a:t>Options“</a:t>
            </a:r>
          </a:p>
          <a:p>
            <a:r>
              <a:rPr lang="en-US" sz="2200" dirty="0" smtClean="0">
                <a:latin typeface="OpenSans"/>
                <a:sym typeface="Wingdings" panose="05000000000000000000" pitchFamily="2" charset="2"/>
              </a:rPr>
              <a:t></a:t>
            </a:r>
            <a:r>
              <a:rPr lang="en-US" sz="2200" dirty="0" smtClean="0">
                <a:latin typeface="OpenSans"/>
              </a:rPr>
              <a:t>  "Connections“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LAN Settings" </a:t>
            </a:r>
            <a:endParaRPr lang="en-US" sz="2200" dirty="0" smtClean="0">
              <a:latin typeface="OpenSans"/>
            </a:endParaRPr>
          </a:p>
          <a:p>
            <a:r>
              <a:rPr lang="en-US" sz="2200" dirty="0" smtClean="0">
                <a:latin typeface="OpenSans"/>
                <a:sym typeface="Wingdings" panose="05000000000000000000" pitchFamily="2" charset="2"/>
              </a:rPr>
              <a:t>  S</a:t>
            </a:r>
            <a:r>
              <a:rPr lang="en-US" sz="2200" dirty="0" smtClean="0">
                <a:latin typeface="OpenSans"/>
              </a:rPr>
              <a:t>elect </a:t>
            </a:r>
            <a:r>
              <a:rPr lang="en-US" sz="2200" dirty="0">
                <a:latin typeface="OpenSans"/>
              </a:rPr>
              <a:t>"Use a proxy server for </a:t>
            </a:r>
            <a:r>
              <a:rPr lang="en-US" sz="2200" dirty="0" smtClean="0">
                <a:latin typeface="OpenSans"/>
              </a:rPr>
              <a:t>your LAN</a:t>
            </a:r>
            <a:r>
              <a:rPr lang="en-US" sz="2200" dirty="0">
                <a:latin typeface="OpenSans"/>
              </a:rPr>
              <a:t>" </a:t>
            </a:r>
          </a:p>
          <a:p>
            <a:pPr marL="342900" indent="-342900">
              <a:buFont typeface="Wingdings" panose="05000000000000000000" pitchFamily="2" charset="2"/>
              <a:buChar char="à"/>
            </a:pPr>
            <a:r>
              <a:rPr lang="en-US" sz="2200" dirty="0" smtClean="0">
                <a:latin typeface="OpenSans"/>
              </a:rPr>
              <a:t> </a:t>
            </a:r>
            <a:r>
              <a:rPr lang="en-US" sz="2200" dirty="0">
                <a:latin typeface="OpenSans"/>
              </a:rPr>
              <a:t>"Advanced", </a:t>
            </a:r>
            <a:r>
              <a:rPr lang="en-US" sz="2200" dirty="0" smtClean="0">
                <a:latin typeface="OpenSans"/>
              </a:rPr>
              <a:t>configure.</a:t>
            </a:r>
            <a:endParaRPr lang="en-US" sz="2200" dirty="0">
              <a:latin typeface="OpenSans"/>
            </a:endParaRPr>
          </a:p>
          <a:p>
            <a:r>
              <a:rPr lang="en-US" sz="2200" dirty="0"/>
              <a:t/>
            </a:r>
            <a:br>
              <a:rPr lang="en-US" sz="2200" dirty="0"/>
            </a:br>
            <a:endParaRPr lang="en-US" sz="2200" dirty="0"/>
          </a:p>
        </p:txBody>
      </p:sp>
      <p:pic>
        <p:nvPicPr>
          <p:cNvPr id="3" name="Picture 2"/>
          <p:cNvPicPr>
            <a:picLocks noChangeAspect="1"/>
          </p:cNvPicPr>
          <p:nvPr/>
        </p:nvPicPr>
        <p:blipFill>
          <a:blip r:embed="rId2"/>
          <a:stretch>
            <a:fillRect/>
          </a:stretch>
        </p:blipFill>
        <p:spPr>
          <a:xfrm>
            <a:off x="176980" y="899001"/>
            <a:ext cx="4498259" cy="4852871"/>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20</a:t>
            </a:r>
            <a:endParaRPr lang="en-US" sz="1000" b="1" dirty="0">
              <a:solidFill>
                <a:schemeClr val="tx1"/>
              </a:solidFill>
            </a:endParaRPr>
          </a:p>
        </p:txBody>
      </p:sp>
    </p:spTree>
    <p:extLst>
      <p:ext uri="{BB962C8B-B14F-4D97-AF65-F5344CB8AC3E}">
        <p14:creationId xmlns:p14="http://schemas.microsoft.com/office/powerpoint/2010/main" val="1304694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8184"/>
            <a:ext cx="6096000" cy="3754874"/>
          </a:xfrm>
          <a:prstGeom prst="rect">
            <a:avLst/>
          </a:prstGeom>
        </p:spPr>
        <p:txBody>
          <a:bodyPr>
            <a:spAutoFit/>
          </a:bodyPr>
          <a:lstStyle/>
          <a:p>
            <a:r>
              <a:rPr lang="en-US" sz="4000" dirty="0">
                <a:latin typeface="OpenSans"/>
              </a:rPr>
              <a:t>Proxy </a:t>
            </a:r>
            <a:r>
              <a:rPr lang="en-US" sz="4000" dirty="0" smtClean="0">
                <a:latin typeface="OpenSans"/>
              </a:rPr>
              <a:t>Settings </a:t>
            </a:r>
            <a:r>
              <a:rPr lang="en-US" sz="4000" dirty="0">
                <a:latin typeface="OpenSans"/>
              </a:rPr>
              <a:t>in Firefox</a:t>
            </a:r>
          </a:p>
          <a:p>
            <a:endParaRPr lang="en-US" sz="2200" dirty="0" smtClean="0">
              <a:latin typeface="OpenSans"/>
            </a:endParaRPr>
          </a:p>
          <a:p>
            <a:endParaRPr lang="en-US" sz="2200" dirty="0">
              <a:latin typeface="OpenSans"/>
            </a:endParaRPr>
          </a:p>
          <a:p>
            <a:r>
              <a:rPr lang="en-US" sz="2200" dirty="0" smtClean="0">
                <a:latin typeface="OpenSans"/>
              </a:rPr>
              <a:t>Click </a:t>
            </a:r>
            <a:r>
              <a:rPr lang="en-US" sz="2200" dirty="0">
                <a:latin typeface="OpenSans"/>
              </a:rPr>
              <a:t>"</a:t>
            </a:r>
            <a:r>
              <a:rPr lang="en-US" sz="2200" dirty="0" smtClean="0">
                <a:latin typeface="OpenSans"/>
              </a:rPr>
              <a:t>Tools“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t>
            </a:r>
            <a:r>
              <a:rPr lang="en-US" sz="2200" dirty="0" smtClean="0">
                <a:latin typeface="OpenSans"/>
              </a:rPr>
              <a:t>Options“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"Advanced" </a:t>
            </a:r>
            <a:endParaRPr lang="en-US" sz="2200" dirty="0" smtClean="0">
              <a:latin typeface="OpenSans"/>
            </a:endParaRP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t>
            </a:r>
            <a:r>
              <a:rPr lang="en-US" sz="2200" dirty="0" smtClean="0">
                <a:latin typeface="OpenSans"/>
              </a:rPr>
              <a:t>Network“</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t>
            </a:r>
            <a:r>
              <a:rPr lang="en-US" sz="2200" dirty="0" smtClean="0">
                <a:latin typeface="OpenSans"/>
              </a:rPr>
              <a:t>Connections“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"Settings" </a:t>
            </a:r>
            <a:endParaRPr lang="en-US" sz="2200" dirty="0" smtClean="0">
              <a:latin typeface="OpenSans"/>
            </a:endParaRP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"Manual proxy configuration", C</a:t>
            </a:r>
            <a:r>
              <a:rPr lang="en-US" sz="2200" dirty="0" smtClean="0">
                <a:latin typeface="OpenSans"/>
              </a:rPr>
              <a:t>onfigure</a:t>
            </a:r>
            <a:endParaRPr lang="en-US" sz="2200" i="0" dirty="0">
              <a:effectLst/>
              <a:latin typeface="OpenSans"/>
            </a:endParaRPr>
          </a:p>
        </p:txBody>
      </p:sp>
      <p:pic>
        <p:nvPicPr>
          <p:cNvPr id="3" name="Picture 2"/>
          <p:cNvPicPr>
            <a:picLocks noChangeAspect="1"/>
          </p:cNvPicPr>
          <p:nvPr/>
        </p:nvPicPr>
        <p:blipFill>
          <a:blip r:embed="rId2"/>
          <a:stretch>
            <a:fillRect/>
          </a:stretch>
        </p:blipFill>
        <p:spPr>
          <a:xfrm>
            <a:off x="6511159" y="323967"/>
            <a:ext cx="5366351" cy="5962650"/>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21</a:t>
            </a:r>
            <a:endParaRPr lang="en-US" sz="1000" b="1" dirty="0">
              <a:solidFill>
                <a:schemeClr val="tx1"/>
              </a:solidFill>
            </a:endParaRPr>
          </a:p>
        </p:txBody>
      </p:sp>
    </p:spTree>
    <p:extLst>
      <p:ext uri="{BB962C8B-B14F-4D97-AF65-F5344CB8AC3E}">
        <p14:creationId xmlns:p14="http://schemas.microsoft.com/office/powerpoint/2010/main" val="1259057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90" y="1694252"/>
            <a:ext cx="6096000" cy="2123658"/>
          </a:xfrm>
          <a:prstGeom prst="rect">
            <a:avLst/>
          </a:prstGeom>
        </p:spPr>
        <p:txBody>
          <a:bodyPr>
            <a:spAutoFit/>
          </a:bodyPr>
          <a:lstStyle/>
          <a:p>
            <a:r>
              <a:rPr lang="en-US" sz="2200" dirty="0" smtClean="0">
                <a:latin typeface="OpenSans"/>
              </a:rPr>
              <a:t>Click   "</a:t>
            </a:r>
            <a:r>
              <a:rPr lang="en-US" sz="2200" dirty="0">
                <a:latin typeface="OpenSans"/>
              </a:rPr>
              <a:t>Options" </a:t>
            </a:r>
            <a:endParaRPr lang="en-US" sz="2200" dirty="0" smtClean="0">
              <a:latin typeface="OpenSans"/>
            </a:endParaRP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"Advanced" </a:t>
            </a:r>
            <a:endParaRPr lang="en-US" sz="2200" dirty="0" smtClean="0">
              <a:latin typeface="OpenSans"/>
            </a:endParaRP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Networks</a:t>
            </a:r>
            <a:r>
              <a:rPr lang="en-US" sz="2200" dirty="0" smtClean="0">
                <a:latin typeface="OpenSans"/>
              </a:rPr>
              <a:t>",</a:t>
            </a:r>
          </a:p>
          <a:p>
            <a:r>
              <a:rPr lang="en-US" sz="2200" dirty="0" smtClean="0">
                <a:latin typeface="OpenSans"/>
              </a:rPr>
              <a:t> Click </a:t>
            </a:r>
            <a:r>
              <a:rPr lang="en-US" sz="2200" dirty="0">
                <a:latin typeface="OpenSans"/>
              </a:rPr>
              <a:t>to not select the "Disable External Users" check box, then keep clicking the "OK" button to save.</a:t>
            </a:r>
            <a:endParaRPr lang="en-US" sz="2200" dirty="0"/>
          </a:p>
        </p:txBody>
      </p:sp>
      <p:pic>
        <p:nvPicPr>
          <p:cNvPr id="3" name="Picture 2"/>
          <p:cNvPicPr>
            <a:picLocks noChangeAspect="1"/>
          </p:cNvPicPr>
          <p:nvPr/>
        </p:nvPicPr>
        <p:blipFill>
          <a:blip r:embed="rId2"/>
          <a:stretch>
            <a:fillRect/>
          </a:stretch>
        </p:blipFill>
        <p:spPr>
          <a:xfrm>
            <a:off x="6448097" y="173421"/>
            <a:ext cx="5428593" cy="5460288"/>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22</a:t>
            </a:r>
            <a:endParaRPr lang="en-US" sz="1000" b="1" dirty="0">
              <a:solidFill>
                <a:schemeClr val="tx1"/>
              </a:solidFill>
            </a:endParaRPr>
          </a:p>
        </p:txBody>
      </p:sp>
    </p:spTree>
    <p:extLst>
      <p:ext uri="{BB962C8B-B14F-4D97-AF65-F5344CB8AC3E}">
        <p14:creationId xmlns:p14="http://schemas.microsoft.com/office/powerpoint/2010/main" val="450358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832" y="0"/>
            <a:ext cx="10649206" cy="2035278"/>
          </a:xfrm>
        </p:spPr>
        <p:txBody>
          <a:bodyPr>
            <a:noAutofit/>
          </a:bodyPr>
          <a:lstStyle/>
          <a:p>
            <a:pPr lvl="0"/>
            <a:r>
              <a:rPr lang="en-US" altLang="en-US" sz="2000" b="0" dirty="0" smtClean="0">
                <a:latin typeface="OpenSans"/>
              </a:rPr>
              <a:t>Step </a:t>
            </a:r>
            <a:r>
              <a:rPr lang="en-US" altLang="en-US" sz="2000" b="0" dirty="0">
                <a:latin typeface="OpenSans"/>
              </a:rPr>
              <a:t>2 - Internet Proxy Server Authentication </a:t>
            </a:r>
            <a:r>
              <a:rPr lang="en-US" altLang="en-US" sz="2000" b="0" dirty="0" smtClean="0">
                <a:latin typeface="OpenSans"/>
              </a:rPr>
              <a:t>Management</a:t>
            </a:r>
          </a:p>
          <a:p>
            <a:pPr lvl="0"/>
            <a:r>
              <a:rPr lang="en-US" altLang="en-US" sz="2000" b="0" dirty="0" smtClean="0">
                <a:latin typeface="OpenSans"/>
              </a:rPr>
              <a:t>              There </a:t>
            </a:r>
            <a:r>
              <a:rPr lang="en-US" altLang="en-US" sz="2000" b="0" dirty="0">
                <a:latin typeface="OpenSans"/>
              </a:rPr>
              <a:t>are 2 authentication types for you to select:</a:t>
            </a:r>
            <a:endParaRPr lang="en-US" altLang="en-US" sz="2000" b="0" dirty="0"/>
          </a:p>
          <a:p>
            <a:pPr lvl="0"/>
            <a:r>
              <a:rPr lang="en-US" altLang="en-US" sz="2000" b="0" dirty="0">
                <a:latin typeface="OpenSans"/>
              </a:rPr>
              <a:t>	</a:t>
            </a:r>
            <a:r>
              <a:rPr lang="en-US" altLang="en-US" sz="2000" b="0" dirty="0">
                <a:latin typeface="OpenSans"/>
                <a:sym typeface="Wingdings" panose="05000000000000000000" pitchFamily="2" charset="2"/>
              </a:rPr>
              <a:t></a:t>
            </a:r>
            <a:r>
              <a:rPr lang="en-US" altLang="en-US" sz="2000" b="0" dirty="0">
                <a:latin typeface="OpenSans"/>
              </a:rPr>
              <a:t>Permit All. </a:t>
            </a:r>
            <a:endParaRPr lang="en-US" altLang="en-US" sz="2000" b="0" dirty="0"/>
          </a:p>
          <a:p>
            <a:pPr lvl="0"/>
            <a:r>
              <a:rPr lang="en-US" altLang="en-US" sz="2000" b="0" dirty="0">
                <a:latin typeface="OpenSans"/>
              </a:rPr>
              <a:t>	</a:t>
            </a:r>
            <a:r>
              <a:rPr lang="en-US" altLang="en-US" sz="2000" b="0" dirty="0">
                <a:latin typeface="OpenSans"/>
                <a:sym typeface="Wingdings" panose="05000000000000000000" pitchFamily="2" charset="2"/>
              </a:rPr>
              <a:t></a:t>
            </a:r>
            <a:r>
              <a:rPr lang="en-US" altLang="en-US" sz="2000" b="0" dirty="0">
                <a:latin typeface="OpenSans"/>
              </a:rPr>
              <a:t>Permit Only. 		</a:t>
            </a:r>
          </a:p>
        </p:txBody>
      </p:sp>
      <p:pic>
        <p:nvPicPr>
          <p:cNvPr id="7" name="Content Placeholder 6"/>
          <p:cNvPicPr>
            <a:picLocks noGrp="1" noChangeAspect="1"/>
          </p:cNvPicPr>
          <p:nvPr>
            <p:ph sz="half" idx="2"/>
          </p:nvPr>
        </p:nvPicPr>
        <p:blipFill>
          <a:blip r:embed="rId2"/>
          <a:stretch>
            <a:fillRect/>
          </a:stretch>
        </p:blipFill>
        <p:spPr>
          <a:xfrm>
            <a:off x="179141" y="2430022"/>
            <a:ext cx="5036618" cy="4114800"/>
          </a:xfrm>
          <a:prstGeom prst="rect">
            <a:avLst/>
          </a:prstGeom>
        </p:spPr>
      </p:pic>
      <p:pic>
        <p:nvPicPr>
          <p:cNvPr id="9" name="Picture 2" descr="Account Mana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60" y="2460741"/>
            <a:ext cx="5743575"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23</a:t>
            </a:r>
            <a:endParaRPr lang="en-US" sz="1000" b="1" dirty="0">
              <a:solidFill>
                <a:schemeClr val="tx1"/>
              </a:solidFill>
            </a:endParaRPr>
          </a:p>
        </p:txBody>
      </p:sp>
    </p:spTree>
    <p:extLst>
      <p:ext uri="{BB962C8B-B14F-4D97-AF65-F5344CB8AC3E}">
        <p14:creationId xmlns:p14="http://schemas.microsoft.com/office/powerpoint/2010/main" val="2022226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240"/>
            <a:ext cx="10515600" cy="1325563"/>
          </a:xfrm>
        </p:spPr>
        <p:txBody>
          <a:bodyPr>
            <a:normAutofit/>
          </a:bodyPr>
          <a:lstStyle/>
          <a:p>
            <a:pPr algn="ctr"/>
            <a:r>
              <a:rPr lang="en-US" sz="3600" b="1" dirty="0" smtClean="0"/>
              <a:t>ARP</a:t>
            </a:r>
            <a:r>
              <a:rPr lang="en-US" sz="3600" b="1" dirty="0"/>
              <a:t> (Address Resolution protocol) </a:t>
            </a:r>
          </a:p>
        </p:txBody>
      </p:sp>
      <p:sp>
        <p:nvSpPr>
          <p:cNvPr id="3" name="Content Placeholder 2"/>
          <p:cNvSpPr>
            <a:spLocks noGrp="1"/>
          </p:cNvSpPr>
          <p:nvPr>
            <p:ph idx="1"/>
          </p:nvPr>
        </p:nvSpPr>
        <p:spPr>
          <a:xfrm>
            <a:off x="235974" y="1542289"/>
            <a:ext cx="11117826" cy="4351338"/>
          </a:xfrm>
        </p:spPr>
        <p:txBody>
          <a:bodyPr/>
          <a:lstStyle/>
          <a:p>
            <a:pPr marL="0" indent="0">
              <a:buNone/>
            </a:pPr>
            <a:r>
              <a:rPr lang="en-US" sz="2200" dirty="0" smtClean="0"/>
              <a:t>         ARP is a protocol used to match a IP address with its corresponding</a:t>
            </a:r>
          </a:p>
          <a:p>
            <a:pPr marL="0" indent="0">
              <a:buNone/>
            </a:pPr>
            <a:r>
              <a:rPr lang="en-US" sz="2200" dirty="0" smtClean="0"/>
              <a:t> MAC address on a local area network(LAN).</a:t>
            </a:r>
          </a:p>
          <a:p>
            <a:pPr marL="0" indent="0">
              <a:buNone/>
            </a:pPr>
            <a:endParaRPr lang="en-US" dirty="0" smtClean="0"/>
          </a:p>
          <a:p>
            <a:endParaRPr lang="en-US" dirty="0" smtClean="0"/>
          </a:p>
        </p:txBody>
      </p:sp>
      <p:sp>
        <p:nvSpPr>
          <p:cNvPr id="4" name="AutoShape 2" descr="Image result for arp"/>
          <p:cNvSpPr>
            <a:spLocks noChangeAspect="1" noChangeArrowheads="1"/>
          </p:cNvSpPr>
          <p:nvPr/>
        </p:nvSpPr>
        <p:spPr bwMode="auto">
          <a:xfrm>
            <a:off x="838200" y="11434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0" y="2468986"/>
            <a:ext cx="5309991" cy="4389013"/>
          </a:xfrm>
          <a:prstGeom prst="rect">
            <a:avLst/>
          </a:prstGeom>
        </p:spPr>
      </p:pic>
      <p:pic>
        <p:nvPicPr>
          <p:cNvPr id="8" name="Picture 7"/>
          <p:cNvPicPr>
            <a:picLocks noChangeAspect="1"/>
          </p:cNvPicPr>
          <p:nvPr/>
        </p:nvPicPr>
        <p:blipFill>
          <a:blip r:embed="rId3"/>
          <a:stretch>
            <a:fillRect/>
          </a:stretch>
        </p:blipFill>
        <p:spPr>
          <a:xfrm>
            <a:off x="5810864" y="2468987"/>
            <a:ext cx="6002593" cy="4123542"/>
          </a:xfrm>
          <a:prstGeom prst="rect">
            <a:avLst/>
          </a:prstGeom>
        </p:spPr>
      </p:pic>
      <p:sp>
        <p:nvSpPr>
          <p:cNvPr id="9"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24</a:t>
            </a:r>
            <a:endParaRPr lang="en-US" sz="1000" b="1" dirty="0">
              <a:solidFill>
                <a:schemeClr val="tx1"/>
              </a:solidFill>
            </a:endParaRPr>
          </a:p>
        </p:txBody>
      </p:sp>
    </p:spTree>
    <p:extLst>
      <p:ext uri="{BB962C8B-B14F-4D97-AF65-F5344CB8AC3E}">
        <p14:creationId xmlns:p14="http://schemas.microsoft.com/office/powerpoint/2010/main" val="33748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7" y="116632"/>
            <a:ext cx="11016604" cy="863601"/>
          </a:xfrm>
        </p:spPr>
        <p:txBody>
          <a:bodyPr>
            <a:noAutofit/>
          </a:bodyPr>
          <a:lstStyle/>
          <a:p>
            <a:r>
              <a:rPr lang="en-US" sz="3600" b="1" dirty="0"/>
              <a:t>Reverse Address Resolution Protocol (RARP)</a:t>
            </a:r>
            <a:br>
              <a:rPr lang="en-US" sz="3600" b="1" dirty="0"/>
            </a:br>
            <a:endParaRPr lang="en-US" sz="3600" b="1" dirty="0"/>
          </a:p>
        </p:txBody>
      </p:sp>
      <p:sp>
        <p:nvSpPr>
          <p:cNvPr id="3" name="Content Placeholder 2"/>
          <p:cNvSpPr>
            <a:spLocks noGrp="1"/>
          </p:cNvSpPr>
          <p:nvPr>
            <p:ph idx="1"/>
          </p:nvPr>
        </p:nvSpPr>
        <p:spPr>
          <a:xfrm>
            <a:off x="413067" y="1412875"/>
            <a:ext cx="10867509" cy="5040313"/>
          </a:xfrm>
        </p:spPr>
        <p:txBody>
          <a:bodyPr>
            <a:normAutofit/>
          </a:bodyPr>
          <a:lstStyle/>
          <a:p>
            <a:r>
              <a:rPr lang="en-US" sz="2200" dirty="0" smtClean="0"/>
              <a:t>       RARP </a:t>
            </a:r>
            <a:r>
              <a:rPr lang="en-US" sz="2200" dirty="0"/>
              <a:t>(Reverse Address Resolution Protocol) is a protocol by which a </a:t>
            </a:r>
            <a:endParaRPr lang="en-US" sz="2200" dirty="0" smtClean="0"/>
          </a:p>
          <a:p>
            <a:r>
              <a:rPr lang="en-US" sz="2200" dirty="0" smtClean="0"/>
              <a:t>physical </a:t>
            </a:r>
            <a:r>
              <a:rPr lang="en-US" sz="2200" dirty="0"/>
              <a:t>machine in a local area network can request to learn its </a:t>
            </a:r>
            <a:r>
              <a:rPr lang="en-US" sz="2200" dirty="0" smtClean="0"/>
              <a:t>IP</a:t>
            </a:r>
            <a:r>
              <a:rPr lang="en-US" sz="2200" u="sng" dirty="0"/>
              <a:t> </a:t>
            </a:r>
            <a:endParaRPr lang="en-US" sz="2200" u="sng" dirty="0" smtClean="0"/>
          </a:p>
          <a:p>
            <a:r>
              <a:rPr lang="en-US" sz="2200" dirty="0" smtClean="0"/>
              <a:t>address</a:t>
            </a:r>
            <a:r>
              <a:rPr lang="en-US" sz="2200" dirty="0"/>
              <a:t> from a </a:t>
            </a:r>
            <a:r>
              <a:rPr lang="en-US" sz="2200" dirty="0" smtClean="0"/>
              <a:t>gateway</a:t>
            </a:r>
            <a:r>
              <a:rPr lang="en-US" sz="2200" dirty="0"/>
              <a:t> server's Address Resolution Protocol (ARP) </a:t>
            </a:r>
            <a:r>
              <a:rPr lang="en-US" sz="2200" dirty="0" smtClean="0"/>
              <a:t>table.</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2708920"/>
            <a:ext cx="4932040" cy="4123545"/>
          </a:xfrm>
          <a:prstGeom prst="rect">
            <a:avLst/>
          </a:prstGeom>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25</a:t>
            </a:r>
            <a:endParaRPr lang="en-US" sz="1000" b="1" dirty="0">
              <a:solidFill>
                <a:schemeClr val="tx1"/>
              </a:solidFill>
            </a:endParaRPr>
          </a:p>
        </p:txBody>
      </p:sp>
    </p:spTree>
    <p:extLst>
      <p:ext uri="{BB962C8B-B14F-4D97-AF65-F5344CB8AC3E}">
        <p14:creationId xmlns:p14="http://schemas.microsoft.com/office/powerpoint/2010/main" val="361440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528048" y="1066687"/>
            <a:ext cx="5663952" cy="5184576"/>
          </a:xfrm>
          <a:prstGeom prst="rect">
            <a:avLst/>
          </a:prstGeom>
        </p:spPr>
      </p:pic>
      <p:sp>
        <p:nvSpPr>
          <p:cNvPr id="13"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26</a:t>
            </a:r>
            <a:endParaRPr lang="en-US" sz="1000" b="1" dirty="0">
              <a:solidFill>
                <a:schemeClr val="tx1"/>
              </a:solidFill>
            </a:endParaRPr>
          </a:p>
        </p:txBody>
      </p:sp>
    </p:spTree>
    <p:extLst>
      <p:ext uri="{BB962C8B-B14F-4D97-AF65-F5344CB8AC3E}">
        <p14:creationId xmlns:p14="http://schemas.microsoft.com/office/powerpoint/2010/main" val="145623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552" y="5949280"/>
            <a:ext cx="1296144" cy="851045"/>
          </a:xfrm>
        </p:spPr>
        <p:txBody>
          <a:bodyPr>
            <a:normAutofit/>
          </a:bodyPr>
          <a:lstStyle/>
          <a:p>
            <a:r>
              <a:rPr lang="en-US" sz="1000" b="1" dirty="0" smtClean="0">
                <a:solidFill>
                  <a:schemeClr val="tx1"/>
                </a:solidFill>
              </a:rPr>
              <a:t>SLIDE NO: 3</a:t>
            </a:r>
            <a:endParaRPr lang="en-US" sz="1000" b="1" dirty="0">
              <a:solidFill>
                <a:schemeClr val="tx1"/>
              </a:solidFill>
            </a:endParaRPr>
          </a:p>
        </p:txBody>
      </p:sp>
      <p:sp>
        <p:nvSpPr>
          <p:cNvPr id="3" name="Subtitle 2"/>
          <p:cNvSpPr>
            <a:spLocks noGrp="1"/>
          </p:cNvSpPr>
          <p:nvPr>
            <p:ph type="subTitle" idx="1"/>
          </p:nvPr>
        </p:nvSpPr>
        <p:spPr>
          <a:xfrm>
            <a:off x="191344" y="1484785"/>
            <a:ext cx="9937104" cy="5373216"/>
          </a:xfrm>
        </p:spPr>
        <p:txBody>
          <a:bodyPr>
            <a:normAutofit lnSpcReduction="10000"/>
          </a:bodyPr>
          <a:lstStyle/>
          <a:p>
            <a:pPr algn="l"/>
            <a:r>
              <a:rPr lang="en-US" dirty="0" smtClean="0"/>
              <a:t>		A </a:t>
            </a:r>
            <a:r>
              <a:rPr lang="en-US" dirty="0"/>
              <a:t>proxy server is a dedicated computer or a </a:t>
            </a:r>
            <a:r>
              <a:rPr lang="en-US" dirty="0" smtClean="0"/>
              <a:t> software </a:t>
            </a:r>
            <a:r>
              <a:rPr lang="en-US" dirty="0"/>
              <a:t>system running on a computer that acts as an intermediary between an endpoint device, such as a computer, and another server from which a user or client is requesting a service</a:t>
            </a:r>
            <a:r>
              <a:rPr lang="en-US" b="1" dirty="0" smtClean="0"/>
              <a:t>.</a:t>
            </a:r>
          </a:p>
          <a:p>
            <a:pPr algn="l"/>
            <a:endParaRPr lang="en-US" b="1" dirty="0" smtClean="0"/>
          </a:p>
          <a:p>
            <a:pPr algn="l"/>
            <a:r>
              <a:rPr lang="en-US" b="1" dirty="0" smtClean="0"/>
              <a:t>Functionalities</a:t>
            </a:r>
            <a:r>
              <a:rPr lang="en-US" dirty="0" smtClean="0"/>
              <a:t>:</a:t>
            </a:r>
            <a:endParaRPr lang="en-US" dirty="0"/>
          </a:p>
          <a:p>
            <a:pPr marL="2628900" lvl="5" indent="-342900" algn="l">
              <a:buFont typeface="Wingdings" panose="05000000000000000000" pitchFamily="2" charset="2"/>
              <a:buChar char="§"/>
            </a:pPr>
            <a:r>
              <a:rPr lang="en-US" dirty="0" smtClean="0"/>
              <a:t>	</a:t>
            </a:r>
            <a:r>
              <a:rPr lang="en-US" sz="2000" dirty="0" smtClean="0"/>
              <a:t>Firewall and network data filtering.</a:t>
            </a:r>
          </a:p>
          <a:p>
            <a:pPr marL="2628900" lvl="5" indent="-342900" algn="l">
              <a:buFont typeface="Wingdings" panose="05000000000000000000" pitchFamily="2" charset="2"/>
              <a:buChar char="§"/>
            </a:pPr>
            <a:r>
              <a:rPr lang="en-US" sz="2000" dirty="0" smtClean="0"/>
              <a:t>	Network connection sharing.</a:t>
            </a:r>
          </a:p>
          <a:p>
            <a:pPr marL="2628900" lvl="5" indent="-342900" algn="l">
              <a:buFont typeface="Wingdings" panose="05000000000000000000" pitchFamily="2" charset="2"/>
              <a:buChar char="§"/>
            </a:pPr>
            <a:r>
              <a:rPr lang="en-US" sz="2000" dirty="0" smtClean="0"/>
              <a:t>	Data caching.</a:t>
            </a:r>
          </a:p>
          <a:p>
            <a:pPr algn="l"/>
            <a:endParaRPr lang="en-US" b="1" dirty="0" smtClean="0"/>
          </a:p>
          <a:p>
            <a:pPr algn="l"/>
            <a:endParaRPr lang="en-US" b="1" dirty="0"/>
          </a:p>
          <a:p>
            <a:pPr algn="l"/>
            <a:r>
              <a:rPr lang="en-US" b="1" dirty="0" smtClean="0"/>
              <a:t>Types of proxies :</a:t>
            </a:r>
          </a:p>
          <a:p>
            <a:pPr algn="l"/>
            <a:r>
              <a:rPr lang="en-US" b="1" dirty="0" smtClean="0"/>
              <a:t>                                                                                                                                                                  </a:t>
            </a:r>
          </a:p>
          <a:p>
            <a:pPr marL="1257300" lvl="2" indent="-342900" algn="l">
              <a:buFont typeface="Wingdings" panose="05000000000000000000" pitchFamily="2" charset="2"/>
              <a:buChar char="§"/>
            </a:pPr>
            <a:r>
              <a:rPr lang="en-US" sz="2000" dirty="0" smtClean="0">
                <a:latin typeface="Calibri" panose="020F0502020204030204" pitchFamily="34" charset="0"/>
              </a:rPr>
              <a:t> Forward proxy.</a:t>
            </a:r>
          </a:p>
          <a:p>
            <a:pPr marL="1257300" lvl="2" indent="-342900" algn="l">
              <a:buFont typeface="Wingdings" panose="05000000000000000000" pitchFamily="2" charset="2"/>
              <a:buChar char="§"/>
            </a:pPr>
            <a:r>
              <a:rPr lang="en-US" sz="2000" dirty="0" smtClean="0">
                <a:latin typeface="Calibri" panose="020F0502020204030204" pitchFamily="34" charset="0"/>
              </a:rPr>
              <a:t> Open proxy.</a:t>
            </a:r>
          </a:p>
          <a:p>
            <a:pPr marL="1257300" lvl="2" indent="-342900" algn="l">
              <a:buFont typeface="Wingdings" panose="05000000000000000000" pitchFamily="2" charset="2"/>
              <a:buChar char="§"/>
            </a:pPr>
            <a:r>
              <a:rPr lang="en-US" sz="2000" dirty="0" smtClean="0">
                <a:latin typeface="Calibri" panose="020F0502020204030204" pitchFamily="34" charset="0"/>
              </a:rPr>
              <a:t> Reverse proxy.</a:t>
            </a:r>
            <a:endParaRPr lang="en-US" sz="2000" dirty="0"/>
          </a:p>
        </p:txBody>
      </p:sp>
      <p:sp>
        <p:nvSpPr>
          <p:cNvPr id="4" name="Title 1"/>
          <p:cNvSpPr txBox="1">
            <a:spLocks/>
          </p:cNvSpPr>
          <p:nvPr/>
        </p:nvSpPr>
        <p:spPr>
          <a:xfrm>
            <a:off x="1271464" y="26729"/>
            <a:ext cx="8470006" cy="851045"/>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lang="pt-PT" sz="6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5400" b="1" dirty="0" smtClean="0"/>
              <a:t>Proxy</a:t>
            </a:r>
            <a:r>
              <a:rPr lang="en-US" sz="4800" b="1" dirty="0" smtClean="0"/>
              <a:t> </a:t>
            </a:r>
            <a:r>
              <a:rPr lang="en-US" sz="4800" b="1" dirty="0" smtClean="0"/>
              <a:t>Server</a:t>
            </a:r>
            <a:endParaRPr lang="en-US" sz="4800" b="1" dirty="0"/>
          </a:p>
        </p:txBody>
      </p:sp>
    </p:spTree>
    <p:extLst>
      <p:ext uri="{BB962C8B-B14F-4D97-AF65-F5344CB8AC3E}">
        <p14:creationId xmlns:p14="http://schemas.microsoft.com/office/powerpoint/2010/main" val="23761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701" y="332656"/>
            <a:ext cx="10515600" cy="1325563"/>
          </a:xfrm>
        </p:spPr>
        <p:txBody>
          <a:bodyPr>
            <a:normAutofit/>
          </a:bodyPr>
          <a:lstStyle/>
          <a:p>
            <a:pPr algn="ctr"/>
            <a:r>
              <a:rPr lang="en-US" sz="3600" b="1" dirty="0" smtClean="0"/>
              <a:t>Forward Proxy</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702" y="2048232"/>
            <a:ext cx="6611599" cy="3231689"/>
          </a:xfrm>
          <a:prstGeom prst="rect">
            <a:avLst/>
          </a:prstGeom>
        </p:spPr>
      </p:pic>
      <p:sp>
        <p:nvSpPr>
          <p:cNvPr id="5" name="Title 1"/>
          <p:cNvSpPr txBox="1">
            <a:spLocks/>
          </p:cNvSpPr>
          <p:nvPr/>
        </p:nvSpPr>
        <p:spPr>
          <a:xfrm>
            <a:off x="11280576"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4</a:t>
            </a:r>
            <a:endParaRPr lang="en-US" sz="1000" b="1" dirty="0">
              <a:solidFill>
                <a:schemeClr val="tx1"/>
              </a:solidFill>
            </a:endParaRPr>
          </a:p>
        </p:txBody>
      </p:sp>
    </p:spTree>
    <p:extLst>
      <p:ext uri="{BB962C8B-B14F-4D97-AF65-F5344CB8AC3E}">
        <p14:creationId xmlns:p14="http://schemas.microsoft.com/office/powerpoint/2010/main" val="5230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680218"/>
            <a:ext cx="10515600" cy="1325563"/>
          </a:xfrm>
        </p:spPr>
        <p:txBody>
          <a:bodyPr>
            <a:normAutofit/>
          </a:bodyPr>
          <a:lstStyle/>
          <a:p>
            <a:pPr algn="ctr"/>
            <a:r>
              <a:rPr lang="en-US" sz="3600" b="1" dirty="0" smtClean="0"/>
              <a:t>Open Proxy</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633" y="2005781"/>
            <a:ext cx="6465194" cy="3097161"/>
          </a:xfrm>
          <a:prstGeom prst="rect">
            <a:avLst/>
          </a:prstGeom>
        </p:spPr>
      </p:pic>
      <p:sp>
        <p:nvSpPr>
          <p:cNvPr id="5" name="Title 1"/>
          <p:cNvSpPr txBox="1">
            <a:spLocks/>
          </p:cNvSpPr>
          <p:nvPr/>
        </p:nvSpPr>
        <p:spPr>
          <a:xfrm>
            <a:off x="11280576"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5</a:t>
            </a:r>
            <a:endParaRPr lang="en-US" sz="1000" b="1" dirty="0">
              <a:solidFill>
                <a:schemeClr val="tx1"/>
              </a:solidFill>
            </a:endParaRPr>
          </a:p>
        </p:txBody>
      </p:sp>
    </p:spTree>
    <p:extLst>
      <p:ext uri="{BB962C8B-B14F-4D97-AF65-F5344CB8AC3E}">
        <p14:creationId xmlns:p14="http://schemas.microsoft.com/office/powerpoint/2010/main" val="109807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066" y="836712"/>
            <a:ext cx="10515600" cy="1325563"/>
          </a:xfrm>
        </p:spPr>
        <p:txBody>
          <a:bodyPr>
            <a:normAutofit/>
          </a:bodyPr>
          <a:lstStyle/>
          <a:p>
            <a:pPr algn="ctr"/>
            <a:r>
              <a:rPr lang="en-US" sz="3600" b="1" dirty="0" smtClean="0"/>
              <a:t>Reverse Proxy</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2420888"/>
            <a:ext cx="6774287" cy="3703644"/>
          </a:xfrm>
          <a:prstGeom prst="rect">
            <a:avLst/>
          </a:prstGeom>
        </p:spPr>
      </p:pic>
      <p:sp>
        <p:nvSpPr>
          <p:cNvPr id="5" name="Title 1"/>
          <p:cNvSpPr txBox="1">
            <a:spLocks/>
          </p:cNvSpPr>
          <p:nvPr/>
        </p:nvSpPr>
        <p:spPr>
          <a:xfrm>
            <a:off x="11250561"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6</a:t>
            </a:r>
            <a:endParaRPr lang="en-US" sz="1000" b="1" dirty="0">
              <a:solidFill>
                <a:schemeClr val="tx1"/>
              </a:solidFill>
            </a:endParaRPr>
          </a:p>
        </p:txBody>
      </p:sp>
    </p:spTree>
    <p:extLst>
      <p:ext uri="{BB962C8B-B14F-4D97-AF65-F5344CB8AC3E}">
        <p14:creationId xmlns:p14="http://schemas.microsoft.com/office/powerpoint/2010/main" val="126249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548680"/>
            <a:ext cx="11014587" cy="1476554"/>
          </a:xfrm>
        </p:spPr>
        <p:txBody>
          <a:bodyPr>
            <a:normAutofit/>
          </a:bodyPr>
          <a:lstStyle/>
          <a:p>
            <a:r>
              <a:rPr lang="en-US" sz="3600" b="1" dirty="0" smtClean="0"/>
              <a:t>				Architecture</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888" y="1697780"/>
            <a:ext cx="4443211" cy="4584878"/>
          </a:xfrm>
        </p:spPr>
      </p:pic>
      <p:sp>
        <p:nvSpPr>
          <p:cNvPr id="5" name="Title 1"/>
          <p:cNvSpPr txBox="1">
            <a:spLocks/>
          </p:cNvSpPr>
          <p:nvPr/>
        </p:nvSpPr>
        <p:spPr>
          <a:xfrm>
            <a:off x="11280576"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7</a:t>
            </a:r>
            <a:endParaRPr lang="en-US" sz="1000" b="1" dirty="0">
              <a:solidFill>
                <a:schemeClr val="tx1"/>
              </a:solidFill>
            </a:endParaRPr>
          </a:p>
        </p:txBody>
      </p:sp>
    </p:spTree>
    <p:extLst>
      <p:ext uri="{BB962C8B-B14F-4D97-AF65-F5344CB8AC3E}">
        <p14:creationId xmlns:p14="http://schemas.microsoft.com/office/powerpoint/2010/main" val="373530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6"/>
            <a:ext cx="10515600" cy="463640"/>
          </a:xfrm>
        </p:spPr>
        <p:txBody>
          <a:bodyPr>
            <a:noAutofit/>
          </a:bodyPr>
          <a:lstStyle/>
          <a:p>
            <a:pPr algn="ctr"/>
            <a:r>
              <a:rPr lang="en-US" sz="3600" b="1" dirty="0" smtClean="0"/>
              <a:t>PING</a:t>
            </a:r>
            <a:r>
              <a:rPr lang="en-US" sz="3600" b="1" dirty="0"/>
              <a:t> (Packet Internet Groper)</a:t>
            </a:r>
          </a:p>
        </p:txBody>
      </p:sp>
      <p:sp>
        <p:nvSpPr>
          <p:cNvPr id="3" name="Content Placeholder 2"/>
          <p:cNvSpPr>
            <a:spLocks noGrp="1"/>
          </p:cNvSpPr>
          <p:nvPr>
            <p:ph idx="1"/>
          </p:nvPr>
        </p:nvSpPr>
        <p:spPr>
          <a:xfrm>
            <a:off x="857583" y="1493617"/>
            <a:ext cx="10075002" cy="1866384"/>
          </a:xfrm>
        </p:spPr>
        <p:txBody>
          <a:bodyPr>
            <a:noAutofit/>
          </a:bodyPr>
          <a:lstStyle/>
          <a:p>
            <a:pPr marL="342900" indent="-342900">
              <a:buFont typeface="Arial" panose="020B0604020202020204" pitchFamily="34" charset="0"/>
              <a:buChar char="•"/>
            </a:pPr>
            <a:r>
              <a:rPr lang="en-US" sz="2200" dirty="0" smtClean="0"/>
              <a:t>It is TCP/IP utility used to troubleshoot the Network issues.</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a:t>You can run the ping command on a Windows computer by opening </a:t>
            </a:r>
            <a:r>
              <a:rPr lang="en-US" sz="2200" dirty="0" smtClean="0"/>
              <a:t>an MSDOS </a:t>
            </a:r>
            <a:r>
              <a:rPr lang="en-US" sz="2200" dirty="0"/>
              <a:t>window and then typing "ping" followed by the domain </a:t>
            </a:r>
            <a:r>
              <a:rPr lang="en-US" sz="2200" dirty="0" smtClean="0"/>
              <a:t>name or </a:t>
            </a:r>
            <a:r>
              <a:rPr lang="en-US" sz="2200" dirty="0"/>
              <a:t>IP address of the computer you wish to ping. You can list the </a:t>
            </a:r>
            <a:r>
              <a:rPr lang="en-US" sz="2200" dirty="0" smtClean="0"/>
              <a:t>available </a:t>
            </a:r>
            <a:r>
              <a:rPr lang="en-US" sz="2200" dirty="0"/>
              <a:t>options for the </a:t>
            </a:r>
            <a:r>
              <a:rPr lang="en-US" sz="2200" dirty="0" smtClean="0"/>
              <a:t>Windows </a:t>
            </a:r>
            <a:r>
              <a:rPr lang="en-US" sz="2200" dirty="0"/>
              <a:t>ping command with "ping </a:t>
            </a:r>
            <a:r>
              <a:rPr lang="en-US" sz="2200" dirty="0" smtClean="0"/>
              <a:t>-?".</a:t>
            </a:r>
          </a:p>
          <a:p>
            <a:pPr marL="0" indent="0">
              <a:buNone/>
            </a:pPr>
            <a:endParaRPr lang="en-US" sz="2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81" t="25205" r="4244" b="11275"/>
          <a:stretch/>
        </p:blipFill>
        <p:spPr>
          <a:xfrm>
            <a:off x="1271464" y="4293096"/>
            <a:ext cx="9247240" cy="2094272"/>
          </a:xfrm>
          <a:prstGeom prst="rect">
            <a:avLst/>
          </a:prstGeom>
        </p:spPr>
      </p:pic>
      <p:sp>
        <p:nvSpPr>
          <p:cNvPr id="5" name="Title 1"/>
          <p:cNvSpPr txBox="1">
            <a:spLocks/>
          </p:cNvSpPr>
          <p:nvPr/>
        </p:nvSpPr>
        <p:spPr>
          <a:xfrm>
            <a:off x="11280576"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8</a:t>
            </a:r>
            <a:endParaRPr lang="en-US" sz="1000" b="1" dirty="0">
              <a:solidFill>
                <a:schemeClr val="tx1"/>
              </a:solidFill>
            </a:endParaRPr>
          </a:p>
        </p:txBody>
      </p:sp>
    </p:spTree>
    <p:extLst>
      <p:ext uri="{BB962C8B-B14F-4D97-AF65-F5344CB8AC3E}">
        <p14:creationId xmlns:p14="http://schemas.microsoft.com/office/powerpoint/2010/main" val="378193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115" y="620688"/>
            <a:ext cx="10515600" cy="1133341"/>
          </a:xfrm>
        </p:spPr>
        <p:txBody>
          <a:bodyPr>
            <a:normAutofit/>
          </a:bodyPr>
          <a:lstStyle/>
          <a:p>
            <a:pPr algn="ctr"/>
            <a:r>
              <a:rPr lang="en-US" sz="3600" b="1" dirty="0" smtClean="0"/>
              <a:t>Ping </a:t>
            </a:r>
            <a:r>
              <a:rPr lang="en-US" sz="3600" b="1" dirty="0"/>
              <a:t>R</a:t>
            </a:r>
            <a:r>
              <a:rPr lang="en-US" sz="3600" b="1" dirty="0" smtClean="0"/>
              <a:t>esults</a:t>
            </a:r>
            <a:endParaRPr lang="en-US" sz="3600" b="1" dirty="0"/>
          </a:p>
        </p:txBody>
      </p:sp>
      <p:sp>
        <p:nvSpPr>
          <p:cNvPr id="3" name="Content Placeholder 2"/>
          <p:cNvSpPr>
            <a:spLocks noGrp="1"/>
          </p:cNvSpPr>
          <p:nvPr>
            <p:ph idx="1"/>
          </p:nvPr>
        </p:nvSpPr>
        <p:spPr>
          <a:xfrm>
            <a:off x="838200" y="2085605"/>
            <a:ext cx="10515600" cy="5326957"/>
          </a:xfrm>
        </p:spPr>
        <p:txBody>
          <a:bodyPr>
            <a:normAutofit/>
          </a:bodyPr>
          <a:lstStyle/>
          <a:p>
            <a:pPr marL="0" indent="0">
              <a:buNone/>
            </a:pPr>
            <a:r>
              <a:rPr lang="en-US" sz="2200" b="1" dirty="0" smtClean="0"/>
              <a:t>Successful Ping Results:</a:t>
            </a:r>
          </a:p>
          <a:p>
            <a:pPr marL="0" indent="0">
              <a:buNone/>
            </a:pPr>
            <a:endParaRPr lang="en-US" sz="2200" dirty="0" smtClean="0"/>
          </a:p>
          <a:p>
            <a:pPr marL="0" indent="0">
              <a:buNone/>
            </a:pPr>
            <a:r>
              <a:rPr lang="en-US" sz="2200" dirty="0" smtClean="0"/>
              <a:t>PING www.asite.com (135.9.4.93) from 135.9.77.30 : 56 (84) bytes of data. </a:t>
            </a:r>
          </a:p>
          <a:p>
            <a:pPr marL="0" indent="0">
              <a:buNone/>
            </a:pPr>
            <a:r>
              <a:rPr lang="en-US" sz="2200" dirty="0" smtClean="0"/>
              <a:t>64 bytes from www.asite.com (135.9.4.93): icmp_seq=0 ttl=245 time=6.3 ms</a:t>
            </a:r>
          </a:p>
          <a:p>
            <a:pPr marL="0" indent="0">
              <a:buNone/>
            </a:pPr>
            <a:r>
              <a:rPr lang="en-US" sz="2200" dirty="0" smtClean="0"/>
              <a:t>64 bytes from www.asite.com (135.9.4.93): icmp_seq-1 ttl=245 time=6.3 ms</a:t>
            </a:r>
          </a:p>
          <a:p>
            <a:pPr marL="0" indent="0">
              <a:buNone/>
            </a:pPr>
            <a:r>
              <a:rPr lang="en-US" sz="2200" dirty="0" smtClean="0"/>
              <a:t>2 packets transmitted, 2 packets received, 0% loss</a:t>
            </a:r>
          </a:p>
          <a:p>
            <a:pPr marL="0" indent="0">
              <a:buNone/>
            </a:pPr>
            <a:r>
              <a:rPr lang="en-US" sz="2200" dirty="0" smtClean="0"/>
              <a:t>round-trip min/</a:t>
            </a:r>
            <a:r>
              <a:rPr lang="en-US" sz="2200" dirty="0" err="1" smtClean="0"/>
              <a:t>avg</a:t>
            </a:r>
            <a:r>
              <a:rPr lang="en-US" sz="2200" dirty="0" smtClean="0"/>
              <a:t>/max = 0.3/3.3/6.3 ms</a:t>
            </a:r>
          </a:p>
          <a:p>
            <a:pPr marL="0" indent="0">
              <a:buNone/>
            </a:pPr>
            <a:endParaRPr lang="en-US" sz="2200" dirty="0"/>
          </a:p>
        </p:txBody>
      </p:sp>
      <p:sp>
        <p:nvSpPr>
          <p:cNvPr id="4" name="Title 1"/>
          <p:cNvSpPr txBox="1">
            <a:spLocks/>
          </p:cNvSpPr>
          <p:nvPr/>
        </p:nvSpPr>
        <p:spPr>
          <a:xfrm>
            <a:off x="11280576"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9</a:t>
            </a:r>
            <a:endParaRPr lang="en-US" sz="1000" b="1" dirty="0">
              <a:solidFill>
                <a:schemeClr val="tx1"/>
              </a:solidFill>
            </a:endParaRPr>
          </a:p>
        </p:txBody>
      </p:sp>
    </p:spTree>
    <p:extLst>
      <p:ext uri="{BB962C8B-B14F-4D97-AF65-F5344CB8AC3E}">
        <p14:creationId xmlns:p14="http://schemas.microsoft.com/office/powerpoint/2010/main" val="3240102453"/>
      </p:ext>
    </p:extLst>
  </p:cSld>
  <p:clrMapOvr>
    <a:masterClrMapping/>
  </p:clrMapOvr>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21654</TotalTime>
  <Words>772</Words>
  <Application>Microsoft Office PowerPoint</Application>
  <PresentationFormat>Widescreen</PresentationFormat>
  <Paragraphs>159</Paragraphs>
  <Slides>26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Calibri</vt:lpstr>
      <vt:lpstr>OpenSans</vt:lpstr>
      <vt:lpstr>Verdana</vt:lpstr>
      <vt:lpstr>Wingdings</vt:lpstr>
      <vt:lpstr>Capgemini_Template</vt:lpstr>
      <vt:lpstr>Section slides</vt:lpstr>
      <vt:lpstr>Content Layouts</vt:lpstr>
      <vt:lpstr>Content and Image Layouts</vt:lpstr>
      <vt:lpstr>PowerPoint Presentation</vt:lpstr>
      <vt:lpstr>PowerPoint Presentation</vt:lpstr>
      <vt:lpstr>SLIDE NO: 3</vt:lpstr>
      <vt:lpstr>Forward Proxy</vt:lpstr>
      <vt:lpstr>Open Proxy</vt:lpstr>
      <vt:lpstr>Reverse Proxy</vt:lpstr>
      <vt:lpstr>    Architecture</vt:lpstr>
      <vt:lpstr>PING (Packet Internet Groper)</vt:lpstr>
      <vt:lpstr>Ping Results</vt:lpstr>
      <vt:lpstr>Unsuccessful Ping Results:</vt:lpstr>
      <vt:lpstr>ICMP</vt:lpstr>
      <vt:lpstr>Trace route</vt:lpstr>
      <vt:lpstr>Trace Route</vt:lpstr>
      <vt:lpstr>Objectives of Traceroute</vt:lpstr>
      <vt:lpstr>How Traceroute works?</vt:lpstr>
      <vt:lpstr>Installation And Configuration Of Proxy Server</vt:lpstr>
      <vt:lpstr>Setting Up Proxy Server with CC Proxy Software </vt:lpstr>
      <vt:lpstr>PowerPoint Presentation</vt:lpstr>
      <vt:lpstr>PowerPoint Presentation</vt:lpstr>
      <vt:lpstr>PowerPoint Presentation</vt:lpstr>
      <vt:lpstr>PowerPoint Presentation</vt:lpstr>
      <vt:lpstr>PowerPoint Presentation</vt:lpstr>
      <vt:lpstr>PowerPoint Presentation</vt:lpstr>
      <vt:lpstr>ARP (Address Resolution protocol) </vt:lpstr>
      <vt:lpstr>Reverse Address Resolution Protocol (RARP)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S M, Monisha</cp:lastModifiedBy>
  <cp:revision>175</cp:revision>
  <dcterms:created xsi:type="dcterms:W3CDTF">2017-10-18T07:07:16Z</dcterms:created>
  <dcterms:modified xsi:type="dcterms:W3CDTF">2018-03-29T12:34:23Z</dcterms:modified>
</cp:coreProperties>
</file>