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E015-9B38-46D9-ADB5-A6B1BD326F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6893-D512-4BAD-9EA7-B54E1914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9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E015-9B38-46D9-ADB5-A6B1BD326F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6893-D512-4BAD-9EA7-B54E1914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E015-9B38-46D9-ADB5-A6B1BD326F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6893-D512-4BAD-9EA7-B54E1914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4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E015-9B38-46D9-ADB5-A6B1BD326F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6893-D512-4BAD-9EA7-B54E1914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6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E015-9B38-46D9-ADB5-A6B1BD326F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6893-D512-4BAD-9EA7-B54E1914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7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E015-9B38-46D9-ADB5-A6B1BD326F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6893-D512-4BAD-9EA7-B54E1914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6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E015-9B38-46D9-ADB5-A6B1BD326F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6893-D512-4BAD-9EA7-B54E1914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7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E015-9B38-46D9-ADB5-A6B1BD326F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6893-D512-4BAD-9EA7-B54E1914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8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E015-9B38-46D9-ADB5-A6B1BD326F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6893-D512-4BAD-9EA7-B54E1914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E015-9B38-46D9-ADB5-A6B1BD326F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6893-D512-4BAD-9EA7-B54E1914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4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E015-9B38-46D9-ADB5-A6B1BD326F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6893-D512-4BAD-9EA7-B54E1914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2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E015-9B38-46D9-ADB5-A6B1BD326F4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E6893-D512-4BAD-9EA7-B54E1914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1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ue up"/>
          <p:cNvSpPr/>
          <p:nvPr/>
        </p:nvSpPr>
        <p:spPr>
          <a:xfrm rot="21066044">
            <a:off x="-12489177" y="-6655635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blue down"/>
          <p:cNvSpPr/>
          <p:nvPr/>
        </p:nvSpPr>
        <p:spPr>
          <a:xfrm rot="21066044">
            <a:off x="-10724980" y="3300075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yellow up"/>
          <p:cNvSpPr/>
          <p:nvPr/>
        </p:nvSpPr>
        <p:spPr>
          <a:xfrm rot="21066044">
            <a:off x="-12489177" y="-6655635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yellow down"/>
          <p:cNvSpPr/>
          <p:nvPr/>
        </p:nvSpPr>
        <p:spPr>
          <a:xfrm rot="21066044">
            <a:off x="-10724980" y="3300075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pink up"/>
          <p:cNvSpPr/>
          <p:nvPr/>
        </p:nvSpPr>
        <p:spPr>
          <a:xfrm rot="21066044">
            <a:off x="-12489177" y="-6655635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pink down"/>
          <p:cNvSpPr/>
          <p:nvPr/>
        </p:nvSpPr>
        <p:spPr>
          <a:xfrm rot="21066044">
            <a:off x="-10724980" y="3300075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white up"/>
          <p:cNvSpPr/>
          <p:nvPr/>
        </p:nvSpPr>
        <p:spPr>
          <a:xfrm rot="21066044">
            <a:off x="-12489177" y="-6655635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white down"/>
          <p:cNvSpPr/>
          <p:nvPr/>
        </p:nvSpPr>
        <p:spPr>
          <a:xfrm rot="21066044">
            <a:off x="-10724980" y="3300075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blue"/>
          <p:cNvGrpSpPr/>
          <p:nvPr/>
        </p:nvGrpSpPr>
        <p:grpSpPr>
          <a:xfrm rot="17100000">
            <a:off x="4475831" y="1808831"/>
            <a:ext cx="3240338" cy="3240338"/>
            <a:chOff x="6682240" y="2680152"/>
            <a:chExt cx="5040000" cy="5040000"/>
          </a:xfrm>
        </p:grpSpPr>
        <p:sp>
          <p:nvSpPr>
            <p:cNvPr id="2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pink"/>
          <p:cNvGrpSpPr>
            <a:grpSpLocks noChangeAspect="1"/>
          </p:cNvGrpSpPr>
          <p:nvPr/>
        </p:nvGrpSpPr>
        <p:grpSpPr>
          <a:xfrm rot="11994079">
            <a:off x="4360105" y="1693105"/>
            <a:ext cx="3471790" cy="3471790"/>
            <a:chOff x="6682240" y="2680152"/>
            <a:chExt cx="5040000" cy="5040000"/>
          </a:xfrm>
        </p:grpSpPr>
        <p:sp>
          <p:nvSpPr>
            <p:cNvPr id="2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light blue"/>
          <p:cNvGrpSpPr>
            <a:grpSpLocks noChangeAspect="1"/>
          </p:cNvGrpSpPr>
          <p:nvPr/>
        </p:nvGrpSpPr>
        <p:grpSpPr>
          <a:xfrm rot="3600000">
            <a:off x="4244379" y="1577379"/>
            <a:ext cx="3703243" cy="3703243"/>
            <a:chOff x="6682240" y="2680152"/>
            <a:chExt cx="5040000" cy="5040000"/>
          </a:xfrm>
        </p:grpSpPr>
        <p:sp>
          <p:nvSpPr>
            <p:cNvPr id="3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yellow"/>
          <p:cNvGrpSpPr>
            <a:grpSpLocks noChangeAspect="1"/>
          </p:cNvGrpSpPr>
          <p:nvPr/>
        </p:nvGrpSpPr>
        <p:grpSpPr>
          <a:xfrm rot="18000000">
            <a:off x="4128652" y="1461652"/>
            <a:ext cx="3934696" cy="3934696"/>
            <a:chOff x="6682240" y="2680152"/>
            <a:chExt cx="5040000" cy="5040000"/>
          </a:xfrm>
        </p:grpSpPr>
        <p:sp>
          <p:nvSpPr>
            <p:cNvPr id="3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een"/>
          <p:cNvGrpSpPr>
            <a:grpSpLocks noChangeAspect="1"/>
          </p:cNvGrpSpPr>
          <p:nvPr/>
        </p:nvGrpSpPr>
        <p:grpSpPr>
          <a:xfrm rot="7511662">
            <a:off x="4012926" y="1345926"/>
            <a:ext cx="4166148" cy="4166148"/>
            <a:chOff x="6682240" y="2680152"/>
            <a:chExt cx="5040000" cy="5040000"/>
          </a:xfrm>
        </p:grpSpPr>
        <p:sp>
          <p:nvSpPr>
            <p:cNvPr id="3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out blue"/>
          <p:cNvGrpSpPr>
            <a:grpSpLocks noChangeAspect="1"/>
          </p:cNvGrpSpPr>
          <p:nvPr/>
        </p:nvGrpSpPr>
        <p:grpSpPr>
          <a:xfrm rot="10993309">
            <a:off x="3897200" y="1230200"/>
            <a:ext cx="4397601" cy="4397601"/>
            <a:chOff x="6682240" y="2680152"/>
            <a:chExt cx="5040000" cy="5040000"/>
          </a:xfrm>
        </p:grpSpPr>
        <p:sp>
          <p:nvSpPr>
            <p:cNvPr id="4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0" name="title"/>
          <p:cNvSpPr txBox="1">
            <a:spLocks/>
          </p:cNvSpPr>
          <p:nvPr/>
        </p:nvSpPr>
        <p:spPr>
          <a:xfrm>
            <a:off x="-1676406" y="2494487"/>
            <a:ext cx="15543451" cy="877220"/>
          </a:xfrm>
          <a:prstGeom prst="rect">
            <a:avLst/>
          </a:prstGeom>
        </p:spPr>
        <p:txBody>
          <a:bodyPr anchor="t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kern="1200" baseline="0">
                <a:solidFill>
                  <a:schemeClr val="accent1"/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kumimoji="1" lang="en-US" altLang="ja-JP" sz="5400" dirty="0" smtClean="0">
                <a:ln w="0">
                  <a:noFill/>
                </a:ln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THREADS</a:t>
            </a:r>
            <a:endParaRPr kumimoji="1" lang="ja-JP" altLang="en-US" sz="5400" dirty="0">
              <a:ln w="0">
                <a:noFill/>
              </a:ln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1" name="subtitle"/>
          <p:cNvSpPr txBox="1">
            <a:spLocks/>
          </p:cNvSpPr>
          <p:nvPr/>
        </p:nvSpPr>
        <p:spPr>
          <a:xfrm>
            <a:off x="-1686683" y="4068538"/>
            <a:ext cx="15553728" cy="5251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defPPr>
              <a:defRPr lang="en-US"/>
            </a:defPPr>
            <a:lvl1pPr marL="0" algn="ctr" defTabSz="914400" rtl="0" eaLnBrk="1" latinLnBrk="0" hangingPunct="1">
              <a:defRPr sz="4000" kern="1200">
                <a:solidFill>
                  <a:schemeClr val="tx2"/>
                </a:solidFill>
                <a:latin typeface="Route 159 UltraLight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32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Team 3 : </a:t>
            </a:r>
            <a:r>
              <a:rPr kumimoji="1" lang="en-US" altLang="ja-JP" sz="32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MindSpace</a:t>
            </a:r>
            <a:r>
              <a:rPr kumimoji="1" lang="en-US" altLang="ja-JP" sz="32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 Invaders</a:t>
            </a:r>
            <a:endParaRPr kumimoji="1" lang="ja-JP" altLang="en-US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c orange"/>
          <p:cNvSpPr/>
          <p:nvPr/>
        </p:nvSpPr>
        <p:spPr>
          <a:xfrm>
            <a:off x="4681541" y="3406131"/>
            <a:ext cx="475199" cy="4751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o blue"/>
          <p:cNvSpPr/>
          <p:nvPr/>
        </p:nvSpPr>
        <p:spPr>
          <a:xfrm>
            <a:off x="5459256" y="3406131"/>
            <a:ext cx="475199" cy="4751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0" name="o grey"/>
          <p:cNvSpPr/>
          <p:nvPr/>
        </p:nvSpPr>
        <p:spPr>
          <a:xfrm>
            <a:off x="6317183" y="3406131"/>
            <a:ext cx="475199" cy="4751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o yellow"/>
          <p:cNvSpPr/>
          <p:nvPr/>
        </p:nvSpPr>
        <p:spPr>
          <a:xfrm>
            <a:off x="7159067" y="3406131"/>
            <a:ext cx="475199" cy="4751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24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60" grpId="0"/>
      <p:bldP spid="6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ttom"/>
          <p:cNvSpPr/>
          <p:nvPr/>
        </p:nvSpPr>
        <p:spPr>
          <a:xfrm>
            <a:off x="1" y="5965371"/>
            <a:ext cx="12192000" cy="8926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60" y="4273679"/>
            <a:ext cx="1009181" cy="1513772"/>
          </a:xfrm>
          <a:prstGeom prst="rect">
            <a:avLst/>
          </a:prstGeom>
        </p:spPr>
      </p:pic>
      <p:pic>
        <p:nvPicPr>
          <p:cNvPr id="10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159" y="4253559"/>
            <a:ext cx="981758" cy="1508288"/>
          </a:xfrm>
          <a:prstGeom prst="rect">
            <a:avLst/>
          </a:prstGeom>
        </p:spPr>
      </p:pic>
      <p:pic>
        <p:nvPicPr>
          <p:cNvPr id="11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42" y="3943081"/>
            <a:ext cx="1206628" cy="1804459"/>
          </a:xfrm>
          <a:prstGeom prst="rect">
            <a:avLst/>
          </a:prstGeom>
        </p:spPr>
      </p:pic>
      <p:pic>
        <p:nvPicPr>
          <p:cNvPr id="12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775" y="3468243"/>
            <a:ext cx="1061284" cy="2259688"/>
          </a:xfrm>
          <a:prstGeom prst="rect">
            <a:avLst/>
          </a:prstGeom>
        </p:spPr>
      </p:pic>
      <p:pic>
        <p:nvPicPr>
          <p:cNvPr id="13" name="図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675" y="3422940"/>
            <a:ext cx="1173721" cy="2336475"/>
          </a:xfrm>
          <a:prstGeom prst="rect">
            <a:avLst/>
          </a:prstGeom>
        </p:spPr>
      </p:pic>
      <p:pic>
        <p:nvPicPr>
          <p:cNvPr id="14" name="図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742" y="3105442"/>
            <a:ext cx="1170979" cy="2682009"/>
          </a:xfrm>
          <a:prstGeom prst="rect">
            <a:avLst/>
          </a:prstGeom>
        </p:spPr>
      </p:pic>
      <p:sp>
        <p:nvSpPr>
          <p:cNvPr id="15" name="soldier"/>
          <p:cNvSpPr txBox="1">
            <a:spLocks/>
          </p:cNvSpPr>
          <p:nvPr/>
        </p:nvSpPr>
        <p:spPr>
          <a:xfrm>
            <a:off x="-361949" y="2878446"/>
            <a:ext cx="2931596" cy="48210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i="0" kern="1200" baseline="0">
                <a:solidFill>
                  <a:schemeClr val="accent1"/>
                </a:solidFill>
                <a:latin typeface="Route 159 SemiBold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JP" sz="2400" dirty="0" smtClean="0">
                <a:solidFill>
                  <a:srgbClr val="00B0F0"/>
                </a:solidFill>
              </a:rPr>
              <a:t>Praveen</a:t>
            </a:r>
            <a:endParaRPr kumimoji="1" lang="ja-JP" altLang="en-US" sz="2400" dirty="0">
              <a:solidFill>
                <a:srgbClr val="00B0F0"/>
              </a:solidFill>
            </a:endParaRPr>
          </a:p>
        </p:txBody>
      </p:sp>
      <p:sp>
        <p:nvSpPr>
          <p:cNvPr id="16" name="barricade"/>
          <p:cNvSpPr txBox="1">
            <a:spLocks/>
          </p:cNvSpPr>
          <p:nvPr/>
        </p:nvSpPr>
        <p:spPr>
          <a:xfrm>
            <a:off x="1256492" y="1942765"/>
            <a:ext cx="3364290" cy="551946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i="0" kern="1200" baseline="0">
                <a:solidFill>
                  <a:schemeClr val="accent3"/>
                </a:solidFill>
                <a:latin typeface="Route 159 SemiBold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JP" dirty="0" err="1" smtClean="0">
                <a:solidFill>
                  <a:srgbClr val="86C340"/>
                </a:solidFill>
              </a:rPr>
              <a:t>Dileep</a:t>
            </a:r>
            <a:endParaRPr kumimoji="1" lang="ja-JP" altLang="en-US" dirty="0">
              <a:solidFill>
                <a:srgbClr val="86C340"/>
              </a:solidFill>
            </a:endParaRPr>
          </a:p>
        </p:txBody>
      </p:sp>
      <p:sp>
        <p:nvSpPr>
          <p:cNvPr id="17" name="hoss"/>
          <p:cNvSpPr txBox="1">
            <a:spLocks/>
          </p:cNvSpPr>
          <p:nvPr/>
        </p:nvSpPr>
        <p:spPr>
          <a:xfrm>
            <a:off x="7609179" y="1413100"/>
            <a:ext cx="3142712" cy="5155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i="0" kern="1200" baseline="0">
                <a:solidFill>
                  <a:schemeClr val="accent5"/>
                </a:solidFill>
                <a:latin typeface="Route 159 SemiBold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JP" dirty="0" err="1" smtClean="0">
                <a:solidFill>
                  <a:srgbClr val="FAA41C"/>
                </a:solidFill>
              </a:rPr>
              <a:t>Laveena</a:t>
            </a:r>
            <a:endParaRPr kumimoji="1" lang="ja-JP" altLang="en-US" dirty="0">
              <a:solidFill>
                <a:srgbClr val="FAA41C"/>
              </a:solidFill>
            </a:endParaRPr>
          </a:p>
        </p:txBody>
      </p:sp>
      <p:sp>
        <p:nvSpPr>
          <p:cNvPr id="18" name="diagnal"/>
          <p:cNvSpPr txBox="1">
            <a:spLocks/>
          </p:cNvSpPr>
          <p:nvPr/>
        </p:nvSpPr>
        <p:spPr>
          <a:xfrm>
            <a:off x="5755845" y="2154890"/>
            <a:ext cx="2683304" cy="4402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i="0" kern="1200" baseline="0">
                <a:solidFill>
                  <a:schemeClr val="accent4"/>
                </a:solidFill>
                <a:latin typeface="Route 159 SemiBold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JP" dirty="0" err="1" smtClean="0">
                <a:solidFill>
                  <a:srgbClr val="B143DD"/>
                </a:solidFill>
              </a:rPr>
              <a:t>Bhavana</a:t>
            </a:r>
            <a:endParaRPr kumimoji="1" lang="ja-JP" altLang="en-US" dirty="0">
              <a:solidFill>
                <a:srgbClr val="B143DD"/>
              </a:solidFill>
            </a:endParaRPr>
          </a:p>
        </p:txBody>
      </p:sp>
      <p:sp>
        <p:nvSpPr>
          <p:cNvPr id="19" name="queen"/>
          <p:cNvSpPr txBox="1">
            <a:spLocks/>
          </p:cNvSpPr>
          <p:nvPr/>
        </p:nvSpPr>
        <p:spPr>
          <a:xfrm>
            <a:off x="3593912" y="1118078"/>
            <a:ext cx="2806888" cy="4604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i="0" kern="1200" baseline="0">
                <a:solidFill>
                  <a:schemeClr val="accent2"/>
                </a:solidFill>
                <a:latin typeface="Route 159 SemiBold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JP" dirty="0" err="1" smtClean="0">
                <a:solidFill>
                  <a:srgbClr val="EF4B7D"/>
                </a:solidFill>
              </a:rPr>
              <a:t>Aaqib</a:t>
            </a:r>
            <a:endParaRPr kumimoji="1" lang="ja-JP" altLang="en-US" dirty="0">
              <a:solidFill>
                <a:srgbClr val="EF4B7D"/>
              </a:solidFill>
            </a:endParaRPr>
          </a:p>
        </p:txBody>
      </p:sp>
      <p:sp>
        <p:nvSpPr>
          <p:cNvPr id="20" name="king"/>
          <p:cNvSpPr txBox="1">
            <a:spLocks/>
          </p:cNvSpPr>
          <p:nvPr/>
        </p:nvSpPr>
        <p:spPr>
          <a:xfrm>
            <a:off x="9771862" y="612159"/>
            <a:ext cx="2648738" cy="4345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i="0" kern="1200" baseline="0">
                <a:solidFill>
                  <a:schemeClr val="accent6"/>
                </a:solidFill>
                <a:latin typeface="Route 159 SemiBold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JP" dirty="0" smtClean="0">
                <a:solidFill>
                  <a:srgbClr val="5CB8D1"/>
                </a:solidFill>
              </a:rPr>
              <a:t>Ajay</a:t>
            </a:r>
            <a:endParaRPr kumimoji="1" lang="ja-JP" altLang="en-US" dirty="0">
              <a:solidFill>
                <a:srgbClr val="5CB8D1"/>
              </a:solidFill>
            </a:endParaRPr>
          </a:p>
        </p:txBody>
      </p:sp>
      <p:cxnSp>
        <p:nvCxnSpPr>
          <p:cNvPr id="21" name="1"/>
          <p:cNvCxnSpPr>
            <a:stCxn id="15" idx="2"/>
          </p:cNvCxnSpPr>
          <p:nvPr/>
        </p:nvCxnSpPr>
        <p:spPr>
          <a:xfrm>
            <a:off x="1103849" y="3360548"/>
            <a:ext cx="5202" cy="791326"/>
          </a:xfrm>
          <a:prstGeom prst="line">
            <a:avLst/>
          </a:prstGeom>
          <a:ln w="28575">
            <a:solidFill>
              <a:srgbClr val="00B0F0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"/>
          <p:cNvCxnSpPr/>
          <p:nvPr/>
        </p:nvCxnSpPr>
        <p:spPr>
          <a:xfrm>
            <a:off x="2946348" y="2713848"/>
            <a:ext cx="0" cy="1383775"/>
          </a:xfrm>
          <a:prstGeom prst="line">
            <a:avLst/>
          </a:prstGeom>
          <a:ln w="28575">
            <a:solidFill>
              <a:srgbClr val="86C340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3"/>
          <p:cNvCxnSpPr/>
          <p:nvPr/>
        </p:nvCxnSpPr>
        <p:spPr>
          <a:xfrm>
            <a:off x="4980184" y="1828685"/>
            <a:ext cx="0" cy="1898912"/>
          </a:xfrm>
          <a:prstGeom prst="line">
            <a:avLst/>
          </a:prstGeom>
          <a:ln w="28575">
            <a:solidFill>
              <a:srgbClr val="EF4B7D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4"/>
          <p:cNvCxnSpPr/>
          <p:nvPr/>
        </p:nvCxnSpPr>
        <p:spPr>
          <a:xfrm>
            <a:off x="7087027" y="2710129"/>
            <a:ext cx="0" cy="567345"/>
          </a:xfrm>
          <a:prstGeom prst="line">
            <a:avLst/>
          </a:prstGeom>
          <a:ln w="28575">
            <a:solidFill>
              <a:srgbClr val="B143DD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5"/>
          <p:cNvCxnSpPr/>
          <p:nvPr/>
        </p:nvCxnSpPr>
        <p:spPr>
          <a:xfrm>
            <a:off x="9180535" y="2056043"/>
            <a:ext cx="0" cy="1221431"/>
          </a:xfrm>
          <a:prstGeom prst="line">
            <a:avLst/>
          </a:prstGeom>
          <a:ln w="28575">
            <a:solidFill>
              <a:srgbClr val="FAA41C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6"/>
          <p:cNvCxnSpPr/>
          <p:nvPr/>
        </p:nvCxnSpPr>
        <p:spPr>
          <a:xfrm>
            <a:off x="11111413" y="1206530"/>
            <a:ext cx="0" cy="1763922"/>
          </a:xfrm>
          <a:prstGeom prst="line">
            <a:avLst/>
          </a:prstGeom>
          <a:ln w="28575">
            <a:solidFill>
              <a:srgbClr val="5CB8D1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"/>
          <p:cNvSpPr txBox="1">
            <a:spLocks/>
          </p:cNvSpPr>
          <p:nvPr/>
        </p:nvSpPr>
        <p:spPr>
          <a:xfrm>
            <a:off x="-1974088" y="5550490"/>
            <a:ext cx="16822057" cy="13509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baseline="0">
                <a:solidFill>
                  <a:schemeClr val="bg1"/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r>
              <a:rPr kumimoji="1" lang="en-US" altLang="ja-JP" dirty="0" smtClean="0">
                <a:latin typeface="Arial Rounded MT Bold" panose="020F0704030504030204" pitchFamily="34" charset="0"/>
              </a:rPr>
              <a:t>The Team</a:t>
            </a:r>
            <a:endParaRPr kumimoji="1" lang="ja-JP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28" name="line"/>
          <p:cNvSpPr/>
          <p:nvPr/>
        </p:nvSpPr>
        <p:spPr>
          <a:xfrm>
            <a:off x="4561702" y="6751715"/>
            <a:ext cx="3877447" cy="861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74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90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9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9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65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65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865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22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15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15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15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20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80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1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5"/>
          <p:cNvSpPr/>
          <p:nvPr/>
        </p:nvSpPr>
        <p:spPr>
          <a:xfrm>
            <a:off x="718629" y="424159"/>
            <a:ext cx="3227730" cy="32277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7"/>
          <p:cNvSpPr/>
          <p:nvPr/>
        </p:nvSpPr>
        <p:spPr>
          <a:xfrm>
            <a:off x="116494" y="1017061"/>
            <a:ext cx="872658" cy="8726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円/楕円 29"/>
          <p:cNvSpPr/>
          <p:nvPr/>
        </p:nvSpPr>
        <p:spPr>
          <a:xfrm>
            <a:off x="554744" y="300012"/>
            <a:ext cx="3227730" cy="32277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4127791" y="1299787"/>
            <a:ext cx="7669258" cy="4520483"/>
          </a:xfrm>
          <a:prstGeom prst="rect">
            <a:avLst/>
          </a:prstGeom>
        </p:spPr>
        <p:txBody>
          <a:bodyPr anchor="b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baseline="0">
                <a:solidFill>
                  <a:schemeClr val="tx2"/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pPr marL="857250" indent="-8572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 Thread is a path of execution within a process. Also, a process can contain multiple threads.</a:t>
            </a:r>
          </a:p>
          <a:p>
            <a:pPr marL="857250" indent="-8572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Thread is also known as lightweight process. </a:t>
            </a:r>
          </a:p>
          <a:p>
            <a:pPr marL="857250" indent="-8572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idea is achieve parallelism by dividing a process into </a:t>
            </a:r>
            <a:r>
              <a:rPr lang="en-US" sz="6500" dirty="0">
                <a:latin typeface="+mj-lt"/>
              </a:rPr>
              <a:t>multiple t</a:t>
            </a:r>
            <a:r>
              <a:rPr lang="en-US" dirty="0">
                <a:latin typeface="+mj-lt"/>
              </a:rPr>
              <a:t>hreads. </a:t>
            </a:r>
          </a:p>
          <a:p>
            <a:pPr marL="857250" indent="-8572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Example: </a:t>
            </a:r>
          </a:p>
          <a:p>
            <a:pPr marL="1600200" lvl="1" indent="-1143000" algn="just">
              <a:lnSpc>
                <a:spcPct val="120000"/>
              </a:lnSpc>
              <a:buFont typeface="+mj-lt"/>
              <a:buAutoNum type="arabicPeriod"/>
            </a:pPr>
            <a:r>
              <a:rPr lang="en-US" sz="6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6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 </a:t>
            </a:r>
            <a:r>
              <a:rPr lang="en-US" sz="6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browser, multiple tabs can be different threads. </a:t>
            </a:r>
            <a:endParaRPr lang="en-US" sz="65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1600200" lvl="1" indent="-1143000" algn="just">
              <a:lnSpc>
                <a:spcPct val="120000"/>
              </a:lnSpc>
              <a:buFont typeface="+mj-lt"/>
              <a:buAutoNum type="arabicPeriod"/>
            </a:pPr>
            <a:r>
              <a:rPr lang="en-US" sz="6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MS </a:t>
            </a:r>
            <a:r>
              <a:rPr lang="en-US" sz="6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word uses multiple threads, one thread to format the text, other thread to process inputs etc.</a:t>
            </a:r>
          </a:p>
        </p:txBody>
      </p:sp>
      <p:sp>
        <p:nvSpPr>
          <p:cNvPr id="6" name="図プレースホルダー 5"/>
          <p:cNvSpPr txBox="1">
            <a:spLocks/>
          </p:cNvSpPr>
          <p:nvPr/>
        </p:nvSpPr>
        <p:spPr>
          <a:xfrm>
            <a:off x="718628" y="424158"/>
            <a:ext cx="3135871" cy="3135871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kumimoji="1" lang="en-US" altLang="ja-JP" sz="4000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kumimoji="1" lang="en-US" altLang="ja-JP" sz="4000" dirty="0" smtClean="0">
                <a:solidFill>
                  <a:srgbClr val="002060"/>
                </a:solidFill>
              </a:rPr>
              <a:t>THREADS</a:t>
            </a:r>
            <a:endParaRPr kumimoji="1" lang="ja-JP" altLang="en-US" sz="4000" dirty="0">
              <a:solidFill>
                <a:srgbClr val="002060"/>
              </a:solidFill>
            </a:endParaRPr>
          </a:p>
        </p:txBody>
      </p:sp>
      <p:sp>
        <p:nvSpPr>
          <p:cNvPr id="7" name="円/楕円 24"/>
          <p:cNvSpPr/>
          <p:nvPr/>
        </p:nvSpPr>
        <p:spPr>
          <a:xfrm>
            <a:off x="0" y="280142"/>
            <a:ext cx="551153" cy="5511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25"/>
          <p:cNvSpPr/>
          <p:nvPr/>
        </p:nvSpPr>
        <p:spPr>
          <a:xfrm>
            <a:off x="800570" y="327948"/>
            <a:ext cx="275576" cy="2755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31"/>
          <p:cNvSpPr/>
          <p:nvPr/>
        </p:nvSpPr>
        <p:spPr>
          <a:xfrm>
            <a:off x="-1" y="-1"/>
            <a:ext cx="12192001" cy="2801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06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5"/>
          <p:cNvSpPr/>
          <p:nvPr/>
        </p:nvSpPr>
        <p:spPr>
          <a:xfrm>
            <a:off x="718629" y="424159"/>
            <a:ext cx="3227730" cy="32277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7"/>
          <p:cNvSpPr/>
          <p:nvPr/>
        </p:nvSpPr>
        <p:spPr>
          <a:xfrm>
            <a:off x="116494" y="1017061"/>
            <a:ext cx="872658" cy="8726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円/楕円 29"/>
          <p:cNvSpPr/>
          <p:nvPr/>
        </p:nvSpPr>
        <p:spPr>
          <a:xfrm>
            <a:off x="554744" y="300012"/>
            <a:ext cx="3227730" cy="32277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 txBox="1">
            <a:spLocks/>
          </p:cNvSpPr>
          <p:nvPr/>
        </p:nvSpPr>
        <p:spPr>
          <a:xfrm>
            <a:off x="718628" y="424158"/>
            <a:ext cx="3135871" cy="3135871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ja-JP" sz="4000" dirty="0" smtClean="0">
                <a:solidFill>
                  <a:srgbClr val="002060"/>
                </a:solidFill>
              </a:rPr>
              <a:t>Process</a:t>
            </a:r>
          </a:p>
          <a:p>
            <a:pPr marL="0" indent="0" algn="ctr">
              <a:buNone/>
            </a:pPr>
            <a:r>
              <a:rPr kumimoji="1" lang="en-US" altLang="ja-JP" sz="4000" dirty="0" smtClean="0">
                <a:solidFill>
                  <a:srgbClr val="002060"/>
                </a:solidFill>
              </a:rPr>
              <a:t>Vs</a:t>
            </a:r>
          </a:p>
          <a:p>
            <a:pPr marL="0" indent="0" algn="ctr">
              <a:buNone/>
            </a:pPr>
            <a:r>
              <a:rPr kumimoji="1" lang="en-US" altLang="ja-JP" sz="4000" dirty="0" smtClean="0">
                <a:solidFill>
                  <a:srgbClr val="002060"/>
                </a:solidFill>
              </a:rPr>
              <a:t>Thread</a:t>
            </a:r>
          </a:p>
          <a:p>
            <a:pPr marL="0" indent="0" algn="ctr">
              <a:buNone/>
            </a:pPr>
            <a:endParaRPr kumimoji="1" lang="ja-JP" altLang="en-US" sz="4000" dirty="0">
              <a:solidFill>
                <a:srgbClr val="002060"/>
              </a:solidFill>
            </a:endParaRPr>
          </a:p>
        </p:txBody>
      </p:sp>
      <p:sp>
        <p:nvSpPr>
          <p:cNvPr id="7" name="円/楕円 24"/>
          <p:cNvSpPr/>
          <p:nvPr/>
        </p:nvSpPr>
        <p:spPr>
          <a:xfrm>
            <a:off x="0" y="280142"/>
            <a:ext cx="551153" cy="5511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25"/>
          <p:cNvSpPr/>
          <p:nvPr/>
        </p:nvSpPr>
        <p:spPr>
          <a:xfrm>
            <a:off x="800570" y="327948"/>
            <a:ext cx="275576" cy="2755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31"/>
          <p:cNvSpPr/>
          <p:nvPr/>
        </p:nvSpPr>
        <p:spPr>
          <a:xfrm>
            <a:off x="-1" y="-1"/>
            <a:ext cx="12192001" cy="2801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185502"/>
              </p:ext>
            </p:extLst>
          </p:nvPr>
        </p:nvGraphicFramePr>
        <p:xfrm>
          <a:off x="4089758" y="538202"/>
          <a:ext cx="7913352" cy="59118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56676"/>
                <a:gridCol w="3956676"/>
              </a:tblGrid>
              <a:tr h="4382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</a:rPr>
                        <a:t>Process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</a:rPr>
                        <a:t>Thread</a:t>
                      </a:r>
                    </a:p>
                  </a:txBody>
                  <a:tcPr marL="76200" marR="76200" marT="76200" marB="76200"/>
                </a:tc>
              </a:tr>
              <a:tr h="73639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Process is heavy weight or resource intensive.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Thread is light weight, taking lesser resources than a process.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69545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Process switching needs interaction with operating system.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Thread switching does not need to interact with operating system.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119086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 multiple processing environments, each process executes the same code but has its own memory and file resources.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All threads can share same set of open files, child processes.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92945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If one process is blocked, then no other process can execute until the first process is unblocked.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While one thread is blocked and waiting, a second thread in the same task can run.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75727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Multiple processes without using threads use more resources.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Multiple threaded processes use fewer resources.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91292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 multiple processes each process operates independently of the others.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One thread can read, write or change another thread's data.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84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5"/>
          <p:cNvSpPr/>
          <p:nvPr/>
        </p:nvSpPr>
        <p:spPr>
          <a:xfrm>
            <a:off x="718629" y="424159"/>
            <a:ext cx="3227730" cy="32277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7"/>
          <p:cNvSpPr/>
          <p:nvPr/>
        </p:nvSpPr>
        <p:spPr>
          <a:xfrm>
            <a:off x="116494" y="1017061"/>
            <a:ext cx="872658" cy="8726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円/楕円 29"/>
          <p:cNvSpPr/>
          <p:nvPr/>
        </p:nvSpPr>
        <p:spPr>
          <a:xfrm>
            <a:off x="554744" y="300012"/>
            <a:ext cx="3227730" cy="32277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4127791" y="1313882"/>
            <a:ext cx="8064209" cy="289872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baseline="0">
                <a:solidFill>
                  <a:schemeClr val="tx2"/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r>
              <a:rPr lang="en-US" sz="3200" dirty="0">
                <a:latin typeface="+mj-lt"/>
              </a:rPr>
              <a:t>Responsiveness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+mj-lt"/>
              </a:rPr>
              <a:t>Faster context switch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+mj-lt"/>
              </a:rPr>
              <a:t>Effective Utilization of Multiprocessor system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+mj-lt"/>
              </a:rPr>
              <a:t>Resource sharing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+mj-lt"/>
              </a:rPr>
              <a:t>Communication</a:t>
            </a:r>
            <a:endParaRPr lang="en-US" sz="3200" dirty="0">
              <a:latin typeface="+mj-lt"/>
            </a:endParaRPr>
          </a:p>
        </p:txBody>
      </p:sp>
      <p:sp>
        <p:nvSpPr>
          <p:cNvPr id="6" name="図プレースホルダー 5"/>
          <p:cNvSpPr txBox="1">
            <a:spLocks/>
          </p:cNvSpPr>
          <p:nvPr/>
        </p:nvSpPr>
        <p:spPr>
          <a:xfrm>
            <a:off x="718628" y="424158"/>
            <a:ext cx="3135871" cy="3135871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ja-JP" sz="4000" dirty="0" smtClean="0">
                <a:solidFill>
                  <a:srgbClr val="002060"/>
                </a:solidFill>
              </a:rPr>
              <a:t>Adv. of </a:t>
            </a:r>
          </a:p>
          <a:p>
            <a:pPr marL="0" indent="0" algn="ctr">
              <a:buNone/>
            </a:pPr>
            <a:r>
              <a:rPr kumimoji="1" lang="en-US" altLang="ja-JP" sz="4000" dirty="0" smtClean="0">
                <a:solidFill>
                  <a:srgbClr val="002060"/>
                </a:solidFill>
              </a:rPr>
              <a:t>Thread</a:t>
            </a:r>
          </a:p>
          <a:p>
            <a:pPr marL="0" indent="0" algn="ctr">
              <a:buNone/>
            </a:pPr>
            <a:r>
              <a:rPr kumimoji="1" lang="en-US" altLang="ja-JP" sz="4000" dirty="0" smtClean="0">
                <a:solidFill>
                  <a:srgbClr val="002060"/>
                </a:solidFill>
              </a:rPr>
              <a:t>Over</a:t>
            </a:r>
          </a:p>
          <a:p>
            <a:pPr marL="0" indent="0" algn="ctr">
              <a:buNone/>
            </a:pPr>
            <a:r>
              <a:rPr kumimoji="1" lang="en-US" altLang="ja-JP" sz="4000" dirty="0" smtClean="0">
                <a:solidFill>
                  <a:srgbClr val="002060"/>
                </a:solidFill>
              </a:rPr>
              <a:t>Process</a:t>
            </a:r>
            <a:endParaRPr kumimoji="1" lang="ja-JP" altLang="en-US" sz="4000" dirty="0">
              <a:solidFill>
                <a:srgbClr val="002060"/>
              </a:solidFill>
            </a:endParaRPr>
          </a:p>
        </p:txBody>
      </p:sp>
      <p:sp>
        <p:nvSpPr>
          <p:cNvPr id="7" name="円/楕円 24"/>
          <p:cNvSpPr/>
          <p:nvPr/>
        </p:nvSpPr>
        <p:spPr>
          <a:xfrm>
            <a:off x="0" y="280142"/>
            <a:ext cx="551153" cy="5511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25"/>
          <p:cNvSpPr/>
          <p:nvPr/>
        </p:nvSpPr>
        <p:spPr>
          <a:xfrm>
            <a:off x="800570" y="327948"/>
            <a:ext cx="275576" cy="2755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31"/>
          <p:cNvSpPr/>
          <p:nvPr/>
        </p:nvSpPr>
        <p:spPr>
          <a:xfrm>
            <a:off x="-1" y="-1"/>
            <a:ext cx="12192001" cy="2801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15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5"/>
          <p:cNvSpPr/>
          <p:nvPr/>
        </p:nvSpPr>
        <p:spPr>
          <a:xfrm>
            <a:off x="718629" y="424159"/>
            <a:ext cx="3227730" cy="32277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7"/>
          <p:cNvSpPr/>
          <p:nvPr/>
        </p:nvSpPr>
        <p:spPr>
          <a:xfrm>
            <a:off x="116494" y="1017061"/>
            <a:ext cx="872658" cy="8726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円/楕円 29"/>
          <p:cNvSpPr/>
          <p:nvPr/>
        </p:nvSpPr>
        <p:spPr>
          <a:xfrm>
            <a:off x="554744" y="300012"/>
            <a:ext cx="3227730" cy="32277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4117693" y="1913877"/>
            <a:ext cx="7274846" cy="428866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799" t="-44269" r="-11916" b="-18333"/>
            </a:stretch>
          </a:blipFill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baseline="0">
                <a:solidFill>
                  <a:schemeClr val="tx2"/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endParaRPr lang="en-US" sz="3200" dirty="0">
              <a:latin typeface="+mj-lt"/>
            </a:endParaRPr>
          </a:p>
        </p:txBody>
      </p:sp>
      <p:sp>
        <p:nvSpPr>
          <p:cNvPr id="6" name="図プレースホルダー 5"/>
          <p:cNvSpPr txBox="1">
            <a:spLocks/>
          </p:cNvSpPr>
          <p:nvPr/>
        </p:nvSpPr>
        <p:spPr>
          <a:xfrm>
            <a:off x="718628" y="424158"/>
            <a:ext cx="3135871" cy="3135871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ja-JP" sz="4000" dirty="0" smtClean="0">
                <a:solidFill>
                  <a:srgbClr val="002060"/>
                </a:solidFill>
              </a:rPr>
              <a:t>Life</a:t>
            </a:r>
          </a:p>
          <a:p>
            <a:pPr marL="0" indent="0" algn="ctr">
              <a:buNone/>
            </a:pPr>
            <a:r>
              <a:rPr kumimoji="1" lang="en-US" altLang="ja-JP" sz="4000" dirty="0" smtClean="0">
                <a:solidFill>
                  <a:srgbClr val="002060"/>
                </a:solidFill>
              </a:rPr>
              <a:t>Cycle</a:t>
            </a:r>
          </a:p>
          <a:p>
            <a:pPr marL="0" indent="0" algn="ctr">
              <a:buNone/>
            </a:pPr>
            <a:r>
              <a:rPr kumimoji="1" lang="en-US" altLang="ja-JP" sz="4000" dirty="0" smtClean="0">
                <a:solidFill>
                  <a:srgbClr val="002060"/>
                </a:solidFill>
              </a:rPr>
              <a:t>Of a</a:t>
            </a:r>
          </a:p>
          <a:p>
            <a:pPr marL="0" indent="0" algn="ctr">
              <a:buNone/>
            </a:pPr>
            <a:r>
              <a:rPr kumimoji="1" lang="en-US" altLang="ja-JP" sz="4000" dirty="0" smtClean="0">
                <a:solidFill>
                  <a:srgbClr val="002060"/>
                </a:solidFill>
              </a:rPr>
              <a:t>Thread</a:t>
            </a:r>
            <a:endParaRPr kumimoji="1" lang="ja-JP" altLang="en-US" sz="4000" dirty="0">
              <a:solidFill>
                <a:srgbClr val="002060"/>
              </a:solidFill>
            </a:endParaRPr>
          </a:p>
        </p:txBody>
      </p:sp>
      <p:sp>
        <p:nvSpPr>
          <p:cNvPr id="7" name="円/楕円 24"/>
          <p:cNvSpPr/>
          <p:nvPr/>
        </p:nvSpPr>
        <p:spPr>
          <a:xfrm>
            <a:off x="0" y="280142"/>
            <a:ext cx="551153" cy="5511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25"/>
          <p:cNvSpPr/>
          <p:nvPr/>
        </p:nvSpPr>
        <p:spPr>
          <a:xfrm>
            <a:off x="800570" y="327948"/>
            <a:ext cx="275576" cy="2755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31"/>
          <p:cNvSpPr/>
          <p:nvPr/>
        </p:nvSpPr>
        <p:spPr>
          <a:xfrm>
            <a:off x="-1" y="-1"/>
            <a:ext cx="12192001" cy="2801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23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5"/>
          <p:cNvSpPr/>
          <p:nvPr/>
        </p:nvSpPr>
        <p:spPr>
          <a:xfrm>
            <a:off x="718629" y="424159"/>
            <a:ext cx="3227730" cy="32277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7"/>
          <p:cNvSpPr/>
          <p:nvPr/>
        </p:nvSpPr>
        <p:spPr>
          <a:xfrm>
            <a:off x="116494" y="1017061"/>
            <a:ext cx="872658" cy="8726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円/楕円 29"/>
          <p:cNvSpPr/>
          <p:nvPr/>
        </p:nvSpPr>
        <p:spPr>
          <a:xfrm>
            <a:off x="554744" y="300012"/>
            <a:ext cx="3227730" cy="32277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4127791" y="1970704"/>
            <a:ext cx="7669258" cy="289872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baseline="0">
                <a:solidFill>
                  <a:schemeClr val="tx2"/>
                </a:solidFill>
                <a:latin typeface="Route 159 UltraLight" pitchFamily="50" charset="0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r>
              <a:rPr lang="en-US" sz="3200" b="1" dirty="0">
                <a:latin typeface="+mj-lt"/>
              </a:rPr>
              <a:t>User Level Threads</a:t>
            </a:r>
            <a:r>
              <a:rPr lang="en-US" sz="3200" dirty="0">
                <a:latin typeface="+mj-lt"/>
              </a:rPr>
              <a:t> − User managed threads.</a:t>
            </a:r>
          </a:p>
          <a:p>
            <a:pPr marL="342900" indent="-342900">
              <a:buAutoNum type="arabicPeriod"/>
            </a:pPr>
            <a:r>
              <a:rPr lang="en-US" sz="3200" b="1" dirty="0">
                <a:latin typeface="+mj-lt"/>
              </a:rPr>
              <a:t>Kernel Level Threads</a:t>
            </a:r>
            <a:r>
              <a:rPr lang="en-US" sz="3200" dirty="0">
                <a:latin typeface="+mj-lt"/>
              </a:rPr>
              <a:t> − Operating System managed threads acting on kernel, an operating system core.</a:t>
            </a:r>
          </a:p>
        </p:txBody>
      </p:sp>
      <p:sp>
        <p:nvSpPr>
          <p:cNvPr id="6" name="図プレースホルダー 5"/>
          <p:cNvSpPr txBox="1">
            <a:spLocks/>
          </p:cNvSpPr>
          <p:nvPr/>
        </p:nvSpPr>
        <p:spPr>
          <a:xfrm>
            <a:off x="718628" y="424158"/>
            <a:ext cx="3135871" cy="3135871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ja-JP" sz="4000" dirty="0" smtClean="0">
                <a:solidFill>
                  <a:srgbClr val="002060"/>
                </a:solidFill>
              </a:rPr>
              <a:t>Types</a:t>
            </a:r>
          </a:p>
          <a:p>
            <a:pPr marL="0" indent="0" algn="ctr">
              <a:buNone/>
            </a:pPr>
            <a:r>
              <a:rPr kumimoji="1" lang="en-US" altLang="ja-JP" sz="4000" dirty="0" smtClean="0">
                <a:solidFill>
                  <a:srgbClr val="002060"/>
                </a:solidFill>
              </a:rPr>
              <a:t>Of</a:t>
            </a:r>
          </a:p>
          <a:p>
            <a:pPr marL="0" indent="0" algn="ctr">
              <a:buNone/>
            </a:pPr>
            <a:r>
              <a:rPr kumimoji="1" lang="en-US" altLang="ja-JP" sz="4000" dirty="0" smtClean="0">
                <a:solidFill>
                  <a:srgbClr val="002060"/>
                </a:solidFill>
              </a:rPr>
              <a:t>Threads</a:t>
            </a:r>
            <a:endParaRPr kumimoji="1" lang="ja-JP" altLang="en-US" sz="4000" dirty="0">
              <a:solidFill>
                <a:srgbClr val="002060"/>
              </a:solidFill>
            </a:endParaRPr>
          </a:p>
        </p:txBody>
      </p:sp>
      <p:sp>
        <p:nvSpPr>
          <p:cNvPr id="7" name="円/楕円 24"/>
          <p:cNvSpPr/>
          <p:nvPr/>
        </p:nvSpPr>
        <p:spPr>
          <a:xfrm>
            <a:off x="0" y="280142"/>
            <a:ext cx="551153" cy="5511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25"/>
          <p:cNvSpPr/>
          <p:nvPr/>
        </p:nvSpPr>
        <p:spPr>
          <a:xfrm>
            <a:off x="800570" y="327948"/>
            <a:ext cx="275576" cy="2755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31"/>
          <p:cNvSpPr/>
          <p:nvPr/>
        </p:nvSpPr>
        <p:spPr>
          <a:xfrm>
            <a:off x="-1" y="-1"/>
            <a:ext cx="12192001" cy="2801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13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5"/>
          <p:cNvSpPr/>
          <p:nvPr/>
        </p:nvSpPr>
        <p:spPr>
          <a:xfrm>
            <a:off x="718629" y="424159"/>
            <a:ext cx="3227730" cy="32277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7"/>
          <p:cNvSpPr/>
          <p:nvPr/>
        </p:nvSpPr>
        <p:spPr>
          <a:xfrm>
            <a:off x="116494" y="1017061"/>
            <a:ext cx="872658" cy="8726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円/楕円 29"/>
          <p:cNvSpPr/>
          <p:nvPr/>
        </p:nvSpPr>
        <p:spPr>
          <a:xfrm>
            <a:off x="554744" y="300012"/>
            <a:ext cx="3227730" cy="32277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図プレースホルダー 5"/>
          <p:cNvSpPr txBox="1">
            <a:spLocks/>
          </p:cNvSpPr>
          <p:nvPr/>
        </p:nvSpPr>
        <p:spPr>
          <a:xfrm>
            <a:off x="718628" y="424158"/>
            <a:ext cx="3135871" cy="3135871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ja-JP" sz="4000" dirty="0" smtClean="0">
                <a:solidFill>
                  <a:srgbClr val="002060"/>
                </a:solidFill>
              </a:rPr>
              <a:t>User Level Thread</a:t>
            </a:r>
          </a:p>
          <a:p>
            <a:pPr marL="0" indent="0" algn="ctr">
              <a:buNone/>
            </a:pPr>
            <a:r>
              <a:rPr kumimoji="1" lang="en-US" altLang="ja-JP" sz="4000" dirty="0" smtClean="0">
                <a:solidFill>
                  <a:srgbClr val="002060"/>
                </a:solidFill>
              </a:rPr>
              <a:t>Vs</a:t>
            </a:r>
          </a:p>
          <a:p>
            <a:pPr marL="0" indent="0" algn="ctr">
              <a:buNone/>
            </a:pPr>
            <a:r>
              <a:rPr kumimoji="1" lang="en-US" altLang="ja-JP" sz="4000" dirty="0" smtClean="0">
                <a:solidFill>
                  <a:srgbClr val="002060"/>
                </a:solidFill>
              </a:rPr>
              <a:t>Kernel Level Thread</a:t>
            </a:r>
            <a:endParaRPr kumimoji="1" lang="ja-JP" altLang="en-US" sz="4000" dirty="0">
              <a:solidFill>
                <a:srgbClr val="002060"/>
              </a:solidFill>
            </a:endParaRPr>
          </a:p>
        </p:txBody>
      </p:sp>
      <p:sp>
        <p:nvSpPr>
          <p:cNvPr id="6" name="円/楕円 24"/>
          <p:cNvSpPr/>
          <p:nvPr/>
        </p:nvSpPr>
        <p:spPr>
          <a:xfrm>
            <a:off x="0" y="280142"/>
            <a:ext cx="551153" cy="5511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25"/>
          <p:cNvSpPr/>
          <p:nvPr/>
        </p:nvSpPr>
        <p:spPr>
          <a:xfrm>
            <a:off x="800570" y="327948"/>
            <a:ext cx="275576" cy="2755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31"/>
          <p:cNvSpPr/>
          <p:nvPr/>
        </p:nvSpPr>
        <p:spPr>
          <a:xfrm>
            <a:off x="-1" y="-1"/>
            <a:ext cx="12192001" cy="2801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885862"/>
              </p:ext>
            </p:extLst>
          </p:nvPr>
        </p:nvGraphicFramePr>
        <p:xfrm>
          <a:off x="4089758" y="1349569"/>
          <a:ext cx="7913352" cy="5246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676"/>
                <a:gridCol w="3956676"/>
              </a:tblGrid>
              <a:tr h="43829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cap="all" dirty="0">
                          <a:solidFill>
                            <a:schemeClr val="bg1"/>
                          </a:solidFill>
                          <a:effectLst/>
                        </a:rPr>
                        <a:t>USER LEVEL THREAD</a:t>
                      </a:r>
                    </a:p>
                  </a:txBody>
                  <a:tcPr marL="110621" marR="110621" marT="55310" marB="5531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cap="all" dirty="0">
                          <a:solidFill>
                            <a:schemeClr val="bg1"/>
                          </a:solidFill>
                          <a:effectLst/>
                        </a:rPr>
                        <a:t>KERNEL LEVEL THREAD</a:t>
                      </a:r>
                    </a:p>
                  </a:txBody>
                  <a:tcPr marL="110621" marR="110621" marT="55310" marB="55310" anchor="ctr"/>
                </a:tc>
              </a:tr>
              <a:tr h="4273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User thread are implemented by users.</a:t>
                      </a:r>
                    </a:p>
                  </a:txBody>
                  <a:tcPr marL="110621" marR="110621" marT="55310" marB="5531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kernel threads are implemented by OS.</a:t>
                      </a:r>
                    </a:p>
                  </a:txBody>
                  <a:tcPr marL="110621" marR="110621" marT="55310" marB="55310" anchor="ctr"/>
                </a:tc>
              </a:tr>
              <a:tr h="69545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OS doesn’t recognized user level threads.</a:t>
                      </a:r>
                    </a:p>
                  </a:txBody>
                  <a:tcPr marL="110621" marR="110621" marT="55310" marB="5531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Kernel threads are recognized by OS.</a:t>
                      </a:r>
                    </a:p>
                  </a:txBody>
                  <a:tcPr marL="110621" marR="110621" marT="55310" marB="55310" anchor="ctr"/>
                </a:tc>
              </a:tr>
              <a:tr h="63106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Implementation of User threads is easy.</a:t>
                      </a:r>
                    </a:p>
                  </a:txBody>
                  <a:tcPr marL="110621" marR="110621" marT="55310" marB="5531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Implementation of Kernel thread is complicated.</a:t>
                      </a:r>
                    </a:p>
                  </a:txBody>
                  <a:tcPr marL="110621" marR="110621" marT="55310" marB="55310" anchor="ctr"/>
                </a:tc>
              </a:tr>
              <a:tr h="42256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Context switch time is less.</a:t>
                      </a:r>
                    </a:p>
                  </a:txBody>
                  <a:tcPr marL="110621" marR="110621" marT="55310" marB="5531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Context switch time is more.</a:t>
                      </a:r>
                    </a:p>
                  </a:txBody>
                  <a:tcPr marL="110621" marR="110621" marT="55310" marB="55310" anchor="ctr"/>
                </a:tc>
              </a:tr>
              <a:tr h="75727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Context switch requires no hardware support.</a:t>
                      </a:r>
                    </a:p>
                  </a:txBody>
                  <a:tcPr marL="110621" marR="110621" marT="55310" marB="5531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Hardware support is needed.</a:t>
                      </a:r>
                    </a:p>
                  </a:txBody>
                  <a:tcPr marL="110621" marR="110621" marT="55310" marB="55310" anchor="ctr"/>
                </a:tc>
              </a:tr>
              <a:tr h="91292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If one user level thread perform blocking operation then entire process will be blocked.</a:t>
                      </a:r>
                    </a:p>
                  </a:txBody>
                  <a:tcPr marL="110621" marR="110621" marT="55310" marB="5531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If one kernel thread perform blocking operation then another thread can continue execution.</a:t>
                      </a:r>
                    </a:p>
                  </a:txBody>
                  <a:tcPr marL="110621" marR="110621" marT="55310" marB="55310" anchor="ctr"/>
                </a:tc>
              </a:tr>
              <a:tr h="91292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Example : Java thread, POSIX threads.</a:t>
                      </a:r>
                    </a:p>
                  </a:txBody>
                  <a:tcPr marL="110621" marR="110621" marT="55310" marB="5531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Example : Window Solaris.</a:t>
                      </a:r>
                    </a:p>
                  </a:txBody>
                  <a:tcPr marL="110621" marR="110621" marT="55310" marB="5531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73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392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Arial</vt:lpstr>
      <vt:lpstr>Arial Black</vt:lpstr>
      <vt:lpstr>Arial Rounded MT Bold</vt:lpstr>
      <vt:lpstr>Calibri</vt:lpstr>
      <vt:lpstr>Calibri Light</vt:lpstr>
      <vt:lpstr>Route 159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P, Praveen</dc:creator>
  <cp:lastModifiedBy>M P, Praveen</cp:lastModifiedBy>
  <cp:revision>22</cp:revision>
  <dcterms:created xsi:type="dcterms:W3CDTF">2018-03-15T03:17:46Z</dcterms:created>
  <dcterms:modified xsi:type="dcterms:W3CDTF">2018-03-15T04:44:04Z</dcterms:modified>
</cp:coreProperties>
</file>