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54E015-9B38-46D9-ADB5-A6B1BD326F48}"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6893-D512-4BAD-9EA7-B54E191472E0}" type="slidenum">
              <a:rPr lang="en-US" smtClean="0"/>
              <a:t>‹#›</a:t>
            </a:fld>
            <a:endParaRPr lang="en-US"/>
          </a:p>
        </p:txBody>
      </p:sp>
    </p:spTree>
    <p:extLst>
      <p:ext uri="{BB962C8B-B14F-4D97-AF65-F5344CB8AC3E}">
        <p14:creationId xmlns:p14="http://schemas.microsoft.com/office/powerpoint/2010/main" val="259289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4E015-9B38-46D9-ADB5-A6B1BD326F48}"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6893-D512-4BAD-9EA7-B54E191472E0}" type="slidenum">
              <a:rPr lang="en-US" smtClean="0"/>
              <a:t>‹#›</a:t>
            </a:fld>
            <a:endParaRPr lang="en-US"/>
          </a:p>
        </p:txBody>
      </p:sp>
    </p:spTree>
    <p:extLst>
      <p:ext uri="{BB962C8B-B14F-4D97-AF65-F5344CB8AC3E}">
        <p14:creationId xmlns:p14="http://schemas.microsoft.com/office/powerpoint/2010/main" val="40188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4E015-9B38-46D9-ADB5-A6B1BD326F48}"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6893-D512-4BAD-9EA7-B54E191472E0}" type="slidenum">
              <a:rPr lang="en-US" smtClean="0"/>
              <a:t>‹#›</a:t>
            </a:fld>
            <a:endParaRPr lang="en-US"/>
          </a:p>
        </p:txBody>
      </p:sp>
    </p:spTree>
    <p:extLst>
      <p:ext uri="{BB962C8B-B14F-4D97-AF65-F5344CB8AC3E}">
        <p14:creationId xmlns:p14="http://schemas.microsoft.com/office/powerpoint/2010/main" val="414854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4E015-9B38-46D9-ADB5-A6B1BD326F48}"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6893-D512-4BAD-9EA7-B54E191472E0}" type="slidenum">
              <a:rPr lang="en-US" smtClean="0"/>
              <a:t>‹#›</a:t>
            </a:fld>
            <a:endParaRPr lang="en-US"/>
          </a:p>
        </p:txBody>
      </p:sp>
    </p:spTree>
    <p:extLst>
      <p:ext uri="{BB962C8B-B14F-4D97-AF65-F5344CB8AC3E}">
        <p14:creationId xmlns:p14="http://schemas.microsoft.com/office/powerpoint/2010/main" val="173416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54E015-9B38-46D9-ADB5-A6B1BD326F48}"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E6893-D512-4BAD-9EA7-B54E191472E0}" type="slidenum">
              <a:rPr lang="en-US" smtClean="0"/>
              <a:t>‹#›</a:t>
            </a:fld>
            <a:endParaRPr lang="en-US"/>
          </a:p>
        </p:txBody>
      </p:sp>
    </p:spTree>
    <p:extLst>
      <p:ext uri="{BB962C8B-B14F-4D97-AF65-F5344CB8AC3E}">
        <p14:creationId xmlns:p14="http://schemas.microsoft.com/office/powerpoint/2010/main" val="359197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54E015-9B38-46D9-ADB5-A6B1BD326F48}"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E6893-D512-4BAD-9EA7-B54E191472E0}" type="slidenum">
              <a:rPr lang="en-US" smtClean="0"/>
              <a:t>‹#›</a:t>
            </a:fld>
            <a:endParaRPr lang="en-US"/>
          </a:p>
        </p:txBody>
      </p:sp>
    </p:spTree>
    <p:extLst>
      <p:ext uri="{BB962C8B-B14F-4D97-AF65-F5344CB8AC3E}">
        <p14:creationId xmlns:p14="http://schemas.microsoft.com/office/powerpoint/2010/main" val="360366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54E015-9B38-46D9-ADB5-A6B1BD326F48}"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CE6893-D512-4BAD-9EA7-B54E191472E0}" type="slidenum">
              <a:rPr lang="en-US" smtClean="0"/>
              <a:t>‹#›</a:t>
            </a:fld>
            <a:endParaRPr lang="en-US"/>
          </a:p>
        </p:txBody>
      </p:sp>
    </p:spTree>
    <p:extLst>
      <p:ext uri="{BB962C8B-B14F-4D97-AF65-F5344CB8AC3E}">
        <p14:creationId xmlns:p14="http://schemas.microsoft.com/office/powerpoint/2010/main" val="333627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54E015-9B38-46D9-ADB5-A6B1BD326F48}"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E6893-D512-4BAD-9EA7-B54E191472E0}" type="slidenum">
              <a:rPr lang="en-US" smtClean="0"/>
              <a:t>‹#›</a:t>
            </a:fld>
            <a:endParaRPr lang="en-US"/>
          </a:p>
        </p:txBody>
      </p:sp>
    </p:spTree>
    <p:extLst>
      <p:ext uri="{BB962C8B-B14F-4D97-AF65-F5344CB8AC3E}">
        <p14:creationId xmlns:p14="http://schemas.microsoft.com/office/powerpoint/2010/main" val="27313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4E015-9B38-46D9-ADB5-A6B1BD326F48}"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CE6893-D512-4BAD-9EA7-B54E191472E0}" type="slidenum">
              <a:rPr lang="en-US" smtClean="0"/>
              <a:t>‹#›</a:t>
            </a:fld>
            <a:endParaRPr lang="en-US"/>
          </a:p>
        </p:txBody>
      </p:sp>
    </p:spTree>
    <p:extLst>
      <p:ext uri="{BB962C8B-B14F-4D97-AF65-F5344CB8AC3E}">
        <p14:creationId xmlns:p14="http://schemas.microsoft.com/office/powerpoint/2010/main" val="348536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54E015-9B38-46D9-ADB5-A6B1BD326F48}"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E6893-D512-4BAD-9EA7-B54E191472E0}" type="slidenum">
              <a:rPr lang="en-US" smtClean="0"/>
              <a:t>‹#›</a:t>
            </a:fld>
            <a:endParaRPr lang="en-US"/>
          </a:p>
        </p:txBody>
      </p:sp>
    </p:spTree>
    <p:extLst>
      <p:ext uri="{BB962C8B-B14F-4D97-AF65-F5344CB8AC3E}">
        <p14:creationId xmlns:p14="http://schemas.microsoft.com/office/powerpoint/2010/main" val="131744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54E015-9B38-46D9-ADB5-A6B1BD326F48}"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E6893-D512-4BAD-9EA7-B54E191472E0}" type="slidenum">
              <a:rPr lang="en-US" smtClean="0"/>
              <a:t>‹#›</a:t>
            </a:fld>
            <a:endParaRPr lang="en-US"/>
          </a:p>
        </p:txBody>
      </p:sp>
    </p:spTree>
    <p:extLst>
      <p:ext uri="{BB962C8B-B14F-4D97-AF65-F5344CB8AC3E}">
        <p14:creationId xmlns:p14="http://schemas.microsoft.com/office/powerpoint/2010/main" val="60672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4E015-9B38-46D9-ADB5-A6B1BD326F48}" type="datetimeFigureOut">
              <a:rPr lang="en-US" smtClean="0"/>
              <a:t>3/15/2018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E6893-D512-4BAD-9EA7-B54E191472E0}" type="slidenum">
              <a:rPr lang="en-US" smtClean="0"/>
              <a:t>‹#›</a:t>
            </a:fld>
            <a:endParaRPr lang="en-US"/>
          </a:p>
        </p:txBody>
      </p:sp>
    </p:spTree>
    <p:extLst>
      <p:ext uri="{BB962C8B-B14F-4D97-AF65-F5344CB8AC3E}">
        <p14:creationId xmlns:p14="http://schemas.microsoft.com/office/powerpoint/2010/main" val="333601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lue up"/>
          <p:cNvSpPr/>
          <p:nvPr/>
        </p:nvSpPr>
        <p:spPr>
          <a:xfrm rot="21066044">
            <a:off x="-12489177" y="-6655635"/>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blue down"/>
          <p:cNvSpPr/>
          <p:nvPr/>
        </p:nvSpPr>
        <p:spPr>
          <a:xfrm rot="21066044">
            <a:off x="-10724980" y="3300075"/>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yellow up"/>
          <p:cNvSpPr/>
          <p:nvPr/>
        </p:nvSpPr>
        <p:spPr>
          <a:xfrm rot="21066044">
            <a:off x="-12489177" y="-6655635"/>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yellow down"/>
          <p:cNvSpPr/>
          <p:nvPr/>
        </p:nvSpPr>
        <p:spPr>
          <a:xfrm rot="21066044">
            <a:off x="-10724980" y="3300075"/>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pink up"/>
          <p:cNvSpPr/>
          <p:nvPr/>
        </p:nvSpPr>
        <p:spPr>
          <a:xfrm rot="21066044">
            <a:off x="-12489177" y="-6655635"/>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pink down"/>
          <p:cNvSpPr/>
          <p:nvPr/>
        </p:nvSpPr>
        <p:spPr>
          <a:xfrm rot="21066044">
            <a:off x="-10724980" y="3300075"/>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white up"/>
          <p:cNvSpPr/>
          <p:nvPr/>
        </p:nvSpPr>
        <p:spPr>
          <a:xfrm rot="21066044">
            <a:off x="-12489177" y="-6655635"/>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white down"/>
          <p:cNvSpPr/>
          <p:nvPr/>
        </p:nvSpPr>
        <p:spPr>
          <a:xfrm rot="21066044">
            <a:off x="-10724980" y="3300075"/>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blue"/>
          <p:cNvGrpSpPr/>
          <p:nvPr/>
        </p:nvGrpSpPr>
        <p:grpSpPr>
          <a:xfrm rot="17100000">
            <a:off x="4475831" y="1808831"/>
            <a:ext cx="3240338" cy="3240338"/>
            <a:chOff x="6682240" y="2680152"/>
            <a:chExt cx="5040000" cy="5040000"/>
          </a:xfrm>
        </p:grpSpPr>
        <p:sp>
          <p:nvSpPr>
            <p:cNvPr id="2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7" name="pink"/>
          <p:cNvGrpSpPr>
            <a:grpSpLocks noChangeAspect="1"/>
          </p:cNvGrpSpPr>
          <p:nvPr/>
        </p:nvGrpSpPr>
        <p:grpSpPr>
          <a:xfrm rot="11994079">
            <a:off x="4360105" y="1693105"/>
            <a:ext cx="3471790" cy="3471790"/>
            <a:chOff x="6682240" y="2680152"/>
            <a:chExt cx="5040000" cy="5040000"/>
          </a:xfrm>
        </p:grpSpPr>
        <p:sp>
          <p:nvSpPr>
            <p:cNvPr id="2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light blue"/>
          <p:cNvGrpSpPr>
            <a:grpSpLocks noChangeAspect="1"/>
          </p:cNvGrpSpPr>
          <p:nvPr/>
        </p:nvGrpSpPr>
        <p:grpSpPr>
          <a:xfrm rot="3600000">
            <a:off x="4244379" y="1577379"/>
            <a:ext cx="3703243" cy="3703243"/>
            <a:chOff x="6682240" y="2680152"/>
            <a:chExt cx="5040000" cy="5040000"/>
          </a:xfrm>
        </p:grpSpPr>
        <p:sp>
          <p:nvSpPr>
            <p:cNvPr id="3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3" name="yellow"/>
          <p:cNvGrpSpPr>
            <a:grpSpLocks noChangeAspect="1"/>
          </p:cNvGrpSpPr>
          <p:nvPr/>
        </p:nvGrpSpPr>
        <p:grpSpPr>
          <a:xfrm rot="18000000">
            <a:off x="4128652" y="1461652"/>
            <a:ext cx="3934696" cy="3934696"/>
            <a:chOff x="6682240" y="2680152"/>
            <a:chExt cx="5040000" cy="5040000"/>
          </a:xfrm>
        </p:grpSpPr>
        <p:sp>
          <p:nvSpPr>
            <p:cNvPr id="3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6" name="green"/>
          <p:cNvGrpSpPr>
            <a:grpSpLocks noChangeAspect="1"/>
          </p:cNvGrpSpPr>
          <p:nvPr/>
        </p:nvGrpSpPr>
        <p:grpSpPr>
          <a:xfrm rot="7511662">
            <a:off x="4012926" y="1345926"/>
            <a:ext cx="4166148" cy="4166148"/>
            <a:chOff x="6682240" y="2680152"/>
            <a:chExt cx="5040000" cy="5040000"/>
          </a:xfrm>
        </p:grpSpPr>
        <p:sp>
          <p:nvSpPr>
            <p:cNvPr id="3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9" name="out blue"/>
          <p:cNvGrpSpPr>
            <a:grpSpLocks noChangeAspect="1"/>
          </p:cNvGrpSpPr>
          <p:nvPr/>
        </p:nvGrpSpPr>
        <p:grpSpPr>
          <a:xfrm rot="10993309">
            <a:off x="3897200" y="1230200"/>
            <a:ext cx="4397601" cy="4397601"/>
            <a:chOff x="6682240" y="2680152"/>
            <a:chExt cx="5040000" cy="5040000"/>
          </a:xfrm>
        </p:grpSpPr>
        <p:sp>
          <p:nvSpPr>
            <p:cNvPr id="4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0" name="title"/>
          <p:cNvSpPr txBox="1">
            <a:spLocks/>
          </p:cNvSpPr>
          <p:nvPr/>
        </p:nvSpPr>
        <p:spPr>
          <a:xfrm>
            <a:off x="-1676406" y="2494487"/>
            <a:ext cx="15543451" cy="877220"/>
          </a:xfrm>
          <a:prstGeom prst="rect">
            <a:avLst/>
          </a:prstGeom>
        </p:spPr>
        <p:txBody>
          <a:bodyPr anchor="t">
            <a:noAutofit/>
            <a:scene3d>
              <a:camera prst="orthographicFront"/>
              <a:lightRig rig="threePt" dir="t"/>
            </a:scene3d>
            <a:sp3d extrusionH="57150">
              <a:bevelT h="25400" prst="softRound"/>
            </a:sp3d>
          </a:bodyPr>
          <a:lstStyle>
            <a:lvl1pPr algn="ctr" defTabSz="914400" rtl="0" eaLnBrk="1" latinLnBrk="0" hangingPunct="1">
              <a:lnSpc>
                <a:spcPct val="90000"/>
              </a:lnSpc>
              <a:spcBef>
                <a:spcPct val="0"/>
              </a:spcBef>
              <a:buNone/>
              <a:defRPr sz="9600" kern="1200" baseline="0">
                <a:solidFill>
                  <a:schemeClr val="accent1"/>
                </a:solidFill>
                <a:latin typeface="Route 159 UltraLight" pitchFamily="50" charset="0"/>
                <a:ea typeface="+mj-ea"/>
                <a:cs typeface="+mj-cs"/>
              </a:defRPr>
            </a:lvl1pPr>
          </a:lstStyle>
          <a:p>
            <a:r>
              <a:rPr kumimoji="1" lang="en-US" altLang="ja-JP" sz="5400" dirty="0" smtClean="0">
                <a:ln w="0">
                  <a:noFill/>
                </a:ln>
                <a:solidFill>
                  <a:srgbClr val="002060"/>
                </a:solidFill>
                <a:effectLst>
                  <a:outerShdw blurRad="38100" dist="19050" dir="2700000" algn="tl" rotWithShape="0">
                    <a:schemeClr val="dk1">
                      <a:alpha val="40000"/>
                    </a:schemeClr>
                  </a:outerShdw>
                </a:effectLst>
                <a:latin typeface="Arial Rounded MT Bold" panose="020F0704030504030204" pitchFamily="34" charset="0"/>
                <a:cs typeface="Arial" panose="020B0604020202020204" pitchFamily="34" charset="0"/>
              </a:rPr>
              <a:t>THREADS</a:t>
            </a:r>
            <a:endParaRPr kumimoji="1" lang="ja-JP" altLang="en-US" sz="5400" dirty="0">
              <a:ln w="0">
                <a:noFill/>
              </a:ln>
              <a:solidFill>
                <a:srgbClr val="002060"/>
              </a:solidFill>
              <a:effectLst>
                <a:outerShdw blurRad="38100" dist="19050" dir="2700000" algn="tl" rotWithShape="0">
                  <a:schemeClr val="dk1">
                    <a:alpha val="40000"/>
                  </a:schemeClr>
                </a:outerShdw>
              </a:effectLst>
              <a:latin typeface="Arial Rounded MT Bold" panose="020F0704030504030204" pitchFamily="34" charset="0"/>
              <a:cs typeface="Arial" panose="020B0604020202020204" pitchFamily="34" charset="0"/>
            </a:endParaRPr>
          </a:p>
        </p:txBody>
      </p:sp>
      <p:sp>
        <p:nvSpPr>
          <p:cNvPr id="61" name="subtitle"/>
          <p:cNvSpPr txBox="1">
            <a:spLocks/>
          </p:cNvSpPr>
          <p:nvPr/>
        </p:nvSpPr>
        <p:spPr>
          <a:xfrm>
            <a:off x="-1686683" y="4068538"/>
            <a:ext cx="15553728" cy="525135"/>
          </a:xfrm>
          <a:prstGeom prst="rect">
            <a:avLst/>
          </a:prstGeom>
        </p:spPr>
        <p:txBody>
          <a:bodyPr vert="horz" lIns="91440" tIns="45720" rIns="91440" bIns="45720" rtlCol="0" anchor="b">
            <a:noAutofit/>
            <a:scene3d>
              <a:camera prst="orthographicFront"/>
              <a:lightRig rig="threePt" dir="t"/>
            </a:scene3d>
            <a:sp3d extrusionH="57150">
              <a:bevelT h="25400" prst="softRound"/>
            </a:sp3d>
          </a:bodyPr>
          <a:lstStyle>
            <a:defPPr>
              <a:defRPr lang="en-US"/>
            </a:defPPr>
            <a:lvl1pPr marL="0" algn="ctr" defTabSz="914400" rtl="0" eaLnBrk="1" latinLnBrk="0" hangingPunct="1">
              <a:defRPr sz="4000" kern="1200">
                <a:solidFill>
                  <a:schemeClr val="tx2"/>
                </a:solidFill>
                <a:latin typeface="Route 159 UltraLight"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3200" dirty="0" smtClean="0">
                <a:solidFill>
                  <a:srgbClr val="0070C0"/>
                </a:solidFill>
                <a:latin typeface="Arial Black" panose="020B0A04020102020204" pitchFamily="34" charset="0"/>
              </a:rPr>
              <a:t>Team 3 : </a:t>
            </a:r>
            <a:r>
              <a:rPr kumimoji="1" lang="en-US" altLang="ja-JP" sz="3200" dirty="0" err="1" smtClean="0">
                <a:solidFill>
                  <a:srgbClr val="0070C0"/>
                </a:solidFill>
                <a:latin typeface="Arial Black" panose="020B0A04020102020204" pitchFamily="34" charset="0"/>
              </a:rPr>
              <a:t>MindSpace</a:t>
            </a:r>
            <a:r>
              <a:rPr kumimoji="1" lang="en-US" altLang="ja-JP" sz="3200" dirty="0" smtClean="0">
                <a:solidFill>
                  <a:srgbClr val="0070C0"/>
                </a:solidFill>
                <a:latin typeface="Arial Black" panose="020B0A04020102020204" pitchFamily="34" charset="0"/>
              </a:rPr>
              <a:t> Invaders</a:t>
            </a:r>
            <a:endParaRPr kumimoji="1" lang="ja-JP" altLang="en-US" sz="3200" dirty="0">
              <a:solidFill>
                <a:srgbClr val="0070C0"/>
              </a:solidFill>
              <a:latin typeface="Arial Black" panose="020B0A04020102020204" pitchFamily="34" charset="0"/>
            </a:endParaRPr>
          </a:p>
        </p:txBody>
      </p:sp>
      <p:sp>
        <p:nvSpPr>
          <p:cNvPr id="68" name="c orange"/>
          <p:cNvSpPr/>
          <p:nvPr/>
        </p:nvSpPr>
        <p:spPr>
          <a:xfrm>
            <a:off x="4681541" y="3406131"/>
            <a:ext cx="475199" cy="475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o blue"/>
          <p:cNvSpPr/>
          <p:nvPr/>
        </p:nvSpPr>
        <p:spPr>
          <a:xfrm>
            <a:off x="5459256" y="3406131"/>
            <a:ext cx="475199" cy="4751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o grey"/>
          <p:cNvSpPr/>
          <p:nvPr/>
        </p:nvSpPr>
        <p:spPr>
          <a:xfrm>
            <a:off x="6317183" y="3406131"/>
            <a:ext cx="475199" cy="4751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o yellow"/>
          <p:cNvSpPr/>
          <p:nvPr/>
        </p:nvSpPr>
        <p:spPr>
          <a:xfrm>
            <a:off x="7159067" y="3406131"/>
            <a:ext cx="475199" cy="47519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724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0-#ppt_w/2"/>
                                          </p:val>
                                        </p:tav>
                                        <p:tav tm="100000">
                                          <p:val>
                                            <p:strVal val="#ppt_x"/>
                                          </p:val>
                                        </p:tav>
                                      </p:tavLst>
                                    </p:anim>
                                    <p:anim calcmode="lin" valueType="num">
                                      <p:cBhvr additive="base">
                                        <p:cTn id="16" dur="75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ppt_x"/>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ppt_x"/>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750" fill="hold"/>
                                        <p:tgtEl>
                                          <p:spTgt spid="24"/>
                                        </p:tgtEl>
                                        <p:attrNameLst>
                                          <p:attrName>ppt_x</p:attrName>
                                        </p:attrNameLst>
                                      </p:cBhvr>
                                      <p:tavLst>
                                        <p:tav tm="0">
                                          <p:val>
                                            <p:strVal val="#ppt_x"/>
                                          </p:val>
                                        </p:tav>
                                        <p:tav tm="100000">
                                          <p:val>
                                            <p:strVal val="#ppt_x"/>
                                          </p:val>
                                        </p:tav>
                                      </p:tavLst>
                                    </p:anim>
                                    <p:anim calcmode="lin" valueType="num">
                                      <p:cBhvr additive="base">
                                        <p:cTn id="41" dur="750" fill="hold"/>
                                        <p:tgtEl>
                                          <p:spTgt spid="2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750" fill="hold"/>
                                        <p:tgtEl>
                                          <p:spTgt spid="27"/>
                                        </p:tgtEl>
                                        <p:attrNameLst>
                                          <p:attrName>ppt_x</p:attrName>
                                        </p:attrNameLst>
                                      </p:cBhvr>
                                      <p:tavLst>
                                        <p:tav tm="0">
                                          <p:val>
                                            <p:strVal val="0-#ppt_w/2"/>
                                          </p:val>
                                        </p:tav>
                                        <p:tav tm="100000">
                                          <p:val>
                                            <p:strVal val="#ppt_x"/>
                                          </p:val>
                                        </p:tav>
                                      </p:tavLst>
                                    </p:anim>
                                    <p:anim calcmode="lin" valueType="num">
                                      <p:cBhvr additive="base">
                                        <p:cTn id="45" dur="75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750" fill="hold"/>
                                        <p:tgtEl>
                                          <p:spTgt spid="30"/>
                                        </p:tgtEl>
                                        <p:attrNameLst>
                                          <p:attrName>ppt_x</p:attrName>
                                        </p:attrNameLst>
                                      </p:cBhvr>
                                      <p:tavLst>
                                        <p:tav tm="0">
                                          <p:val>
                                            <p:strVal val="0-#ppt_w/2"/>
                                          </p:val>
                                        </p:tav>
                                        <p:tav tm="100000">
                                          <p:val>
                                            <p:strVal val="#ppt_x"/>
                                          </p:val>
                                        </p:tav>
                                      </p:tavLst>
                                    </p:anim>
                                    <p:anim calcmode="lin" valueType="num">
                                      <p:cBhvr additive="base">
                                        <p:cTn id="49" dur="750" fill="hold"/>
                                        <p:tgtEl>
                                          <p:spTgt spid="3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750" fill="hold"/>
                                        <p:tgtEl>
                                          <p:spTgt spid="33"/>
                                        </p:tgtEl>
                                        <p:attrNameLst>
                                          <p:attrName>ppt_x</p:attrName>
                                        </p:attrNameLst>
                                      </p:cBhvr>
                                      <p:tavLst>
                                        <p:tav tm="0">
                                          <p:val>
                                            <p:strVal val="1+#ppt_w/2"/>
                                          </p:val>
                                        </p:tav>
                                        <p:tav tm="100000">
                                          <p:val>
                                            <p:strVal val="#ppt_x"/>
                                          </p:val>
                                        </p:tav>
                                      </p:tavLst>
                                    </p:anim>
                                    <p:anim calcmode="lin" valueType="num">
                                      <p:cBhvr additive="base">
                                        <p:cTn id="53" dur="750" fill="hold"/>
                                        <p:tgtEl>
                                          <p:spTgt spid="3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36"/>
                                        </p:tgtEl>
                                        <p:attrNameLst>
                                          <p:attrName>style.visibility</p:attrName>
                                        </p:attrNameLst>
                                      </p:cBhvr>
                                      <p:to>
                                        <p:strVal val="visible"/>
                                      </p:to>
                                    </p:set>
                                    <p:anim calcmode="lin" valueType="num">
                                      <p:cBhvr additive="base">
                                        <p:cTn id="56" dur="750" fill="hold"/>
                                        <p:tgtEl>
                                          <p:spTgt spid="36"/>
                                        </p:tgtEl>
                                        <p:attrNameLst>
                                          <p:attrName>ppt_x</p:attrName>
                                        </p:attrNameLst>
                                      </p:cBhvr>
                                      <p:tavLst>
                                        <p:tav tm="0">
                                          <p:val>
                                            <p:strVal val="1+#ppt_w/2"/>
                                          </p:val>
                                        </p:tav>
                                        <p:tav tm="100000">
                                          <p:val>
                                            <p:strVal val="#ppt_x"/>
                                          </p:val>
                                        </p:tav>
                                      </p:tavLst>
                                    </p:anim>
                                    <p:anim calcmode="lin" valueType="num">
                                      <p:cBhvr additive="base">
                                        <p:cTn id="57" dur="750" fill="hold"/>
                                        <p:tgtEl>
                                          <p:spTgt spid="3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39"/>
                                        </p:tgtEl>
                                        <p:attrNameLst>
                                          <p:attrName>style.visibility</p:attrName>
                                        </p:attrNameLst>
                                      </p:cBhvr>
                                      <p:to>
                                        <p:strVal val="visible"/>
                                      </p:to>
                                    </p:set>
                                    <p:anim calcmode="lin" valueType="num">
                                      <p:cBhvr additive="base">
                                        <p:cTn id="60" dur="750" fill="hold"/>
                                        <p:tgtEl>
                                          <p:spTgt spid="39"/>
                                        </p:tgtEl>
                                        <p:attrNameLst>
                                          <p:attrName>ppt_x</p:attrName>
                                        </p:attrNameLst>
                                      </p:cBhvr>
                                      <p:tavLst>
                                        <p:tav tm="0">
                                          <p:val>
                                            <p:strVal val="1+#ppt_w/2"/>
                                          </p:val>
                                        </p:tav>
                                        <p:tav tm="100000">
                                          <p:val>
                                            <p:strVal val="#ppt_x"/>
                                          </p:val>
                                        </p:tav>
                                      </p:tavLst>
                                    </p:anim>
                                    <p:anim calcmode="lin" valueType="num">
                                      <p:cBhvr additive="base">
                                        <p:cTn id="61" dur="750" fill="hold"/>
                                        <p:tgtEl>
                                          <p:spTgt spid="3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heel(1)">
                                      <p:cBhvr>
                                        <p:cTn id="64" dur="750"/>
                                        <p:tgtEl>
                                          <p:spTgt spid="24"/>
                                        </p:tgtEl>
                                      </p:cBhvr>
                                    </p:animEffect>
                                  </p:childTnLst>
                                </p:cTn>
                              </p:par>
                              <p:par>
                                <p:cTn id="65" presetID="21" presetClass="entr" presetSubtype="1" fill="hold" nodeType="withEffect">
                                  <p:stCondLst>
                                    <p:cond delay="100"/>
                                  </p:stCondLst>
                                  <p:childTnLst>
                                    <p:set>
                                      <p:cBhvr>
                                        <p:cTn id="66" dur="1" fill="hold">
                                          <p:stCondLst>
                                            <p:cond delay="0"/>
                                          </p:stCondLst>
                                        </p:cTn>
                                        <p:tgtEl>
                                          <p:spTgt spid="27"/>
                                        </p:tgtEl>
                                        <p:attrNameLst>
                                          <p:attrName>style.visibility</p:attrName>
                                        </p:attrNameLst>
                                      </p:cBhvr>
                                      <p:to>
                                        <p:strVal val="visible"/>
                                      </p:to>
                                    </p:set>
                                    <p:animEffect transition="in" filter="wheel(1)">
                                      <p:cBhvr>
                                        <p:cTn id="67" dur="750"/>
                                        <p:tgtEl>
                                          <p:spTgt spid="27"/>
                                        </p:tgtEl>
                                      </p:cBhvr>
                                    </p:animEffect>
                                  </p:childTnLst>
                                </p:cTn>
                              </p:par>
                              <p:par>
                                <p:cTn id="68" presetID="21" presetClass="entr" presetSubtype="1" fill="hold" nodeType="withEffect">
                                  <p:stCondLst>
                                    <p:cond delay="200"/>
                                  </p:stCondLst>
                                  <p:childTnLst>
                                    <p:set>
                                      <p:cBhvr>
                                        <p:cTn id="69" dur="1" fill="hold">
                                          <p:stCondLst>
                                            <p:cond delay="0"/>
                                          </p:stCondLst>
                                        </p:cTn>
                                        <p:tgtEl>
                                          <p:spTgt spid="30"/>
                                        </p:tgtEl>
                                        <p:attrNameLst>
                                          <p:attrName>style.visibility</p:attrName>
                                        </p:attrNameLst>
                                      </p:cBhvr>
                                      <p:to>
                                        <p:strVal val="visible"/>
                                      </p:to>
                                    </p:set>
                                    <p:animEffect transition="in" filter="wheel(1)">
                                      <p:cBhvr>
                                        <p:cTn id="70" dur="750"/>
                                        <p:tgtEl>
                                          <p:spTgt spid="30"/>
                                        </p:tgtEl>
                                      </p:cBhvr>
                                    </p:animEffect>
                                  </p:childTnLst>
                                </p:cTn>
                              </p:par>
                              <p:par>
                                <p:cTn id="71" presetID="21" presetClass="entr" presetSubtype="1" fill="hold" nodeType="withEffect">
                                  <p:stCondLst>
                                    <p:cond delay="300"/>
                                  </p:stCondLst>
                                  <p:childTnLst>
                                    <p:set>
                                      <p:cBhvr>
                                        <p:cTn id="72" dur="1" fill="hold">
                                          <p:stCondLst>
                                            <p:cond delay="0"/>
                                          </p:stCondLst>
                                        </p:cTn>
                                        <p:tgtEl>
                                          <p:spTgt spid="33"/>
                                        </p:tgtEl>
                                        <p:attrNameLst>
                                          <p:attrName>style.visibility</p:attrName>
                                        </p:attrNameLst>
                                      </p:cBhvr>
                                      <p:to>
                                        <p:strVal val="visible"/>
                                      </p:to>
                                    </p:set>
                                    <p:animEffect transition="in" filter="wheel(1)">
                                      <p:cBhvr>
                                        <p:cTn id="73" dur="750"/>
                                        <p:tgtEl>
                                          <p:spTgt spid="33"/>
                                        </p:tgtEl>
                                      </p:cBhvr>
                                    </p:animEffect>
                                  </p:childTnLst>
                                </p:cTn>
                              </p:par>
                              <p:par>
                                <p:cTn id="74" presetID="21" presetClass="entr" presetSubtype="1" fill="hold" nodeType="withEffect">
                                  <p:stCondLst>
                                    <p:cond delay="400"/>
                                  </p:stCondLst>
                                  <p:childTnLst>
                                    <p:set>
                                      <p:cBhvr>
                                        <p:cTn id="75" dur="1" fill="hold">
                                          <p:stCondLst>
                                            <p:cond delay="0"/>
                                          </p:stCondLst>
                                        </p:cTn>
                                        <p:tgtEl>
                                          <p:spTgt spid="36"/>
                                        </p:tgtEl>
                                        <p:attrNameLst>
                                          <p:attrName>style.visibility</p:attrName>
                                        </p:attrNameLst>
                                      </p:cBhvr>
                                      <p:to>
                                        <p:strVal val="visible"/>
                                      </p:to>
                                    </p:set>
                                    <p:animEffect transition="in" filter="wheel(1)">
                                      <p:cBhvr>
                                        <p:cTn id="76" dur="750"/>
                                        <p:tgtEl>
                                          <p:spTgt spid="36"/>
                                        </p:tgtEl>
                                      </p:cBhvr>
                                    </p:animEffect>
                                  </p:childTnLst>
                                </p:cTn>
                              </p:par>
                              <p:par>
                                <p:cTn id="77" presetID="21" presetClass="entr" presetSubtype="1" fill="hold" nodeType="withEffect">
                                  <p:stCondLst>
                                    <p:cond delay="500"/>
                                  </p:stCondLst>
                                  <p:childTnLst>
                                    <p:set>
                                      <p:cBhvr>
                                        <p:cTn id="78" dur="1" fill="hold">
                                          <p:stCondLst>
                                            <p:cond delay="0"/>
                                          </p:stCondLst>
                                        </p:cTn>
                                        <p:tgtEl>
                                          <p:spTgt spid="39"/>
                                        </p:tgtEl>
                                        <p:attrNameLst>
                                          <p:attrName>style.visibility</p:attrName>
                                        </p:attrNameLst>
                                      </p:cBhvr>
                                      <p:to>
                                        <p:strVal val="visible"/>
                                      </p:to>
                                    </p:set>
                                    <p:animEffect transition="in" filter="wheel(1)">
                                      <p:cBhvr>
                                        <p:cTn id="79" dur="750"/>
                                        <p:tgtEl>
                                          <p:spTgt spid="3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p:cTn id="82" dur="750" fill="hold"/>
                                        <p:tgtEl>
                                          <p:spTgt spid="24"/>
                                        </p:tgtEl>
                                        <p:attrNameLst>
                                          <p:attrName>ppt_w</p:attrName>
                                        </p:attrNameLst>
                                      </p:cBhvr>
                                      <p:tavLst>
                                        <p:tav tm="0">
                                          <p:val>
                                            <p:fltVal val="0"/>
                                          </p:val>
                                        </p:tav>
                                        <p:tav tm="100000">
                                          <p:val>
                                            <p:strVal val="#ppt_w"/>
                                          </p:val>
                                        </p:tav>
                                      </p:tavLst>
                                    </p:anim>
                                    <p:anim calcmode="lin" valueType="num">
                                      <p:cBhvr>
                                        <p:cTn id="83" dur="750" fill="hold"/>
                                        <p:tgtEl>
                                          <p:spTgt spid="24"/>
                                        </p:tgtEl>
                                        <p:attrNameLst>
                                          <p:attrName>ppt_h</p:attrName>
                                        </p:attrNameLst>
                                      </p:cBhvr>
                                      <p:tavLst>
                                        <p:tav tm="0">
                                          <p:val>
                                            <p:fltVal val="0"/>
                                          </p:val>
                                        </p:tav>
                                        <p:tav tm="100000">
                                          <p:val>
                                            <p:strVal val="#ppt_h"/>
                                          </p:val>
                                        </p:tav>
                                      </p:tavLst>
                                    </p:anim>
                                    <p:anim calcmode="lin" valueType="num">
                                      <p:cBhvr>
                                        <p:cTn id="84" dur="750" fill="hold"/>
                                        <p:tgtEl>
                                          <p:spTgt spid="24"/>
                                        </p:tgtEl>
                                        <p:attrNameLst>
                                          <p:attrName>style.rotation</p:attrName>
                                        </p:attrNameLst>
                                      </p:cBhvr>
                                      <p:tavLst>
                                        <p:tav tm="0">
                                          <p:val>
                                            <p:fltVal val="360"/>
                                          </p:val>
                                        </p:tav>
                                        <p:tav tm="100000">
                                          <p:val>
                                            <p:fltVal val="0"/>
                                          </p:val>
                                        </p:tav>
                                      </p:tavLst>
                                    </p:anim>
                                    <p:animEffect transition="in" filter="fade">
                                      <p:cBhvr>
                                        <p:cTn id="85" dur="750"/>
                                        <p:tgtEl>
                                          <p:spTgt spid="2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27"/>
                                        </p:tgtEl>
                                        <p:attrNameLst>
                                          <p:attrName>style.visibility</p:attrName>
                                        </p:attrNameLst>
                                      </p:cBhvr>
                                      <p:to>
                                        <p:strVal val="visible"/>
                                      </p:to>
                                    </p:set>
                                    <p:anim calcmode="lin" valueType="num">
                                      <p:cBhvr>
                                        <p:cTn id="88" dur="750" fill="hold"/>
                                        <p:tgtEl>
                                          <p:spTgt spid="27"/>
                                        </p:tgtEl>
                                        <p:attrNameLst>
                                          <p:attrName>ppt_w</p:attrName>
                                        </p:attrNameLst>
                                      </p:cBhvr>
                                      <p:tavLst>
                                        <p:tav tm="0">
                                          <p:val>
                                            <p:fltVal val="0"/>
                                          </p:val>
                                        </p:tav>
                                        <p:tav tm="100000">
                                          <p:val>
                                            <p:strVal val="#ppt_w"/>
                                          </p:val>
                                        </p:tav>
                                      </p:tavLst>
                                    </p:anim>
                                    <p:anim calcmode="lin" valueType="num">
                                      <p:cBhvr>
                                        <p:cTn id="89" dur="750" fill="hold"/>
                                        <p:tgtEl>
                                          <p:spTgt spid="27"/>
                                        </p:tgtEl>
                                        <p:attrNameLst>
                                          <p:attrName>ppt_h</p:attrName>
                                        </p:attrNameLst>
                                      </p:cBhvr>
                                      <p:tavLst>
                                        <p:tav tm="0">
                                          <p:val>
                                            <p:fltVal val="0"/>
                                          </p:val>
                                        </p:tav>
                                        <p:tav tm="100000">
                                          <p:val>
                                            <p:strVal val="#ppt_h"/>
                                          </p:val>
                                        </p:tav>
                                      </p:tavLst>
                                    </p:anim>
                                    <p:anim calcmode="lin" valueType="num">
                                      <p:cBhvr>
                                        <p:cTn id="90" dur="750" fill="hold"/>
                                        <p:tgtEl>
                                          <p:spTgt spid="27"/>
                                        </p:tgtEl>
                                        <p:attrNameLst>
                                          <p:attrName>style.rotation</p:attrName>
                                        </p:attrNameLst>
                                      </p:cBhvr>
                                      <p:tavLst>
                                        <p:tav tm="0">
                                          <p:val>
                                            <p:fltVal val="360"/>
                                          </p:val>
                                        </p:tav>
                                        <p:tav tm="100000">
                                          <p:val>
                                            <p:fltVal val="0"/>
                                          </p:val>
                                        </p:tav>
                                      </p:tavLst>
                                    </p:anim>
                                    <p:animEffect transition="in" filter="fade">
                                      <p:cBhvr>
                                        <p:cTn id="91" dur="750"/>
                                        <p:tgtEl>
                                          <p:spTgt spid="2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30"/>
                                        </p:tgtEl>
                                        <p:attrNameLst>
                                          <p:attrName>style.visibility</p:attrName>
                                        </p:attrNameLst>
                                      </p:cBhvr>
                                      <p:to>
                                        <p:strVal val="visible"/>
                                      </p:to>
                                    </p:set>
                                    <p:anim calcmode="lin" valueType="num">
                                      <p:cBhvr>
                                        <p:cTn id="94" dur="750" fill="hold"/>
                                        <p:tgtEl>
                                          <p:spTgt spid="30"/>
                                        </p:tgtEl>
                                        <p:attrNameLst>
                                          <p:attrName>ppt_w</p:attrName>
                                        </p:attrNameLst>
                                      </p:cBhvr>
                                      <p:tavLst>
                                        <p:tav tm="0">
                                          <p:val>
                                            <p:fltVal val="0"/>
                                          </p:val>
                                        </p:tav>
                                        <p:tav tm="100000">
                                          <p:val>
                                            <p:strVal val="#ppt_w"/>
                                          </p:val>
                                        </p:tav>
                                      </p:tavLst>
                                    </p:anim>
                                    <p:anim calcmode="lin" valueType="num">
                                      <p:cBhvr>
                                        <p:cTn id="95" dur="750" fill="hold"/>
                                        <p:tgtEl>
                                          <p:spTgt spid="30"/>
                                        </p:tgtEl>
                                        <p:attrNameLst>
                                          <p:attrName>ppt_h</p:attrName>
                                        </p:attrNameLst>
                                      </p:cBhvr>
                                      <p:tavLst>
                                        <p:tav tm="0">
                                          <p:val>
                                            <p:fltVal val="0"/>
                                          </p:val>
                                        </p:tav>
                                        <p:tav tm="100000">
                                          <p:val>
                                            <p:strVal val="#ppt_h"/>
                                          </p:val>
                                        </p:tav>
                                      </p:tavLst>
                                    </p:anim>
                                    <p:anim calcmode="lin" valueType="num">
                                      <p:cBhvr>
                                        <p:cTn id="96" dur="750" fill="hold"/>
                                        <p:tgtEl>
                                          <p:spTgt spid="30"/>
                                        </p:tgtEl>
                                        <p:attrNameLst>
                                          <p:attrName>style.rotation</p:attrName>
                                        </p:attrNameLst>
                                      </p:cBhvr>
                                      <p:tavLst>
                                        <p:tav tm="0">
                                          <p:val>
                                            <p:fltVal val="360"/>
                                          </p:val>
                                        </p:tav>
                                        <p:tav tm="100000">
                                          <p:val>
                                            <p:fltVal val="0"/>
                                          </p:val>
                                        </p:tav>
                                      </p:tavLst>
                                    </p:anim>
                                    <p:animEffect transition="in" filter="fade">
                                      <p:cBhvr>
                                        <p:cTn id="97" dur="750"/>
                                        <p:tgtEl>
                                          <p:spTgt spid="3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33"/>
                                        </p:tgtEl>
                                        <p:attrNameLst>
                                          <p:attrName>style.visibility</p:attrName>
                                        </p:attrNameLst>
                                      </p:cBhvr>
                                      <p:to>
                                        <p:strVal val="visible"/>
                                      </p:to>
                                    </p:set>
                                    <p:anim calcmode="lin" valueType="num">
                                      <p:cBhvr>
                                        <p:cTn id="100" dur="750" fill="hold"/>
                                        <p:tgtEl>
                                          <p:spTgt spid="33"/>
                                        </p:tgtEl>
                                        <p:attrNameLst>
                                          <p:attrName>ppt_w</p:attrName>
                                        </p:attrNameLst>
                                      </p:cBhvr>
                                      <p:tavLst>
                                        <p:tav tm="0">
                                          <p:val>
                                            <p:fltVal val="0"/>
                                          </p:val>
                                        </p:tav>
                                        <p:tav tm="100000">
                                          <p:val>
                                            <p:strVal val="#ppt_w"/>
                                          </p:val>
                                        </p:tav>
                                      </p:tavLst>
                                    </p:anim>
                                    <p:anim calcmode="lin" valueType="num">
                                      <p:cBhvr>
                                        <p:cTn id="101" dur="750" fill="hold"/>
                                        <p:tgtEl>
                                          <p:spTgt spid="33"/>
                                        </p:tgtEl>
                                        <p:attrNameLst>
                                          <p:attrName>ppt_h</p:attrName>
                                        </p:attrNameLst>
                                      </p:cBhvr>
                                      <p:tavLst>
                                        <p:tav tm="0">
                                          <p:val>
                                            <p:fltVal val="0"/>
                                          </p:val>
                                        </p:tav>
                                        <p:tav tm="100000">
                                          <p:val>
                                            <p:strVal val="#ppt_h"/>
                                          </p:val>
                                        </p:tav>
                                      </p:tavLst>
                                    </p:anim>
                                    <p:anim calcmode="lin" valueType="num">
                                      <p:cBhvr>
                                        <p:cTn id="102" dur="750" fill="hold"/>
                                        <p:tgtEl>
                                          <p:spTgt spid="33"/>
                                        </p:tgtEl>
                                        <p:attrNameLst>
                                          <p:attrName>style.rotation</p:attrName>
                                        </p:attrNameLst>
                                      </p:cBhvr>
                                      <p:tavLst>
                                        <p:tav tm="0">
                                          <p:val>
                                            <p:fltVal val="360"/>
                                          </p:val>
                                        </p:tav>
                                        <p:tav tm="100000">
                                          <p:val>
                                            <p:fltVal val="0"/>
                                          </p:val>
                                        </p:tav>
                                      </p:tavLst>
                                    </p:anim>
                                    <p:animEffect transition="in" filter="fade">
                                      <p:cBhvr>
                                        <p:cTn id="103" dur="750"/>
                                        <p:tgtEl>
                                          <p:spTgt spid="3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750" fill="hold"/>
                                        <p:tgtEl>
                                          <p:spTgt spid="36"/>
                                        </p:tgtEl>
                                        <p:attrNameLst>
                                          <p:attrName>ppt_w</p:attrName>
                                        </p:attrNameLst>
                                      </p:cBhvr>
                                      <p:tavLst>
                                        <p:tav tm="0">
                                          <p:val>
                                            <p:fltVal val="0"/>
                                          </p:val>
                                        </p:tav>
                                        <p:tav tm="100000">
                                          <p:val>
                                            <p:strVal val="#ppt_w"/>
                                          </p:val>
                                        </p:tav>
                                      </p:tavLst>
                                    </p:anim>
                                    <p:anim calcmode="lin" valueType="num">
                                      <p:cBhvr>
                                        <p:cTn id="107" dur="750" fill="hold"/>
                                        <p:tgtEl>
                                          <p:spTgt spid="36"/>
                                        </p:tgtEl>
                                        <p:attrNameLst>
                                          <p:attrName>ppt_h</p:attrName>
                                        </p:attrNameLst>
                                      </p:cBhvr>
                                      <p:tavLst>
                                        <p:tav tm="0">
                                          <p:val>
                                            <p:fltVal val="0"/>
                                          </p:val>
                                        </p:tav>
                                        <p:tav tm="100000">
                                          <p:val>
                                            <p:strVal val="#ppt_h"/>
                                          </p:val>
                                        </p:tav>
                                      </p:tavLst>
                                    </p:anim>
                                    <p:anim calcmode="lin" valueType="num">
                                      <p:cBhvr>
                                        <p:cTn id="108" dur="750" fill="hold"/>
                                        <p:tgtEl>
                                          <p:spTgt spid="36"/>
                                        </p:tgtEl>
                                        <p:attrNameLst>
                                          <p:attrName>style.rotation</p:attrName>
                                        </p:attrNameLst>
                                      </p:cBhvr>
                                      <p:tavLst>
                                        <p:tav tm="0">
                                          <p:val>
                                            <p:fltVal val="360"/>
                                          </p:val>
                                        </p:tav>
                                        <p:tav tm="100000">
                                          <p:val>
                                            <p:fltVal val="0"/>
                                          </p:val>
                                        </p:tav>
                                      </p:tavLst>
                                    </p:anim>
                                    <p:animEffect transition="in" filter="fade">
                                      <p:cBhvr>
                                        <p:cTn id="109" dur="750"/>
                                        <p:tgtEl>
                                          <p:spTgt spid="3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39"/>
                                        </p:tgtEl>
                                        <p:attrNameLst>
                                          <p:attrName>style.visibility</p:attrName>
                                        </p:attrNameLst>
                                      </p:cBhvr>
                                      <p:to>
                                        <p:strVal val="visible"/>
                                      </p:to>
                                    </p:set>
                                    <p:anim calcmode="lin" valueType="num">
                                      <p:cBhvr>
                                        <p:cTn id="112" dur="750" fill="hold"/>
                                        <p:tgtEl>
                                          <p:spTgt spid="39"/>
                                        </p:tgtEl>
                                        <p:attrNameLst>
                                          <p:attrName>ppt_w</p:attrName>
                                        </p:attrNameLst>
                                      </p:cBhvr>
                                      <p:tavLst>
                                        <p:tav tm="0">
                                          <p:val>
                                            <p:fltVal val="0"/>
                                          </p:val>
                                        </p:tav>
                                        <p:tav tm="100000">
                                          <p:val>
                                            <p:strVal val="#ppt_w"/>
                                          </p:val>
                                        </p:tav>
                                      </p:tavLst>
                                    </p:anim>
                                    <p:anim calcmode="lin" valueType="num">
                                      <p:cBhvr>
                                        <p:cTn id="113" dur="750" fill="hold"/>
                                        <p:tgtEl>
                                          <p:spTgt spid="39"/>
                                        </p:tgtEl>
                                        <p:attrNameLst>
                                          <p:attrName>ppt_h</p:attrName>
                                        </p:attrNameLst>
                                      </p:cBhvr>
                                      <p:tavLst>
                                        <p:tav tm="0">
                                          <p:val>
                                            <p:fltVal val="0"/>
                                          </p:val>
                                        </p:tav>
                                        <p:tav tm="100000">
                                          <p:val>
                                            <p:strVal val="#ppt_h"/>
                                          </p:val>
                                        </p:tav>
                                      </p:tavLst>
                                    </p:anim>
                                    <p:anim calcmode="lin" valueType="num">
                                      <p:cBhvr>
                                        <p:cTn id="114" dur="750" fill="hold"/>
                                        <p:tgtEl>
                                          <p:spTgt spid="39"/>
                                        </p:tgtEl>
                                        <p:attrNameLst>
                                          <p:attrName>style.rotation</p:attrName>
                                        </p:attrNameLst>
                                      </p:cBhvr>
                                      <p:tavLst>
                                        <p:tav tm="0">
                                          <p:val>
                                            <p:fltVal val="360"/>
                                          </p:val>
                                        </p:tav>
                                        <p:tav tm="100000">
                                          <p:val>
                                            <p:fltVal val="0"/>
                                          </p:val>
                                        </p:tav>
                                      </p:tavLst>
                                    </p:anim>
                                    <p:animEffect transition="in" filter="fade">
                                      <p:cBhvr>
                                        <p:cTn id="115" dur="750"/>
                                        <p:tgtEl>
                                          <p:spTgt spid="39"/>
                                        </p:tgtEl>
                                      </p:cBhvr>
                                    </p:animEffect>
                                  </p:childTnLst>
                                </p:cTn>
                              </p:par>
                              <p:par>
                                <p:cTn id="116" presetID="45" presetClass="exit" presetSubtype="0" fill="hold" nodeType="withEffect">
                                  <p:stCondLst>
                                    <p:cond delay="1000"/>
                                  </p:stCondLst>
                                  <p:childTnLst>
                                    <p:animEffect transition="out" filter="fade">
                                      <p:cBhvr>
                                        <p:cTn id="117" dur="750"/>
                                        <p:tgtEl>
                                          <p:spTgt spid="24"/>
                                        </p:tgtEl>
                                      </p:cBhvr>
                                    </p:animEffect>
                                    <p:anim calcmode="lin" valueType="num">
                                      <p:cBhvr>
                                        <p:cTn id="118" dur="750"/>
                                        <p:tgtEl>
                                          <p:spTgt spid="2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24"/>
                                        </p:tgtEl>
                                        <p:attrNameLst>
                                          <p:attrName>ppt_h</p:attrName>
                                        </p:attrNameLst>
                                      </p:cBhvr>
                                      <p:tavLst>
                                        <p:tav tm="0">
                                          <p:val>
                                            <p:strVal val="ppt_h"/>
                                          </p:val>
                                        </p:tav>
                                        <p:tav tm="100000">
                                          <p:val>
                                            <p:strVal val="ppt_h"/>
                                          </p:val>
                                        </p:tav>
                                      </p:tavLst>
                                    </p:anim>
                                    <p:set>
                                      <p:cBhvr>
                                        <p:cTn id="120" dur="1" fill="hold">
                                          <p:stCondLst>
                                            <p:cond delay="749"/>
                                          </p:stCondLst>
                                        </p:cTn>
                                        <p:tgtEl>
                                          <p:spTgt spid="2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27"/>
                                        </p:tgtEl>
                                      </p:cBhvr>
                                    </p:animEffect>
                                    <p:anim calcmode="lin" valueType="num">
                                      <p:cBhvr>
                                        <p:cTn id="123" dur="750"/>
                                        <p:tgtEl>
                                          <p:spTgt spid="2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27"/>
                                        </p:tgtEl>
                                        <p:attrNameLst>
                                          <p:attrName>ppt_h</p:attrName>
                                        </p:attrNameLst>
                                      </p:cBhvr>
                                      <p:tavLst>
                                        <p:tav tm="0">
                                          <p:val>
                                            <p:strVal val="ppt_h"/>
                                          </p:val>
                                        </p:tav>
                                        <p:tav tm="100000">
                                          <p:val>
                                            <p:strVal val="ppt_h"/>
                                          </p:val>
                                        </p:tav>
                                      </p:tavLst>
                                    </p:anim>
                                    <p:set>
                                      <p:cBhvr>
                                        <p:cTn id="125" dur="1" fill="hold">
                                          <p:stCondLst>
                                            <p:cond delay="749"/>
                                          </p:stCondLst>
                                        </p:cTn>
                                        <p:tgtEl>
                                          <p:spTgt spid="2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30"/>
                                        </p:tgtEl>
                                      </p:cBhvr>
                                    </p:animEffect>
                                    <p:anim calcmode="lin" valueType="num">
                                      <p:cBhvr>
                                        <p:cTn id="128" dur="750"/>
                                        <p:tgtEl>
                                          <p:spTgt spid="3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30"/>
                                        </p:tgtEl>
                                        <p:attrNameLst>
                                          <p:attrName>ppt_h</p:attrName>
                                        </p:attrNameLst>
                                      </p:cBhvr>
                                      <p:tavLst>
                                        <p:tav tm="0">
                                          <p:val>
                                            <p:strVal val="ppt_h"/>
                                          </p:val>
                                        </p:tav>
                                        <p:tav tm="100000">
                                          <p:val>
                                            <p:strVal val="ppt_h"/>
                                          </p:val>
                                        </p:tav>
                                      </p:tavLst>
                                    </p:anim>
                                    <p:set>
                                      <p:cBhvr>
                                        <p:cTn id="130" dur="1" fill="hold">
                                          <p:stCondLst>
                                            <p:cond delay="749"/>
                                          </p:stCondLst>
                                        </p:cTn>
                                        <p:tgtEl>
                                          <p:spTgt spid="3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33"/>
                                        </p:tgtEl>
                                      </p:cBhvr>
                                    </p:animEffect>
                                    <p:anim calcmode="lin" valueType="num">
                                      <p:cBhvr>
                                        <p:cTn id="133" dur="750"/>
                                        <p:tgtEl>
                                          <p:spTgt spid="3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33"/>
                                        </p:tgtEl>
                                        <p:attrNameLst>
                                          <p:attrName>ppt_h</p:attrName>
                                        </p:attrNameLst>
                                      </p:cBhvr>
                                      <p:tavLst>
                                        <p:tav tm="0">
                                          <p:val>
                                            <p:strVal val="ppt_h"/>
                                          </p:val>
                                        </p:tav>
                                        <p:tav tm="100000">
                                          <p:val>
                                            <p:strVal val="ppt_h"/>
                                          </p:val>
                                        </p:tav>
                                      </p:tavLst>
                                    </p:anim>
                                    <p:set>
                                      <p:cBhvr>
                                        <p:cTn id="135" dur="1" fill="hold">
                                          <p:stCondLst>
                                            <p:cond delay="749"/>
                                          </p:stCondLst>
                                        </p:cTn>
                                        <p:tgtEl>
                                          <p:spTgt spid="3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36"/>
                                        </p:tgtEl>
                                      </p:cBhvr>
                                    </p:animEffect>
                                    <p:anim calcmode="lin" valueType="num">
                                      <p:cBhvr>
                                        <p:cTn id="138" dur="750"/>
                                        <p:tgtEl>
                                          <p:spTgt spid="3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36"/>
                                        </p:tgtEl>
                                        <p:attrNameLst>
                                          <p:attrName>ppt_h</p:attrName>
                                        </p:attrNameLst>
                                      </p:cBhvr>
                                      <p:tavLst>
                                        <p:tav tm="0">
                                          <p:val>
                                            <p:strVal val="ppt_h"/>
                                          </p:val>
                                        </p:tav>
                                        <p:tav tm="100000">
                                          <p:val>
                                            <p:strVal val="ppt_h"/>
                                          </p:val>
                                        </p:tav>
                                      </p:tavLst>
                                    </p:anim>
                                    <p:set>
                                      <p:cBhvr>
                                        <p:cTn id="140" dur="1" fill="hold">
                                          <p:stCondLst>
                                            <p:cond delay="749"/>
                                          </p:stCondLst>
                                        </p:cTn>
                                        <p:tgtEl>
                                          <p:spTgt spid="3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39"/>
                                        </p:tgtEl>
                                      </p:cBhvr>
                                    </p:animEffect>
                                    <p:anim calcmode="lin" valueType="num">
                                      <p:cBhvr>
                                        <p:cTn id="143" dur="750"/>
                                        <p:tgtEl>
                                          <p:spTgt spid="3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39"/>
                                        </p:tgtEl>
                                        <p:attrNameLst>
                                          <p:attrName>ppt_h</p:attrName>
                                        </p:attrNameLst>
                                      </p:cBhvr>
                                      <p:tavLst>
                                        <p:tav tm="0">
                                          <p:val>
                                            <p:strVal val="ppt_h"/>
                                          </p:val>
                                        </p:tav>
                                        <p:tav tm="100000">
                                          <p:val>
                                            <p:strVal val="ppt_h"/>
                                          </p:val>
                                        </p:tav>
                                      </p:tavLst>
                                    </p:anim>
                                    <p:set>
                                      <p:cBhvr>
                                        <p:cTn id="145" dur="1" fill="hold">
                                          <p:stCondLst>
                                            <p:cond delay="749"/>
                                          </p:stCondLst>
                                        </p:cTn>
                                        <p:tgtEl>
                                          <p:spTgt spid="39"/>
                                        </p:tgtEl>
                                        <p:attrNameLst>
                                          <p:attrName>style.visibility</p:attrName>
                                        </p:attrNameLst>
                                      </p:cBhvr>
                                      <p:to>
                                        <p:strVal val="hidden"/>
                                      </p:to>
                                    </p:set>
                                  </p:childTnLst>
                                </p:cTn>
                              </p:par>
                              <p:par>
                                <p:cTn id="146" presetID="2" presetClass="entr" presetSubtype="8" decel="100000" fill="hold" grpId="0" nodeType="withEffect">
                                  <p:stCondLst>
                                    <p:cond delay="1500"/>
                                  </p:stCondLst>
                                  <p:iterate type="lt">
                                    <p:tmPct val="10000"/>
                                  </p:iterate>
                                  <p:childTnLst>
                                    <p:set>
                                      <p:cBhvr>
                                        <p:cTn id="147" dur="1" fill="hold">
                                          <p:stCondLst>
                                            <p:cond delay="0"/>
                                          </p:stCondLst>
                                        </p:cTn>
                                        <p:tgtEl>
                                          <p:spTgt spid="60"/>
                                        </p:tgtEl>
                                        <p:attrNameLst>
                                          <p:attrName>style.visibility</p:attrName>
                                        </p:attrNameLst>
                                      </p:cBhvr>
                                      <p:to>
                                        <p:strVal val="visible"/>
                                      </p:to>
                                    </p:set>
                                    <p:anim calcmode="lin" valueType="num">
                                      <p:cBhvr additive="base">
                                        <p:cTn id="148" dur="500" fill="hold"/>
                                        <p:tgtEl>
                                          <p:spTgt spid="60"/>
                                        </p:tgtEl>
                                        <p:attrNameLst>
                                          <p:attrName>ppt_x</p:attrName>
                                        </p:attrNameLst>
                                      </p:cBhvr>
                                      <p:tavLst>
                                        <p:tav tm="0">
                                          <p:val>
                                            <p:strVal val="0-#ppt_w/2"/>
                                          </p:val>
                                        </p:tav>
                                        <p:tav tm="100000">
                                          <p:val>
                                            <p:strVal val="#ppt_x"/>
                                          </p:val>
                                        </p:tav>
                                      </p:tavLst>
                                    </p:anim>
                                    <p:anim calcmode="lin" valueType="num">
                                      <p:cBhvr additive="base">
                                        <p:cTn id="149" dur="500" fill="hold"/>
                                        <p:tgtEl>
                                          <p:spTgt spid="60"/>
                                        </p:tgtEl>
                                        <p:attrNameLst>
                                          <p:attrName>ppt_y</p:attrName>
                                        </p:attrNameLst>
                                      </p:cBhvr>
                                      <p:tavLst>
                                        <p:tav tm="0">
                                          <p:val>
                                            <p:strVal val="#ppt_y"/>
                                          </p:val>
                                        </p:tav>
                                        <p:tav tm="100000">
                                          <p:val>
                                            <p:strVal val="#ppt_y"/>
                                          </p:val>
                                        </p:tav>
                                      </p:tavLst>
                                    </p:anim>
                                  </p:childTnLst>
                                </p:cTn>
                              </p:par>
                              <p:par>
                                <p:cTn id="150" presetID="2" presetClass="entr" presetSubtype="2" decel="100000" fill="hold" grpId="0" nodeType="withEffect">
                                  <p:stCondLst>
                                    <p:cond delay="1500"/>
                                  </p:stCondLst>
                                  <p:iterate type="wd">
                                    <p:tmPct val="10000"/>
                                  </p:iterate>
                                  <p:childTnLst>
                                    <p:set>
                                      <p:cBhvr>
                                        <p:cTn id="151" dur="1" fill="hold">
                                          <p:stCondLst>
                                            <p:cond delay="0"/>
                                          </p:stCondLst>
                                        </p:cTn>
                                        <p:tgtEl>
                                          <p:spTgt spid="61">
                                            <p:txEl>
                                              <p:pRg st="0" end="0"/>
                                            </p:txEl>
                                          </p:spTgt>
                                        </p:tgtEl>
                                        <p:attrNameLst>
                                          <p:attrName>style.visibility</p:attrName>
                                        </p:attrNameLst>
                                      </p:cBhvr>
                                      <p:to>
                                        <p:strVal val="visible"/>
                                      </p:to>
                                    </p:set>
                                    <p:anim calcmode="lin" valueType="num">
                                      <p:cBhvr additive="base">
                                        <p:cTn id="152" dur="75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53" dur="750" fill="hold"/>
                                        <p:tgtEl>
                                          <p:spTgt spid="61">
                                            <p:txEl>
                                              <p:pRg st="0" end="0"/>
                                            </p:txEl>
                                          </p:spTgt>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68"/>
                                        </p:tgtEl>
                                        <p:attrNameLst>
                                          <p:attrName>style.visibility</p:attrName>
                                        </p:attrNameLst>
                                      </p:cBhvr>
                                      <p:to>
                                        <p:strVal val="visible"/>
                                      </p:to>
                                    </p:set>
                                    <p:anim calcmode="lin" valueType="num">
                                      <p:cBhvr additive="base">
                                        <p:cTn id="156" dur="750" fill="hold"/>
                                        <p:tgtEl>
                                          <p:spTgt spid="68"/>
                                        </p:tgtEl>
                                        <p:attrNameLst>
                                          <p:attrName>ppt_x</p:attrName>
                                        </p:attrNameLst>
                                      </p:cBhvr>
                                      <p:tavLst>
                                        <p:tav tm="0">
                                          <p:val>
                                            <p:strVal val="#ppt_x"/>
                                          </p:val>
                                        </p:tav>
                                        <p:tav tm="100000">
                                          <p:val>
                                            <p:strVal val="#ppt_x"/>
                                          </p:val>
                                        </p:tav>
                                      </p:tavLst>
                                    </p:anim>
                                    <p:anim calcmode="lin" valueType="num">
                                      <p:cBhvr additive="base">
                                        <p:cTn id="157" dur="750" fill="hold"/>
                                        <p:tgtEl>
                                          <p:spTgt spid="68"/>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69"/>
                                        </p:tgtEl>
                                        <p:attrNameLst>
                                          <p:attrName>style.visibility</p:attrName>
                                        </p:attrNameLst>
                                      </p:cBhvr>
                                      <p:to>
                                        <p:strVal val="visible"/>
                                      </p:to>
                                    </p:set>
                                    <p:anim calcmode="lin" valueType="num">
                                      <p:cBhvr additive="base">
                                        <p:cTn id="160" dur="750" fill="hold"/>
                                        <p:tgtEl>
                                          <p:spTgt spid="69"/>
                                        </p:tgtEl>
                                        <p:attrNameLst>
                                          <p:attrName>ppt_x</p:attrName>
                                        </p:attrNameLst>
                                      </p:cBhvr>
                                      <p:tavLst>
                                        <p:tav tm="0">
                                          <p:val>
                                            <p:strVal val="#ppt_x"/>
                                          </p:val>
                                        </p:tav>
                                        <p:tav tm="100000">
                                          <p:val>
                                            <p:strVal val="#ppt_x"/>
                                          </p:val>
                                        </p:tav>
                                      </p:tavLst>
                                    </p:anim>
                                    <p:anim calcmode="lin" valueType="num">
                                      <p:cBhvr additive="base">
                                        <p:cTn id="161" dur="750" fill="hold"/>
                                        <p:tgtEl>
                                          <p:spTgt spid="69"/>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70"/>
                                        </p:tgtEl>
                                        <p:attrNameLst>
                                          <p:attrName>style.visibility</p:attrName>
                                        </p:attrNameLst>
                                      </p:cBhvr>
                                      <p:to>
                                        <p:strVal val="visible"/>
                                      </p:to>
                                    </p:set>
                                    <p:anim calcmode="lin" valueType="num">
                                      <p:cBhvr additive="base">
                                        <p:cTn id="164" dur="750" fill="hold"/>
                                        <p:tgtEl>
                                          <p:spTgt spid="70"/>
                                        </p:tgtEl>
                                        <p:attrNameLst>
                                          <p:attrName>ppt_x</p:attrName>
                                        </p:attrNameLst>
                                      </p:cBhvr>
                                      <p:tavLst>
                                        <p:tav tm="0">
                                          <p:val>
                                            <p:strVal val="#ppt_x"/>
                                          </p:val>
                                        </p:tav>
                                        <p:tav tm="100000">
                                          <p:val>
                                            <p:strVal val="#ppt_x"/>
                                          </p:val>
                                        </p:tav>
                                      </p:tavLst>
                                    </p:anim>
                                    <p:anim calcmode="lin" valueType="num">
                                      <p:cBhvr additive="base">
                                        <p:cTn id="165" dur="750" fill="hold"/>
                                        <p:tgtEl>
                                          <p:spTgt spid="70"/>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71"/>
                                        </p:tgtEl>
                                        <p:attrNameLst>
                                          <p:attrName>style.visibility</p:attrName>
                                        </p:attrNameLst>
                                      </p:cBhvr>
                                      <p:to>
                                        <p:strVal val="visible"/>
                                      </p:to>
                                    </p:set>
                                    <p:anim calcmode="lin" valueType="num">
                                      <p:cBhvr additive="base">
                                        <p:cTn id="168" dur="750" fill="hold"/>
                                        <p:tgtEl>
                                          <p:spTgt spid="71"/>
                                        </p:tgtEl>
                                        <p:attrNameLst>
                                          <p:attrName>ppt_x</p:attrName>
                                        </p:attrNameLst>
                                      </p:cBhvr>
                                      <p:tavLst>
                                        <p:tav tm="0">
                                          <p:val>
                                            <p:strVal val="#ppt_x"/>
                                          </p:val>
                                        </p:tav>
                                        <p:tav tm="100000">
                                          <p:val>
                                            <p:strVal val="#ppt_x"/>
                                          </p:val>
                                        </p:tav>
                                      </p:tavLst>
                                    </p:anim>
                                    <p:anim calcmode="lin" valueType="num">
                                      <p:cBhvr additive="base">
                                        <p:cTn id="169" dur="750" fill="hold"/>
                                        <p:tgtEl>
                                          <p:spTgt spid="71"/>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68"/>
                                        </p:tgtEl>
                                        <p:attrNameLst>
                                          <p:attrName>style.visibility</p:attrName>
                                        </p:attrNameLst>
                                      </p:cBhvr>
                                      <p:to>
                                        <p:strVal val="visible"/>
                                      </p:to>
                                    </p:set>
                                    <p:animEffect transition="in" filter="fade">
                                      <p:cBhvr>
                                        <p:cTn id="172" dur="750"/>
                                        <p:tgtEl>
                                          <p:spTgt spid="68"/>
                                        </p:tgtEl>
                                      </p:cBhvr>
                                    </p:animEffect>
                                    <p:anim calcmode="lin" valueType="num">
                                      <p:cBhvr>
                                        <p:cTn id="173" dur="750" fill="hold"/>
                                        <p:tgtEl>
                                          <p:spTgt spid="68"/>
                                        </p:tgtEl>
                                        <p:attrNameLst>
                                          <p:attrName>ppt_w</p:attrName>
                                        </p:attrNameLst>
                                      </p:cBhvr>
                                      <p:tavLst>
                                        <p:tav tm="0" fmla="#ppt_w*sin(2.5*pi*$)">
                                          <p:val>
                                            <p:fltVal val="0"/>
                                          </p:val>
                                        </p:tav>
                                        <p:tav tm="100000">
                                          <p:val>
                                            <p:fltVal val="1"/>
                                          </p:val>
                                        </p:tav>
                                      </p:tavLst>
                                    </p:anim>
                                    <p:anim calcmode="lin" valueType="num">
                                      <p:cBhvr>
                                        <p:cTn id="174" dur="750" fill="hold"/>
                                        <p:tgtEl>
                                          <p:spTgt spid="68"/>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69"/>
                                        </p:tgtEl>
                                        <p:attrNameLst>
                                          <p:attrName>style.visibility</p:attrName>
                                        </p:attrNameLst>
                                      </p:cBhvr>
                                      <p:to>
                                        <p:strVal val="visible"/>
                                      </p:to>
                                    </p:set>
                                    <p:animEffect transition="in" filter="fade">
                                      <p:cBhvr>
                                        <p:cTn id="177" dur="750"/>
                                        <p:tgtEl>
                                          <p:spTgt spid="69"/>
                                        </p:tgtEl>
                                      </p:cBhvr>
                                    </p:animEffect>
                                    <p:anim calcmode="lin" valueType="num">
                                      <p:cBhvr>
                                        <p:cTn id="178" dur="750" fill="hold"/>
                                        <p:tgtEl>
                                          <p:spTgt spid="69"/>
                                        </p:tgtEl>
                                        <p:attrNameLst>
                                          <p:attrName>ppt_w</p:attrName>
                                        </p:attrNameLst>
                                      </p:cBhvr>
                                      <p:tavLst>
                                        <p:tav tm="0" fmla="#ppt_w*sin(2.5*pi*$)">
                                          <p:val>
                                            <p:fltVal val="0"/>
                                          </p:val>
                                        </p:tav>
                                        <p:tav tm="100000">
                                          <p:val>
                                            <p:fltVal val="1"/>
                                          </p:val>
                                        </p:tav>
                                      </p:tavLst>
                                    </p:anim>
                                    <p:anim calcmode="lin" valueType="num">
                                      <p:cBhvr>
                                        <p:cTn id="179" dur="750" fill="hold"/>
                                        <p:tgtEl>
                                          <p:spTgt spid="69"/>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70"/>
                                        </p:tgtEl>
                                        <p:attrNameLst>
                                          <p:attrName>style.visibility</p:attrName>
                                        </p:attrNameLst>
                                      </p:cBhvr>
                                      <p:to>
                                        <p:strVal val="visible"/>
                                      </p:to>
                                    </p:set>
                                    <p:animEffect transition="in" filter="fade">
                                      <p:cBhvr>
                                        <p:cTn id="182" dur="750"/>
                                        <p:tgtEl>
                                          <p:spTgt spid="70"/>
                                        </p:tgtEl>
                                      </p:cBhvr>
                                    </p:animEffect>
                                    <p:anim calcmode="lin" valueType="num">
                                      <p:cBhvr>
                                        <p:cTn id="183" dur="750" fill="hold"/>
                                        <p:tgtEl>
                                          <p:spTgt spid="70"/>
                                        </p:tgtEl>
                                        <p:attrNameLst>
                                          <p:attrName>ppt_w</p:attrName>
                                        </p:attrNameLst>
                                      </p:cBhvr>
                                      <p:tavLst>
                                        <p:tav tm="0" fmla="#ppt_w*sin(2.5*pi*$)">
                                          <p:val>
                                            <p:fltVal val="0"/>
                                          </p:val>
                                        </p:tav>
                                        <p:tav tm="100000">
                                          <p:val>
                                            <p:fltVal val="1"/>
                                          </p:val>
                                        </p:tav>
                                      </p:tavLst>
                                    </p:anim>
                                    <p:anim calcmode="lin" valueType="num">
                                      <p:cBhvr>
                                        <p:cTn id="184" dur="750" fill="hold"/>
                                        <p:tgtEl>
                                          <p:spTgt spid="70"/>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71"/>
                                        </p:tgtEl>
                                        <p:attrNameLst>
                                          <p:attrName>style.visibility</p:attrName>
                                        </p:attrNameLst>
                                      </p:cBhvr>
                                      <p:to>
                                        <p:strVal val="visible"/>
                                      </p:to>
                                    </p:set>
                                    <p:animEffect transition="in" filter="fade">
                                      <p:cBhvr>
                                        <p:cTn id="187" dur="750"/>
                                        <p:tgtEl>
                                          <p:spTgt spid="71"/>
                                        </p:tgtEl>
                                      </p:cBhvr>
                                    </p:animEffect>
                                    <p:anim calcmode="lin" valueType="num">
                                      <p:cBhvr>
                                        <p:cTn id="188" dur="750" fill="hold"/>
                                        <p:tgtEl>
                                          <p:spTgt spid="71"/>
                                        </p:tgtEl>
                                        <p:attrNameLst>
                                          <p:attrName>ppt_w</p:attrName>
                                        </p:attrNameLst>
                                      </p:cBhvr>
                                      <p:tavLst>
                                        <p:tav tm="0" fmla="#ppt_w*sin(2.5*pi*$)">
                                          <p:val>
                                            <p:fltVal val="0"/>
                                          </p:val>
                                        </p:tav>
                                        <p:tav tm="100000">
                                          <p:val>
                                            <p:fltVal val="1"/>
                                          </p:val>
                                        </p:tav>
                                      </p:tavLst>
                                    </p:anim>
                                    <p:anim calcmode="lin" valueType="num">
                                      <p:cBhvr>
                                        <p:cTn id="189" dur="750" fill="hold"/>
                                        <p:tgtEl>
                                          <p:spTgt spid="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60" grpId="0"/>
      <p:bldP spid="61"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1+#ppt_w/2"/>
                          </p:val>
                        </p:tav>
                        <p:tav tm="100000">
                          <p:val>
                            <p:strVal val="#ppt_x"/>
                          </p:val>
                        </p:tav>
                      </p:tavLst>
                    </p:anim>
                    <p:anim calcmode="lin" valueType="num">
                      <p:cBhvr additive="base">
                        <p:cTn dur="750" fill="hold"/>
                        <p:tgtEl>
                          <p:spTgt spid="61"/>
                        </p:tgtEl>
                        <p:attrNameLst>
                          <p:attrName>ppt_y</p:attrName>
                        </p:attrNameLst>
                      </p:cBhvr>
                      <p:tavLst>
                        <p:tav tm="0">
                          <p:val>
                            <p:strVal val="#ppt_y"/>
                          </p:val>
                        </p:tav>
                        <p:tav tm="100000">
                          <p:val>
                            <p:strVal val="#ppt_y"/>
                          </p:val>
                        </p:tav>
                      </p:tavLst>
                    </p:anim>
                  </p:childTnLst>
                </p:cTn>
              </p:par>
            </p:tnLst>
          </p:tmpl>
        </p:tmplLst>
      </p:bldP>
      <p:bldP spid="68" grpId="0" animBg="1"/>
      <p:bldP spid="68" grpId="1" animBg="1"/>
      <p:bldP spid="69" grpId="0" animBg="1"/>
      <p:bldP spid="69" grpId="1" animBg="1"/>
      <p:bldP spid="70" grpId="0" animBg="1"/>
      <p:bldP spid="70" grpId="1" animBg="1"/>
      <p:bldP spid="71" grpId="0" animBg="1"/>
      <p:bldP spid="71"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263" y="212720"/>
            <a:ext cx="11677935" cy="6001643"/>
          </a:xfrm>
          <a:prstGeom prst="rect">
            <a:avLst/>
          </a:prstGeom>
        </p:spPr>
        <p:txBody>
          <a:bodyPr wrap="square">
            <a:spAutoFit/>
          </a:bodyPr>
          <a:lstStyle/>
          <a:p>
            <a:r>
              <a:rPr lang="en-US" sz="2400" b="0" i="0" dirty="0" smtClean="0">
                <a:solidFill>
                  <a:srgbClr val="000000"/>
                </a:solidFill>
                <a:effectLst/>
                <a:latin typeface="+mj-lt"/>
              </a:rPr>
              <a:t>Lightweight and heavyweight processes refer the mechanics of a multi-processing system.</a:t>
            </a:r>
          </a:p>
          <a:p>
            <a:endParaRPr lang="en-US" sz="2400" dirty="0">
              <a:solidFill>
                <a:srgbClr val="000000"/>
              </a:solidFill>
              <a:latin typeface="+mj-lt"/>
            </a:endParaRPr>
          </a:p>
          <a:p>
            <a:r>
              <a:rPr lang="en-US" sz="2400" dirty="0">
                <a:latin typeface="+mj-lt"/>
              </a:rPr>
              <a:t>In a lightweight process, threads are used to divvy up the workload. Here you would see one process executing in the OS (for this application or service.) This process would </a:t>
            </a:r>
            <a:r>
              <a:rPr lang="en-US" sz="2400" dirty="0" err="1">
                <a:latin typeface="+mj-lt"/>
              </a:rPr>
              <a:t>posess</a:t>
            </a:r>
            <a:r>
              <a:rPr lang="en-US" sz="2400" dirty="0">
                <a:latin typeface="+mj-lt"/>
              </a:rPr>
              <a:t> 1 or more threads. Each of the threads in this process shares the same address space. Because threads share their address space, communication between the threads is simple and efficient. Each thread could be compared to a process in a heavyweight scenario</a:t>
            </a:r>
            <a:r>
              <a:rPr lang="en-US" sz="2400" dirty="0" smtClean="0">
                <a:latin typeface="+mj-lt"/>
              </a:rPr>
              <a:t>.</a:t>
            </a:r>
          </a:p>
          <a:p>
            <a:endParaRPr lang="en-US" sz="2400" dirty="0">
              <a:latin typeface="+mj-lt"/>
            </a:endParaRPr>
          </a:p>
          <a:p>
            <a:r>
              <a:rPr lang="en-US" sz="2400" dirty="0">
                <a:latin typeface="+mj-lt"/>
              </a:rPr>
              <a:t>In a heavyweight process, new processes are created to perform the work in parallel. Here (for the same application or service), you would see multiple processes running. Each heavyweight process contains its own address space. Communication between these processes would involve additional communications mechanisms such as sockets or pipes</a:t>
            </a:r>
            <a:r>
              <a:rPr lang="en-US" sz="2400" dirty="0" smtClean="0">
                <a:latin typeface="+mj-lt"/>
              </a:rPr>
              <a:t>. The </a:t>
            </a:r>
            <a:r>
              <a:rPr lang="en-US" sz="2400" dirty="0">
                <a:latin typeface="+mj-lt"/>
              </a:rPr>
              <a:t>benefits of a lightweight process come from the conservation of resources. Since threads use the same code section, data section and OS resources, less overall resources are used. The drawback is now you have to ensure your system is thread-safe. You have to make sure the threads don't step on each other. Fortunately, Java provides the necessary tools to allow you to do this</a:t>
            </a:r>
            <a:r>
              <a:rPr lang="en-US" sz="2400" dirty="0" smtClean="0">
                <a:latin typeface="+mj-lt"/>
              </a:rPr>
              <a:t>.</a:t>
            </a:r>
            <a:endParaRPr lang="en-US" sz="2400" dirty="0">
              <a:latin typeface="+mj-lt"/>
            </a:endParaRPr>
          </a:p>
        </p:txBody>
      </p:sp>
    </p:spTree>
    <p:extLst>
      <p:ext uri="{BB962C8B-B14F-4D97-AF65-F5344CB8AC3E}">
        <p14:creationId xmlns:p14="http://schemas.microsoft.com/office/powerpoint/2010/main" val="2443951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fe Cycle of A Thr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52400"/>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3773" y="112937"/>
            <a:ext cx="11887199" cy="5940088"/>
          </a:xfrm>
          <a:prstGeom prst="rect">
            <a:avLst/>
          </a:prstGeom>
        </p:spPr>
        <p:txBody>
          <a:bodyPr wrap="square">
            <a:spAutoFit/>
          </a:bodyPr>
          <a:lstStyle/>
          <a:p>
            <a:pPr fontAlgn="base"/>
            <a:r>
              <a:rPr lang="en-US" sz="2000" b="1" i="0" dirty="0" smtClean="0">
                <a:solidFill>
                  <a:srgbClr val="000000"/>
                </a:solidFill>
                <a:effectLst/>
                <a:latin typeface="inherit"/>
              </a:rPr>
              <a:t>States of thread- </a:t>
            </a:r>
            <a:r>
              <a:rPr lang="en-US" sz="2000" b="0" i="0" dirty="0" smtClean="0">
                <a:solidFill>
                  <a:srgbClr val="000000"/>
                </a:solidFill>
                <a:effectLst/>
                <a:latin typeface="Open Sans"/>
              </a:rPr>
              <a:t>A thread has one of the following States.</a:t>
            </a:r>
          </a:p>
          <a:p>
            <a:pPr fontAlgn="base"/>
            <a:r>
              <a:rPr lang="en-US" sz="2000" b="1" i="0" dirty="0" smtClean="0">
                <a:solidFill>
                  <a:srgbClr val="000000"/>
                </a:solidFill>
                <a:effectLst/>
                <a:latin typeface="inherit"/>
              </a:rPr>
              <a:t>New-</a:t>
            </a:r>
            <a:r>
              <a:rPr lang="en-US" sz="2000" b="0" i="0" dirty="0" smtClean="0">
                <a:solidFill>
                  <a:srgbClr val="000000"/>
                </a:solidFill>
                <a:effectLst/>
                <a:latin typeface="Open Sans"/>
              </a:rPr>
              <a:t>A new thread begins its life cycle in the new state. It remains in this state until the program starts the thread. It is also referred to as a born thread.</a:t>
            </a:r>
          </a:p>
          <a:p>
            <a:pPr fontAlgn="base"/>
            <a:r>
              <a:rPr lang="en-US" sz="2000" b="1" i="0" dirty="0" smtClean="0">
                <a:solidFill>
                  <a:srgbClr val="000000"/>
                </a:solidFill>
                <a:effectLst/>
                <a:latin typeface="inherit"/>
              </a:rPr>
              <a:t>1-Runnable-</a:t>
            </a:r>
            <a:r>
              <a:rPr lang="en-US" sz="2000" b="0" i="0" dirty="0" smtClean="0">
                <a:solidFill>
                  <a:srgbClr val="000000"/>
                </a:solidFill>
                <a:effectLst/>
                <a:latin typeface="Open Sans"/>
              </a:rPr>
              <a:t> After invocation of start() method on new thread, the thread becomes </a:t>
            </a:r>
            <a:r>
              <a:rPr lang="en-US" sz="2000" b="0" i="0" dirty="0" err="1" smtClean="0">
                <a:solidFill>
                  <a:srgbClr val="000000"/>
                </a:solidFill>
                <a:effectLst/>
                <a:latin typeface="Open Sans"/>
              </a:rPr>
              <a:t>runnable.After</a:t>
            </a:r>
            <a:r>
              <a:rPr lang="en-US" sz="2000" b="0" i="0" dirty="0" smtClean="0">
                <a:solidFill>
                  <a:srgbClr val="000000"/>
                </a:solidFill>
                <a:effectLst/>
                <a:latin typeface="Open Sans"/>
              </a:rPr>
              <a:t> a newly born thread is started, the thread becomes runnable. A thread in this state is considered to be executing its task.</a:t>
            </a:r>
            <a:br>
              <a:rPr lang="en-US" sz="2000" b="0" i="0" dirty="0" smtClean="0">
                <a:solidFill>
                  <a:srgbClr val="000000"/>
                </a:solidFill>
                <a:effectLst/>
                <a:latin typeface="Open Sans"/>
              </a:rPr>
            </a:br>
            <a:r>
              <a:rPr lang="en-US" sz="2000" b="1" i="0" dirty="0" smtClean="0">
                <a:solidFill>
                  <a:srgbClr val="000000"/>
                </a:solidFill>
                <a:effectLst/>
                <a:latin typeface="inherit"/>
              </a:rPr>
              <a:t>2-Running-</a:t>
            </a:r>
            <a:r>
              <a:rPr lang="en-US" sz="2000" b="0" i="0" dirty="0" smtClean="0">
                <a:solidFill>
                  <a:srgbClr val="000000"/>
                </a:solidFill>
                <a:effectLst/>
                <a:latin typeface="Open Sans"/>
              </a:rPr>
              <a:t>A thread is in running state that means the thread is currently executing. There are several ways to enter in Runnable state but there is only one way to enter in Running state: the scheduler select a thread from runnable pool.</a:t>
            </a:r>
            <a:br>
              <a:rPr lang="en-US" sz="2000" b="0" i="0" dirty="0" smtClean="0">
                <a:solidFill>
                  <a:srgbClr val="000000"/>
                </a:solidFill>
                <a:effectLst/>
                <a:latin typeface="Open Sans"/>
              </a:rPr>
            </a:br>
            <a:r>
              <a:rPr lang="en-US" sz="2000" b="1" i="0" dirty="0" smtClean="0">
                <a:solidFill>
                  <a:srgbClr val="000000"/>
                </a:solidFill>
                <a:effectLst/>
                <a:latin typeface="inherit"/>
              </a:rPr>
              <a:t>3-Blocked-</a:t>
            </a:r>
            <a:r>
              <a:rPr lang="en-US" sz="2000" b="0" i="0" dirty="0" smtClean="0">
                <a:solidFill>
                  <a:srgbClr val="000000"/>
                </a:solidFill>
                <a:effectLst/>
                <a:latin typeface="Open Sans"/>
              </a:rPr>
              <a:t> This is the state when a thread is waiting for a lock to access an object.</a:t>
            </a:r>
            <a:br>
              <a:rPr lang="en-US" sz="2000" b="0" i="0" dirty="0" smtClean="0">
                <a:solidFill>
                  <a:srgbClr val="000000"/>
                </a:solidFill>
                <a:effectLst/>
                <a:latin typeface="Open Sans"/>
              </a:rPr>
            </a:br>
            <a:r>
              <a:rPr lang="en-US" sz="2000" b="1" i="0" dirty="0" smtClean="0">
                <a:solidFill>
                  <a:srgbClr val="000000"/>
                </a:solidFill>
                <a:effectLst/>
                <a:latin typeface="inherit"/>
              </a:rPr>
              <a:t>4-Waiting-</a:t>
            </a:r>
            <a:r>
              <a:rPr lang="en-US" sz="2000" b="0" i="0" dirty="0" smtClean="0">
                <a:solidFill>
                  <a:srgbClr val="000000"/>
                </a:solidFill>
                <a:effectLst/>
                <a:latin typeface="Open Sans"/>
              </a:rPr>
              <a:t>Sometimes a thread transitions to the waiting state while the thread waits for another thread to perform a task. A thread transitions back to the runnable state only when another thread signals the waiting thread to continue executing.</a:t>
            </a:r>
          </a:p>
          <a:p>
            <a:pPr fontAlgn="base"/>
            <a:r>
              <a:rPr lang="en-US" sz="2000" b="1" i="0" dirty="0" smtClean="0">
                <a:solidFill>
                  <a:srgbClr val="000000"/>
                </a:solidFill>
                <a:effectLst/>
                <a:latin typeface="inherit"/>
              </a:rPr>
              <a:t>5-Timed waiting- </a:t>
            </a:r>
            <a:r>
              <a:rPr lang="en-US" sz="2000" b="0" i="0" dirty="0" smtClean="0">
                <a:solidFill>
                  <a:srgbClr val="000000"/>
                </a:solidFill>
                <a:effectLst/>
                <a:latin typeface="Open Sans"/>
              </a:rPr>
              <a:t>A runnable thread can enter the timed waiting state for a specified interval of time. A thread in this state transitions back to the runnable state when that time interval expires or when the event it is waiting for occurs.</a:t>
            </a:r>
            <a:br>
              <a:rPr lang="en-US" sz="2000" b="0" i="0" dirty="0" smtClean="0">
                <a:solidFill>
                  <a:srgbClr val="000000"/>
                </a:solidFill>
                <a:effectLst/>
                <a:latin typeface="Open Sans"/>
              </a:rPr>
            </a:br>
            <a:r>
              <a:rPr lang="en-US" sz="2000" b="1" i="0" dirty="0" smtClean="0">
                <a:solidFill>
                  <a:srgbClr val="000000"/>
                </a:solidFill>
                <a:effectLst/>
                <a:latin typeface="inherit"/>
              </a:rPr>
              <a:t>6-Not Runnable-</a:t>
            </a:r>
            <a:r>
              <a:rPr lang="en-US" sz="2000" b="0" i="0" dirty="0" smtClean="0">
                <a:solidFill>
                  <a:srgbClr val="000000"/>
                </a:solidFill>
                <a:effectLst/>
                <a:latin typeface="Open Sans"/>
              </a:rPr>
              <a:t> after Runnable states these three states are assumed to be in a not Runnable state. These three states are </a:t>
            </a:r>
            <a:r>
              <a:rPr lang="en-US" sz="2000" b="1" i="0" dirty="0" smtClean="0">
                <a:solidFill>
                  <a:srgbClr val="000000"/>
                </a:solidFill>
                <a:effectLst/>
                <a:latin typeface="inherit"/>
              </a:rPr>
              <a:t>waiting</a:t>
            </a:r>
            <a:r>
              <a:rPr lang="en-US" sz="2000" b="0" i="0" dirty="0" smtClean="0">
                <a:solidFill>
                  <a:srgbClr val="000000"/>
                </a:solidFill>
                <a:effectLst/>
                <a:latin typeface="Open Sans"/>
              </a:rPr>
              <a:t>, </a:t>
            </a:r>
            <a:r>
              <a:rPr lang="en-US" sz="2000" b="1" i="0" dirty="0" err="1" smtClean="0">
                <a:solidFill>
                  <a:srgbClr val="000000"/>
                </a:solidFill>
                <a:effectLst/>
                <a:latin typeface="inherit"/>
              </a:rPr>
              <a:t>Timed_waiting</a:t>
            </a:r>
            <a:r>
              <a:rPr lang="en-US" sz="2000" b="1" i="0" dirty="0" smtClean="0">
                <a:solidFill>
                  <a:srgbClr val="000000"/>
                </a:solidFill>
                <a:effectLst/>
                <a:latin typeface="inherit"/>
              </a:rPr>
              <a:t>(sleeping)</a:t>
            </a:r>
            <a:r>
              <a:rPr lang="en-US" sz="2000" b="0" i="0" dirty="0" smtClean="0">
                <a:solidFill>
                  <a:srgbClr val="000000"/>
                </a:solidFill>
                <a:effectLst/>
                <a:latin typeface="Open Sans"/>
              </a:rPr>
              <a:t> and </a:t>
            </a:r>
            <a:r>
              <a:rPr lang="en-US" sz="2000" b="1" i="0" dirty="0" smtClean="0">
                <a:solidFill>
                  <a:srgbClr val="000000"/>
                </a:solidFill>
                <a:effectLst/>
                <a:latin typeface="inherit"/>
              </a:rPr>
              <a:t>Terminated</a:t>
            </a:r>
            <a:r>
              <a:rPr lang="en-US" sz="2000" b="0" i="0" dirty="0" smtClean="0">
                <a:solidFill>
                  <a:srgbClr val="000000"/>
                </a:solidFill>
                <a:effectLst/>
                <a:latin typeface="Open Sans"/>
              </a:rPr>
              <a:t>.</a:t>
            </a:r>
            <a:br>
              <a:rPr lang="en-US" sz="2000" b="0" i="0" dirty="0" smtClean="0">
                <a:solidFill>
                  <a:srgbClr val="000000"/>
                </a:solidFill>
                <a:effectLst/>
                <a:latin typeface="Open Sans"/>
              </a:rPr>
            </a:br>
            <a:r>
              <a:rPr lang="en-US" sz="2000" b="1" i="0" dirty="0" smtClean="0">
                <a:solidFill>
                  <a:srgbClr val="000000"/>
                </a:solidFill>
                <a:effectLst/>
                <a:latin typeface="inherit"/>
              </a:rPr>
              <a:t>7-Terminated-</a:t>
            </a:r>
            <a:r>
              <a:rPr lang="en-US" sz="2000" b="0" i="0" dirty="0" smtClean="0">
                <a:solidFill>
                  <a:srgbClr val="000000"/>
                </a:solidFill>
                <a:effectLst/>
                <a:latin typeface="Open Sans"/>
              </a:rPr>
              <a:t> In this state the thread is dead.</a:t>
            </a:r>
            <a:endParaRPr lang="en-US" sz="2000" b="0" i="0" dirty="0">
              <a:solidFill>
                <a:srgbClr val="000000"/>
              </a:solidFill>
              <a:effectLst/>
              <a:latin typeface="Open Sans"/>
            </a:endParaRPr>
          </a:p>
        </p:txBody>
      </p:sp>
    </p:spTree>
    <p:extLst>
      <p:ext uri="{BB962C8B-B14F-4D97-AF65-F5344CB8AC3E}">
        <p14:creationId xmlns:p14="http://schemas.microsoft.com/office/powerpoint/2010/main" val="3669104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477" y="178480"/>
            <a:ext cx="11887199" cy="2677656"/>
          </a:xfrm>
          <a:prstGeom prst="rect">
            <a:avLst/>
          </a:prstGeom>
        </p:spPr>
        <p:txBody>
          <a:bodyPr wrap="square">
            <a:spAutoFit/>
          </a:bodyPr>
          <a:lstStyle/>
          <a:p>
            <a:r>
              <a:rPr lang="en-US" sz="2400" b="1" i="0" dirty="0" smtClean="0">
                <a:effectLst/>
                <a:latin typeface="PT Sans"/>
              </a:rPr>
              <a:t>Thread Scheduler</a:t>
            </a:r>
          </a:p>
          <a:p>
            <a:r>
              <a:rPr lang="en-US" sz="2400" b="0" i="0" dirty="0" smtClean="0">
                <a:effectLst/>
                <a:latin typeface="PT Sans"/>
              </a:rPr>
              <a:t>Thread scheduler is part of JVM whose primary responsibility is to decide which thread should run and also when to move a thread out of running state etc. There is no guarantee that the Thread Scheduler chooses a particular thread to run, however we can influence this </a:t>
            </a:r>
            <a:r>
              <a:rPr lang="en-US" sz="2400" b="0" i="0" dirty="0" err="1" smtClean="0">
                <a:effectLst/>
                <a:latin typeface="PT Sans"/>
              </a:rPr>
              <a:t>behaviour</a:t>
            </a:r>
            <a:r>
              <a:rPr lang="en-US" sz="2400" b="0" i="0" dirty="0" smtClean="0">
                <a:effectLst/>
                <a:latin typeface="PT Sans"/>
              </a:rPr>
              <a:t> using methods like </a:t>
            </a:r>
            <a:r>
              <a:rPr lang="en-US" sz="2400" b="0" i="1" dirty="0" smtClean="0">
                <a:effectLst/>
                <a:latin typeface="PT Sans"/>
              </a:rPr>
              <a:t>sleep()</a:t>
            </a:r>
            <a:r>
              <a:rPr lang="en-US" sz="2400" b="0" i="0" dirty="0" smtClean="0">
                <a:effectLst/>
                <a:latin typeface="PT Sans"/>
              </a:rPr>
              <a:t>, </a:t>
            </a:r>
            <a:r>
              <a:rPr lang="en-US" sz="2400" b="0" i="1" dirty="0" smtClean="0">
                <a:effectLst/>
                <a:latin typeface="PT Sans"/>
              </a:rPr>
              <a:t>yield()</a:t>
            </a:r>
            <a:r>
              <a:rPr lang="en-US" sz="2400" b="0" i="0" dirty="0" smtClean="0">
                <a:effectLst/>
                <a:latin typeface="PT Sans"/>
              </a:rPr>
              <a:t>, </a:t>
            </a:r>
            <a:r>
              <a:rPr lang="en-US" sz="2400" b="0" i="1" dirty="0" smtClean="0">
                <a:effectLst/>
                <a:latin typeface="PT Sans"/>
              </a:rPr>
              <a:t>join()</a:t>
            </a:r>
            <a:r>
              <a:rPr lang="en-US" sz="2400" b="0" i="0" dirty="0" smtClean="0">
                <a:effectLst/>
                <a:latin typeface="PT Sans"/>
              </a:rPr>
              <a:t> and </a:t>
            </a:r>
            <a:r>
              <a:rPr lang="en-US" sz="2400" b="0" i="1" dirty="0" err="1" smtClean="0">
                <a:effectLst/>
                <a:latin typeface="PT Sans"/>
              </a:rPr>
              <a:t>setPriority</a:t>
            </a:r>
            <a:r>
              <a:rPr lang="en-US" sz="2400" b="0" i="1" dirty="0" smtClean="0">
                <a:effectLst/>
                <a:latin typeface="PT Sans"/>
              </a:rPr>
              <a:t>()</a:t>
            </a:r>
            <a:r>
              <a:rPr lang="en-US" sz="2400" b="0" i="0" dirty="0" smtClean="0">
                <a:effectLst/>
                <a:latin typeface="PT Sans"/>
              </a:rPr>
              <a:t> from Thread class, and also by using methods like </a:t>
            </a:r>
            <a:r>
              <a:rPr lang="en-US" sz="2400" b="0" i="1" dirty="0" smtClean="0">
                <a:effectLst/>
                <a:latin typeface="PT Sans"/>
              </a:rPr>
              <a:t>wait()</a:t>
            </a:r>
            <a:r>
              <a:rPr lang="en-US" sz="2400" b="0" i="0" dirty="0" smtClean="0">
                <a:effectLst/>
                <a:latin typeface="PT Sans"/>
              </a:rPr>
              <a:t>, </a:t>
            </a:r>
            <a:r>
              <a:rPr lang="en-US" sz="2400" b="0" i="1" dirty="0" smtClean="0">
                <a:effectLst/>
                <a:latin typeface="PT Sans"/>
              </a:rPr>
              <a:t>notify()</a:t>
            </a:r>
            <a:r>
              <a:rPr lang="en-US" sz="2400" b="0" i="0" dirty="0" smtClean="0">
                <a:effectLst/>
                <a:latin typeface="PT Sans"/>
              </a:rPr>
              <a:t> and </a:t>
            </a:r>
            <a:r>
              <a:rPr lang="en-US" sz="2400" b="0" i="1" dirty="0" err="1" smtClean="0">
                <a:effectLst/>
                <a:latin typeface="PT Sans"/>
              </a:rPr>
              <a:t>notifyAll</a:t>
            </a:r>
            <a:r>
              <a:rPr lang="en-US" sz="2400" b="0" i="1" dirty="0" smtClean="0">
                <a:effectLst/>
                <a:latin typeface="PT Sans"/>
              </a:rPr>
              <a:t>()</a:t>
            </a:r>
            <a:r>
              <a:rPr lang="en-US" sz="2400" b="0" i="0" dirty="0" smtClean="0">
                <a:effectLst/>
                <a:latin typeface="PT Sans"/>
              </a:rPr>
              <a:t> from Object class.</a:t>
            </a:r>
            <a:endParaRPr lang="en-US" sz="2400" b="0" i="0" dirty="0">
              <a:effectLst/>
              <a:latin typeface="PT Sans"/>
            </a:endParaRPr>
          </a:p>
        </p:txBody>
      </p:sp>
      <p:sp>
        <p:nvSpPr>
          <p:cNvPr id="3" name="Rectangle 2"/>
          <p:cNvSpPr/>
          <p:nvPr/>
        </p:nvSpPr>
        <p:spPr>
          <a:xfrm>
            <a:off x="136477" y="3097242"/>
            <a:ext cx="11887199" cy="3416320"/>
          </a:xfrm>
          <a:prstGeom prst="rect">
            <a:avLst/>
          </a:prstGeom>
        </p:spPr>
        <p:txBody>
          <a:bodyPr wrap="square">
            <a:spAutoFit/>
          </a:bodyPr>
          <a:lstStyle/>
          <a:p>
            <a:r>
              <a:rPr lang="en-US" sz="2400" b="1" i="0" dirty="0" smtClean="0">
                <a:effectLst/>
                <a:latin typeface="PT Sans"/>
              </a:rPr>
              <a:t>Waiting, sleeping or blocked</a:t>
            </a:r>
          </a:p>
          <a:p>
            <a:r>
              <a:rPr lang="en-US" sz="2400" b="0" i="0" dirty="0" smtClean="0">
                <a:effectLst/>
                <a:latin typeface="PT Sans"/>
              </a:rPr>
              <a:t>A thread is not eligible to run if it is in waiting, sleeping or blocked state. But the thread is alive, and it is not in runnable state. A thread can transition back to runnable state when particular event occurs. Thread can move into waiting, sleeping or blocked state for various reasons like waiting for I/O, or call to </a:t>
            </a:r>
            <a:r>
              <a:rPr lang="en-US" sz="2400" b="0" i="1" dirty="0" smtClean="0">
                <a:effectLst/>
                <a:latin typeface="PT Sans"/>
              </a:rPr>
              <a:t>sleep()</a:t>
            </a:r>
            <a:r>
              <a:rPr lang="en-US" sz="2400" b="0" i="0" dirty="0" smtClean="0">
                <a:effectLst/>
                <a:latin typeface="PT Sans"/>
              </a:rPr>
              <a:t> method is invoked explicitly to put the thread into sleep etc. Once the I/O is available or sleep period expires the thread can move back to Runnable state. From this point the thread becomes eligible to run again, however Thread Scheduler ultimately decides which runnable thread becomes thread of execution.</a:t>
            </a:r>
            <a:endParaRPr lang="en-US" sz="2400" b="0" i="0" dirty="0">
              <a:effectLst/>
              <a:latin typeface="PT Sans"/>
            </a:endParaRPr>
          </a:p>
        </p:txBody>
      </p:sp>
    </p:spTree>
    <p:extLst>
      <p:ext uri="{BB962C8B-B14F-4D97-AF65-F5344CB8AC3E}">
        <p14:creationId xmlns:p14="http://schemas.microsoft.com/office/powerpoint/2010/main" val="2484159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659" y="201896"/>
            <a:ext cx="11723427" cy="6001643"/>
          </a:xfrm>
          <a:prstGeom prst="rect">
            <a:avLst/>
          </a:prstGeom>
        </p:spPr>
        <p:txBody>
          <a:bodyPr wrap="square">
            <a:spAutoFit/>
          </a:bodyPr>
          <a:lstStyle/>
          <a:p>
            <a:r>
              <a:rPr lang="en-US" sz="3200" b="1" i="0" dirty="0" smtClean="0">
                <a:effectLst/>
                <a:latin typeface="PT Sans"/>
              </a:rPr>
              <a:t>Thread Priorities</a:t>
            </a:r>
          </a:p>
          <a:p>
            <a:r>
              <a:rPr lang="en-US" sz="3200" b="0" i="0" dirty="0" smtClean="0">
                <a:effectLst/>
                <a:latin typeface="PT Sans"/>
              </a:rPr>
              <a:t>Though we cannot control Thread Scheduler which decides which thread is chosen to run, we can recommend the order in which threads are scheduled to run. Each thread has a priority range between MIN_PRIORITY (constant value of 1), MAX_PRIORITY (a constant value of 10) and NORM_PRIORITY (constant value of 5). Usually threads with higher priority will be allocated processor time to execute before threads with lower priority, but this behavior is not guaranteed. Our program logic should never depend on thread priorities, the reason being we cannot fully control the order of thread execution but we can only influence it by setting priorities.</a:t>
            </a:r>
            <a:endParaRPr lang="en-US" sz="3200" b="0" i="0" dirty="0">
              <a:effectLst/>
              <a:latin typeface="PT Sans"/>
            </a:endParaRPr>
          </a:p>
        </p:txBody>
      </p:sp>
    </p:spTree>
    <p:extLst>
      <p:ext uri="{BB962C8B-B14F-4D97-AF65-F5344CB8AC3E}">
        <p14:creationId xmlns:p14="http://schemas.microsoft.com/office/powerpoint/2010/main" val="180522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ontext switch in 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135" y="153537"/>
            <a:ext cx="8278741" cy="620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504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94121684"/>
              </p:ext>
            </p:extLst>
          </p:nvPr>
        </p:nvGraphicFramePr>
        <p:xfrm>
          <a:off x="540531" y="488145"/>
          <a:ext cx="11019124" cy="6035484"/>
        </p:xfrm>
        <a:graphic>
          <a:graphicData uri="http://schemas.openxmlformats.org/drawingml/2006/table">
            <a:tbl>
              <a:tblPr/>
              <a:tblGrid>
                <a:gridCol w="895418"/>
                <a:gridCol w="5061853"/>
                <a:gridCol w="5061853"/>
              </a:tblGrid>
              <a:tr h="867601">
                <a:tc>
                  <a:txBody>
                    <a:bodyPr/>
                    <a:lstStyle/>
                    <a:p>
                      <a:pPr algn="ctr" fontAlgn="t"/>
                      <a:r>
                        <a:rPr lang="en-US" sz="2800">
                          <a:effectLst/>
                        </a:rPr>
                        <a:t>S.N.</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a:effectLst/>
                        </a:rPr>
                        <a:t>User-Level Threads</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a:effectLst/>
                        </a:rPr>
                        <a:t>Kernel-Level Thread</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207097">
                <a:tc>
                  <a:txBody>
                    <a:bodyPr/>
                    <a:lstStyle/>
                    <a:p>
                      <a:pPr fontAlgn="t"/>
                      <a:r>
                        <a:rPr lang="en-US" sz="2800">
                          <a:effectLst/>
                        </a:rPr>
                        <a:t>1</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User-level threads are faster to create and manage.</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Kernel-level threads are slower to create and manage.</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07097">
                <a:tc>
                  <a:txBody>
                    <a:bodyPr/>
                    <a:lstStyle/>
                    <a:p>
                      <a:pPr fontAlgn="t"/>
                      <a:r>
                        <a:rPr lang="en-US" sz="2800">
                          <a:effectLst/>
                        </a:rPr>
                        <a:t>2</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Implementation is by a thread library at the user level.</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Operating system supports creation of Kernel threads.</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07097">
                <a:tc>
                  <a:txBody>
                    <a:bodyPr/>
                    <a:lstStyle/>
                    <a:p>
                      <a:pPr fontAlgn="t"/>
                      <a:r>
                        <a:rPr lang="en-US" sz="2800">
                          <a:effectLst/>
                        </a:rPr>
                        <a:t>3</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User-level thread is generic and can run on any operating system.</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Kernel-level thread is specific to the operating system.</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546592">
                <a:tc>
                  <a:txBody>
                    <a:bodyPr/>
                    <a:lstStyle/>
                    <a:p>
                      <a:pPr fontAlgn="t"/>
                      <a:r>
                        <a:rPr lang="en-US" sz="2800">
                          <a:effectLst/>
                        </a:rPr>
                        <a:t>4</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Multi-threaded applications cannot take advantage of multiprocessing.</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Kernel routines themselves can be multithreaded.</a:t>
                      </a:r>
                    </a:p>
                  </a:txBody>
                  <a:tcPr marL="67990" marR="67990" marT="67990" marB="67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0391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ttom"/>
          <p:cNvSpPr/>
          <p:nvPr/>
        </p:nvSpPr>
        <p:spPr>
          <a:xfrm>
            <a:off x="1" y="5965371"/>
            <a:ext cx="12192000" cy="8926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160" y="4273679"/>
            <a:ext cx="1009181" cy="1513772"/>
          </a:xfrm>
          <a:prstGeom prst="rect">
            <a:avLst/>
          </a:prstGeom>
        </p:spPr>
      </p:pic>
      <p:pic>
        <p:nvPicPr>
          <p:cNvPr id="10"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0159" y="4253559"/>
            <a:ext cx="981758" cy="1508288"/>
          </a:xfrm>
          <a:prstGeom prst="rect">
            <a:avLst/>
          </a:prstGeom>
        </p:spPr>
      </p:pic>
      <p:pic>
        <p:nvPicPr>
          <p:cNvPr id="11"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9742" y="3943081"/>
            <a:ext cx="1206628" cy="1804459"/>
          </a:xfrm>
          <a:prstGeom prst="rect">
            <a:avLst/>
          </a:prstGeom>
        </p:spPr>
      </p:pic>
      <p:pic>
        <p:nvPicPr>
          <p:cNvPr id="12"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3775" y="3468243"/>
            <a:ext cx="1061284" cy="2259688"/>
          </a:xfrm>
          <a:prstGeom prst="rect">
            <a:avLst/>
          </a:prstGeom>
        </p:spPr>
      </p:pic>
      <p:pic>
        <p:nvPicPr>
          <p:cNvPr id="13"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93675" y="3422940"/>
            <a:ext cx="1173721" cy="2336475"/>
          </a:xfrm>
          <a:prstGeom prst="rect">
            <a:avLst/>
          </a:prstGeom>
        </p:spPr>
      </p:pic>
      <p:pic>
        <p:nvPicPr>
          <p:cNvPr id="14" name="図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10742" y="3105442"/>
            <a:ext cx="1170979" cy="2682009"/>
          </a:xfrm>
          <a:prstGeom prst="rect">
            <a:avLst/>
          </a:prstGeom>
        </p:spPr>
      </p:pic>
      <p:sp>
        <p:nvSpPr>
          <p:cNvPr id="15" name="soldier"/>
          <p:cNvSpPr txBox="1">
            <a:spLocks/>
          </p:cNvSpPr>
          <p:nvPr/>
        </p:nvSpPr>
        <p:spPr>
          <a:xfrm>
            <a:off x="-361949" y="2878446"/>
            <a:ext cx="2931596" cy="482102"/>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800" i="0" kern="1200" baseline="0">
                <a:solidFill>
                  <a:schemeClr val="accent1"/>
                </a:solidFill>
                <a:latin typeface="Route 159 SemiBold"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sz="2400" dirty="0" smtClean="0">
                <a:solidFill>
                  <a:srgbClr val="00B0F0"/>
                </a:solidFill>
              </a:rPr>
              <a:t>Praveen</a:t>
            </a:r>
            <a:endParaRPr kumimoji="1" lang="ja-JP" altLang="en-US" sz="2400" dirty="0">
              <a:solidFill>
                <a:srgbClr val="00B0F0"/>
              </a:solidFill>
            </a:endParaRPr>
          </a:p>
        </p:txBody>
      </p:sp>
      <p:sp>
        <p:nvSpPr>
          <p:cNvPr id="16" name="barricade"/>
          <p:cNvSpPr txBox="1">
            <a:spLocks/>
          </p:cNvSpPr>
          <p:nvPr/>
        </p:nvSpPr>
        <p:spPr>
          <a:xfrm>
            <a:off x="1256492" y="1942765"/>
            <a:ext cx="3364290" cy="551946"/>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800" i="0" kern="1200" baseline="0">
                <a:solidFill>
                  <a:schemeClr val="accent3"/>
                </a:solidFill>
                <a:latin typeface="Route 159 SemiBold"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dirty="0" err="1" smtClean="0">
                <a:solidFill>
                  <a:srgbClr val="86C340"/>
                </a:solidFill>
              </a:rPr>
              <a:t>Dileep</a:t>
            </a:r>
            <a:endParaRPr kumimoji="1" lang="ja-JP" altLang="en-US" dirty="0">
              <a:solidFill>
                <a:srgbClr val="86C340"/>
              </a:solidFill>
            </a:endParaRPr>
          </a:p>
        </p:txBody>
      </p:sp>
      <p:sp>
        <p:nvSpPr>
          <p:cNvPr id="17" name="hoss"/>
          <p:cNvSpPr txBox="1">
            <a:spLocks/>
          </p:cNvSpPr>
          <p:nvPr/>
        </p:nvSpPr>
        <p:spPr>
          <a:xfrm>
            <a:off x="7609179" y="1413100"/>
            <a:ext cx="3142712" cy="515594"/>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800" i="0" kern="1200" baseline="0">
                <a:solidFill>
                  <a:schemeClr val="accent5"/>
                </a:solidFill>
                <a:latin typeface="Route 159 SemiBold"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dirty="0" err="1" smtClean="0">
                <a:solidFill>
                  <a:srgbClr val="FAA41C"/>
                </a:solidFill>
              </a:rPr>
              <a:t>Laveena</a:t>
            </a:r>
            <a:endParaRPr kumimoji="1" lang="ja-JP" altLang="en-US" dirty="0">
              <a:solidFill>
                <a:srgbClr val="FAA41C"/>
              </a:solidFill>
            </a:endParaRPr>
          </a:p>
        </p:txBody>
      </p:sp>
      <p:sp>
        <p:nvSpPr>
          <p:cNvPr id="18" name="diagnal"/>
          <p:cNvSpPr txBox="1">
            <a:spLocks/>
          </p:cNvSpPr>
          <p:nvPr/>
        </p:nvSpPr>
        <p:spPr>
          <a:xfrm>
            <a:off x="5755845" y="2154890"/>
            <a:ext cx="2683304" cy="440224"/>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800" i="0" kern="1200" baseline="0">
                <a:solidFill>
                  <a:schemeClr val="accent4"/>
                </a:solidFill>
                <a:latin typeface="Route 159 SemiBold"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dirty="0" err="1" smtClean="0">
                <a:solidFill>
                  <a:srgbClr val="B143DD"/>
                </a:solidFill>
              </a:rPr>
              <a:t>Bhavana</a:t>
            </a:r>
            <a:endParaRPr kumimoji="1" lang="ja-JP" altLang="en-US" dirty="0">
              <a:solidFill>
                <a:srgbClr val="B143DD"/>
              </a:solidFill>
            </a:endParaRPr>
          </a:p>
        </p:txBody>
      </p:sp>
      <p:sp>
        <p:nvSpPr>
          <p:cNvPr id="19" name="queen"/>
          <p:cNvSpPr txBox="1">
            <a:spLocks/>
          </p:cNvSpPr>
          <p:nvPr/>
        </p:nvSpPr>
        <p:spPr>
          <a:xfrm>
            <a:off x="3593912" y="1118078"/>
            <a:ext cx="2806888" cy="460498"/>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800" i="0" kern="1200" baseline="0">
                <a:solidFill>
                  <a:schemeClr val="accent2"/>
                </a:solidFill>
                <a:latin typeface="Route 159 SemiBold"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dirty="0" err="1" smtClean="0">
                <a:solidFill>
                  <a:srgbClr val="EF4B7D"/>
                </a:solidFill>
              </a:rPr>
              <a:t>Aaqib</a:t>
            </a:r>
            <a:endParaRPr kumimoji="1" lang="ja-JP" altLang="en-US" dirty="0">
              <a:solidFill>
                <a:srgbClr val="EF4B7D"/>
              </a:solidFill>
            </a:endParaRPr>
          </a:p>
        </p:txBody>
      </p:sp>
      <p:sp>
        <p:nvSpPr>
          <p:cNvPr id="20" name="king"/>
          <p:cNvSpPr txBox="1">
            <a:spLocks/>
          </p:cNvSpPr>
          <p:nvPr/>
        </p:nvSpPr>
        <p:spPr>
          <a:xfrm>
            <a:off x="9771862" y="612159"/>
            <a:ext cx="2648738" cy="434552"/>
          </a:xfrm>
          <a:prstGeom prst="rect">
            <a:avLst/>
          </a:prstGeom>
        </p:spPr>
        <p:txBody>
          <a:bodyPr anchor="ctr">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2800" i="0" kern="1200" baseline="0">
                <a:solidFill>
                  <a:schemeClr val="accent6"/>
                </a:solidFill>
                <a:latin typeface="Route 159 SemiBold"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ja-JP" dirty="0" smtClean="0">
                <a:solidFill>
                  <a:srgbClr val="5CB8D1"/>
                </a:solidFill>
              </a:rPr>
              <a:t>Ajay</a:t>
            </a:r>
            <a:endParaRPr kumimoji="1" lang="ja-JP" altLang="en-US" dirty="0">
              <a:solidFill>
                <a:srgbClr val="5CB8D1"/>
              </a:solidFill>
            </a:endParaRPr>
          </a:p>
        </p:txBody>
      </p:sp>
      <p:cxnSp>
        <p:nvCxnSpPr>
          <p:cNvPr id="21" name="1"/>
          <p:cNvCxnSpPr>
            <a:stCxn id="15" idx="2"/>
          </p:cNvCxnSpPr>
          <p:nvPr/>
        </p:nvCxnSpPr>
        <p:spPr>
          <a:xfrm>
            <a:off x="1103849" y="3360548"/>
            <a:ext cx="5202" cy="791326"/>
          </a:xfrm>
          <a:prstGeom prst="line">
            <a:avLst/>
          </a:prstGeom>
          <a:ln w="28575">
            <a:solidFill>
              <a:srgbClr val="00B0F0"/>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2"/>
          <p:cNvCxnSpPr/>
          <p:nvPr/>
        </p:nvCxnSpPr>
        <p:spPr>
          <a:xfrm>
            <a:off x="2946348" y="2713848"/>
            <a:ext cx="0" cy="1383775"/>
          </a:xfrm>
          <a:prstGeom prst="line">
            <a:avLst/>
          </a:prstGeom>
          <a:ln w="28575">
            <a:solidFill>
              <a:srgbClr val="86C340"/>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3"/>
          <p:cNvCxnSpPr/>
          <p:nvPr/>
        </p:nvCxnSpPr>
        <p:spPr>
          <a:xfrm>
            <a:off x="4980184" y="1828685"/>
            <a:ext cx="0" cy="1898912"/>
          </a:xfrm>
          <a:prstGeom prst="line">
            <a:avLst/>
          </a:prstGeom>
          <a:ln w="28575">
            <a:solidFill>
              <a:srgbClr val="EF4B7D"/>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 name="4"/>
          <p:cNvCxnSpPr/>
          <p:nvPr/>
        </p:nvCxnSpPr>
        <p:spPr>
          <a:xfrm>
            <a:off x="7087027" y="2710129"/>
            <a:ext cx="0" cy="567345"/>
          </a:xfrm>
          <a:prstGeom prst="line">
            <a:avLst/>
          </a:prstGeom>
          <a:ln w="28575">
            <a:solidFill>
              <a:srgbClr val="B143DD"/>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5" name="5"/>
          <p:cNvCxnSpPr/>
          <p:nvPr/>
        </p:nvCxnSpPr>
        <p:spPr>
          <a:xfrm>
            <a:off x="9180535" y="2056043"/>
            <a:ext cx="0" cy="1221431"/>
          </a:xfrm>
          <a:prstGeom prst="line">
            <a:avLst/>
          </a:prstGeom>
          <a:ln w="28575">
            <a:solidFill>
              <a:srgbClr val="FAA41C"/>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6" name="6"/>
          <p:cNvCxnSpPr/>
          <p:nvPr/>
        </p:nvCxnSpPr>
        <p:spPr>
          <a:xfrm>
            <a:off x="11111413" y="1206530"/>
            <a:ext cx="0" cy="1763922"/>
          </a:xfrm>
          <a:prstGeom prst="line">
            <a:avLst/>
          </a:prstGeom>
          <a:ln w="28575">
            <a:solidFill>
              <a:srgbClr val="5CB8D1"/>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7" name="title"/>
          <p:cNvSpPr txBox="1">
            <a:spLocks/>
          </p:cNvSpPr>
          <p:nvPr/>
        </p:nvSpPr>
        <p:spPr>
          <a:xfrm>
            <a:off x="-1974088" y="5550490"/>
            <a:ext cx="16822057" cy="1350907"/>
          </a:xfrm>
          <a:prstGeom prst="rect">
            <a:avLst/>
          </a:prstGeom>
        </p:spPr>
        <p:txBody>
          <a:bodyPr anchor="b">
            <a:normAutofit/>
          </a:bodyPr>
          <a:lstStyle>
            <a:lvl1pPr algn="ctr" defTabSz="914400" rtl="0" eaLnBrk="1" latinLnBrk="0" hangingPunct="1">
              <a:lnSpc>
                <a:spcPct val="90000"/>
              </a:lnSpc>
              <a:spcBef>
                <a:spcPct val="0"/>
              </a:spcBef>
              <a:buNone/>
              <a:defRPr sz="6600" kern="1200" baseline="0">
                <a:solidFill>
                  <a:schemeClr val="bg1"/>
                </a:solidFill>
                <a:latin typeface="Route 159 UltraLight" pitchFamily="50" charset="0"/>
                <a:ea typeface="+mj-ea"/>
                <a:cs typeface="+mj-cs"/>
              </a:defRPr>
            </a:lvl1pPr>
          </a:lstStyle>
          <a:p>
            <a:r>
              <a:rPr kumimoji="1" lang="en-US" altLang="ja-JP" dirty="0" smtClean="0">
                <a:latin typeface="Arial Rounded MT Bold" panose="020F0704030504030204" pitchFamily="34" charset="0"/>
              </a:rPr>
              <a:t>The Team</a:t>
            </a:r>
            <a:endParaRPr kumimoji="1" lang="ja-JP" altLang="en-US" dirty="0">
              <a:latin typeface="Arial Rounded MT Bold" panose="020F0704030504030204" pitchFamily="34" charset="0"/>
            </a:endParaRPr>
          </a:p>
        </p:txBody>
      </p:sp>
      <p:sp>
        <p:nvSpPr>
          <p:cNvPr id="28" name="line"/>
          <p:cNvSpPr/>
          <p:nvPr/>
        </p:nvSpPr>
        <p:spPr>
          <a:xfrm>
            <a:off x="4561702" y="6751715"/>
            <a:ext cx="3877447" cy="86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674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300"/>
                                        <p:tgtEl>
                                          <p:spTgt spid="2"/>
                                        </p:tgtEl>
                                      </p:cBhvr>
                                    </p:animEffect>
                                  </p:childTnLst>
                                </p:cTn>
                              </p:par>
                            </p:childTnLst>
                          </p:cTn>
                        </p:par>
                        <p:par>
                          <p:cTn id="8" fill="hold">
                            <p:stCondLst>
                              <p:cond delay="300"/>
                            </p:stCondLst>
                            <p:childTnLst>
                              <p:par>
                                <p:cTn id="9" presetID="2" presetClass="entr" presetSubtype="1" decel="10000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300" fill="hold"/>
                                        <p:tgtEl>
                                          <p:spTgt spid="9"/>
                                        </p:tgtEl>
                                        <p:attrNameLst>
                                          <p:attrName>ppt_x</p:attrName>
                                        </p:attrNameLst>
                                      </p:cBhvr>
                                      <p:tavLst>
                                        <p:tav tm="0">
                                          <p:val>
                                            <p:strVal val="#ppt_x"/>
                                          </p:val>
                                        </p:tav>
                                        <p:tav tm="100000">
                                          <p:val>
                                            <p:strVal val="#ppt_x"/>
                                          </p:val>
                                        </p:tav>
                                      </p:tavLst>
                                    </p:anim>
                                    <p:anim calcmode="lin" valueType="num">
                                      <p:cBhvr additive="base">
                                        <p:cTn id="12" dur="3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22" presetClass="entr" presetSubtype="4"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300"/>
                                        <p:tgtEl>
                                          <p:spTgt spid="21"/>
                                        </p:tgtEl>
                                      </p:cBhvr>
                                    </p:animEffect>
                                  </p:childTnLst>
                                </p:cTn>
                              </p:par>
                            </p:childTnLst>
                          </p:cTn>
                        </p:par>
                        <p:par>
                          <p:cTn id="17" fill="hold">
                            <p:stCondLst>
                              <p:cond delay="90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15">
                                            <p:txEl>
                                              <p:pRg st="0" end="0"/>
                                            </p:txEl>
                                          </p:spTgt>
                                        </p:tgtEl>
                                        <p:attrNameLst>
                                          <p:attrName>style.visibility</p:attrName>
                                        </p:attrNameLst>
                                      </p:cBhvr>
                                      <p:to>
                                        <p:strVal val="visible"/>
                                      </p:to>
                                    </p:set>
                                    <p:anim calcmode="lin" valueType="num">
                                      <p:cBhvr>
                                        <p:cTn id="20" dur="3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21" dur="3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22" dur="300"/>
                                        <p:tgtEl>
                                          <p:spTgt spid="15">
                                            <p:txEl>
                                              <p:pRg st="0" end="0"/>
                                            </p:txEl>
                                          </p:spTgt>
                                        </p:tgtEl>
                                      </p:cBhvr>
                                    </p:animEffect>
                                  </p:childTnLst>
                                </p:cTn>
                              </p:par>
                            </p:childTnLst>
                          </p:cTn>
                        </p:par>
                        <p:par>
                          <p:cTn id="23" fill="hold">
                            <p:stCondLst>
                              <p:cond delay="1290"/>
                            </p:stCondLst>
                            <p:childTnLst>
                              <p:par>
                                <p:cTn id="24" presetID="2" presetClass="entr" presetSubtype="1" decel="10000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300" fill="hold"/>
                                        <p:tgtEl>
                                          <p:spTgt spid="10"/>
                                        </p:tgtEl>
                                        <p:attrNameLst>
                                          <p:attrName>ppt_x</p:attrName>
                                        </p:attrNameLst>
                                      </p:cBhvr>
                                      <p:tavLst>
                                        <p:tav tm="0">
                                          <p:val>
                                            <p:strVal val="#ppt_x"/>
                                          </p:val>
                                        </p:tav>
                                        <p:tav tm="100000">
                                          <p:val>
                                            <p:strVal val="#ppt_x"/>
                                          </p:val>
                                        </p:tav>
                                      </p:tavLst>
                                    </p:anim>
                                    <p:anim calcmode="lin" valueType="num">
                                      <p:cBhvr additive="base">
                                        <p:cTn id="27" dur="300" fill="hold"/>
                                        <p:tgtEl>
                                          <p:spTgt spid="10"/>
                                        </p:tgtEl>
                                        <p:attrNameLst>
                                          <p:attrName>ppt_y</p:attrName>
                                        </p:attrNameLst>
                                      </p:cBhvr>
                                      <p:tavLst>
                                        <p:tav tm="0">
                                          <p:val>
                                            <p:strVal val="0-#ppt_h/2"/>
                                          </p:val>
                                        </p:tav>
                                        <p:tav tm="100000">
                                          <p:val>
                                            <p:strVal val="#ppt_y"/>
                                          </p:val>
                                        </p:tav>
                                      </p:tavLst>
                                    </p:anim>
                                  </p:childTnLst>
                                </p:cTn>
                              </p:par>
                            </p:childTnLst>
                          </p:cTn>
                        </p:par>
                        <p:par>
                          <p:cTn id="28" fill="hold">
                            <p:stCondLst>
                              <p:cond delay="1590"/>
                            </p:stCondLst>
                            <p:childTnLst>
                              <p:par>
                                <p:cTn id="29" presetID="22" presetClass="entr" presetSubtype="4"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300"/>
                                        <p:tgtEl>
                                          <p:spTgt spid="22"/>
                                        </p:tgtEl>
                                      </p:cBhvr>
                                    </p:animEffect>
                                  </p:childTnLst>
                                </p:cTn>
                              </p:par>
                            </p:childTnLst>
                          </p:cTn>
                        </p:par>
                        <p:par>
                          <p:cTn id="32" fill="hold">
                            <p:stCondLst>
                              <p:cond delay="1890"/>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16">
                                            <p:txEl>
                                              <p:pRg st="0" end="0"/>
                                            </p:txEl>
                                          </p:spTgt>
                                        </p:tgtEl>
                                        <p:attrNameLst>
                                          <p:attrName>style.visibility</p:attrName>
                                        </p:attrNameLst>
                                      </p:cBhvr>
                                      <p:to>
                                        <p:strVal val="visible"/>
                                      </p:to>
                                    </p:set>
                                    <p:anim calcmode="lin" valueType="num">
                                      <p:cBhvr>
                                        <p:cTn id="35" dur="3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36" dur="3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37" dur="300"/>
                                        <p:tgtEl>
                                          <p:spTgt spid="16">
                                            <p:txEl>
                                              <p:pRg st="0" end="0"/>
                                            </p:txEl>
                                          </p:spTgt>
                                        </p:tgtEl>
                                      </p:cBhvr>
                                    </p:animEffect>
                                  </p:childTnLst>
                                </p:cTn>
                              </p:par>
                            </p:childTnLst>
                          </p:cTn>
                        </p:par>
                        <p:par>
                          <p:cTn id="38" fill="hold">
                            <p:stCondLst>
                              <p:cond delay="2265"/>
                            </p:stCondLst>
                            <p:childTnLst>
                              <p:par>
                                <p:cTn id="39" presetID="2" presetClass="entr" presetSubtype="1" decel="100000"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300" fill="hold"/>
                                        <p:tgtEl>
                                          <p:spTgt spid="11"/>
                                        </p:tgtEl>
                                        <p:attrNameLst>
                                          <p:attrName>ppt_x</p:attrName>
                                        </p:attrNameLst>
                                      </p:cBhvr>
                                      <p:tavLst>
                                        <p:tav tm="0">
                                          <p:val>
                                            <p:strVal val="#ppt_x"/>
                                          </p:val>
                                        </p:tav>
                                        <p:tav tm="100000">
                                          <p:val>
                                            <p:strVal val="#ppt_x"/>
                                          </p:val>
                                        </p:tav>
                                      </p:tavLst>
                                    </p:anim>
                                    <p:anim calcmode="lin" valueType="num">
                                      <p:cBhvr additive="base">
                                        <p:cTn id="42" dur="300" fill="hold"/>
                                        <p:tgtEl>
                                          <p:spTgt spid="11"/>
                                        </p:tgtEl>
                                        <p:attrNameLst>
                                          <p:attrName>ppt_y</p:attrName>
                                        </p:attrNameLst>
                                      </p:cBhvr>
                                      <p:tavLst>
                                        <p:tav tm="0">
                                          <p:val>
                                            <p:strVal val="0-#ppt_h/2"/>
                                          </p:val>
                                        </p:tav>
                                        <p:tav tm="100000">
                                          <p:val>
                                            <p:strVal val="#ppt_y"/>
                                          </p:val>
                                        </p:tav>
                                      </p:tavLst>
                                    </p:anim>
                                  </p:childTnLst>
                                </p:cTn>
                              </p:par>
                            </p:childTnLst>
                          </p:cTn>
                        </p:par>
                        <p:par>
                          <p:cTn id="43" fill="hold">
                            <p:stCondLst>
                              <p:cond delay="2565"/>
                            </p:stCondLst>
                            <p:childTnLst>
                              <p:par>
                                <p:cTn id="44" presetID="22" presetClass="entr" presetSubtype="4"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300"/>
                                        <p:tgtEl>
                                          <p:spTgt spid="23"/>
                                        </p:tgtEl>
                                      </p:cBhvr>
                                    </p:animEffect>
                                  </p:childTnLst>
                                </p:cTn>
                              </p:par>
                            </p:childTnLst>
                          </p:cTn>
                        </p:par>
                        <p:par>
                          <p:cTn id="47" fill="hold">
                            <p:stCondLst>
                              <p:cond delay="2865"/>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19">
                                            <p:txEl>
                                              <p:pRg st="0" end="0"/>
                                            </p:txEl>
                                          </p:spTgt>
                                        </p:tgtEl>
                                        <p:attrNameLst>
                                          <p:attrName>style.visibility</p:attrName>
                                        </p:attrNameLst>
                                      </p:cBhvr>
                                      <p:to>
                                        <p:strVal val="visible"/>
                                      </p:to>
                                    </p:set>
                                    <p:anim calcmode="lin" valueType="num">
                                      <p:cBhvr>
                                        <p:cTn id="50" dur="3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51" dur="3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52" dur="300"/>
                                        <p:tgtEl>
                                          <p:spTgt spid="19">
                                            <p:txEl>
                                              <p:pRg st="0" end="0"/>
                                            </p:txEl>
                                          </p:spTgt>
                                        </p:tgtEl>
                                      </p:cBhvr>
                                    </p:animEffect>
                                  </p:childTnLst>
                                </p:cTn>
                              </p:par>
                            </p:childTnLst>
                          </p:cTn>
                        </p:par>
                        <p:par>
                          <p:cTn id="53" fill="hold">
                            <p:stCondLst>
                              <p:cond delay="3225"/>
                            </p:stCondLst>
                            <p:childTnLst>
                              <p:par>
                                <p:cTn id="54" presetID="2" presetClass="entr" presetSubtype="1" decel="100000"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300" fill="hold"/>
                                        <p:tgtEl>
                                          <p:spTgt spid="12"/>
                                        </p:tgtEl>
                                        <p:attrNameLst>
                                          <p:attrName>ppt_x</p:attrName>
                                        </p:attrNameLst>
                                      </p:cBhvr>
                                      <p:tavLst>
                                        <p:tav tm="0">
                                          <p:val>
                                            <p:strVal val="#ppt_x"/>
                                          </p:val>
                                        </p:tav>
                                        <p:tav tm="100000">
                                          <p:val>
                                            <p:strVal val="#ppt_x"/>
                                          </p:val>
                                        </p:tav>
                                      </p:tavLst>
                                    </p:anim>
                                    <p:anim calcmode="lin" valueType="num">
                                      <p:cBhvr additive="base">
                                        <p:cTn id="57" dur="300" fill="hold"/>
                                        <p:tgtEl>
                                          <p:spTgt spid="12"/>
                                        </p:tgtEl>
                                        <p:attrNameLst>
                                          <p:attrName>ppt_y</p:attrName>
                                        </p:attrNameLst>
                                      </p:cBhvr>
                                      <p:tavLst>
                                        <p:tav tm="0">
                                          <p:val>
                                            <p:strVal val="0-#ppt_h/2"/>
                                          </p:val>
                                        </p:tav>
                                        <p:tav tm="100000">
                                          <p:val>
                                            <p:strVal val="#ppt_y"/>
                                          </p:val>
                                        </p:tav>
                                      </p:tavLst>
                                    </p:anim>
                                  </p:childTnLst>
                                </p:cTn>
                              </p:par>
                            </p:childTnLst>
                          </p:cTn>
                        </p:par>
                        <p:par>
                          <p:cTn id="58" fill="hold">
                            <p:stCondLst>
                              <p:cond delay="3525"/>
                            </p:stCondLst>
                            <p:childTnLst>
                              <p:par>
                                <p:cTn id="59" presetID="22" presetClass="entr" presetSubtype="4" fill="hold"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down)">
                                      <p:cBhvr>
                                        <p:cTn id="61" dur="300"/>
                                        <p:tgtEl>
                                          <p:spTgt spid="24"/>
                                        </p:tgtEl>
                                      </p:cBhvr>
                                    </p:animEffect>
                                  </p:childTnLst>
                                </p:cTn>
                              </p:par>
                            </p:childTnLst>
                          </p:cTn>
                        </p:par>
                        <p:par>
                          <p:cTn id="62" fill="hold">
                            <p:stCondLst>
                              <p:cond delay="3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18">
                                            <p:txEl>
                                              <p:pRg st="0" end="0"/>
                                            </p:txEl>
                                          </p:spTgt>
                                        </p:tgtEl>
                                        <p:attrNameLst>
                                          <p:attrName>style.visibility</p:attrName>
                                        </p:attrNameLst>
                                      </p:cBhvr>
                                      <p:to>
                                        <p:strVal val="visible"/>
                                      </p:to>
                                    </p:set>
                                    <p:anim calcmode="lin" valueType="num">
                                      <p:cBhvr>
                                        <p:cTn id="65" dur="3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66" dur="3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67" dur="300"/>
                                        <p:tgtEl>
                                          <p:spTgt spid="18">
                                            <p:txEl>
                                              <p:pRg st="0" end="0"/>
                                            </p:txEl>
                                          </p:spTgt>
                                        </p:tgtEl>
                                      </p:cBhvr>
                                    </p:animEffect>
                                  </p:childTnLst>
                                </p:cTn>
                              </p:par>
                            </p:childTnLst>
                          </p:cTn>
                        </p:par>
                        <p:par>
                          <p:cTn id="68" fill="hold">
                            <p:stCondLst>
                              <p:cond delay="4215"/>
                            </p:stCondLst>
                            <p:childTnLst>
                              <p:par>
                                <p:cTn id="69" presetID="2" presetClass="entr" presetSubtype="1" decel="100000" fill="hold" nodeType="after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300" fill="hold"/>
                                        <p:tgtEl>
                                          <p:spTgt spid="13"/>
                                        </p:tgtEl>
                                        <p:attrNameLst>
                                          <p:attrName>ppt_x</p:attrName>
                                        </p:attrNameLst>
                                      </p:cBhvr>
                                      <p:tavLst>
                                        <p:tav tm="0">
                                          <p:val>
                                            <p:strVal val="#ppt_x"/>
                                          </p:val>
                                        </p:tav>
                                        <p:tav tm="100000">
                                          <p:val>
                                            <p:strVal val="#ppt_x"/>
                                          </p:val>
                                        </p:tav>
                                      </p:tavLst>
                                    </p:anim>
                                    <p:anim calcmode="lin" valueType="num">
                                      <p:cBhvr additive="base">
                                        <p:cTn id="72" dur="300" fill="hold"/>
                                        <p:tgtEl>
                                          <p:spTgt spid="13"/>
                                        </p:tgtEl>
                                        <p:attrNameLst>
                                          <p:attrName>ppt_y</p:attrName>
                                        </p:attrNameLst>
                                      </p:cBhvr>
                                      <p:tavLst>
                                        <p:tav tm="0">
                                          <p:val>
                                            <p:strVal val="0-#ppt_h/2"/>
                                          </p:val>
                                        </p:tav>
                                        <p:tav tm="100000">
                                          <p:val>
                                            <p:strVal val="#ppt_y"/>
                                          </p:val>
                                        </p:tav>
                                      </p:tavLst>
                                    </p:anim>
                                  </p:childTnLst>
                                </p:cTn>
                              </p:par>
                            </p:childTnLst>
                          </p:cTn>
                        </p:par>
                        <p:par>
                          <p:cTn id="73" fill="hold">
                            <p:stCondLst>
                              <p:cond delay="4515"/>
                            </p:stCondLst>
                            <p:childTnLst>
                              <p:par>
                                <p:cTn id="74" presetID="22" presetClass="entr" presetSubtype="4" fill="hold"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down)">
                                      <p:cBhvr>
                                        <p:cTn id="76" dur="300"/>
                                        <p:tgtEl>
                                          <p:spTgt spid="25"/>
                                        </p:tgtEl>
                                      </p:cBhvr>
                                    </p:animEffect>
                                  </p:childTnLst>
                                </p:cTn>
                              </p:par>
                            </p:childTnLst>
                          </p:cTn>
                        </p:par>
                        <p:par>
                          <p:cTn id="77" fill="hold">
                            <p:stCondLst>
                              <p:cond delay="4815"/>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17">
                                            <p:txEl>
                                              <p:pRg st="0" end="0"/>
                                            </p:txEl>
                                          </p:spTgt>
                                        </p:tgtEl>
                                        <p:attrNameLst>
                                          <p:attrName>style.visibility</p:attrName>
                                        </p:attrNameLst>
                                      </p:cBhvr>
                                      <p:to>
                                        <p:strVal val="visible"/>
                                      </p:to>
                                    </p:set>
                                    <p:anim calcmode="lin" valueType="num">
                                      <p:cBhvr>
                                        <p:cTn id="80" dur="3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81" dur="3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82" dur="300"/>
                                        <p:tgtEl>
                                          <p:spTgt spid="17">
                                            <p:txEl>
                                              <p:pRg st="0" end="0"/>
                                            </p:txEl>
                                          </p:spTgt>
                                        </p:tgtEl>
                                      </p:cBhvr>
                                    </p:animEffect>
                                  </p:childTnLst>
                                </p:cTn>
                              </p:par>
                            </p:childTnLst>
                          </p:cTn>
                        </p:par>
                        <p:par>
                          <p:cTn id="83" fill="hold">
                            <p:stCondLst>
                              <p:cond delay="5205"/>
                            </p:stCondLst>
                            <p:childTnLst>
                              <p:par>
                                <p:cTn id="84" presetID="2" presetClass="entr" presetSubtype="1" decel="100000" fill="hold" nodeType="afterEffect">
                                  <p:stCondLst>
                                    <p:cond delay="0"/>
                                  </p:stCondLst>
                                  <p:childTnLst>
                                    <p:set>
                                      <p:cBhvr>
                                        <p:cTn id="85" dur="1" fill="hold">
                                          <p:stCondLst>
                                            <p:cond delay="0"/>
                                          </p:stCondLst>
                                        </p:cTn>
                                        <p:tgtEl>
                                          <p:spTgt spid="14"/>
                                        </p:tgtEl>
                                        <p:attrNameLst>
                                          <p:attrName>style.visibility</p:attrName>
                                        </p:attrNameLst>
                                      </p:cBhvr>
                                      <p:to>
                                        <p:strVal val="visible"/>
                                      </p:to>
                                    </p:set>
                                    <p:anim calcmode="lin" valueType="num">
                                      <p:cBhvr additive="base">
                                        <p:cTn id="86" dur="300" fill="hold"/>
                                        <p:tgtEl>
                                          <p:spTgt spid="14"/>
                                        </p:tgtEl>
                                        <p:attrNameLst>
                                          <p:attrName>ppt_x</p:attrName>
                                        </p:attrNameLst>
                                      </p:cBhvr>
                                      <p:tavLst>
                                        <p:tav tm="0">
                                          <p:val>
                                            <p:strVal val="#ppt_x"/>
                                          </p:val>
                                        </p:tav>
                                        <p:tav tm="100000">
                                          <p:val>
                                            <p:strVal val="#ppt_x"/>
                                          </p:val>
                                        </p:tav>
                                      </p:tavLst>
                                    </p:anim>
                                    <p:anim calcmode="lin" valueType="num">
                                      <p:cBhvr additive="base">
                                        <p:cTn id="87" dur="300" fill="hold"/>
                                        <p:tgtEl>
                                          <p:spTgt spid="14"/>
                                        </p:tgtEl>
                                        <p:attrNameLst>
                                          <p:attrName>ppt_y</p:attrName>
                                        </p:attrNameLst>
                                      </p:cBhvr>
                                      <p:tavLst>
                                        <p:tav tm="0">
                                          <p:val>
                                            <p:strVal val="0-#ppt_h/2"/>
                                          </p:val>
                                        </p:tav>
                                        <p:tav tm="100000">
                                          <p:val>
                                            <p:strVal val="#ppt_y"/>
                                          </p:val>
                                        </p:tav>
                                      </p:tavLst>
                                    </p:anim>
                                  </p:childTnLst>
                                </p:cTn>
                              </p:par>
                            </p:childTnLst>
                          </p:cTn>
                        </p:par>
                        <p:par>
                          <p:cTn id="88" fill="hold">
                            <p:stCondLst>
                              <p:cond delay="5505"/>
                            </p:stCondLst>
                            <p:childTnLst>
                              <p:par>
                                <p:cTn id="89" presetID="22" presetClass="entr" presetSubtype="4" fill="hold" nodeType="after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down)">
                                      <p:cBhvr>
                                        <p:cTn id="91" dur="300"/>
                                        <p:tgtEl>
                                          <p:spTgt spid="26"/>
                                        </p:tgtEl>
                                      </p:cBhvr>
                                    </p:animEffect>
                                  </p:childTnLst>
                                </p:cTn>
                              </p:par>
                            </p:childTnLst>
                          </p:cTn>
                        </p:par>
                        <p:par>
                          <p:cTn id="92" fill="hold">
                            <p:stCondLst>
                              <p:cond delay="580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20">
                                            <p:txEl>
                                              <p:pRg st="0" end="0"/>
                                            </p:txEl>
                                          </p:spTgt>
                                        </p:tgtEl>
                                        <p:attrNameLst>
                                          <p:attrName>style.visibility</p:attrName>
                                        </p:attrNameLst>
                                      </p:cBhvr>
                                      <p:to>
                                        <p:strVal val="visible"/>
                                      </p:to>
                                    </p:set>
                                    <p:anim calcmode="lin" valueType="num">
                                      <p:cBhvr>
                                        <p:cTn id="95" dur="3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96" dur="3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97" dur="300"/>
                                        <p:tgtEl>
                                          <p:spTgt spid="20">
                                            <p:txEl>
                                              <p:pRg st="0" end="0"/>
                                            </p:txEl>
                                          </p:spTgt>
                                        </p:tgtEl>
                                      </p:cBhvr>
                                    </p:animEffect>
                                  </p:childTnLst>
                                </p:cTn>
                              </p:par>
                            </p:childTnLst>
                          </p:cTn>
                        </p:par>
                        <p:par>
                          <p:cTn id="98" fill="hold">
                            <p:stCondLst>
                              <p:cond delay="61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27"/>
                                        </p:tgtEl>
                                        <p:attrNameLst>
                                          <p:attrName>style.visibility</p:attrName>
                                        </p:attrNameLst>
                                      </p:cBhvr>
                                      <p:to>
                                        <p:strVal val="visible"/>
                                      </p:to>
                                    </p:set>
                                    <p:anim calcmode="lin" valueType="num">
                                      <p:cBhvr additive="base">
                                        <p:cTn id="101" dur="300" fill="hold"/>
                                        <p:tgtEl>
                                          <p:spTgt spid="27"/>
                                        </p:tgtEl>
                                        <p:attrNameLst>
                                          <p:attrName>ppt_x</p:attrName>
                                        </p:attrNameLst>
                                      </p:cBhvr>
                                      <p:tavLst>
                                        <p:tav tm="0">
                                          <p:val>
                                            <p:strVal val="0-#ppt_w/2"/>
                                          </p:val>
                                        </p:tav>
                                        <p:tav tm="100000">
                                          <p:val>
                                            <p:strVal val="#ppt_x"/>
                                          </p:val>
                                        </p:tav>
                                      </p:tavLst>
                                    </p:anim>
                                    <p:anim calcmode="lin" valueType="num">
                                      <p:cBhvr additive="base">
                                        <p:cTn id="102" dur="300" fill="hold"/>
                                        <p:tgtEl>
                                          <p:spTgt spid="27"/>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300" fill="hold"/>
                                        <p:tgtEl>
                                          <p:spTgt spid="28"/>
                                        </p:tgtEl>
                                        <p:attrNameLst>
                                          <p:attrName>ppt_x</p:attrName>
                                        </p:attrNameLst>
                                      </p:cBhvr>
                                      <p:tavLst>
                                        <p:tav tm="0">
                                          <p:val>
                                            <p:strVal val="1+#ppt_w/2"/>
                                          </p:val>
                                        </p:tav>
                                        <p:tav tm="100000">
                                          <p:val>
                                            <p:strVal val="#ppt_x"/>
                                          </p:val>
                                        </p:tav>
                                      </p:tavLst>
                                    </p:anim>
                                    <p:anim calcmode="lin" valueType="num">
                                      <p:cBhvr additive="base">
                                        <p:cTn id="106" dur="3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Effect transition="in" filter="fade">
                      <p:cBhvr>
                        <p:cTn dur="500"/>
                        <p:tgtEl>
                          <p:spTgt spid="17"/>
                        </p:tgtEl>
                      </p:cBhvr>
                    </p:animEffect>
                  </p:childTnLst>
                </p:cTn>
              </p:par>
            </p:tnLst>
          </p:tmpl>
        </p:tmplLst>
      </p:bldP>
      <p:bldP spid="18"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1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19"/>
                        </p:tgtEl>
                        <p:attrNameLst>
                          <p:attrName>style.visibility</p:attrName>
                        </p:attrNameLst>
                      </p:cBhvr>
                      <p:to>
                        <p:strVal val="visible"/>
                      </p:to>
                    </p:set>
                    <p:anim calcmode="lin" valueType="num">
                      <p:cBhvr>
                        <p:cTn dur="500" fill="hold"/>
                        <p:tgtEl>
                          <p:spTgt spid="19"/>
                        </p:tgtEl>
                        <p:attrNameLst>
                          <p:attrName>ppt_w</p:attrName>
                        </p:attrNameLst>
                      </p:cBhvr>
                      <p:tavLst>
                        <p:tav tm="0">
                          <p:val>
                            <p:fltVal val="0"/>
                          </p:val>
                        </p:tav>
                        <p:tav tm="100000">
                          <p:val>
                            <p:strVal val="#ppt_w"/>
                          </p:val>
                        </p:tav>
                      </p:tavLst>
                    </p:anim>
                    <p:anim calcmode="lin" valueType="num">
                      <p:cBhvr>
                        <p:cTn dur="500" fill="hold"/>
                        <p:tgtEl>
                          <p:spTgt spid="19"/>
                        </p:tgtEl>
                        <p:attrNameLst>
                          <p:attrName>ppt_h</p:attrName>
                        </p:attrNameLst>
                      </p:cBhvr>
                      <p:tavLst>
                        <p:tav tm="0">
                          <p:val>
                            <p:fltVal val="0"/>
                          </p:val>
                        </p:tav>
                        <p:tav tm="100000">
                          <p:val>
                            <p:strVal val="#ppt_h"/>
                          </p:val>
                        </p:tav>
                      </p:tavLst>
                    </p:anim>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7"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5"/>
          <p:cNvSpPr/>
          <p:nvPr/>
        </p:nvSpPr>
        <p:spPr>
          <a:xfrm>
            <a:off x="718629" y="424159"/>
            <a:ext cx="3227730" cy="3227730"/>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7"/>
          <p:cNvSpPr/>
          <p:nvPr/>
        </p:nvSpPr>
        <p:spPr>
          <a:xfrm>
            <a:off x="116494" y="1017061"/>
            <a:ext cx="872658" cy="8726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円/楕円 29"/>
          <p:cNvSpPr/>
          <p:nvPr/>
        </p:nvSpPr>
        <p:spPr>
          <a:xfrm>
            <a:off x="554744" y="300012"/>
            <a:ext cx="3227730" cy="3227730"/>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p:cNvSpPr txBox="1">
            <a:spLocks/>
          </p:cNvSpPr>
          <p:nvPr/>
        </p:nvSpPr>
        <p:spPr>
          <a:xfrm>
            <a:off x="4127791" y="1299787"/>
            <a:ext cx="7669258" cy="4520483"/>
          </a:xfrm>
          <a:prstGeom prst="rect">
            <a:avLst/>
          </a:prstGeom>
        </p:spPr>
        <p:txBody>
          <a:bodyPr anchor="b">
            <a:normAutofit fontScale="40000" lnSpcReduction="20000"/>
          </a:bodyPr>
          <a:lstStyle>
            <a:lvl1pPr algn="l" defTabSz="914400" rtl="0" eaLnBrk="1" latinLnBrk="0" hangingPunct="1">
              <a:lnSpc>
                <a:spcPct val="90000"/>
              </a:lnSpc>
              <a:spcBef>
                <a:spcPct val="0"/>
              </a:spcBef>
              <a:buNone/>
              <a:defRPr sz="6600" kern="1200" baseline="0">
                <a:solidFill>
                  <a:schemeClr val="tx2"/>
                </a:solidFill>
                <a:latin typeface="Route 159 UltraLight" pitchFamily="50" charset="0"/>
                <a:ea typeface="+mj-ea"/>
                <a:cs typeface="+mj-cs"/>
              </a:defRPr>
            </a:lvl1pPr>
          </a:lstStyle>
          <a:p>
            <a:pPr marL="857250" indent="-857250" algn="just">
              <a:lnSpc>
                <a:spcPct val="120000"/>
              </a:lnSpc>
              <a:buFont typeface="Arial" panose="020B0604020202020204" pitchFamily="34" charset="0"/>
              <a:buChar char="•"/>
            </a:pPr>
            <a:r>
              <a:rPr lang="en-US" dirty="0">
                <a:latin typeface="+mj-lt"/>
              </a:rPr>
              <a:t>A Thread is a path of execution within a process. Also, a process can contain multiple threads.</a:t>
            </a:r>
          </a:p>
          <a:p>
            <a:pPr marL="857250" indent="-857250" algn="just">
              <a:lnSpc>
                <a:spcPct val="120000"/>
              </a:lnSpc>
              <a:buFont typeface="Arial" panose="020B0604020202020204" pitchFamily="34" charset="0"/>
              <a:buChar char="•"/>
            </a:pPr>
            <a:r>
              <a:rPr lang="en-US" dirty="0">
                <a:latin typeface="+mj-lt"/>
              </a:rPr>
              <a:t>Thread is also known as lightweight process. </a:t>
            </a:r>
          </a:p>
          <a:p>
            <a:pPr marL="857250" indent="-857250" algn="just">
              <a:lnSpc>
                <a:spcPct val="120000"/>
              </a:lnSpc>
              <a:buFont typeface="Arial" panose="020B0604020202020204" pitchFamily="34" charset="0"/>
              <a:buChar char="•"/>
            </a:pPr>
            <a:r>
              <a:rPr lang="en-US" dirty="0">
                <a:latin typeface="+mj-lt"/>
              </a:rPr>
              <a:t>The idea is achieve parallelism by dividing a process into </a:t>
            </a:r>
            <a:r>
              <a:rPr lang="en-US" sz="6500" dirty="0">
                <a:latin typeface="+mj-lt"/>
              </a:rPr>
              <a:t>multiple t</a:t>
            </a:r>
            <a:r>
              <a:rPr lang="en-US" dirty="0">
                <a:latin typeface="+mj-lt"/>
              </a:rPr>
              <a:t>hreads. </a:t>
            </a:r>
          </a:p>
          <a:p>
            <a:pPr marL="857250" indent="-857250" algn="just">
              <a:lnSpc>
                <a:spcPct val="120000"/>
              </a:lnSpc>
              <a:buFont typeface="Arial" panose="020B0604020202020204" pitchFamily="34" charset="0"/>
              <a:buChar char="•"/>
            </a:pPr>
            <a:r>
              <a:rPr lang="en-US" dirty="0" smtClean="0">
                <a:latin typeface="+mj-lt"/>
              </a:rPr>
              <a:t>Example: </a:t>
            </a:r>
          </a:p>
          <a:p>
            <a:pPr marL="1600200" lvl="1" indent="-1143000" algn="just">
              <a:lnSpc>
                <a:spcPct val="120000"/>
              </a:lnSpc>
              <a:buFont typeface="+mj-lt"/>
              <a:buAutoNum type="arabicPeriod"/>
            </a:pPr>
            <a:r>
              <a:rPr lang="en-US" sz="6500" dirty="0">
                <a:solidFill>
                  <a:schemeClr val="tx2"/>
                </a:solidFill>
                <a:latin typeface="+mj-lt"/>
                <a:ea typeface="+mj-ea"/>
                <a:cs typeface="+mj-cs"/>
              </a:rPr>
              <a:t>In a browser, multiple tabs can be different threads. </a:t>
            </a:r>
          </a:p>
          <a:p>
            <a:pPr marL="1600200" lvl="1" indent="-1143000" algn="just">
              <a:lnSpc>
                <a:spcPct val="120000"/>
              </a:lnSpc>
              <a:buFont typeface="+mj-lt"/>
              <a:buAutoNum type="arabicPeriod"/>
            </a:pPr>
            <a:r>
              <a:rPr lang="en-US" sz="6500" dirty="0">
                <a:solidFill>
                  <a:schemeClr val="tx2"/>
                </a:solidFill>
                <a:latin typeface="+mj-lt"/>
                <a:ea typeface="+mj-ea"/>
                <a:cs typeface="+mj-cs"/>
              </a:rPr>
              <a:t>MS word uses multiple threads, one thread to format the text, other thread to process inputs etc.</a:t>
            </a:r>
          </a:p>
        </p:txBody>
      </p:sp>
      <p:sp>
        <p:nvSpPr>
          <p:cNvPr id="6" name="図プレースホルダー 5"/>
          <p:cNvSpPr txBox="1">
            <a:spLocks/>
          </p:cNvSpPr>
          <p:nvPr/>
        </p:nvSpPr>
        <p:spPr>
          <a:xfrm>
            <a:off x="718628" y="424158"/>
            <a:ext cx="3135871" cy="3135871"/>
          </a:xfrm>
          <a:prstGeom prst="ellipse">
            <a:avLst/>
          </a:prstGeom>
          <a:solidFill>
            <a:schemeClr val="bg1"/>
          </a:solidFill>
          <a:ln w="28575" cmpd="sng">
            <a:solidFill>
              <a:schemeClr val="accent1"/>
            </a:solidFill>
          </a:ln>
          <a:effectLst/>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kumimoji="1" lang="en-US" altLang="ja-JP" sz="4000" dirty="0" smtClean="0">
              <a:solidFill>
                <a:srgbClr val="002060"/>
              </a:solidFill>
            </a:endParaRPr>
          </a:p>
          <a:p>
            <a:pPr marL="0" indent="0" algn="ctr">
              <a:buNone/>
            </a:pPr>
            <a:r>
              <a:rPr kumimoji="1" lang="en-US" altLang="ja-JP" sz="4000" dirty="0" smtClean="0">
                <a:solidFill>
                  <a:srgbClr val="002060"/>
                </a:solidFill>
              </a:rPr>
              <a:t>THREADS</a:t>
            </a:r>
            <a:endParaRPr kumimoji="1" lang="ja-JP" altLang="en-US" sz="4000" dirty="0">
              <a:solidFill>
                <a:srgbClr val="002060"/>
              </a:solidFill>
            </a:endParaRPr>
          </a:p>
        </p:txBody>
      </p:sp>
      <p:sp>
        <p:nvSpPr>
          <p:cNvPr id="7" name="円/楕円 24"/>
          <p:cNvSpPr/>
          <p:nvPr/>
        </p:nvSpPr>
        <p:spPr>
          <a:xfrm>
            <a:off x="0" y="280142"/>
            <a:ext cx="551153" cy="551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25"/>
          <p:cNvSpPr/>
          <p:nvPr/>
        </p:nvSpPr>
        <p:spPr>
          <a:xfrm>
            <a:off x="800570" y="327948"/>
            <a:ext cx="275576" cy="2755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31"/>
          <p:cNvSpPr/>
          <p:nvPr/>
        </p:nvSpPr>
        <p:spPr>
          <a:xfrm>
            <a:off x="-1" y="-1"/>
            <a:ext cx="12192001" cy="2801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9906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ppt_w</p:attrName>
                                        </p:attrNameLst>
                                      </p:cBhvr>
                                      <p:tavLst>
                                        <p:tav tm="0" fmla="#ppt_w*sin(2.5*pi*$)">
                                          <p:val>
                                            <p:fltVal val="0"/>
                                          </p:val>
                                        </p:tav>
                                        <p:tav tm="100000">
                                          <p:val>
                                            <p:fltVal val="1"/>
                                          </p:val>
                                        </p:tav>
                                      </p:tavLst>
                                    </p:anim>
                                    <p:anim calcmode="lin" valueType="num">
                                      <p:cBhvr>
                                        <p:cTn id="9" dur="75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750"/>
                                        <p:tgtEl>
                                          <p:spTgt spid="3"/>
                                        </p:tgtEl>
                                      </p:cBhvr>
                                    </p:animEffect>
                                    <p:anim calcmode="lin" valueType="num">
                                      <p:cBhvr>
                                        <p:cTn id="17" dur="750" fill="hold"/>
                                        <p:tgtEl>
                                          <p:spTgt spid="3"/>
                                        </p:tgtEl>
                                        <p:attrNameLst>
                                          <p:attrName>ppt_w</p:attrName>
                                        </p:attrNameLst>
                                      </p:cBhvr>
                                      <p:tavLst>
                                        <p:tav tm="0" fmla="#ppt_w*sin(2.5*pi*$)">
                                          <p:val>
                                            <p:fltVal val="0"/>
                                          </p:val>
                                        </p:tav>
                                        <p:tav tm="100000">
                                          <p:val>
                                            <p:fltVal val="1"/>
                                          </p:val>
                                        </p:tav>
                                      </p:tavLst>
                                    </p:anim>
                                    <p:anim calcmode="lin" valueType="num">
                                      <p:cBhvr>
                                        <p:cTn id="18" dur="750" fill="hold"/>
                                        <p:tgtEl>
                                          <p:spTgt spid="3"/>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750" fill="hold"/>
                                        <p:tgtEl>
                                          <p:spTgt spid="3"/>
                                        </p:tgtEl>
                                        <p:attrNameLst>
                                          <p:attrName>ppt_x</p:attrName>
                                        </p:attrNameLst>
                                      </p:cBhvr>
                                      <p:tavLst>
                                        <p:tav tm="0">
                                          <p:val>
                                            <p:strVal val="0-#ppt_w/2"/>
                                          </p:val>
                                        </p:tav>
                                        <p:tav tm="100000">
                                          <p:val>
                                            <p:strVal val="#ppt_x"/>
                                          </p:val>
                                        </p:tav>
                                      </p:tavLst>
                                    </p:anim>
                                    <p:anim calcmode="lin" valueType="num">
                                      <p:cBhvr additive="base">
                                        <p:cTn id="22" dur="750" fill="hold"/>
                                        <p:tgtEl>
                                          <p:spTgt spid="3"/>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anim calcmode="lin" valueType="num">
                                      <p:cBhvr>
                                        <p:cTn id="26" dur="750" fill="hold"/>
                                        <p:tgtEl>
                                          <p:spTgt spid="8"/>
                                        </p:tgtEl>
                                        <p:attrNameLst>
                                          <p:attrName>ppt_w</p:attrName>
                                        </p:attrNameLst>
                                      </p:cBhvr>
                                      <p:tavLst>
                                        <p:tav tm="0" fmla="#ppt_w*sin(2.5*pi*$)">
                                          <p:val>
                                            <p:fltVal val="0"/>
                                          </p:val>
                                        </p:tav>
                                        <p:tav tm="100000">
                                          <p:val>
                                            <p:fltVal val="1"/>
                                          </p:val>
                                        </p:tav>
                                      </p:tavLst>
                                    </p:anim>
                                    <p:anim calcmode="lin" valueType="num">
                                      <p:cBhvr>
                                        <p:cTn id="27" dur="750" fill="hold"/>
                                        <p:tgtEl>
                                          <p:spTgt spid="8"/>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750" fill="hold"/>
                                        <p:tgtEl>
                                          <p:spTgt spid="8"/>
                                        </p:tgtEl>
                                        <p:attrNameLst>
                                          <p:attrName>ppt_x</p:attrName>
                                        </p:attrNameLst>
                                      </p:cBhvr>
                                      <p:tavLst>
                                        <p:tav tm="0">
                                          <p:val>
                                            <p:strVal val="0-#ppt_w/2"/>
                                          </p:val>
                                        </p:tav>
                                        <p:tav tm="100000">
                                          <p:val>
                                            <p:strVal val="#ppt_x"/>
                                          </p:val>
                                        </p:tav>
                                      </p:tavLst>
                                    </p:anim>
                                    <p:anim calcmode="lin" valueType="num">
                                      <p:cBhvr additive="base">
                                        <p:cTn id="31" dur="750" fill="hold"/>
                                        <p:tgtEl>
                                          <p:spTgt spid="8"/>
                                        </p:tgtEl>
                                        <p:attrNameLst>
                                          <p:attrName>ppt_y</p:attrName>
                                        </p:attrNameLst>
                                      </p:cBhvr>
                                      <p:tavLst>
                                        <p:tav tm="0">
                                          <p:val>
                                            <p:strVal val="1+#ppt_h/2"/>
                                          </p:val>
                                        </p:tav>
                                        <p:tav tm="100000">
                                          <p:val>
                                            <p:strVal val="#ppt_y"/>
                                          </p:val>
                                        </p:tav>
                                      </p:tavLst>
                                    </p:anim>
                                  </p:childTnLst>
                                </p:cTn>
                              </p:par>
                              <p:par>
                                <p:cTn id="32" presetID="10" presetClass="entr" presetSubtype="0" fill="hold" grpId="0" nodeType="withEffect">
                                  <p:stCondLst>
                                    <p:cond delay="40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childTnLst>
                                </p:cTn>
                              </p:par>
                              <p:par>
                                <p:cTn id="35" presetID="2" presetClass="entr" presetSubtype="1" decel="100000" fill="hold" grpId="1" nodeType="withEffect">
                                  <p:stCondLst>
                                    <p:cond delay="40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1000" fill="hold"/>
                                        <p:tgtEl>
                                          <p:spTgt spid="2"/>
                                        </p:tgtEl>
                                        <p:attrNameLst>
                                          <p:attrName>ppt_x</p:attrName>
                                        </p:attrNameLst>
                                      </p:cBhvr>
                                      <p:tavLst>
                                        <p:tav tm="0">
                                          <p:val>
                                            <p:strVal val="#ppt_x"/>
                                          </p:val>
                                        </p:tav>
                                        <p:tav tm="100000">
                                          <p:val>
                                            <p:strVal val="#ppt_x"/>
                                          </p:val>
                                        </p:tav>
                                      </p:tavLst>
                                    </p:anim>
                                    <p:anim calcmode="lin" valueType="num">
                                      <p:cBhvr additive="base">
                                        <p:cTn id="38" dur="1000" fill="hold"/>
                                        <p:tgtEl>
                                          <p:spTgt spid="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5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childTnLst>
                                </p:cTn>
                              </p:par>
                              <p:par>
                                <p:cTn id="42" presetID="2" presetClass="entr" presetSubtype="1" decel="100000" fill="hold" grpId="1" nodeType="withEffect">
                                  <p:stCondLst>
                                    <p:cond delay="50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1000" fill="hold"/>
                                        <p:tgtEl>
                                          <p:spTgt spid="4"/>
                                        </p:tgtEl>
                                        <p:attrNameLst>
                                          <p:attrName>ppt_x</p:attrName>
                                        </p:attrNameLst>
                                      </p:cBhvr>
                                      <p:tavLst>
                                        <p:tav tm="0">
                                          <p:val>
                                            <p:strVal val="#ppt_x"/>
                                          </p:val>
                                        </p:tav>
                                        <p:tav tm="100000">
                                          <p:val>
                                            <p:strVal val="#ppt_x"/>
                                          </p:val>
                                        </p:tav>
                                      </p:tavLst>
                                    </p:anim>
                                    <p:anim calcmode="lin" valueType="num">
                                      <p:cBhvr additive="base">
                                        <p:cTn id="45" dur="1000" fill="hold"/>
                                        <p:tgtEl>
                                          <p:spTgt spid="4"/>
                                        </p:tgtEl>
                                        <p:attrNameLst>
                                          <p:attrName>ppt_y</p:attrName>
                                        </p:attrNameLst>
                                      </p:cBhvr>
                                      <p:tavLst>
                                        <p:tav tm="0">
                                          <p:val>
                                            <p:strVal val="0-#ppt_h/2"/>
                                          </p:val>
                                        </p:tav>
                                        <p:tav tm="100000">
                                          <p:val>
                                            <p:strVal val="#ppt_y"/>
                                          </p:val>
                                        </p:tav>
                                      </p:tavLst>
                                    </p:anim>
                                  </p:childTnLst>
                                </p:cTn>
                              </p:par>
                              <p:par>
                                <p:cTn id="46" presetID="10" presetClass="entr" presetSubtype="0" fill="hold" grpId="0" nodeType="withEffect">
                                  <p:stCondLst>
                                    <p:cond delay="60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2" presetClass="entr" presetSubtype="1" decel="100000" fill="hold" grpId="1" nodeType="withEffect">
                                  <p:stCondLst>
                                    <p:cond delay="60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1000" fill="hold"/>
                                        <p:tgtEl>
                                          <p:spTgt spid="6"/>
                                        </p:tgtEl>
                                        <p:attrNameLst>
                                          <p:attrName>ppt_x</p:attrName>
                                        </p:attrNameLst>
                                      </p:cBhvr>
                                      <p:tavLst>
                                        <p:tav tm="0">
                                          <p:val>
                                            <p:strVal val="#ppt_x"/>
                                          </p:val>
                                        </p:tav>
                                        <p:tav tm="100000">
                                          <p:val>
                                            <p:strVal val="#ppt_x"/>
                                          </p:val>
                                        </p:tav>
                                      </p:tavLst>
                                    </p:anim>
                                    <p:anim calcmode="lin" valueType="num">
                                      <p:cBhvr additive="base">
                                        <p:cTn id="52" dur="1000" fill="hold"/>
                                        <p:tgtEl>
                                          <p:spTgt spid="6"/>
                                        </p:tgtEl>
                                        <p:attrNameLst>
                                          <p:attrName>ppt_y</p:attrName>
                                        </p:attrNameLst>
                                      </p:cBhvr>
                                      <p:tavLst>
                                        <p:tav tm="0">
                                          <p:val>
                                            <p:strVal val="0-#ppt_h/2"/>
                                          </p:val>
                                        </p:tav>
                                        <p:tav tm="100000">
                                          <p:val>
                                            <p:strVal val="#ppt_y"/>
                                          </p:val>
                                        </p:tav>
                                      </p:tavLst>
                                    </p:anim>
                                  </p:childTnLst>
                                </p:cTn>
                              </p:par>
                            </p:childTnLst>
                          </p:cTn>
                        </p:par>
                        <p:par>
                          <p:cTn id="53" fill="hold">
                            <p:stCondLst>
                              <p:cond delay="1600"/>
                            </p:stCondLst>
                            <p:childTnLst>
                              <p:par>
                                <p:cTn id="54" presetID="2" presetClass="entr" presetSubtype="3" decel="100000" fill="hold" grpId="0" nodeType="afterEffect">
                                  <p:stCondLst>
                                    <p:cond delay="250"/>
                                  </p:stCondLst>
                                  <p:iterate type="wd">
                                    <p:tmPct val="10000"/>
                                  </p:iterate>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1+#ppt_w/2"/>
                                          </p:val>
                                        </p:tav>
                                        <p:tav tm="100000">
                                          <p:val>
                                            <p:strVal val="#ppt_x"/>
                                          </p:val>
                                        </p:tav>
                                      </p:tavLst>
                                    </p:anim>
                                    <p:anim calcmode="lin" valueType="num">
                                      <p:cBhvr additive="base">
                                        <p:cTn id="57"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p:bldP spid="6" grpId="0" animBg="1"/>
      <p:bldP spid="6" grpId="1" animBg="1"/>
      <p:bldP spid="7" grpId="0" animBg="1"/>
      <p:bldP spid="7" grpId="1" animBg="1"/>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5"/>
          <p:cNvSpPr/>
          <p:nvPr/>
        </p:nvSpPr>
        <p:spPr>
          <a:xfrm>
            <a:off x="718629" y="424159"/>
            <a:ext cx="3227730" cy="3227730"/>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7"/>
          <p:cNvSpPr/>
          <p:nvPr/>
        </p:nvSpPr>
        <p:spPr>
          <a:xfrm>
            <a:off x="116494" y="1017061"/>
            <a:ext cx="872658" cy="8726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円/楕円 29"/>
          <p:cNvSpPr/>
          <p:nvPr/>
        </p:nvSpPr>
        <p:spPr>
          <a:xfrm>
            <a:off x="554744" y="300012"/>
            <a:ext cx="3227730" cy="3227730"/>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txBox="1">
            <a:spLocks/>
          </p:cNvSpPr>
          <p:nvPr/>
        </p:nvSpPr>
        <p:spPr>
          <a:xfrm>
            <a:off x="718628" y="424158"/>
            <a:ext cx="3135871" cy="3135871"/>
          </a:xfrm>
          <a:prstGeom prst="ellipse">
            <a:avLst/>
          </a:prstGeom>
          <a:solidFill>
            <a:schemeClr val="bg1"/>
          </a:solidFill>
          <a:ln w="28575" cmpd="sng">
            <a:solidFill>
              <a:schemeClr val="accent1"/>
            </a:solidFill>
          </a:ln>
          <a:effectLst/>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ja-JP" sz="4000" dirty="0" smtClean="0">
                <a:solidFill>
                  <a:srgbClr val="002060"/>
                </a:solidFill>
              </a:rPr>
              <a:t>Process</a:t>
            </a:r>
          </a:p>
          <a:p>
            <a:pPr marL="0" indent="0" algn="ctr">
              <a:buNone/>
            </a:pPr>
            <a:r>
              <a:rPr kumimoji="1" lang="en-US" altLang="ja-JP" sz="4000" dirty="0" smtClean="0">
                <a:solidFill>
                  <a:srgbClr val="002060"/>
                </a:solidFill>
              </a:rPr>
              <a:t>Vs</a:t>
            </a:r>
          </a:p>
          <a:p>
            <a:pPr marL="0" indent="0" algn="ctr">
              <a:buNone/>
            </a:pPr>
            <a:r>
              <a:rPr kumimoji="1" lang="en-US" altLang="ja-JP" sz="4000" dirty="0" smtClean="0">
                <a:solidFill>
                  <a:srgbClr val="002060"/>
                </a:solidFill>
              </a:rPr>
              <a:t>Thread</a:t>
            </a:r>
          </a:p>
          <a:p>
            <a:pPr marL="0" indent="0" algn="ctr">
              <a:buNone/>
            </a:pPr>
            <a:endParaRPr kumimoji="1" lang="ja-JP" altLang="en-US" sz="4000" dirty="0">
              <a:solidFill>
                <a:srgbClr val="002060"/>
              </a:solidFill>
            </a:endParaRPr>
          </a:p>
        </p:txBody>
      </p:sp>
      <p:sp>
        <p:nvSpPr>
          <p:cNvPr id="7" name="円/楕円 24"/>
          <p:cNvSpPr/>
          <p:nvPr/>
        </p:nvSpPr>
        <p:spPr>
          <a:xfrm>
            <a:off x="0" y="280142"/>
            <a:ext cx="551153" cy="551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25"/>
          <p:cNvSpPr/>
          <p:nvPr/>
        </p:nvSpPr>
        <p:spPr>
          <a:xfrm>
            <a:off x="800570" y="327948"/>
            <a:ext cx="275576" cy="2755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31"/>
          <p:cNvSpPr/>
          <p:nvPr/>
        </p:nvSpPr>
        <p:spPr>
          <a:xfrm>
            <a:off x="-1" y="-1"/>
            <a:ext cx="12192001" cy="2801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Table 9"/>
          <p:cNvGraphicFramePr>
            <a:graphicFrameLocks noGrp="1"/>
          </p:cNvGraphicFramePr>
          <p:nvPr>
            <p:extLst>
              <p:ext uri="{D42A27DB-BD31-4B8C-83A1-F6EECF244321}">
                <p14:modId xmlns:p14="http://schemas.microsoft.com/office/powerpoint/2010/main" val="1972185502"/>
              </p:ext>
            </p:extLst>
          </p:nvPr>
        </p:nvGraphicFramePr>
        <p:xfrm>
          <a:off x="4089758" y="538202"/>
          <a:ext cx="7913352" cy="5911802"/>
        </p:xfrm>
        <a:graphic>
          <a:graphicData uri="http://schemas.openxmlformats.org/drawingml/2006/table">
            <a:tbl>
              <a:tblPr firstRow="1" bandRow="1">
                <a:tableStyleId>{7DF18680-E054-41AD-8BC1-D1AEF772440D}</a:tableStyleId>
              </a:tblPr>
              <a:tblGrid>
                <a:gridCol w="3956676"/>
                <a:gridCol w="3956676"/>
              </a:tblGrid>
              <a:tr h="438292">
                <a:tc>
                  <a:txBody>
                    <a:bodyPr/>
                    <a:lstStyle/>
                    <a:p>
                      <a:pPr algn="ctr" fontAlgn="t"/>
                      <a:r>
                        <a:rPr lang="en-US" sz="2800" dirty="0">
                          <a:effectLst/>
                        </a:rPr>
                        <a:t>Process</a:t>
                      </a:r>
                    </a:p>
                  </a:txBody>
                  <a:tcPr marL="76200" marR="76200" marT="76200" marB="76200"/>
                </a:tc>
                <a:tc>
                  <a:txBody>
                    <a:bodyPr/>
                    <a:lstStyle/>
                    <a:p>
                      <a:pPr algn="ctr" fontAlgn="t"/>
                      <a:r>
                        <a:rPr lang="en-US" sz="2800" dirty="0">
                          <a:effectLst/>
                        </a:rPr>
                        <a:t>Thread</a:t>
                      </a:r>
                    </a:p>
                  </a:txBody>
                  <a:tcPr marL="76200" marR="76200" marT="76200" marB="76200"/>
                </a:tc>
              </a:tr>
              <a:tr h="736396">
                <a:tc>
                  <a:txBody>
                    <a:bodyPr/>
                    <a:lstStyle/>
                    <a:p>
                      <a:pPr algn="l" fontAlgn="t"/>
                      <a:r>
                        <a:rPr lang="en-US" dirty="0">
                          <a:effectLst/>
                        </a:rPr>
                        <a:t>Process is heavy weight or resource intensive.</a:t>
                      </a:r>
                      <a:endParaRPr lang="en-US" dirty="0">
                        <a:solidFill>
                          <a:schemeClr val="tx1"/>
                        </a:solidFill>
                        <a:effectLst/>
                      </a:endParaRPr>
                    </a:p>
                  </a:txBody>
                  <a:tcPr marL="76200" marR="76200" marT="76200" marB="76200"/>
                </a:tc>
                <a:tc>
                  <a:txBody>
                    <a:bodyPr/>
                    <a:lstStyle/>
                    <a:p>
                      <a:pPr algn="l" fontAlgn="t"/>
                      <a:r>
                        <a:rPr lang="en-US" dirty="0">
                          <a:effectLst/>
                        </a:rPr>
                        <a:t>Thread is light weight, taking lesser resources than a process.</a:t>
                      </a:r>
                      <a:endParaRPr lang="en-US" dirty="0">
                        <a:solidFill>
                          <a:schemeClr val="tx1"/>
                        </a:solidFill>
                        <a:effectLst/>
                      </a:endParaRPr>
                    </a:p>
                  </a:txBody>
                  <a:tcPr marL="76200" marR="76200" marT="76200" marB="76200"/>
                </a:tc>
              </a:tr>
              <a:tr h="695459">
                <a:tc>
                  <a:txBody>
                    <a:bodyPr/>
                    <a:lstStyle/>
                    <a:p>
                      <a:pPr algn="l" fontAlgn="t"/>
                      <a:r>
                        <a:rPr lang="en-US" dirty="0">
                          <a:effectLst/>
                        </a:rPr>
                        <a:t>Process switching needs interaction with operating system.</a:t>
                      </a:r>
                      <a:endParaRPr lang="en-US" dirty="0">
                        <a:solidFill>
                          <a:schemeClr val="tx1"/>
                        </a:solidFill>
                        <a:effectLst/>
                      </a:endParaRPr>
                    </a:p>
                  </a:txBody>
                  <a:tcPr marL="76200" marR="76200" marT="76200" marB="76200"/>
                </a:tc>
                <a:tc>
                  <a:txBody>
                    <a:bodyPr/>
                    <a:lstStyle/>
                    <a:p>
                      <a:pPr algn="l" fontAlgn="t"/>
                      <a:r>
                        <a:rPr lang="en-US" dirty="0">
                          <a:effectLst/>
                        </a:rPr>
                        <a:t>Thread switching does not need to interact with operating system.</a:t>
                      </a:r>
                      <a:endParaRPr lang="en-US" dirty="0">
                        <a:solidFill>
                          <a:schemeClr val="tx1"/>
                        </a:solidFill>
                        <a:effectLst/>
                      </a:endParaRPr>
                    </a:p>
                  </a:txBody>
                  <a:tcPr marL="76200" marR="76200" marT="76200" marB="76200"/>
                </a:tc>
              </a:tr>
              <a:tr h="1190867">
                <a:tc>
                  <a:txBody>
                    <a:bodyPr/>
                    <a:lstStyle/>
                    <a:p>
                      <a:pPr algn="l" fontAlgn="t"/>
                      <a:r>
                        <a:rPr lang="en-US" dirty="0">
                          <a:effectLst/>
                        </a:rPr>
                        <a:t>In multiple processing environments, each process executes the same code but has its own memory and file resources.</a:t>
                      </a:r>
                      <a:endParaRPr lang="en-US" dirty="0">
                        <a:solidFill>
                          <a:schemeClr val="tx1"/>
                        </a:solidFill>
                        <a:effectLst/>
                      </a:endParaRPr>
                    </a:p>
                  </a:txBody>
                  <a:tcPr marL="76200" marR="76200" marT="76200" marB="76200"/>
                </a:tc>
                <a:tc>
                  <a:txBody>
                    <a:bodyPr/>
                    <a:lstStyle/>
                    <a:p>
                      <a:pPr algn="l" fontAlgn="t"/>
                      <a:r>
                        <a:rPr lang="en-US" dirty="0">
                          <a:effectLst/>
                        </a:rPr>
                        <a:t>All threads can share same set of open files, child processes.</a:t>
                      </a:r>
                      <a:endParaRPr lang="en-US" dirty="0">
                        <a:solidFill>
                          <a:schemeClr val="tx1"/>
                        </a:solidFill>
                        <a:effectLst/>
                      </a:endParaRPr>
                    </a:p>
                  </a:txBody>
                  <a:tcPr marL="76200" marR="76200" marT="76200" marB="76200"/>
                </a:tc>
              </a:tr>
              <a:tr h="929457">
                <a:tc>
                  <a:txBody>
                    <a:bodyPr/>
                    <a:lstStyle/>
                    <a:p>
                      <a:pPr algn="l" fontAlgn="t"/>
                      <a:r>
                        <a:rPr lang="en-US">
                          <a:effectLst/>
                        </a:rPr>
                        <a:t>If one process is blocked, then no other process can execute until the first process is unblocked.</a:t>
                      </a:r>
                      <a:endParaRPr lang="en-US">
                        <a:solidFill>
                          <a:schemeClr val="tx1"/>
                        </a:solidFill>
                        <a:effectLst/>
                      </a:endParaRPr>
                    </a:p>
                  </a:txBody>
                  <a:tcPr marL="76200" marR="76200" marT="76200" marB="76200"/>
                </a:tc>
                <a:tc>
                  <a:txBody>
                    <a:bodyPr/>
                    <a:lstStyle/>
                    <a:p>
                      <a:pPr algn="l" fontAlgn="t"/>
                      <a:r>
                        <a:rPr lang="en-US" dirty="0">
                          <a:effectLst/>
                        </a:rPr>
                        <a:t>While one thread is blocked and waiting, a second thread in the same task can run.</a:t>
                      </a:r>
                      <a:endParaRPr lang="en-US" dirty="0">
                        <a:solidFill>
                          <a:schemeClr val="tx1"/>
                        </a:solidFill>
                        <a:effectLst/>
                      </a:endParaRPr>
                    </a:p>
                  </a:txBody>
                  <a:tcPr marL="76200" marR="76200" marT="76200" marB="76200"/>
                </a:tc>
              </a:tr>
              <a:tr h="757278">
                <a:tc>
                  <a:txBody>
                    <a:bodyPr/>
                    <a:lstStyle/>
                    <a:p>
                      <a:pPr algn="l" fontAlgn="t"/>
                      <a:r>
                        <a:rPr lang="en-US">
                          <a:effectLst/>
                        </a:rPr>
                        <a:t>Multiple processes without using threads use more resources.</a:t>
                      </a:r>
                      <a:endParaRPr lang="en-US">
                        <a:solidFill>
                          <a:schemeClr val="tx1"/>
                        </a:solidFill>
                        <a:effectLst/>
                      </a:endParaRPr>
                    </a:p>
                  </a:txBody>
                  <a:tcPr marL="76200" marR="76200" marT="76200" marB="76200"/>
                </a:tc>
                <a:tc>
                  <a:txBody>
                    <a:bodyPr/>
                    <a:lstStyle/>
                    <a:p>
                      <a:pPr algn="l" fontAlgn="t"/>
                      <a:r>
                        <a:rPr lang="en-US" dirty="0">
                          <a:effectLst/>
                        </a:rPr>
                        <a:t>Multiple threaded processes use fewer resources.</a:t>
                      </a:r>
                      <a:endParaRPr lang="en-US" dirty="0">
                        <a:solidFill>
                          <a:schemeClr val="tx1"/>
                        </a:solidFill>
                        <a:effectLst/>
                      </a:endParaRPr>
                    </a:p>
                  </a:txBody>
                  <a:tcPr marL="76200" marR="76200" marT="76200" marB="76200"/>
                </a:tc>
              </a:tr>
              <a:tr h="912928">
                <a:tc>
                  <a:txBody>
                    <a:bodyPr/>
                    <a:lstStyle/>
                    <a:p>
                      <a:pPr algn="l" fontAlgn="t"/>
                      <a:r>
                        <a:rPr lang="en-US" dirty="0">
                          <a:effectLst/>
                        </a:rPr>
                        <a:t>In multiple processes each process operates independently of the others.</a:t>
                      </a:r>
                      <a:endParaRPr lang="en-US" dirty="0">
                        <a:solidFill>
                          <a:schemeClr val="tx1"/>
                        </a:solidFill>
                        <a:effectLst/>
                      </a:endParaRPr>
                    </a:p>
                  </a:txBody>
                  <a:tcPr marL="76200" marR="76200" marT="76200" marB="76200"/>
                </a:tc>
                <a:tc>
                  <a:txBody>
                    <a:bodyPr/>
                    <a:lstStyle/>
                    <a:p>
                      <a:pPr algn="l" fontAlgn="t"/>
                      <a:r>
                        <a:rPr lang="en-US" dirty="0">
                          <a:effectLst/>
                        </a:rPr>
                        <a:t>One thread can read, write or change another thread's data.</a:t>
                      </a:r>
                      <a:endParaRPr lang="en-US" dirty="0">
                        <a:solidFill>
                          <a:schemeClr val="tx1"/>
                        </a:solidFill>
                        <a:effectLst/>
                      </a:endParaRPr>
                    </a:p>
                  </a:txBody>
                  <a:tcPr marL="76200" marR="76200" marT="76200" marB="76200"/>
                </a:tc>
              </a:tr>
            </a:tbl>
          </a:graphicData>
        </a:graphic>
      </p:graphicFrame>
    </p:spTree>
    <p:extLst>
      <p:ext uri="{BB962C8B-B14F-4D97-AF65-F5344CB8AC3E}">
        <p14:creationId xmlns:p14="http://schemas.microsoft.com/office/powerpoint/2010/main" val="220884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ppt_w</p:attrName>
                                        </p:attrNameLst>
                                      </p:cBhvr>
                                      <p:tavLst>
                                        <p:tav tm="0" fmla="#ppt_w*sin(2.5*pi*$)">
                                          <p:val>
                                            <p:fltVal val="0"/>
                                          </p:val>
                                        </p:tav>
                                        <p:tav tm="100000">
                                          <p:val>
                                            <p:fltVal val="1"/>
                                          </p:val>
                                        </p:tav>
                                      </p:tavLst>
                                    </p:anim>
                                    <p:anim calcmode="lin" valueType="num">
                                      <p:cBhvr>
                                        <p:cTn id="9" dur="75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750"/>
                                        <p:tgtEl>
                                          <p:spTgt spid="3"/>
                                        </p:tgtEl>
                                      </p:cBhvr>
                                    </p:animEffect>
                                    <p:anim calcmode="lin" valueType="num">
                                      <p:cBhvr>
                                        <p:cTn id="17" dur="750" fill="hold"/>
                                        <p:tgtEl>
                                          <p:spTgt spid="3"/>
                                        </p:tgtEl>
                                        <p:attrNameLst>
                                          <p:attrName>ppt_w</p:attrName>
                                        </p:attrNameLst>
                                      </p:cBhvr>
                                      <p:tavLst>
                                        <p:tav tm="0" fmla="#ppt_w*sin(2.5*pi*$)">
                                          <p:val>
                                            <p:fltVal val="0"/>
                                          </p:val>
                                        </p:tav>
                                        <p:tav tm="100000">
                                          <p:val>
                                            <p:fltVal val="1"/>
                                          </p:val>
                                        </p:tav>
                                      </p:tavLst>
                                    </p:anim>
                                    <p:anim calcmode="lin" valueType="num">
                                      <p:cBhvr>
                                        <p:cTn id="18" dur="750" fill="hold"/>
                                        <p:tgtEl>
                                          <p:spTgt spid="3"/>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750" fill="hold"/>
                                        <p:tgtEl>
                                          <p:spTgt spid="3"/>
                                        </p:tgtEl>
                                        <p:attrNameLst>
                                          <p:attrName>ppt_x</p:attrName>
                                        </p:attrNameLst>
                                      </p:cBhvr>
                                      <p:tavLst>
                                        <p:tav tm="0">
                                          <p:val>
                                            <p:strVal val="0-#ppt_w/2"/>
                                          </p:val>
                                        </p:tav>
                                        <p:tav tm="100000">
                                          <p:val>
                                            <p:strVal val="#ppt_x"/>
                                          </p:val>
                                        </p:tav>
                                      </p:tavLst>
                                    </p:anim>
                                    <p:anim calcmode="lin" valueType="num">
                                      <p:cBhvr additive="base">
                                        <p:cTn id="22" dur="750" fill="hold"/>
                                        <p:tgtEl>
                                          <p:spTgt spid="3"/>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anim calcmode="lin" valueType="num">
                                      <p:cBhvr>
                                        <p:cTn id="26" dur="750" fill="hold"/>
                                        <p:tgtEl>
                                          <p:spTgt spid="8"/>
                                        </p:tgtEl>
                                        <p:attrNameLst>
                                          <p:attrName>ppt_w</p:attrName>
                                        </p:attrNameLst>
                                      </p:cBhvr>
                                      <p:tavLst>
                                        <p:tav tm="0" fmla="#ppt_w*sin(2.5*pi*$)">
                                          <p:val>
                                            <p:fltVal val="0"/>
                                          </p:val>
                                        </p:tav>
                                        <p:tav tm="100000">
                                          <p:val>
                                            <p:fltVal val="1"/>
                                          </p:val>
                                        </p:tav>
                                      </p:tavLst>
                                    </p:anim>
                                    <p:anim calcmode="lin" valueType="num">
                                      <p:cBhvr>
                                        <p:cTn id="27" dur="750" fill="hold"/>
                                        <p:tgtEl>
                                          <p:spTgt spid="8"/>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750" fill="hold"/>
                                        <p:tgtEl>
                                          <p:spTgt spid="8"/>
                                        </p:tgtEl>
                                        <p:attrNameLst>
                                          <p:attrName>ppt_x</p:attrName>
                                        </p:attrNameLst>
                                      </p:cBhvr>
                                      <p:tavLst>
                                        <p:tav tm="0">
                                          <p:val>
                                            <p:strVal val="0-#ppt_w/2"/>
                                          </p:val>
                                        </p:tav>
                                        <p:tav tm="100000">
                                          <p:val>
                                            <p:strVal val="#ppt_x"/>
                                          </p:val>
                                        </p:tav>
                                      </p:tavLst>
                                    </p:anim>
                                    <p:anim calcmode="lin" valueType="num">
                                      <p:cBhvr additive="base">
                                        <p:cTn id="31" dur="750" fill="hold"/>
                                        <p:tgtEl>
                                          <p:spTgt spid="8"/>
                                        </p:tgtEl>
                                        <p:attrNameLst>
                                          <p:attrName>ppt_y</p:attrName>
                                        </p:attrNameLst>
                                      </p:cBhvr>
                                      <p:tavLst>
                                        <p:tav tm="0">
                                          <p:val>
                                            <p:strVal val="1+#ppt_h/2"/>
                                          </p:val>
                                        </p:tav>
                                        <p:tav tm="100000">
                                          <p:val>
                                            <p:strVal val="#ppt_y"/>
                                          </p:val>
                                        </p:tav>
                                      </p:tavLst>
                                    </p:anim>
                                  </p:childTnLst>
                                </p:cTn>
                              </p:par>
                              <p:par>
                                <p:cTn id="32" presetID="10" presetClass="entr" presetSubtype="0" fill="hold" grpId="0" nodeType="withEffect">
                                  <p:stCondLst>
                                    <p:cond delay="40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childTnLst>
                                </p:cTn>
                              </p:par>
                              <p:par>
                                <p:cTn id="35" presetID="2" presetClass="entr" presetSubtype="1" decel="100000" fill="hold" grpId="1" nodeType="withEffect">
                                  <p:stCondLst>
                                    <p:cond delay="40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1000" fill="hold"/>
                                        <p:tgtEl>
                                          <p:spTgt spid="2"/>
                                        </p:tgtEl>
                                        <p:attrNameLst>
                                          <p:attrName>ppt_x</p:attrName>
                                        </p:attrNameLst>
                                      </p:cBhvr>
                                      <p:tavLst>
                                        <p:tav tm="0">
                                          <p:val>
                                            <p:strVal val="#ppt_x"/>
                                          </p:val>
                                        </p:tav>
                                        <p:tav tm="100000">
                                          <p:val>
                                            <p:strVal val="#ppt_x"/>
                                          </p:val>
                                        </p:tav>
                                      </p:tavLst>
                                    </p:anim>
                                    <p:anim calcmode="lin" valueType="num">
                                      <p:cBhvr additive="base">
                                        <p:cTn id="38" dur="1000" fill="hold"/>
                                        <p:tgtEl>
                                          <p:spTgt spid="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5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childTnLst>
                                </p:cTn>
                              </p:par>
                              <p:par>
                                <p:cTn id="42" presetID="2" presetClass="entr" presetSubtype="1" decel="100000" fill="hold" grpId="1" nodeType="withEffect">
                                  <p:stCondLst>
                                    <p:cond delay="50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1000" fill="hold"/>
                                        <p:tgtEl>
                                          <p:spTgt spid="4"/>
                                        </p:tgtEl>
                                        <p:attrNameLst>
                                          <p:attrName>ppt_x</p:attrName>
                                        </p:attrNameLst>
                                      </p:cBhvr>
                                      <p:tavLst>
                                        <p:tav tm="0">
                                          <p:val>
                                            <p:strVal val="#ppt_x"/>
                                          </p:val>
                                        </p:tav>
                                        <p:tav tm="100000">
                                          <p:val>
                                            <p:strVal val="#ppt_x"/>
                                          </p:val>
                                        </p:tav>
                                      </p:tavLst>
                                    </p:anim>
                                    <p:anim calcmode="lin" valueType="num">
                                      <p:cBhvr additive="base">
                                        <p:cTn id="45" dur="1000" fill="hold"/>
                                        <p:tgtEl>
                                          <p:spTgt spid="4"/>
                                        </p:tgtEl>
                                        <p:attrNameLst>
                                          <p:attrName>ppt_y</p:attrName>
                                        </p:attrNameLst>
                                      </p:cBhvr>
                                      <p:tavLst>
                                        <p:tav tm="0">
                                          <p:val>
                                            <p:strVal val="0-#ppt_h/2"/>
                                          </p:val>
                                        </p:tav>
                                        <p:tav tm="100000">
                                          <p:val>
                                            <p:strVal val="#ppt_y"/>
                                          </p:val>
                                        </p:tav>
                                      </p:tavLst>
                                    </p:anim>
                                  </p:childTnLst>
                                </p:cTn>
                              </p:par>
                              <p:par>
                                <p:cTn id="46" presetID="10" presetClass="entr" presetSubtype="0" fill="hold" grpId="0" nodeType="withEffect">
                                  <p:stCondLst>
                                    <p:cond delay="60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2" presetClass="entr" presetSubtype="1" decel="100000" fill="hold" grpId="1" nodeType="withEffect">
                                  <p:stCondLst>
                                    <p:cond delay="60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1000" fill="hold"/>
                                        <p:tgtEl>
                                          <p:spTgt spid="6"/>
                                        </p:tgtEl>
                                        <p:attrNameLst>
                                          <p:attrName>ppt_x</p:attrName>
                                        </p:attrNameLst>
                                      </p:cBhvr>
                                      <p:tavLst>
                                        <p:tav tm="0">
                                          <p:val>
                                            <p:strVal val="#ppt_x"/>
                                          </p:val>
                                        </p:tav>
                                        <p:tav tm="100000">
                                          <p:val>
                                            <p:strVal val="#ppt_x"/>
                                          </p:val>
                                        </p:tav>
                                      </p:tavLst>
                                    </p:anim>
                                    <p:anim calcmode="lin" valueType="num">
                                      <p:cBhvr additive="base">
                                        <p:cTn id="52" dur="1000" fill="hold"/>
                                        <p:tgtEl>
                                          <p:spTgt spid="6"/>
                                        </p:tgtEl>
                                        <p:attrNameLst>
                                          <p:attrName>ppt_y</p:attrName>
                                        </p:attrNameLst>
                                      </p:cBhvr>
                                      <p:tavLst>
                                        <p:tav tm="0">
                                          <p:val>
                                            <p:strVal val="0-#ppt_h/2"/>
                                          </p:val>
                                        </p:tav>
                                        <p:tav tm="100000">
                                          <p:val>
                                            <p:strVal val="#ppt_y"/>
                                          </p:val>
                                        </p:tav>
                                      </p:tavLst>
                                    </p:anim>
                                  </p:childTnLst>
                                </p:cTn>
                              </p:par>
                            </p:childTnLst>
                          </p:cTn>
                        </p:par>
                        <p:par>
                          <p:cTn id="53" fill="hold">
                            <p:stCondLst>
                              <p:cond delay="1600"/>
                            </p:stCondLst>
                            <p:childTnLst>
                              <p:par>
                                <p:cTn id="54" presetID="16" presetClass="entr" presetSubtype="21"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arn(inVertical)">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6" grpId="0" animBg="1"/>
      <p:bldP spid="6" grpId="1" animBg="1"/>
      <p:bldP spid="7" grpId="0" animBg="1"/>
      <p:bldP spid="7" grpId="1" animBg="1"/>
      <p:bldP spid="8" grpId="0" animBg="1"/>
      <p:bldP spid="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5"/>
          <p:cNvSpPr/>
          <p:nvPr/>
        </p:nvSpPr>
        <p:spPr>
          <a:xfrm>
            <a:off x="718629" y="424159"/>
            <a:ext cx="3227730" cy="3227730"/>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7"/>
          <p:cNvSpPr/>
          <p:nvPr/>
        </p:nvSpPr>
        <p:spPr>
          <a:xfrm>
            <a:off x="116494" y="1017061"/>
            <a:ext cx="872658" cy="8726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円/楕円 29"/>
          <p:cNvSpPr/>
          <p:nvPr/>
        </p:nvSpPr>
        <p:spPr>
          <a:xfrm>
            <a:off x="554744" y="300012"/>
            <a:ext cx="3227730" cy="3227730"/>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p:cNvSpPr txBox="1">
            <a:spLocks/>
          </p:cNvSpPr>
          <p:nvPr/>
        </p:nvSpPr>
        <p:spPr>
          <a:xfrm>
            <a:off x="4127791" y="1313882"/>
            <a:ext cx="8064209" cy="2898726"/>
          </a:xfrm>
          <a:prstGeom prst="rect">
            <a:avLst/>
          </a:prstGeom>
        </p:spPr>
        <p:txBody>
          <a:bodyPr anchor="b">
            <a:normAutofit/>
          </a:bodyPr>
          <a:lstStyle>
            <a:lvl1pPr algn="l" defTabSz="914400" rtl="0" eaLnBrk="1" latinLnBrk="0" hangingPunct="1">
              <a:lnSpc>
                <a:spcPct val="90000"/>
              </a:lnSpc>
              <a:spcBef>
                <a:spcPct val="0"/>
              </a:spcBef>
              <a:buNone/>
              <a:defRPr sz="6600" kern="1200" baseline="0">
                <a:solidFill>
                  <a:schemeClr val="tx2"/>
                </a:solidFill>
                <a:latin typeface="Route 159 UltraLight" pitchFamily="50" charset="0"/>
                <a:ea typeface="+mj-ea"/>
                <a:cs typeface="+mj-cs"/>
              </a:defRPr>
            </a:lvl1pPr>
          </a:lstStyle>
          <a:p>
            <a:pPr marL="342900" indent="-342900">
              <a:buAutoNum type="arabicPeriod"/>
            </a:pPr>
            <a:r>
              <a:rPr lang="en-US" sz="3200" dirty="0">
                <a:latin typeface="+mj-lt"/>
              </a:rPr>
              <a:t>Responsiveness</a:t>
            </a:r>
          </a:p>
          <a:p>
            <a:pPr marL="342900" indent="-342900">
              <a:buAutoNum type="arabicPeriod"/>
            </a:pPr>
            <a:r>
              <a:rPr lang="en-US" sz="3200" dirty="0">
                <a:latin typeface="+mj-lt"/>
              </a:rPr>
              <a:t>Faster context switch</a:t>
            </a:r>
          </a:p>
          <a:p>
            <a:pPr marL="342900" indent="-342900">
              <a:buAutoNum type="arabicPeriod"/>
            </a:pPr>
            <a:r>
              <a:rPr lang="en-US" sz="3200" dirty="0">
                <a:latin typeface="+mj-lt"/>
              </a:rPr>
              <a:t>Effective Utilization of Multiprocessor system</a:t>
            </a:r>
          </a:p>
          <a:p>
            <a:pPr marL="342900" indent="-342900">
              <a:buAutoNum type="arabicPeriod"/>
            </a:pPr>
            <a:r>
              <a:rPr lang="en-US" sz="3200" dirty="0">
                <a:latin typeface="+mj-lt"/>
              </a:rPr>
              <a:t>Resource sharing</a:t>
            </a:r>
          </a:p>
          <a:p>
            <a:pPr marL="342900" indent="-342900">
              <a:buAutoNum type="arabicPeriod"/>
            </a:pPr>
            <a:r>
              <a:rPr lang="en-US" sz="3200" dirty="0" smtClean="0">
                <a:latin typeface="+mj-lt"/>
              </a:rPr>
              <a:t>Communication</a:t>
            </a:r>
            <a:endParaRPr lang="en-US" sz="3200" dirty="0">
              <a:latin typeface="+mj-lt"/>
            </a:endParaRPr>
          </a:p>
        </p:txBody>
      </p:sp>
      <p:sp>
        <p:nvSpPr>
          <p:cNvPr id="6" name="図プレースホルダー 5"/>
          <p:cNvSpPr txBox="1">
            <a:spLocks/>
          </p:cNvSpPr>
          <p:nvPr/>
        </p:nvSpPr>
        <p:spPr>
          <a:xfrm>
            <a:off x="718628" y="424158"/>
            <a:ext cx="3135871" cy="3135871"/>
          </a:xfrm>
          <a:prstGeom prst="ellipse">
            <a:avLst/>
          </a:prstGeom>
          <a:solidFill>
            <a:schemeClr val="bg1"/>
          </a:solidFill>
          <a:ln w="28575" cmpd="sng">
            <a:solidFill>
              <a:schemeClr val="accent1"/>
            </a:solidFill>
          </a:ln>
          <a:effectLst/>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ja-JP" sz="4000" dirty="0" smtClean="0">
                <a:solidFill>
                  <a:srgbClr val="002060"/>
                </a:solidFill>
              </a:rPr>
              <a:t>Adv. of </a:t>
            </a:r>
          </a:p>
          <a:p>
            <a:pPr marL="0" indent="0" algn="ctr">
              <a:buNone/>
            </a:pPr>
            <a:r>
              <a:rPr kumimoji="1" lang="en-US" altLang="ja-JP" sz="4000" dirty="0" smtClean="0">
                <a:solidFill>
                  <a:srgbClr val="002060"/>
                </a:solidFill>
              </a:rPr>
              <a:t>Thread</a:t>
            </a:r>
          </a:p>
          <a:p>
            <a:pPr marL="0" indent="0" algn="ctr">
              <a:buNone/>
            </a:pPr>
            <a:r>
              <a:rPr kumimoji="1" lang="en-US" altLang="ja-JP" sz="4000" dirty="0" smtClean="0">
                <a:solidFill>
                  <a:srgbClr val="002060"/>
                </a:solidFill>
              </a:rPr>
              <a:t>Over</a:t>
            </a:r>
          </a:p>
          <a:p>
            <a:pPr marL="0" indent="0" algn="ctr">
              <a:buNone/>
            </a:pPr>
            <a:r>
              <a:rPr kumimoji="1" lang="en-US" altLang="ja-JP" sz="4000" dirty="0" smtClean="0">
                <a:solidFill>
                  <a:srgbClr val="002060"/>
                </a:solidFill>
              </a:rPr>
              <a:t>Process</a:t>
            </a:r>
            <a:endParaRPr kumimoji="1" lang="ja-JP" altLang="en-US" sz="4000" dirty="0">
              <a:solidFill>
                <a:srgbClr val="002060"/>
              </a:solidFill>
            </a:endParaRPr>
          </a:p>
        </p:txBody>
      </p:sp>
      <p:sp>
        <p:nvSpPr>
          <p:cNvPr id="7" name="円/楕円 24"/>
          <p:cNvSpPr/>
          <p:nvPr/>
        </p:nvSpPr>
        <p:spPr>
          <a:xfrm>
            <a:off x="0" y="280142"/>
            <a:ext cx="551153" cy="551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25"/>
          <p:cNvSpPr/>
          <p:nvPr/>
        </p:nvSpPr>
        <p:spPr>
          <a:xfrm>
            <a:off x="800570" y="327948"/>
            <a:ext cx="275576" cy="2755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31"/>
          <p:cNvSpPr/>
          <p:nvPr/>
        </p:nvSpPr>
        <p:spPr>
          <a:xfrm>
            <a:off x="-1" y="-1"/>
            <a:ext cx="12192001" cy="2801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615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ppt_w</p:attrName>
                                        </p:attrNameLst>
                                      </p:cBhvr>
                                      <p:tavLst>
                                        <p:tav tm="0" fmla="#ppt_w*sin(2.5*pi*$)">
                                          <p:val>
                                            <p:fltVal val="0"/>
                                          </p:val>
                                        </p:tav>
                                        <p:tav tm="100000">
                                          <p:val>
                                            <p:fltVal val="1"/>
                                          </p:val>
                                        </p:tav>
                                      </p:tavLst>
                                    </p:anim>
                                    <p:anim calcmode="lin" valueType="num">
                                      <p:cBhvr>
                                        <p:cTn id="9" dur="75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750"/>
                                        <p:tgtEl>
                                          <p:spTgt spid="3"/>
                                        </p:tgtEl>
                                      </p:cBhvr>
                                    </p:animEffect>
                                    <p:anim calcmode="lin" valueType="num">
                                      <p:cBhvr>
                                        <p:cTn id="17" dur="750" fill="hold"/>
                                        <p:tgtEl>
                                          <p:spTgt spid="3"/>
                                        </p:tgtEl>
                                        <p:attrNameLst>
                                          <p:attrName>ppt_w</p:attrName>
                                        </p:attrNameLst>
                                      </p:cBhvr>
                                      <p:tavLst>
                                        <p:tav tm="0" fmla="#ppt_w*sin(2.5*pi*$)">
                                          <p:val>
                                            <p:fltVal val="0"/>
                                          </p:val>
                                        </p:tav>
                                        <p:tav tm="100000">
                                          <p:val>
                                            <p:fltVal val="1"/>
                                          </p:val>
                                        </p:tav>
                                      </p:tavLst>
                                    </p:anim>
                                    <p:anim calcmode="lin" valueType="num">
                                      <p:cBhvr>
                                        <p:cTn id="18" dur="750" fill="hold"/>
                                        <p:tgtEl>
                                          <p:spTgt spid="3"/>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750" fill="hold"/>
                                        <p:tgtEl>
                                          <p:spTgt spid="3"/>
                                        </p:tgtEl>
                                        <p:attrNameLst>
                                          <p:attrName>ppt_x</p:attrName>
                                        </p:attrNameLst>
                                      </p:cBhvr>
                                      <p:tavLst>
                                        <p:tav tm="0">
                                          <p:val>
                                            <p:strVal val="0-#ppt_w/2"/>
                                          </p:val>
                                        </p:tav>
                                        <p:tav tm="100000">
                                          <p:val>
                                            <p:strVal val="#ppt_x"/>
                                          </p:val>
                                        </p:tav>
                                      </p:tavLst>
                                    </p:anim>
                                    <p:anim calcmode="lin" valueType="num">
                                      <p:cBhvr additive="base">
                                        <p:cTn id="22" dur="750" fill="hold"/>
                                        <p:tgtEl>
                                          <p:spTgt spid="3"/>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anim calcmode="lin" valueType="num">
                                      <p:cBhvr>
                                        <p:cTn id="26" dur="750" fill="hold"/>
                                        <p:tgtEl>
                                          <p:spTgt spid="8"/>
                                        </p:tgtEl>
                                        <p:attrNameLst>
                                          <p:attrName>ppt_w</p:attrName>
                                        </p:attrNameLst>
                                      </p:cBhvr>
                                      <p:tavLst>
                                        <p:tav tm="0" fmla="#ppt_w*sin(2.5*pi*$)">
                                          <p:val>
                                            <p:fltVal val="0"/>
                                          </p:val>
                                        </p:tav>
                                        <p:tav tm="100000">
                                          <p:val>
                                            <p:fltVal val="1"/>
                                          </p:val>
                                        </p:tav>
                                      </p:tavLst>
                                    </p:anim>
                                    <p:anim calcmode="lin" valueType="num">
                                      <p:cBhvr>
                                        <p:cTn id="27" dur="750" fill="hold"/>
                                        <p:tgtEl>
                                          <p:spTgt spid="8"/>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750" fill="hold"/>
                                        <p:tgtEl>
                                          <p:spTgt spid="8"/>
                                        </p:tgtEl>
                                        <p:attrNameLst>
                                          <p:attrName>ppt_x</p:attrName>
                                        </p:attrNameLst>
                                      </p:cBhvr>
                                      <p:tavLst>
                                        <p:tav tm="0">
                                          <p:val>
                                            <p:strVal val="0-#ppt_w/2"/>
                                          </p:val>
                                        </p:tav>
                                        <p:tav tm="100000">
                                          <p:val>
                                            <p:strVal val="#ppt_x"/>
                                          </p:val>
                                        </p:tav>
                                      </p:tavLst>
                                    </p:anim>
                                    <p:anim calcmode="lin" valueType="num">
                                      <p:cBhvr additive="base">
                                        <p:cTn id="31" dur="750" fill="hold"/>
                                        <p:tgtEl>
                                          <p:spTgt spid="8"/>
                                        </p:tgtEl>
                                        <p:attrNameLst>
                                          <p:attrName>ppt_y</p:attrName>
                                        </p:attrNameLst>
                                      </p:cBhvr>
                                      <p:tavLst>
                                        <p:tav tm="0">
                                          <p:val>
                                            <p:strVal val="1+#ppt_h/2"/>
                                          </p:val>
                                        </p:tav>
                                        <p:tav tm="100000">
                                          <p:val>
                                            <p:strVal val="#ppt_y"/>
                                          </p:val>
                                        </p:tav>
                                      </p:tavLst>
                                    </p:anim>
                                  </p:childTnLst>
                                </p:cTn>
                              </p:par>
                              <p:par>
                                <p:cTn id="32" presetID="10" presetClass="entr" presetSubtype="0" fill="hold" grpId="0" nodeType="withEffect">
                                  <p:stCondLst>
                                    <p:cond delay="40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childTnLst>
                                </p:cTn>
                              </p:par>
                              <p:par>
                                <p:cTn id="35" presetID="2" presetClass="entr" presetSubtype="1" decel="100000" fill="hold" grpId="1" nodeType="withEffect">
                                  <p:stCondLst>
                                    <p:cond delay="40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1000" fill="hold"/>
                                        <p:tgtEl>
                                          <p:spTgt spid="2"/>
                                        </p:tgtEl>
                                        <p:attrNameLst>
                                          <p:attrName>ppt_x</p:attrName>
                                        </p:attrNameLst>
                                      </p:cBhvr>
                                      <p:tavLst>
                                        <p:tav tm="0">
                                          <p:val>
                                            <p:strVal val="#ppt_x"/>
                                          </p:val>
                                        </p:tav>
                                        <p:tav tm="100000">
                                          <p:val>
                                            <p:strVal val="#ppt_x"/>
                                          </p:val>
                                        </p:tav>
                                      </p:tavLst>
                                    </p:anim>
                                    <p:anim calcmode="lin" valueType="num">
                                      <p:cBhvr additive="base">
                                        <p:cTn id="38" dur="1000" fill="hold"/>
                                        <p:tgtEl>
                                          <p:spTgt spid="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5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childTnLst>
                                </p:cTn>
                              </p:par>
                              <p:par>
                                <p:cTn id="42" presetID="2" presetClass="entr" presetSubtype="1" decel="100000" fill="hold" grpId="1" nodeType="withEffect">
                                  <p:stCondLst>
                                    <p:cond delay="50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1000" fill="hold"/>
                                        <p:tgtEl>
                                          <p:spTgt spid="4"/>
                                        </p:tgtEl>
                                        <p:attrNameLst>
                                          <p:attrName>ppt_x</p:attrName>
                                        </p:attrNameLst>
                                      </p:cBhvr>
                                      <p:tavLst>
                                        <p:tav tm="0">
                                          <p:val>
                                            <p:strVal val="#ppt_x"/>
                                          </p:val>
                                        </p:tav>
                                        <p:tav tm="100000">
                                          <p:val>
                                            <p:strVal val="#ppt_x"/>
                                          </p:val>
                                        </p:tav>
                                      </p:tavLst>
                                    </p:anim>
                                    <p:anim calcmode="lin" valueType="num">
                                      <p:cBhvr additive="base">
                                        <p:cTn id="45" dur="1000" fill="hold"/>
                                        <p:tgtEl>
                                          <p:spTgt spid="4"/>
                                        </p:tgtEl>
                                        <p:attrNameLst>
                                          <p:attrName>ppt_y</p:attrName>
                                        </p:attrNameLst>
                                      </p:cBhvr>
                                      <p:tavLst>
                                        <p:tav tm="0">
                                          <p:val>
                                            <p:strVal val="0-#ppt_h/2"/>
                                          </p:val>
                                        </p:tav>
                                        <p:tav tm="100000">
                                          <p:val>
                                            <p:strVal val="#ppt_y"/>
                                          </p:val>
                                        </p:tav>
                                      </p:tavLst>
                                    </p:anim>
                                  </p:childTnLst>
                                </p:cTn>
                              </p:par>
                              <p:par>
                                <p:cTn id="46" presetID="10" presetClass="entr" presetSubtype="0" fill="hold" grpId="0" nodeType="withEffect">
                                  <p:stCondLst>
                                    <p:cond delay="60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2" presetClass="entr" presetSubtype="1" decel="100000" fill="hold" grpId="1" nodeType="withEffect">
                                  <p:stCondLst>
                                    <p:cond delay="60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1000" fill="hold"/>
                                        <p:tgtEl>
                                          <p:spTgt spid="6"/>
                                        </p:tgtEl>
                                        <p:attrNameLst>
                                          <p:attrName>ppt_x</p:attrName>
                                        </p:attrNameLst>
                                      </p:cBhvr>
                                      <p:tavLst>
                                        <p:tav tm="0">
                                          <p:val>
                                            <p:strVal val="#ppt_x"/>
                                          </p:val>
                                        </p:tav>
                                        <p:tav tm="100000">
                                          <p:val>
                                            <p:strVal val="#ppt_x"/>
                                          </p:val>
                                        </p:tav>
                                      </p:tavLst>
                                    </p:anim>
                                    <p:anim calcmode="lin" valueType="num">
                                      <p:cBhvr additive="base">
                                        <p:cTn id="52" dur="1000" fill="hold"/>
                                        <p:tgtEl>
                                          <p:spTgt spid="6"/>
                                        </p:tgtEl>
                                        <p:attrNameLst>
                                          <p:attrName>ppt_y</p:attrName>
                                        </p:attrNameLst>
                                      </p:cBhvr>
                                      <p:tavLst>
                                        <p:tav tm="0">
                                          <p:val>
                                            <p:strVal val="0-#ppt_h/2"/>
                                          </p:val>
                                        </p:tav>
                                        <p:tav tm="100000">
                                          <p:val>
                                            <p:strVal val="#ppt_y"/>
                                          </p:val>
                                        </p:tav>
                                      </p:tavLst>
                                    </p:anim>
                                  </p:childTnLst>
                                </p:cTn>
                              </p:par>
                            </p:childTnLst>
                          </p:cTn>
                        </p:par>
                        <p:par>
                          <p:cTn id="53" fill="hold">
                            <p:stCondLst>
                              <p:cond delay="1600"/>
                            </p:stCondLst>
                            <p:childTnLst>
                              <p:par>
                                <p:cTn id="54" presetID="2" presetClass="entr" presetSubtype="3" decel="100000" fill="hold" grpId="0" nodeType="afterEffect">
                                  <p:stCondLst>
                                    <p:cond delay="250"/>
                                  </p:stCondLst>
                                  <p:iterate type="wd">
                                    <p:tmPct val="10000"/>
                                  </p:iterate>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1+#ppt_w/2"/>
                                          </p:val>
                                        </p:tav>
                                        <p:tav tm="100000">
                                          <p:val>
                                            <p:strVal val="#ppt_x"/>
                                          </p:val>
                                        </p:tav>
                                      </p:tavLst>
                                    </p:anim>
                                    <p:anim calcmode="lin" valueType="num">
                                      <p:cBhvr additive="base">
                                        <p:cTn id="57"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p:bldP spid="6" grpId="0" animBg="1"/>
      <p:bldP spid="6" grpId="1" animBg="1"/>
      <p:bldP spid="7" grpId="0" animBg="1"/>
      <p:bldP spid="7" grpId="1" animBg="1"/>
      <p:bldP spid="8" grpId="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5"/>
          <p:cNvSpPr/>
          <p:nvPr/>
        </p:nvSpPr>
        <p:spPr>
          <a:xfrm>
            <a:off x="718629" y="424159"/>
            <a:ext cx="3227730" cy="3227730"/>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7"/>
          <p:cNvSpPr/>
          <p:nvPr/>
        </p:nvSpPr>
        <p:spPr>
          <a:xfrm>
            <a:off x="116494" y="1017061"/>
            <a:ext cx="872658" cy="8726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円/楕円 29"/>
          <p:cNvSpPr/>
          <p:nvPr/>
        </p:nvSpPr>
        <p:spPr>
          <a:xfrm>
            <a:off x="554744" y="300012"/>
            <a:ext cx="3227730" cy="3227730"/>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p:cNvSpPr txBox="1">
            <a:spLocks/>
          </p:cNvSpPr>
          <p:nvPr/>
        </p:nvSpPr>
        <p:spPr>
          <a:xfrm>
            <a:off x="4117693" y="1913877"/>
            <a:ext cx="7274846" cy="4288665"/>
          </a:xfrm>
          <a:prstGeom prst="rect">
            <a:avLst/>
          </a:prstGeom>
          <a:blipFill dpi="0" rotWithShape="1">
            <a:blip r:embed="rId2">
              <a:extLst>
                <a:ext uri="{28A0092B-C50C-407E-A947-70E740481C1C}">
                  <a14:useLocalDpi xmlns:a14="http://schemas.microsoft.com/office/drawing/2010/main" val="0"/>
                </a:ext>
              </a:extLst>
            </a:blip>
            <a:srcRect/>
            <a:stretch>
              <a:fillRect l="-24799" t="-44269" r="-11916" b="-18333"/>
            </a:stretch>
          </a:blipFill>
        </p:spPr>
        <p:txBody>
          <a:bodyPr anchor="b">
            <a:normAutofit/>
          </a:bodyPr>
          <a:lstStyle>
            <a:lvl1pPr algn="l" defTabSz="914400" rtl="0" eaLnBrk="1" latinLnBrk="0" hangingPunct="1">
              <a:lnSpc>
                <a:spcPct val="90000"/>
              </a:lnSpc>
              <a:spcBef>
                <a:spcPct val="0"/>
              </a:spcBef>
              <a:buNone/>
              <a:defRPr sz="6600" kern="1200" baseline="0">
                <a:solidFill>
                  <a:schemeClr val="tx2"/>
                </a:solidFill>
                <a:latin typeface="Route 159 UltraLight" pitchFamily="50" charset="0"/>
                <a:ea typeface="+mj-ea"/>
                <a:cs typeface="+mj-cs"/>
              </a:defRPr>
            </a:lvl1pPr>
          </a:lstStyle>
          <a:p>
            <a:pPr marL="342900" indent="-342900">
              <a:buAutoNum type="arabicPeriod"/>
            </a:pPr>
            <a:endParaRPr lang="en-US" sz="3200" dirty="0">
              <a:latin typeface="+mj-lt"/>
            </a:endParaRPr>
          </a:p>
        </p:txBody>
      </p:sp>
      <p:sp>
        <p:nvSpPr>
          <p:cNvPr id="6" name="図プレースホルダー 5"/>
          <p:cNvSpPr txBox="1">
            <a:spLocks/>
          </p:cNvSpPr>
          <p:nvPr/>
        </p:nvSpPr>
        <p:spPr>
          <a:xfrm>
            <a:off x="718628" y="424158"/>
            <a:ext cx="3135871" cy="3135871"/>
          </a:xfrm>
          <a:prstGeom prst="ellipse">
            <a:avLst/>
          </a:prstGeom>
          <a:solidFill>
            <a:schemeClr val="bg1"/>
          </a:solidFill>
          <a:ln w="28575" cmpd="sng">
            <a:solidFill>
              <a:schemeClr val="accent1"/>
            </a:solidFill>
          </a:ln>
          <a:effectLst/>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ja-JP" sz="4000" dirty="0" smtClean="0">
                <a:solidFill>
                  <a:srgbClr val="002060"/>
                </a:solidFill>
              </a:rPr>
              <a:t>Life</a:t>
            </a:r>
          </a:p>
          <a:p>
            <a:pPr marL="0" indent="0" algn="ctr">
              <a:buNone/>
            </a:pPr>
            <a:r>
              <a:rPr kumimoji="1" lang="en-US" altLang="ja-JP" sz="4000" dirty="0" smtClean="0">
                <a:solidFill>
                  <a:srgbClr val="002060"/>
                </a:solidFill>
              </a:rPr>
              <a:t>Cycle</a:t>
            </a:r>
          </a:p>
          <a:p>
            <a:pPr marL="0" indent="0" algn="ctr">
              <a:buNone/>
            </a:pPr>
            <a:r>
              <a:rPr kumimoji="1" lang="en-US" altLang="ja-JP" sz="4000" dirty="0" smtClean="0">
                <a:solidFill>
                  <a:srgbClr val="002060"/>
                </a:solidFill>
              </a:rPr>
              <a:t>Of a</a:t>
            </a:r>
          </a:p>
          <a:p>
            <a:pPr marL="0" indent="0" algn="ctr">
              <a:buNone/>
            </a:pPr>
            <a:r>
              <a:rPr kumimoji="1" lang="en-US" altLang="ja-JP" sz="4000" dirty="0" smtClean="0">
                <a:solidFill>
                  <a:srgbClr val="002060"/>
                </a:solidFill>
              </a:rPr>
              <a:t>Thread</a:t>
            </a:r>
            <a:endParaRPr kumimoji="1" lang="ja-JP" altLang="en-US" sz="4000" dirty="0">
              <a:solidFill>
                <a:srgbClr val="002060"/>
              </a:solidFill>
            </a:endParaRPr>
          </a:p>
        </p:txBody>
      </p:sp>
      <p:sp>
        <p:nvSpPr>
          <p:cNvPr id="7" name="円/楕円 24"/>
          <p:cNvSpPr/>
          <p:nvPr/>
        </p:nvSpPr>
        <p:spPr>
          <a:xfrm>
            <a:off x="0" y="280142"/>
            <a:ext cx="551153" cy="551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25"/>
          <p:cNvSpPr/>
          <p:nvPr/>
        </p:nvSpPr>
        <p:spPr>
          <a:xfrm>
            <a:off x="800570" y="327948"/>
            <a:ext cx="275576" cy="2755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31"/>
          <p:cNvSpPr/>
          <p:nvPr/>
        </p:nvSpPr>
        <p:spPr>
          <a:xfrm>
            <a:off x="-1" y="-1"/>
            <a:ext cx="12192001" cy="2801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23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ppt_w</p:attrName>
                                        </p:attrNameLst>
                                      </p:cBhvr>
                                      <p:tavLst>
                                        <p:tav tm="0" fmla="#ppt_w*sin(2.5*pi*$)">
                                          <p:val>
                                            <p:fltVal val="0"/>
                                          </p:val>
                                        </p:tav>
                                        <p:tav tm="100000">
                                          <p:val>
                                            <p:fltVal val="1"/>
                                          </p:val>
                                        </p:tav>
                                      </p:tavLst>
                                    </p:anim>
                                    <p:anim calcmode="lin" valueType="num">
                                      <p:cBhvr>
                                        <p:cTn id="9" dur="75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750"/>
                                        <p:tgtEl>
                                          <p:spTgt spid="3"/>
                                        </p:tgtEl>
                                      </p:cBhvr>
                                    </p:animEffect>
                                    <p:anim calcmode="lin" valueType="num">
                                      <p:cBhvr>
                                        <p:cTn id="17" dur="750" fill="hold"/>
                                        <p:tgtEl>
                                          <p:spTgt spid="3"/>
                                        </p:tgtEl>
                                        <p:attrNameLst>
                                          <p:attrName>ppt_w</p:attrName>
                                        </p:attrNameLst>
                                      </p:cBhvr>
                                      <p:tavLst>
                                        <p:tav tm="0" fmla="#ppt_w*sin(2.5*pi*$)">
                                          <p:val>
                                            <p:fltVal val="0"/>
                                          </p:val>
                                        </p:tav>
                                        <p:tav tm="100000">
                                          <p:val>
                                            <p:fltVal val="1"/>
                                          </p:val>
                                        </p:tav>
                                      </p:tavLst>
                                    </p:anim>
                                    <p:anim calcmode="lin" valueType="num">
                                      <p:cBhvr>
                                        <p:cTn id="18" dur="750" fill="hold"/>
                                        <p:tgtEl>
                                          <p:spTgt spid="3"/>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750" fill="hold"/>
                                        <p:tgtEl>
                                          <p:spTgt spid="3"/>
                                        </p:tgtEl>
                                        <p:attrNameLst>
                                          <p:attrName>ppt_x</p:attrName>
                                        </p:attrNameLst>
                                      </p:cBhvr>
                                      <p:tavLst>
                                        <p:tav tm="0">
                                          <p:val>
                                            <p:strVal val="0-#ppt_w/2"/>
                                          </p:val>
                                        </p:tav>
                                        <p:tav tm="100000">
                                          <p:val>
                                            <p:strVal val="#ppt_x"/>
                                          </p:val>
                                        </p:tav>
                                      </p:tavLst>
                                    </p:anim>
                                    <p:anim calcmode="lin" valueType="num">
                                      <p:cBhvr additive="base">
                                        <p:cTn id="22" dur="750" fill="hold"/>
                                        <p:tgtEl>
                                          <p:spTgt spid="3"/>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anim calcmode="lin" valueType="num">
                                      <p:cBhvr>
                                        <p:cTn id="26" dur="750" fill="hold"/>
                                        <p:tgtEl>
                                          <p:spTgt spid="8"/>
                                        </p:tgtEl>
                                        <p:attrNameLst>
                                          <p:attrName>ppt_w</p:attrName>
                                        </p:attrNameLst>
                                      </p:cBhvr>
                                      <p:tavLst>
                                        <p:tav tm="0" fmla="#ppt_w*sin(2.5*pi*$)">
                                          <p:val>
                                            <p:fltVal val="0"/>
                                          </p:val>
                                        </p:tav>
                                        <p:tav tm="100000">
                                          <p:val>
                                            <p:fltVal val="1"/>
                                          </p:val>
                                        </p:tav>
                                      </p:tavLst>
                                    </p:anim>
                                    <p:anim calcmode="lin" valueType="num">
                                      <p:cBhvr>
                                        <p:cTn id="27" dur="750" fill="hold"/>
                                        <p:tgtEl>
                                          <p:spTgt spid="8"/>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750" fill="hold"/>
                                        <p:tgtEl>
                                          <p:spTgt spid="8"/>
                                        </p:tgtEl>
                                        <p:attrNameLst>
                                          <p:attrName>ppt_x</p:attrName>
                                        </p:attrNameLst>
                                      </p:cBhvr>
                                      <p:tavLst>
                                        <p:tav tm="0">
                                          <p:val>
                                            <p:strVal val="0-#ppt_w/2"/>
                                          </p:val>
                                        </p:tav>
                                        <p:tav tm="100000">
                                          <p:val>
                                            <p:strVal val="#ppt_x"/>
                                          </p:val>
                                        </p:tav>
                                      </p:tavLst>
                                    </p:anim>
                                    <p:anim calcmode="lin" valueType="num">
                                      <p:cBhvr additive="base">
                                        <p:cTn id="31" dur="750" fill="hold"/>
                                        <p:tgtEl>
                                          <p:spTgt spid="8"/>
                                        </p:tgtEl>
                                        <p:attrNameLst>
                                          <p:attrName>ppt_y</p:attrName>
                                        </p:attrNameLst>
                                      </p:cBhvr>
                                      <p:tavLst>
                                        <p:tav tm="0">
                                          <p:val>
                                            <p:strVal val="1+#ppt_h/2"/>
                                          </p:val>
                                        </p:tav>
                                        <p:tav tm="100000">
                                          <p:val>
                                            <p:strVal val="#ppt_y"/>
                                          </p:val>
                                        </p:tav>
                                      </p:tavLst>
                                    </p:anim>
                                  </p:childTnLst>
                                </p:cTn>
                              </p:par>
                              <p:par>
                                <p:cTn id="32" presetID="10" presetClass="entr" presetSubtype="0" fill="hold" grpId="0" nodeType="withEffect">
                                  <p:stCondLst>
                                    <p:cond delay="40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childTnLst>
                                </p:cTn>
                              </p:par>
                              <p:par>
                                <p:cTn id="35" presetID="2" presetClass="entr" presetSubtype="1" decel="100000" fill="hold" grpId="1" nodeType="withEffect">
                                  <p:stCondLst>
                                    <p:cond delay="40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1000" fill="hold"/>
                                        <p:tgtEl>
                                          <p:spTgt spid="2"/>
                                        </p:tgtEl>
                                        <p:attrNameLst>
                                          <p:attrName>ppt_x</p:attrName>
                                        </p:attrNameLst>
                                      </p:cBhvr>
                                      <p:tavLst>
                                        <p:tav tm="0">
                                          <p:val>
                                            <p:strVal val="#ppt_x"/>
                                          </p:val>
                                        </p:tav>
                                        <p:tav tm="100000">
                                          <p:val>
                                            <p:strVal val="#ppt_x"/>
                                          </p:val>
                                        </p:tav>
                                      </p:tavLst>
                                    </p:anim>
                                    <p:anim calcmode="lin" valueType="num">
                                      <p:cBhvr additive="base">
                                        <p:cTn id="38" dur="1000" fill="hold"/>
                                        <p:tgtEl>
                                          <p:spTgt spid="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5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childTnLst>
                                </p:cTn>
                              </p:par>
                              <p:par>
                                <p:cTn id="42" presetID="2" presetClass="entr" presetSubtype="1" decel="100000" fill="hold" grpId="1" nodeType="withEffect">
                                  <p:stCondLst>
                                    <p:cond delay="50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1000" fill="hold"/>
                                        <p:tgtEl>
                                          <p:spTgt spid="4"/>
                                        </p:tgtEl>
                                        <p:attrNameLst>
                                          <p:attrName>ppt_x</p:attrName>
                                        </p:attrNameLst>
                                      </p:cBhvr>
                                      <p:tavLst>
                                        <p:tav tm="0">
                                          <p:val>
                                            <p:strVal val="#ppt_x"/>
                                          </p:val>
                                        </p:tav>
                                        <p:tav tm="100000">
                                          <p:val>
                                            <p:strVal val="#ppt_x"/>
                                          </p:val>
                                        </p:tav>
                                      </p:tavLst>
                                    </p:anim>
                                    <p:anim calcmode="lin" valueType="num">
                                      <p:cBhvr additive="base">
                                        <p:cTn id="45" dur="1000" fill="hold"/>
                                        <p:tgtEl>
                                          <p:spTgt spid="4"/>
                                        </p:tgtEl>
                                        <p:attrNameLst>
                                          <p:attrName>ppt_y</p:attrName>
                                        </p:attrNameLst>
                                      </p:cBhvr>
                                      <p:tavLst>
                                        <p:tav tm="0">
                                          <p:val>
                                            <p:strVal val="0-#ppt_h/2"/>
                                          </p:val>
                                        </p:tav>
                                        <p:tav tm="100000">
                                          <p:val>
                                            <p:strVal val="#ppt_y"/>
                                          </p:val>
                                        </p:tav>
                                      </p:tavLst>
                                    </p:anim>
                                  </p:childTnLst>
                                </p:cTn>
                              </p:par>
                              <p:par>
                                <p:cTn id="46" presetID="10" presetClass="entr" presetSubtype="0" fill="hold" grpId="0" nodeType="withEffect">
                                  <p:stCondLst>
                                    <p:cond delay="60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2" presetClass="entr" presetSubtype="1" decel="100000" fill="hold" grpId="1" nodeType="withEffect">
                                  <p:stCondLst>
                                    <p:cond delay="60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1000" fill="hold"/>
                                        <p:tgtEl>
                                          <p:spTgt spid="6"/>
                                        </p:tgtEl>
                                        <p:attrNameLst>
                                          <p:attrName>ppt_x</p:attrName>
                                        </p:attrNameLst>
                                      </p:cBhvr>
                                      <p:tavLst>
                                        <p:tav tm="0">
                                          <p:val>
                                            <p:strVal val="#ppt_x"/>
                                          </p:val>
                                        </p:tav>
                                        <p:tav tm="100000">
                                          <p:val>
                                            <p:strVal val="#ppt_x"/>
                                          </p:val>
                                        </p:tav>
                                      </p:tavLst>
                                    </p:anim>
                                    <p:anim calcmode="lin" valueType="num">
                                      <p:cBhvr additive="base">
                                        <p:cTn id="52" dur="1000" fill="hold"/>
                                        <p:tgtEl>
                                          <p:spTgt spid="6"/>
                                        </p:tgtEl>
                                        <p:attrNameLst>
                                          <p:attrName>ppt_y</p:attrName>
                                        </p:attrNameLst>
                                      </p:cBhvr>
                                      <p:tavLst>
                                        <p:tav tm="0">
                                          <p:val>
                                            <p:strVal val="0-#ppt_h/2"/>
                                          </p:val>
                                        </p:tav>
                                        <p:tav tm="100000">
                                          <p:val>
                                            <p:strVal val="#ppt_y"/>
                                          </p:val>
                                        </p:tav>
                                      </p:tavLst>
                                    </p:anim>
                                  </p:childTnLst>
                                </p:cTn>
                              </p:par>
                            </p:childTnLst>
                          </p:cTn>
                        </p:par>
                        <p:par>
                          <p:cTn id="53" fill="hold">
                            <p:stCondLst>
                              <p:cond delay="1600"/>
                            </p:stCondLst>
                            <p:childTnLst>
                              <p:par>
                                <p:cTn id="54" presetID="2" presetClass="entr" presetSubtype="3" decel="100000" fill="hold" grpId="0" nodeType="afterEffect">
                                  <p:stCondLst>
                                    <p:cond delay="250"/>
                                  </p:stCondLst>
                                  <p:iterate type="wd">
                                    <p:tmPct val="10000"/>
                                  </p:iterate>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1+#ppt_w/2"/>
                                          </p:val>
                                        </p:tav>
                                        <p:tav tm="100000">
                                          <p:val>
                                            <p:strVal val="#ppt_x"/>
                                          </p:val>
                                        </p:tav>
                                      </p:tavLst>
                                    </p:anim>
                                    <p:anim calcmode="lin" valueType="num">
                                      <p:cBhvr additive="base">
                                        <p:cTn id="57"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6" grpId="0" animBg="1"/>
      <p:bldP spid="6" grpId="1" animBg="1"/>
      <p:bldP spid="7" grpId="0" animBg="1"/>
      <p:bldP spid="7" grpId="1" animBg="1"/>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5"/>
          <p:cNvSpPr/>
          <p:nvPr/>
        </p:nvSpPr>
        <p:spPr>
          <a:xfrm>
            <a:off x="718629" y="424159"/>
            <a:ext cx="3227730" cy="3227730"/>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7"/>
          <p:cNvSpPr/>
          <p:nvPr/>
        </p:nvSpPr>
        <p:spPr>
          <a:xfrm>
            <a:off x="116494" y="1017061"/>
            <a:ext cx="872658" cy="8726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円/楕円 29"/>
          <p:cNvSpPr/>
          <p:nvPr/>
        </p:nvSpPr>
        <p:spPr>
          <a:xfrm>
            <a:off x="554744" y="300012"/>
            <a:ext cx="3227730" cy="3227730"/>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p:cNvSpPr txBox="1">
            <a:spLocks/>
          </p:cNvSpPr>
          <p:nvPr/>
        </p:nvSpPr>
        <p:spPr>
          <a:xfrm>
            <a:off x="4127791" y="1970704"/>
            <a:ext cx="7669258" cy="2898726"/>
          </a:xfrm>
          <a:prstGeom prst="rect">
            <a:avLst/>
          </a:prstGeom>
        </p:spPr>
        <p:txBody>
          <a:bodyPr anchor="b">
            <a:normAutofit/>
          </a:bodyPr>
          <a:lstStyle>
            <a:lvl1pPr algn="l" defTabSz="914400" rtl="0" eaLnBrk="1" latinLnBrk="0" hangingPunct="1">
              <a:lnSpc>
                <a:spcPct val="90000"/>
              </a:lnSpc>
              <a:spcBef>
                <a:spcPct val="0"/>
              </a:spcBef>
              <a:buNone/>
              <a:defRPr sz="6600" kern="1200" baseline="0">
                <a:solidFill>
                  <a:schemeClr val="tx2"/>
                </a:solidFill>
                <a:latin typeface="Route 159 UltraLight" pitchFamily="50" charset="0"/>
                <a:ea typeface="+mj-ea"/>
                <a:cs typeface="+mj-cs"/>
              </a:defRPr>
            </a:lvl1pPr>
          </a:lstStyle>
          <a:p>
            <a:pPr marL="342900" indent="-342900">
              <a:buAutoNum type="arabicPeriod"/>
            </a:pPr>
            <a:r>
              <a:rPr lang="en-US" sz="3200" b="1" dirty="0">
                <a:latin typeface="+mj-lt"/>
              </a:rPr>
              <a:t>User Level Threads</a:t>
            </a:r>
            <a:r>
              <a:rPr lang="en-US" sz="3200" dirty="0">
                <a:latin typeface="+mj-lt"/>
              </a:rPr>
              <a:t> − User managed threads.</a:t>
            </a:r>
          </a:p>
          <a:p>
            <a:pPr marL="342900" indent="-342900">
              <a:buAutoNum type="arabicPeriod"/>
            </a:pPr>
            <a:r>
              <a:rPr lang="en-US" sz="3200" b="1" dirty="0">
                <a:latin typeface="+mj-lt"/>
              </a:rPr>
              <a:t>Kernel Level Threads</a:t>
            </a:r>
            <a:r>
              <a:rPr lang="en-US" sz="3200" dirty="0">
                <a:latin typeface="+mj-lt"/>
              </a:rPr>
              <a:t> − Operating System managed threads acting on kernel, an operating system core.</a:t>
            </a:r>
          </a:p>
        </p:txBody>
      </p:sp>
      <p:sp>
        <p:nvSpPr>
          <p:cNvPr id="6" name="図プレースホルダー 5"/>
          <p:cNvSpPr txBox="1">
            <a:spLocks/>
          </p:cNvSpPr>
          <p:nvPr/>
        </p:nvSpPr>
        <p:spPr>
          <a:xfrm>
            <a:off x="718628" y="424158"/>
            <a:ext cx="3135871" cy="3135871"/>
          </a:xfrm>
          <a:prstGeom prst="ellipse">
            <a:avLst/>
          </a:prstGeom>
          <a:solidFill>
            <a:schemeClr val="bg1"/>
          </a:solidFill>
          <a:ln w="28575" cmpd="sng">
            <a:solidFill>
              <a:schemeClr val="accent1"/>
            </a:solidFill>
          </a:ln>
          <a:effectLst/>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ja-JP" sz="4000" dirty="0" smtClean="0">
                <a:solidFill>
                  <a:srgbClr val="002060"/>
                </a:solidFill>
              </a:rPr>
              <a:t>Types</a:t>
            </a:r>
          </a:p>
          <a:p>
            <a:pPr marL="0" indent="0" algn="ctr">
              <a:buNone/>
            </a:pPr>
            <a:r>
              <a:rPr kumimoji="1" lang="en-US" altLang="ja-JP" sz="4000" dirty="0" smtClean="0">
                <a:solidFill>
                  <a:srgbClr val="002060"/>
                </a:solidFill>
              </a:rPr>
              <a:t>Of</a:t>
            </a:r>
          </a:p>
          <a:p>
            <a:pPr marL="0" indent="0" algn="ctr">
              <a:buNone/>
            </a:pPr>
            <a:r>
              <a:rPr kumimoji="1" lang="en-US" altLang="ja-JP" sz="4000" dirty="0" smtClean="0">
                <a:solidFill>
                  <a:srgbClr val="002060"/>
                </a:solidFill>
              </a:rPr>
              <a:t>Threads</a:t>
            </a:r>
            <a:endParaRPr kumimoji="1" lang="ja-JP" altLang="en-US" sz="4000" dirty="0">
              <a:solidFill>
                <a:srgbClr val="002060"/>
              </a:solidFill>
            </a:endParaRPr>
          </a:p>
        </p:txBody>
      </p:sp>
      <p:sp>
        <p:nvSpPr>
          <p:cNvPr id="7" name="円/楕円 24"/>
          <p:cNvSpPr/>
          <p:nvPr/>
        </p:nvSpPr>
        <p:spPr>
          <a:xfrm>
            <a:off x="0" y="280142"/>
            <a:ext cx="551153" cy="551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25"/>
          <p:cNvSpPr/>
          <p:nvPr/>
        </p:nvSpPr>
        <p:spPr>
          <a:xfrm>
            <a:off x="800570" y="327948"/>
            <a:ext cx="275576" cy="2755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31"/>
          <p:cNvSpPr/>
          <p:nvPr/>
        </p:nvSpPr>
        <p:spPr>
          <a:xfrm>
            <a:off x="-1" y="-1"/>
            <a:ext cx="12192001" cy="2801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213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ppt_w</p:attrName>
                                        </p:attrNameLst>
                                      </p:cBhvr>
                                      <p:tavLst>
                                        <p:tav tm="0" fmla="#ppt_w*sin(2.5*pi*$)">
                                          <p:val>
                                            <p:fltVal val="0"/>
                                          </p:val>
                                        </p:tav>
                                        <p:tav tm="100000">
                                          <p:val>
                                            <p:fltVal val="1"/>
                                          </p:val>
                                        </p:tav>
                                      </p:tavLst>
                                    </p:anim>
                                    <p:anim calcmode="lin" valueType="num">
                                      <p:cBhvr>
                                        <p:cTn id="9" dur="75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0-#ppt_w/2"/>
                                          </p:val>
                                        </p:tav>
                                        <p:tav tm="100000">
                                          <p:val>
                                            <p:strVal val="#ppt_x"/>
                                          </p:val>
                                        </p:tav>
                                      </p:tavLst>
                                    </p:anim>
                                    <p:anim calcmode="lin" valueType="num">
                                      <p:cBhvr additive="base">
                                        <p:cTn id="13" dur="750" fill="hold"/>
                                        <p:tgtEl>
                                          <p:spTgt spid="7"/>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750"/>
                                        <p:tgtEl>
                                          <p:spTgt spid="3"/>
                                        </p:tgtEl>
                                      </p:cBhvr>
                                    </p:animEffect>
                                    <p:anim calcmode="lin" valueType="num">
                                      <p:cBhvr>
                                        <p:cTn id="17" dur="750" fill="hold"/>
                                        <p:tgtEl>
                                          <p:spTgt spid="3"/>
                                        </p:tgtEl>
                                        <p:attrNameLst>
                                          <p:attrName>ppt_w</p:attrName>
                                        </p:attrNameLst>
                                      </p:cBhvr>
                                      <p:tavLst>
                                        <p:tav tm="0" fmla="#ppt_w*sin(2.5*pi*$)">
                                          <p:val>
                                            <p:fltVal val="0"/>
                                          </p:val>
                                        </p:tav>
                                        <p:tav tm="100000">
                                          <p:val>
                                            <p:fltVal val="1"/>
                                          </p:val>
                                        </p:tav>
                                      </p:tavLst>
                                    </p:anim>
                                    <p:anim calcmode="lin" valueType="num">
                                      <p:cBhvr>
                                        <p:cTn id="18" dur="750" fill="hold"/>
                                        <p:tgtEl>
                                          <p:spTgt spid="3"/>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750" fill="hold"/>
                                        <p:tgtEl>
                                          <p:spTgt spid="3"/>
                                        </p:tgtEl>
                                        <p:attrNameLst>
                                          <p:attrName>ppt_x</p:attrName>
                                        </p:attrNameLst>
                                      </p:cBhvr>
                                      <p:tavLst>
                                        <p:tav tm="0">
                                          <p:val>
                                            <p:strVal val="0-#ppt_w/2"/>
                                          </p:val>
                                        </p:tav>
                                        <p:tav tm="100000">
                                          <p:val>
                                            <p:strVal val="#ppt_x"/>
                                          </p:val>
                                        </p:tav>
                                      </p:tavLst>
                                    </p:anim>
                                    <p:anim calcmode="lin" valueType="num">
                                      <p:cBhvr additive="base">
                                        <p:cTn id="22" dur="750" fill="hold"/>
                                        <p:tgtEl>
                                          <p:spTgt spid="3"/>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anim calcmode="lin" valueType="num">
                                      <p:cBhvr>
                                        <p:cTn id="26" dur="750" fill="hold"/>
                                        <p:tgtEl>
                                          <p:spTgt spid="8"/>
                                        </p:tgtEl>
                                        <p:attrNameLst>
                                          <p:attrName>ppt_w</p:attrName>
                                        </p:attrNameLst>
                                      </p:cBhvr>
                                      <p:tavLst>
                                        <p:tav tm="0" fmla="#ppt_w*sin(2.5*pi*$)">
                                          <p:val>
                                            <p:fltVal val="0"/>
                                          </p:val>
                                        </p:tav>
                                        <p:tav tm="100000">
                                          <p:val>
                                            <p:fltVal val="1"/>
                                          </p:val>
                                        </p:tav>
                                      </p:tavLst>
                                    </p:anim>
                                    <p:anim calcmode="lin" valueType="num">
                                      <p:cBhvr>
                                        <p:cTn id="27" dur="750" fill="hold"/>
                                        <p:tgtEl>
                                          <p:spTgt spid="8"/>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750" fill="hold"/>
                                        <p:tgtEl>
                                          <p:spTgt spid="8"/>
                                        </p:tgtEl>
                                        <p:attrNameLst>
                                          <p:attrName>ppt_x</p:attrName>
                                        </p:attrNameLst>
                                      </p:cBhvr>
                                      <p:tavLst>
                                        <p:tav tm="0">
                                          <p:val>
                                            <p:strVal val="0-#ppt_w/2"/>
                                          </p:val>
                                        </p:tav>
                                        <p:tav tm="100000">
                                          <p:val>
                                            <p:strVal val="#ppt_x"/>
                                          </p:val>
                                        </p:tav>
                                      </p:tavLst>
                                    </p:anim>
                                    <p:anim calcmode="lin" valueType="num">
                                      <p:cBhvr additive="base">
                                        <p:cTn id="31" dur="750" fill="hold"/>
                                        <p:tgtEl>
                                          <p:spTgt spid="8"/>
                                        </p:tgtEl>
                                        <p:attrNameLst>
                                          <p:attrName>ppt_y</p:attrName>
                                        </p:attrNameLst>
                                      </p:cBhvr>
                                      <p:tavLst>
                                        <p:tav tm="0">
                                          <p:val>
                                            <p:strVal val="1+#ppt_h/2"/>
                                          </p:val>
                                        </p:tav>
                                        <p:tav tm="100000">
                                          <p:val>
                                            <p:strVal val="#ppt_y"/>
                                          </p:val>
                                        </p:tav>
                                      </p:tavLst>
                                    </p:anim>
                                  </p:childTnLst>
                                </p:cTn>
                              </p:par>
                              <p:par>
                                <p:cTn id="32" presetID="10" presetClass="entr" presetSubtype="0" fill="hold" grpId="0" nodeType="withEffect">
                                  <p:stCondLst>
                                    <p:cond delay="40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childTnLst>
                                </p:cTn>
                              </p:par>
                              <p:par>
                                <p:cTn id="35" presetID="2" presetClass="entr" presetSubtype="1" decel="100000" fill="hold" grpId="1" nodeType="withEffect">
                                  <p:stCondLst>
                                    <p:cond delay="40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1000" fill="hold"/>
                                        <p:tgtEl>
                                          <p:spTgt spid="2"/>
                                        </p:tgtEl>
                                        <p:attrNameLst>
                                          <p:attrName>ppt_x</p:attrName>
                                        </p:attrNameLst>
                                      </p:cBhvr>
                                      <p:tavLst>
                                        <p:tav tm="0">
                                          <p:val>
                                            <p:strVal val="#ppt_x"/>
                                          </p:val>
                                        </p:tav>
                                        <p:tav tm="100000">
                                          <p:val>
                                            <p:strVal val="#ppt_x"/>
                                          </p:val>
                                        </p:tav>
                                      </p:tavLst>
                                    </p:anim>
                                    <p:anim calcmode="lin" valueType="num">
                                      <p:cBhvr additive="base">
                                        <p:cTn id="38" dur="1000" fill="hold"/>
                                        <p:tgtEl>
                                          <p:spTgt spid="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5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childTnLst>
                                </p:cTn>
                              </p:par>
                              <p:par>
                                <p:cTn id="42" presetID="2" presetClass="entr" presetSubtype="1" decel="100000" fill="hold" grpId="1" nodeType="withEffect">
                                  <p:stCondLst>
                                    <p:cond delay="50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1000" fill="hold"/>
                                        <p:tgtEl>
                                          <p:spTgt spid="4"/>
                                        </p:tgtEl>
                                        <p:attrNameLst>
                                          <p:attrName>ppt_x</p:attrName>
                                        </p:attrNameLst>
                                      </p:cBhvr>
                                      <p:tavLst>
                                        <p:tav tm="0">
                                          <p:val>
                                            <p:strVal val="#ppt_x"/>
                                          </p:val>
                                        </p:tav>
                                        <p:tav tm="100000">
                                          <p:val>
                                            <p:strVal val="#ppt_x"/>
                                          </p:val>
                                        </p:tav>
                                      </p:tavLst>
                                    </p:anim>
                                    <p:anim calcmode="lin" valueType="num">
                                      <p:cBhvr additive="base">
                                        <p:cTn id="45" dur="1000" fill="hold"/>
                                        <p:tgtEl>
                                          <p:spTgt spid="4"/>
                                        </p:tgtEl>
                                        <p:attrNameLst>
                                          <p:attrName>ppt_y</p:attrName>
                                        </p:attrNameLst>
                                      </p:cBhvr>
                                      <p:tavLst>
                                        <p:tav tm="0">
                                          <p:val>
                                            <p:strVal val="0-#ppt_h/2"/>
                                          </p:val>
                                        </p:tav>
                                        <p:tav tm="100000">
                                          <p:val>
                                            <p:strVal val="#ppt_y"/>
                                          </p:val>
                                        </p:tav>
                                      </p:tavLst>
                                    </p:anim>
                                  </p:childTnLst>
                                </p:cTn>
                              </p:par>
                              <p:par>
                                <p:cTn id="46" presetID="10" presetClass="entr" presetSubtype="0" fill="hold" grpId="0" nodeType="withEffect">
                                  <p:stCondLst>
                                    <p:cond delay="60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2" presetClass="entr" presetSubtype="1" decel="100000" fill="hold" grpId="1" nodeType="withEffect">
                                  <p:stCondLst>
                                    <p:cond delay="60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1000" fill="hold"/>
                                        <p:tgtEl>
                                          <p:spTgt spid="6"/>
                                        </p:tgtEl>
                                        <p:attrNameLst>
                                          <p:attrName>ppt_x</p:attrName>
                                        </p:attrNameLst>
                                      </p:cBhvr>
                                      <p:tavLst>
                                        <p:tav tm="0">
                                          <p:val>
                                            <p:strVal val="#ppt_x"/>
                                          </p:val>
                                        </p:tav>
                                        <p:tav tm="100000">
                                          <p:val>
                                            <p:strVal val="#ppt_x"/>
                                          </p:val>
                                        </p:tav>
                                      </p:tavLst>
                                    </p:anim>
                                    <p:anim calcmode="lin" valueType="num">
                                      <p:cBhvr additive="base">
                                        <p:cTn id="52" dur="1000" fill="hold"/>
                                        <p:tgtEl>
                                          <p:spTgt spid="6"/>
                                        </p:tgtEl>
                                        <p:attrNameLst>
                                          <p:attrName>ppt_y</p:attrName>
                                        </p:attrNameLst>
                                      </p:cBhvr>
                                      <p:tavLst>
                                        <p:tav tm="0">
                                          <p:val>
                                            <p:strVal val="0-#ppt_h/2"/>
                                          </p:val>
                                        </p:tav>
                                        <p:tav tm="100000">
                                          <p:val>
                                            <p:strVal val="#ppt_y"/>
                                          </p:val>
                                        </p:tav>
                                      </p:tavLst>
                                    </p:anim>
                                  </p:childTnLst>
                                </p:cTn>
                              </p:par>
                            </p:childTnLst>
                          </p:cTn>
                        </p:par>
                        <p:par>
                          <p:cTn id="53" fill="hold">
                            <p:stCondLst>
                              <p:cond delay="1600"/>
                            </p:stCondLst>
                            <p:childTnLst>
                              <p:par>
                                <p:cTn id="54" presetID="2" presetClass="entr" presetSubtype="3" decel="100000" fill="hold" grpId="0" nodeType="afterEffect">
                                  <p:stCondLst>
                                    <p:cond delay="250"/>
                                  </p:stCondLst>
                                  <p:iterate type="wd">
                                    <p:tmPct val="10000"/>
                                  </p:iterate>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1+#ppt_w/2"/>
                                          </p:val>
                                        </p:tav>
                                        <p:tav tm="100000">
                                          <p:val>
                                            <p:strVal val="#ppt_x"/>
                                          </p:val>
                                        </p:tav>
                                      </p:tavLst>
                                    </p:anim>
                                    <p:anim calcmode="lin" valueType="num">
                                      <p:cBhvr additive="base">
                                        <p:cTn id="57"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p:bldP spid="6" grpId="0" animBg="1"/>
      <p:bldP spid="6" grpId="1" animBg="1"/>
      <p:bldP spid="7" grpId="0" animBg="1"/>
      <p:bldP spid="7" grpId="1" animBg="1"/>
      <p:bldP spid="8" grpId="0" animBg="1"/>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5"/>
          <p:cNvSpPr/>
          <p:nvPr/>
        </p:nvSpPr>
        <p:spPr>
          <a:xfrm>
            <a:off x="718629" y="424159"/>
            <a:ext cx="3227730" cy="3227730"/>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7"/>
          <p:cNvSpPr/>
          <p:nvPr/>
        </p:nvSpPr>
        <p:spPr>
          <a:xfrm>
            <a:off x="116494" y="1017061"/>
            <a:ext cx="872658" cy="8726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円/楕円 29"/>
          <p:cNvSpPr/>
          <p:nvPr/>
        </p:nvSpPr>
        <p:spPr>
          <a:xfrm>
            <a:off x="554744" y="300012"/>
            <a:ext cx="3227730" cy="3227730"/>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図プレースホルダー 5"/>
          <p:cNvSpPr txBox="1">
            <a:spLocks/>
          </p:cNvSpPr>
          <p:nvPr/>
        </p:nvSpPr>
        <p:spPr>
          <a:xfrm>
            <a:off x="718628" y="424158"/>
            <a:ext cx="3135871" cy="3135871"/>
          </a:xfrm>
          <a:prstGeom prst="ellipse">
            <a:avLst/>
          </a:prstGeom>
          <a:solidFill>
            <a:schemeClr val="bg1"/>
          </a:solidFill>
          <a:ln w="28575" cmpd="sng">
            <a:solidFill>
              <a:schemeClr val="accent1"/>
            </a:solidFill>
          </a:ln>
          <a:effectLst/>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ja-JP" sz="4000" dirty="0" smtClean="0">
                <a:solidFill>
                  <a:srgbClr val="002060"/>
                </a:solidFill>
              </a:rPr>
              <a:t>User Level Thread</a:t>
            </a:r>
          </a:p>
          <a:p>
            <a:pPr marL="0" indent="0" algn="ctr">
              <a:buNone/>
            </a:pPr>
            <a:r>
              <a:rPr kumimoji="1" lang="en-US" altLang="ja-JP" sz="4000" dirty="0" smtClean="0">
                <a:solidFill>
                  <a:srgbClr val="002060"/>
                </a:solidFill>
              </a:rPr>
              <a:t>Vs</a:t>
            </a:r>
          </a:p>
          <a:p>
            <a:pPr marL="0" indent="0" algn="ctr">
              <a:buNone/>
            </a:pPr>
            <a:r>
              <a:rPr kumimoji="1" lang="en-US" altLang="ja-JP" sz="4000" dirty="0" smtClean="0">
                <a:solidFill>
                  <a:srgbClr val="002060"/>
                </a:solidFill>
              </a:rPr>
              <a:t>Kernel Level Thread</a:t>
            </a:r>
            <a:endParaRPr kumimoji="1" lang="ja-JP" altLang="en-US" sz="4000" dirty="0">
              <a:solidFill>
                <a:srgbClr val="002060"/>
              </a:solidFill>
            </a:endParaRPr>
          </a:p>
        </p:txBody>
      </p:sp>
      <p:sp>
        <p:nvSpPr>
          <p:cNvPr id="6" name="円/楕円 24"/>
          <p:cNvSpPr/>
          <p:nvPr/>
        </p:nvSpPr>
        <p:spPr>
          <a:xfrm>
            <a:off x="0" y="280142"/>
            <a:ext cx="551153" cy="551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25"/>
          <p:cNvSpPr/>
          <p:nvPr/>
        </p:nvSpPr>
        <p:spPr>
          <a:xfrm>
            <a:off x="800570" y="327948"/>
            <a:ext cx="275576" cy="2755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31"/>
          <p:cNvSpPr/>
          <p:nvPr/>
        </p:nvSpPr>
        <p:spPr>
          <a:xfrm>
            <a:off x="-1" y="-1"/>
            <a:ext cx="12192001" cy="2801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9" name="Table 8"/>
          <p:cNvGraphicFramePr>
            <a:graphicFrameLocks noGrp="1"/>
          </p:cNvGraphicFramePr>
          <p:nvPr>
            <p:extLst>
              <p:ext uri="{D42A27DB-BD31-4B8C-83A1-F6EECF244321}">
                <p14:modId xmlns:p14="http://schemas.microsoft.com/office/powerpoint/2010/main" val="3600885862"/>
              </p:ext>
            </p:extLst>
          </p:nvPr>
        </p:nvGraphicFramePr>
        <p:xfrm>
          <a:off x="4089758" y="1349569"/>
          <a:ext cx="7913352" cy="5246666"/>
        </p:xfrm>
        <a:graphic>
          <a:graphicData uri="http://schemas.openxmlformats.org/drawingml/2006/table">
            <a:tbl>
              <a:tblPr firstRow="1" bandRow="1">
                <a:tableStyleId>{5C22544A-7EE6-4342-B048-85BDC9FD1C3A}</a:tableStyleId>
              </a:tblPr>
              <a:tblGrid>
                <a:gridCol w="3956676"/>
                <a:gridCol w="3956676"/>
              </a:tblGrid>
              <a:tr h="438292">
                <a:tc>
                  <a:txBody>
                    <a:bodyPr/>
                    <a:lstStyle/>
                    <a:p>
                      <a:pPr algn="ctr" fontAlgn="base"/>
                      <a:r>
                        <a:rPr lang="en-US" sz="2000" b="1" cap="all" dirty="0">
                          <a:solidFill>
                            <a:schemeClr val="bg1"/>
                          </a:solidFill>
                          <a:effectLst/>
                        </a:rPr>
                        <a:t>USER LEVEL THREAD</a:t>
                      </a:r>
                    </a:p>
                  </a:txBody>
                  <a:tcPr marL="110621" marR="110621" marT="55310" marB="55310" anchor="ctr"/>
                </a:tc>
                <a:tc>
                  <a:txBody>
                    <a:bodyPr/>
                    <a:lstStyle/>
                    <a:p>
                      <a:pPr algn="ctr" fontAlgn="base"/>
                      <a:r>
                        <a:rPr lang="en-US" sz="2000" b="1" cap="all" dirty="0">
                          <a:solidFill>
                            <a:schemeClr val="bg1"/>
                          </a:solidFill>
                          <a:effectLst/>
                        </a:rPr>
                        <a:t>KERNEL LEVEL THREAD</a:t>
                      </a:r>
                    </a:p>
                  </a:txBody>
                  <a:tcPr marL="110621" marR="110621" marT="55310" marB="55310" anchor="ctr"/>
                </a:tc>
              </a:tr>
              <a:tr h="427303">
                <a:tc>
                  <a:txBody>
                    <a:bodyPr/>
                    <a:lstStyle/>
                    <a:p>
                      <a:pPr algn="l" fontAlgn="base"/>
                      <a:r>
                        <a:rPr lang="en-US" sz="1800" b="0" dirty="0">
                          <a:effectLst/>
                        </a:rPr>
                        <a:t>User thread are implemented by users.</a:t>
                      </a:r>
                    </a:p>
                  </a:txBody>
                  <a:tcPr marL="110621" marR="110621" marT="55310" marB="55310" anchor="ctr"/>
                </a:tc>
                <a:tc>
                  <a:txBody>
                    <a:bodyPr/>
                    <a:lstStyle/>
                    <a:p>
                      <a:pPr algn="l" fontAlgn="base"/>
                      <a:r>
                        <a:rPr lang="en-US" sz="1800" b="0">
                          <a:effectLst/>
                        </a:rPr>
                        <a:t>kernel threads are implemented by OS.</a:t>
                      </a:r>
                    </a:p>
                  </a:txBody>
                  <a:tcPr marL="110621" marR="110621" marT="55310" marB="55310" anchor="ctr"/>
                </a:tc>
              </a:tr>
              <a:tr h="695459">
                <a:tc>
                  <a:txBody>
                    <a:bodyPr/>
                    <a:lstStyle/>
                    <a:p>
                      <a:pPr algn="l" fontAlgn="base"/>
                      <a:r>
                        <a:rPr lang="en-US" sz="1800" b="0" dirty="0">
                          <a:effectLst/>
                        </a:rPr>
                        <a:t>OS doesn’t recognized user level threads.</a:t>
                      </a:r>
                    </a:p>
                  </a:txBody>
                  <a:tcPr marL="110621" marR="110621" marT="55310" marB="55310" anchor="ctr"/>
                </a:tc>
                <a:tc>
                  <a:txBody>
                    <a:bodyPr/>
                    <a:lstStyle/>
                    <a:p>
                      <a:pPr algn="l" fontAlgn="base"/>
                      <a:r>
                        <a:rPr lang="en-US" sz="1800" b="0">
                          <a:effectLst/>
                        </a:rPr>
                        <a:t>Kernel threads are recognized by OS.</a:t>
                      </a:r>
                    </a:p>
                  </a:txBody>
                  <a:tcPr marL="110621" marR="110621" marT="55310" marB="55310" anchor="ctr"/>
                </a:tc>
              </a:tr>
              <a:tr h="631065">
                <a:tc>
                  <a:txBody>
                    <a:bodyPr/>
                    <a:lstStyle/>
                    <a:p>
                      <a:pPr algn="l" fontAlgn="base"/>
                      <a:r>
                        <a:rPr lang="en-US" sz="1800" b="0" dirty="0">
                          <a:effectLst/>
                        </a:rPr>
                        <a:t>Implementation of User threads is easy.</a:t>
                      </a:r>
                    </a:p>
                  </a:txBody>
                  <a:tcPr marL="110621" marR="110621" marT="55310" marB="55310" anchor="ctr"/>
                </a:tc>
                <a:tc>
                  <a:txBody>
                    <a:bodyPr/>
                    <a:lstStyle/>
                    <a:p>
                      <a:pPr algn="l" fontAlgn="base"/>
                      <a:r>
                        <a:rPr lang="en-US" sz="1800" b="0" dirty="0">
                          <a:effectLst/>
                        </a:rPr>
                        <a:t>Implementation of Kernel thread is complicated.</a:t>
                      </a:r>
                    </a:p>
                  </a:txBody>
                  <a:tcPr marL="110621" marR="110621" marT="55310" marB="55310" anchor="ctr"/>
                </a:tc>
              </a:tr>
              <a:tr h="422566">
                <a:tc>
                  <a:txBody>
                    <a:bodyPr/>
                    <a:lstStyle/>
                    <a:p>
                      <a:pPr algn="l" fontAlgn="base"/>
                      <a:r>
                        <a:rPr lang="en-US" sz="1800" b="0" dirty="0">
                          <a:effectLst/>
                        </a:rPr>
                        <a:t>Context switch time is less.</a:t>
                      </a:r>
                    </a:p>
                  </a:txBody>
                  <a:tcPr marL="110621" marR="110621" marT="55310" marB="55310" anchor="ctr"/>
                </a:tc>
                <a:tc>
                  <a:txBody>
                    <a:bodyPr/>
                    <a:lstStyle/>
                    <a:p>
                      <a:pPr algn="l" fontAlgn="base"/>
                      <a:r>
                        <a:rPr lang="en-US" sz="1800" b="0">
                          <a:effectLst/>
                        </a:rPr>
                        <a:t>Context switch time is more.</a:t>
                      </a:r>
                    </a:p>
                  </a:txBody>
                  <a:tcPr marL="110621" marR="110621" marT="55310" marB="55310" anchor="ctr"/>
                </a:tc>
              </a:tr>
              <a:tr h="757278">
                <a:tc>
                  <a:txBody>
                    <a:bodyPr/>
                    <a:lstStyle/>
                    <a:p>
                      <a:pPr algn="l" fontAlgn="base"/>
                      <a:r>
                        <a:rPr lang="en-US" sz="1800" b="0" dirty="0">
                          <a:effectLst/>
                        </a:rPr>
                        <a:t>Context switch requires no hardware support.</a:t>
                      </a:r>
                    </a:p>
                  </a:txBody>
                  <a:tcPr marL="110621" marR="110621" marT="55310" marB="55310" anchor="ctr"/>
                </a:tc>
                <a:tc>
                  <a:txBody>
                    <a:bodyPr/>
                    <a:lstStyle/>
                    <a:p>
                      <a:pPr algn="l" fontAlgn="base"/>
                      <a:r>
                        <a:rPr lang="en-US" sz="1800" b="0" dirty="0">
                          <a:effectLst/>
                        </a:rPr>
                        <a:t>Hardware support is needed.</a:t>
                      </a:r>
                    </a:p>
                  </a:txBody>
                  <a:tcPr marL="110621" marR="110621" marT="55310" marB="55310" anchor="ctr"/>
                </a:tc>
              </a:tr>
              <a:tr h="912928">
                <a:tc>
                  <a:txBody>
                    <a:bodyPr/>
                    <a:lstStyle/>
                    <a:p>
                      <a:pPr algn="l" fontAlgn="base"/>
                      <a:r>
                        <a:rPr lang="en-US" sz="1800" b="0" dirty="0">
                          <a:effectLst/>
                        </a:rPr>
                        <a:t>If one user level thread perform blocking operation then entire process will be blocked.</a:t>
                      </a:r>
                    </a:p>
                  </a:txBody>
                  <a:tcPr marL="110621" marR="110621" marT="55310" marB="55310" anchor="ctr"/>
                </a:tc>
                <a:tc>
                  <a:txBody>
                    <a:bodyPr/>
                    <a:lstStyle/>
                    <a:p>
                      <a:pPr algn="l" fontAlgn="base"/>
                      <a:r>
                        <a:rPr lang="en-US" sz="1800" b="0" dirty="0">
                          <a:effectLst/>
                        </a:rPr>
                        <a:t>If one kernel thread perform blocking operation then another thread can continue execution.</a:t>
                      </a:r>
                    </a:p>
                  </a:txBody>
                  <a:tcPr marL="110621" marR="110621" marT="55310" marB="55310" anchor="ctr"/>
                </a:tc>
              </a:tr>
              <a:tr h="912928">
                <a:tc>
                  <a:txBody>
                    <a:bodyPr/>
                    <a:lstStyle/>
                    <a:p>
                      <a:pPr algn="l" fontAlgn="base"/>
                      <a:r>
                        <a:rPr lang="en-US" sz="1800" b="0" dirty="0">
                          <a:effectLst/>
                        </a:rPr>
                        <a:t>Example : Java thread, POSIX threads.</a:t>
                      </a:r>
                    </a:p>
                  </a:txBody>
                  <a:tcPr marL="110621" marR="110621" marT="55310" marB="55310" anchor="ctr"/>
                </a:tc>
                <a:tc>
                  <a:txBody>
                    <a:bodyPr/>
                    <a:lstStyle/>
                    <a:p>
                      <a:pPr algn="l" fontAlgn="base"/>
                      <a:r>
                        <a:rPr lang="en-US" sz="1800" b="0" dirty="0">
                          <a:effectLst/>
                        </a:rPr>
                        <a:t>Example : Window Solaris.</a:t>
                      </a:r>
                    </a:p>
                  </a:txBody>
                  <a:tcPr marL="110621" marR="110621" marT="55310" marB="55310" anchor="ctr"/>
                </a:tc>
              </a:tr>
            </a:tbl>
          </a:graphicData>
        </a:graphic>
      </p:graphicFrame>
    </p:spTree>
    <p:extLst>
      <p:ext uri="{BB962C8B-B14F-4D97-AF65-F5344CB8AC3E}">
        <p14:creationId xmlns:p14="http://schemas.microsoft.com/office/powerpoint/2010/main" val="49673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ppt_w</p:attrName>
                                        </p:attrNameLst>
                                      </p:cBhvr>
                                      <p:tavLst>
                                        <p:tav tm="0" fmla="#ppt_w*sin(2.5*pi*$)">
                                          <p:val>
                                            <p:fltVal val="0"/>
                                          </p:val>
                                        </p:tav>
                                        <p:tav tm="100000">
                                          <p:val>
                                            <p:fltVal val="1"/>
                                          </p:val>
                                        </p:tav>
                                      </p:tavLst>
                                    </p:anim>
                                    <p:anim calcmode="lin" valueType="num">
                                      <p:cBhvr>
                                        <p:cTn id="9" dur="750" fill="hold"/>
                                        <p:tgtEl>
                                          <p:spTgt spid="6"/>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750" fill="hold"/>
                                        <p:tgtEl>
                                          <p:spTgt spid="6"/>
                                        </p:tgtEl>
                                        <p:attrNameLst>
                                          <p:attrName>ppt_x</p:attrName>
                                        </p:attrNameLst>
                                      </p:cBhvr>
                                      <p:tavLst>
                                        <p:tav tm="0">
                                          <p:val>
                                            <p:strVal val="0-#ppt_w/2"/>
                                          </p:val>
                                        </p:tav>
                                        <p:tav tm="100000">
                                          <p:val>
                                            <p:strVal val="#ppt_x"/>
                                          </p:val>
                                        </p:tav>
                                      </p:tavLst>
                                    </p:anim>
                                    <p:anim calcmode="lin" valueType="num">
                                      <p:cBhvr additive="base">
                                        <p:cTn id="13" dur="750" fill="hold"/>
                                        <p:tgtEl>
                                          <p:spTgt spid="6"/>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750"/>
                                        <p:tgtEl>
                                          <p:spTgt spid="3"/>
                                        </p:tgtEl>
                                      </p:cBhvr>
                                    </p:animEffect>
                                    <p:anim calcmode="lin" valueType="num">
                                      <p:cBhvr>
                                        <p:cTn id="17" dur="750" fill="hold"/>
                                        <p:tgtEl>
                                          <p:spTgt spid="3"/>
                                        </p:tgtEl>
                                        <p:attrNameLst>
                                          <p:attrName>ppt_w</p:attrName>
                                        </p:attrNameLst>
                                      </p:cBhvr>
                                      <p:tavLst>
                                        <p:tav tm="0" fmla="#ppt_w*sin(2.5*pi*$)">
                                          <p:val>
                                            <p:fltVal val="0"/>
                                          </p:val>
                                        </p:tav>
                                        <p:tav tm="100000">
                                          <p:val>
                                            <p:fltVal val="1"/>
                                          </p:val>
                                        </p:tav>
                                      </p:tavLst>
                                    </p:anim>
                                    <p:anim calcmode="lin" valueType="num">
                                      <p:cBhvr>
                                        <p:cTn id="18" dur="750" fill="hold"/>
                                        <p:tgtEl>
                                          <p:spTgt spid="3"/>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750" fill="hold"/>
                                        <p:tgtEl>
                                          <p:spTgt spid="3"/>
                                        </p:tgtEl>
                                        <p:attrNameLst>
                                          <p:attrName>ppt_x</p:attrName>
                                        </p:attrNameLst>
                                      </p:cBhvr>
                                      <p:tavLst>
                                        <p:tav tm="0">
                                          <p:val>
                                            <p:strVal val="0-#ppt_w/2"/>
                                          </p:val>
                                        </p:tav>
                                        <p:tav tm="100000">
                                          <p:val>
                                            <p:strVal val="#ppt_x"/>
                                          </p:val>
                                        </p:tav>
                                      </p:tavLst>
                                    </p:anim>
                                    <p:anim calcmode="lin" valueType="num">
                                      <p:cBhvr additive="base">
                                        <p:cTn id="22" dur="750" fill="hold"/>
                                        <p:tgtEl>
                                          <p:spTgt spid="3"/>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750"/>
                                        <p:tgtEl>
                                          <p:spTgt spid="7"/>
                                        </p:tgtEl>
                                      </p:cBhvr>
                                    </p:animEffect>
                                    <p:anim calcmode="lin" valueType="num">
                                      <p:cBhvr>
                                        <p:cTn id="26" dur="750" fill="hold"/>
                                        <p:tgtEl>
                                          <p:spTgt spid="7"/>
                                        </p:tgtEl>
                                        <p:attrNameLst>
                                          <p:attrName>ppt_w</p:attrName>
                                        </p:attrNameLst>
                                      </p:cBhvr>
                                      <p:tavLst>
                                        <p:tav tm="0" fmla="#ppt_w*sin(2.5*pi*$)">
                                          <p:val>
                                            <p:fltVal val="0"/>
                                          </p:val>
                                        </p:tav>
                                        <p:tav tm="100000">
                                          <p:val>
                                            <p:fltVal val="1"/>
                                          </p:val>
                                        </p:tav>
                                      </p:tavLst>
                                    </p:anim>
                                    <p:anim calcmode="lin" valueType="num">
                                      <p:cBhvr>
                                        <p:cTn id="27" dur="750" fill="hold"/>
                                        <p:tgtEl>
                                          <p:spTgt spid="7"/>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0-#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10" presetClass="entr" presetSubtype="0" fill="hold" grpId="0" nodeType="withEffect">
                                  <p:stCondLst>
                                    <p:cond delay="40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childTnLst>
                                </p:cTn>
                              </p:par>
                              <p:par>
                                <p:cTn id="35" presetID="2" presetClass="entr" presetSubtype="1" decel="100000" fill="hold" grpId="1" nodeType="withEffect">
                                  <p:stCondLst>
                                    <p:cond delay="40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1000" fill="hold"/>
                                        <p:tgtEl>
                                          <p:spTgt spid="2"/>
                                        </p:tgtEl>
                                        <p:attrNameLst>
                                          <p:attrName>ppt_x</p:attrName>
                                        </p:attrNameLst>
                                      </p:cBhvr>
                                      <p:tavLst>
                                        <p:tav tm="0">
                                          <p:val>
                                            <p:strVal val="#ppt_x"/>
                                          </p:val>
                                        </p:tav>
                                        <p:tav tm="100000">
                                          <p:val>
                                            <p:strVal val="#ppt_x"/>
                                          </p:val>
                                        </p:tav>
                                      </p:tavLst>
                                    </p:anim>
                                    <p:anim calcmode="lin" valueType="num">
                                      <p:cBhvr additive="base">
                                        <p:cTn id="38" dur="1000" fill="hold"/>
                                        <p:tgtEl>
                                          <p:spTgt spid="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50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childTnLst>
                                </p:cTn>
                              </p:par>
                              <p:par>
                                <p:cTn id="42" presetID="2" presetClass="entr" presetSubtype="1" decel="100000" fill="hold" grpId="1" nodeType="withEffect">
                                  <p:stCondLst>
                                    <p:cond delay="50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1000" fill="hold"/>
                                        <p:tgtEl>
                                          <p:spTgt spid="4"/>
                                        </p:tgtEl>
                                        <p:attrNameLst>
                                          <p:attrName>ppt_x</p:attrName>
                                        </p:attrNameLst>
                                      </p:cBhvr>
                                      <p:tavLst>
                                        <p:tav tm="0">
                                          <p:val>
                                            <p:strVal val="#ppt_x"/>
                                          </p:val>
                                        </p:tav>
                                        <p:tav tm="100000">
                                          <p:val>
                                            <p:strVal val="#ppt_x"/>
                                          </p:val>
                                        </p:tav>
                                      </p:tavLst>
                                    </p:anim>
                                    <p:anim calcmode="lin" valueType="num">
                                      <p:cBhvr additive="base">
                                        <p:cTn id="45" dur="1000" fill="hold"/>
                                        <p:tgtEl>
                                          <p:spTgt spid="4"/>
                                        </p:tgtEl>
                                        <p:attrNameLst>
                                          <p:attrName>ppt_y</p:attrName>
                                        </p:attrNameLst>
                                      </p:cBhvr>
                                      <p:tavLst>
                                        <p:tav tm="0">
                                          <p:val>
                                            <p:strVal val="0-#ppt_h/2"/>
                                          </p:val>
                                        </p:tav>
                                        <p:tav tm="100000">
                                          <p:val>
                                            <p:strVal val="#ppt_y"/>
                                          </p:val>
                                        </p:tav>
                                      </p:tavLst>
                                    </p:anim>
                                  </p:childTnLst>
                                </p:cTn>
                              </p:par>
                              <p:par>
                                <p:cTn id="46" presetID="10" presetClass="entr" presetSubtype="0" fill="hold" grpId="0" nodeType="withEffect">
                                  <p:stCondLst>
                                    <p:cond delay="60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childTnLst>
                                </p:cTn>
                              </p:par>
                              <p:par>
                                <p:cTn id="49" presetID="2" presetClass="entr" presetSubtype="1" decel="100000" fill="hold" grpId="1" nodeType="withEffect">
                                  <p:stCondLst>
                                    <p:cond delay="60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1000" fill="hold"/>
                                        <p:tgtEl>
                                          <p:spTgt spid="5"/>
                                        </p:tgtEl>
                                        <p:attrNameLst>
                                          <p:attrName>ppt_x</p:attrName>
                                        </p:attrNameLst>
                                      </p:cBhvr>
                                      <p:tavLst>
                                        <p:tav tm="0">
                                          <p:val>
                                            <p:strVal val="#ppt_x"/>
                                          </p:val>
                                        </p:tav>
                                        <p:tav tm="100000">
                                          <p:val>
                                            <p:strVal val="#ppt_x"/>
                                          </p:val>
                                        </p:tav>
                                      </p:tavLst>
                                    </p:anim>
                                    <p:anim calcmode="lin" valueType="num">
                                      <p:cBhvr additive="base">
                                        <p:cTn id="52" dur="1000" fill="hold"/>
                                        <p:tgtEl>
                                          <p:spTgt spid="5"/>
                                        </p:tgtEl>
                                        <p:attrNameLst>
                                          <p:attrName>ppt_y</p:attrName>
                                        </p:attrNameLst>
                                      </p:cBhvr>
                                      <p:tavLst>
                                        <p:tav tm="0">
                                          <p:val>
                                            <p:strVal val="0-#ppt_h/2"/>
                                          </p:val>
                                        </p:tav>
                                        <p:tav tm="100000">
                                          <p:val>
                                            <p:strVal val="#ppt_y"/>
                                          </p:val>
                                        </p:tav>
                                      </p:tavLst>
                                    </p:anim>
                                  </p:childTnLst>
                                </p:cTn>
                              </p:par>
                            </p:childTnLst>
                          </p:cTn>
                        </p:par>
                        <p:par>
                          <p:cTn id="53" fill="hold">
                            <p:stCondLst>
                              <p:cond delay="1600"/>
                            </p:stCondLst>
                            <p:childTnLst>
                              <p:par>
                                <p:cTn id="54" presetID="16" presetClass="entr" presetSubtype="21"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arn(inVertical)">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animBg="1"/>
      <p:bldP spid="6" grpId="1" animBg="1"/>
      <p:bldP spid="7"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560" y="247387"/>
            <a:ext cx="11677935" cy="6001643"/>
          </a:xfrm>
          <a:prstGeom prst="rect">
            <a:avLst/>
          </a:prstGeom>
        </p:spPr>
        <p:txBody>
          <a:bodyPr wrap="square">
            <a:spAutoFit/>
          </a:bodyPr>
          <a:lstStyle/>
          <a:p>
            <a:pPr marL="342900" indent="-342900">
              <a:buFont typeface="Arial" panose="020B0604020202020204" pitchFamily="34" charset="0"/>
              <a:buChar char="•"/>
            </a:pPr>
            <a:r>
              <a:rPr lang="en-US" sz="3200" b="0" i="0" dirty="0" smtClean="0">
                <a:solidFill>
                  <a:srgbClr val="000000"/>
                </a:solidFill>
                <a:effectLst/>
                <a:latin typeface="+mj-lt"/>
              </a:rPr>
              <a:t>A thread is a flow of execution through the process code, with its own program counter that keeps track of which instruction to execute next, system registers which hold its current working variables, and a stack which contains the execution history.</a:t>
            </a:r>
          </a:p>
          <a:p>
            <a:pPr marL="342900" indent="-342900">
              <a:buFont typeface="Arial" panose="020B0604020202020204" pitchFamily="34" charset="0"/>
              <a:buChar char="•"/>
            </a:pPr>
            <a:r>
              <a:rPr lang="en-US" sz="3200" dirty="0">
                <a:latin typeface="+mj-lt"/>
              </a:rPr>
              <a:t>A thread shares with its peer threads few information like code segment, data segment and open files. When one thread alters a code segment memory item, all other threads see that.</a:t>
            </a:r>
          </a:p>
          <a:p>
            <a:pPr marL="342900" indent="-342900">
              <a:buFont typeface="Arial" panose="020B0604020202020204" pitchFamily="34" charset="0"/>
              <a:buChar char="•"/>
            </a:pPr>
            <a:r>
              <a:rPr lang="en-US" sz="3200" dirty="0">
                <a:latin typeface="+mj-lt"/>
              </a:rPr>
              <a:t>A thread is also called a </a:t>
            </a:r>
            <a:r>
              <a:rPr lang="en-US" sz="3200" b="1" dirty="0">
                <a:latin typeface="+mj-lt"/>
              </a:rPr>
              <a:t>lightweight process</a:t>
            </a:r>
            <a:r>
              <a:rPr lang="en-US" sz="3200" dirty="0">
                <a:latin typeface="+mj-lt"/>
              </a:rPr>
              <a:t>. Threads provide a way to improve application performance through parallelism. Threads represent a software approach to improving performance of operating system by reducing the overhead thread is equivalent to a classical process</a:t>
            </a:r>
            <a:r>
              <a:rPr lang="en-US" sz="3200" dirty="0" smtClean="0">
                <a:latin typeface="+mj-lt"/>
              </a:rPr>
              <a:t>.</a:t>
            </a:r>
            <a:endParaRPr lang="en-US" sz="3200" dirty="0">
              <a:latin typeface="+mj-lt"/>
            </a:endParaRPr>
          </a:p>
        </p:txBody>
      </p:sp>
    </p:spTree>
    <p:extLst>
      <p:ext uri="{BB962C8B-B14F-4D97-AF65-F5344CB8AC3E}">
        <p14:creationId xmlns:p14="http://schemas.microsoft.com/office/powerpoint/2010/main" val="3201765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1030</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ＭＳ Ｐゴシック</vt:lpstr>
      <vt:lpstr>Arial</vt:lpstr>
      <vt:lpstr>Arial Black</vt:lpstr>
      <vt:lpstr>Arial Rounded MT Bold</vt:lpstr>
      <vt:lpstr>Calibri</vt:lpstr>
      <vt:lpstr>Calibri Light</vt:lpstr>
      <vt:lpstr>inherit</vt:lpstr>
      <vt:lpstr>Open Sans</vt:lpstr>
      <vt:lpstr>PT Sans</vt:lpstr>
      <vt:lpstr>Route 159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P, Praveen</dc:creator>
  <cp:lastModifiedBy>M P, Praveen</cp:lastModifiedBy>
  <cp:revision>31</cp:revision>
  <dcterms:created xsi:type="dcterms:W3CDTF">2018-03-15T03:17:46Z</dcterms:created>
  <dcterms:modified xsi:type="dcterms:W3CDTF">2018-03-15T08:13:37Z</dcterms:modified>
</cp:coreProperties>
</file>