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9" r:id="rId4"/>
    <p:sldId id="260" r:id="rId5"/>
    <p:sldId id="268" r:id="rId6"/>
    <p:sldId id="261" r:id="rId7"/>
    <p:sldId id="269" r:id="rId8"/>
    <p:sldId id="262" r:id="rId9"/>
    <p:sldId id="263" r:id="rId10"/>
    <p:sldId id="267" r:id="rId11"/>
    <p:sldId id="264" r:id="rId12"/>
    <p:sldId id="258" r:id="rId13"/>
    <p:sldId id="265"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2" d="100"/>
          <a:sy n="62" d="100"/>
        </p:scale>
        <p:origin x="-1596" y="-22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48F424-67DD-4BE4-991F-544BF92FD1A6}" type="datetimeFigureOut">
              <a:rPr lang="en-US" smtClean="0"/>
              <a:t>3/9/2018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9E0507-1ABB-4AFC-9D65-B80C80EA9A33}" type="slidenum">
              <a:rPr lang="en-US" smtClean="0"/>
              <a:t>‹#›</a:t>
            </a:fld>
            <a:endParaRPr lang="en-US"/>
          </a:p>
        </p:txBody>
      </p:sp>
    </p:spTree>
    <p:extLst>
      <p:ext uri="{BB962C8B-B14F-4D97-AF65-F5344CB8AC3E}">
        <p14:creationId xmlns:p14="http://schemas.microsoft.com/office/powerpoint/2010/main" val="226432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792DC2-5220-42E0-9B89-B83BABD6F32B}" type="datetime1">
              <a:rPr lang="en-US" smtClean="0"/>
              <a:t>3/9/2018</a:t>
            </a:fld>
            <a:endParaRPr lang="en-US"/>
          </a:p>
        </p:txBody>
      </p:sp>
      <p:sp>
        <p:nvSpPr>
          <p:cNvPr id="5" name="Footer Placeholder 4"/>
          <p:cNvSpPr>
            <a:spLocks noGrp="1"/>
          </p:cNvSpPr>
          <p:nvPr>
            <p:ph type="ftr" sz="quarter" idx="11"/>
          </p:nvPr>
        </p:nvSpPr>
        <p:spPr/>
        <p:txBody>
          <a:bodyPr/>
          <a:lstStyle/>
          <a:p>
            <a:r>
              <a:rPr lang="en-US" smtClean="0"/>
              <a:t>IGATE Sensitive</a:t>
            </a:r>
            <a:endParaRPr lang="en-US"/>
          </a:p>
        </p:txBody>
      </p:sp>
      <p:sp>
        <p:nvSpPr>
          <p:cNvPr id="6" name="Slide Number Placeholder 5"/>
          <p:cNvSpPr>
            <a:spLocks noGrp="1"/>
          </p:cNvSpPr>
          <p:nvPr>
            <p:ph type="sldNum" sz="quarter" idx="12"/>
          </p:nvPr>
        </p:nvSpPr>
        <p:spPr/>
        <p:txBody>
          <a:bodyPr/>
          <a:lstStyle/>
          <a:p>
            <a:fld id="{370968A5-F4C7-40B0-92C5-FD2F48EF31DC}" type="slidenum">
              <a:rPr lang="en-US" smtClean="0"/>
              <a:t>‹#›</a:t>
            </a:fld>
            <a:endParaRPr lang="en-US"/>
          </a:p>
        </p:txBody>
      </p:sp>
    </p:spTree>
    <p:extLst>
      <p:ext uri="{BB962C8B-B14F-4D97-AF65-F5344CB8AC3E}">
        <p14:creationId xmlns:p14="http://schemas.microsoft.com/office/powerpoint/2010/main" val="3446410977"/>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033233-C8ED-411C-A4F6-64C49F79E297}" type="datetime1">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968A5-F4C7-40B0-92C5-FD2F48EF31DC}" type="slidenum">
              <a:rPr lang="en-US" smtClean="0"/>
              <a:t>‹#›</a:t>
            </a:fld>
            <a:endParaRPr lang="en-US"/>
          </a:p>
        </p:txBody>
      </p:sp>
    </p:spTree>
    <p:extLst>
      <p:ext uri="{BB962C8B-B14F-4D97-AF65-F5344CB8AC3E}">
        <p14:creationId xmlns:p14="http://schemas.microsoft.com/office/powerpoint/2010/main" val="530444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A5BD78-CCC4-48A8-9A38-E32DA336D3F7}" type="datetime1">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968A5-F4C7-40B0-92C5-FD2F48EF31DC}" type="slidenum">
              <a:rPr lang="en-US" smtClean="0"/>
              <a:t>‹#›</a:t>
            </a:fld>
            <a:endParaRPr lang="en-US"/>
          </a:p>
        </p:txBody>
      </p:sp>
    </p:spTree>
    <p:extLst>
      <p:ext uri="{BB962C8B-B14F-4D97-AF65-F5344CB8AC3E}">
        <p14:creationId xmlns:p14="http://schemas.microsoft.com/office/powerpoint/2010/main" val="3571107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E62C05-4C8A-4B25-823E-C747BCC99856}" type="datetime1">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968A5-F4C7-40B0-92C5-FD2F48EF31DC}" type="slidenum">
              <a:rPr lang="en-US" smtClean="0"/>
              <a:t>‹#›</a:t>
            </a:fld>
            <a:endParaRPr lang="en-US"/>
          </a:p>
        </p:txBody>
      </p:sp>
    </p:spTree>
    <p:extLst>
      <p:ext uri="{BB962C8B-B14F-4D97-AF65-F5344CB8AC3E}">
        <p14:creationId xmlns:p14="http://schemas.microsoft.com/office/powerpoint/2010/main" val="674399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312AAC-2D52-40D2-BB6B-A8D4EE76D9A1}" type="datetime1">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968A5-F4C7-40B0-92C5-FD2F48EF31DC}" type="slidenum">
              <a:rPr lang="en-US" smtClean="0"/>
              <a:t>‹#›</a:t>
            </a:fld>
            <a:endParaRPr lang="en-US"/>
          </a:p>
        </p:txBody>
      </p:sp>
    </p:spTree>
    <p:extLst>
      <p:ext uri="{BB962C8B-B14F-4D97-AF65-F5344CB8AC3E}">
        <p14:creationId xmlns:p14="http://schemas.microsoft.com/office/powerpoint/2010/main" val="4228995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09A369-2209-4E61-990B-E9E45E8EA6CE}" type="datetime1">
              <a:rPr lang="en-US" smtClean="0"/>
              <a:t>3/9/2018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0968A5-F4C7-40B0-92C5-FD2F48EF31DC}" type="slidenum">
              <a:rPr lang="en-US" smtClean="0"/>
              <a:t>‹#›</a:t>
            </a:fld>
            <a:endParaRPr lang="en-US"/>
          </a:p>
        </p:txBody>
      </p:sp>
    </p:spTree>
    <p:extLst>
      <p:ext uri="{BB962C8B-B14F-4D97-AF65-F5344CB8AC3E}">
        <p14:creationId xmlns:p14="http://schemas.microsoft.com/office/powerpoint/2010/main" val="3801255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B8FCAC-1733-4184-B010-B4087D2DE90D}" type="datetime1">
              <a:rPr lang="en-US" smtClean="0"/>
              <a:t>3/9/2018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0968A5-F4C7-40B0-92C5-FD2F48EF31DC}" type="slidenum">
              <a:rPr lang="en-US" smtClean="0"/>
              <a:t>‹#›</a:t>
            </a:fld>
            <a:endParaRPr lang="en-US"/>
          </a:p>
        </p:txBody>
      </p:sp>
    </p:spTree>
    <p:extLst>
      <p:ext uri="{BB962C8B-B14F-4D97-AF65-F5344CB8AC3E}">
        <p14:creationId xmlns:p14="http://schemas.microsoft.com/office/powerpoint/2010/main" val="1240402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8763DD-E1A3-4CB2-A42A-52D26A19077E}" type="datetime1">
              <a:rPr lang="en-US" smtClean="0"/>
              <a:t>3/9/2018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0968A5-F4C7-40B0-92C5-FD2F48EF31DC}" type="slidenum">
              <a:rPr lang="en-US" smtClean="0"/>
              <a:t>‹#›</a:t>
            </a:fld>
            <a:endParaRPr lang="en-US"/>
          </a:p>
        </p:txBody>
      </p:sp>
    </p:spTree>
    <p:extLst>
      <p:ext uri="{BB962C8B-B14F-4D97-AF65-F5344CB8AC3E}">
        <p14:creationId xmlns:p14="http://schemas.microsoft.com/office/powerpoint/2010/main" val="3794931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3928E9-CBBB-4408-B627-213C05A52594}" type="datetime1">
              <a:rPr lang="en-US" smtClean="0"/>
              <a:t>3/9/2018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0968A5-F4C7-40B0-92C5-FD2F48EF31DC}" type="slidenum">
              <a:rPr lang="en-US" smtClean="0"/>
              <a:t>‹#›</a:t>
            </a:fld>
            <a:endParaRPr lang="en-US"/>
          </a:p>
        </p:txBody>
      </p:sp>
    </p:spTree>
    <p:extLst>
      <p:ext uri="{BB962C8B-B14F-4D97-AF65-F5344CB8AC3E}">
        <p14:creationId xmlns:p14="http://schemas.microsoft.com/office/powerpoint/2010/main" val="2950679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39DB19-8007-47A9-AAD6-BC5DCE8BA813}" type="datetime1">
              <a:rPr lang="en-US" smtClean="0"/>
              <a:t>3/9/2018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0968A5-F4C7-40B0-92C5-FD2F48EF31DC}" type="slidenum">
              <a:rPr lang="en-US" smtClean="0"/>
              <a:t>‹#›</a:t>
            </a:fld>
            <a:endParaRPr lang="en-US"/>
          </a:p>
        </p:txBody>
      </p:sp>
    </p:spTree>
    <p:extLst>
      <p:ext uri="{BB962C8B-B14F-4D97-AF65-F5344CB8AC3E}">
        <p14:creationId xmlns:p14="http://schemas.microsoft.com/office/powerpoint/2010/main" val="1420075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A6D51D-CC6A-4D27-880C-D5041AD3B792}" type="datetime1">
              <a:rPr lang="en-US" smtClean="0"/>
              <a:t>3/9/2018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0968A5-F4C7-40B0-92C5-FD2F48EF31DC}" type="slidenum">
              <a:rPr lang="en-US" smtClean="0"/>
              <a:t>‹#›</a:t>
            </a:fld>
            <a:endParaRPr lang="en-US"/>
          </a:p>
        </p:txBody>
      </p:sp>
    </p:spTree>
    <p:extLst>
      <p:ext uri="{BB962C8B-B14F-4D97-AF65-F5344CB8AC3E}">
        <p14:creationId xmlns:p14="http://schemas.microsoft.com/office/powerpoint/2010/main" val="483215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2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1984FC-8538-42D0-A595-E34388806DD4}" type="datetime1">
              <a:rPr lang="en-US" smtClean="0"/>
              <a:t>3/9/2018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IGATE Sensitive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968A5-F4C7-40B0-92C5-FD2F48EF31DC}" type="slidenum">
              <a:rPr lang="en-US" smtClean="0"/>
              <a:t>‹#›</a:t>
            </a:fld>
            <a:endParaRPr lang="en-US"/>
          </a:p>
        </p:txBody>
      </p:sp>
    </p:spTree>
    <p:extLst>
      <p:ext uri="{BB962C8B-B14F-4D97-AF65-F5344CB8AC3E}">
        <p14:creationId xmlns:p14="http://schemas.microsoft.com/office/powerpoint/2010/main" val="1211597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en.wikipedia.org/wiki/Structural_connector" TargetMode="External"/><Relationship Id="rId3" Type="http://schemas.openxmlformats.org/officeDocument/2006/relationships/hyperlink" Target="https://en.wikipedia.org/wiki/RF_connector" TargetMode="External"/><Relationship Id="rId7" Type="http://schemas.openxmlformats.org/officeDocument/2006/relationships/hyperlink" Target="https://en.wikipedia.org/wiki/Board-to-board_connector" TargetMode="External"/><Relationship Id="rId2" Type="http://schemas.openxmlformats.org/officeDocument/2006/relationships/hyperlink" Target="https://en.wikipedia.org/wiki/AC_power_plugs_and_sockets" TargetMode="External"/><Relationship Id="rId1" Type="http://schemas.openxmlformats.org/officeDocument/2006/relationships/slideLayout" Target="../slideLayouts/slideLayout2.xml"/><Relationship Id="rId6" Type="http://schemas.openxmlformats.org/officeDocument/2006/relationships/hyperlink" Target="https://en.wikipedia.org/wiki/Blind_mate_connector" TargetMode="External"/><Relationship Id="rId5" Type="http://schemas.openxmlformats.org/officeDocument/2006/relationships/hyperlink" Target="https://en.wikipedia.org/wiki/Cigarette_lighter_receptacle" TargetMode="External"/><Relationship Id="rId4" Type="http://schemas.openxmlformats.org/officeDocument/2006/relationships/hyperlink" Target="https://en.wikipedia.org/wiki/Circular_connector" TargetMode="External"/><Relationship Id="rId9" Type="http://schemas.openxmlformats.org/officeDocument/2006/relationships/hyperlink" Target="https://en.wikipedia.org/wiki/Connector_(computer_scienc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lstStyle/>
          <a:p>
            <a:r>
              <a:rPr lang="en-US" sz="4000" u="sng" dirty="0" smtClean="0"/>
              <a:t>Hardware </a:t>
            </a:r>
            <a:r>
              <a:rPr lang="en-US" sz="4000" u="sng" dirty="0" smtClean="0"/>
              <a:t>Fundamentals</a:t>
            </a:r>
            <a:r>
              <a:rPr lang="en-US" u="sng" dirty="0" smtClean="0"/>
              <a:t/>
            </a:r>
            <a:br>
              <a:rPr lang="en-US" u="sng" dirty="0" smtClean="0"/>
            </a:br>
            <a:endParaRPr lang="en-US" u="sng" dirty="0"/>
          </a:p>
        </p:txBody>
      </p:sp>
      <p:sp>
        <p:nvSpPr>
          <p:cNvPr id="4" name="TextBox 3"/>
          <p:cNvSpPr txBox="1"/>
          <p:nvPr/>
        </p:nvSpPr>
        <p:spPr>
          <a:xfrm>
            <a:off x="457200" y="1524000"/>
            <a:ext cx="8305800" cy="3477875"/>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What is Hardware?</a:t>
            </a:r>
          </a:p>
          <a:p>
            <a:pPr lvl="1"/>
            <a:r>
              <a:rPr lang="en-US" sz="2400" dirty="0" smtClean="0"/>
              <a:t>Hardware is the physical  aspect of the computer, the thing   we can touch.</a:t>
            </a:r>
          </a:p>
          <a:p>
            <a:r>
              <a:rPr lang="en-US" dirty="0" smtClean="0"/>
              <a:t>             </a:t>
            </a:r>
          </a:p>
          <a:p>
            <a:pPr marL="285750" indent="-285750">
              <a:buFont typeface="Arial" panose="020B0604020202020204" pitchFamily="34" charset="0"/>
              <a:buChar char="•"/>
            </a:pPr>
            <a:r>
              <a:rPr lang="en-US" sz="2400" dirty="0"/>
              <a:t>A </a:t>
            </a:r>
            <a:r>
              <a:rPr lang="en-US" sz="2400" dirty="0" smtClean="0"/>
              <a:t>Computer is a Hardware and is an </a:t>
            </a:r>
            <a:r>
              <a:rPr lang="en-US" sz="2400" dirty="0"/>
              <a:t>electronic device that manipulates information, or </a:t>
            </a:r>
            <a:r>
              <a:rPr lang="en-US" sz="2400" dirty="0" smtClean="0"/>
              <a:t>data using different input and output devices.</a:t>
            </a:r>
          </a:p>
          <a:p>
            <a:endParaRPr lang="en-US" dirty="0"/>
          </a:p>
          <a:p>
            <a:endParaRPr lang="en-US" dirty="0" smtClean="0"/>
          </a:p>
          <a:p>
            <a:endParaRPr lang="en-US" dirty="0"/>
          </a:p>
        </p:txBody>
      </p:sp>
      <p:sp>
        <p:nvSpPr>
          <p:cNvPr id="3" name="Footer Placeholder 2"/>
          <p:cNvSpPr>
            <a:spLocks noGrp="1"/>
          </p:cNvSpPr>
          <p:nvPr>
            <p:ph type="ftr" sz="quarter" idx="11"/>
          </p:nvPr>
        </p:nvSpPr>
        <p:spPr/>
        <p:txBody>
          <a:bodyPr/>
          <a:lstStyle/>
          <a:p>
            <a:r>
              <a:rPr lang="en-US" smtClean="0"/>
              <a:t>IGATE Sensitive</a:t>
            </a:r>
            <a:endParaRPr lang="en-US"/>
          </a:p>
        </p:txBody>
      </p:sp>
    </p:spTree>
    <p:extLst>
      <p:ext uri="{BB962C8B-B14F-4D97-AF65-F5344CB8AC3E}">
        <p14:creationId xmlns:p14="http://schemas.microsoft.com/office/powerpoint/2010/main" val="1985538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Mechanism of keyboard</a:t>
            </a:r>
            <a:br>
              <a:rPr lang="en-US" u="sng" dirty="0" smtClean="0"/>
            </a:br>
            <a:endParaRPr lang="en-US" u="sng"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61981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000" u="sng" dirty="0" smtClean="0"/>
              <a:t>Mouse</a:t>
            </a:r>
            <a:endParaRPr lang="en-US" sz="4000" u="sng" dirty="0"/>
          </a:p>
        </p:txBody>
      </p:sp>
      <p:sp>
        <p:nvSpPr>
          <p:cNvPr id="3" name="Rectangle 2"/>
          <p:cNvSpPr/>
          <p:nvPr/>
        </p:nvSpPr>
        <p:spPr>
          <a:xfrm>
            <a:off x="381000" y="990600"/>
            <a:ext cx="8305800" cy="5632311"/>
          </a:xfrm>
          <a:prstGeom prst="rect">
            <a:avLst/>
          </a:prstGeom>
        </p:spPr>
        <p:txBody>
          <a:bodyPr wrap="square">
            <a:spAutoFit/>
          </a:bodyPr>
          <a:lstStyle/>
          <a:p>
            <a:pPr marL="285750" indent="-285750">
              <a:buFont typeface="Arial" panose="020B0604020202020204" pitchFamily="34" charset="0"/>
              <a:buChar char="•"/>
            </a:pPr>
            <a:r>
              <a:rPr lang="en-US" dirty="0"/>
              <a:t>A computer mouse is a hand-held pointing device that detects two-dimensional motion relative to a surface.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motion is typically translated into the motion of a pointer on a display, which allows a smooth control of the graphical user interface</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first public demonstration of a mouse controlling a computer system was in 1968</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Originally wired to a computer, modern mice are often cordless, relying on short-range radio communication with the connected system</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Mice originally used a ball rolling on a surface to detect motion, but modern mice often have optical sensors that have no moving parts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addition to moving a cursor, computer mice have one or more buttons to allow operations such as selection of a menu item on a display</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Mice often also feature other elements, such as touch surfaces and "wheels", which enable additional control and dimensional input.</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3046111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Cabinet</a:t>
            </a:r>
            <a:br>
              <a:rPr lang="en-US" u="sng" dirty="0" smtClean="0"/>
            </a:br>
            <a:endParaRPr lang="en-US" u="sng" dirty="0"/>
          </a:p>
        </p:txBody>
      </p:sp>
      <p:sp>
        <p:nvSpPr>
          <p:cNvPr id="3" name="Content Placeholder 2"/>
          <p:cNvSpPr>
            <a:spLocks noGrp="1"/>
          </p:cNvSpPr>
          <p:nvPr>
            <p:ph idx="1"/>
          </p:nvPr>
        </p:nvSpPr>
        <p:spPr/>
        <p:txBody>
          <a:bodyPr/>
          <a:lstStyle/>
          <a:p>
            <a:r>
              <a:rPr lang="en-US" dirty="0" smtClean="0"/>
              <a:t>Cabinet not only composed of CPU ,Hard disk but also various Hardware which are connected internally so that the computer works properly</a:t>
            </a:r>
          </a:p>
          <a:p>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697966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
            <a:ext cx="8229600" cy="1143000"/>
          </a:xfrm>
        </p:spPr>
        <p:txBody>
          <a:bodyPr/>
          <a:lstStyle/>
          <a:p>
            <a:r>
              <a:rPr lang="en-US" u="sng" dirty="0" smtClean="0"/>
              <a:t>Connectors</a:t>
            </a:r>
            <a:endParaRPr lang="en-US" u="sng" dirty="0"/>
          </a:p>
        </p:txBody>
      </p:sp>
      <p:sp>
        <p:nvSpPr>
          <p:cNvPr id="3" name="Rectangle 2"/>
          <p:cNvSpPr/>
          <p:nvPr/>
        </p:nvSpPr>
        <p:spPr>
          <a:xfrm>
            <a:off x="533400" y="1981200"/>
            <a:ext cx="8534400" cy="2862322"/>
          </a:xfrm>
          <a:prstGeom prst="rect">
            <a:avLst/>
          </a:prstGeom>
        </p:spPr>
        <p:txBody>
          <a:bodyPr wrap="square">
            <a:spAutoFit/>
          </a:bodyPr>
          <a:lstStyle/>
          <a:p>
            <a:endParaRPr lang="en-US" dirty="0"/>
          </a:p>
          <a:p>
            <a:pPr lvl="1"/>
            <a:r>
              <a:rPr lang="en-US" dirty="0" smtClean="0">
                <a:hlinkClick r:id="rId2" tooltip="AC power plugs and sockets"/>
              </a:rPr>
              <a:t>AC </a:t>
            </a:r>
            <a:r>
              <a:rPr lang="en-US" dirty="0">
                <a:hlinkClick r:id="rId2" tooltip="AC power plugs and sockets"/>
              </a:rPr>
              <a:t>power plugs and sockets</a:t>
            </a:r>
            <a:r>
              <a:rPr lang="en-US" dirty="0"/>
              <a:t>, devices that allow electrically operated equipment to be connected to the primary alternating current power supply in a building</a:t>
            </a:r>
          </a:p>
          <a:p>
            <a:pPr lvl="1"/>
            <a:r>
              <a:rPr lang="en-US" dirty="0">
                <a:hlinkClick r:id="rId3" tooltip="RF connector"/>
              </a:rPr>
              <a:t>RF connector</a:t>
            </a:r>
            <a:r>
              <a:rPr lang="en-US" dirty="0"/>
              <a:t>, an electrical connector designed to work at radio frequencies in the multi-megahertz range</a:t>
            </a:r>
          </a:p>
          <a:p>
            <a:pPr lvl="1"/>
            <a:r>
              <a:rPr lang="en-US" dirty="0">
                <a:hlinkClick r:id="rId4" tooltip="Circular connector"/>
              </a:rPr>
              <a:t>Circular connector</a:t>
            </a:r>
            <a:endParaRPr lang="en-US" dirty="0"/>
          </a:p>
          <a:p>
            <a:pPr lvl="1"/>
            <a:r>
              <a:rPr lang="en-US" dirty="0">
                <a:hlinkClick r:id="rId5" tooltip="Cigarette lighter receptacle"/>
              </a:rPr>
              <a:t>Cigarette lighter receptacle</a:t>
            </a:r>
            <a:endParaRPr lang="en-US" dirty="0"/>
          </a:p>
          <a:p>
            <a:pPr lvl="1"/>
            <a:r>
              <a:rPr lang="en-US" dirty="0">
                <a:hlinkClick r:id="rId6" tooltip="Blind mate connector"/>
              </a:rPr>
              <a:t>Blind mate connector</a:t>
            </a:r>
            <a:r>
              <a:rPr lang="en-US" dirty="0"/>
              <a:t>, a connector with self-aligning features</a:t>
            </a:r>
          </a:p>
          <a:p>
            <a:pPr lvl="1"/>
            <a:r>
              <a:rPr lang="en-US" dirty="0">
                <a:hlinkClick r:id="rId7" tooltip="Board-to-board connector"/>
              </a:rPr>
              <a:t>Board-to-board connector</a:t>
            </a:r>
            <a:r>
              <a:rPr lang="en-US" dirty="0"/>
              <a:t>, for connecting printed circuit boards</a:t>
            </a:r>
          </a:p>
          <a:p>
            <a:r>
              <a:rPr lang="en-US" dirty="0">
                <a:hlinkClick r:id="rId8" tooltip="Structural connector"/>
              </a:rPr>
              <a:t>Structural connector</a:t>
            </a:r>
            <a:r>
              <a:rPr lang="en-US" dirty="0"/>
              <a:t>, in engineering</a:t>
            </a:r>
          </a:p>
        </p:txBody>
      </p:sp>
      <p:sp>
        <p:nvSpPr>
          <p:cNvPr id="4" name="Rectangle 3"/>
          <p:cNvSpPr/>
          <p:nvPr/>
        </p:nvSpPr>
        <p:spPr>
          <a:xfrm>
            <a:off x="990600" y="1066800"/>
            <a:ext cx="7924800" cy="369332"/>
          </a:xfrm>
          <a:prstGeom prst="rect">
            <a:avLst/>
          </a:prstGeom>
        </p:spPr>
        <p:txBody>
          <a:bodyPr wrap="square">
            <a:spAutoFit/>
          </a:bodyPr>
          <a:lstStyle/>
          <a:p>
            <a:r>
              <a:rPr lang="en-US" dirty="0">
                <a:hlinkClick r:id="rId9" tooltip="Connector (computer science)"/>
              </a:rPr>
              <a:t>Connector (computer science)</a:t>
            </a:r>
            <a:r>
              <a:rPr lang="en-US" dirty="0"/>
              <a:t>, a pointer or link between two data structures</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09447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Motherboard</a:t>
            </a:r>
            <a:r>
              <a:rPr lang="en-US" dirty="0" smtClean="0"/>
              <a:t/>
            </a:r>
            <a:br>
              <a:rPr lang="en-US" dirty="0" smtClean="0"/>
            </a:br>
            <a:endParaRPr lang="en-US" dirty="0"/>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96225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73" y="-324890"/>
            <a:ext cx="8229600" cy="1417638"/>
          </a:xfrm>
        </p:spPr>
        <p:txBody>
          <a:bodyPr/>
          <a:lstStyle/>
          <a:p>
            <a:r>
              <a:rPr lang="en-US" u="sng" dirty="0" smtClean="0"/>
              <a:t>Computer</a:t>
            </a:r>
            <a:endParaRPr lang="en-US" u="sng"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6909" y="3018334"/>
            <a:ext cx="2078260" cy="1674019"/>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3248" y="1323580"/>
            <a:ext cx="1822174" cy="15240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9073" y="1323581"/>
            <a:ext cx="3263986" cy="1351290"/>
          </a:xfrm>
          <a:prstGeom prst="rect">
            <a:avLst/>
          </a:prstGeom>
        </p:spPr>
      </p:pic>
      <p:sp>
        <p:nvSpPr>
          <p:cNvPr id="10" name="TextBox 9"/>
          <p:cNvSpPr txBox="1"/>
          <p:nvPr/>
        </p:nvSpPr>
        <p:spPr>
          <a:xfrm>
            <a:off x="6534983" y="2811299"/>
            <a:ext cx="1210781" cy="461665"/>
          </a:xfrm>
          <a:prstGeom prst="rect">
            <a:avLst/>
          </a:prstGeom>
          <a:noFill/>
        </p:spPr>
        <p:txBody>
          <a:bodyPr wrap="none" rtlCol="0">
            <a:spAutoFit/>
          </a:bodyPr>
          <a:lstStyle/>
          <a:p>
            <a:r>
              <a:rPr lang="en-US" sz="2400" dirty="0" smtClean="0"/>
              <a:t>Monitor</a:t>
            </a:r>
            <a:endParaRPr lang="en-US" sz="2400" dirty="0"/>
          </a:p>
        </p:txBody>
      </p:sp>
      <p:sp>
        <p:nvSpPr>
          <p:cNvPr id="12" name="TextBox 11"/>
          <p:cNvSpPr txBox="1"/>
          <p:nvPr/>
        </p:nvSpPr>
        <p:spPr>
          <a:xfrm>
            <a:off x="594618" y="2787502"/>
            <a:ext cx="1367169" cy="461665"/>
          </a:xfrm>
          <a:prstGeom prst="rect">
            <a:avLst/>
          </a:prstGeom>
          <a:noFill/>
        </p:spPr>
        <p:txBody>
          <a:bodyPr wrap="none" rtlCol="0">
            <a:spAutoFit/>
          </a:bodyPr>
          <a:lstStyle/>
          <a:p>
            <a:r>
              <a:rPr lang="en-US" sz="2400" dirty="0" smtClean="0"/>
              <a:t>Keyboard</a:t>
            </a:r>
            <a:endParaRPr lang="en-US" sz="2400" dirty="0"/>
          </a:p>
        </p:txBody>
      </p:sp>
      <p:sp>
        <p:nvSpPr>
          <p:cNvPr id="13" name="TextBox 12"/>
          <p:cNvSpPr txBox="1"/>
          <p:nvPr/>
        </p:nvSpPr>
        <p:spPr>
          <a:xfrm>
            <a:off x="916308" y="4503084"/>
            <a:ext cx="1045479" cy="461665"/>
          </a:xfrm>
          <a:prstGeom prst="rect">
            <a:avLst/>
          </a:prstGeom>
          <a:noFill/>
        </p:spPr>
        <p:txBody>
          <a:bodyPr wrap="none" rtlCol="0">
            <a:spAutoFit/>
          </a:bodyPr>
          <a:lstStyle/>
          <a:p>
            <a:r>
              <a:rPr lang="en-US" sz="2400" dirty="0" smtClean="0"/>
              <a:t>Mouse</a:t>
            </a:r>
            <a:endParaRPr lang="en-US" sz="2400" dirty="0"/>
          </a:p>
        </p:txBody>
      </p:sp>
      <p:sp>
        <p:nvSpPr>
          <p:cNvPr id="14" name="TextBox 13"/>
          <p:cNvSpPr txBox="1"/>
          <p:nvPr/>
        </p:nvSpPr>
        <p:spPr>
          <a:xfrm>
            <a:off x="6741130" y="6168145"/>
            <a:ext cx="1040862" cy="461665"/>
          </a:xfrm>
          <a:prstGeom prst="rect">
            <a:avLst/>
          </a:prstGeom>
          <a:noFill/>
        </p:spPr>
        <p:txBody>
          <a:bodyPr wrap="none" rtlCol="0">
            <a:spAutoFit/>
          </a:bodyPr>
          <a:lstStyle/>
          <a:p>
            <a:r>
              <a:rPr lang="en-US" sz="2400" dirty="0" smtClean="0"/>
              <a:t>Printer</a:t>
            </a:r>
            <a:endParaRPr lang="en-US" sz="2400" dirty="0"/>
          </a:p>
        </p:txBody>
      </p:sp>
      <p:sp>
        <p:nvSpPr>
          <p:cNvPr id="15" name="TextBox 14"/>
          <p:cNvSpPr txBox="1"/>
          <p:nvPr/>
        </p:nvSpPr>
        <p:spPr>
          <a:xfrm>
            <a:off x="418088" y="861916"/>
            <a:ext cx="2079608" cy="461665"/>
          </a:xfrm>
          <a:prstGeom prst="rect">
            <a:avLst/>
          </a:prstGeom>
          <a:noFill/>
        </p:spPr>
        <p:txBody>
          <a:bodyPr wrap="none" rtlCol="0">
            <a:spAutoFit/>
          </a:bodyPr>
          <a:lstStyle/>
          <a:p>
            <a:r>
              <a:rPr lang="en-US" sz="2400" dirty="0" smtClean="0"/>
              <a:t>INPUT DEVICES</a:t>
            </a:r>
            <a:endParaRPr lang="en-US" sz="2400" dirty="0"/>
          </a:p>
        </p:txBody>
      </p:sp>
      <p:sp>
        <p:nvSpPr>
          <p:cNvPr id="16" name="TextBox 15"/>
          <p:cNvSpPr txBox="1"/>
          <p:nvPr/>
        </p:nvSpPr>
        <p:spPr>
          <a:xfrm>
            <a:off x="5936673" y="861915"/>
            <a:ext cx="2355325" cy="461665"/>
          </a:xfrm>
          <a:prstGeom prst="rect">
            <a:avLst/>
          </a:prstGeom>
          <a:noFill/>
        </p:spPr>
        <p:txBody>
          <a:bodyPr wrap="none" rtlCol="0">
            <a:spAutoFit/>
          </a:bodyPr>
          <a:lstStyle/>
          <a:p>
            <a:r>
              <a:rPr lang="en-US" sz="2400" dirty="0" smtClean="0"/>
              <a:t>OUTPUT DEVICES</a:t>
            </a:r>
            <a:endParaRPr lang="en-US" sz="2400" dirty="0"/>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7563" y="4964749"/>
            <a:ext cx="1981200" cy="1203396"/>
          </a:xfrm>
          <a:prstGeom prst="rect">
            <a:avLst/>
          </a:prstGeom>
        </p:spPr>
      </p:pic>
      <p:sp>
        <p:nvSpPr>
          <p:cNvPr id="18" name="TextBox 17"/>
          <p:cNvSpPr txBox="1"/>
          <p:nvPr/>
        </p:nvSpPr>
        <p:spPr>
          <a:xfrm>
            <a:off x="725941" y="6181967"/>
            <a:ext cx="1185581" cy="461665"/>
          </a:xfrm>
          <a:prstGeom prst="rect">
            <a:avLst/>
          </a:prstGeom>
          <a:noFill/>
        </p:spPr>
        <p:txBody>
          <a:bodyPr wrap="none" rtlCol="0">
            <a:spAutoFit/>
          </a:bodyPr>
          <a:lstStyle/>
          <a:p>
            <a:r>
              <a:rPr lang="en-US" sz="2400" dirty="0" smtClean="0"/>
              <a:t>Scanner</a:t>
            </a:r>
            <a:endParaRPr lang="en-US" sz="2400" dirty="0"/>
          </a:p>
        </p:txBody>
      </p:sp>
      <p:sp>
        <p:nvSpPr>
          <p:cNvPr id="19" name="TextBox 18"/>
          <p:cNvSpPr txBox="1"/>
          <p:nvPr/>
        </p:nvSpPr>
        <p:spPr>
          <a:xfrm>
            <a:off x="6473331" y="4358884"/>
            <a:ext cx="1334083" cy="461665"/>
          </a:xfrm>
          <a:prstGeom prst="rect">
            <a:avLst/>
          </a:prstGeom>
          <a:noFill/>
        </p:spPr>
        <p:txBody>
          <a:bodyPr wrap="none" rtlCol="0">
            <a:spAutoFit/>
          </a:bodyPr>
          <a:lstStyle/>
          <a:p>
            <a:r>
              <a:rPr lang="en-US" sz="2400" dirty="0" smtClean="0"/>
              <a:t>Projector</a:t>
            </a:r>
            <a:endParaRPr lang="en-US" sz="2400" dirty="0"/>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3324" y="4822116"/>
            <a:ext cx="2057400" cy="1371600"/>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73331" y="3323735"/>
            <a:ext cx="1211916" cy="943465"/>
          </a:xfrm>
          <a:prstGeom prst="rect">
            <a:avLst/>
          </a:prstGeom>
        </p:spPr>
      </p:pic>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141385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dirty="0" smtClean="0"/>
              <a:t>Monitor</a:t>
            </a:r>
            <a:endParaRPr lang="en-US" dirty="0"/>
          </a:p>
        </p:txBody>
      </p:sp>
      <p:sp>
        <p:nvSpPr>
          <p:cNvPr id="4" name="TextBox 3"/>
          <p:cNvSpPr txBox="1"/>
          <p:nvPr/>
        </p:nvSpPr>
        <p:spPr>
          <a:xfrm>
            <a:off x="533400" y="1524000"/>
            <a:ext cx="7924800" cy="3046988"/>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t>Monitor is an output devices  which displays the information or output into pictorial form.</a:t>
            </a:r>
          </a:p>
          <a:p>
            <a:pPr marL="342900" indent="-342900" algn="just">
              <a:buFont typeface="Arial" panose="020B0604020202020204" pitchFamily="34" charset="0"/>
              <a:buChar char="•"/>
            </a:pPr>
            <a:r>
              <a:rPr lang="en-US" sz="2400" dirty="0" smtClean="0"/>
              <a:t>Monitors are connected  to the computer via VGA,HDMI or other proprietary connectors through DB5 connector of motherboard.</a:t>
            </a:r>
          </a:p>
          <a:p>
            <a:pPr marL="342900" indent="-342900" algn="just">
              <a:buFont typeface="Arial" panose="020B0604020202020204" pitchFamily="34" charset="0"/>
              <a:buChar char="•"/>
            </a:pPr>
            <a:r>
              <a:rPr lang="en-US" sz="2400" dirty="0"/>
              <a:t>Multiple technologies have been used for computer </a:t>
            </a:r>
            <a:r>
              <a:rPr lang="en-US" sz="2400" dirty="0" smtClean="0"/>
              <a:t>monitors</a:t>
            </a:r>
            <a:r>
              <a:rPr lang="en-US" sz="2400" dirty="0"/>
              <a:t> </a:t>
            </a:r>
            <a:r>
              <a:rPr lang="en-US" sz="2400" dirty="0" smtClean="0"/>
              <a:t>like CRT,LCD and LED.</a:t>
            </a:r>
            <a:endParaRPr lang="en-US" sz="2400" dirty="0" smtClean="0"/>
          </a:p>
          <a:p>
            <a:pPr marL="342900" indent="-342900" algn="just">
              <a:buFont typeface="Arial" panose="020B0604020202020204" pitchFamily="34" charset="0"/>
              <a:buChar char="•"/>
            </a:pPr>
            <a:endParaRPr lang="en-US" sz="2400" dirty="0"/>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9146571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u="sng" dirty="0" smtClean="0"/>
              <a:t>Cathode Ray Tube</a:t>
            </a:r>
            <a:r>
              <a:rPr lang="en-US" dirty="0" smtClean="0"/>
              <a:t> (CRT)</a:t>
            </a:r>
            <a:endParaRPr lang="en-US" dirty="0"/>
          </a:p>
        </p:txBody>
      </p:sp>
      <p:sp>
        <p:nvSpPr>
          <p:cNvPr id="3" name="TextBox 2"/>
          <p:cNvSpPr txBox="1"/>
          <p:nvPr/>
        </p:nvSpPr>
        <p:spPr>
          <a:xfrm>
            <a:off x="838200" y="1295400"/>
            <a:ext cx="7620000" cy="2308324"/>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The cathode ray tube (CRT) is a vacuum </a:t>
            </a:r>
            <a:r>
              <a:rPr lang="en-US" sz="2400" dirty="0" smtClean="0"/>
              <a:t>tube</a:t>
            </a:r>
            <a:r>
              <a:rPr lang="en-US" sz="2400" dirty="0"/>
              <a:t> that </a:t>
            </a:r>
            <a:r>
              <a:rPr lang="en-US" sz="2400" dirty="0" smtClean="0"/>
              <a:t>contain one </a:t>
            </a:r>
            <a:r>
              <a:rPr lang="en-US" sz="2400" dirty="0"/>
              <a:t>or more electron </a:t>
            </a:r>
            <a:r>
              <a:rPr lang="en-US" sz="2400" dirty="0" smtClean="0"/>
              <a:t>guns</a:t>
            </a:r>
            <a:r>
              <a:rPr lang="en-US" sz="2400" dirty="0"/>
              <a:t> and a </a:t>
            </a:r>
            <a:r>
              <a:rPr lang="en-US" sz="2400" dirty="0" smtClean="0"/>
              <a:t>phosphorescent</a:t>
            </a:r>
            <a:r>
              <a:rPr lang="en-US" sz="2400" dirty="0"/>
              <a:t> screen, and is used to display images</a:t>
            </a:r>
            <a:r>
              <a:rPr lang="en-US" sz="2400" dirty="0" smtClean="0"/>
              <a:t>.</a:t>
            </a:r>
          </a:p>
          <a:p>
            <a:pPr marL="342900" indent="-342900" algn="just">
              <a:buFont typeface="Arial" panose="020B0604020202020204" pitchFamily="34" charset="0"/>
              <a:buChar char="•"/>
            </a:pPr>
            <a:r>
              <a:rPr lang="en-US" sz="2400" dirty="0"/>
              <a:t>It modulates, accelerates, and deflects electron </a:t>
            </a:r>
            <a:r>
              <a:rPr lang="en-US" sz="2400" dirty="0" smtClean="0"/>
              <a:t>beams </a:t>
            </a:r>
            <a:r>
              <a:rPr lang="en-US" sz="2400" dirty="0"/>
              <a:t>onto the screen to create the images. </a:t>
            </a:r>
            <a:endParaRPr lang="en-US" sz="2400" dirty="0" smtClean="0"/>
          </a:p>
          <a:p>
            <a:pPr marL="342900" indent="-342900" algn="just">
              <a:buFont typeface="Arial" panose="020B0604020202020204" pitchFamily="34" charset="0"/>
              <a:buChar char="•"/>
            </a:pPr>
            <a:endParaRPr lang="en-US" sz="2400" dirty="0"/>
          </a:p>
        </p:txBody>
      </p:sp>
      <p:sp>
        <p:nvSpPr>
          <p:cNvPr id="4" name="TextBox 3"/>
          <p:cNvSpPr txBox="1"/>
          <p:nvPr/>
        </p:nvSpPr>
        <p:spPr>
          <a:xfrm>
            <a:off x="1143000" y="3203614"/>
            <a:ext cx="2215030" cy="461665"/>
          </a:xfrm>
          <a:prstGeom prst="rect">
            <a:avLst/>
          </a:prstGeom>
          <a:noFill/>
        </p:spPr>
        <p:txBody>
          <a:bodyPr wrap="none" rtlCol="0">
            <a:spAutoFit/>
          </a:bodyPr>
          <a:lstStyle/>
          <a:p>
            <a:r>
              <a:rPr lang="en-US" sz="2400" b="1" u="sng" dirty="0" smtClean="0"/>
              <a:t>Working of CRT</a:t>
            </a:r>
            <a:r>
              <a:rPr lang="en-US" sz="2400" b="1" dirty="0" smtClean="0"/>
              <a:t> </a:t>
            </a:r>
            <a:endParaRPr lang="en-US" sz="2400" b="1"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831014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Disadvantages of CRT</a:t>
            </a:r>
            <a:br>
              <a:rPr lang="en-US" u="sng" dirty="0" smtClean="0"/>
            </a:br>
            <a:endParaRPr lang="en-US" u="sng" dirty="0"/>
          </a:p>
        </p:txBody>
      </p:sp>
      <p:sp>
        <p:nvSpPr>
          <p:cNvPr id="5" name="Rectangle 4"/>
          <p:cNvSpPr/>
          <p:nvPr/>
        </p:nvSpPr>
        <p:spPr>
          <a:xfrm>
            <a:off x="533400" y="990600"/>
            <a:ext cx="8001000" cy="5632311"/>
          </a:xfrm>
          <a:prstGeom prst="rect">
            <a:avLst/>
          </a:prstGeom>
        </p:spPr>
        <p:txBody>
          <a:bodyPr wrap="square">
            <a:spAutoFit/>
          </a:bodyPr>
          <a:lstStyle/>
          <a:p>
            <a:pPr marL="285750" indent="-285750" algn="just">
              <a:buFont typeface="Arial" panose="020B0604020202020204" pitchFamily="34" charset="0"/>
              <a:buChar char="•"/>
            </a:pPr>
            <a:r>
              <a:rPr lang="en-US" sz="2400" dirty="0" smtClean="0"/>
              <a:t>The </a:t>
            </a:r>
            <a:r>
              <a:rPr lang="en-US" sz="2400" dirty="0"/>
              <a:t>CRT's Gaussian beam profile produces images with softer edges that are not as sharp as an LCD at its native resolution. Imperfect focus and color registration also reduce sharpness. Generally sharper than LCDs at other than native </a:t>
            </a:r>
            <a:r>
              <a:rPr lang="en-US" sz="2400" dirty="0" smtClean="0"/>
              <a:t>resolutions.</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Relatively bright but not as bright as LCDs. Not suitable for very brightly lit </a:t>
            </a:r>
            <a:r>
              <a:rPr lang="en-US" sz="2400" dirty="0" smtClean="0"/>
              <a:t>environments</a:t>
            </a:r>
          </a:p>
          <a:p>
            <a:pPr marL="285750" indent="-285750" algn="just">
              <a:buFont typeface="Arial" panose="020B0604020202020204" pitchFamily="34" charset="0"/>
              <a:buChar char="•"/>
            </a:pPr>
            <a:endParaRPr lang="en-US" sz="2400" dirty="0" smtClean="0"/>
          </a:p>
          <a:p>
            <a:pPr marL="285750" indent="-285750" algn="just">
              <a:buFont typeface="Arial" panose="020B0604020202020204" pitchFamily="34" charset="0"/>
              <a:buChar char="•"/>
            </a:pPr>
            <a:r>
              <a:rPr lang="en-US" sz="2400" dirty="0"/>
              <a:t> All color CRTs produce annoying Moiré patterns. Many monitors include Moiré reduction, which normally doesn't eliminate the Moiré interference patterns entirely</a:t>
            </a:r>
            <a:r>
              <a:rPr lang="en-US" sz="2400" dirty="0" smtClean="0"/>
              <a:t>.</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 Some CRTs have a rounded spherical or cylindrical shape screen. Newer CRTs are </a:t>
            </a:r>
            <a:r>
              <a:rPr lang="en-US" sz="2400" dirty="0" smtClean="0"/>
              <a:t>flat</a:t>
            </a:r>
            <a:r>
              <a:rPr lang="en-US" dirty="0" smtClean="0"/>
              <a:t>.</a:t>
            </a:r>
            <a:endParaRPr lang="en-US" sz="2400" dirty="0"/>
          </a:p>
        </p:txBody>
      </p:sp>
      <p:sp>
        <p:nvSpPr>
          <p:cNvPr id="9" name="Footer Placeholder 8"/>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8119465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Liquid </a:t>
            </a:r>
            <a:r>
              <a:rPr lang="en-US" u="sng" dirty="0" smtClean="0"/>
              <a:t>Crystal Display</a:t>
            </a:r>
            <a:r>
              <a:rPr lang="en-US" dirty="0" smtClean="0"/>
              <a:t> (LCD)</a:t>
            </a:r>
            <a:r>
              <a:rPr lang="en-US" b="1" dirty="0"/>
              <a:t/>
            </a:r>
            <a:br>
              <a:rPr lang="en-US" b="1" dirty="0"/>
            </a:br>
            <a:endParaRPr lang="en-US" dirty="0"/>
          </a:p>
        </p:txBody>
      </p:sp>
      <p:sp>
        <p:nvSpPr>
          <p:cNvPr id="3" name="TextBox 2"/>
          <p:cNvSpPr txBox="1"/>
          <p:nvPr/>
        </p:nvSpPr>
        <p:spPr>
          <a:xfrm>
            <a:off x="762000" y="1219200"/>
            <a:ext cx="7848600"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A liquid-crystal display (LCD) is a flat-panel </a:t>
            </a:r>
            <a:r>
              <a:rPr lang="en-US" sz="2400" dirty="0" smtClean="0"/>
              <a:t>display</a:t>
            </a:r>
            <a:r>
              <a:rPr lang="en-US" sz="2400" dirty="0"/>
              <a:t> </a:t>
            </a:r>
            <a:r>
              <a:rPr lang="en-US" sz="2400" dirty="0" smtClean="0"/>
              <a:t>that </a:t>
            </a:r>
            <a:r>
              <a:rPr lang="en-US" sz="2400" dirty="0"/>
              <a:t>uses the light-modulating properties of liquid crystals. </a:t>
            </a:r>
            <a:endParaRPr lang="en-US" sz="2400" dirty="0" smtClean="0"/>
          </a:p>
          <a:p>
            <a:pPr marL="342900" indent="-342900" algn="just">
              <a:buFont typeface="Arial" panose="020B0604020202020204" pitchFamily="34" charset="0"/>
              <a:buChar char="•"/>
            </a:pPr>
            <a:r>
              <a:rPr lang="en-US" sz="2400" dirty="0" smtClean="0"/>
              <a:t>Liquid </a:t>
            </a:r>
            <a:r>
              <a:rPr lang="en-US" sz="2400" dirty="0"/>
              <a:t>crystals do not emit light directly, instead using </a:t>
            </a:r>
            <a:r>
              <a:rPr lang="en-US" sz="2400" dirty="0" smtClean="0"/>
              <a:t>a backlight</a:t>
            </a:r>
            <a:r>
              <a:rPr lang="en-US" sz="2400" dirty="0"/>
              <a:t> or </a:t>
            </a:r>
            <a:r>
              <a:rPr lang="en-US" sz="2400" dirty="0" smtClean="0"/>
              <a:t>reflector</a:t>
            </a:r>
            <a:r>
              <a:rPr lang="en-US" sz="2400" dirty="0"/>
              <a:t> </a:t>
            </a:r>
            <a:r>
              <a:rPr lang="en-US" sz="2400" dirty="0" smtClean="0"/>
              <a:t>to produce </a:t>
            </a:r>
            <a:r>
              <a:rPr lang="en-US" sz="2400" dirty="0"/>
              <a:t>images </a:t>
            </a:r>
            <a:r>
              <a:rPr lang="en-US" sz="2400" dirty="0" smtClean="0"/>
              <a:t>in color </a:t>
            </a:r>
            <a:r>
              <a:rPr lang="en-US" sz="2400" dirty="0"/>
              <a:t>or monochrome</a:t>
            </a:r>
            <a:r>
              <a:rPr lang="en-US" sz="2400" dirty="0" smtClean="0"/>
              <a:t>.</a:t>
            </a:r>
          </a:p>
        </p:txBody>
      </p:sp>
      <p:sp>
        <p:nvSpPr>
          <p:cNvPr id="4" name="TextBox 3"/>
          <p:cNvSpPr txBox="1"/>
          <p:nvPr/>
        </p:nvSpPr>
        <p:spPr>
          <a:xfrm>
            <a:off x="1209072" y="3176944"/>
            <a:ext cx="2143728" cy="461665"/>
          </a:xfrm>
          <a:prstGeom prst="rect">
            <a:avLst/>
          </a:prstGeom>
          <a:noFill/>
        </p:spPr>
        <p:txBody>
          <a:bodyPr wrap="none" rtlCol="0">
            <a:spAutoFit/>
          </a:bodyPr>
          <a:lstStyle/>
          <a:p>
            <a:r>
              <a:rPr lang="en-US" sz="2400" b="1" u="sng" dirty="0" smtClean="0"/>
              <a:t>Working of LCD</a:t>
            </a:r>
            <a:endParaRPr lang="en-US" sz="2400" b="1" u="sng"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255133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Need of LED</a:t>
            </a:r>
            <a:br>
              <a:rPr lang="en-US" dirty="0" smtClean="0"/>
            </a:br>
            <a:endParaRPr lang="en-US" dirty="0"/>
          </a:p>
        </p:txBody>
      </p:sp>
      <p:sp>
        <p:nvSpPr>
          <p:cNvPr id="5" name="Rectangle 4"/>
          <p:cNvSpPr/>
          <p:nvPr/>
        </p:nvSpPr>
        <p:spPr>
          <a:xfrm>
            <a:off x="685800" y="1066800"/>
            <a:ext cx="7620000" cy="2031325"/>
          </a:xfrm>
          <a:prstGeom prst="rect">
            <a:avLst/>
          </a:prstGeom>
        </p:spPr>
        <p:txBody>
          <a:bodyPr wrap="square">
            <a:spAutoFit/>
          </a:bodyPr>
          <a:lstStyle/>
          <a:p>
            <a:r>
              <a:rPr lang="en-US" b="1" dirty="0"/>
              <a:t>1. Resolution</a:t>
            </a:r>
            <a:r>
              <a:rPr lang="en-US" dirty="0"/>
              <a:t> </a:t>
            </a:r>
            <a:r>
              <a:rPr lang="en-US" dirty="0"/>
              <a:t/>
            </a:r>
            <a:br>
              <a:rPr lang="en-US" dirty="0"/>
            </a:br>
            <a:r>
              <a:rPr lang="en-US" dirty="0"/>
              <a:t>Each panel has a fixed pixel resolution format determined at the time of manufacture that can not be changed. All other image resolutions require rescaling, which generally results in significant image degradation, particularly for fine text and graphics. For most applications should only be used at the native resolution of the panel. If you need fine text and graphics at more than one resolution do not get an LCD display.</a:t>
            </a:r>
            <a:endParaRPr lang="en-US" dirty="0"/>
          </a:p>
        </p:txBody>
      </p:sp>
      <p:sp>
        <p:nvSpPr>
          <p:cNvPr id="6" name="Rectangle 5"/>
          <p:cNvSpPr/>
          <p:nvPr/>
        </p:nvSpPr>
        <p:spPr>
          <a:xfrm>
            <a:off x="685800" y="3276600"/>
            <a:ext cx="5943600" cy="1477328"/>
          </a:xfrm>
          <a:prstGeom prst="rect">
            <a:avLst/>
          </a:prstGeom>
        </p:spPr>
        <p:txBody>
          <a:bodyPr wrap="square">
            <a:spAutoFit/>
          </a:bodyPr>
          <a:lstStyle/>
          <a:p>
            <a:r>
              <a:rPr lang="en-US" b="1" dirty="0"/>
              <a:t>2</a:t>
            </a:r>
            <a:r>
              <a:rPr lang="en-US" b="1" dirty="0" smtClean="0"/>
              <a:t>. </a:t>
            </a:r>
            <a:r>
              <a:rPr lang="en-US" b="1" dirty="0"/>
              <a:t>Viewing Angle</a:t>
            </a:r>
            <a:r>
              <a:rPr lang="en-US" dirty="0"/>
              <a:t> </a:t>
            </a:r>
            <a:r>
              <a:rPr lang="en-US" dirty="0"/>
              <a:t/>
            </a:r>
            <a:br>
              <a:rPr lang="en-US" dirty="0"/>
            </a:br>
            <a:r>
              <a:rPr lang="en-US" dirty="0"/>
              <a:t>Limited viewing angle. Brightness, contrast, gamma and color mixtures vary with the viewing angle. Can lead to contrast and color reversal at large angles. Need to be viewed as close to straight ahead as possible.</a:t>
            </a:r>
            <a:endParaRPr lang="en-US" dirty="0"/>
          </a:p>
        </p:txBody>
      </p:sp>
      <p:sp>
        <p:nvSpPr>
          <p:cNvPr id="7" name="Rectangle 6"/>
          <p:cNvSpPr/>
          <p:nvPr/>
        </p:nvSpPr>
        <p:spPr>
          <a:xfrm>
            <a:off x="685800" y="5181600"/>
            <a:ext cx="5562600" cy="923330"/>
          </a:xfrm>
          <a:prstGeom prst="rect">
            <a:avLst/>
          </a:prstGeom>
        </p:spPr>
        <p:txBody>
          <a:bodyPr wrap="square">
            <a:spAutoFit/>
          </a:bodyPr>
          <a:lstStyle/>
          <a:p>
            <a:r>
              <a:rPr lang="en-US" b="1" dirty="0"/>
              <a:t>3</a:t>
            </a:r>
            <a:r>
              <a:rPr lang="en-US" b="1" dirty="0" smtClean="0"/>
              <a:t>. </a:t>
            </a:r>
            <a:r>
              <a:rPr lang="en-US" b="1" dirty="0"/>
              <a:t>Cost</a:t>
            </a:r>
            <a:r>
              <a:rPr lang="en-US" dirty="0"/>
              <a:t> </a:t>
            </a:r>
            <a:r>
              <a:rPr lang="en-US" dirty="0"/>
              <a:t/>
            </a:r>
            <a:br>
              <a:rPr lang="en-US" dirty="0"/>
            </a:br>
            <a:r>
              <a:rPr lang="en-US" dirty="0"/>
              <a:t>Considerably more expensive than comparable </a:t>
            </a:r>
            <a:r>
              <a:rPr lang="en-US" dirty="0" smtClean="0"/>
              <a:t>CRTs which forces the use of LED.</a:t>
            </a:r>
            <a:endParaRPr lang="en-US" dirty="0"/>
          </a:p>
        </p:txBody>
      </p:sp>
      <p:sp>
        <p:nvSpPr>
          <p:cNvPr id="8" name="Footer Placeholder 7"/>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674045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u="sng" dirty="0" smtClean="0"/>
              <a:t>Light-Emitting Diode</a:t>
            </a:r>
            <a:r>
              <a:rPr lang="en-US" sz="4000" dirty="0" smtClean="0"/>
              <a:t> (LED)</a:t>
            </a:r>
            <a:r>
              <a:rPr lang="en-US" sz="4000" b="1" dirty="0"/>
              <a:t/>
            </a:r>
            <a:br>
              <a:rPr lang="en-US" sz="4000" b="1" dirty="0"/>
            </a:br>
            <a:endParaRPr lang="en-US" sz="4000" dirty="0"/>
          </a:p>
        </p:txBody>
      </p:sp>
      <p:sp>
        <p:nvSpPr>
          <p:cNvPr id="4" name="Rectangle 3"/>
          <p:cNvSpPr/>
          <p:nvPr/>
        </p:nvSpPr>
        <p:spPr>
          <a:xfrm>
            <a:off x="457200" y="1143000"/>
            <a:ext cx="8534400" cy="5632311"/>
          </a:xfrm>
          <a:prstGeom prst="rect">
            <a:avLst/>
          </a:prstGeom>
        </p:spPr>
        <p:txBody>
          <a:bodyPr wrap="square">
            <a:spAutoFit/>
          </a:bodyPr>
          <a:lstStyle/>
          <a:p>
            <a:pPr marL="285750" indent="-285750">
              <a:buFont typeface="Arial" panose="020B0604020202020204" pitchFamily="34" charset="0"/>
              <a:buChar char="•"/>
            </a:pPr>
            <a:r>
              <a:rPr lang="en-US" dirty="0"/>
              <a:t>A light-emitting diode (LED) is a two-lead </a:t>
            </a:r>
            <a:r>
              <a:rPr lang="en-US" dirty="0" smtClean="0"/>
              <a:t>semiconductor</a:t>
            </a:r>
            <a:r>
              <a:rPr lang="en-US" dirty="0"/>
              <a:t> </a:t>
            </a:r>
            <a:r>
              <a:rPr lang="en-US" dirty="0" smtClean="0"/>
              <a:t>light </a:t>
            </a:r>
            <a:r>
              <a:rPr lang="en-US" dirty="0"/>
              <a:t>source. It is a </a:t>
            </a:r>
            <a:r>
              <a:rPr lang="en-US" dirty="0" smtClean="0"/>
              <a:t>p-n </a:t>
            </a:r>
            <a:r>
              <a:rPr lang="en-US" dirty="0"/>
              <a:t>junction diode that emits light when </a:t>
            </a:r>
            <a:r>
              <a:rPr lang="en-US" dirty="0" smtClean="0"/>
              <a:t>activated.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When a suitable current is applied to the leads,[electrons are able to recombine with electron holes within the device, releasing energy in the form of photons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effect is called electroluminescence, and the color of the light (corresponding to the energy of the photon) is determined by the energy bandgap of the semiconductor</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LEDs are typically small (less than 1 mm2) and integrated optical components may be used to shape the radiation pattern.</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Appearing as practical electronic components in 1962, the earliest LEDs emitted low-intensity infrared light.</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Infrared LEDs are still frequently used as transmitting elements in remote-control circuits, such as those in remote controls for a wide variety of consumer electronics. The first visible-light LEDs were of low intensity and limited to red. Modern LEDs are available across the visible, ultraviolet, and infrared wavelengths, with very high brightness</a:t>
            </a:r>
            <a:r>
              <a:rPr lang="en-US" dirty="0" smtClean="0"/>
              <a:t>.</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9833713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000" u="sng" dirty="0" smtClean="0"/>
              <a:t>Keyboard</a:t>
            </a:r>
            <a:endParaRPr lang="en-US" sz="4000" u="sng" dirty="0"/>
          </a:p>
        </p:txBody>
      </p:sp>
      <p:sp>
        <p:nvSpPr>
          <p:cNvPr id="3" name="Rectangle 2"/>
          <p:cNvSpPr/>
          <p:nvPr/>
        </p:nvSpPr>
        <p:spPr>
          <a:xfrm>
            <a:off x="533400" y="1066800"/>
            <a:ext cx="8382000" cy="3693319"/>
          </a:xfrm>
          <a:prstGeom prst="rect">
            <a:avLst/>
          </a:prstGeom>
        </p:spPr>
        <p:txBody>
          <a:bodyPr wrap="square">
            <a:spAutoFit/>
          </a:bodyPr>
          <a:lstStyle/>
          <a:p>
            <a:pPr marL="285750" indent="-285750">
              <a:buFont typeface="Arial" panose="020B0604020202020204" pitchFamily="34" charset="0"/>
              <a:buChar char="•"/>
            </a:pPr>
            <a:r>
              <a:rPr lang="en-US" dirty="0"/>
              <a:t>In computing, a </a:t>
            </a:r>
            <a:r>
              <a:rPr lang="en-US" b="1" dirty="0"/>
              <a:t>computer keyboard</a:t>
            </a:r>
            <a:r>
              <a:rPr lang="en-US" dirty="0"/>
              <a:t> is a typewriter-style device which uses an arrangement of buttons or keys to act as a mechanical lever or electronic switch. Following the decline of punch cards and paper tape, interaction via </a:t>
            </a:r>
            <a:r>
              <a:rPr lang="en-US" dirty="0" err="1"/>
              <a:t>teleprinter</a:t>
            </a:r>
            <a:r>
              <a:rPr lang="en-US" dirty="0"/>
              <a:t>-style keyboards became the main input device for computers</a:t>
            </a:r>
            <a:r>
              <a:rPr lang="en-US" dirty="0" smtClean="0"/>
              <a:t>.</a:t>
            </a:r>
          </a:p>
          <a:p>
            <a:endParaRPr lang="en-US" dirty="0" smtClean="0"/>
          </a:p>
          <a:p>
            <a:pPr marL="285750" indent="-285750">
              <a:buFont typeface="Arial" panose="020B0604020202020204" pitchFamily="34" charset="0"/>
              <a:buChar char="•"/>
            </a:pPr>
            <a:r>
              <a:rPr lang="en-US" dirty="0"/>
              <a:t>A keyboard typically has characters engraved or printed on the keys (buttons) and each press of a key typically corresponds to a single written symbol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However, to produce some symbols requires pressing and holding several keys simultaneously or in sequence</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While most keyboard keys produce letters, numbers or signs (characters), other keys or simultaneous key presses can produce actions or execute computer </a:t>
            </a:r>
            <a:r>
              <a:rPr lang="en-US" dirty="0" smtClean="0"/>
              <a:t>commands.</a:t>
            </a:r>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681202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493</TotalTime>
  <Words>339</Words>
  <Application>Microsoft Office PowerPoint</Application>
  <PresentationFormat>On-screen Show (4:3)</PresentationFormat>
  <Paragraphs>88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Hardware Fundamentals </vt:lpstr>
      <vt:lpstr>Computer</vt:lpstr>
      <vt:lpstr>Monitor</vt:lpstr>
      <vt:lpstr>Cathode Ray Tube (CRT)</vt:lpstr>
      <vt:lpstr>Disadvantages of CRT </vt:lpstr>
      <vt:lpstr>Liquid Crystal Display (LCD) </vt:lpstr>
      <vt:lpstr>Need of LED </vt:lpstr>
      <vt:lpstr>Light-Emitting Diode (LED) </vt:lpstr>
      <vt:lpstr>Keyboard</vt:lpstr>
      <vt:lpstr>Mechanism of keyboard </vt:lpstr>
      <vt:lpstr>Mouse</vt:lpstr>
      <vt:lpstr>Cabinet </vt:lpstr>
      <vt:lpstr>Connectors</vt:lpstr>
      <vt:lpstr>Motherboard </vt:lpstr>
    </vt:vector>
  </TitlesOfParts>
  <Company>IGATECORP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Hardware Fundamentals</dc:title>
  <dc:creator>Yadav, Ajaykumar</dc:creator>
  <cp:lastModifiedBy>Yadav, Ajaykumar</cp:lastModifiedBy>
  <cp:revision>30</cp:revision>
  <dcterms:created xsi:type="dcterms:W3CDTF">2018-03-08T12:23:44Z</dcterms:created>
  <dcterms:modified xsi:type="dcterms:W3CDTF">2018-03-09T12:46:01Z</dcterms:modified>
</cp:coreProperties>
</file>