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9" r:id="rId4"/>
    <p:sldId id="260" r:id="rId5"/>
    <p:sldId id="268" r:id="rId6"/>
    <p:sldId id="261" r:id="rId7"/>
    <p:sldId id="269" r:id="rId8"/>
    <p:sldId id="262" r:id="rId9"/>
    <p:sldId id="263" r:id="rId10"/>
    <p:sldId id="267" r:id="rId11"/>
    <p:sldId id="264" r:id="rId12"/>
    <p:sldId id="271" r:id="rId13"/>
    <p:sldId id="258" r:id="rId14"/>
    <p:sldId id="265" r:id="rId15"/>
    <p:sldId id="266" r:id="rId16"/>
    <p:sldId id="270" r:id="rId17"/>
    <p:sldId id="272" r:id="rId18"/>
    <p:sldId id="273" r:id="rId19"/>
    <p:sldId id="286" r:id="rId20"/>
    <p:sldId id="291" r:id="rId21"/>
    <p:sldId id="293" r:id="rId22"/>
    <p:sldId id="288" r:id="rId23"/>
    <p:sldId id="289" r:id="rId24"/>
    <p:sldId id="290" r:id="rId25"/>
    <p:sldId id="274" r:id="rId26"/>
    <p:sldId id="275" r:id="rId27"/>
    <p:sldId id="276" r:id="rId28"/>
    <p:sldId id="277" r:id="rId29"/>
    <p:sldId id="278" r:id="rId30"/>
    <p:sldId id="279" r:id="rId31"/>
    <p:sldId id="280" r:id="rId32"/>
    <p:sldId id="281" r:id="rId33"/>
    <p:sldId id="282" r:id="rId34"/>
    <p:sldId id="283" r:id="rId35"/>
    <p:sldId id="285" r:id="rId36"/>
    <p:sldId id="284" r:id="rId37"/>
    <p:sldId id="287" r:id="rId38"/>
    <p:sldId id="292" r:id="rId39"/>
    <p:sldId id="294" r:id="rId40"/>
    <p:sldId id="295" r:id="rId41"/>
    <p:sldId id="296" r:id="rId42"/>
    <p:sldId id="297" r:id="rId43"/>
    <p:sldId id="300" r:id="rId44"/>
    <p:sldId id="298" r:id="rId45"/>
    <p:sldId id="2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0" autoAdjust="0"/>
  </p:normalViewPr>
  <p:slideViewPr>
    <p:cSldViewPr>
      <p:cViewPr>
        <p:scale>
          <a:sx n="62" d="100"/>
          <a:sy n="62" d="100"/>
        </p:scale>
        <p:origin x="-159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48F424-67DD-4BE4-991F-544BF92FD1A6}" type="datetimeFigureOut">
              <a:rPr lang="en-US" smtClean="0"/>
              <a:t>3/10/2018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E0507-1ABB-4AFC-9D65-B80C80EA9A33}" type="slidenum">
              <a:rPr lang="en-US" smtClean="0"/>
              <a:t>‹#›</a:t>
            </a:fld>
            <a:endParaRPr lang="en-US" dirty="0"/>
          </a:p>
        </p:txBody>
      </p:sp>
    </p:spTree>
    <p:extLst>
      <p:ext uri="{BB962C8B-B14F-4D97-AF65-F5344CB8AC3E}">
        <p14:creationId xmlns:p14="http://schemas.microsoft.com/office/powerpoint/2010/main" val="226432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792DC2-5220-42E0-9B89-B83BABD6F32B}" type="datetime1">
              <a:rPr lang="en-US" smtClean="0"/>
              <a:t>3/10/2018</a:t>
            </a:fld>
            <a:endParaRPr lang="en-US" dirty="0"/>
          </a:p>
        </p:txBody>
      </p:sp>
      <p:sp>
        <p:nvSpPr>
          <p:cNvPr id="5" name="Footer Placeholder 4"/>
          <p:cNvSpPr>
            <a:spLocks noGrp="1"/>
          </p:cNvSpPr>
          <p:nvPr>
            <p:ph type="ftr" sz="quarter" idx="11"/>
          </p:nvPr>
        </p:nvSpPr>
        <p:spPr/>
        <p:txBody>
          <a:bodyPr/>
          <a:lstStyle/>
          <a:p>
            <a:r>
              <a:rPr lang="en-US" dirty="0" smtClean="0"/>
              <a:t>IGATE Sensitive</a:t>
            </a:r>
            <a:endParaRPr lang="en-US" dirty="0"/>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344641097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33233-C8ED-411C-A4F6-64C49F79E297}" type="datetime1">
              <a:rPr lang="en-US" smtClean="0"/>
              <a:t>3/10/2018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53044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A5BD78-CCC4-48A8-9A38-E32DA336D3F7}" type="datetime1">
              <a:rPr lang="en-US" smtClean="0"/>
              <a:t>3/10/2018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357110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62C05-4C8A-4B25-823E-C747BCC99856}" type="datetime1">
              <a:rPr lang="en-US" smtClean="0"/>
              <a:t>3/10/2018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67439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12AAC-2D52-40D2-BB6B-A8D4EE76D9A1}" type="datetime1">
              <a:rPr lang="en-US" smtClean="0"/>
              <a:t>3/10/2018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422899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09A369-2209-4E61-990B-E9E45E8EA6CE}" type="datetime1">
              <a:rPr lang="en-US" smtClean="0"/>
              <a:t>3/10/2018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380125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B8FCAC-1733-4184-B010-B4087D2DE90D}" type="datetime1">
              <a:rPr lang="en-US" smtClean="0"/>
              <a:t>3/10/2018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1240402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8763DD-E1A3-4CB2-A42A-52D26A19077E}" type="datetime1">
              <a:rPr lang="en-US" smtClean="0"/>
              <a:t>3/10/2018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379493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928E9-CBBB-4408-B627-213C05A52594}" type="datetime1">
              <a:rPr lang="en-US" smtClean="0"/>
              <a:t>3/10/2018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295067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39DB19-8007-47A9-AAD6-BC5DCE8BA813}" type="datetime1">
              <a:rPr lang="en-US" smtClean="0"/>
              <a:t>3/10/2018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14200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6D51D-CC6A-4D27-880C-D5041AD3B792}" type="datetime1">
              <a:rPr lang="en-US" smtClean="0"/>
              <a:t>3/10/2018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0968A5-F4C7-40B0-92C5-FD2F48EF31DC}" type="slidenum">
              <a:rPr lang="en-US" smtClean="0"/>
              <a:t>‹#›</a:t>
            </a:fld>
            <a:endParaRPr lang="en-US" dirty="0"/>
          </a:p>
        </p:txBody>
      </p:sp>
    </p:spTree>
    <p:extLst>
      <p:ext uri="{BB962C8B-B14F-4D97-AF65-F5344CB8AC3E}">
        <p14:creationId xmlns:p14="http://schemas.microsoft.com/office/powerpoint/2010/main" val="48321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984FC-8538-42D0-A595-E34388806DD4}" type="datetime1">
              <a:rPr lang="en-US" smtClean="0"/>
              <a:t>3/10/2018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IGATE Sensitive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968A5-F4C7-40B0-92C5-FD2F48EF31DC}" type="slidenum">
              <a:rPr lang="en-US" smtClean="0"/>
              <a:t>‹#›</a:t>
            </a:fld>
            <a:endParaRPr lang="en-US" dirty="0"/>
          </a:p>
        </p:txBody>
      </p:sp>
    </p:spTree>
    <p:extLst>
      <p:ext uri="{BB962C8B-B14F-4D97-AF65-F5344CB8AC3E}">
        <p14:creationId xmlns:p14="http://schemas.microsoft.com/office/powerpoint/2010/main" val="121159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sz="4000" u="sng" dirty="0" smtClean="0"/>
              <a:t>Hardware Fundamentals</a:t>
            </a:r>
            <a:r>
              <a:rPr lang="en-US" u="sng" dirty="0" smtClean="0"/>
              <a:t/>
            </a:r>
            <a:br>
              <a:rPr lang="en-US" u="sng" dirty="0" smtClean="0"/>
            </a:br>
            <a:endParaRPr lang="en-US" u="sng" dirty="0"/>
          </a:p>
        </p:txBody>
      </p:sp>
      <p:sp>
        <p:nvSpPr>
          <p:cNvPr id="4" name="TextBox 3"/>
          <p:cNvSpPr txBox="1"/>
          <p:nvPr/>
        </p:nvSpPr>
        <p:spPr>
          <a:xfrm>
            <a:off x="457200" y="1524000"/>
            <a:ext cx="8305800" cy="3477875"/>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What is Hardware?</a:t>
            </a:r>
          </a:p>
          <a:p>
            <a:pPr lvl="1"/>
            <a:r>
              <a:rPr lang="en-US" sz="2400" dirty="0" smtClean="0"/>
              <a:t>Hardware is the physical  aspect of the computer, the thing   we can touch.</a:t>
            </a:r>
          </a:p>
          <a:p>
            <a:r>
              <a:rPr lang="en-US" dirty="0" smtClean="0"/>
              <a:t>             </a:t>
            </a:r>
          </a:p>
          <a:p>
            <a:pPr marL="285750" indent="-285750">
              <a:buFont typeface="Arial" panose="020B0604020202020204" pitchFamily="34" charset="0"/>
              <a:buChar char="•"/>
            </a:pPr>
            <a:r>
              <a:rPr lang="en-US" sz="2400" dirty="0"/>
              <a:t>A </a:t>
            </a:r>
            <a:r>
              <a:rPr lang="en-US" sz="2400" dirty="0" smtClean="0"/>
              <a:t>Computer is a Hardware and is an </a:t>
            </a:r>
            <a:r>
              <a:rPr lang="en-US" sz="2400" dirty="0"/>
              <a:t>electronic device that manipulates information, or </a:t>
            </a:r>
            <a:r>
              <a:rPr lang="en-US" sz="2400" dirty="0" smtClean="0"/>
              <a:t>data using different input and output devices.</a:t>
            </a:r>
          </a:p>
          <a:p>
            <a:endParaRPr lang="en-US" dirty="0"/>
          </a:p>
          <a:p>
            <a:endParaRPr lang="en-US" dirty="0" smtClean="0"/>
          </a:p>
          <a:p>
            <a:endParaRPr lang="en-US" dirty="0"/>
          </a:p>
        </p:txBody>
      </p:sp>
    </p:spTree>
    <p:extLst>
      <p:ext uri="{BB962C8B-B14F-4D97-AF65-F5344CB8AC3E}">
        <p14:creationId xmlns:p14="http://schemas.microsoft.com/office/powerpoint/2010/main" val="1985538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Mechanism of keyboard</a:t>
            </a:r>
            <a:br>
              <a:rPr lang="en-US" u="sng" dirty="0" smtClean="0"/>
            </a:br>
            <a:endParaRPr lang="en-US" u="sng" dirty="0"/>
          </a:p>
        </p:txBody>
      </p:sp>
    </p:spTree>
    <p:extLst>
      <p:ext uri="{BB962C8B-B14F-4D97-AF65-F5344CB8AC3E}">
        <p14:creationId xmlns:p14="http://schemas.microsoft.com/office/powerpoint/2010/main" val="96198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u="sng" dirty="0" smtClean="0"/>
              <a:t>Mouse</a:t>
            </a:r>
            <a:endParaRPr lang="en-US" sz="4000" u="sng" dirty="0"/>
          </a:p>
        </p:txBody>
      </p:sp>
      <p:sp>
        <p:nvSpPr>
          <p:cNvPr id="3" name="Rectangle 2"/>
          <p:cNvSpPr/>
          <p:nvPr/>
        </p:nvSpPr>
        <p:spPr>
          <a:xfrm>
            <a:off x="381000" y="990600"/>
            <a:ext cx="8305800" cy="5262979"/>
          </a:xfrm>
          <a:prstGeom prst="rect">
            <a:avLst/>
          </a:prstGeom>
        </p:spPr>
        <p:txBody>
          <a:bodyPr wrap="square">
            <a:spAutoFit/>
          </a:bodyPr>
          <a:lstStyle/>
          <a:p>
            <a:pPr marL="285750" indent="-285750" algn="just">
              <a:buFont typeface="Arial" panose="020B0604020202020204" pitchFamily="34" charset="0"/>
              <a:buChar char="•"/>
            </a:pPr>
            <a:r>
              <a:rPr lang="en-US" sz="2400" dirty="0"/>
              <a:t>A computer mouse is a hand-held pointing device that detects two-dimensional motion relative to a surface. </a:t>
            </a:r>
            <a:endParaRPr lang="en-US" sz="2400" dirty="0" smtClean="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This motion is typically translated into the motion of a pointer on a display, which allows a smooth control of the graphical user interface</a:t>
            </a:r>
            <a:r>
              <a:rPr lang="en-US" sz="2400" dirty="0" smtClean="0"/>
              <a:t>.</a:t>
            </a:r>
          </a:p>
          <a:p>
            <a:pPr algn="just"/>
            <a:endParaRPr lang="en-US" sz="2400" dirty="0"/>
          </a:p>
          <a:p>
            <a:pPr marL="285750" indent="-285750" algn="just">
              <a:buFont typeface="Arial" panose="020B0604020202020204" pitchFamily="34" charset="0"/>
              <a:buChar char="•"/>
            </a:pPr>
            <a:r>
              <a:rPr lang="en-US" sz="2400" dirty="0"/>
              <a:t>Mice originally used a ball rolling on a surface to detect motion, but modern mice often have optical sensors that have no moving parts</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In addition to moving a cursor, computer mice have one or more buttons to allow operations such as selection of a menu item on a display</a:t>
            </a:r>
            <a:r>
              <a:rPr lang="en-US" sz="2400" dirty="0" smtClean="0"/>
              <a:t>.</a:t>
            </a:r>
            <a:endParaRPr lang="en-US" sz="2400" dirty="0" smtClean="0"/>
          </a:p>
        </p:txBody>
      </p:sp>
    </p:spTree>
    <p:extLst>
      <p:ext uri="{BB962C8B-B14F-4D97-AF65-F5344CB8AC3E}">
        <p14:creationId xmlns:p14="http://schemas.microsoft.com/office/powerpoint/2010/main" val="2304611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349" y="914400"/>
            <a:ext cx="3543702" cy="184804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811" y="3657600"/>
            <a:ext cx="3003176" cy="2042160"/>
          </a:xfrm>
          <a:prstGeom prst="rect">
            <a:avLst/>
          </a:prstGeom>
        </p:spPr>
      </p:pic>
    </p:spTree>
    <p:extLst>
      <p:ext uri="{BB962C8B-B14F-4D97-AF65-F5344CB8AC3E}">
        <p14:creationId xmlns:p14="http://schemas.microsoft.com/office/powerpoint/2010/main" val="1230092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Cabinet</a:t>
            </a:r>
            <a:br>
              <a:rPr lang="en-US" u="sng" dirty="0" smtClean="0"/>
            </a:br>
            <a:endParaRPr lang="en-US" u="sng" dirty="0"/>
          </a:p>
        </p:txBody>
      </p:sp>
      <p:sp>
        <p:nvSpPr>
          <p:cNvPr id="3" name="Content Placeholder 2"/>
          <p:cNvSpPr>
            <a:spLocks noGrp="1"/>
          </p:cNvSpPr>
          <p:nvPr>
            <p:ph idx="1"/>
          </p:nvPr>
        </p:nvSpPr>
        <p:spPr>
          <a:xfrm>
            <a:off x="457200" y="1600200"/>
            <a:ext cx="8229600" cy="2819399"/>
          </a:xfrm>
        </p:spPr>
        <p:txBody>
          <a:bodyPr/>
          <a:lstStyle/>
          <a:p>
            <a:r>
              <a:rPr lang="en-US" sz="2400" dirty="0" smtClean="0"/>
              <a:t>Cabinet not only composed of CPU ,Hard disk but also various Hardware which are connected internally so that the computer works </a:t>
            </a:r>
            <a:r>
              <a:rPr lang="en-US" sz="2400" dirty="0" smtClean="0"/>
              <a:t>properly.</a:t>
            </a:r>
          </a:p>
          <a:p>
            <a:endParaRPr lang="en-US" sz="2400" dirty="0"/>
          </a:p>
          <a:p>
            <a:r>
              <a:rPr lang="en-US" sz="2400" dirty="0" smtClean="0"/>
              <a:t>Cabinet  size depends on size of motherboards and internal components</a:t>
            </a:r>
            <a:endParaRPr lang="en-US" sz="2400" dirty="0" smtClean="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328220"/>
            <a:ext cx="2286000" cy="190195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4379976"/>
            <a:ext cx="1848998" cy="1798440"/>
          </a:xfrm>
          <a:prstGeom prst="rect">
            <a:avLst/>
          </a:prstGeom>
        </p:spPr>
      </p:pic>
    </p:spTree>
    <p:extLst>
      <p:ext uri="{BB962C8B-B14F-4D97-AF65-F5344CB8AC3E}">
        <p14:creationId xmlns:p14="http://schemas.microsoft.com/office/powerpoint/2010/main" val="4169796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US" u="sng" dirty="0" smtClean="0"/>
              <a:t>Connectors</a:t>
            </a:r>
            <a:endParaRPr lang="en-US" u="sng" dirty="0"/>
          </a:p>
        </p:txBody>
      </p:sp>
    </p:spTree>
    <p:extLst>
      <p:ext uri="{BB962C8B-B14F-4D97-AF65-F5344CB8AC3E}">
        <p14:creationId xmlns:p14="http://schemas.microsoft.com/office/powerpoint/2010/main" val="1209447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Motherboard</a:t>
            </a:r>
            <a:r>
              <a:rPr lang="en-US" dirty="0" smtClean="0"/>
              <a:t/>
            </a:r>
            <a:br>
              <a:rPr lang="en-US" dirty="0" smtClean="0"/>
            </a:br>
            <a:endParaRPr lang="en-US" dirty="0"/>
          </a:p>
        </p:txBody>
      </p:sp>
      <p:sp>
        <p:nvSpPr>
          <p:cNvPr id="5" name="TextBox 4"/>
          <p:cNvSpPr txBox="1"/>
          <p:nvPr/>
        </p:nvSpPr>
        <p:spPr>
          <a:xfrm>
            <a:off x="685800" y="1066800"/>
            <a:ext cx="7924800"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A</a:t>
            </a:r>
            <a:r>
              <a:rPr lang="en-US" sz="2400" dirty="0"/>
              <a:t> </a:t>
            </a:r>
            <a:r>
              <a:rPr lang="en-US" sz="2400" dirty="0" smtClean="0"/>
              <a:t>printed circuit </a:t>
            </a:r>
            <a:r>
              <a:rPr lang="en-US" sz="2400" dirty="0"/>
              <a:t>board </a:t>
            </a:r>
            <a:r>
              <a:rPr lang="en-US" sz="2400" dirty="0" smtClean="0"/>
              <a:t>containing the principal </a:t>
            </a:r>
            <a:r>
              <a:rPr lang="en-US" sz="2400" dirty="0"/>
              <a:t>components of a computer or other device, with connectors for other circuit boards to be slotted </a:t>
            </a:r>
            <a:r>
              <a:rPr lang="en-US" sz="2400" dirty="0" smtClean="0"/>
              <a:t>into.</a:t>
            </a:r>
          </a:p>
          <a:p>
            <a:pPr marL="285750" indent="-285750" algn="just">
              <a:buFont typeface="Arial" panose="020B0604020202020204" pitchFamily="34" charset="0"/>
              <a:buChar char="•"/>
            </a:pPr>
            <a:r>
              <a:rPr lang="en-US" sz="2400" dirty="0" smtClean="0"/>
              <a:t>Thin </a:t>
            </a:r>
            <a:r>
              <a:rPr lang="en-US" sz="2400" dirty="0"/>
              <a:t>layers of copper or aluminum foil, referred to as </a:t>
            </a:r>
            <a:r>
              <a:rPr lang="en-US" sz="2400" i="1" dirty="0"/>
              <a:t>traces</a:t>
            </a:r>
            <a:r>
              <a:rPr lang="en-US" sz="2400" dirty="0"/>
              <a:t>, are printed onto this </a:t>
            </a:r>
            <a:r>
              <a:rPr lang="en-US" sz="2400" dirty="0" smtClean="0"/>
              <a:t>board. </a:t>
            </a:r>
          </a:p>
          <a:p>
            <a:pPr marL="285750" indent="-285750" algn="just">
              <a:buFont typeface="Arial" panose="020B0604020202020204" pitchFamily="34" charset="0"/>
              <a:buChar char="•"/>
            </a:pPr>
            <a:r>
              <a:rPr lang="en-US" sz="2400" dirty="0" smtClean="0"/>
              <a:t>Traces </a:t>
            </a:r>
            <a:r>
              <a:rPr lang="en-US" sz="2400" dirty="0"/>
              <a:t>are very narrow and form the circuits between the various components.</a:t>
            </a:r>
            <a:endParaRPr lang="en-US" sz="2400" dirty="0" smtClean="0"/>
          </a:p>
          <a:p>
            <a:pPr marL="285750" indent="-285750" algn="just">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1396225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81000"/>
            <a:ext cx="8001000" cy="6096000"/>
          </a:xfrm>
          <a:prstGeom prst="rect">
            <a:avLst/>
          </a:prstGeom>
        </p:spPr>
      </p:pic>
    </p:spTree>
    <p:extLst>
      <p:ext uri="{BB962C8B-B14F-4D97-AF65-F5344CB8AC3E}">
        <p14:creationId xmlns:p14="http://schemas.microsoft.com/office/powerpoint/2010/main" val="3861947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Components of Motherboard</a:t>
            </a:r>
            <a:r>
              <a:rPr lang="en-US" dirty="0" smtClean="0"/>
              <a:t/>
            </a:r>
            <a:br>
              <a:rPr lang="en-US" dirty="0" smtClean="0"/>
            </a:br>
            <a:endParaRPr lang="en-US" dirty="0"/>
          </a:p>
        </p:txBody>
      </p:sp>
      <p:sp>
        <p:nvSpPr>
          <p:cNvPr id="5" name="TextBox 4"/>
          <p:cNvSpPr txBox="1"/>
          <p:nvPr/>
        </p:nvSpPr>
        <p:spPr>
          <a:xfrm>
            <a:off x="609600" y="990600"/>
            <a:ext cx="762000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A </a:t>
            </a:r>
            <a:r>
              <a:rPr lang="en-US" sz="2400" dirty="0"/>
              <a:t>CPU socket - the actual CPU is directly soldered onto the socket. Since high speed CPUs generate a lot of heat, there are heat sinks and mounting points for fans right next to the CPU socket</a:t>
            </a:r>
            <a:r>
              <a:rPr lang="en-US" sz="2400" dirty="0" smtClean="0"/>
              <a:t>.</a:t>
            </a:r>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a:t>A power connector to distribute power to the CPU and other </a:t>
            </a:r>
            <a:r>
              <a:rPr lang="en-US" sz="2400" dirty="0" smtClean="0"/>
              <a:t>components.</a:t>
            </a:r>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a:t>Slots for the system's </a:t>
            </a:r>
            <a:r>
              <a:rPr lang="en-US" sz="2400" b="1" dirty="0"/>
              <a:t>m</a:t>
            </a:r>
            <a:r>
              <a:rPr lang="en-US" sz="2400" b="1" dirty="0" smtClean="0"/>
              <a:t>ain memory(RAM)</a:t>
            </a:r>
            <a:r>
              <a:rPr lang="en-US" sz="2400" dirty="0" smtClean="0"/>
              <a:t>, </a:t>
            </a:r>
            <a:r>
              <a:rPr lang="en-US" sz="2400" dirty="0"/>
              <a:t>typically in the form of DRAM chips</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A chip forms an interface between the CPU, the main memory and other </a:t>
            </a:r>
            <a:r>
              <a:rPr lang="en-US" sz="2400" dirty="0" smtClean="0"/>
              <a:t>components </a:t>
            </a:r>
            <a:r>
              <a:rPr lang="en-US" sz="2400" dirty="0"/>
              <a:t>is referred to as the </a:t>
            </a:r>
            <a:r>
              <a:rPr lang="en-US" sz="2400" b="1" dirty="0" smtClean="0"/>
              <a:t>Northbridge.</a:t>
            </a:r>
            <a:endParaRPr lang="en-US" sz="2400" b="1" dirty="0"/>
          </a:p>
          <a:p>
            <a:pPr marL="285750" indent="-285750">
              <a:buFont typeface="Arial" panose="020B0604020202020204" pitchFamily="34" charset="0"/>
              <a:buChar char="•"/>
            </a:pPr>
            <a:endParaRPr lang="en-US" sz="2400" b="1" dirty="0"/>
          </a:p>
        </p:txBody>
      </p:sp>
    </p:spTree>
    <p:extLst>
      <p:ext uri="{BB962C8B-B14F-4D97-AF65-F5344CB8AC3E}">
        <p14:creationId xmlns:p14="http://schemas.microsoft.com/office/powerpoint/2010/main" val="1835710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1520"/>
            <a:ext cx="8229599" cy="6001643"/>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second chip controls the input and output (I/O) </a:t>
            </a:r>
            <a:r>
              <a:rPr lang="en-US" sz="2400" dirty="0" smtClean="0"/>
              <a:t>functions </a:t>
            </a:r>
            <a:r>
              <a:rPr lang="en-US" sz="2400" dirty="0"/>
              <a:t>is referred to as the </a:t>
            </a:r>
            <a:r>
              <a:rPr lang="en-US" sz="2400" b="1" dirty="0" smtClean="0"/>
              <a:t>Southbridge</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b="1" dirty="0" smtClean="0"/>
              <a:t>Read-only memory (ROM</a:t>
            </a:r>
            <a:r>
              <a:rPr lang="en-US" sz="2400" b="1" dirty="0"/>
              <a:t>)</a:t>
            </a:r>
            <a:r>
              <a:rPr lang="en-US" sz="2400" dirty="0"/>
              <a:t> chip, which contains the firmware, or startup instructions for the computer system. This is also called the </a:t>
            </a:r>
            <a:r>
              <a:rPr lang="en-US" sz="2400" b="1" dirty="0"/>
              <a:t>BIOS</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A slot for a video or graphics </a:t>
            </a:r>
            <a:r>
              <a:rPr lang="en-US" sz="2400" dirty="0" smtClean="0"/>
              <a:t>card </a:t>
            </a:r>
            <a:r>
              <a:rPr lang="en-US" sz="2400" dirty="0"/>
              <a:t> including the </a:t>
            </a:r>
            <a:r>
              <a:rPr lang="en-US" sz="2400" b="1" dirty="0"/>
              <a:t>Accelerated Graphics Port (AGP</a:t>
            </a:r>
            <a:r>
              <a:rPr lang="en-US" sz="2400" b="1" dirty="0" smtClean="0"/>
              <a:t>)</a:t>
            </a:r>
            <a:r>
              <a:rPr lang="en-US" sz="2400" dirty="0" smtClean="0"/>
              <a:t>.</a:t>
            </a:r>
            <a:r>
              <a:rPr lang="en-US" sz="2400" dirty="0"/>
              <a:t> </a:t>
            </a:r>
            <a:endParaRPr lang="en-US" sz="2400" dirty="0" smtClean="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Additional slots to connect hardware in the form of </a:t>
            </a:r>
            <a:r>
              <a:rPr lang="en-US" sz="2400" b="1" dirty="0"/>
              <a:t>Peripheral Component Interconnect (PCI)</a:t>
            </a:r>
            <a:r>
              <a:rPr lang="en-US" sz="2400" dirty="0"/>
              <a:t> slots.</a:t>
            </a:r>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547653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Microprocessor     </a:t>
            </a:r>
            <a:endParaRPr lang="en-US" dirty="0"/>
          </a:p>
        </p:txBody>
      </p:sp>
      <p:sp>
        <p:nvSpPr>
          <p:cNvPr id="5" name="TextBox 4"/>
          <p:cNvSpPr txBox="1"/>
          <p:nvPr/>
        </p:nvSpPr>
        <p:spPr>
          <a:xfrm>
            <a:off x="228600" y="1981200"/>
            <a:ext cx="86868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A </a:t>
            </a:r>
            <a:r>
              <a:rPr lang="en-US" sz="2400" b="1" dirty="0" smtClean="0"/>
              <a:t>Microprocessor</a:t>
            </a:r>
            <a:r>
              <a:rPr lang="en-US" sz="2400" dirty="0" smtClean="0"/>
              <a:t> </a:t>
            </a:r>
            <a:r>
              <a:rPr lang="en-US" sz="2400" dirty="0"/>
              <a:t>is a computer processor which incorporates the functions of a computer's central </a:t>
            </a:r>
            <a:r>
              <a:rPr lang="en-US" sz="2400" dirty="0" smtClean="0"/>
              <a:t>processing </a:t>
            </a:r>
            <a:r>
              <a:rPr lang="en-US" sz="2400" dirty="0"/>
              <a:t>unit (CPU) on a single integrated circuit (IC),or at most a few integrated circuits</a:t>
            </a:r>
            <a:r>
              <a:rPr lang="en-US" sz="2400" dirty="0" smtClean="0"/>
              <a:t>.</a:t>
            </a:r>
          </a:p>
          <a:p>
            <a:pPr algn="just"/>
            <a:endParaRPr lang="en-US" sz="2400" dirty="0"/>
          </a:p>
          <a:p>
            <a:pPr marL="342900" indent="-342900" algn="just">
              <a:buFont typeface="Arial" panose="020B0604020202020204" pitchFamily="34" charset="0"/>
              <a:buChar char="•"/>
            </a:pPr>
            <a:r>
              <a:rPr lang="en-US" sz="2400" dirty="0"/>
              <a:t> </a:t>
            </a:r>
            <a:r>
              <a:rPr lang="en-US" sz="2400" dirty="0" smtClean="0"/>
              <a:t>Thousands </a:t>
            </a:r>
            <a:r>
              <a:rPr lang="en-US" sz="2400" dirty="0"/>
              <a:t>of transistors are integrated to form a microprocessor.</a:t>
            </a:r>
          </a:p>
        </p:txBody>
      </p:sp>
    </p:spTree>
    <p:extLst>
      <p:ext uri="{BB962C8B-B14F-4D97-AF65-F5344CB8AC3E}">
        <p14:creationId xmlns:p14="http://schemas.microsoft.com/office/powerpoint/2010/main" val="3349194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73" y="-324890"/>
            <a:ext cx="8229600" cy="1417638"/>
          </a:xfrm>
        </p:spPr>
        <p:txBody>
          <a:bodyPr/>
          <a:lstStyle/>
          <a:p>
            <a:r>
              <a:rPr lang="en-US" u="sng" dirty="0" smtClean="0"/>
              <a:t>Computer</a:t>
            </a:r>
            <a:endParaRPr lang="en-US"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909" y="3018334"/>
            <a:ext cx="2078260" cy="167401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3248" y="1323580"/>
            <a:ext cx="1822174" cy="15240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9073" y="1323581"/>
            <a:ext cx="3263986" cy="1351290"/>
          </a:xfrm>
          <a:prstGeom prst="rect">
            <a:avLst/>
          </a:prstGeom>
        </p:spPr>
      </p:pic>
      <p:sp>
        <p:nvSpPr>
          <p:cNvPr id="10" name="TextBox 9"/>
          <p:cNvSpPr txBox="1"/>
          <p:nvPr/>
        </p:nvSpPr>
        <p:spPr>
          <a:xfrm>
            <a:off x="6534983" y="2811299"/>
            <a:ext cx="1210781" cy="461665"/>
          </a:xfrm>
          <a:prstGeom prst="rect">
            <a:avLst/>
          </a:prstGeom>
          <a:noFill/>
        </p:spPr>
        <p:txBody>
          <a:bodyPr wrap="none" rtlCol="0">
            <a:spAutoFit/>
          </a:bodyPr>
          <a:lstStyle/>
          <a:p>
            <a:r>
              <a:rPr lang="en-US" sz="2400" dirty="0" smtClean="0"/>
              <a:t>Monitor</a:t>
            </a:r>
            <a:endParaRPr lang="en-US" sz="2400" dirty="0"/>
          </a:p>
        </p:txBody>
      </p:sp>
      <p:sp>
        <p:nvSpPr>
          <p:cNvPr id="12" name="TextBox 11"/>
          <p:cNvSpPr txBox="1"/>
          <p:nvPr/>
        </p:nvSpPr>
        <p:spPr>
          <a:xfrm>
            <a:off x="594618" y="2787502"/>
            <a:ext cx="1367169" cy="461665"/>
          </a:xfrm>
          <a:prstGeom prst="rect">
            <a:avLst/>
          </a:prstGeom>
          <a:noFill/>
        </p:spPr>
        <p:txBody>
          <a:bodyPr wrap="none" rtlCol="0">
            <a:spAutoFit/>
          </a:bodyPr>
          <a:lstStyle/>
          <a:p>
            <a:r>
              <a:rPr lang="en-US" sz="2400" dirty="0" smtClean="0"/>
              <a:t>Keyboard</a:t>
            </a:r>
            <a:endParaRPr lang="en-US" sz="2400" dirty="0"/>
          </a:p>
        </p:txBody>
      </p:sp>
      <p:sp>
        <p:nvSpPr>
          <p:cNvPr id="13" name="TextBox 12"/>
          <p:cNvSpPr txBox="1"/>
          <p:nvPr/>
        </p:nvSpPr>
        <p:spPr>
          <a:xfrm>
            <a:off x="916308" y="4503084"/>
            <a:ext cx="1045479" cy="461665"/>
          </a:xfrm>
          <a:prstGeom prst="rect">
            <a:avLst/>
          </a:prstGeom>
          <a:noFill/>
        </p:spPr>
        <p:txBody>
          <a:bodyPr wrap="none" rtlCol="0">
            <a:spAutoFit/>
          </a:bodyPr>
          <a:lstStyle/>
          <a:p>
            <a:r>
              <a:rPr lang="en-US" sz="2400" dirty="0" smtClean="0"/>
              <a:t>Mouse</a:t>
            </a:r>
            <a:endParaRPr lang="en-US" sz="2400" dirty="0"/>
          </a:p>
        </p:txBody>
      </p:sp>
      <p:sp>
        <p:nvSpPr>
          <p:cNvPr id="14" name="TextBox 13"/>
          <p:cNvSpPr txBox="1"/>
          <p:nvPr/>
        </p:nvSpPr>
        <p:spPr>
          <a:xfrm>
            <a:off x="6741130" y="6168145"/>
            <a:ext cx="1040862" cy="461665"/>
          </a:xfrm>
          <a:prstGeom prst="rect">
            <a:avLst/>
          </a:prstGeom>
          <a:noFill/>
        </p:spPr>
        <p:txBody>
          <a:bodyPr wrap="none" rtlCol="0">
            <a:spAutoFit/>
          </a:bodyPr>
          <a:lstStyle/>
          <a:p>
            <a:r>
              <a:rPr lang="en-US" sz="2400" dirty="0" smtClean="0"/>
              <a:t>Printer</a:t>
            </a:r>
            <a:endParaRPr lang="en-US" sz="2400" dirty="0"/>
          </a:p>
        </p:txBody>
      </p:sp>
      <p:sp>
        <p:nvSpPr>
          <p:cNvPr id="15" name="TextBox 14"/>
          <p:cNvSpPr txBox="1"/>
          <p:nvPr/>
        </p:nvSpPr>
        <p:spPr>
          <a:xfrm>
            <a:off x="418088" y="861916"/>
            <a:ext cx="2079608" cy="461665"/>
          </a:xfrm>
          <a:prstGeom prst="rect">
            <a:avLst/>
          </a:prstGeom>
          <a:noFill/>
        </p:spPr>
        <p:txBody>
          <a:bodyPr wrap="none" rtlCol="0">
            <a:spAutoFit/>
          </a:bodyPr>
          <a:lstStyle/>
          <a:p>
            <a:r>
              <a:rPr lang="en-US" sz="2400" dirty="0" smtClean="0"/>
              <a:t>INPUT DEVICES</a:t>
            </a:r>
            <a:endParaRPr lang="en-US" sz="2400" dirty="0"/>
          </a:p>
        </p:txBody>
      </p:sp>
      <p:sp>
        <p:nvSpPr>
          <p:cNvPr id="16" name="TextBox 15"/>
          <p:cNvSpPr txBox="1"/>
          <p:nvPr/>
        </p:nvSpPr>
        <p:spPr>
          <a:xfrm>
            <a:off x="5936673" y="861915"/>
            <a:ext cx="2355325" cy="461665"/>
          </a:xfrm>
          <a:prstGeom prst="rect">
            <a:avLst/>
          </a:prstGeom>
          <a:noFill/>
        </p:spPr>
        <p:txBody>
          <a:bodyPr wrap="none" rtlCol="0">
            <a:spAutoFit/>
          </a:bodyPr>
          <a:lstStyle/>
          <a:p>
            <a:r>
              <a:rPr lang="en-US" sz="2400" dirty="0" smtClean="0"/>
              <a:t>OUTPUT DEVICES</a:t>
            </a:r>
            <a:endParaRPr lang="en-US" sz="2400"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563" y="4964749"/>
            <a:ext cx="1981200" cy="1203396"/>
          </a:xfrm>
          <a:prstGeom prst="rect">
            <a:avLst/>
          </a:prstGeom>
        </p:spPr>
      </p:pic>
      <p:sp>
        <p:nvSpPr>
          <p:cNvPr id="18" name="TextBox 17"/>
          <p:cNvSpPr txBox="1"/>
          <p:nvPr/>
        </p:nvSpPr>
        <p:spPr>
          <a:xfrm>
            <a:off x="725941" y="6181967"/>
            <a:ext cx="1185581" cy="461665"/>
          </a:xfrm>
          <a:prstGeom prst="rect">
            <a:avLst/>
          </a:prstGeom>
          <a:noFill/>
        </p:spPr>
        <p:txBody>
          <a:bodyPr wrap="none" rtlCol="0">
            <a:spAutoFit/>
          </a:bodyPr>
          <a:lstStyle/>
          <a:p>
            <a:r>
              <a:rPr lang="en-US" sz="2400" dirty="0" smtClean="0"/>
              <a:t>Scanner</a:t>
            </a:r>
            <a:endParaRPr lang="en-US" sz="2400" dirty="0"/>
          </a:p>
        </p:txBody>
      </p:sp>
      <p:sp>
        <p:nvSpPr>
          <p:cNvPr id="19" name="TextBox 18"/>
          <p:cNvSpPr txBox="1"/>
          <p:nvPr/>
        </p:nvSpPr>
        <p:spPr>
          <a:xfrm>
            <a:off x="6473331" y="4358884"/>
            <a:ext cx="1334083" cy="461665"/>
          </a:xfrm>
          <a:prstGeom prst="rect">
            <a:avLst/>
          </a:prstGeom>
          <a:noFill/>
        </p:spPr>
        <p:txBody>
          <a:bodyPr wrap="none" rtlCol="0">
            <a:spAutoFit/>
          </a:bodyPr>
          <a:lstStyle/>
          <a:p>
            <a:r>
              <a:rPr lang="en-US" sz="2400" dirty="0" smtClean="0"/>
              <a:t>Projector</a:t>
            </a:r>
            <a:endParaRPr lang="en-US" sz="2400" dirty="0"/>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324" y="4822116"/>
            <a:ext cx="2057400" cy="13716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3331" y="3323735"/>
            <a:ext cx="1211916" cy="943465"/>
          </a:xfrm>
          <a:prstGeom prst="rect">
            <a:avLst/>
          </a:prstGeom>
        </p:spPr>
      </p:pic>
    </p:spTree>
    <p:extLst>
      <p:ext uri="{BB962C8B-B14F-4D97-AF65-F5344CB8AC3E}">
        <p14:creationId xmlns:p14="http://schemas.microsoft.com/office/powerpoint/2010/main" val="2141385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4744" y="381000"/>
            <a:ext cx="8713732" cy="1938992"/>
          </a:xfrm>
          <a:prstGeom prst="rect">
            <a:avLst/>
          </a:prstGeom>
          <a:noFill/>
        </p:spPr>
        <p:txBody>
          <a:bodyPr wrap="none" rtlCol="0">
            <a:spAutoFit/>
          </a:bodyPr>
          <a:lstStyle/>
          <a:p>
            <a:pPr algn="just"/>
            <a:r>
              <a:rPr lang="en-US" sz="2400" b="1" u="sng" dirty="0" smtClean="0"/>
              <a:t>Multiprocessing</a:t>
            </a:r>
          </a:p>
          <a:p>
            <a:pPr marL="342900" indent="-342900" algn="just">
              <a:buFont typeface="Arial" panose="020B0604020202020204" pitchFamily="34" charset="0"/>
              <a:buChar char="•"/>
            </a:pPr>
            <a:r>
              <a:rPr lang="en-US" sz="2400" dirty="0"/>
              <a:t>Multiprocessing is the use of two or more central processing </a:t>
            </a:r>
            <a:endParaRPr lang="en-US" sz="2400" dirty="0" smtClean="0"/>
          </a:p>
          <a:p>
            <a:pPr algn="just"/>
            <a:r>
              <a:rPr lang="en-US" sz="2400" dirty="0" smtClean="0"/>
              <a:t>     units </a:t>
            </a:r>
            <a:r>
              <a:rPr lang="en-US" sz="2400" dirty="0"/>
              <a:t>(CPUs) within a single computer system</a:t>
            </a:r>
            <a:r>
              <a:rPr lang="en-US" sz="2400" dirty="0" smtClean="0"/>
              <a:t>.</a:t>
            </a:r>
          </a:p>
          <a:p>
            <a:pPr marL="342900" indent="-342900" algn="just">
              <a:buFont typeface="Arial" panose="020B0604020202020204" pitchFamily="34" charset="0"/>
              <a:buChar char="•"/>
            </a:pPr>
            <a:r>
              <a:rPr lang="en-US" sz="2400" dirty="0"/>
              <a:t>The term also refers to the ability of a system to support more </a:t>
            </a:r>
            <a:endParaRPr lang="en-US" sz="2400" dirty="0" smtClean="0"/>
          </a:p>
          <a:p>
            <a:pPr algn="just"/>
            <a:r>
              <a:rPr lang="en-US" sz="2400" dirty="0" smtClean="0"/>
              <a:t>     than </a:t>
            </a:r>
            <a:r>
              <a:rPr lang="en-US" sz="2400" dirty="0"/>
              <a:t>one processor or the ability to allocate tasks between them.</a:t>
            </a:r>
            <a:endParaRPr lang="en-US" sz="2400" dirty="0" smtClean="0"/>
          </a:p>
        </p:txBody>
      </p:sp>
      <p:sp>
        <p:nvSpPr>
          <p:cNvPr id="6" name="TextBox 5"/>
          <p:cNvSpPr txBox="1"/>
          <p:nvPr/>
        </p:nvSpPr>
        <p:spPr>
          <a:xfrm>
            <a:off x="314744" y="2319992"/>
            <a:ext cx="8604728" cy="1938992"/>
          </a:xfrm>
          <a:prstGeom prst="rect">
            <a:avLst/>
          </a:prstGeom>
          <a:noFill/>
        </p:spPr>
        <p:txBody>
          <a:bodyPr wrap="none" rtlCol="0">
            <a:spAutoFit/>
          </a:bodyPr>
          <a:lstStyle/>
          <a:p>
            <a:pPr algn="just"/>
            <a:r>
              <a:rPr lang="en-US" sz="2400" b="1" u="sng" dirty="0" smtClean="0"/>
              <a:t>Multithreading</a:t>
            </a:r>
          </a:p>
          <a:p>
            <a:pPr marL="342900" indent="-342900" algn="just">
              <a:buFont typeface="Arial" panose="020B0604020202020204" pitchFamily="34" charset="0"/>
              <a:buChar char="•"/>
            </a:pPr>
            <a:r>
              <a:rPr lang="en-US" sz="2400" dirty="0"/>
              <a:t>Multithreading is the ability of a central processing unit (CPU) or </a:t>
            </a:r>
            <a:endParaRPr lang="en-US" sz="2400" dirty="0" smtClean="0"/>
          </a:p>
          <a:p>
            <a:pPr algn="just"/>
            <a:r>
              <a:rPr lang="en-US" sz="2400" dirty="0"/>
              <a:t> </a:t>
            </a:r>
            <a:r>
              <a:rPr lang="en-US" sz="2400" dirty="0" smtClean="0"/>
              <a:t>    a </a:t>
            </a:r>
            <a:r>
              <a:rPr lang="en-US" sz="2400" dirty="0"/>
              <a:t>single core in a multi-core processor to execute multiple </a:t>
            </a:r>
            <a:endParaRPr lang="en-US" sz="2400" dirty="0" smtClean="0"/>
          </a:p>
          <a:p>
            <a:pPr algn="just"/>
            <a:r>
              <a:rPr lang="en-US" sz="2400" dirty="0" smtClean="0"/>
              <a:t>     processes or </a:t>
            </a:r>
            <a:r>
              <a:rPr lang="en-US" sz="2400" dirty="0"/>
              <a:t>threads concurrently, appropriately supported by </a:t>
            </a:r>
            <a:endParaRPr lang="en-US" sz="2400" dirty="0" smtClean="0"/>
          </a:p>
          <a:p>
            <a:pPr algn="just"/>
            <a:r>
              <a:rPr lang="en-US" sz="2400" dirty="0"/>
              <a:t> </a:t>
            </a:r>
            <a:r>
              <a:rPr lang="en-US" sz="2400" dirty="0" smtClean="0"/>
              <a:t>    the </a:t>
            </a:r>
            <a:r>
              <a:rPr lang="en-US" sz="2400" dirty="0"/>
              <a:t>operating system.</a:t>
            </a:r>
          </a:p>
        </p:txBody>
      </p:sp>
      <p:sp>
        <p:nvSpPr>
          <p:cNvPr id="7" name="TextBox 6"/>
          <p:cNvSpPr txBox="1"/>
          <p:nvPr/>
        </p:nvSpPr>
        <p:spPr>
          <a:xfrm>
            <a:off x="314744" y="4258984"/>
            <a:ext cx="8513934" cy="1938992"/>
          </a:xfrm>
          <a:prstGeom prst="rect">
            <a:avLst/>
          </a:prstGeom>
          <a:noFill/>
        </p:spPr>
        <p:txBody>
          <a:bodyPr wrap="none" rtlCol="0">
            <a:spAutoFit/>
          </a:bodyPr>
          <a:lstStyle/>
          <a:p>
            <a:pPr algn="just"/>
            <a:r>
              <a:rPr lang="en-US" sz="2400" b="1" u="sng" dirty="0" smtClean="0"/>
              <a:t>Multitasking</a:t>
            </a:r>
          </a:p>
          <a:p>
            <a:pPr marL="342900" indent="-342900" algn="just">
              <a:buFont typeface="Arial" panose="020B0604020202020204" pitchFamily="34" charset="0"/>
              <a:buChar char="•"/>
            </a:pPr>
            <a:r>
              <a:rPr lang="en-US" sz="2400" dirty="0"/>
              <a:t>Multitasking is the concurrent execution of multiple tasks (also </a:t>
            </a:r>
            <a:endParaRPr lang="en-US" sz="2400" dirty="0" smtClean="0"/>
          </a:p>
          <a:p>
            <a:pPr algn="just"/>
            <a:r>
              <a:rPr lang="en-US" sz="2400" dirty="0"/>
              <a:t> </a:t>
            </a:r>
            <a:r>
              <a:rPr lang="en-US" sz="2400" dirty="0" smtClean="0"/>
              <a:t>    known </a:t>
            </a:r>
            <a:r>
              <a:rPr lang="en-US" sz="2400" dirty="0"/>
              <a:t>as processes) over a certain period of time</a:t>
            </a:r>
            <a:r>
              <a:rPr lang="en-US" sz="2400" dirty="0" smtClean="0"/>
              <a:t>.</a:t>
            </a:r>
          </a:p>
          <a:p>
            <a:pPr marL="342900" indent="-342900" algn="just">
              <a:buFont typeface="Arial" panose="020B0604020202020204" pitchFamily="34" charset="0"/>
              <a:buChar char="•"/>
            </a:pPr>
            <a:r>
              <a:rPr lang="en-US" sz="2400" dirty="0"/>
              <a:t>New tasks </a:t>
            </a:r>
            <a:r>
              <a:rPr lang="en-US" sz="2400" dirty="0" smtClean="0"/>
              <a:t>can interrupt </a:t>
            </a:r>
            <a:r>
              <a:rPr lang="en-US" sz="2400" dirty="0"/>
              <a:t>already started ones before they finish, </a:t>
            </a:r>
          </a:p>
          <a:p>
            <a:pPr algn="just"/>
            <a:r>
              <a:rPr lang="en-US" sz="2400" dirty="0" smtClean="0"/>
              <a:t>     instead </a:t>
            </a:r>
            <a:r>
              <a:rPr lang="en-US" sz="2400" dirty="0"/>
              <a:t>of waiting for them to </a:t>
            </a:r>
            <a:r>
              <a:rPr lang="en-US" sz="2400" dirty="0" smtClean="0"/>
              <a:t>end.</a:t>
            </a:r>
            <a:endParaRPr lang="en-US" sz="2400" dirty="0"/>
          </a:p>
        </p:txBody>
      </p:sp>
    </p:spTree>
    <p:extLst>
      <p:ext uri="{BB962C8B-B14F-4D97-AF65-F5344CB8AC3E}">
        <p14:creationId xmlns:p14="http://schemas.microsoft.com/office/powerpoint/2010/main" val="967363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81000"/>
            <a:ext cx="8634223" cy="1569660"/>
          </a:xfrm>
          <a:prstGeom prst="rect">
            <a:avLst/>
          </a:prstGeom>
          <a:noFill/>
        </p:spPr>
        <p:txBody>
          <a:bodyPr wrap="none" rtlCol="0">
            <a:spAutoFit/>
          </a:bodyPr>
          <a:lstStyle/>
          <a:p>
            <a:pPr algn="just"/>
            <a:r>
              <a:rPr lang="en-US" sz="2400" b="1" u="sng" dirty="0" smtClean="0"/>
              <a:t>Time sharing</a:t>
            </a:r>
          </a:p>
          <a:p>
            <a:pPr marL="342900" indent="-342900" algn="just">
              <a:buFont typeface="Arial" panose="020B0604020202020204" pitchFamily="34" charset="0"/>
              <a:buChar char="•"/>
            </a:pPr>
            <a:r>
              <a:rPr lang="en-US" sz="2400" dirty="0"/>
              <a:t>Time-sharing is the sharing of a computing resource among </a:t>
            </a:r>
            <a:endParaRPr lang="en-US" sz="2400" dirty="0" smtClean="0"/>
          </a:p>
          <a:p>
            <a:pPr algn="just"/>
            <a:r>
              <a:rPr lang="en-US" sz="2400" dirty="0"/>
              <a:t> </a:t>
            </a:r>
            <a:r>
              <a:rPr lang="en-US" sz="2400" dirty="0" smtClean="0"/>
              <a:t>     many </a:t>
            </a:r>
            <a:r>
              <a:rPr lang="en-US" sz="2400" dirty="0"/>
              <a:t>users by means of multiprogramming and multi-tasking at </a:t>
            </a:r>
            <a:endParaRPr lang="en-US" sz="2400" dirty="0" smtClean="0"/>
          </a:p>
          <a:p>
            <a:pPr algn="just"/>
            <a:r>
              <a:rPr lang="en-US" sz="2400" dirty="0"/>
              <a:t> </a:t>
            </a:r>
            <a:r>
              <a:rPr lang="en-US" sz="2400" dirty="0" smtClean="0"/>
              <a:t>     the </a:t>
            </a:r>
            <a:r>
              <a:rPr lang="en-US" sz="2400" dirty="0"/>
              <a:t>same time.</a:t>
            </a:r>
          </a:p>
        </p:txBody>
      </p:sp>
      <p:sp>
        <p:nvSpPr>
          <p:cNvPr id="6" name="TextBox 5"/>
          <p:cNvSpPr txBox="1"/>
          <p:nvPr/>
        </p:nvSpPr>
        <p:spPr>
          <a:xfrm>
            <a:off x="304799" y="1950540"/>
            <a:ext cx="8953285" cy="2308324"/>
          </a:xfrm>
          <a:prstGeom prst="rect">
            <a:avLst/>
          </a:prstGeom>
          <a:noFill/>
        </p:spPr>
        <p:txBody>
          <a:bodyPr wrap="none" rtlCol="0">
            <a:spAutoFit/>
          </a:bodyPr>
          <a:lstStyle/>
          <a:p>
            <a:pPr algn="just"/>
            <a:r>
              <a:rPr lang="en-US" sz="2400" b="1" u="sng" dirty="0" smtClean="0"/>
              <a:t>Hyper Threading</a:t>
            </a:r>
          </a:p>
          <a:p>
            <a:pPr marL="342900" indent="-342900" algn="just">
              <a:buFont typeface="Arial" panose="020B0604020202020204" pitchFamily="34" charset="0"/>
              <a:buChar char="•"/>
            </a:pPr>
            <a:r>
              <a:rPr lang="en-US" sz="2400" dirty="0"/>
              <a:t>Hyper-threading (officially called Hyper-Threading Technology or </a:t>
            </a:r>
            <a:endParaRPr lang="en-US" sz="2400" dirty="0" smtClean="0"/>
          </a:p>
          <a:p>
            <a:pPr algn="just"/>
            <a:r>
              <a:rPr lang="en-US" sz="2400" dirty="0"/>
              <a:t> </a:t>
            </a:r>
            <a:r>
              <a:rPr lang="en-US" sz="2400" dirty="0" smtClean="0"/>
              <a:t>     HT </a:t>
            </a:r>
            <a:r>
              <a:rPr lang="en-US" sz="2400" dirty="0"/>
              <a:t>Technology, and abbreviated as HTT or HT) is Intel's proprietary </a:t>
            </a:r>
          </a:p>
          <a:p>
            <a:pPr algn="just"/>
            <a:r>
              <a:rPr lang="en-US" sz="2400" dirty="0" smtClean="0"/>
              <a:t>      simultaneous </a:t>
            </a:r>
            <a:r>
              <a:rPr lang="en-US" sz="2400" dirty="0"/>
              <a:t>multithreading (SMT) implementation used to </a:t>
            </a:r>
            <a:endParaRPr lang="en-US" sz="2400" dirty="0" smtClean="0"/>
          </a:p>
          <a:p>
            <a:pPr algn="just"/>
            <a:r>
              <a:rPr lang="en-US" sz="2400" dirty="0"/>
              <a:t> </a:t>
            </a:r>
            <a:r>
              <a:rPr lang="en-US" sz="2400" dirty="0" smtClean="0"/>
              <a:t>     improve </a:t>
            </a:r>
            <a:r>
              <a:rPr lang="en-US" sz="2400" dirty="0"/>
              <a:t>parallelization of computations (doing multiple tasks at </a:t>
            </a:r>
            <a:endParaRPr lang="en-US" sz="2400" dirty="0" smtClean="0"/>
          </a:p>
          <a:p>
            <a:pPr algn="just"/>
            <a:r>
              <a:rPr lang="en-US" sz="2400" dirty="0"/>
              <a:t> </a:t>
            </a:r>
            <a:r>
              <a:rPr lang="en-US" sz="2400" dirty="0" smtClean="0"/>
              <a:t>     once</a:t>
            </a:r>
            <a:r>
              <a:rPr lang="en-US" sz="2400" dirty="0"/>
              <a:t>) </a:t>
            </a:r>
            <a:r>
              <a:rPr lang="en-US" sz="2400" dirty="0" smtClean="0"/>
              <a:t>performed </a:t>
            </a:r>
            <a:r>
              <a:rPr lang="en-US" sz="2400" dirty="0"/>
              <a:t>on x86 microprocessors.</a:t>
            </a:r>
          </a:p>
        </p:txBody>
      </p:sp>
      <p:sp>
        <p:nvSpPr>
          <p:cNvPr id="7" name="TextBox 6"/>
          <p:cNvSpPr txBox="1"/>
          <p:nvPr/>
        </p:nvSpPr>
        <p:spPr>
          <a:xfrm>
            <a:off x="304800" y="4258864"/>
            <a:ext cx="8980728" cy="1938992"/>
          </a:xfrm>
          <a:prstGeom prst="rect">
            <a:avLst/>
          </a:prstGeom>
          <a:noFill/>
        </p:spPr>
        <p:txBody>
          <a:bodyPr wrap="none" rtlCol="0">
            <a:spAutoFit/>
          </a:bodyPr>
          <a:lstStyle/>
          <a:p>
            <a:pPr algn="just"/>
            <a:r>
              <a:rPr lang="en-US" sz="2400" b="1" u="sng" dirty="0" smtClean="0"/>
              <a:t>Timer</a:t>
            </a:r>
          </a:p>
          <a:p>
            <a:pPr marL="342900" indent="-342900" algn="just">
              <a:buFont typeface="Arial" panose="020B0604020202020204" pitchFamily="34" charset="0"/>
              <a:buChar char="•"/>
            </a:pPr>
            <a:r>
              <a:rPr lang="en-US" sz="2400" dirty="0"/>
              <a:t>Counter/timer hardware is a crucial component of most embedded </a:t>
            </a:r>
            <a:endParaRPr lang="en-US" sz="2400" dirty="0" smtClean="0"/>
          </a:p>
          <a:p>
            <a:pPr algn="just"/>
            <a:r>
              <a:rPr lang="en-US" sz="2400" dirty="0"/>
              <a:t> </a:t>
            </a:r>
            <a:r>
              <a:rPr lang="en-US" sz="2400" dirty="0" smtClean="0"/>
              <a:t>    systems</a:t>
            </a:r>
            <a:r>
              <a:rPr lang="en-US" sz="2400" dirty="0"/>
              <a:t>. In some cases, a timer measures elapsed time </a:t>
            </a:r>
            <a:r>
              <a:rPr lang="en-US" sz="2400" dirty="0" smtClean="0"/>
              <a:t>(</a:t>
            </a:r>
            <a:r>
              <a:rPr lang="en-US" sz="2400" dirty="0"/>
              <a:t>counting </a:t>
            </a:r>
            <a:endParaRPr lang="en-US" sz="2400" dirty="0" smtClean="0"/>
          </a:p>
          <a:p>
            <a:pPr algn="just"/>
            <a:r>
              <a:rPr lang="en-US" sz="2400" dirty="0"/>
              <a:t> </a:t>
            </a:r>
            <a:r>
              <a:rPr lang="en-US" sz="2400" dirty="0" smtClean="0"/>
              <a:t>    processor </a:t>
            </a:r>
            <a:r>
              <a:rPr lang="en-US" sz="2400" dirty="0"/>
              <a:t>clock ticks). In others, we want to count or time external </a:t>
            </a:r>
            <a:endParaRPr lang="en-US" sz="2400" dirty="0" smtClean="0"/>
          </a:p>
          <a:p>
            <a:pPr algn="just"/>
            <a:r>
              <a:rPr lang="en-US" sz="2400" dirty="0"/>
              <a:t> </a:t>
            </a:r>
            <a:r>
              <a:rPr lang="en-US" sz="2400" dirty="0" smtClean="0"/>
              <a:t>    events</a:t>
            </a:r>
            <a:r>
              <a:rPr lang="en-US" sz="2400" dirty="0"/>
              <a:t>.</a:t>
            </a:r>
          </a:p>
        </p:txBody>
      </p:sp>
    </p:spTree>
    <p:extLst>
      <p:ext uri="{BB962C8B-B14F-4D97-AF65-F5344CB8AC3E}">
        <p14:creationId xmlns:p14="http://schemas.microsoft.com/office/powerpoint/2010/main" val="224971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Evolution of microprocessor</a:t>
            </a:r>
            <a:r>
              <a:rPr lang="en-US" dirty="0" smtClean="0"/>
              <a:t/>
            </a:r>
            <a:br>
              <a:rPr lang="en-US" dirty="0" smtClean="0"/>
            </a:br>
            <a:endParaRPr lang="en-US" dirty="0"/>
          </a:p>
        </p:txBody>
      </p:sp>
      <p:sp>
        <p:nvSpPr>
          <p:cNvPr id="5" name="TextBox 4"/>
          <p:cNvSpPr txBox="1"/>
          <p:nvPr/>
        </p:nvSpPr>
        <p:spPr>
          <a:xfrm>
            <a:off x="1203960" y="1066800"/>
            <a:ext cx="7010400" cy="2308324"/>
          </a:xfrm>
          <a:prstGeom prst="rect">
            <a:avLst/>
          </a:prstGeom>
          <a:noFill/>
        </p:spPr>
        <p:txBody>
          <a:bodyPr wrap="square" rtlCol="0">
            <a:spAutoFit/>
          </a:bodyPr>
          <a:lstStyle/>
          <a:p>
            <a:pPr algn="just"/>
            <a:r>
              <a:rPr lang="en-US" sz="2400" b="1" u="sng" dirty="0" smtClean="0"/>
              <a:t>Intel 4004</a:t>
            </a:r>
          </a:p>
          <a:p>
            <a:pPr marL="342900" indent="-342900" algn="just">
              <a:buFont typeface="Arial" panose="020B0604020202020204" pitchFamily="34" charset="0"/>
              <a:buChar char="•"/>
            </a:pPr>
            <a:r>
              <a:rPr lang="en-US" sz="2400" dirty="0"/>
              <a:t> First started with 4 bit- Intel 4004 in 1971</a:t>
            </a:r>
            <a:r>
              <a:rPr lang="en-US" sz="2400" dirty="0" smtClean="0"/>
              <a:t>.</a:t>
            </a:r>
          </a:p>
          <a:p>
            <a:pPr marL="342900" indent="-342900" algn="just">
              <a:buFont typeface="Arial" panose="020B0604020202020204" pitchFamily="34" charset="0"/>
              <a:buChar char="•"/>
            </a:pPr>
            <a:r>
              <a:rPr lang="en-US" sz="2400" dirty="0"/>
              <a:t> It has 4KB main memory</a:t>
            </a:r>
            <a:r>
              <a:rPr lang="en-US" sz="2400" dirty="0" smtClean="0"/>
              <a:t>.</a:t>
            </a:r>
          </a:p>
          <a:p>
            <a:pPr marL="342900" indent="-342900" algn="just">
              <a:buFont typeface="Arial" panose="020B0604020202020204" pitchFamily="34" charset="0"/>
              <a:buChar char="•"/>
            </a:pPr>
            <a:r>
              <a:rPr lang="en-US" sz="2400" dirty="0"/>
              <a:t> It gives 45 instruction</a:t>
            </a:r>
            <a:r>
              <a:rPr lang="en-US" sz="2400" dirty="0" smtClean="0"/>
              <a:t>.</a:t>
            </a:r>
          </a:p>
          <a:p>
            <a:pPr marL="342900" indent="-342900" algn="just">
              <a:buFont typeface="Arial" panose="020B0604020202020204" pitchFamily="34" charset="0"/>
              <a:buChar char="•"/>
            </a:pPr>
            <a:r>
              <a:rPr lang="en-US" sz="2400" dirty="0"/>
              <a:t> It was the first programmable device which was used in calculators</a:t>
            </a:r>
            <a:r>
              <a:rPr lang="en-US" sz="2400" dirty="0" smtClean="0"/>
              <a:t>. </a:t>
            </a:r>
            <a:endParaRPr lang="en-US" sz="2400" dirty="0"/>
          </a:p>
        </p:txBody>
      </p:sp>
      <p:sp>
        <p:nvSpPr>
          <p:cNvPr id="6" name="TextBox 5"/>
          <p:cNvSpPr txBox="1"/>
          <p:nvPr/>
        </p:nvSpPr>
        <p:spPr>
          <a:xfrm>
            <a:off x="1173480" y="3505200"/>
            <a:ext cx="7611443" cy="2677656"/>
          </a:xfrm>
          <a:prstGeom prst="rect">
            <a:avLst/>
          </a:prstGeom>
          <a:noFill/>
        </p:spPr>
        <p:txBody>
          <a:bodyPr wrap="none" rtlCol="0">
            <a:spAutoFit/>
          </a:bodyPr>
          <a:lstStyle/>
          <a:p>
            <a:pPr algn="just"/>
            <a:r>
              <a:rPr lang="en-US" sz="2400" b="1" u="sng" dirty="0" smtClean="0"/>
              <a:t>Intel 8085</a:t>
            </a:r>
          </a:p>
          <a:p>
            <a:pPr marL="342900" indent="-342900" algn="just">
              <a:buFont typeface="Arial" panose="020B0604020202020204" pitchFamily="34" charset="0"/>
              <a:buChar char="•"/>
            </a:pPr>
            <a:r>
              <a:rPr lang="en-US" sz="2400" dirty="0"/>
              <a:t>It was started in 1975</a:t>
            </a:r>
            <a:r>
              <a:rPr lang="en-US" sz="2400" dirty="0" smtClean="0"/>
              <a:t>.</a:t>
            </a:r>
          </a:p>
          <a:p>
            <a:pPr marL="342900" indent="-342900" algn="just">
              <a:buFont typeface="Arial" panose="020B0604020202020204" pitchFamily="34" charset="0"/>
              <a:buChar char="•"/>
            </a:pPr>
            <a:r>
              <a:rPr lang="en-US" sz="2400" dirty="0"/>
              <a:t>It is a 8-bit microprocessor</a:t>
            </a:r>
            <a:r>
              <a:rPr lang="en-US" sz="2400" dirty="0" smtClean="0"/>
              <a:t>.</a:t>
            </a:r>
          </a:p>
          <a:p>
            <a:pPr marL="342900" indent="-342900" algn="just">
              <a:buFont typeface="Arial" panose="020B0604020202020204" pitchFamily="34" charset="0"/>
              <a:buChar char="•"/>
            </a:pPr>
            <a:r>
              <a:rPr lang="en-US" sz="2400" dirty="0"/>
              <a:t>It has 64KB main memory.</a:t>
            </a:r>
          </a:p>
          <a:p>
            <a:pPr marL="342900" indent="-342900" algn="just">
              <a:buFont typeface="Arial" panose="020B0604020202020204" pitchFamily="34" charset="0"/>
              <a:buChar char="•"/>
            </a:pPr>
            <a:r>
              <a:rPr lang="en-US" sz="2400" dirty="0" smtClean="0"/>
              <a:t>It </a:t>
            </a:r>
            <a:r>
              <a:rPr lang="en-US" sz="2400" dirty="0"/>
              <a:t>will give 246 Instructions.</a:t>
            </a:r>
          </a:p>
          <a:p>
            <a:pPr marL="342900" indent="-342900" algn="just">
              <a:buFont typeface="Arial" panose="020B0604020202020204" pitchFamily="34" charset="0"/>
              <a:buChar char="•"/>
            </a:pPr>
            <a:r>
              <a:rPr lang="en-US" sz="2400" dirty="0" smtClean="0"/>
              <a:t>Intel </a:t>
            </a:r>
            <a:r>
              <a:rPr lang="en-US" sz="2400" dirty="0"/>
              <a:t>sold 100million copies of this 8-bit microprocessor.</a:t>
            </a:r>
          </a:p>
          <a:p>
            <a:pPr marL="342900" indent="-342900" algn="just">
              <a:buFont typeface="Arial" panose="020B0604020202020204" pitchFamily="34" charset="0"/>
              <a:buChar char="•"/>
            </a:pPr>
            <a:r>
              <a:rPr lang="en-US" sz="2400" dirty="0" smtClean="0"/>
              <a:t>Uses </a:t>
            </a:r>
            <a:r>
              <a:rPr lang="en-US" sz="2400" dirty="0"/>
              <a:t>only one +5volts power supply.</a:t>
            </a:r>
          </a:p>
        </p:txBody>
      </p:sp>
    </p:spTree>
    <p:extLst>
      <p:ext uri="{BB962C8B-B14F-4D97-AF65-F5344CB8AC3E}">
        <p14:creationId xmlns:p14="http://schemas.microsoft.com/office/powerpoint/2010/main" val="3243505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1143000"/>
            <a:ext cx="6694910" cy="1938992"/>
          </a:xfrm>
          <a:prstGeom prst="rect">
            <a:avLst/>
          </a:prstGeom>
          <a:noFill/>
        </p:spPr>
        <p:txBody>
          <a:bodyPr wrap="none" rtlCol="0">
            <a:spAutoFit/>
          </a:bodyPr>
          <a:lstStyle/>
          <a:p>
            <a:pPr algn="just"/>
            <a:r>
              <a:rPr lang="en-US" sz="2400" b="1" u="sng" dirty="0" smtClean="0"/>
              <a:t>Intel 8086</a:t>
            </a:r>
          </a:p>
          <a:p>
            <a:pPr marL="342900" indent="-342900" algn="just">
              <a:buFont typeface="Arial" panose="020B0604020202020204" pitchFamily="34" charset="0"/>
              <a:buChar char="•"/>
            </a:pPr>
            <a:r>
              <a:rPr lang="en-US" sz="2400" dirty="0"/>
              <a:t>It was started in 1978. </a:t>
            </a:r>
          </a:p>
          <a:p>
            <a:pPr marL="342900" indent="-342900" algn="just">
              <a:buFont typeface="Arial" panose="020B0604020202020204" pitchFamily="34" charset="0"/>
              <a:buChar char="•"/>
            </a:pPr>
            <a:r>
              <a:rPr lang="en-US" sz="2400" dirty="0" smtClean="0"/>
              <a:t>It </a:t>
            </a:r>
            <a:r>
              <a:rPr lang="en-US" sz="2400" dirty="0"/>
              <a:t>is a 16-bit microprocessor.</a:t>
            </a:r>
          </a:p>
          <a:p>
            <a:pPr marL="342900" indent="-342900" algn="just">
              <a:buFont typeface="Arial" panose="020B0604020202020204" pitchFamily="34" charset="0"/>
              <a:buChar char="•"/>
            </a:pPr>
            <a:r>
              <a:rPr lang="en-US" sz="2400" dirty="0" smtClean="0"/>
              <a:t>It </a:t>
            </a:r>
            <a:r>
              <a:rPr lang="en-US" sz="2400" dirty="0"/>
              <a:t>has 1MB main memory.</a:t>
            </a:r>
          </a:p>
          <a:p>
            <a:pPr marL="342900" indent="-342900" algn="just">
              <a:buFont typeface="Arial" panose="020B0604020202020204" pitchFamily="34" charset="0"/>
              <a:buChar char="•"/>
            </a:pPr>
            <a:r>
              <a:rPr lang="en-US" sz="2400" dirty="0" smtClean="0"/>
              <a:t>Added </a:t>
            </a:r>
            <a:r>
              <a:rPr lang="en-US" sz="2400" dirty="0"/>
              <a:t>more registers and additional instructions.</a:t>
            </a:r>
          </a:p>
        </p:txBody>
      </p:sp>
      <p:sp>
        <p:nvSpPr>
          <p:cNvPr id="6" name="TextBox 5"/>
          <p:cNvSpPr txBox="1"/>
          <p:nvPr/>
        </p:nvSpPr>
        <p:spPr>
          <a:xfrm>
            <a:off x="914400" y="3429000"/>
            <a:ext cx="8574655" cy="2308324"/>
          </a:xfrm>
          <a:prstGeom prst="rect">
            <a:avLst/>
          </a:prstGeom>
          <a:noFill/>
        </p:spPr>
        <p:txBody>
          <a:bodyPr wrap="none" rtlCol="0">
            <a:spAutoFit/>
          </a:bodyPr>
          <a:lstStyle/>
          <a:p>
            <a:pPr algn="just"/>
            <a:r>
              <a:rPr lang="en-US" sz="2400" b="1" u="sng" dirty="0"/>
              <a:t>Intel 80386 </a:t>
            </a:r>
            <a:endParaRPr lang="en-US" sz="2400" b="1" u="sng" dirty="0" smtClean="0"/>
          </a:p>
          <a:p>
            <a:pPr marL="342900" indent="-342900" algn="just">
              <a:buFont typeface="Arial" panose="020B0604020202020204" pitchFamily="34" charset="0"/>
              <a:buChar char="•"/>
            </a:pPr>
            <a:r>
              <a:rPr lang="en-US" sz="2400" dirty="0" smtClean="0"/>
              <a:t>It </a:t>
            </a:r>
            <a:r>
              <a:rPr lang="en-US" sz="2400" dirty="0"/>
              <a:t>was started in 1986.</a:t>
            </a:r>
          </a:p>
          <a:p>
            <a:pPr marL="342900" indent="-342900" algn="just">
              <a:buFont typeface="Arial" panose="020B0604020202020204" pitchFamily="34" charset="0"/>
              <a:buChar char="•"/>
            </a:pPr>
            <a:r>
              <a:rPr lang="en-US" sz="2400" dirty="0" smtClean="0"/>
              <a:t>It </a:t>
            </a:r>
            <a:r>
              <a:rPr lang="en-US" sz="2400" dirty="0"/>
              <a:t>is a 32-bit microprocessor.</a:t>
            </a:r>
          </a:p>
          <a:p>
            <a:pPr marL="342900" indent="-342900" algn="just">
              <a:buFont typeface="Arial" panose="020B0604020202020204" pitchFamily="34" charset="0"/>
              <a:buChar char="•"/>
            </a:pPr>
            <a:r>
              <a:rPr lang="en-US" sz="2400" dirty="0" smtClean="0"/>
              <a:t>It </a:t>
            </a:r>
            <a:r>
              <a:rPr lang="en-US" sz="2400" dirty="0"/>
              <a:t>has 4GB main memory.</a:t>
            </a:r>
          </a:p>
          <a:p>
            <a:pPr marL="342900" indent="-342900" algn="just">
              <a:buFont typeface="Arial" panose="020B0604020202020204" pitchFamily="34" charset="0"/>
              <a:buChar char="•"/>
            </a:pPr>
            <a:r>
              <a:rPr lang="en-US" sz="2400" dirty="0" smtClean="0"/>
              <a:t>It </a:t>
            </a:r>
            <a:r>
              <a:rPr lang="en-US" sz="2400" dirty="0"/>
              <a:t>allows Page handling in virtual environment.</a:t>
            </a:r>
          </a:p>
          <a:p>
            <a:pPr marL="342900" indent="-342900" algn="just">
              <a:buFont typeface="Arial" panose="020B0604020202020204" pitchFamily="34" charset="0"/>
              <a:buChar char="•"/>
            </a:pPr>
            <a:r>
              <a:rPr lang="en-US" sz="2400" dirty="0" smtClean="0"/>
              <a:t>It </a:t>
            </a:r>
            <a:r>
              <a:rPr lang="en-US" sz="2400" dirty="0"/>
              <a:t>has memory paging and enhances </a:t>
            </a:r>
            <a:r>
              <a:rPr lang="en-US" sz="2400" dirty="0" smtClean="0"/>
              <a:t>Input/output </a:t>
            </a:r>
            <a:r>
              <a:rPr lang="en-US" sz="2400" dirty="0"/>
              <a:t>permission.</a:t>
            </a:r>
          </a:p>
        </p:txBody>
      </p:sp>
    </p:spTree>
    <p:extLst>
      <p:ext uri="{BB962C8B-B14F-4D97-AF65-F5344CB8AC3E}">
        <p14:creationId xmlns:p14="http://schemas.microsoft.com/office/powerpoint/2010/main" val="519114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838200"/>
            <a:ext cx="7117718" cy="2308324"/>
          </a:xfrm>
          <a:prstGeom prst="rect">
            <a:avLst/>
          </a:prstGeom>
          <a:noFill/>
        </p:spPr>
        <p:txBody>
          <a:bodyPr wrap="none" rtlCol="0">
            <a:spAutoFit/>
          </a:bodyPr>
          <a:lstStyle/>
          <a:p>
            <a:pPr algn="just"/>
            <a:r>
              <a:rPr lang="en-US" sz="2400" b="1" u="sng" dirty="0"/>
              <a:t>Pentium </a:t>
            </a:r>
            <a:r>
              <a:rPr lang="en-US" sz="2400" b="1" u="sng" dirty="0" smtClean="0"/>
              <a:t>I</a:t>
            </a:r>
          </a:p>
          <a:p>
            <a:pPr marL="342900" indent="-342900" algn="just">
              <a:buFont typeface="Arial" panose="020B0604020202020204" pitchFamily="34" charset="0"/>
              <a:buChar char="•"/>
            </a:pPr>
            <a:r>
              <a:rPr lang="en-US" sz="2400" dirty="0"/>
              <a:t>It was started in 1993.</a:t>
            </a:r>
          </a:p>
          <a:p>
            <a:pPr marL="342900" indent="-342900" algn="just">
              <a:buFont typeface="Arial" panose="020B0604020202020204" pitchFamily="34" charset="0"/>
              <a:buChar char="•"/>
            </a:pPr>
            <a:r>
              <a:rPr lang="en-US" sz="2400" dirty="0"/>
              <a:t>It is a 32-bit microprocessor.</a:t>
            </a:r>
          </a:p>
          <a:p>
            <a:pPr marL="342900" indent="-342900" algn="just">
              <a:buFont typeface="Arial" panose="020B0604020202020204" pitchFamily="34" charset="0"/>
              <a:buChar char="•"/>
            </a:pPr>
            <a:r>
              <a:rPr lang="en-US" sz="2400" dirty="0"/>
              <a:t>It has 4GB main memory.</a:t>
            </a:r>
          </a:p>
          <a:p>
            <a:pPr marL="342900" indent="-342900" algn="just">
              <a:buFont typeface="Arial" panose="020B0604020202020204" pitchFamily="34" charset="0"/>
              <a:buChar char="•"/>
            </a:pPr>
            <a:r>
              <a:rPr lang="en-US" sz="2400" dirty="0"/>
              <a:t>It is Double clocked with 120 and 133MHz versions.</a:t>
            </a:r>
          </a:p>
          <a:p>
            <a:pPr marL="342900" indent="-342900" algn="just">
              <a:buFont typeface="Arial" panose="020B0604020202020204" pitchFamily="34" charset="0"/>
              <a:buChar char="•"/>
            </a:pPr>
            <a:r>
              <a:rPr lang="en-US" sz="2400" dirty="0"/>
              <a:t>It has 16KB L1 cache(Instruction 8KB and Data 8KB).</a:t>
            </a:r>
          </a:p>
        </p:txBody>
      </p:sp>
      <p:sp>
        <p:nvSpPr>
          <p:cNvPr id="6" name="TextBox 5"/>
          <p:cNvSpPr txBox="1"/>
          <p:nvPr/>
        </p:nvSpPr>
        <p:spPr>
          <a:xfrm>
            <a:off x="990600" y="3581400"/>
            <a:ext cx="5672771" cy="2308324"/>
          </a:xfrm>
          <a:prstGeom prst="rect">
            <a:avLst/>
          </a:prstGeom>
          <a:noFill/>
        </p:spPr>
        <p:txBody>
          <a:bodyPr wrap="none" rtlCol="0">
            <a:spAutoFit/>
          </a:bodyPr>
          <a:lstStyle/>
          <a:p>
            <a:pPr algn="just"/>
            <a:r>
              <a:rPr lang="en-US" sz="2400" b="1" u="sng" dirty="0" smtClean="0"/>
              <a:t>Pentium II</a:t>
            </a:r>
            <a:endParaRPr lang="en-US" sz="2400" b="1" u="sng" dirty="0"/>
          </a:p>
          <a:p>
            <a:pPr marL="342900" indent="-342900" algn="just">
              <a:buFont typeface="Arial" panose="020B0604020202020204" pitchFamily="34" charset="0"/>
              <a:buChar char="•"/>
            </a:pPr>
            <a:r>
              <a:rPr lang="en-US" sz="2400" dirty="0"/>
              <a:t>It was started in mid-1997 to early 1999.</a:t>
            </a:r>
          </a:p>
          <a:p>
            <a:pPr marL="342900" indent="-342900" algn="just">
              <a:buFont typeface="Arial" panose="020B0604020202020204" pitchFamily="34" charset="0"/>
              <a:buChar char="•"/>
            </a:pPr>
            <a:r>
              <a:rPr lang="en-US" sz="2400" dirty="0"/>
              <a:t>It is an Xeon version.</a:t>
            </a:r>
          </a:p>
          <a:p>
            <a:pPr marL="342900" indent="-342900" algn="just">
              <a:buFont typeface="Arial" panose="020B0604020202020204" pitchFamily="34" charset="0"/>
              <a:buChar char="•"/>
            </a:pPr>
            <a:r>
              <a:rPr lang="en-US" sz="2400" dirty="0"/>
              <a:t>It has Hyper Threading.</a:t>
            </a:r>
          </a:p>
          <a:p>
            <a:pPr marL="342900" indent="-342900" algn="just">
              <a:buFont typeface="Arial" panose="020B0604020202020204" pitchFamily="34" charset="0"/>
              <a:buChar char="•"/>
            </a:pPr>
            <a:r>
              <a:rPr lang="en-US" sz="2400" dirty="0"/>
              <a:t>It has 16Mb L2 Cache.</a:t>
            </a:r>
          </a:p>
          <a:p>
            <a:pPr marL="342900" indent="-342900" algn="just">
              <a:buFont typeface="Arial" panose="020B0604020202020204" pitchFamily="34" charset="0"/>
              <a:buChar char="•"/>
            </a:pPr>
            <a:r>
              <a:rPr lang="en-US" sz="2400" dirty="0"/>
              <a:t>It is specialized.</a:t>
            </a:r>
          </a:p>
        </p:txBody>
      </p:sp>
    </p:spTree>
    <p:extLst>
      <p:ext uri="{BB962C8B-B14F-4D97-AF65-F5344CB8AC3E}">
        <p14:creationId xmlns:p14="http://schemas.microsoft.com/office/powerpoint/2010/main" val="3890604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Memory</a:t>
            </a:r>
            <a:r>
              <a:rPr lang="en-US" dirty="0" smtClean="0"/>
              <a:t/>
            </a:r>
            <a:br>
              <a:rPr lang="en-US" dirty="0" smtClean="0"/>
            </a:br>
            <a:endParaRPr lang="en-US" dirty="0"/>
          </a:p>
        </p:txBody>
      </p:sp>
      <p:sp>
        <p:nvSpPr>
          <p:cNvPr id="5" name="TextBox 4"/>
          <p:cNvSpPr txBox="1"/>
          <p:nvPr/>
        </p:nvSpPr>
        <p:spPr>
          <a:xfrm>
            <a:off x="533400" y="1447800"/>
            <a:ext cx="8001000"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Computer memory is the storage space in the computer, where data is to be processed and instructions required for processing are stored</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Memory is basically categorized into Volatile and Non volatile memory.</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Volatile </a:t>
            </a:r>
            <a:r>
              <a:rPr lang="en-US" sz="2400" b="1" dirty="0" smtClean="0"/>
              <a:t>memory </a:t>
            </a:r>
            <a:r>
              <a:rPr lang="en-US" sz="2400" dirty="0"/>
              <a:t>is computer memory that requires power to maintain the stored information</a:t>
            </a:r>
            <a:r>
              <a:rPr lang="en-US" sz="2400" dirty="0" smtClean="0"/>
              <a:t>.</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b="1" dirty="0"/>
              <a:t>Non-volatile memory</a:t>
            </a:r>
            <a:r>
              <a:rPr lang="en-US" sz="2400" dirty="0"/>
              <a:t> is computer memory that can retain the stored information even when not powered.</a:t>
            </a:r>
            <a:endParaRPr lang="en-US" sz="2400" b="1" dirty="0"/>
          </a:p>
        </p:txBody>
      </p:sp>
    </p:spTree>
    <p:extLst>
      <p:ext uri="{BB962C8B-B14F-4D97-AF65-F5344CB8AC3E}">
        <p14:creationId xmlns:p14="http://schemas.microsoft.com/office/powerpoint/2010/main" val="1630228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152400"/>
            <a:ext cx="8229600" cy="1143000"/>
          </a:xfrm>
        </p:spPr>
        <p:txBody>
          <a:bodyPr>
            <a:normAutofit fontScale="90000"/>
          </a:bodyPr>
          <a:lstStyle/>
          <a:p>
            <a:r>
              <a:rPr lang="en-US" u="sng" dirty="0" smtClean="0"/>
              <a:t>Cached Memory</a:t>
            </a:r>
            <a:br>
              <a:rPr lang="en-US" u="sng" dirty="0" smtClean="0"/>
            </a:br>
            <a:endParaRPr lang="en-US" u="sng" dirty="0"/>
          </a:p>
        </p:txBody>
      </p:sp>
      <p:sp>
        <p:nvSpPr>
          <p:cNvPr id="6" name="TextBox 5"/>
          <p:cNvSpPr txBox="1"/>
          <p:nvPr/>
        </p:nvSpPr>
        <p:spPr>
          <a:xfrm>
            <a:off x="746760" y="914400"/>
            <a:ext cx="754380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Cache memory </a:t>
            </a:r>
            <a:r>
              <a:rPr lang="en-US" sz="2400" dirty="0"/>
              <a:t>acts as a buffer between the CPU and the main memory </a:t>
            </a:r>
            <a:r>
              <a:rPr lang="en-US" sz="2400" dirty="0" smtClean="0"/>
              <a:t> </a:t>
            </a:r>
            <a:r>
              <a:rPr lang="en-US" sz="2400" dirty="0"/>
              <a:t>which can speed up the CPU. </a:t>
            </a: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It </a:t>
            </a:r>
            <a:r>
              <a:rPr lang="en-US" sz="2400" dirty="0"/>
              <a:t>is used to hold those parts of data and program which are most frequently used by the CPU</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It is a Volatile memory, stores </a:t>
            </a:r>
            <a:r>
              <a:rPr lang="en-US" sz="2400" dirty="0"/>
              <a:t>data for temporary use</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Cache memory is faster than main </a:t>
            </a:r>
            <a:r>
              <a:rPr lang="en-US" sz="2400" dirty="0" smtClean="0"/>
              <a:t>memory.</a:t>
            </a:r>
            <a:endParaRPr lang="en-US" sz="2400" dirty="0"/>
          </a:p>
        </p:txBody>
      </p:sp>
    </p:spTree>
    <p:extLst>
      <p:ext uri="{BB962C8B-B14F-4D97-AF65-F5344CB8AC3E}">
        <p14:creationId xmlns:p14="http://schemas.microsoft.com/office/powerpoint/2010/main" val="3355452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Main Memory</a:t>
            </a:r>
            <a:r>
              <a:rPr lang="en-US" dirty="0" smtClean="0"/>
              <a:t/>
            </a:r>
            <a:br>
              <a:rPr lang="en-US" dirty="0" smtClean="0"/>
            </a:br>
            <a:endParaRPr lang="en-US" dirty="0"/>
          </a:p>
        </p:txBody>
      </p:sp>
      <p:sp>
        <p:nvSpPr>
          <p:cNvPr id="5" name="TextBox 4"/>
          <p:cNvSpPr txBox="1"/>
          <p:nvPr/>
        </p:nvSpPr>
        <p:spPr>
          <a:xfrm>
            <a:off x="685800" y="1447800"/>
            <a:ext cx="74676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Main  </a:t>
            </a:r>
            <a:r>
              <a:rPr lang="en-US" sz="2400" dirty="0"/>
              <a:t>memory holds only those data and instructions on which the computer is currently working</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 data and instruction required to be processed resides in the main memory. </a:t>
            </a:r>
            <a:endParaRPr lang="en-US" sz="2400" dirty="0" smtClean="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It </a:t>
            </a:r>
            <a:r>
              <a:rPr lang="en-US" sz="2400" dirty="0"/>
              <a:t>is divided into two subcategories </a:t>
            </a:r>
            <a:r>
              <a:rPr lang="en-US" sz="2400" b="1" dirty="0"/>
              <a:t>RAM</a:t>
            </a:r>
            <a:r>
              <a:rPr lang="en-US" sz="2400" dirty="0"/>
              <a:t> </a:t>
            </a:r>
            <a:r>
              <a:rPr lang="en-US" sz="2400" dirty="0"/>
              <a:t>.</a:t>
            </a:r>
            <a:endParaRPr lang="en-US" sz="2400" dirty="0" smtClean="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It is a Volatile </a:t>
            </a:r>
            <a:r>
              <a:rPr lang="en-US" sz="2400" dirty="0" smtClean="0"/>
              <a:t>memory and </a:t>
            </a:r>
            <a:r>
              <a:rPr lang="en-US" sz="2400" dirty="0"/>
              <a:t>computer cannot run without the </a:t>
            </a:r>
            <a:r>
              <a:rPr lang="en-US" sz="2400" dirty="0" smtClean="0"/>
              <a:t>main </a:t>
            </a:r>
            <a:r>
              <a:rPr lang="en-US" sz="2400" dirty="0"/>
              <a:t>memory.</a:t>
            </a:r>
            <a:endParaRPr lang="en-US" sz="2400" dirty="0"/>
          </a:p>
        </p:txBody>
      </p:sp>
    </p:spTree>
    <p:extLst>
      <p:ext uri="{BB962C8B-B14F-4D97-AF65-F5344CB8AC3E}">
        <p14:creationId xmlns:p14="http://schemas.microsoft.com/office/powerpoint/2010/main" val="1213987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Random Access Memory</a:t>
            </a:r>
            <a:r>
              <a:rPr lang="en-US" dirty="0" smtClean="0"/>
              <a:t> (RAM)</a:t>
            </a:r>
            <a:br>
              <a:rPr lang="en-US" dirty="0" smtClean="0"/>
            </a:br>
            <a:endParaRPr lang="en-US" dirty="0"/>
          </a:p>
        </p:txBody>
      </p:sp>
      <p:sp>
        <p:nvSpPr>
          <p:cNvPr id="5" name="TextBox 4"/>
          <p:cNvSpPr txBox="1"/>
          <p:nvPr/>
        </p:nvSpPr>
        <p:spPr>
          <a:xfrm>
            <a:off x="609600" y="1295400"/>
            <a:ext cx="8001000"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RAM is primarily used by CPU to access the memory for processing ,computing and storing the results.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RAM is volatile, </a:t>
            </a:r>
            <a:r>
              <a:rPr lang="en-US" sz="2400" dirty="0" smtClean="0"/>
              <a:t>Hence</a:t>
            </a:r>
            <a:r>
              <a:rPr lang="en-US" sz="2400" dirty="0"/>
              <a:t>, a backup Uninterruptible Power System (UPS) is often used with computers.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a:t>RAM is small, both in terms of its physical size and in the amount of data it can hold</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RAM is classified into </a:t>
            </a:r>
            <a:r>
              <a:rPr lang="en-US" sz="2400" b="1" dirty="0" smtClean="0"/>
              <a:t>SRAM</a:t>
            </a:r>
            <a:r>
              <a:rPr lang="en-US" sz="2400" dirty="0" smtClean="0"/>
              <a:t> and </a:t>
            </a:r>
            <a:r>
              <a:rPr lang="en-US" sz="2400" b="1" dirty="0" smtClean="0"/>
              <a:t>DRAM</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542441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Static RAM</a:t>
            </a:r>
            <a:r>
              <a:rPr lang="en-US" dirty="0" smtClean="0"/>
              <a:t> (SRAM)</a:t>
            </a:r>
            <a:br>
              <a:rPr lang="en-US" dirty="0" smtClean="0"/>
            </a:br>
            <a:endParaRPr lang="en-US" dirty="0"/>
          </a:p>
        </p:txBody>
      </p:sp>
      <p:sp>
        <p:nvSpPr>
          <p:cNvPr id="5" name="TextBox 4"/>
          <p:cNvSpPr txBox="1"/>
          <p:nvPr/>
        </p:nvSpPr>
        <p:spPr>
          <a:xfrm>
            <a:off x="457200" y="1066800"/>
            <a:ext cx="82296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word </a:t>
            </a:r>
            <a:r>
              <a:rPr lang="en-US" sz="2400" b="1" dirty="0"/>
              <a:t>static</a:t>
            </a:r>
            <a:r>
              <a:rPr lang="en-US" sz="2400" dirty="0"/>
              <a:t> indicates that the memory retains its contents as long as power is being supplied.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However</a:t>
            </a:r>
            <a:r>
              <a:rPr lang="en-US" sz="2400" dirty="0"/>
              <a:t>, data is lost when the power gets down due to volatile nature.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SRAM </a:t>
            </a:r>
            <a:r>
              <a:rPr lang="en-US" sz="2400" dirty="0"/>
              <a:t>chips use a matrix of 6-transistors and no capacitors.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SRAM is thus used as cache memory and has very fast </a:t>
            </a:r>
            <a:r>
              <a:rPr lang="en-US" sz="2400" dirty="0" smtClean="0"/>
              <a:t>access as compared to DRAM.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 is not only expensive but also high power </a:t>
            </a:r>
            <a:r>
              <a:rPr lang="en-US" sz="2400" dirty="0" smtClean="0"/>
              <a:t>consuming.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SRAMs  are </a:t>
            </a:r>
            <a:r>
              <a:rPr lang="en-US" sz="2400" dirty="0"/>
              <a:t>used in a wide range of situations – networking, aerospace, and medical, among many </a:t>
            </a:r>
            <a:r>
              <a:rPr lang="en-US" sz="2400" dirty="0" smtClean="0"/>
              <a:t>others.</a:t>
            </a: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10691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smtClean="0"/>
              <a:t>Monitor</a:t>
            </a:r>
            <a:endParaRPr lang="en-US" dirty="0"/>
          </a:p>
        </p:txBody>
      </p:sp>
      <p:sp>
        <p:nvSpPr>
          <p:cNvPr id="4" name="TextBox 3"/>
          <p:cNvSpPr txBox="1"/>
          <p:nvPr/>
        </p:nvSpPr>
        <p:spPr>
          <a:xfrm>
            <a:off x="533400" y="1524000"/>
            <a:ext cx="7924800"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Monitor is an output devices  which displays the information or output into pictorial form.</a:t>
            </a:r>
          </a:p>
          <a:p>
            <a:pPr marL="342900" indent="-342900" algn="just">
              <a:buFont typeface="Arial" panose="020B0604020202020204" pitchFamily="34" charset="0"/>
              <a:buChar char="•"/>
            </a:pPr>
            <a:r>
              <a:rPr lang="en-US" sz="2400" dirty="0" smtClean="0"/>
              <a:t>Monitors are connected  to the computer via VGA,HDMI or other proprietary connectors through DB5 connector of motherboard.</a:t>
            </a:r>
          </a:p>
          <a:p>
            <a:pPr marL="342900" indent="-342900" algn="just">
              <a:buFont typeface="Arial" panose="020B0604020202020204" pitchFamily="34" charset="0"/>
              <a:buChar char="•"/>
            </a:pPr>
            <a:r>
              <a:rPr lang="en-US" sz="2400" dirty="0"/>
              <a:t>Multiple technologies have been used for computer </a:t>
            </a:r>
            <a:r>
              <a:rPr lang="en-US" sz="2400" dirty="0" smtClean="0"/>
              <a:t>monitors</a:t>
            </a:r>
            <a:r>
              <a:rPr lang="en-US" sz="2400" dirty="0"/>
              <a:t> </a:t>
            </a:r>
            <a:r>
              <a:rPr lang="en-US" sz="2400" dirty="0" smtClean="0"/>
              <a:t>like CRT,LCD and LED.</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914657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Dynamic RAM (DRAM)</a:t>
            </a:r>
            <a:br>
              <a:rPr lang="en-US" dirty="0" smtClean="0"/>
            </a:br>
            <a:endParaRPr lang="en-US" dirty="0"/>
          </a:p>
        </p:txBody>
      </p:sp>
      <p:sp>
        <p:nvSpPr>
          <p:cNvPr id="7" name="TextBox 6"/>
          <p:cNvSpPr txBox="1"/>
          <p:nvPr/>
        </p:nvSpPr>
        <p:spPr>
          <a:xfrm>
            <a:off x="609600" y="1066800"/>
            <a:ext cx="7924800"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smtClean="0"/>
              <a:t>DRAM</a:t>
            </a:r>
            <a:r>
              <a:rPr lang="en-US" sz="2400" dirty="0"/>
              <a:t>, unlike SRAM, must be continually refreshed in order to maintain the data. </a:t>
            </a:r>
            <a:endParaRPr lang="en-US" sz="2400" dirty="0" smtClean="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This </a:t>
            </a:r>
            <a:r>
              <a:rPr lang="en-US" sz="2400" dirty="0"/>
              <a:t>is done by placing the memory on a refresh circuit that rewrites the data several hundred times per second</a:t>
            </a:r>
            <a:r>
              <a:rPr lang="en-US" sz="2400" dirty="0" smtClean="0"/>
              <a:t>.</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DRAM </a:t>
            </a:r>
            <a:r>
              <a:rPr lang="en-US" sz="2400" dirty="0"/>
              <a:t>is used for most system memory as it is cheap and small.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All </a:t>
            </a:r>
            <a:r>
              <a:rPr lang="en-US" sz="2400" dirty="0"/>
              <a:t>DRAMs are made up of memory cells, which are composed of one capacitor and one transistor</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It is less expensive and less power consuming.</a:t>
            </a:r>
            <a:endParaRPr lang="en-US" sz="2400"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991549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1" y="457200"/>
            <a:ext cx="8077199"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Double data rate SDRAM (DDR) was a later development of SDRAM, used in PC memory beginning in 2000.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Subsequent </a:t>
            </a:r>
            <a:r>
              <a:rPr lang="en-US" sz="2400" dirty="0"/>
              <a:t>versions are numbered sequentially (DDR2, DDR3, etc.). </a:t>
            </a: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DDR </a:t>
            </a:r>
            <a:r>
              <a:rPr lang="en-US" sz="2400" dirty="0"/>
              <a:t>SDRAM internally performs double-width accesses at the clock rate, and uses a double data rate interface to transfer one half on each clock edge.</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4114800"/>
            <a:ext cx="2371725" cy="19240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20" y="4081463"/>
            <a:ext cx="3505200" cy="1938338"/>
          </a:xfrm>
          <a:prstGeom prst="rect">
            <a:avLst/>
          </a:prstGeom>
        </p:spPr>
      </p:pic>
    </p:spTree>
    <p:extLst>
      <p:ext uri="{BB962C8B-B14F-4D97-AF65-F5344CB8AC3E}">
        <p14:creationId xmlns:p14="http://schemas.microsoft.com/office/powerpoint/2010/main" val="593317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Read Only Memory</a:t>
            </a:r>
            <a:r>
              <a:rPr lang="en-US" dirty="0" smtClean="0"/>
              <a:t> (ROM)</a:t>
            </a:r>
            <a:br>
              <a:rPr lang="en-US" dirty="0" smtClean="0"/>
            </a:br>
            <a:endParaRPr lang="en-US" dirty="0"/>
          </a:p>
        </p:txBody>
      </p:sp>
      <p:sp>
        <p:nvSpPr>
          <p:cNvPr id="6" name="TextBox 5"/>
          <p:cNvSpPr txBox="1"/>
          <p:nvPr/>
        </p:nvSpPr>
        <p:spPr>
          <a:xfrm>
            <a:off x="914400" y="1447800"/>
            <a:ext cx="762000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sz="2400" b="1" dirty="0" smtClean="0"/>
              <a:t>ROM </a:t>
            </a:r>
            <a:r>
              <a:rPr lang="en-US" sz="2400" dirty="0"/>
              <a:t> is </a:t>
            </a:r>
            <a:r>
              <a:rPr lang="en-US" sz="2400" dirty="0" smtClean="0"/>
              <a:t>non-volatile memory </a:t>
            </a:r>
            <a:r>
              <a:rPr lang="en-US" sz="2400" dirty="0"/>
              <a:t>from which we can only read but cannot write on it</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The </a:t>
            </a:r>
            <a:r>
              <a:rPr lang="en-US" sz="2400" dirty="0"/>
              <a:t>information is stored permanently in such memories during manufacture. </a:t>
            </a:r>
            <a:endParaRPr lang="en-US" sz="2400" dirty="0" smtClean="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A </a:t>
            </a:r>
            <a:r>
              <a:rPr lang="en-US" sz="2400" dirty="0"/>
              <a:t>ROM stores such instructions that are required to start a computer. </a:t>
            </a:r>
            <a:r>
              <a:rPr lang="en-US" sz="2400" dirty="0"/>
              <a:t>This operation is referred to as </a:t>
            </a:r>
            <a:r>
              <a:rPr lang="en-US" sz="2400" b="1" dirty="0"/>
              <a:t>bootstrap</a:t>
            </a:r>
            <a:r>
              <a:rPr lang="en-US" sz="2400" dirty="0"/>
              <a:t>. </a:t>
            </a:r>
            <a:endParaRPr lang="en-US" sz="2400" dirty="0" smtClean="0"/>
          </a:p>
          <a:p>
            <a:pPr algn="just"/>
            <a:endParaRPr lang="en-US" sz="2400" dirty="0"/>
          </a:p>
          <a:p>
            <a:pPr marL="285750" indent="-285750" algn="just">
              <a:buFont typeface="Arial" panose="020B0604020202020204" pitchFamily="34" charset="0"/>
              <a:buChar char="•"/>
            </a:pPr>
            <a:r>
              <a:rPr lang="en-US" sz="2400" dirty="0" smtClean="0"/>
              <a:t>ROM </a:t>
            </a:r>
            <a:r>
              <a:rPr lang="en-US" sz="2400" dirty="0"/>
              <a:t>chips are not only used in the computer but also in other electronic items like washing machine and microwave oven.</a:t>
            </a:r>
          </a:p>
          <a:p>
            <a:r>
              <a:rPr lang="en-US" dirty="0"/>
              <a:t/>
            </a:r>
            <a:br>
              <a:rPr lang="en-US" dirty="0"/>
            </a:br>
            <a:endParaRPr lang="en-US" dirty="0"/>
          </a:p>
        </p:txBody>
      </p:sp>
    </p:spTree>
    <p:extLst>
      <p:ext uri="{BB962C8B-B14F-4D97-AF65-F5344CB8AC3E}">
        <p14:creationId xmlns:p14="http://schemas.microsoft.com/office/powerpoint/2010/main" val="15187295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Types of ROM</a:t>
            </a:r>
            <a:br>
              <a:rPr lang="en-US" u="sng" dirty="0" smtClean="0"/>
            </a:br>
            <a:endParaRPr lang="en-US" u="sng" dirty="0"/>
          </a:p>
        </p:txBody>
      </p:sp>
      <p:sp>
        <p:nvSpPr>
          <p:cNvPr id="6" name="TextBox 5"/>
          <p:cNvSpPr txBox="1"/>
          <p:nvPr/>
        </p:nvSpPr>
        <p:spPr>
          <a:xfrm>
            <a:off x="441960" y="1143000"/>
            <a:ext cx="7848600" cy="2954655"/>
          </a:xfrm>
          <a:prstGeom prst="rect">
            <a:avLst/>
          </a:prstGeom>
          <a:noFill/>
        </p:spPr>
        <p:txBody>
          <a:bodyPr wrap="square" rtlCol="0">
            <a:spAutoFit/>
          </a:bodyPr>
          <a:lstStyle/>
          <a:p>
            <a:pPr algn="just"/>
            <a:r>
              <a:rPr lang="en-US" sz="2400" b="1" dirty="0"/>
              <a:t>MROM (Masked ROM</a:t>
            </a:r>
            <a:r>
              <a:rPr lang="en-US" sz="2400" b="1" dirty="0" smtClean="0"/>
              <a:t>)</a:t>
            </a:r>
          </a:p>
          <a:p>
            <a:pPr algn="just"/>
            <a:endParaRPr lang="en-US" sz="2400" b="1" dirty="0" smtClean="0"/>
          </a:p>
          <a:p>
            <a:pPr marL="342900" indent="-342900" algn="just">
              <a:buFont typeface="Arial" panose="020B0604020202020204" pitchFamily="34" charset="0"/>
              <a:buChar char="•"/>
            </a:pPr>
            <a:r>
              <a:rPr lang="en-US" sz="2400" dirty="0"/>
              <a:t>These kind of ROMs </a:t>
            </a:r>
            <a:r>
              <a:rPr lang="en-US" sz="2400" dirty="0" smtClean="0"/>
              <a:t> contains  a </a:t>
            </a:r>
            <a:r>
              <a:rPr lang="en-US" sz="2400" dirty="0"/>
              <a:t>pre-programmed set of data or </a:t>
            </a:r>
            <a:r>
              <a:rPr lang="en-US" sz="2400" dirty="0" smtClean="0"/>
              <a:t>instructions.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Information </a:t>
            </a:r>
            <a:r>
              <a:rPr lang="en-US" sz="2400" dirty="0"/>
              <a:t>is stored permanently in such memories during </a:t>
            </a:r>
            <a:r>
              <a:rPr lang="en-US" sz="2400" dirty="0" smtClean="0"/>
              <a:t>manufacture.</a:t>
            </a:r>
            <a:endParaRPr lang="en-US" sz="2400" dirty="0"/>
          </a:p>
          <a:p>
            <a:pPr algn="just"/>
            <a:endParaRPr lang="en-US" dirty="0"/>
          </a:p>
        </p:txBody>
      </p:sp>
      <p:sp>
        <p:nvSpPr>
          <p:cNvPr id="7" name="TextBox 6"/>
          <p:cNvSpPr txBox="1"/>
          <p:nvPr/>
        </p:nvSpPr>
        <p:spPr>
          <a:xfrm>
            <a:off x="396240" y="4128135"/>
            <a:ext cx="7894320" cy="2308324"/>
          </a:xfrm>
          <a:prstGeom prst="rect">
            <a:avLst/>
          </a:prstGeom>
          <a:noFill/>
        </p:spPr>
        <p:txBody>
          <a:bodyPr wrap="square" rtlCol="0">
            <a:spAutoFit/>
          </a:bodyPr>
          <a:lstStyle/>
          <a:p>
            <a:pPr algn="just"/>
            <a:r>
              <a:rPr lang="en-US" sz="2400" b="1" dirty="0"/>
              <a:t>PROM (Programmable Read Only Memory</a:t>
            </a:r>
            <a:r>
              <a:rPr lang="en-US" sz="2400" b="1" dirty="0" smtClean="0"/>
              <a:t>)</a:t>
            </a:r>
          </a:p>
          <a:p>
            <a:pPr algn="just"/>
            <a:endParaRPr lang="en-US" sz="2400" b="1" dirty="0"/>
          </a:p>
          <a:p>
            <a:pPr marL="342900" indent="-342900" algn="just">
              <a:buFont typeface="Arial" panose="020B0604020202020204" pitchFamily="34" charset="0"/>
              <a:buChar char="•"/>
            </a:pPr>
            <a:r>
              <a:rPr lang="en-US" sz="2400" dirty="0"/>
              <a:t>PROM is read-only memory that can be modified only once by a user</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It can be programmed only once and is not erasable.</a:t>
            </a:r>
            <a:endParaRPr lang="en-US" sz="2400" dirty="0" smtClean="0"/>
          </a:p>
        </p:txBody>
      </p:sp>
    </p:spTree>
    <p:extLst>
      <p:ext uri="{BB962C8B-B14F-4D97-AF65-F5344CB8AC3E}">
        <p14:creationId xmlns:p14="http://schemas.microsoft.com/office/powerpoint/2010/main" val="19666517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581025"/>
            <a:ext cx="7848600" cy="2954655"/>
          </a:xfrm>
          <a:prstGeom prst="rect">
            <a:avLst/>
          </a:prstGeom>
          <a:noFill/>
        </p:spPr>
        <p:txBody>
          <a:bodyPr wrap="square" rtlCol="0">
            <a:spAutoFit/>
          </a:bodyPr>
          <a:lstStyle/>
          <a:p>
            <a:pPr algn="just"/>
            <a:r>
              <a:rPr lang="en-US" sz="2400" b="1" dirty="0" smtClean="0"/>
              <a:t>EPROM (</a:t>
            </a:r>
            <a:r>
              <a:rPr lang="en-US" sz="2400" b="1" dirty="0"/>
              <a:t>Erasable and </a:t>
            </a:r>
            <a:r>
              <a:rPr lang="en-US" sz="2400" b="1" dirty="0" smtClean="0"/>
              <a:t>Programmable</a:t>
            </a:r>
            <a:r>
              <a:rPr lang="en-US" sz="2400" dirty="0" smtClean="0"/>
              <a:t> </a:t>
            </a:r>
            <a:r>
              <a:rPr lang="en-US" sz="2400" b="1" dirty="0" smtClean="0"/>
              <a:t> </a:t>
            </a:r>
            <a:r>
              <a:rPr lang="en-US" sz="2400" b="1" dirty="0"/>
              <a:t>ROM</a:t>
            </a:r>
            <a:r>
              <a:rPr lang="en-US" sz="2400" b="1" dirty="0" smtClean="0"/>
              <a:t>)</a:t>
            </a:r>
          </a:p>
          <a:p>
            <a:pPr algn="just"/>
            <a:endParaRPr lang="en-US" sz="2400" b="1" dirty="0" smtClean="0"/>
          </a:p>
          <a:p>
            <a:pPr marL="342900" indent="-342900" algn="just">
              <a:buFont typeface="Arial" panose="020B0604020202020204" pitchFamily="34" charset="0"/>
              <a:buChar char="•"/>
            </a:pPr>
            <a:r>
              <a:rPr lang="en-US" sz="2400" dirty="0" smtClean="0"/>
              <a:t>Instructions  programed in EPROM can be erase by exposing </a:t>
            </a:r>
            <a:r>
              <a:rPr lang="en-US" sz="2400" dirty="0"/>
              <a:t>it to ultra-violet </a:t>
            </a:r>
            <a:r>
              <a:rPr lang="en-US" sz="2400" dirty="0" smtClean="0"/>
              <a:t>light.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This mechanism helps the reusability of ROM for programming any device.</a:t>
            </a:r>
            <a:endParaRPr lang="en-US" sz="2400" dirty="0"/>
          </a:p>
          <a:p>
            <a:endParaRPr lang="en-US" dirty="0"/>
          </a:p>
        </p:txBody>
      </p:sp>
      <p:sp>
        <p:nvSpPr>
          <p:cNvPr id="6" name="TextBox 5"/>
          <p:cNvSpPr txBox="1"/>
          <p:nvPr/>
        </p:nvSpPr>
        <p:spPr>
          <a:xfrm>
            <a:off x="441960" y="3505200"/>
            <a:ext cx="7848600" cy="2954655"/>
          </a:xfrm>
          <a:prstGeom prst="rect">
            <a:avLst/>
          </a:prstGeom>
          <a:noFill/>
        </p:spPr>
        <p:txBody>
          <a:bodyPr wrap="square" rtlCol="0">
            <a:spAutoFit/>
          </a:bodyPr>
          <a:lstStyle/>
          <a:p>
            <a:pPr algn="just"/>
            <a:r>
              <a:rPr lang="en-US" sz="2400" b="1" dirty="0" smtClean="0"/>
              <a:t>EEPROM (Electrically Erasable </a:t>
            </a:r>
            <a:r>
              <a:rPr lang="en-US" sz="2400" b="1" dirty="0"/>
              <a:t>and </a:t>
            </a:r>
            <a:r>
              <a:rPr lang="en-US" sz="2400" b="1" dirty="0" smtClean="0"/>
              <a:t>Programmable</a:t>
            </a:r>
            <a:r>
              <a:rPr lang="en-US" sz="2400" dirty="0" smtClean="0"/>
              <a:t> </a:t>
            </a:r>
            <a:r>
              <a:rPr lang="en-US" sz="2400" b="1" dirty="0" smtClean="0"/>
              <a:t> </a:t>
            </a:r>
            <a:r>
              <a:rPr lang="en-US" sz="2400" b="1" dirty="0"/>
              <a:t>ROM</a:t>
            </a:r>
            <a:r>
              <a:rPr lang="en-US" sz="2400" b="1" dirty="0" smtClean="0"/>
              <a:t>)</a:t>
            </a:r>
          </a:p>
          <a:p>
            <a:pPr algn="just"/>
            <a:endParaRPr lang="en-US" dirty="0" smtClean="0"/>
          </a:p>
          <a:p>
            <a:pPr marL="342900" indent="-342900" algn="just">
              <a:buFont typeface="Arial" panose="020B0604020202020204" pitchFamily="34" charset="0"/>
              <a:buChar char="•"/>
            </a:pPr>
            <a:r>
              <a:rPr lang="en-US" sz="2400" dirty="0"/>
              <a:t>EEPROM is programmed and erased </a:t>
            </a:r>
            <a:r>
              <a:rPr lang="en-US" sz="2400" dirty="0" smtClean="0"/>
              <a:t>electrically.</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a:t>A</a:t>
            </a:r>
            <a:r>
              <a:rPr lang="en-US" sz="2400" dirty="0" smtClean="0"/>
              <a:t>ny </a:t>
            </a:r>
            <a:r>
              <a:rPr lang="en-US" sz="2400" dirty="0"/>
              <a:t>location can be selectively erased and programmed.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EEPROMs </a:t>
            </a:r>
            <a:r>
              <a:rPr lang="en-US" sz="2400" dirty="0"/>
              <a:t>can be erased one byte at a </a:t>
            </a:r>
            <a:r>
              <a:rPr lang="en-US" sz="2400" dirty="0" smtClean="0"/>
              <a:t>time, hence </a:t>
            </a:r>
            <a:r>
              <a:rPr lang="en-US" sz="2400" dirty="0"/>
              <a:t>the process of reprogramming is flexible but slow.</a:t>
            </a:r>
            <a:endParaRPr lang="en-US" sz="2400" dirty="0" smtClean="0"/>
          </a:p>
        </p:txBody>
      </p:sp>
    </p:spTree>
    <p:extLst>
      <p:ext uri="{BB962C8B-B14F-4D97-AF65-F5344CB8AC3E}">
        <p14:creationId xmlns:p14="http://schemas.microsoft.com/office/powerpoint/2010/main" val="4449276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397" y="762000"/>
            <a:ext cx="3333750" cy="2847975"/>
          </a:xfrm>
          <a:prstGeom prst="rect">
            <a:avLst/>
          </a:prstGeom>
        </p:spPr>
      </p:pic>
      <p:sp>
        <p:nvSpPr>
          <p:cNvPr id="6" name="TextBox 5"/>
          <p:cNvSpPr txBox="1"/>
          <p:nvPr/>
        </p:nvSpPr>
        <p:spPr>
          <a:xfrm>
            <a:off x="3549911" y="4495799"/>
            <a:ext cx="1047851" cy="584775"/>
          </a:xfrm>
          <a:prstGeom prst="rect">
            <a:avLst/>
          </a:prstGeom>
          <a:noFill/>
        </p:spPr>
        <p:txBody>
          <a:bodyPr wrap="none" rtlCol="0">
            <a:spAutoFit/>
          </a:bodyPr>
          <a:lstStyle/>
          <a:p>
            <a:pPr algn="ctr"/>
            <a:r>
              <a:rPr lang="en-US" sz="3200" b="1" dirty="0" smtClean="0"/>
              <a:t>ROM</a:t>
            </a:r>
            <a:endParaRPr lang="en-US" sz="3200" b="1" dirty="0"/>
          </a:p>
        </p:txBody>
      </p:sp>
    </p:spTree>
    <p:extLst>
      <p:ext uri="{BB962C8B-B14F-4D97-AF65-F5344CB8AC3E}">
        <p14:creationId xmlns:p14="http://schemas.microsoft.com/office/powerpoint/2010/main" val="548561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Virtual Memory</a:t>
            </a:r>
            <a:br>
              <a:rPr lang="en-US" dirty="0" smtClean="0"/>
            </a:br>
            <a:endParaRPr lang="en-US" dirty="0"/>
          </a:p>
        </p:txBody>
      </p:sp>
      <p:sp>
        <p:nvSpPr>
          <p:cNvPr id="5" name="TextBox 4"/>
          <p:cNvSpPr txBox="1"/>
          <p:nvPr/>
        </p:nvSpPr>
        <p:spPr>
          <a:xfrm>
            <a:off x="685801" y="1295400"/>
            <a:ext cx="8000999"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Virtual memory is a memory </a:t>
            </a:r>
            <a:r>
              <a:rPr lang="en-US" sz="2400" dirty="0" smtClean="0"/>
              <a:t>management</a:t>
            </a:r>
            <a:r>
              <a:rPr lang="en-US" sz="2400" dirty="0"/>
              <a:t> capability of an OS that uses hardware and software to allow a computer to compensate for physical memory shortages by temporarily transferring data </a:t>
            </a:r>
            <a:r>
              <a:rPr lang="en-US" sz="2400" dirty="0" smtClean="0"/>
              <a:t>from RAM to</a:t>
            </a:r>
            <a:r>
              <a:rPr lang="en-US" sz="2400" dirty="0"/>
              <a:t> disk storage</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Paging</a:t>
            </a:r>
            <a:r>
              <a:rPr lang="en-US" sz="2400" dirty="0"/>
              <a:t> is a method of writing </a:t>
            </a:r>
            <a:r>
              <a:rPr lang="en-US" sz="2400" dirty="0" smtClean="0"/>
              <a:t>data</a:t>
            </a:r>
            <a:r>
              <a:rPr lang="en-US" sz="2400" dirty="0"/>
              <a:t> </a:t>
            </a:r>
            <a:r>
              <a:rPr lang="en-US" sz="2400" dirty="0" smtClean="0"/>
              <a:t>to</a:t>
            </a:r>
            <a:r>
              <a:rPr lang="en-US" sz="2400" dirty="0"/>
              <a:t>, and reading it from, secondary </a:t>
            </a:r>
            <a:r>
              <a:rPr lang="en-US" sz="2400" dirty="0" smtClean="0"/>
              <a:t>storage</a:t>
            </a:r>
            <a:r>
              <a:rPr lang="en-US" sz="2400" dirty="0"/>
              <a:t> </a:t>
            </a:r>
            <a:r>
              <a:rPr lang="en-US" sz="2400" dirty="0" smtClean="0"/>
              <a:t>for </a:t>
            </a:r>
            <a:r>
              <a:rPr lang="en-US" sz="2400" dirty="0"/>
              <a:t>use in primary </a:t>
            </a:r>
            <a:r>
              <a:rPr lang="en-US" sz="2400" dirty="0" smtClean="0"/>
              <a:t>storage</a:t>
            </a:r>
            <a:r>
              <a:rPr lang="en-US" sz="2400" dirty="0"/>
              <a:t>,</a:t>
            </a:r>
            <a:r>
              <a:rPr lang="en-US" sz="2400" dirty="0" smtClean="0"/>
              <a:t> </a:t>
            </a:r>
            <a:r>
              <a:rPr lang="en-US" sz="2400" dirty="0"/>
              <a:t>also known as main memory</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The </a:t>
            </a:r>
            <a:r>
              <a:rPr lang="en-US" sz="2400" dirty="0"/>
              <a:t>OS reads data from secondary storage in blocks called pages, all of which have identical size.</a:t>
            </a:r>
            <a:endParaRPr lang="en-US" sz="2400" dirty="0"/>
          </a:p>
        </p:txBody>
      </p:sp>
    </p:spTree>
    <p:extLst>
      <p:ext uri="{BB962C8B-B14F-4D97-AF65-F5344CB8AC3E}">
        <p14:creationId xmlns:p14="http://schemas.microsoft.com/office/powerpoint/2010/main" val="2622121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Secondary Memory</a:t>
            </a:r>
            <a:br>
              <a:rPr lang="en-US" u="sng" dirty="0" smtClean="0"/>
            </a:br>
            <a:endParaRPr lang="en-US" u="sng" dirty="0"/>
          </a:p>
        </p:txBody>
      </p:sp>
    </p:spTree>
    <p:extLst>
      <p:ext uri="{BB962C8B-B14F-4D97-AF65-F5344CB8AC3E}">
        <p14:creationId xmlns:p14="http://schemas.microsoft.com/office/powerpoint/2010/main" val="40342911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Disk</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sz="2400" b="1" dirty="0"/>
              <a:t>Date </a:t>
            </a:r>
            <a:r>
              <a:rPr lang="en-US" sz="2400" b="1" dirty="0" smtClean="0"/>
              <a:t>invented:</a:t>
            </a:r>
            <a:r>
              <a:rPr lang="en-US" sz="2400" dirty="0" smtClean="0"/>
              <a:t>24 </a:t>
            </a:r>
            <a:r>
              <a:rPr lang="en-US" sz="2400" dirty="0"/>
              <a:t>December 1954; 63 years ago.</a:t>
            </a:r>
          </a:p>
          <a:p>
            <a:pPr marL="0" indent="0">
              <a:buNone/>
            </a:pPr>
            <a:r>
              <a:rPr lang="en-US" sz="2400" b="1" dirty="0"/>
              <a:t>Invented </a:t>
            </a:r>
            <a:r>
              <a:rPr lang="en-US" sz="2400" b="1" dirty="0" smtClean="0"/>
              <a:t>by     :</a:t>
            </a:r>
            <a:r>
              <a:rPr lang="en-US" sz="2400" dirty="0" smtClean="0"/>
              <a:t>IBM </a:t>
            </a:r>
            <a:r>
              <a:rPr lang="en-US" sz="2400" dirty="0"/>
              <a:t>team led by Rey Johnson.</a:t>
            </a:r>
          </a:p>
          <a:p>
            <a:pPr marL="0" indent="0">
              <a:buNone/>
            </a:pPr>
            <a:r>
              <a:rPr lang="en-US" sz="2400" b="1" dirty="0" smtClean="0"/>
              <a:t>What is Hard Disk?</a:t>
            </a:r>
          </a:p>
          <a:p>
            <a:pPr marL="0" indent="0" algn="just">
              <a:buNone/>
            </a:pPr>
            <a:r>
              <a:rPr lang="en-US" sz="2400" dirty="0"/>
              <a:t>A hard disk drive (HDD), hard disk, hard drive or fixed disk is a data storage device that uses </a:t>
            </a:r>
            <a:r>
              <a:rPr lang="en-US" sz="2400" dirty="0" smtClean="0"/>
              <a:t>magnetic </a:t>
            </a:r>
            <a:r>
              <a:rPr lang="en-US" sz="2400" dirty="0"/>
              <a:t>storage to store and retrieve digital information using one or more rigid rapidly </a:t>
            </a:r>
            <a:r>
              <a:rPr lang="en-US" sz="2400" dirty="0" smtClean="0"/>
              <a:t>rotatingdisks </a:t>
            </a:r>
            <a:r>
              <a:rPr lang="en-US" sz="2400" dirty="0"/>
              <a:t>(platters) coated with magnetic </a:t>
            </a:r>
            <a:r>
              <a:rPr lang="en-US" sz="2400" dirty="0" smtClean="0"/>
              <a:t>material.</a:t>
            </a:r>
          </a:p>
          <a:p>
            <a:pPr marL="0" indent="0" algn="just">
              <a:buNone/>
            </a:pPr>
            <a:endParaRPr lang="en-US" sz="24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190047"/>
            <a:ext cx="4038600" cy="3346268"/>
          </a:xfrm>
        </p:spPr>
      </p:pic>
    </p:spTree>
    <p:extLst>
      <p:ext uri="{BB962C8B-B14F-4D97-AF65-F5344CB8AC3E}">
        <p14:creationId xmlns:p14="http://schemas.microsoft.com/office/powerpoint/2010/main" val="1367654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274638"/>
            <a:ext cx="7924800" cy="715962"/>
          </a:xfrm>
        </p:spPr>
        <p:txBody>
          <a:bodyPr>
            <a:normAutofit fontScale="90000"/>
          </a:bodyPr>
          <a:lstStyle/>
          <a:p>
            <a:r>
              <a:rPr lang="en-US" dirty="0" smtClean="0"/>
              <a:t> </a:t>
            </a:r>
            <a:endParaRPr lang="en-US" dirty="0"/>
          </a:p>
        </p:txBody>
      </p:sp>
      <p:sp>
        <p:nvSpPr>
          <p:cNvPr id="6" name="Content Placeholder 5"/>
          <p:cNvSpPr>
            <a:spLocks noGrp="1"/>
          </p:cNvSpPr>
          <p:nvPr>
            <p:ph idx="1"/>
          </p:nvPr>
        </p:nvSpPr>
        <p:spPr>
          <a:xfrm>
            <a:off x="0" y="990600"/>
            <a:ext cx="9220200" cy="5059363"/>
          </a:xfrm>
        </p:spPr>
        <p:txBody>
          <a:bodyPr>
            <a:normAutofit fontScale="85000" lnSpcReduction="20000"/>
          </a:bodyPr>
          <a:lstStyle/>
          <a:p>
            <a:pPr marL="0" indent="0">
              <a:buNone/>
            </a:pPr>
            <a:r>
              <a:rPr lang="en-US" b="1" dirty="0"/>
              <a:t>Major Components in HardDisk</a:t>
            </a:r>
            <a:br>
              <a:rPr lang="en-US" b="1" dirty="0"/>
            </a:br>
            <a:r>
              <a:rPr lang="en-US" b="1" dirty="0"/>
              <a:t/>
            </a:r>
            <a:br>
              <a:rPr lang="en-US" b="1" dirty="0"/>
            </a:br>
            <a:r>
              <a:rPr lang="en-US" dirty="0"/>
              <a:t>The hard drive, which typically provides storage for data and applications within a computer,has four key components inside its casing is..</a:t>
            </a:r>
            <a:br>
              <a:rPr lang="en-US" dirty="0"/>
            </a:br>
            <a:r>
              <a:rPr lang="en-US" dirty="0"/>
              <a:t/>
            </a:r>
            <a:br>
              <a:rPr lang="en-US" dirty="0"/>
            </a:br>
            <a:r>
              <a:rPr lang="en-US" dirty="0"/>
              <a:t>1)The platter (for storing data), </a:t>
            </a:r>
            <a:br>
              <a:rPr lang="en-US" dirty="0"/>
            </a:br>
            <a:r>
              <a:rPr lang="en-US" dirty="0"/>
              <a:t/>
            </a:r>
            <a:br>
              <a:rPr lang="en-US" dirty="0"/>
            </a:br>
            <a:r>
              <a:rPr lang="en-US" dirty="0"/>
              <a:t>2)The spindle (for spinning the platters), </a:t>
            </a:r>
            <a:br>
              <a:rPr lang="en-US" dirty="0"/>
            </a:br>
            <a:r>
              <a:rPr lang="en-US" dirty="0"/>
              <a:t/>
            </a:r>
            <a:br>
              <a:rPr lang="en-US" dirty="0"/>
            </a:br>
            <a:r>
              <a:rPr lang="en-US" dirty="0"/>
              <a:t>3)The read/write arm (for reading and writing data)and </a:t>
            </a:r>
            <a:br>
              <a:rPr lang="en-US" dirty="0"/>
            </a:br>
            <a:r>
              <a:rPr lang="en-US" dirty="0"/>
              <a:t/>
            </a:r>
            <a:br>
              <a:rPr lang="en-US" dirty="0"/>
            </a:br>
            <a:r>
              <a:rPr lang="en-US" dirty="0"/>
              <a:t>4)The actuator (for controlling the actions of the </a:t>
            </a:r>
            <a:r>
              <a:rPr lang="en-US" dirty="0" smtClean="0"/>
              <a:t>read/write arm</a:t>
            </a:r>
            <a:r>
              <a:rPr lang="en-US" dirty="0"/>
              <a:t>).</a:t>
            </a:r>
          </a:p>
        </p:txBody>
      </p:sp>
    </p:spTree>
    <p:extLst>
      <p:ext uri="{BB962C8B-B14F-4D97-AF65-F5344CB8AC3E}">
        <p14:creationId xmlns:p14="http://schemas.microsoft.com/office/powerpoint/2010/main" val="67685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u="sng" dirty="0" smtClean="0"/>
              <a:t>Cathode Ray Tube</a:t>
            </a:r>
            <a:r>
              <a:rPr lang="en-US" dirty="0" smtClean="0"/>
              <a:t> (CRT)</a:t>
            </a:r>
            <a:endParaRPr lang="en-US" dirty="0"/>
          </a:p>
        </p:txBody>
      </p:sp>
      <p:sp>
        <p:nvSpPr>
          <p:cNvPr id="3" name="TextBox 2"/>
          <p:cNvSpPr txBox="1"/>
          <p:nvPr/>
        </p:nvSpPr>
        <p:spPr>
          <a:xfrm>
            <a:off x="838200" y="1295400"/>
            <a:ext cx="7620000"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The cathode ray tube (CRT) is a vacuum </a:t>
            </a:r>
            <a:r>
              <a:rPr lang="en-US" sz="2400" dirty="0" smtClean="0"/>
              <a:t>tube</a:t>
            </a:r>
            <a:r>
              <a:rPr lang="en-US" sz="2400" dirty="0"/>
              <a:t> that </a:t>
            </a:r>
            <a:r>
              <a:rPr lang="en-US" sz="2400" dirty="0" smtClean="0"/>
              <a:t>contain one </a:t>
            </a:r>
            <a:r>
              <a:rPr lang="en-US" sz="2400" dirty="0"/>
              <a:t>or more electron </a:t>
            </a:r>
            <a:r>
              <a:rPr lang="en-US" sz="2400" dirty="0" smtClean="0"/>
              <a:t>guns</a:t>
            </a:r>
            <a:r>
              <a:rPr lang="en-US" sz="2400" dirty="0"/>
              <a:t> and a </a:t>
            </a:r>
            <a:r>
              <a:rPr lang="en-US" sz="2400" dirty="0" smtClean="0"/>
              <a:t>phosphorescent</a:t>
            </a:r>
            <a:r>
              <a:rPr lang="en-US" sz="2400" dirty="0"/>
              <a:t> screen, and is used to display images</a:t>
            </a:r>
            <a:r>
              <a:rPr lang="en-US" sz="2400" dirty="0" smtClean="0"/>
              <a:t>.</a:t>
            </a:r>
          </a:p>
          <a:p>
            <a:pPr marL="342900" indent="-342900" algn="just">
              <a:buFont typeface="Arial" panose="020B0604020202020204" pitchFamily="34" charset="0"/>
              <a:buChar char="•"/>
            </a:pPr>
            <a:r>
              <a:rPr lang="en-US" sz="2400" dirty="0"/>
              <a:t>It modulates, accelerates, and deflects electron </a:t>
            </a:r>
            <a:r>
              <a:rPr lang="en-US" sz="2400" dirty="0" smtClean="0"/>
              <a:t>beams </a:t>
            </a:r>
            <a:r>
              <a:rPr lang="en-US" sz="2400" dirty="0"/>
              <a:t>onto the screen to create the images. </a:t>
            </a:r>
            <a:endParaRPr lang="en-US" sz="2400" dirty="0" smtClean="0"/>
          </a:p>
          <a:p>
            <a:pPr marL="342900" indent="-342900" algn="just">
              <a:buFont typeface="Arial" panose="020B0604020202020204" pitchFamily="34" charset="0"/>
              <a:buChar char="•"/>
            </a:pPr>
            <a:endParaRPr lang="en-US" sz="2400" dirty="0"/>
          </a:p>
        </p:txBody>
      </p:sp>
      <p:sp>
        <p:nvSpPr>
          <p:cNvPr id="4" name="TextBox 3"/>
          <p:cNvSpPr txBox="1"/>
          <p:nvPr/>
        </p:nvSpPr>
        <p:spPr>
          <a:xfrm>
            <a:off x="1143000" y="3203614"/>
            <a:ext cx="2215030" cy="461665"/>
          </a:xfrm>
          <a:prstGeom prst="rect">
            <a:avLst/>
          </a:prstGeom>
          <a:noFill/>
        </p:spPr>
        <p:txBody>
          <a:bodyPr wrap="none" rtlCol="0">
            <a:spAutoFit/>
          </a:bodyPr>
          <a:lstStyle/>
          <a:p>
            <a:r>
              <a:rPr lang="en-US" sz="2400" b="1" u="sng" dirty="0" smtClean="0"/>
              <a:t>Working of CRT</a:t>
            </a:r>
            <a:r>
              <a:rPr lang="en-US" sz="2400" b="1" dirty="0" smtClean="0"/>
              <a:t> </a:t>
            </a:r>
            <a:endParaRPr lang="en-US" sz="2400" b="1" dirty="0"/>
          </a:p>
        </p:txBody>
      </p:sp>
    </p:spTree>
    <p:extLst>
      <p:ext uri="{BB962C8B-B14F-4D97-AF65-F5344CB8AC3E}">
        <p14:creationId xmlns:p14="http://schemas.microsoft.com/office/powerpoint/2010/main" val="28310146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smtClean="0"/>
              <a:t>How it works?</a:t>
            </a:r>
            <a:endParaRPr lang="en-US" sz="4000"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marL="0" indent="0">
              <a:buNone/>
            </a:pPr>
            <a:r>
              <a:rPr lang="en-US" sz="2400" b="1" u="sng" dirty="0" smtClean="0"/>
              <a:t>Platter:</a:t>
            </a:r>
          </a:p>
          <a:p>
            <a:pPr marL="0" indent="0">
              <a:buNone/>
            </a:pPr>
            <a:r>
              <a:rPr lang="en-US" sz="2400" dirty="0"/>
              <a:t>The platters are the circular discs inside the hard drive where the 1s and 0s </a:t>
            </a:r>
            <a:r>
              <a:rPr lang="en-US" sz="2400" dirty="0" smtClean="0"/>
              <a:t>that </a:t>
            </a:r>
            <a:r>
              <a:rPr lang="en-US" sz="2400" dirty="0"/>
              <a:t>make up your files are stored</a:t>
            </a:r>
            <a:r>
              <a:rPr lang="en-US" sz="2400" dirty="0" smtClean="0"/>
              <a:t>.</a:t>
            </a:r>
          </a:p>
          <a:p>
            <a:pPr marL="0" indent="0">
              <a:buNone/>
            </a:pPr>
            <a:r>
              <a:rPr lang="en-US" sz="2400" b="1" u="sng" dirty="0"/>
              <a:t>The </a:t>
            </a:r>
            <a:r>
              <a:rPr lang="en-US" sz="2400" b="1" u="sng" dirty="0" smtClean="0"/>
              <a:t>Spindle:</a:t>
            </a:r>
          </a:p>
          <a:p>
            <a:r>
              <a:rPr lang="en-US" sz="2400" dirty="0"/>
              <a:t>The spindle keeps the platters in position and rotates them as required</a:t>
            </a:r>
            <a:r>
              <a:rPr lang="en-US" sz="2400" dirty="0" smtClean="0"/>
              <a:t>.</a:t>
            </a:r>
          </a:p>
          <a:p>
            <a:r>
              <a:rPr lang="en-US" sz="2400" dirty="0"/>
              <a:t>A typical internal desktop drive runs at 7,200 RPM, though faster </a:t>
            </a:r>
            <a:r>
              <a:rPr lang="en-US" sz="2400" dirty="0" smtClean="0"/>
              <a:t>and </a:t>
            </a:r>
            <a:r>
              <a:rPr lang="en-US" sz="2400" dirty="0"/>
              <a:t>slower speeds are available. </a:t>
            </a:r>
            <a:endParaRPr lang="en-US" sz="2400" dirty="0" smtClean="0"/>
          </a:p>
          <a:p>
            <a:pPr marL="0" indent="0">
              <a:buNone/>
            </a:pPr>
            <a:r>
              <a:rPr lang="en-US" sz="2400" b="1" u="sng" dirty="0"/>
              <a:t>The Read/Write </a:t>
            </a:r>
            <a:r>
              <a:rPr lang="en-US" sz="2400" b="1" u="sng" dirty="0" smtClean="0"/>
              <a:t>Arm:</a:t>
            </a:r>
          </a:p>
          <a:p>
            <a:pPr marL="0" indent="0">
              <a:buNone/>
            </a:pPr>
            <a:r>
              <a:rPr lang="en-US" sz="2400" dirty="0"/>
              <a:t>The read/write arm controls the movement of the read/write heads, which do the actual reading and writing on the disk </a:t>
            </a:r>
          </a:p>
          <a:p>
            <a:pPr marL="0" indent="0">
              <a:buNone/>
            </a:pPr>
            <a:r>
              <a:rPr lang="en-US" sz="2400" dirty="0"/>
              <a:t>platters by converting the magnetic surface into an electric current.</a:t>
            </a:r>
          </a:p>
        </p:txBody>
      </p:sp>
    </p:spTree>
    <p:extLst>
      <p:ext uri="{BB962C8B-B14F-4D97-AF65-F5344CB8AC3E}">
        <p14:creationId xmlns:p14="http://schemas.microsoft.com/office/powerpoint/2010/main" val="2606400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b="1" u="sng" dirty="0"/>
              <a:t>Actuator:</a:t>
            </a:r>
            <a:br>
              <a:rPr lang="en-US" b="1" u="sng" dirty="0"/>
            </a:br>
            <a:r>
              <a:rPr lang="en-US" dirty="0" smtClean="0"/>
              <a:t> </a:t>
            </a:r>
            <a:endParaRPr lang="en-US" dirty="0"/>
          </a:p>
        </p:txBody>
      </p:sp>
      <p:sp>
        <p:nvSpPr>
          <p:cNvPr id="3" name="Content Placeholder 2"/>
          <p:cNvSpPr>
            <a:spLocks noGrp="1"/>
          </p:cNvSpPr>
          <p:nvPr>
            <p:ph sz="half" idx="1"/>
          </p:nvPr>
        </p:nvSpPr>
        <p:spPr>
          <a:xfrm>
            <a:off x="457200" y="838200"/>
            <a:ext cx="4038600" cy="5287963"/>
          </a:xfrm>
        </p:spPr>
        <p:txBody>
          <a:bodyPr/>
          <a:lstStyle/>
          <a:p>
            <a:pPr marL="0" indent="0">
              <a:buNone/>
            </a:pPr>
            <a:r>
              <a:rPr lang="en-US" dirty="0"/>
              <a:t>The actuator or head actuator is a small motor that takes instructions from the drive's circuit board to control the </a:t>
            </a:r>
          </a:p>
          <a:p>
            <a:pPr marL="0" indent="0">
              <a:buNone/>
            </a:pPr>
            <a:r>
              <a:rPr lang="en-US" dirty="0"/>
              <a:t>movement of the read/write arm and supervise the transfer of data to and from the platters. </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14800" y="914400"/>
            <a:ext cx="5029200" cy="4648200"/>
          </a:xfrm>
        </p:spPr>
      </p:pic>
    </p:spTree>
    <p:extLst>
      <p:ext uri="{BB962C8B-B14F-4D97-AF65-F5344CB8AC3E}">
        <p14:creationId xmlns:p14="http://schemas.microsoft.com/office/powerpoint/2010/main" val="2151204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4000" dirty="0"/>
              <a:t>Types of Hard Disks</a:t>
            </a:r>
          </a:p>
        </p:txBody>
      </p:sp>
      <p:sp>
        <p:nvSpPr>
          <p:cNvPr id="7" name="Content Placeholder 6"/>
          <p:cNvSpPr>
            <a:spLocks noGrp="1"/>
          </p:cNvSpPr>
          <p:nvPr>
            <p:ph idx="1"/>
          </p:nvPr>
        </p:nvSpPr>
        <p:spPr>
          <a:xfrm>
            <a:off x="457200" y="1447800"/>
            <a:ext cx="8229600" cy="4678363"/>
          </a:xfrm>
        </p:spPr>
        <p:txBody>
          <a:bodyPr>
            <a:normAutofit/>
          </a:bodyPr>
          <a:lstStyle/>
          <a:p>
            <a:pPr marL="0" indent="0">
              <a:buNone/>
            </a:pPr>
            <a:r>
              <a:rPr lang="en-US" sz="2400" b="1" dirty="0"/>
              <a:t>Currently, we can group hard drives into four types:</a:t>
            </a:r>
          </a:p>
          <a:p>
            <a:pPr marL="0" indent="0">
              <a:buNone/>
            </a:pPr>
            <a:endParaRPr lang="en-US" sz="2400" dirty="0"/>
          </a:p>
          <a:p>
            <a:pPr marL="0" indent="0">
              <a:buNone/>
            </a:pPr>
            <a:r>
              <a:rPr lang="en-US" sz="2400" dirty="0"/>
              <a:t>1)Parallel Advanced Technology Attachment (PATA</a:t>
            </a:r>
            <a:r>
              <a:rPr lang="en-US" sz="2400" dirty="0" smtClean="0"/>
              <a:t>)</a:t>
            </a:r>
          </a:p>
          <a:p>
            <a:pPr marL="0" indent="0">
              <a:buNone/>
            </a:pPr>
            <a:endParaRPr lang="en-US" sz="2400" dirty="0"/>
          </a:p>
          <a:p>
            <a:pPr marL="0" indent="0">
              <a:buNone/>
            </a:pPr>
            <a:r>
              <a:rPr lang="en-US" sz="2400" dirty="0"/>
              <a:t>2)Serial ATA (SATA</a:t>
            </a:r>
            <a:r>
              <a:rPr lang="en-US" sz="2400" dirty="0" smtClean="0"/>
              <a:t>)</a:t>
            </a:r>
          </a:p>
          <a:p>
            <a:pPr marL="0" indent="0">
              <a:buNone/>
            </a:pPr>
            <a:endParaRPr lang="en-US" sz="2400" dirty="0"/>
          </a:p>
          <a:p>
            <a:pPr marL="0" indent="0">
              <a:buNone/>
            </a:pPr>
            <a:r>
              <a:rPr lang="en-US" sz="2400" dirty="0"/>
              <a:t>3)Small Computer System Interface (SCSI</a:t>
            </a:r>
            <a:r>
              <a:rPr lang="en-US" sz="2400" dirty="0" smtClean="0"/>
              <a:t>)</a:t>
            </a:r>
          </a:p>
          <a:p>
            <a:pPr marL="0" indent="0">
              <a:buNone/>
            </a:pPr>
            <a:endParaRPr lang="en-US" sz="2400" dirty="0"/>
          </a:p>
          <a:p>
            <a:pPr marL="0" indent="0">
              <a:buNone/>
            </a:pPr>
            <a:r>
              <a:rPr lang="en-US" sz="2400" dirty="0"/>
              <a:t>4)Solid State Drives (SSD)</a:t>
            </a:r>
          </a:p>
        </p:txBody>
      </p:sp>
    </p:spTree>
    <p:extLst>
      <p:ext uri="{BB962C8B-B14F-4D97-AF65-F5344CB8AC3E}">
        <p14:creationId xmlns:p14="http://schemas.microsoft.com/office/powerpoint/2010/main" val="982005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45831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Hard Disk Speed....?</a:t>
            </a: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400" dirty="0"/>
              <a:t>Hard drive speed is measured in rotational speed of the disk, or RPM. </a:t>
            </a:r>
            <a:endParaRPr lang="en-US" sz="2400" dirty="0" smtClean="0"/>
          </a:p>
          <a:p>
            <a:r>
              <a:rPr lang="en-US" sz="2400" dirty="0" smtClean="0"/>
              <a:t>Most </a:t>
            </a:r>
            <a:r>
              <a:rPr lang="en-US" sz="2400" dirty="0"/>
              <a:t>commonly, </a:t>
            </a:r>
            <a:r>
              <a:rPr lang="en-US" sz="2400" dirty="0" smtClean="0"/>
              <a:t>there </a:t>
            </a:r>
            <a:r>
              <a:rPr lang="en-US" sz="2400" dirty="0"/>
              <a:t>are two basic hard drive speeds, 5400RPM and 7200RPM</a:t>
            </a:r>
            <a:r>
              <a:rPr lang="en-US" sz="2400" dirty="0" smtClean="0"/>
              <a:t>.</a:t>
            </a:r>
          </a:p>
          <a:p>
            <a:endParaRPr lang="en-US" sz="2400" dirty="0" smtClean="0"/>
          </a:p>
          <a:p>
            <a:r>
              <a:rPr lang="en-US" sz="2400" dirty="0" smtClean="0"/>
              <a:t> </a:t>
            </a:r>
            <a:r>
              <a:rPr lang="en-US" sz="2400" dirty="0"/>
              <a:t>Some higher performance </a:t>
            </a:r>
            <a:r>
              <a:rPr lang="en-US" sz="2400" dirty="0" smtClean="0"/>
              <a:t>hard </a:t>
            </a:r>
            <a:r>
              <a:rPr lang="en-US" sz="2400" dirty="0"/>
              <a:t>drive may be up to 10,000 RPM</a:t>
            </a:r>
            <a:r>
              <a:rPr lang="en-US" sz="2400" dirty="0" smtClean="0"/>
              <a:t>.</a:t>
            </a:r>
          </a:p>
          <a:p>
            <a:endParaRPr lang="en-US" sz="2400" dirty="0"/>
          </a:p>
          <a:p>
            <a:r>
              <a:rPr lang="en-US" sz="2400" dirty="0" smtClean="0"/>
              <a:t> </a:t>
            </a:r>
            <a:r>
              <a:rPr lang="en-US" sz="2400" dirty="0"/>
              <a:t>The 5400RPM and 7200RPM hard drives are available </a:t>
            </a:r>
          </a:p>
          <a:p>
            <a:r>
              <a:rPr lang="en-US" sz="2400" dirty="0"/>
              <a:t>in both 2.5-inch and 3.5-inch sizes.</a:t>
            </a:r>
          </a:p>
        </p:txBody>
      </p:sp>
    </p:spTree>
    <p:extLst>
      <p:ext uri="{BB962C8B-B14F-4D97-AF65-F5344CB8AC3E}">
        <p14:creationId xmlns:p14="http://schemas.microsoft.com/office/powerpoint/2010/main" val="1360315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517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Disadvantages of CRT</a:t>
            </a:r>
            <a:br>
              <a:rPr lang="en-US" u="sng" dirty="0" smtClean="0"/>
            </a:br>
            <a:endParaRPr lang="en-US" u="sng" dirty="0"/>
          </a:p>
        </p:txBody>
      </p:sp>
      <p:sp>
        <p:nvSpPr>
          <p:cNvPr id="5" name="Rectangle 4"/>
          <p:cNvSpPr/>
          <p:nvPr/>
        </p:nvSpPr>
        <p:spPr>
          <a:xfrm>
            <a:off x="533400" y="1295400"/>
            <a:ext cx="8001000" cy="3785652"/>
          </a:xfrm>
          <a:prstGeom prst="rect">
            <a:avLst/>
          </a:prstGeom>
        </p:spPr>
        <p:txBody>
          <a:bodyPr wrap="square">
            <a:spAutoFit/>
          </a:bodyPr>
          <a:lstStyle/>
          <a:p>
            <a:pPr marL="285750" indent="-285750" algn="just">
              <a:buFont typeface="Arial" panose="020B0604020202020204" pitchFamily="34" charset="0"/>
              <a:buChar char="•"/>
            </a:pPr>
            <a:r>
              <a:rPr lang="en-US" sz="2400" dirty="0" smtClean="0"/>
              <a:t>The </a:t>
            </a:r>
            <a:r>
              <a:rPr lang="en-US" sz="2400" dirty="0"/>
              <a:t>CRT's </a:t>
            </a:r>
            <a:r>
              <a:rPr lang="en-US" sz="2400" dirty="0" smtClean="0"/>
              <a:t>produces </a:t>
            </a:r>
            <a:r>
              <a:rPr lang="en-US" sz="2400" dirty="0"/>
              <a:t>images with softer edges that are not as sharp as an LCD at its native resolution. </a:t>
            </a:r>
            <a:endParaRPr lang="en-US" sz="2400" dirty="0" smtClean="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Imperfect </a:t>
            </a:r>
            <a:r>
              <a:rPr lang="en-US" sz="2400" dirty="0"/>
              <a:t>focus and color registration also reduce sharpness. </a:t>
            </a:r>
            <a:endParaRPr lang="en-US" sz="2400" dirty="0" smtClean="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Relatively bright but not as bright as LCDs. </a:t>
            </a:r>
            <a:endParaRPr lang="en-US" sz="2400" dirty="0" smtClean="0"/>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a:t> </a:t>
            </a:r>
            <a:r>
              <a:rPr lang="en-US" sz="2400" dirty="0" smtClean="0"/>
              <a:t>Produces electrostatics radiation which is harmful for eye’s</a:t>
            </a:r>
            <a:endParaRPr lang="en-US" sz="2400" dirty="0" smtClean="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 </a:t>
            </a:r>
            <a:r>
              <a:rPr lang="en-US" sz="2400" dirty="0" smtClean="0"/>
              <a:t>CRT’s monitors acquire more space as compared to LCD’s.</a:t>
            </a:r>
            <a:endParaRPr lang="en-US" sz="2400" dirty="0"/>
          </a:p>
        </p:txBody>
      </p:sp>
    </p:spTree>
    <p:extLst>
      <p:ext uri="{BB962C8B-B14F-4D97-AF65-F5344CB8AC3E}">
        <p14:creationId xmlns:p14="http://schemas.microsoft.com/office/powerpoint/2010/main" val="811946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Liquid </a:t>
            </a:r>
            <a:r>
              <a:rPr lang="en-US" u="sng" dirty="0" smtClean="0"/>
              <a:t>Crystal Display</a:t>
            </a:r>
            <a:r>
              <a:rPr lang="en-US" dirty="0" smtClean="0"/>
              <a:t> (LCD)</a:t>
            </a:r>
            <a:r>
              <a:rPr lang="en-US" b="1" dirty="0"/>
              <a:t/>
            </a:r>
            <a:br>
              <a:rPr lang="en-US" b="1" dirty="0"/>
            </a:br>
            <a:endParaRPr lang="en-US" dirty="0"/>
          </a:p>
        </p:txBody>
      </p:sp>
      <p:sp>
        <p:nvSpPr>
          <p:cNvPr id="3" name="TextBox 2"/>
          <p:cNvSpPr txBox="1"/>
          <p:nvPr/>
        </p:nvSpPr>
        <p:spPr>
          <a:xfrm>
            <a:off x="762000" y="1219200"/>
            <a:ext cx="78486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A liquid-crystal display (LCD) is a flat-panel </a:t>
            </a:r>
            <a:r>
              <a:rPr lang="en-US" sz="2400" dirty="0" smtClean="0"/>
              <a:t>display</a:t>
            </a:r>
            <a:r>
              <a:rPr lang="en-US" sz="2400" dirty="0"/>
              <a:t> </a:t>
            </a:r>
            <a:r>
              <a:rPr lang="en-US" sz="2400" dirty="0" smtClean="0"/>
              <a:t>that </a:t>
            </a:r>
            <a:r>
              <a:rPr lang="en-US" sz="2400" dirty="0"/>
              <a:t>uses the light-modulating properties of liquid crystals. </a:t>
            </a:r>
            <a:endParaRPr lang="en-US" sz="2400" dirty="0" smtClean="0"/>
          </a:p>
          <a:p>
            <a:pPr marL="342900" indent="-342900" algn="just">
              <a:buFont typeface="Arial" panose="020B0604020202020204" pitchFamily="34" charset="0"/>
              <a:buChar char="•"/>
            </a:pPr>
            <a:r>
              <a:rPr lang="en-US" sz="2400" dirty="0" smtClean="0"/>
              <a:t>Liquid </a:t>
            </a:r>
            <a:r>
              <a:rPr lang="en-US" sz="2400" dirty="0"/>
              <a:t>crystals do not emit light directly, instead using </a:t>
            </a:r>
            <a:r>
              <a:rPr lang="en-US" sz="2400" dirty="0" smtClean="0"/>
              <a:t>a backlight</a:t>
            </a:r>
            <a:r>
              <a:rPr lang="en-US" sz="2400" dirty="0"/>
              <a:t> or </a:t>
            </a:r>
            <a:r>
              <a:rPr lang="en-US" sz="2400" dirty="0" smtClean="0"/>
              <a:t>reflector</a:t>
            </a:r>
            <a:r>
              <a:rPr lang="en-US" sz="2400" dirty="0"/>
              <a:t> </a:t>
            </a:r>
            <a:r>
              <a:rPr lang="en-US" sz="2400" dirty="0" smtClean="0"/>
              <a:t>to produce </a:t>
            </a:r>
            <a:r>
              <a:rPr lang="en-US" sz="2400" dirty="0"/>
              <a:t>images </a:t>
            </a:r>
            <a:r>
              <a:rPr lang="en-US" sz="2400" dirty="0" smtClean="0"/>
              <a:t>in color </a:t>
            </a:r>
            <a:r>
              <a:rPr lang="en-US" sz="2400" dirty="0"/>
              <a:t>or monochrome</a:t>
            </a:r>
            <a:r>
              <a:rPr lang="en-US" sz="2400" dirty="0" smtClean="0"/>
              <a:t>.</a:t>
            </a:r>
          </a:p>
        </p:txBody>
      </p:sp>
      <p:sp>
        <p:nvSpPr>
          <p:cNvPr id="4" name="TextBox 3"/>
          <p:cNvSpPr txBox="1"/>
          <p:nvPr/>
        </p:nvSpPr>
        <p:spPr>
          <a:xfrm>
            <a:off x="1209072" y="3176944"/>
            <a:ext cx="2143728" cy="461665"/>
          </a:xfrm>
          <a:prstGeom prst="rect">
            <a:avLst/>
          </a:prstGeom>
          <a:noFill/>
        </p:spPr>
        <p:txBody>
          <a:bodyPr wrap="none" rtlCol="0">
            <a:spAutoFit/>
          </a:bodyPr>
          <a:lstStyle/>
          <a:p>
            <a:r>
              <a:rPr lang="en-US" sz="2400" b="1" u="sng" dirty="0" smtClean="0"/>
              <a:t>Working of LCD</a:t>
            </a:r>
            <a:endParaRPr lang="en-US" sz="2400" b="1" u="sng" dirty="0"/>
          </a:p>
        </p:txBody>
      </p:sp>
    </p:spTree>
    <p:extLst>
      <p:ext uri="{BB962C8B-B14F-4D97-AF65-F5344CB8AC3E}">
        <p14:creationId xmlns:p14="http://schemas.microsoft.com/office/powerpoint/2010/main" val="3255133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of LED</a:t>
            </a:r>
            <a:br>
              <a:rPr lang="en-US" dirty="0" smtClean="0"/>
            </a:br>
            <a:endParaRPr lang="en-US" dirty="0"/>
          </a:p>
        </p:txBody>
      </p:sp>
      <p:sp>
        <p:nvSpPr>
          <p:cNvPr id="5" name="Rectangle 4"/>
          <p:cNvSpPr/>
          <p:nvPr/>
        </p:nvSpPr>
        <p:spPr>
          <a:xfrm>
            <a:off x="685800" y="1066800"/>
            <a:ext cx="7620000" cy="2031325"/>
          </a:xfrm>
          <a:prstGeom prst="rect">
            <a:avLst/>
          </a:prstGeom>
        </p:spPr>
        <p:txBody>
          <a:bodyPr wrap="square">
            <a:spAutoFit/>
          </a:bodyPr>
          <a:lstStyle/>
          <a:p>
            <a:r>
              <a:rPr lang="en-US" b="1" dirty="0"/>
              <a:t>1. Resolution</a:t>
            </a:r>
            <a:r>
              <a:rPr lang="en-US" dirty="0"/>
              <a:t> </a:t>
            </a:r>
            <a:br>
              <a:rPr lang="en-US" dirty="0"/>
            </a:br>
            <a:r>
              <a:rPr lang="en-US" dirty="0"/>
              <a:t>Each panel has a fixed pixel resolution format determined at the time of manufacture that can not be changed. All other image resolutions require rescaling, which generally results in significant image degradation, particularly for fine text and graphics. For most applications should only be used at the native resolution of the panel. If you need fine text and graphics at more than one resolution do not get an LCD display.</a:t>
            </a:r>
          </a:p>
        </p:txBody>
      </p:sp>
      <p:sp>
        <p:nvSpPr>
          <p:cNvPr id="6" name="Rectangle 5"/>
          <p:cNvSpPr/>
          <p:nvPr/>
        </p:nvSpPr>
        <p:spPr>
          <a:xfrm>
            <a:off x="685800" y="3276600"/>
            <a:ext cx="5943600" cy="1477328"/>
          </a:xfrm>
          <a:prstGeom prst="rect">
            <a:avLst/>
          </a:prstGeom>
        </p:spPr>
        <p:txBody>
          <a:bodyPr wrap="square">
            <a:spAutoFit/>
          </a:bodyPr>
          <a:lstStyle/>
          <a:p>
            <a:r>
              <a:rPr lang="en-US" b="1" dirty="0"/>
              <a:t>2</a:t>
            </a:r>
            <a:r>
              <a:rPr lang="en-US" b="1" dirty="0" smtClean="0"/>
              <a:t>. </a:t>
            </a:r>
            <a:r>
              <a:rPr lang="en-US" b="1" dirty="0"/>
              <a:t>Viewing Angle</a:t>
            </a:r>
            <a:r>
              <a:rPr lang="en-US" dirty="0"/>
              <a:t> </a:t>
            </a:r>
            <a:br>
              <a:rPr lang="en-US" dirty="0"/>
            </a:br>
            <a:r>
              <a:rPr lang="en-US" dirty="0"/>
              <a:t>Limited viewing angle. Brightness, contrast, gamma and color mixtures vary with the viewing angle. Can lead to contrast and color reversal at large angles. Need to be viewed as close to straight ahead as possible.</a:t>
            </a:r>
          </a:p>
        </p:txBody>
      </p:sp>
      <p:sp>
        <p:nvSpPr>
          <p:cNvPr id="7" name="Rectangle 6"/>
          <p:cNvSpPr/>
          <p:nvPr/>
        </p:nvSpPr>
        <p:spPr>
          <a:xfrm>
            <a:off x="685800" y="5181600"/>
            <a:ext cx="5562600" cy="923330"/>
          </a:xfrm>
          <a:prstGeom prst="rect">
            <a:avLst/>
          </a:prstGeom>
        </p:spPr>
        <p:txBody>
          <a:bodyPr wrap="square">
            <a:spAutoFit/>
          </a:bodyPr>
          <a:lstStyle/>
          <a:p>
            <a:r>
              <a:rPr lang="en-US" b="1" dirty="0"/>
              <a:t>3</a:t>
            </a:r>
            <a:r>
              <a:rPr lang="en-US" b="1" dirty="0" smtClean="0"/>
              <a:t>. </a:t>
            </a:r>
            <a:r>
              <a:rPr lang="en-US" b="1" dirty="0"/>
              <a:t>Cost</a:t>
            </a:r>
            <a:r>
              <a:rPr lang="en-US" dirty="0"/>
              <a:t> </a:t>
            </a:r>
            <a:br>
              <a:rPr lang="en-US" dirty="0"/>
            </a:br>
            <a:r>
              <a:rPr lang="en-US" dirty="0"/>
              <a:t>Considerably more expensive than comparable </a:t>
            </a:r>
            <a:r>
              <a:rPr lang="en-US" dirty="0" smtClean="0"/>
              <a:t>CRTs which forces the use of LED.</a:t>
            </a:r>
            <a:endParaRPr lang="en-US" dirty="0"/>
          </a:p>
        </p:txBody>
      </p:sp>
    </p:spTree>
    <p:extLst>
      <p:ext uri="{BB962C8B-B14F-4D97-AF65-F5344CB8AC3E}">
        <p14:creationId xmlns:p14="http://schemas.microsoft.com/office/powerpoint/2010/main" val="1667404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smtClean="0"/>
              <a:t>Light-Emitting Diode</a:t>
            </a:r>
            <a:r>
              <a:rPr lang="en-US" sz="4000" dirty="0" smtClean="0"/>
              <a:t> (LED)</a:t>
            </a:r>
            <a:r>
              <a:rPr lang="en-US" sz="4000" b="1" dirty="0"/>
              <a:t/>
            </a:r>
            <a:br>
              <a:rPr lang="en-US" sz="4000" b="1" dirty="0"/>
            </a:br>
            <a:endParaRPr lang="en-US" sz="4000" dirty="0"/>
          </a:p>
        </p:txBody>
      </p:sp>
      <p:sp>
        <p:nvSpPr>
          <p:cNvPr id="4" name="Rectangle 3"/>
          <p:cNvSpPr/>
          <p:nvPr/>
        </p:nvSpPr>
        <p:spPr>
          <a:xfrm>
            <a:off x="457200" y="1143000"/>
            <a:ext cx="8534400" cy="5632311"/>
          </a:xfrm>
          <a:prstGeom prst="rect">
            <a:avLst/>
          </a:prstGeom>
        </p:spPr>
        <p:txBody>
          <a:bodyPr wrap="square">
            <a:spAutoFit/>
          </a:bodyPr>
          <a:lstStyle/>
          <a:p>
            <a:pPr marL="285750" indent="-285750">
              <a:buFont typeface="Arial" panose="020B0604020202020204" pitchFamily="34" charset="0"/>
              <a:buChar char="•"/>
            </a:pPr>
            <a:r>
              <a:rPr lang="en-US" dirty="0"/>
              <a:t>A light-emitting diode (LED) is a two-lead </a:t>
            </a:r>
            <a:r>
              <a:rPr lang="en-US" dirty="0" smtClean="0"/>
              <a:t>semiconductor</a:t>
            </a:r>
            <a:r>
              <a:rPr lang="en-US" dirty="0"/>
              <a:t> </a:t>
            </a:r>
            <a:r>
              <a:rPr lang="en-US" dirty="0" smtClean="0"/>
              <a:t>light </a:t>
            </a:r>
            <a:r>
              <a:rPr lang="en-US" dirty="0"/>
              <a:t>source. It is a </a:t>
            </a:r>
            <a:r>
              <a:rPr lang="en-US" dirty="0" smtClean="0"/>
              <a:t>p-n </a:t>
            </a:r>
            <a:r>
              <a:rPr lang="en-US" dirty="0"/>
              <a:t>junction diode that emits light when </a:t>
            </a:r>
            <a:r>
              <a:rPr lang="en-US" dirty="0" smtClean="0"/>
              <a:t>activated.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a suitable current is applied to the leads,[electrons are able to recombine with electron holes within the device, releasing energy in the form of photons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effect is called electroluminescence, and the color of the light (corresponding to the energy of the photon) is determined by the energy bandgap of the semiconductor</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LEDs are typically small (less than 1 mm2) and integrated optical components may be used to shape the radiation pattern.</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Appearing as practical electronic components in 1962, the earliest LEDs emitted low-intensity infrared light.</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Infrared LEDs are still frequently used as transmitting elements in remote-control circuits, such as those in remote controls for a wide variety of consumer electronics. The first visible-light LEDs were of low intensity and limited to red. Modern LEDs are available across the visible, ultraviolet, and infrared wavelengths, with very high brightness</a:t>
            </a:r>
            <a:r>
              <a:rPr lang="en-US" dirty="0" smtClean="0"/>
              <a:t>.</a:t>
            </a:r>
          </a:p>
        </p:txBody>
      </p:sp>
    </p:spTree>
    <p:extLst>
      <p:ext uri="{BB962C8B-B14F-4D97-AF65-F5344CB8AC3E}">
        <p14:creationId xmlns:p14="http://schemas.microsoft.com/office/powerpoint/2010/main" val="2983371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u="sng" dirty="0" smtClean="0"/>
              <a:t>Keyboard</a:t>
            </a:r>
            <a:endParaRPr lang="en-US" sz="4000" u="sng" dirty="0"/>
          </a:p>
        </p:txBody>
      </p:sp>
      <p:sp>
        <p:nvSpPr>
          <p:cNvPr id="3" name="Rectangle 2"/>
          <p:cNvSpPr/>
          <p:nvPr/>
        </p:nvSpPr>
        <p:spPr>
          <a:xfrm>
            <a:off x="533400" y="1066800"/>
            <a:ext cx="8382000" cy="3693319"/>
          </a:xfrm>
          <a:prstGeom prst="rect">
            <a:avLst/>
          </a:prstGeom>
        </p:spPr>
        <p:txBody>
          <a:bodyPr wrap="square">
            <a:spAutoFit/>
          </a:bodyPr>
          <a:lstStyle/>
          <a:p>
            <a:pPr marL="285750" indent="-285750">
              <a:buFont typeface="Arial" panose="020B0604020202020204" pitchFamily="34" charset="0"/>
              <a:buChar char="•"/>
            </a:pPr>
            <a:r>
              <a:rPr lang="en-US" dirty="0"/>
              <a:t>In computing, a </a:t>
            </a:r>
            <a:r>
              <a:rPr lang="en-US" b="1" dirty="0"/>
              <a:t>computer keyboard</a:t>
            </a:r>
            <a:r>
              <a:rPr lang="en-US" dirty="0"/>
              <a:t> is a typewriter-style device which uses an arrangement of buttons or keys to act as a mechanical lever or electronic switch. Following the decline of punch cards and paper tape, interaction via </a:t>
            </a:r>
            <a:r>
              <a:rPr lang="en-US" dirty="0" err="1"/>
              <a:t>teleprinter</a:t>
            </a:r>
            <a:r>
              <a:rPr lang="en-US" dirty="0"/>
              <a:t>-style keyboards became the main input device for computers</a:t>
            </a:r>
            <a:r>
              <a:rPr lang="en-US" dirty="0" smtClean="0"/>
              <a:t>.</a:t>
            </a:r>
          </a:p>
          <a:p>
            <a:endParaRPr lang="en-US" dirty="0" smtClean="0"/>
          </a:p>
          <a:p>
            <a:pPr marL="285750" indent="-285750">
              <a:buFont typeface="Arial" panose="020B0604020202020204" pitchFamily="34" charset="0"/>
              <a:buChar char="•"/>
            </a:pPr>
            <a:r>
              <a:rPr lang="en-US" dirty="0"/>
              <a:t>A keyboard typically has characters engraved or printed on the keys (buttons) and each press of a key typically corresponds to a single written symbol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to produce some symbols requires pressing and holding several keys simultaneously or in sequence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most keyboard keys produce letters, numbers or signs (characters), other keys or simultaneous key presses can produce actions or execute computer </a:t>
            </a:r>
            <a:r>
              <a:rPr lang="en-US" dirty="0" smtClean="0"/>
              <a:t>commands.</a:t>
            </a:r>
            <a:endParaRPr lang="en-US" dirty="0"/>
          </a:p>
        </p:txBody>
      </p:sp>
    </p:spTree>
    <p:extLst>
      <p:ext uri="{BB962C8B-B14F-4D97-AF65-F5344CB8AC3E}">
        <p14:creationId xmlns:p14="http://schemas.microsoft.com/office/powerpoint/2010/main" val="3868120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TotalTime>
  <Words>1694</Words>
  <Application>Microsoft Office PowerPoint</Application>
  <PresentationFormat>On-screen Show (4:3)</PresentationFormat>
  <Paragraphs>302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Hardware Fundamentals </vt:lpstr>
      <vt:lpstr>Computer</vt:lpstr>
      <vt:lpstr>Monitor</vt:lpstr>
      <vt:lpstr>Cathode Ray Tube (CRT)</vt:lpstr>
      <vt:lpstr>Disadvantages of CRT </vt:lpstr>
      <vt:lpstr>Liquid Crystal Display (LCD) </vt:lpstr>
      <vt:lpstr>Need of LED </vt:lpstr>
      <vt:lpstr>Light-Emitting Diode (LED) </vt:lpstr>
      <vt:lpstr>Keyboard</vt:lpstr>
      <vt:lpstr>Mechanism of keyboard </vt:lpstr>
      <vt:lpstr>Mouse</vt:lpstr>
      <vt:lpstr>PowerPoint Presentation</vt:lpstr>
      <vt:lpstr>Cabinet </vt:lpstr>
      <vt:lpstr>Connectors</vt:lpstr>
      <vt:lpstr>Motherboard </vt:lpstr>
      <vt:lpstr>PowerPoint Presentation</vt:lpstr>
      <vt:lpstr>Components of Motherboard </vt:lpstr>
      <vt:lpstr>PowerPoint Presentation</vt:lpstr>
      <vt:lpstr>Microprocessor     </vt:lpstr>
      <vt:lpstr>PowerPoint Presentation</vt:lpstr>
      <vt:lpstr>PowerPoint Presentation</vt:lpstr>
      <vt:lpstr>Evolution of microprocessor </vt:lpstr>
      <vt:lpstr>PowerPoint Presentation</vt:lpstr>
      <vt:lpstr>PowerPoint Presentation</vt:lpstr>
      <vt:lpstr>Memory </vt:lpstr>
      <vt:lpstr>Cached Memory </vt:lpstr>
      <vt:lpstr>Main Memory </vt:lpstr>
      <vt:lpstr>Random Access Memory (RAM) </vt:lpstr>
      <vt:lpstr>Static RAM (SRAM) </vt:lpstr>
      <vt:lpstr>Dynamic RAM (DRAM) </vt:lpstr>
      <vt:lpstr>PowerPoint Presentation</vt:lpstr>
      <vt:lpstr>Read Only Memory (ROM) </vt:lpstr>
      <vt:lpstr>Types of ROM </vt:lpstr>
      <vt:lpstr>PowerPoint Presentation</vt:lpstr>
      <vt:lpstr>PowerPoint Presentation</vt:lpstr>
      <vt:lpstr>Virtual Memory </vt:lpstr>
      <vt:lpstr>Secondary Memory </vt:lpstr>
      <vt:lpstr>Hard Disk</vt:lpstr>
      <vt:lpstr> </vt:lpstr>
      <vt:lpstr>How it works?</vt:lpstr>
      <vt:lpstr>Actuator:  </vt:lpstr>
      <vt:lpstr>Types of Hard Disks</vt:lpstr>
      <vt:lpstr>PowerPoint Presentation</vt:lpstr>
      <vt:lpstr>Hard Disk Speed....?</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Fundamentals</dc:title>
  <dc:creator>Yadav, Ajaykumar</dc:creator>
  <cp:lastModifiedBy>Yadav, Ajaykumar</cp:lastModifiedBy>
  <cp:revision>84</cp:revision>
  <dcterms:created xsi:type="dcterms:W3CDTF">2018-03-08T12:23:44Z</dcterms:created>
  <dcterms:modified xsi:type="dcterms:W3CDTF">2018-03-10T11:22:20Z</dcterms:modified>
</cp:coreProperties>
</file>