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0"/>
  </p:notesMasterIdLst>
  <p:handoutMasterIdLst>
    <p:handoutMasterId r:id="rId31"/>
  </p:handoutMasterIdLst>
  <p:sldIdLst>
    <p:sldId id="259" r:id="rId2"/>
    <p:sldId id="261" r:id="rId3"/>
    <p:sldId id="281" r:id="rId4"/>
    <p:sldId id="282" r:id="rId5"/>
    <p:sldId id="283" r:id="rId6"/>
    <p:sldId id="284" r:id="rId7"/>
    <p:sldId id="288" r:id="rId8"/>
    <p:sldId id="289" r:id="rId9"/>
    <p:sldId id="291" r:id="rId10"/>
    <p:sldId id="292" r:id="rId11"/>
    <p:sldId id="293" r:id="rId12"/>
    <p:sldId id="294" r:id="rId13"/>
    <p:sldId id="305" r:id="rId14"/>
    <p:sldId id="310" r:id="rId15"/>
    <p:sldId id="311" r:id="rId16"/>
    <p:sldId id="295" r:id="rId17"/>
    <p:sldId id="296" r:id="rId18"/>
    <p:sldId id="297" r:id="rId19"/>
    <p:sldId id="298" r:id="rId20"/>
    <p:sldId id="299" r:id="rId21"/>
    <p:sldId id="300" r:id="rId22"/>
    <p:sldId id="301" r:id="rId23"/>
    <p:sldId id="303" r:id="rId24"/>
    <p:sldId id="302" r:id="rId25"/>
    <p:sldId id="304" r:id="rId26"/>
    <p:sldId id="308" r:id="rId27"/>
    <p:sldId id="307" r:id="rId28"/>
    <p:sldId id="30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 id="261"/>
            <p14:sldId id="281"/>
            <p14:sldId id="282"/>
            <p14:sldId id="283"/>
            <p14:sldId id="284"/>
            <p14:sldId id="288"/>
            <p14:sldId id="289"/>
            <p14:sldId id="291"/>
            <p14:sldId id="292"/>
            <p14:sldId id="293"/>
            <p14:sldId id="294"/>
            <p14:sldId id="305"/>
            <p14:sldId id="310"/>
            <p14:sldId id="311"/>
            <p14:sldId id="295"/>
            <p14:sldId id="296"/>
            <p14:sldId id="297"/>
            <p14:sldId id="298"/>
            <p14:sldId id="299"/>
            <p14:sldId id="300"/>
            <p14:sldId id="301"/>
            <p14:sldId id="303"/>
            <p14:sldId id="302"/>
            <p14:sldId id="304"/>
            <p14:sldId id="308"/>
            <p14:sldId id="307"/>
            <p14:sldId id="309"/>
          </p14:sldIdLst>
        </p14:section>
        <p14:section name="Sample Slides for Visuals" id="{BAB3A466-96C9-4230-9978-795378D75699}">
          <p14:sldIdLst/>
        </p14:section>
        <p14:section name="Case Study" id="{8C0305C9-B152-4FBA-A789-FE1976D53990}">
          <p14:sldIdLst/>
        </p14:section>
        <p14:section name="Conclusion and Summary" id="{790CEF5B-569A-4C2F-BED5-750B08C0E5AD}">
          <p14:sldIdLst/>
        </p14:section>
        <p14:section name="Appendix"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74" autoAdjust="0"/>
    <p:restoredTop sz="83977" autoAdjust="0"/>
  </p:normalViewPr>
  <p:slideViewPr>
    <p:cSldViewPr>
      <p:cViewPr varScale="1">
        <p:scale>
          <a:sx n="74" d="100"/>
          <a:sy n="74" d="100"/>
        </p:scale>
        <p:origin x="-1362" y="-120"/>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3/10/2018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048863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3/10/2018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2239305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another option</a:t>
            </a:r>
            <a:r>
              <a:rPr lang="en-US" sz="1200" baseline="0" dirty="0" smtClean="0"/>
              <a:t> for an Overview slides using transitions.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6.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73100" y="1497013"/>
            <a:ext cx="397510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937760" y="1497013"/>
            <a:ext cx="397764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3/10/2018</a:t>
            </a:fld>
            <a:endParaRPr lang="en-US" dirty="0"/>
          </a:p>
        </p:txBody>
      </p:sp>
      <p:sp>
        <p:nvSpPr>
          <p:cNvPr id="6" name="Footer Placeholder 4"/>
          <p:cNvSpPr>
            <a:spLocks noGrp="1"/>
          </p:cNvSpPr>
          <p:nvPr>
            <p:ph type="ftr" sz="quarter" idx="11"/>
          </p:nvPr>
        </p:nvSpPr>
        <p:spPr>
          <a:xfrm>
            <a:off x="3352800" y="6356350"/>
            <a:ext cx="2895600" cy="365125"/>
          </a:xfrm>
        </p:spPr>
        <p:txBody>
          <a:bodyPr/>
          <a:lstStyle/>
          <a:p>
            <a:endParaRPr lang="en-US" dirty="0"/>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3/10/2018</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2" y="25"/>
          <a:ext cx="135749" cy="143985"/>
        </p:xfrm>
        <a:graphic>
          <a:graphicData uri="http://schemas.openxmlformats.org/presentationml/2006/ole">
            <mc:AlternateContent xmlns:mc="http://schemas.openxmlformats.org/markup-compatibility/2006">
              <mc:Choice xmlns:v="urn:schemas-microsoft-com:vml" Requires="v">
                <p:oleObj spid="_x0000_s104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 y="25"/>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298608"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390511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3/10/2018</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7"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 id="2147483664" r:id="rId14"/>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0.xml"/><Relationship Id="rId5" Type="http://schemas.openxmlformats.org/officeDocument/2006/relationships/image" Target="../media/image18.jpe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a:t>Hardware Fundamentals</a:t>
            </a: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66800" y="838200"/>
            <a:ext cx="7696200" cy="8279190"/>
          </a:xfrm>
          <a:prstGeom prst="rect">
            <a:avLst/>
          </a:prstGeom>
          <a:noFill/>
        </p:spPr>
        <p:txBody>
          <a:bodyPr wrap="square" rtlCol="0">
            <a:spAutoFit/>
          </a:bodyPr>
          <a:lstStyle/>
          <a:p>
            <a:r>
              <a:rPr lang="en-US" sz="3600" dirty="0" smtClean="0"/>
              <a:t>Monitors:</a:t>
            </a:r>
          </a:p>
          <a:p>
            <a:endParaRPr lang="en-US" sz="2400" dirty="0"/>
          </a:p>
          <a:p>
            <a:r>
              <a:rPr lang="en-US" sz="2400" dirty="0" smtClean="0"/>
              <a:t>    A computer monitor is an output device which displays information in pictorial form.</a:t>
            </a:r>
          </a:p>
          <a:p>
            <a:r>
              <a:rPr lang="en-US" sz="2400" dirty="0" smtClean="0"/>
              <a:t> </a:t>
            </a:r>
          </a:p>
          <a:p>
            <a:r>
              <a:rPr lang="en-US" sz="2400" dirty="0" smtClean="0"/>
              <a:t>Types of Monitors</a:t>
            </a:r>
          </a:p>
          <a:p>
            <a:r>
              <a:rPr lang="en-US" sz="2400" dirty="0" smtClean="0"/>
              <a:t> </a:t>
            </a:r>
          </a:p>
          <a:p>
            <a:pPr marL="457200" indent="-457200">
              <a:buFont typeface="Wingdings" panose="05000000000000000000" pitchFamily="2" charset="2"/>
              <a:buChar char="Ø"/>
            </a:pPr>
            <a:r>
              <a:rPr lang="en-US" sz="2400" dirty="0"/>
              <a:t> </a:t>
            </a:r>
            <a:r>
              <a:rPr lang="en-US" sz="2400" dirty="0" smtClean="0"/>
              <a:t>    CRT Monitors </a:t>
            </a:r>
          </a:p>
          <a:p>
            <a:pPr marL="457200" indent="-457200">
              <a:buFont typeface="Wingdings" panose="05000000000000000000" pitchFamily="2" charset="2"/>
              <a:buChar char="Ø"/>
            </a:pPr>
            <a:r>
              <a:rPr lang="en-US" sz="2400" dirty="0"/>
              <a:t> </a:t>
            </a:r>
            <a:r>
              <a:rPr lang="en-US" sz="2400" dirty="0" smtClean="0"/>
              <a:t>    LCD Monitors</a:t>
            </a:r>
            <a:endParaRPr lang="en-US" sz="2400" dirty="0"/>
          </a:p>
          <a:p>
            <a:pPr marL="457200" indent="-457200">
              <a:buFont typeface="Wingdings" panose="05000000000000000000" pitchFamily="2" charset="2"/>
              <a:buChar char="Ø"/>
            </a:pPr>
            <a:r>
              <a:rPr lang="en-US" sz="2400" dirty="0" smtClean="0"/>
              <a:t>     LED Monitors</a:t>
            </a:r>
            <a:endParaRPr lang="en-US" sz="2400" dirty="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2400" dirty="0"/>
          </a:p>
        </p:txBody>
      </p:sp>
    </p:spTree>
    <p:extLst>
      <p:ext uri="{BB962C8B-B14F-4D97-AF65-F5344CB8AC3E}">
        <p14:creationId xmlns:p14="http://schemas.microsoft.com/office/powerpoint/2010/main" val="2074454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69701" y="0"/>
            <a:ext cx="8839200" cy="6186309"/>
          </a:xfrm>
          <a:prstGeom prst="rect">
            <a:avLst/>
          </a:prstGeom>
          <a:noFill/>
        </p:spPr>
        <p:txBody>
          <a:bodyPr wrap="square" rtlCol="0">
            <a:spAutoFit/>
          </a:bodyPr>
          <a:lstStyle/>
          <a:p>
            <a:r>
              <a:rPr lang="en-US" sz="3600" dirty="0" smtClean="0"/>
              <a:t>CRT(Cathode Ray Tube) Monitors:</a:t>
            </a:r>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837" y="1757065"/>
            <a:ext cx="679836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Arrow Connector 9"/>
          <p:cNvCxnSpPr/>
          <p:nvPr/>
        </p:nvCxnSpPr>
        <p:spPr>
          <a:xfrm>
            <a:off x="6668037" y="3429172"/>
            <a:ext cx="10071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72400" y="2971800"/>
            <a:ext cx="1371600" cy="923330"/>
          </a:xfrm>
          <a:prstGeom prst="rect">
            <a:avLst/>
          </a:prstGeom>
          <a:noFill/>
        </p:spPr>
        <p:txBody>
          <a:bodyPr wrap="square" rtlCol="0">
            <a:spAutoFit/>
          </a:bodyPr>
          <a:lstStyle/>
          <a:p>
            <a:r>
              <a:rPr lang="en-US" dirty="0" smtClean="0"/>
              <a:t>Phosphor coated screen</a:t>
            </a:r>
            <a:endParaRPr lang="en-US" dirty="0"/>
          </a:p>
        </p:txBody>
      </p:sp>
    </p:spTree>
    <p:extLst>
      <p:ext uri="{BB962C8B-B14F-4D97-AF65-F5344CB8AC3E}">
        <p14:creationId xmlns:p14="http://schemas.microsoft.com/office/powerpoint/2010/main" val="4110741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228600"/>
            <a:ext cx="8153400" cy="6001643"/>
          </a:xfrm>
          <a:prstGeom prst="rect">
            <a:avLst/>
          </a:prstGeom>
          <a:noFill/>
        </p:spPr>
        <p:txBody>
          <a:bodyPr wrap="square" rtlCol="0">
            <a:spAutoFit/>
          </a:bodyPr>
          <a:lstStyle/>
          <a:p>
            <a:r>
              <a:rPr lang="en-US" sz="3200" dirty="0" smtClean="0"/>
              <a:t>LCD Monitors:</a:t>
            </a:r>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p:txBody>
      </p:sp>
      <p:pic>
        <p:nvPicPr>
          <p:cNvPr id="6"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28031" y="1414462"/>
            <a:ext cx="5468937"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3086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52400"/>
            <a:ext cx="8229600" cy="8463855"/>
          </a:xfrm>
          <a:prstGeom prst="rect">
            <a:avLst/>
          </a:prstGeom>
          <a:noFill/>
        </p:spPr>
        <p:txBody>
          <a:bodyPr wrap="square" rtlCol="0">
            <a:spAutoFit/>
          </a:bodyPr>
          <a:lstStyle/>
          <a:p>
            <a:r>
              <a:rPr lang="en-US" sz="3200" dirty="0" smtClean="0"/>
              <a:t>Printers:</a:t>
            </a:r>
          </a:p>
          <a:p>
            <a:r>
              <a:rPr lang="en-US" sz="3200" dirty="0" smtClean="0"/>
              <a:t>   </a:t>
            </a:r>
          </a:p>
          <a:p>
            <a:r>
              <a:rPr lang="en-US" sz="3200" dirty="0"/>
              <a:t> </a:t>
            </a:r>
            <a:r>
              <a:rPr lang="en-US" sz="3200" dirty="0" smtClean="0"/>
              <a:t>        </a:t>
            </a:r>
            <a:r>
              <a:rPr lang="en-US" sz="2400" dirty="0" smtClean="0"/>
              <a:t>A Printer is an output device which provides output in the form of a hardcopy.</a:t>
            </a:r>
          </a:p>
          <a:p>
            <a:r>
              <a:rPr lang="en-US" sz="2400" dirty="0"/>
              <a:t> </a:t>
            </a:r>
            <a:r>
              <a:rPr lang="en-US" sz="2400" dirty="0" smtClean="0"/>
              <a:t>           In general, more </a:t>
            </a:r>
            <a:r>
              <a:rPr lang="en-US" sz="2400" dirty="0"/>
              <a:t>expensive printers are used for higher-resolution color printing.</a:t>
            </a:r>
            <a:endParaRPr lang="en-US" sz="2400" dirty="0" smtClean="0"/>
          </a:p>
          <a:p>
            <a:r>
              <a:rPr lang="en-US" sz="3200" dirty="0"/>
              <a:t> </a:t>
            </a:r>
            <a:endParaRPr lang="en-US" sz="3200" dirty="0" smtClean="0"/>
          </a:p>
          <a:p>
            <a:endParaRPr lang="en-US" sz="3200" dirty="0"/>
          </a:p>
          <a:p>
            <a:r>
              <a:rPr lang="en-US" sz="3200" dirty="0" smtClean="0"/>
              <a:t>Types of printers:</a:t>
            </a:r>
            <a:endParaRPr lang="en-US" sz="3200" dirty="0"/>
          </a:p>
          <a:p>
            <a:pPr marL="914400" lvl="1" indent="-457200">
              <a:buFont typeface="Wingdings" panose="05000000000000000000" pitchFamily="2" charset="2"/>
              <a:buChar char="Ø"/>
            </a:pPr>
            <a:r>
              <a:rPr lang="en-US" sz="2400" dirty="0" smtClean="0"/>
              <a:t>Impact printers.</a:t>
            </a:r>
          </a:p>
          <a:p>
            <a:pPr marL="1828800" lvl="3" indent="-457200">
              <a:buFont typeface="Arial" panose="020B0604020202020204" pitchFamily="34" charset="0"/>
              <a:buChar char="•"/>
            </a:pPr>
            <a:r>
              <a:rPr lang="en-US" sz="2400" dirty="0"/>
              <a:t> </a:t>
            </a:r>
            <a:r>
              <a:rPr lang="en-US" sz="2400" dirty="0" smtClean="0"/>
              <a:t>Dot matrix printers</a:t>
            </a:r>
          </a:p>
          <a:p>
            <a:pPr marL="914400" lvl="1" indent="-457200">
              <a:buFont typeface="Wingdings" panose="05000000000000000000" pitchFamily="2" charset="2"/>
              <a:buChar char="Ø"/>
            </a:pPr>
            <a:r>
              <a:rPr lang="en-US" sz="2400" dirty="0" smtClean="0"/>
              <a:t>Non-impact printers.</a:t>
            </a:r>
          </a:p>
          <a:p>
            <a:pPr marL="1828800" lvl="3" indent="-457200">
              <a:buFont typeface="Arial" panose="020B0604020202020204" pitchFamily="34" charset="0"/>
              <a:buChar char="•"/>
            </a:pPr>
            <a:r>
              <a:rPr lang="en-US" sz="2400" dirty="0" smtClean="0"/>
              <a:t>Ink-Jet printers.</a:t>
            </a:r>
          </a:p>
          <a:p>
            <a:pPr marL="1828800" lvl="3" indent="-457200">
              <a:buFont typeface="Arial" panose="020B0604020202020204" pitchFamily="34" charset="0"/>
              <a:buChar char="•"/>
            </a:pPr>
            <a:r>
              <a:rPr lang="en-US" sz="2400" dirty="0" smtClean="0"/>
              <a:t>LASER Printers</a:t>
            </a:r>
            <a:r>
              <a:rPr lang="en-US" sz="3200" dirty="0" smtClean="0"/>
              <a:t>.</a:t>
            </a:r>
          </a:p>
          <a:p>
            <a:pPr lvl="3"/>
            <a:endParaRPr lang="en-US" sz="3200" dirty="0" smtClean="0"/>
          </a:p>
          <a:p>
            <a:endParaRPr lang="en-US" sz="3200" dirty="0"/>
          </a:p>
          <a:p>
            <a:endParaRPr lang="en-US" sz="3200" dirty="0" smtClean="0"/>
          </a:p>
          <a:p>
            <a:endParaRPr lang="en-US" sz="3200" dirty="0" smtClean="0"/>
          </a:p>
          <a:p>
            <a:endParaRPr lang="en-US" sz="2400" dirty="0"/>
          </a:p>
        </p:txBody>
      </p:sp>
    </p:spTree>
    <p:extLst>
      <p:ext uri="{BB962C8B-B14F-4D97-AF65-F5344CB8AC3E}">
        <p14:creationId xmlns:p14="http://schemas.microsoft.com/office/powerpoint/2010/main" val="145332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152400"/>
            <a:ext cx="8382000" cy="8494633"/>
          </a:xfrm>
          <a:prstGeom prst="rect">
            <a:avLst/>
          </a:prstGeom>
          <a:noFill/>
        </p:spPr>
        <p:txBody>
          <a:bodyPr wrap="square" rtlCol="0">
            <a:spAutoFit/>
          </a:bodyPr>
          <a:lstStyle/>
          <a:p>
            <a:endParaRPr lang="en-US" dirty="0" smtClean="0"/>
          </a:p>
          <a:p>
            <a:r>
              <a:rPr lang="en-US" sz="2800" dirty="0" smtClean="0"/>
              <a:t>Dot Matrix printers:</a:t>
            </a:r>
          </a:p>
          <a:p>
            <a:r>
              <a:rPr lang="en-US" dirty="0"/>
              <a:t> </a:t>
            </a:r>
            <a:r>
              <a:rPr lang="en-US" dirty="0" smtClean="0"/>
              <a:t> </a:t>
            </a:r>
          </a:p>
          <a:p>
            <a:pPr marL="742950" lvl="1" indent="-285750">
              <a:buFont typeface="Wingdings" panose="05000000000000000000" pitchFamily="2" charset="2"/>
              <a:buChar char="Ø"/>
            </a:pPr>
            <a:r>
              <a:rPr lang="en-US" dirty="0"/>
              <a:t> </a:t>
            </a:r>
            <a:r>
              <a:rPr lang="en-US" dirty="0" smtClean="0"/>
              <a:t>    </a:t>
            </a:r>
            <a:r>
              <a:rPr lang="en-US" sz="2000" dirty="0" smtClean="0"/>
              <a:t>Dot matrix printers is like a typewriter which uses striking       mechanism.</a:t>
            </a:r>
          </a:p>
          <a:p>
            <a:pPr marL="742950" lvl="1" indent="-285750">
              <a:buFont typeface="Wingdings" panose="05000000000000000000" pitchFamily="2" charset="2"/>
              <a:buChar char="Ø"/>
            </a:pPr>
            <a:r>
              <a:rPr lang="en-US" sz="2000" dirty="0"/>
              <a:t> </a:t>
            </a:r>
            <a:r>
              <a:rPr lang="en-US" sz="2000" dirty="0" smtClean="0"/>
              <a:t>   </a:t>
            </a:r>
            <a:r>
              <a:rPr lang="en-US" sz="2000" dirty="0"/>
              <a:t> </a:t>
            </a:r>
            <a:r>
              <a:rPr lang="en-US" sz="2000" dirty="0" smtClean="0"/>
              <a:t>Each </a:t>
            </a:r>
            <a:r>
              <a:rPr lang="en-US" sz="2000" dirty="0"/>
              <a:t>individual character is formed by the arrangement of a series of pins</a:t>
            </a:r>
            <a:r>
              <a:rPr lang="en-US" sz="2000" dirty="0" smtClean="0"/>
              <a:t>.</a:t>
            </a:r>
          </a:p>
          <a:p>
            <a:pPr marL="742950" lvl="1" indent="-285750">
              <a:buFont typeface="Wingdings" panose="05000000000000000000" pitchFamily="2" charset="2"/>
              <a:buChar char="Ø"/>
            </a:pPr>
            <a:r>
              <a:rPr lang="en-US" sz="2000" dirty="0"/>
              <a:t> </a:t>
            </a:r>
            <a:r>
              <a:rPr lang="en-US" sz="2000" dirty="0" smtClean="0"/>
              <a:t>    It </a:t>
            </a:r>
            <a:r>
              <a:rPr lang="en-US" sz="2000" dirty="0"/>
              <a:t>gives the </a:t>
            </a:r>
            <a:r>
              <a:rPr lang="en-US" sz="2000" dirty="0" smtClean="0"/>
              <a:t>printout in </a:t>
            </a:r>
            <a:r>
              <a:rPr lang="en-US" sz="2000" dirty="0"/>
              <a:t>a characteristic “dotted” appearance.</a:t>
            </a:r>
            <a:endParaRPr lang="en-US" sz="2000" dirty="0"/>
          </a:p>
          <a:p>
            <a:endParaRPr lang="en-US" sz="2000" dirty="0" smtClean="0"/>
          </a:p>
          <a:p>
            <a:endParaRPr lang="en-US" sz="2000"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2050" name="Picture 2" descr="Image result for dot matrix printers 3d"/>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800600" y="3085092"/>
            <a:ext cx="3733800" cy="282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87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304800"/>
            <a:ext cx="8229600" cy="6986528"/>
          </a:xfrm>
          <a:prstGeom prst="rect">
            <a:avLst/>
          </a:prstGeom>
          <a:noFill/>
        </p:spPr>
        <p:txBody>
          <a:bodyPr wrap="square" rtlCol="0">
            <a:spAutoFit/>
          </a:bodyPr>
          <a:lstStyle/>
          <a:p>
            <a:r>
              <a:rPr lang="en-US" sz="2800" dirty="0" smtClean="0"/>
              <a:t>Laser Printer:</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smtClean="0"/>
              <a:t>It’s a non-impact printer which uses </a:t>
            </a:r>
            <a:r>
              <a:rPr lang="en-US" sz="2800" smtClean="0"/>
              <a:t>photocopier technology </a:t>
            </a:r>
            <a:r>
              <a:rPr lang="en-US" sz="2800" dirty="0" smtClean="0"/>
              <a:t>for printing.</a:t>
            </a:r>
          </a:p>
          <a:p>
            <a:pPr marL="457200" indent="-457200">
              <a:buFont typeface="Wingdings" panose="05000000000000000000" pitchFamily="2" charset="2"/>
              <a:buChar char="Ø"/>
            </a:pPr>
            <a:r>
              <a:rPr lang="en-US" sz="2800" dirty="0" smtClean="0"/>
              <a:t>LASER printer was first introduced by IBM.</a:t>
            </a:r>
          </a:p>
          <a:p>
            <a:pPr marL="457200" indent="-457200">
              <a:buFont typeface="Wingdings" panose="05000000000000000000" pitchFamily="2" charset="2"/>
              <a:buChar char="Ø"/>
            </a:pPr>
            <a:r>
              <a:rPr lang="en-US" sz="2800" dirty="0" smtClean="0"/>
              <a:t>LASER printer is able print in different colors.</a:t>
            </a:r>
          </a:p>
          <a:p>
            <a:endParaRPr lang="en-US" sz="2800" dirty="0" smtClean="0"/>
          </a:p>
          <a:p>
            <a:r>
              <a:rPr lang="en-US" sz="2800" dirty="0" smtClean="0"/>
              <a:t>    </a:t>
            </a:r>
          </a:p>
          <a:p>
            <a:r>
              <a:rPr lang="en-US" sz="2800" dirty="0" smtClean="0"/>
              <a:t>  </a:t>
            </a:r>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a:p>
        </p:txBody>
      </p:sp>
      <p:pic>
        <p:nvPicPr>
          <p:cNvPr id="3074" name="Picture 2" descr="Image result for inkjet printers internal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124200"/>
            <a:ext cx="360045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329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Motherboard</a:t>
            </a:r>
            <a:endParaRPr lang="en-US" dirty="0"/>
          </a:p>
        </p:txBody>
      </p:sp>
      <p:sp>
        <p:nvSpPr>
          <p:cNvPr id="16387" name="TextBox 5"/>
          <p:cNvSpPr txBox="1">
            <a:spLocks noChangeArrowheads="1"/>
          </p:cNvSpPr>
          <p:nvPr/>
        </p:nvSpPr>
        <p:spPr bwMode="auto">
          <a:xfrm>
            <a:off x="304800" y="1828800"/>
            <a:ext cx="86106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2000"/>
              <a:t>A motherboard is the main circuit board inside a computer that connects the different parts of a computer together directly or indirectly.</a:t>
            </a:r>
          </a:p>
          <a:p>
            <a:endParaRPr lang="en-US" altLang="en-US" sz="2000"/>
          </a:p>
          <a:p>
            <a:r>
              <a:rPr lang="en-US" altLang="en-US" sz="2000"/>
              <a:t> It has sockets for the CPU, RAM and expansion cards and it also hooks up to hard drives, disc drives and front panel ports with cables and wires. </a:t>
            </a:r>
          </a:p>
          <a:p>
            <a:endParaRPr lang="en-US" altLang="en-US" sz="2000"/>
          </a:p>
        </p:txBody>
      </p:sp>
    </p:spTree>
    <p:extLst>
      <p:ext uri="{BB962C8B-B14F-4D97-AF65-F5344CB8AC3E}">
        <p14:creationId xmlns:p14="http://schemas.microsoft.com/office/powerpoint/2010/main" val="3982816498"/>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139825"/>
          </a:xfrm>
        </p:spPr>
        <p:txBody>
          <a:bodyPr/>
          <a:lstStyle/>
          <a:p>
            <a:pPr>
              <a:defRPr/>
            </a:pPr>
            <a:r>
              <a:rPr lang="en-US" dirty="0">
                <a:cs typeface="Arial" panose="020B0604020202020204" pitchFamily="34" charset="0"/>
              </a:rPr>
              <a:t> </a:t>
            </a:r>
            <a:r>
              <a:rPr lang="en-US" sz="3600" dirty="0">
                <a:cs typeface="Arial" panose="020B0604020202020204" pitchFamily="34" charset="0"/>
              </a:rPr>
              <a:t>Functions of Motherboard</a:t>
            </a:r>
            <a:endParaRPr lang="en-US" sz="3600" b="1" dirty="0"/>
          </a:p>
        </p:txBody>
      </p:sp>
      <p:sp>
        <p:nvSpPr>
          <p:cNvPr id="17411" name="TextBox 2"/>
          <p:cNvSpPr txBox="1">
            <a:spLocks noChangeArrowheads="1"/>
          </p:cNvSpPr>
          <p:nvPr/>
        </p:nvSpPr>
        <p:spPr bwMode="auto">
          <a:xfrm>
            <a:off x="533400" y="1752600"/>
            <a:ext cx="83058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buFont typeface="Wingdings" pitchFamily="2" charset="2"/>
              <a:buChar char="Ø"/>
            </a:pPr>
            <a:r>
              <a:rPr lang="en-US" altLang="en-US" sz="2000"/>
              <a:t>The motherboard acts as the central backbone of a computer on which other modular parts are installed such as the CPU, RAM and hard disks.</a:t>
            </a:r>
          </a:p>
          <a:p>
            <a:pPr>
              <a:buFont typeface="Wingdings" pitchFamily="2" charset="2"/>
              <a:buChar char="Ø"/>
            </a:pPr>
            <a:endParaRPr lang="en-US" altLang="en-US" sz="2000"/>
          </a:p>
          <a:p>
            <a:pPr>
              <a:buFont typeface="Wingdings" pitchFamily="2" charset="2"/>
              <a:buChar char="Ø"/>
            </a:pPr>
            <a:r>
              <a:rPr lang="en-US" altLang="en-US" sz="2000"/>
              <a:t>The motherboard also acts as the platform on which various expansion slots are available to install other devices / interfaces.</a:t>
            </a:r>
            <a:br>
              <a:rPr lang="en-US" altLang="en-US" sz="2000"/>
            </a:br>
            <a:endParaRPr lang="en-US" altLang="en-US" sz="2000"/>
          </a:p>
          <a:p>
            <a:pPr>
              <a:buFont typeface="Wingdings" pitchFamily="2" charset="2"/>
              <a:buChar char="Ø"/>
            </a:pPr>
            <a:r>
              <a:rPr lang="en-US" altLang="en-US" sz="2000"/>
              <a:t>The motherboard is also responsible to distribute power to the various components of the computer.</a:t>
            </a:r>
            <a:br>
              <a:rPr lang="en-US" altLang="en-US" sz="2000"/>
            </a:br>
            <a:endParaRPr lang="en-US" altLang="en-US" sz="2000"/>
          </a:p>
          <a:p>
            <a:pPr>
              <a:buFont typeface="Wingdings" pitchFamily="2" charset="2"/>
              <a:buChar char="Ø"/>
            </a:pPr>
            <a:endParaRPr lang="en-US" altLang="en-US" sz="2000"/>
          </a:p>
        </p:txBody>
      </p:sp>
    </p:spTree>
    <p:extLst>
      <p:ext uri="{BB962C8B-B14F-4D97-AF65-F5344CB8AC3E}">
        <p14:creationId xmlns:p14="http://schemas.microsoft.com/office/powerpoint/2010/main" val="2103183067"/>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077200" cy="487362"/>
          </a:xfrm>
        </p:spPr>
        <p:txBody>
          <a:bodyPr>
            <a:normAutofit fontScale="90000"/>
          </a:bodyPr>
          <a:lstStyle/>
          <a:p>
            <a:pPr>
              <a:defRPr/>
            </a:pPr>
            <a:r>
              <a:rPr lang="en-US" sz="3200" dirty="0" smtClean="0">
                <a:cs typeface="Arial" panose="020B0604020202020204" pitchFamily="34" charset="0"/>
              </a:rPr>
              <a:t>Motherboard Components and Connectors</a:t>
            </a:r>
            <a:endParaRPr lang="en-US" sz="3200" dirty="0"/>
          </a:p>
        </p:txBody>
      </p:sp>
      <p:sp>
        <p:nvSpPr>
          <p:cNvPr id="4" name="TextBox 3"/>
          <p:cNvSpPr txBox="1"/>
          <p:nvPr/>
        </p:nvSpPr>
        <p:spPr>
          <a:xfrm>
            <a:off x="284408" y="3810000"/>
            <a:ext cx="8686800" cy="2616101"/>
          </a:xfrm>
          <a:prstGeom prst="rect">
            <a:avLst/>
          </a:prstGeom>
          <a:noFill/>
        </p:spPr>
        <p:txBody>
          <a:bodyPr>
            <a:spAutoFit/>
          </a:bodyPr>
          <a:lstStyle/>
          <a:p>
            <a:pPr marL="342900" indent="-342900">
              <a:buFont typeface="Wingdings" panose="05000000000000000000" pitchFamily="2" charset="2"/>
              <a:buChar char="Ø"/>
              <a:defRPr/>
            </a:pPr>
            <a:r>
              <a:rPr lang="en-US" sz="2400" dirty="0" smtClean="0"/>
              <a:t>Processor </a:t>
            </a:r>
            <a:r>
              <a:rPr lang="en-US" sz="2000" dirty="0" smtClean="0"/>
              <a:t>: </a:t>
            </a:r>
          </a:p>
          <a:p>
            <a:pPr>
              <a:defRPr/>
            </a:pPr>
            <a:r>
              <a:rPr lang="en-US" sz="2000" dirty="0" smtClean="0"/>
              <a:t>        </a:t>
            </a:r>
            <a:endParaRPr lang="en-US" sz="2000" dirty="0"/>
          </a:p>
          <a:p>
            <a:pPr>
              <a:defRPr/>
            </a:pPr>
            <a:r>
              <a:rPr lang="en-US" sz="2000" dirty="0"/>
              <a:t>      A processor is a logic circuitry that responds </a:t>
            </a:r>
            <a:r>
              <a:rPr lang="en-US" sz="2000" dirty="0" smtClean="0"/>
              <a:t>to </a:t>
            </a:r>
            <a:r>
              <a:rPr lang="en-US" sz="2000" dirty="0"/>
              <a:t>and processes the basic instructions that drive a computer.</a:t>
            </a:r>
          </a:p>
          <a:p>
            <a:pPr>
              <a:defRPr/>
            </a:pPr>
            <a:r>
              <a:rPr lang="en-US" sz="2000" dirty="0"/>
              <a:t>  </a:t>
            </a:r>
          </a:p>
          <a:p>
            <a:pPr>
              <a:defRPr/>
            </a:pPr>
            <a:r>
              <a:rPr lang="en-US" sz="2000" dirty="0"/>
              <a:t>       The four primary functions of a processor are Fetch, Decode, Execute and Display.</a:t>
            </a:r>
          </a:p>
          <a:p>
            <a:pPr>
              <a:defRPr/>
            </a:pPr>
            <a:r>
              <a:rPr lang="en-US" sz="2000" dirty="0" smtClean="0"/>
              <a:t>        </a:t>
            </a:r>
            <a:endParaRPr lang="en-US" sz="2000" dirty="0"/>
          </a:p>
        </p:txBody>
      </p:sp>
      <p:pic>
        <p:nvPicPr>
          <p:cNvPr id="4098" name="Picture 2" descr="Image result for motherboard connec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392" y="762000"/>
            <a:ext cx="5562600" cy="344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582543"/>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smtClean="0">
                <a:cs typeface="Arial" panose="020B0604020202020204" pitchFamily="34" charset="0"/>
              </a:rPr>
              <a:t> </a:t>
            </a:r>
            <a:endParaRPr lang="en-US" sz="3200" dirty="0"/>
          </a:p>
        </p:txBody>
      </p:sp>
      <p:sp>
        <p:nvSpPr>
          <p:cNvPr id="3" name="TextBox 2"/>
          <p:cNvSpPr txBox="1"/>
          <p:nvPr/>
        </p:nvSpPr>
        <p:spPr>
          <a:xfrm>
            <a:off x="292100" y="1219200"/>
            <a:ext cx="8534400" cy="4555093"/>
          </a:xfrm>
          <a:prstGeom prst="rect">
            <a:avLst/>
          </a:prstGeom>
          <a:noFill/>
        </p:spPr>
        <p:txBody>
          <a:bodyPr>
            <a:spAutoFit/>
          </a:bodyPr>
          <a:lstStyle/>
          <a:p>
            <a:pPr marL="285750" indent="-285750">
              <a:buFont typeface="Wingdings" panose="05000000000000000000" pitchFamily="2" charset="2"/>
              <a:buChar char="Ø"/>
              <a:defRPr/>
            </a:pPr>
            <a:r>
              <a:rPr lang="en-US" sz="2400" dirty="0"/>
              <a:t>PCI SLOT (Peripheral Component Interconnect) : </a:t>
            </a:r>
            <a:r>
              <a:rPr lang="en-US" sz="2000" dirty="0"/>
              <a:t>PCI slots are used to Insert or install Add-on cards, such as LAN cards, Sound cards, Capture cards and TV tuner cards. There are usually anywhere from 1 to 6 PCI slots available on the motherboard(above board has 2 PCI slots. ), they have decreased in number and are being replaced by the PCI Express 1x slots.</a:t>
            </a:r>
          </a:p>
          <a:p>
            <a:pPr marL="285750" indent="-285750">
              <a:buFont typeface="Wingdings" panose="05000000000000000000" pitchFamily="2" charset="2"/>
              <a:buChar char="Ø"/>
              <a:defRPr/>
            </a:pPr>
            <a:endParaRPr lang="en-US" sz="2000" dirty="0"/>
          </a:p>
          <a:p>
            <a:pPr marL="342900" indent="-342900">
              <a:buFont typeface="Wingdings" panose="05000000000000000000" pitchFamily="2" charset="2"/>
              <a:buChar char="Ø"/>
              <a:defRPr/>
            </a:pPr>
            <a:r>
              <a:rPr lang="en-US" sz="2800" dirty="0"/>
              <a:t>Northbridge: </a:t>
            </a:r>
            <a:r>
              <a:rPr lang="en-US" sz="2000" dirty="0"/>
              <a:t>This allows communication between the CPU and the system memory and PCI-E slots. </a:t>
            </a:r>
          </a:p>
          <a:p>
            <a:pPr marL="342900" indent="-342900">
              <a:buFont typeface="Wingdings" panose="05000000000000000000" pitchFamily="2" charset="2"/>
              <a:buChar char="Ø"/>
              <a:defRPr/>
            </a:pPr>
            <a:endParaRPr lang="en-US" sz="2000" dirty="0"/>
          </a:p>
          <a:p>
            <a:pPr marL="342900" indent="-342900">
              <a:buFont typeface="Wingdings" panose="05000000000000000000" pitchFamily="2" charset="2"/>
              <a:buChar char="Ø"/>
              <a:defRPr/>
            </a:pPr>
            <a:r>
              <a:rPr lang="en-US" sz="2800" dirty="0"/>
              <a:t>Southbridge:</a:t>
            </a:r>
            <a:r>
              <a:rPr lang="en-US" sz="2000" dirty="0"/>
              <a:t> This is the controller for components such as the PCI slots, onboard audio, and USB connections.</a:t>
            </a:r>
          </a:p>
          <a:p>
            <a:pPr marL="342900" indent="-342900">
              <a:buFont typeface="Wingdings" panose="05000000000000000000" pitchFamily="2" charset="2"/>
              <a:buChar char="Ø"/>
              <a:defRPr/>
            </a:pPr>
            <a:endParaRPr lang="en-US" sz="2400" dirty="0"/>
          </a:p>
          <a:p>
            <a:pPr marL="342900" indent="-342900">
              <a:buFont typeface="Wingdings" panose="05000000000000000000" pitchFamily="2" charset="2"/>
              <a:buChar char="Ø"/>
              <a:defRPr/>
            </a:pPr>
            <a:endParaRPr lang="en-US" dirty="0"/>
          </a:p>
        </p:txBody>
      </p:sp>
    </p:spTree>
    <p:extLst>
      <p:ext uri="{BB962C8B-B14F-4D97-AF65-F5344CB8AC3E}">
        <p14:creationId xmlns:p14="http://schemas.microsoft.com/office/powerpoint/2010/main" val="952158486"/>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533400"/>
            <a:ext cx="8077200" cy="1143000"/>
          </a:xfrm>
        </p:spPr>
        <p:txBody>
          <a:bodyPr/>
          <a:lstStyle/>
          <a:p>
            <a:r>
              <a:rPr lang="en-US" altLang="en-US" dirty="0"/>
              <a:t>Hardware:</a:t>
            </a:r>
            <a:endParaRPr lang="en-US" dirty="0"/>
          </a:p>
        </p:txBody>
      </p:sp>
      <p:sp>
        <p:nvSpPr>
          <p:cNvPr id="5" name="Content Placeholder 4"/>
          <p:cNvSpPr>
            <a:spLocks noGrp="1"/>
          </p:cNvSpPr>
          <p:nvPr>
            <p:ph idx="1"/>
            <p:custDataLst>
              <p:tags r:id="rId3"/>
            </p:custDataLst>
          </p:nvPr>
        </p:nvSpPr>
        <p:spPr>
          <a:xfrm>
            <a:off x="762000" y="1981200"/>
            <a:ext cx="8077200" cy="4297363"/>
          </a:xfrm>
        </p:spPr>
        <p:txBody>
          <a:bodyPr>
            <a:normAutofit/>
          </a:bodyPr>
          <a:lstStyle/>
          <a:p>
            <a:pPr>
              <a:buFont typeface="Wingdings" panose="05000000000000000000" pitchFamily="2" charset="2"/>
              <a:buChar char="Ø"/>
            </a:pPr>
            <a:r>
              <a:rPr lang="en-US" altLang="en-US" dirty="0" smtClean="0"/>
              <a:t> </a:t>
            </a:r>
            <a:r>
              <a:rPr lang="en-US" altLang="en-US" sz="2400" dirty="0" smtClean="0"/>
              <a:t>Computer </a:t>
            </a:r>
            <a:r>
              <a:rPr lang="en-US" altLang="en-US" sz="2400" dirty="0"/>
              <a:t>Hardware refers to the physical parts of </a:t>
            </a:r>
            <a:r>
              <a:rPr lang="en-US" altLang="en-US" sz="2400" dirty="0" smtClean="0"/>
              <a:t>a </a:t>
            </a:r>
            <a:r>
              <a:rPr lang="en-US" altLang="en-US" sz="2400" dirty="0"/>
              <a:t>computer and related devices</a:t>
            </a:r>
            <a:r>
              <a:rPr lang="en-US" altLang="en-US" sz="2400" dirty="0" smtClean="0"/>
              <a:t>.</a:t>
            </a:r>
          </a:p>
          <a:p>
            <a:pPr>
              <a:buFont typeface="Wingdings" panose="05000000000000000000" pitchFamily="2" charset="2"/>
              <a:buChar char="Ø"/>
            </a:pPr>
            <a:r>
              <a:rPr lang="en-US" altLang="en-US" sz="2400" dirty="0" smtClean="0"/>
              <a:t> </a:t>
            </a:r>
            <a:r>
              <a:rPr lang="en-US" altLang="en-US" sz="2400" dirty="0"/>
              <a:t>Internal hardware devices include motherboards, </a:t>
            </a:r>
            <a:r>
              <a:rPr lang="en-US" altLang="en-US" sz="2400" dirty="0" smtClean="0"/>
              <a:t>hard </a:t>
            </a:r>
            <a:r>
              <a:rPr lang="en-US" altLang="en-US" sz="2400" dirty="0"/>
              <a:t>drives and RAM</a:t>
            </a:r>
            <a:r>
              <a:rPr lang="en-US" altLang="en-US" sz="2400" dirty="0" smtClean="0"/>
              <a:t>.</a:t>
            </a:r>
            <a:endParaRPr lang="en-US" altLang="en-US" sz="2400" dirty="0"/>
          </a:p>
          <a:p>
            <a:pPr>
              <a:buFont typeface="Wingdings" panose="05000000000000000000" pitchFamily="2" charset="2"/>
              <a:buChar char="Ø"/>
            </a:pPr>
            <a:r>
              <a:rPr lang="en-US" altLang="en-US" sz="2400" dirty="0" smtClean="0"/>
              <a:t>  </a:t>
            </a:r>
            <a:r>
              <a:rPr lang="en-US" altLang="en-US" sz="2400" dirty="0"/>
              <a:t>External hardware devices include monitors, keyboards, Mice, printers and </a:t>
            </a:r>
            <a:r>
              <a:rPr lang="en-US" altLang="en-US" sz="2400" dirty="0" smtClean="0"/>
              <a:t>scanners.</a:t>
            </a:r>
            <a:endParaRPr lang="en-US" sz="2400" dirty="0" smtClean="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228600"/>
            <a:ext cx="8839200" cy="5847755"/>
          </a:xfrm>
          <a:prstGeom prst="rect">
            <a:avLst/>
          </a:prstGeom>
          <a:noFill/>
        </p:spPr>
        <p:txBody>
          <a:bodyPr>
            <a:spAutoFit/>
          </a:bodyPr>
          <a:lstStyle/>
          <a:p>
            <a:pPr marL="285750" indent="-285750">
              <a:buFont typeface="Wingdings" panose="05000000000000000000" pitchFamily="2" charset="2"/>
              <a:buChar char="Ø"/>
              <a:defRPr/>
            </a:pPr>
            <a:endParaRPr lang="en-US" sz="2400" dirty="0"/>
          </a:p>
          <a:p>
            <a:pPr marL="342900" indent="-342900">
              <a:buFont typeface="Wingdings" panose="05000000000000000000" pitchFamily="2" charset="2"/>
              <a:buChar char="Ø"/>
              <a:defRPr/>
            </a:pPr>
            <a:r>
              <a:rPr lang="en-US" sz="2800" dirty="0"/>
              <a:t>SATA Connections </a:t>
            </a:r>
            <a:r>
              <a:rPr lang="en-US" sz="2000" dirty="0"/>
              <a:t>: SATA full form is Serial Advanced Technology Attachment. These are </a:t>
            </a:r>
            <a:r>
              <a:rPr lang="en-US" sz="2000" dirty="0" smtClean="0"/>
              <a:t>connected with </a:t>
            </a:r>
            <a:r>
              <a:rPr lang="en-US" sz="2000" dirty="0"/>
              <a:t>serial ATA devices, such as Hard disk drives and CD or DVD drives.</a:t>
            </a:r>
          </a:p>
          <a:p>
            <a:pPr marL="342900" indent="-342900">
              <a:buFont typeface="Wingdings" panose="05000000000000000000" pitchFamily="2" charset="2"/>
              <a:buChar char="Ø"/>
              <a:defRPr/>
            </a:pPr>
            <a:endParaRPr lang="en-US" sz="2000" dirty="0"/>
          </a:p>
          <a:p>
            <a:pPr marL="342900" indent="-342900">
              <a:buFont typeface="Wingdings" panose="05000000000000000000" pitchFamily="2" charset="2"/>
              <a:buChar char="Ø"/>
              <a:defRPr/>
            </a:pPr>
            <a:endParaRPr lang="en-US" sz="2000" dirty="0"/>
          </a:p>
          <a:p>
            <a:pPr marL="342900" indent="-342900">
              <a:buFont typeface="Wingdings" panose="05000000000000000000" pitchFamily="2" charset="2"/>
              <a:buChar char="Ø"/>
              <a:defRPr/>
            </a:pPr>
            <a:r>
              <a:rPr lang="en-US" sz="2800" dirty="0"/>
              <a:t>ATX Power Connector:</a:t>
            </a:r>
            <a:r>
              <a:rPr lang="en-US" sz="2000" dirty="0"/>
              <a:t> This is the second of two power connections. This is the main power connection for the motherboard, and comes from the Power Supply</a:t>
            </a:r>
            <a:r>
              <a:rPr lang="en-US" sz="2400" dirty="0"/>
              <a:t>.</a:t>
            </a:r>
          </a:p>
          <a:p>
            <a:pPr marL="342900" indent="-342900">
              <a:buFont typeface="Wingdings" panose="05000000000000000000" pitchFamily="2" charset="2"/>
              <a:buChar char="Ø"/>
              <a:defRPr/>
            </a:pPr>
            <a:endParaRPr lang="en-US" sz="2400" dirty="0"/>
          </a:p>
          <a:p>
            <a:pPr marL="342900" indent="-342900">
              <a:buFont typeface="Wingdings" panose="05000000000000000000" pitchFamily="2" charset="2"/>
              <a:buChar char="Ø"/>
              <a:defRPr/>
            </a:pPr>
            <a:r>
              <a:rPr lang="en-US" sz="2800" dirty="0"/>
              <a:t> DIMM slots</a:t>
            </a:r>
            <a:r>
              <a:rPr lang="en-US" sz="2400" b="1" dirty="0"/>
              <a:t>:</a:t>
            </a:r>
            <a:r>
              <a:rPr lang="en-US" sz="2000" dirty="0"/>
              <a:t> DIMM's are by far and away the most used memory types in today's computers. They vary in speeds and standards however and they need to match up to what your motherboard has been designed to take. The four standards of DIMM's being used at the moment are SDR (Single Data Rate), DDR (Double Data Rate), DDR2 and DDR3. The speeds of memory can vary between 66Mhz to 1600Mhz .</a:t>
            </a:r>
          </a:p>
          <a:p>
            <a:pPr marL="342900" indent="-342900">
              <a:buFont typeface="Wingdings" panose="05000000000000000000" pitchFamily="2" charset="2"/>
              <a:buChar char="Ø"/>
              <a:defRPr/>
            </a:pPr>
            <a:endParaRPr lang="en-US" dirty="0"/>
          </a:p>
        </p:txBody>
      </p:sp>
    </p:spTree>
    <p:extLst>
      <p:ext uri="{BB962C8B-B14F-4D97-AF65-F5344CB8AC3E}">
        <p14:creationId xmlns:p14="http://schemas.microsoft.com/office/powerpoint/2010/main" val="467301823"/>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3641" y="1183333"/>
            <a:ext cx="5251359" cy="3908762"/>
          </a:xfrm>
          <a:prstGeom prst="rect">
            <a:avLst/>
          </a:prstGeom>
        </p:spPr>
        <p:txBody>
          <a:bodyPr wrap="square">
            <a:spAutoFit/>
          </a:bodyPr>
          <a:lstStyle/>
          <a:p>
            <a:endParaRPr lang="en-US" sz="3200" dirty="0"/>
          </a:p>
          <a:p>
            <a:pPr marL="457200" indent="-457200">
              <a:buFont typeface="Wingdings" panose="05000000000000000000" pitchFamily="2" charset="2"/>
              <a:buChar char="Ø"/>
            </a:pPr>
            <a:r>
              <a:rPr lang="en-US" sz="2400" dirty="0"/>
              <a:t>ISA (Industry Standard </a:t>
            </a:r>
            <a:r>
              <a:rPr lang="en-US" sz="2400" dirty="0" smtClean="0"/>
              <a:t>Architecture</a:t>
            </a:r>
            <a:r>
              <a:rPr lang="en-US" sz="2400" dirty="0" smtClean="0">
                <a:sym typeface="Wingdings" panose="05000000000000000000" pitchFamily="2" charset="2"/>
              </a:rPr>
              <a:t>:(16 bit)</a:t>
            </a:r>
            <a:endParaRPr lang="en-US" sz="2400" dirty="0" smtClean="0"/>
          </a:p>
          <a:p>
            <a:pPr algn="ctr"/>
            <a:r>
              <a:rPr lang="en-US" sz="2400" dirty="0"/>
              <a:t> </a:t>
            </a:r>
            <a:r>
              <a:rPr lang="en-US" sz="2400" dirty="0" smtClean="0"/>
              <a:t>      </a:t>
            </a:r>
            <a:r>
              <a:rPr lang="en-US" dirty="0" smtClean="0"/>
              <a:t>It allows 16 bits data at a time to flow   between the Motherboard circuitry and expansion slot card </a:t>
            </a:r>
            <a:r>
              <a:rPr lang="en-US" sz="2400" dirty="0"/>
              <a:t> </a:t>
            </a:r>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endParaRPr lang="en-US" sz="2400" dirty="0" smtClean="0"/>
          </a:p>
          <a:p>
            <a:pPr marL="457200" indent="-457200">
              <a:buFont typeface="Wingdings" panose="05000000000000000000" pitchFamily="2" charset="2"/>
              <a:buChar char="Ø"/>
            </a:pPr>
            <a:endParaRPr lang="en-US" sz="2400" dirty="0"/>
          </a:p>
          <a:p>
            <a:pPr marL="457200" indent="-457200">
              <a:buFont typeface="Wingdings" panose="05000000000000000000" pitchFamily="2" charset="2"/>
              <a:buChar char="Ø"/>
            </a:pPr>
            <a:r>
              <a:rPr lang="en-US" sz="2400" dirty="0" smtClean="0"/>
              <a:t>EISA </a:t>
            </a:r>
            <a:r>
              <a:rPr lang="en-US" sz="2400" dirty="0"/>
              <a:t>( Extended Industry Standard </a:t>
            </a:r>
            <a:r>
              <a:rPr lang="en-US" sz="2400" dirty="0" smtClean="0"/>
              <a:t>Architecture-32bit)</a:t>
            </a:r>
            <a:endParaRPr lang="en-US" sz="2400"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32060" y="1752600"/>
            <a:ext cx="2507948" cy="1371600"/>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32060" y="4038600"/>
            <a:ext cx="2630940" cy="1524000"/>
          </a:xfrm>
          <a:prstGeom prst="rect">
            <a:avLst/>
          </a:prstGeom>
        </p:spPr>
      </p:pic>
    </p:spTree>
    <p:extLst>
      <p:ext uri="{BB962C8B-B14F-4D97-AF65-F5344CB8AC3E}">
        <p14:creationId xmlns:p14="http://schemas.microsoft.com/office/powerpoint/2010/main" val="3974338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304800"/>
            <a:ext cx="8229600" cy="8525411"/>
          </a:xfrm>
          <a:prstGeom prst="rect">
            <a:avLst/>
          </a:prstGeom>
          <a:noFill/>
        </p:spPr>
        <p:txBody>
          <a:bodyPr wrap="square" rtlCol="0">
            <a:spAutoFit/>
          </a:bodyPr>
          <a:lstStyle/>
          <a:p>
            <a:endParaRPr lang="en-US" sz="2800" dirty="0" smtClean="0"/>
          </a:p>
          <a:p>
            <a:endParaRPr lang="en-US" sz="2800" dirty="0"/>
          </a:p>
          <a:p>
            <a:endParaRPr lang="en-US" sz="2800" dirty="0" smtClean="0"/>
          </a:p>
          <a:p>
            <a:r>
              <a:rPr lang="en-US" sz="2800" dirty="0" smtClean="0"/>
              <a:t>CMOS battery:</a:t>
            </a:r>
          </a:p>
          <a:p>
            <a:r>
              <a:rPr lang="en-US" sz="2800" dirty="0" smtClean="0"/>
              <a:t>     </a:t>
            </a:r>
            <a:endParaRPr lang="en-US" sz="2400" dirty="0"/>
          </a:p>
          <a:p>
            <a:r>
              <a:rPr lang="en-US" sz="2400" dirty="0" smtClean="0"/>
              <a:t> “Complimentary metal-oxide semiconductor”.  It is an onboard, battery powered semiconductor  chip inside computers that stores Bios settings.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075661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52400"/>
            <a:ext cx="8305800" cy="6186309"/>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6" name="TextBox 5"/>
          <p:cNvSpPr txBox="1"/>
          <p:nvPr/>
        </p:nvSpPr>
        <p:spPr>
          <a:xfrm>
            <a:off x="578476" y="152400"/>
            <a:ext cx="8305800" cy="6186309"/>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2290" name="Picture 2" descr="Image result for bios ppt"/>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43000" y="308327"/>
            <a:ext cx="6934200" cy="5874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96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mage result for bios ppt"/>
          <p:cNvPicPr>
            <a:picLocks noChangeAspect="1" noChangeArrowheads="1"/>
          </p:cNvPicPr>
          <p:nvPr/>
        </p:nvPicPr>
        <p:blipFill rotWithShape="1">
          <a:blip r:embed="rId2" cstate="email">
            <a:duotone>
              <a:schemeClr val="accent1">
                <a:shade val="45000"/>
                <a:satMod val="135000"/>
              </a:schemeClr>
              <a:prstClr val="white"/>
            </a:duotone>
            <a:extLst>
              <a:ext uri="{28A0092B-C50C-407E-A947-70E740481C1C}">
                <a14:useLocalDpi xmlns:a14="http://schemas.microsoft.com/office/drawing/2010/main" val="0"/>
              </a:ext>
            </a:extLst>
          </a:blip>
          <a:srcRect t="-11114"/>
          <a:stretch/>
        </p:blipFill>
        <p:spPr bwMode="auto">
          <a:xfrm>
            <a:off x="1371600" y="609600"/>
            <a:ext cx="6934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6206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228600"/>
            <a:ext cx="8001000" cy="6186309"/>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3314" name="Picture 2" descr="Image result for bios ppt"/>
          <p:cNvPicPr>
            <a:picLocks noChangeAspect="1" noChangeArrowheads="1"/>
          </p:cNvPicPr>
          <p:nvPr/>
        </p:nvPicPr>
        <p:blipFill rotWithShape="1">
          <a:blip r:embed="rId2" cstate="email">
            <a:duotone>
              <a:schemeClr val="accent1">
                <a:shade val="45000"/>
                <a:satMod val="135000"/>
              </a:schemeClr>
              <a:prstClr val="white"/>
            </a:duotone>
            <a:extLst>
              <a:ext uri="{28A0092B-C50C-407E-A947-70E740481C1C}">
                <a14:useLocalDpi xmlns:a14="http://schemas.microsoft.com/office/drawing/2010/main" val="0"/>
              </a:ext>
            </a:extLst>
          </a:blip>
          <a:srcRect t="-13653"/>
          <a:stretch/>
        </p:blipFill>
        <p:spPr bwMode="auto">
          <a:xfrm>
            <a:off x="1219200" y="-91440"/>
            <a:ext cx="7239000" cy="611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496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38400"/>
            <a:ext cx="8077200" cy="1143000"/>
          </a:xfrm>
        </p:spPr>
        <p:txBody>
          <a:bodyPr/>
          <a:lstStyle/>
          <a:p>
            <a:r>
              <a:rPr lang="en-US" dirty="0" smtClean="0"/>
              <a:t>Operating System Concepts</a:t>
            </a:r>
            <a:endParaRPr lang="en-US" dirty="0"/>
          </a:p>
        </p:txBody>
      </p:sp>
    </p:spTree>
    <p:extLst>
      <p:ext uri="{BB962C8B-B14F-4D97-AF65-F5344CB8AC3E}">
        <p14:creationId xmlns:p14="http://schemas.microsoft.com/office/powerpoint/2010/main" val="696111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6200"/>
            <a:ext cx="8305800" cy="7232749"/>
          </a:xfrm>
          <a:prstGeom prst="rect">
            <a:avLst/>
          </a:prstGeom>
          <a:noFill/>
        </p:spPr>
        <p:txBody>
          <a:bodyPr wrap="square" rtlCol="0">
            <a:spAutoFit/>
          </a:bodyPr>
          <a:lstStyle/>
          <a:p>
            <a:r>
              <a:rPr lang="en-US" sz="2800" dirty="0"/>
              <a:t>Multiprogramming : </a:t>
            </a:r>
          </a:p>
          <a:p>
            <a:endParaRPr lang="en-US" dirty="0"/>
          </a:p>
          <a:p>
            <a:pPr marL="1200150" lvl="2" indent="-285750">
              <a:buFont typeface="Wingdings" panose="05000000000000000000" pitchFamily="2" charset="2"/>
              <a:buChar char="Ø"/>
            </a:pPr>
            <a:r>
              <a:rPr lang="en-US" sz="2000" dirty="0" smtClean="0"/>
              <a:t>Multiprogramming </a:t>
            </a:r>
            <a:r>
              <a:rPr lang="en-US" sz="2000" dirty="0"/>
              <a:t>is a rudimentary form of parallel processing in which several programs are run at the same time on a uniprocessor. </a:t>
            </a:r>
            <a:endParaRPr lang="en-US" sz="2000" dirty="0" smtClean="0"/>
          </a:p>
          <a:p>
            <a:pPr marL="1200150" lvl="2" indent="-285750">
              <a:buFont typeface="Wingdings" panose="05000000000000000000" pitchFamily="2" charset="2"/>
              <a:buChar char="Ø"/>
            </a:pPr>
            <a:r>
              <a:rPr lang="en-US" sz="2000" dirty="0" smtClean="0"/>
              <a:t>Since </a:t>
            </a:r>
            <a:r>
              <a:rPr lang="en-US" sz="2000" dirty="0"/>
              <a:t>there is only one processor, there can be no true simultaneous execution of different programs. </a:t>
            </a:r>
            <a:endParaRPr lang="en-US" sz="2000" dirty="0" smtClean="0"/>
          </a:p>
          <a:p>
            <a:pPr marL="1200150" lvl="2" indent="-285750">
              <a:buFont typeface="Wingdings" panose="05000000000000000000" pitchFamily="2" charset="2"/>
              <a:buChar char="Ø"/>
            </a:pPr>
            <a:r>
              <a:rPr lang="en-US" sz="2000" dirty="0" smtClean="0"/>
              <a:t>Instead</a:t>
            </a:r>
            <a:r>
              <a:rPr lang="en-US" sz="2000" dirty="0"/>
              <a:t>, the operating system executes part of one program, then part of another, and so on. </a:t>
            </a:r>
            <a:endParaRPr lang="en-US" sz="2000" dirty="0" smtClean="0"/>
          </a:p>
          <a:p>
            <a:pPr marL="1200150" lvl="2" indent="-285750">
              <a:buFont typeface="Wingdings" panose="05000000000000000000" pitchFamily="2" charset="2"/>
              <a:buChar char="Ø"/>
            </a:pPr>
            <a:r>
              <a:rPr lang="en-US" sz="2000" dirty="0" smtClean="0"/>
              <a:t>To </a:t>
            </a:r>
            <a:r>
              <a:rPr lang="en-US" sz="2000" dirty="0"/>
              <a:t>the user it appears that all programs are executing at the same time.</a:t>
            </a:r>
          </a:p>
          <a:p>
            <a:endParaRPr lang="en-US" dirty="0"/>
          </a:p>
          <a:p>
            <a:r>
              <a:rPr lang="en-US" sz="2800" dirty="0"/>
              <a:t>Multiprocessing : </a:t>
            </a:r>
          </a:p>
          <a:p>
            <a:endParaRPr lang="en-US" dirty="0" smtClean="0"/>
          </a:p>
          <a:p>
            <a:pPr marL="1257300" lvl="2" indent="-342900">
              <a:buFont typeface="Wingdings" panose="05000000000000000000" pitchFamily="2" charset="2"/>
              <a:buChar char="Ø"/>
            </a:pPr>
            <a:r>
              <a:rPr lang="en-US" sz="2000" dirty="0" smtClean="0"/>
              <a:t>Multiprocessing </a:t>
            </a:r>
            <a:r>
              <a:rPr lang="en-US" sz="2000" dirty="0"/>
              <a:t>is the coordinated processing of programs by more than one computer processor. </a:t>
            </a:r>
            <a:endParaRPr lang="en-US" sz="2000" dirty="0" smtClean="0"/>
          </a:p>
          <a:p>
            <a:pPr marL="1257300" lvl="2" indent="-342900">
              <a:buFont typeface="Wingdings" panose="05000000000000000000" pitchFamily="2" charset="2"/>
              <a:buChar char="Ø"/>
            </a:pPr>
            <a:r>
              <a:rPr lang="en-US" sz="2000" dirty="0" smtClean="0"/>
              <a:t>Multiprocessing </a:t>
            </a:r>
            <a:r>
              <a:rPr lang="en-US" sz="2000" dirty="0"/>
              <a:t>is a general term that can mean the dynamic assignment of a program to one of two or more computers working in tandem or </a:t>
            </a:r>
            <a:r>
              <a:rPr lang="en-US" sz="2000" dirty="0" smtClean="0"/>
              <a:t>can </a:t>
            </a:r>
            <a:r>
              <a:rPr lang="en-US" sz="2000" dirty="0"/>
              <a:t>involve multiple computers working on the same program at the same time (in parallel).</a:t>
            </a:r>
          </a:p>
          <a:p>
            <a:endParaRPr lang="en-US" dirty="0"/>
          </a:p>
          <a:p>
            <a:endParaRPr lang="en-US" dirty="0"/>
          </a:p>
          <a:p>
            <a:r>
              <a:rPr lang="en-US" dirty="0"/>
              <a:t>		</a:t>
            </a:r>
          </a:p>
        </p:txBody>
      </p:sp>
    </p:spTree>
    <p:extLst>
      <p:ext uri="{BB962C8B-B14F-4D97-AF65-F5344CB8AC3E}">
        <p14:creationId xmlns:p14="http://schemas.microsoft.com/office/powerpoint/2010/main" val="1891380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52400"/>
            <a:ext cx="8382000" cy="7078861"/>
          </a:xfrm>
          <a:prstGeom prst="rect">
            <a:avLst/>
          </a:prstGeom>
          <a:noFill/>
        </p:spPr>
        <p:txBody>
          <a:bodyPr wrap="square" rtlCol="0">
            <a:spAutoFit/>
          </a:bodyPr>
          <a:lstStyle/>
          <a:p>
            <a:r>
              <a:rPr lang="en-US" sz="2800" dirty="0"/>
              <a:t>Multitasking : </a:t>
            </a:r>
            <a:endParaRPr lang="en-US" sz="2800" dirty="0" smtClean="0"/>
          </a:p>
          <a:p>
            <a:endParaRPr lang="en-US" sz="3200" dirty="0"/>
          </a:p>
          <a:p>
            <a:pPr marL="1200150" lvl="2" indent="-285750">
              <a:buFont typeface="Wingdings" panose="05000000000000000000" pitchFamily="2" charset="2"/>
              <a:buChar char="Ø"/>
            </a:pPr>
            <a:r>
              <a:rPr lang="en-US" sz="2000" dirty="0" smtClean="0"/>
              <a:t>Multitasking</a:t>
            </a:r>
            <a:r>
              <a:rPr lang="en-US" sz="2000" dirty="0"/>
              <a:t>, in an operating system, is allowing a user to perform more than one computer task (such as the operation of an application program) at a time</a:t>
            </a:r>
            <a:r>
              <a:rPr lang="en-US" sz="2000" dirty="0" smtClean="0"/>
              <a:t>.</a:t>
            </a:r>
          </a:p>
          <a:p>
            <a:pPr marL="1200150" lvl="2" indent="-285750">
              <a:buFont typeface="Wingdings" panose="05000000000000000000" pitchFamily="2" charset="2"/>
              <a:buChar char="Ø"/>
            </a:pPr>
            <a:r>
              <a:rPr lang="en-US" sz="2000" dirty="0" smtClean="0"/>
              <a:t> The </a:t>
            </a:r>
            <a:r>
              <a:rPr lang="en-US" sz="2000" dirty="0"/>
              <a:t>operating system is able to keep track of where you are in these tasks and go from one to the other without losing information.</a:t>
            </a:r>
          </a:p>
          <a:p>
            <a:endParaRPr lang="en-US" dirty="0"/>
          </a:p>
          <a:p>
            <a:endParaRPr lang="en-US" dirty="0"/>
          </a:p>
          <a:p>
            <a:r>
              <a:rPr lang="en-US" sz="2800" dirty="0"/>
              <a:t>Multithreading: </a:t>
            </a:r>
          </a:p>
          <a:p>
            <a:pPr marL="1200150" lvl="2" indent="-285750">
              <a:buFont typeface="Wingdings" panose="05000000000000000000" pitchFamily="2" charset="2"/>
              <a:buChar char="Ø"/>
            </a:pPr>
            <a:r>
              <a:rPr lang="en-US" sz="2000" dirty="0" smtClean="0"/>
              <a:t>Multithreading </a:t>
            </a:r>
            <a:r>
              <a:rPr lang="en-US" sz="2000" dirty="0"/>
              <a:t>is a type of execution model that allows multiple threads to exist within the context of a process such that </a:t>
            </a:r>
            <a:r>
              <a:rPr lang="en-US" sz="2000" dirty="0" smtClean="0"/>
              <a:t>they </a:t>
            </a:r>
            <a:r>
              <a:rPr lang="en-US" sz="2000" dirty="0"/>
              <a:t>execute independently but share their process resources</a:t>
            </a:r>
            <a:r>
              <a:rPr lang="en-US" sz="2000" dirty="0" smtClean="0"/>
              <a:t>.</a:t>
            </a:r>
          </a:p>
          <a:p>
            <a:pPr marL="1200150" lvl="2" indent="-285750">
              <a:buFont typeface="Wingdings" panose="05000000000000000000" pitchFamily="2" charset="2"/>
              <a:buChar char="Ø"/>
            </a:pPr>
            <a:r>
              <a:rPr lang="en-US" sz="2000" dirty="0" smtClean="0"/>
              <a:t>Multithreading </a:t>
            </a:r>
            <a:r>
              <a:rPr lang="en-US" sz="2000" dirty="0"/>
              <a:t>is similar to multitasking, but enables the processing of multiple threads at one time, rather than multiple </a:t>
            </a:r>
            <a:r>
              <a:rPr lang="en-US" sz="2000" dirty="0" smtClean="0"/>
              <a:t>processes.</a:t>
            </a:r>
          </a:p>
          <a:p>
            <a:pPr marL="1200150" lvl="2" indent="-285750">
              <a:buFont typeface="Wingdings" panose="05000000000000000000" pitchFamily="2" charset="2"/>
              <a:buChar char="Ø"/>
            </a:pPr>
            <a:r>
              <a:rPr lang="en-US" sz="2000" dirty="0" smtClean="0"/>
              <a:t> Since </a:t>
            </a:r>
            <a:r>
              <a:rPr lang="en-US" sz="2000" dirty="0"/>
              <a:t>threads are smaller, more basic instructions than processes, multithreading may occur within processes.</a:t>
            </a:r>
          </a:p>
          <a:p>
            <a:endParaRPr lang="en-US" dirty="0"/>
          </a:p>
          <a:p>
            <a:endParaRPr lang="en-US" dirty="0"/>
          </a:p>
          <a:p>
            <a:r>
              <a:rPr lang="en-US" dirty="0"/>
              <a:t>	</a:t>
            </a:r>
          </a:p>
        </p:txBody>
      </p:sp>
    </p:spTree>
    <p:extLst>
      <p:ext uri="{BB962C8B-B14F-4D97-AF65-F5344CB8AC3E}">
        <p14:creationId xmlns:p14="http://schemas.microsoft.com/office/powerpoint/2010/main" val="1917451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05000" y="-1219200"/>
            <a:ext cx="7765662" cy="16476125"/>
          </a:xfrm>
          <a:prstGeom prst="rect">
            <a:avLst/>
          </a:prstGeom>
        </p:spPr>
      </p:pic>
      <p:sp>
        <p:nvSpPr>
          <p:cNvPr id="7" name="TextBox 6"/>
          <p:cNvSpPr txBox="1"/>
          <p:nvPr/>
        </p:nvSpPr>
        <p:spPr>
          <a:xfrm>
            <a:off x="257577" y="430369"/>
            <a:ext cx="8229600" cy="5257800"/>
          </a:xfrm>
          <a:prstGeom prst="rect">
            <a:avLst/>
          </a:prstGeom>
          <a:noFill/>
        </p:spPr>
        <p:txBody>
          <a:bodyPr wrap="square" rtlCol="0">
            <a:normAutofit/>
          </a:bodyPr>
          <a:lstStyle/>
          <a:p>
            <a:r>
              <a:rPr lang="en-US" sz="4000" dirty="0"/>
              <a:t>Input </a:t>
            </a:r>
            <a:r>
              <a:rPr lang="en-US" sz="4000" dirty="0" smtClean="0"/>
              <a:t>Devices:</a:t>
            </a:r>
          </a:p>
          <a:p>
            <a:pPr>
              <a:defRPr/>
            </a:pPr>
            <a:endParaRPr lang="en-US" sz="2400" dirty="0" smtClean="0"/>
          </a:p>
          <a:p>
            <a:pPr marL="571500" indent="-571500">
              <a:buFont typeface="Wingdings" panose="05000000000000000000" pitchFamily="2" charset="2"/>
              <a:buChar char="Ø"/>
              <a:defRPr/>
            </a:pPr>
            <a:endParaRPr lang="en-US" sz="2400" dirty="0" smtClean="0"/>
          </a:p>
          <a:p>
            <a:pPr marL="571500" indent="-571500">
              <a:buFont typeface="Wingdings" panose="05000000000000000000" pitchFamily="2" charset="2"/>
              <a:buChar char="Ø"/>
              <a:defRPr/>
            </a:pPr>
            <a:endParaRPr lang="en-US" sz="2400" dirty="0"/>
          </a:p>
          <a:p>
            <a:pPr marL="571500" indent="-571500">
              <a:buFont typeface="Wingdings" panose="05000000000000000000" pitchFamily="2" charset="2"/>
              <a:buChar char="Ø"/>
              <a:defRPr/>
            </a:pPr>
            <a:r>
              <a:rPr lang="en-US" sz="2400" dirty="0" smtClean="0"/>
              <a:t>An </a:t>
            </a:r>
            <a:r>
              <a:rPr lang="en-US" sz="2400" dirty="0"/>
              <a:t>input device is any hardware component that allows you to enter data and instructions onto a computer. </a:t>
            </a:r>
          </a:p>
          <a:p>
            <a:pPr>
              <a:defRPr/>
            </a:pPr>
            <a:endParaRPr lang="en-US" sz="2400" dirty="0"/>
          </a:p>
          <a:p>
            <a:pPr>
              <a:defRPr/>
            </a:pPr>
            <a:endParaRPr lang="en-US" sz="2400" dirty="0"/>
          </a:p>
          <a:p>
            <a:pPr marL="571500" indent="-571500">
              <a:buFont typeface="Wingdings" panose="05000000000000000000" pitchFamily="2" charset="2"/>
              <a:buChar char="Ø"/>
              <a:defRPr/>
            </a:pPr>
            <a:r>
              <a:rPr lang="en-US" sz="2400" dirty="0"/>
              <a:t>Widely used input devices are the keyboard, mouse,  scanner.</a:t>
            </a:r>
          </a:p>
          <a:p>
            <a:endParaRPr lang="en-US" sz="4400" dirty="0"/>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96729" y="-533401"/>
            <a:ext cx="7765662" cy="16476125"/>
          </a:xfrm>
          <a:prstGeom prst="rect">
            <a:avLst/>
          </a:prstGeom>
        </p:spPr>
      </p:pic>
      <p:sp>
        <p:nvSpPr>
          <p:cNvPr id="7" name="TextBox 6"/>
          <p:cNvSpPr txBox="1"/>
          <p:nvPr/>
        </p:nvSpPr>
        <p:spPr>
          <a:xfrm>
            <a:off x="457200" y="228600"/>
            <a:ext cx="8382000" cy="6172200"/>
          </a:xfrm>
          <a:prstGeom prst="rect">
            <a:avLst/>
          </a:prstGeom>
          <a:noFill/>
        </p:spPr>
        <p:txBody>
          <a:bodyPr wrap="square" rtlCol="0">
            <a:normAutofit/>
          </a:bodyPr>
          <a:lstStyle/>
          <a:p>
            <a:pPr>
              <a:spcBef>
                <a:spcPct val="0"/>
              </a:spcBef>
              <a:buClrTx/>
              <a:buSzTx/>
              <a:buFontTx/>
              <a:buNone/>
            </a:pPr>
            <a:r>
              <a:rPr lang="en-US" altLang="en-US" sz="3600" dirty="0" smtClean="0">
                <a:solidFill>
                  <a:schemeClr val="tx1">
                    <a:lumMod val="85000"/>
                    <a:lumOff val="15000"/>
                  </a:schemeClr>
                </a:solidFill>
              </a:rPr>
              <a:t>Keyboard:</a:t>
            </a:r>
          </a:p>
          <a:p>
            <a:pPr marL="571500" indent="-571500">
              <a:buFont typeface="Wingdings" panose="05000000000000000000" pitchFamily="2" charset="2"/>
              <a:buChar char="Ø"/>
              <a:defRPr/>
            </a:pPr>
            <a:r>
              <a:rPr lang="en-US" sz="2400" dirty="0"/>
              <a:t>Keyboard connector types</a:t>
            </a:r>
          </a:p>
          <a:p>
            <a:pPr>
              <a:defRPr/>
            </a:pPr>
            <a:r>
              <a:rPr lang="en-US" sz="2400" dirty="0"/>
              <a:t>            </a:t>
            </a:r>
          </a:p>
          <a:p>
            <a:pPr>
              <a:defRPr/>
            </a:pPr>
            <a:r>
              <a:rPr lang="en-US" sz="2400" dirty="0"/>
              <a:t>            1. DIN </a:t>
            </a:r>
          </a:p>
          <a:p>
            <a:pPr>
              <a:defRPr/>
            </a:pPr>
            <a:r>
              <a:rPr lang="en-US" sz="2400" dirty="0"/>
              <a:t>            2. USB  </a:t>
            </a:r>
          </a:p>
          <a:p>
            <a:pPr>
              <a:defRPr/>
            </a:pPr>
            <a:r>
              <a:rPr lang="en-US" sz="2400" dirty="0"/>
              <a:t>            3. PS/2  (5 or 6 pins)</a:t>
            </a:r>
          </a:p>
          <a:p>
            <a:pPr>
              <a:defRPr/>
            </a:pPr>
            <a:endParaRPr lang="en-US" sz="2400" dirty="0"/>
          </a:p>
          <a:p>
            <a:pPr marL="342900" indent="-342900">
              <a:buFont typeface="Wingdings" panose="05000000000000000000" pitchFamily="2" charset="2"/>
              <a:buChar char="Ø"/>
              <a:defRPr/>
            </a:pPr>
            <a:r>
              <a:rPr lang="en-US" sz="2400" dirty="0"/>
              <a:t>  DIN type is a 5 pin connector.</a:t>
            </a:r>
          </a:p>
          <a:p>
            <a:pPr marL="571500" indent="-571500">
              <a:buFont typeface="Wingdings" panose="05000000000000000000" pitchFamily="2" charset="2"/>
              <a:buChar char="Ø"/>
              <a:defRPr/>
            </a:pPr>
            <a:r>
              <a:rPr lang="en-US" sz="2400" dirty="0"/>
              <a:t>USB type is hot swappable</a:t>
            </a:r>
            <a:r>
              <a:rPr lang="en-US" sz="4000" dirty="0"/>
              <a:t>.</a:t>
            </a:r>
          </a:p>
          <a:p>
            <a:pPr>
              <a:defRPr/>
            </a:pPr>
            <a:endParaRPr lang="en-US" dirty="0"/>
          </a:p>
          <a:p>
            <a:pPr marL="571500" indent="-571500">
              <a:buFont typeface="Wingdings" panose="05000000000000000000" pitchFamily="2" charset="2"/>
              <a:buChar char="Ø"/>
              <a:defRPr/>
            </a:pPr>
            <a:r>
              <a:rPr lang="en-US" sz="2400" dirty="0"/>
              <a:t>Compatible port for PS/2- purple or violet.</a:t>
            </a:r>
          </a:p>
          <a:p>
            <a:pPr marL="342900" indent="-342900">
              <a:buFont typeface="Wingdings" panose="05000000000000000000" pitchFamily="2" charset="2"/>
              <a:buChar char="Ø"/>
              <a:defRPr/>
            </a:pPr>
            <a:r>
              <a:rPr lang="en-US" sz="2400" dirty="0"/>
              <a:t>   Standard Keyboard keys- 102.</a:t>
            </a:r>
            <a:r>
              <a:rPr lang="en-US" sz="4000" dirty="0"/>
              <a:t>     </a:t>
            </a:r>
            <a:endParaRPr lang="en-US" sz="2400" dirty="0"/>
          </a:p>
          <a:p>
            <a:pPr>
              <a:spcBef>
                <a:spcPct val="0"/>
              </a:spcBef>
              <a:buClrTx/>
              <a:buSzTx/>
              <a:buFontTx/>
              <a:buNone/>
            </a:pPr>
            <a:endParaRPr lang="en-US" altLang="en-US" sz="4800" dirty="0">
              <a:solidFill>
                <a:schemeClr val="tx1">
                  <a:lumMod val="65000"/>
                  <a:lumOff val="35000"/>
                </a:schemeClr>
              </a:solidFill>
            </a:endParaRPr>
          </a:p>
        </p:txBody>
      </p:sp>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21231" y="-6324600"/>
            <a:ext cx="7765662" cy="16476125"/>
          </a:xfrm>
          <a:prstGeom prst="rect">
            <a:avLst/>
          </a:prstGeom>
        </p:spPr>
      </p:pic>
      <p:sp>
        <p:nvSpPr>
          <p:cNvPr id="7" name="TextBox 6"/>
          <p:cNvSpPr txBox="1"/>
          <p:nvPr/>
        </p:nvSpPr>
        <p:spPr>
          <a:xfrm>
            <a:off x="472540" y="424070"/>
            <a:ext cx="8671460" cy="6477000"/>
          </a:xfrm>
          <a:prstGeom prst="rect">
            <a:avLst/>
          </a:prstGeom>
          <a:noFill/>
        </p:spPr>
        <p:txBody>
          <a:bodyPr wrap="square" rtlCol="0">
            <a:normAutofit/>
          </a:bodyPr>
          <a:lstStyle/>
          <a:p>
            <a:pPr algn="ctr"/>
            <a:r>
              <a:rPr lang="en-US" sz="5400" dirty="0" smtClean="0"/>
              <a:t>Keyboard</a:t>
            </a:r>
            <a:endParaRPr lang="en-US" sz="5400" dirty="0"/>
          </a:p>
        </p:txBody>
      </p:sp>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2068780" y="3349824"/>
            <a:ext cx="2895600" cy="3390489"/>
          </a:xfrm>
          <a:prstGeom prst="rect">
            <a:avLst/>
          </a:prstGeom>
        </p:spPr>
      </p:pic>
      <p:pic>
        <p:nvPicPr>
          <p:cNvPr id="5" name="Picture 9" descr="Image result for membrane keyboard"/>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562600" y="3968329"/>
            <a:ext cx="2895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Image result for mechanical keyboard"/>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990600" y="4038600"/>
            <a:ext cx="2667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219200" y="2971800"/>
            <a:ext cx="2438400" cy="461665"/>
          </a:xfrm>
          <a:prstGeom prst="rect">
            <a:avLst/>
          </a:prstGeom>
          <a:noFill/>
        </p:spPr>
        <p:txBody>
          <a:bodyPr>
            <a:spAutoFit/>
          </a:bodyPr>
          <a:lstStyle/>
          <a:p>
            <a:pPr>
              <a:defRPr/>
            </a:pPr>
            <a:r>
              <a:rPr lang="en-US" sz="2000" dirty="0">
                <a:solidFill>
                  <a:schemeClr val="tx1">
                    <a:lumMod val="85000"/>
                    <a:lumOff val="15000"/>
                  </a:schemeClr>
                </a:solidFill>
              </a:rPr>
              <a:t>Mechanical</a:t>
            </a:r>
            <a:r>
              <a:rPr lang="en-US" sz="2400" dirty="0">
                <a:solidFill>
                  <a:schemeClr val="tx1">
                    <a:lumMod val="85000"/>
                    <a:lumOff val="15000"/>
                  </a:schemeClr>
                </a:solidFill>
              </a:rPr>
              <a:t> </a:t>
            </a:r>
            <a:r>
              <a:rPr lang="en-US" sz="2000" dirty="0">
                <a:solidFill>
                  <a:schemeClr val="tx1">
                    <a:lumMod val="85000"/>
                    <a:lumOff val="15000"/>
                  </a:schemeClr>
                </a:solidFill>
              </a:rPr>
              <a:t>Keyboard</a:t>
            </a:r>
            <a:endParaRPr lang="en-US" sz="2400" dirty="0">
              <a:solidFill>
                <a:schemeClr val="tx1">
                  <a:lumMod val="85000"/>
                  <a:lumOff val="15000"/>
                </a:schemeClr>
              </a:solidFill>
            </a:endParaRPr>
          </a:p>
        </p:txBody>
      </p:sp>
      <p:sp>
        <p:nvSpPr>
          <p:cNvPr id="2" name="TextBox 1"/>
          <p:cNvSpPr txBox="1"/>
          <p:nvPr/>
        </p:nvSpPr>
        <p:spPr>
          <a:xfrm>
            <a:off x="6255026" y="3110299"/>
            <a:ext cx="2438400" cy="646331"/>
          </a:xfrm>
          <a:prstGeom prst="rect">
            <a:avLst/>
          </a:prstGeom>
          <a:noFill/>
        </p:spPr>
        <p:txBody>
          <a:bodyPr wrap="square" rtlCol="0">
            <a:spAutoFit/>
          </a:bodyPr>
          <a:lstStyle/>
          <a:p>
            <a:r>
              <a:rPr lang="en-US" altLang="en-US" dirty="0"/>
              <a:t>Membrane keyboard</a:t>
            </a:r>
            <a:endParaRPr lang="en-US" altLang="en-US" sz="1600" dirty="0"/>
          </a:p>
          <a:p>
            <a:endParaRPr lang="en-US" dirty="0"/>
          </a:p>
        </p:txBody>
      </p:sp>
      <p:cxnSp>
        <p:nvCxnSpPr>
          <p:cNvPr id="4" name="Straight Connector 3"/>
          <p:cNvCxnSpPr/>
          <p:nvPr/>
        </p:nvCxnSpPr>
        <p:spPr>
          <a:xfrm>
            <a:off x="4724400" y="1295400"/>
            <a:ext cx="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438400" y="2362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724400" y="2362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9" idx="0"/>
          </p:cNvCxnSpPr>
          <p:nvPr/>
        </p:nvCxnSpPr>
        <p:spPr>
          <a:xfrm>
            <a:off x="2438400" y="23622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34200" y="23622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38400" y="3433464"/>
            <a:ext cx="0" cy="323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934200" y="3433465"/>
            <a:ext cx="0" cy="32316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7086600" y="-1350740"/>
            <a:ext cx="2895600" cy="6861081"/>
          </a:xfrm>
          <a:prstGeom prst="rect">
            <a:avLst/>
          </a:prstGeom>
        </p:spPr>
      </p:pic>
      <p:sp>
        <p:nvSpPr>
          <p:cNvPr id="7" name="TextBox 6"/>
          <p:cNvSpPr txBox="1"/>
          <p:nvPr/>
        </p:nvSpPr>
        <p:spPr>
          <a:xfrm>
            <a:off x="4822935" y="2381379"/>
            <a:ext cx="3711465" cy="2800221"/>
          </a:xfrm>
          <a:prstGeom prst="rect">
            <a:avLst/>
          </a:prstGeom>
          <a:noFill/>
        </p:spPr>
        <p:txBody>
          <a:bodyPr wrap="square" rtlCol="0">
            <a:normAutofit/>
          </a:bodyPr>
          <a:lstStyle/>
          <a:p>
            <a:endParaRPr lang="en-US" sz="7200" dirty="0"/>
          </a:p>
        </p:txBody>
      </p:sp>
      <p:sp>
        <p:nvSpPr>
          <p:cNvPr id="2" name="TextBox 1"/>
          <p:cNvSpPr txBox="1"/>
          <p:nvPr/>
        </p:nvSpPr>
        <p:spPr>
          <a:xfrm>
            <a:off x="609600" y="609600"/>
            <a:ext cx="8229600" cy="4832092"/>
          </a:xfrm>
          <a:prstGeom prst="rect">
            <a:avLst/>
          </a:prstGeom>
          <a:noFill/>
        </p:spPr>
        <p:txBody>
          <a:bodyPr wrap="square" rtlCol="0">
            <a:spAutoFit/>
          </a:bodyPr>
          <a:lstStyle/>
          <a:p>
            <a:r>
              <a:rPr lang="en-US" sz="4400" dirty="0" smtClean="0"/>
              <a:t>Mouse:</a:t>
            </a:r>
          </a:p>
          <a:p>
            <a:endParaRPr lang="en-US" sz="4400" dirty="0"/>
          </a:p>
          <a:p>
            <a:pPr marL="285750" indent="-285750">
              <a:buFont typeface="Wingdings" panose="05000000000000000000" pitchFamily="2" charset="2"/>
              <a:buChar char="Ø"/>
              <a:defRPr/>
            </a:pPr>
            <a:r>
              <a:rPr lang="en-US" sz="2000" dirty="0">
                <a:solidFill>
                  <a:schemeClr val="tx1">
                    <a:lumMod val="85000"/>
                    <a:lumOff val="15000"/>
                  </a:schemeClr>
                </a:solidFill>
              </a:rPr>
              <a:t>A Computer Mouse is a handheld hardware input device that controls a cursor in a GUI and can move and select text, icons, files, and folders</a:t>
            </a:r>
            <a:r>
              <a:rPr lang="en-US" sz="2000" dirty="0">
                <a:solidFill>
                  <a:schemeClr val="accent3">
                    <a:lumMod val="40000"/>
                    <a:lumOff val="60000"/>
                  </a:schemeClr>
                </a:solidFill>
              </a:rPr>
              <a:t>.</a:t>
            </a:r>
          </a:p>
          <a:p>
            <a:pPr marL="285750" indent="-285750">
              <a:buFont typeface="Wingdings" panose="05000000000000000000" pitchFamily="2" charset="2"/>
              <a:buChar char="Ø"/>
              <a:defRPr/>
            </a:pPr>
            <a:endParaRPr lang="en-US" sz="2000" dirty="0">
              <a:solidFill>
                <a:schemeClr val="accent3">
                  <a:lumMod val="40000"/>
                  <a:lumOff val="60000"/>
                </a:schemeClr>
              </a:solidFill>
            </a:endParaRPr>
          </a:p>
          <a:p>
            <a:pPr marL="285750" indent="-285750">
              <a:buFont typeface="Wingdings" panose="05000000000000000000" pitchFamily="2" charset="2"/>
              <a:buChar char="Ø"/>
              <a:defRPr/>
            </a:pPr>
            <a:r>
              <a:rPr lang="en-US" sz="2000" dirty="0"/>
              <a:t>Functions of a mouse</a:t>
            </a:r>
            <a:r>
              <a:rPr lang="en-US" sz="2000" dirty="0" smtClean="0"/>
              <a:t>:</a:t>
            </a:r>
            <a:endParaRPr lang="en-US" sz="2000" dirty="0"/>
          </a:p>
          <a:p>
            <a:pPr>
              <a:defRPr/>
            </a:pPr>
            <a:r>
              <a:rPr lang="en-US" sz="2000" dirty="0"/>
              <a:t>            1. Move the cursor</a:t>
            </a:r>
          </a:p>
          <a:p>
            <a:pPr>
              <a:defRPr/>
            </a:pPr>
            <a:r>
              <a:rPr lang="en-US" sz="2000" dirty="0"/>
              <a:t>            2. Open or execute program</a:t>
            </a:r>
          </a:p>
          <a:p>
            <a:pPr>
              <a:defRPr/>
            </a:pPr>
            <a:r>
              <a:rPr lang="en-US" sz="2000" dirty="0"/>
              <a:t>            3. Select</a:t>
            </a:r>
          </a:p>
          <a:p>
            <a:pPr>
              <a:defRPr/>
            </a:pPr>
            <a:r>
              <a:rPr lang="en-US" sz="2000" dirty="0"/>
              <a:t>            4. Drag-and-Drop</a:t>
            </a:r>
          </a:p>
          <a:p>
            <a:pPr>
              <a:defRPr/>
            </a:pPr>
            <a:r>
              <a:rPr lang="en-US" sz="2000" dirty="0"/>
              <a:t>            5. Hover</a:t>
            </a:r>
          </a:p>
          <a:p>
            <a:pPr>
              <a:defRPr/>
            </a:pPr>
            <a:r>
              <a:rPr lang="en-US" sz="2000" dirty="0"/>
              <a:t>            6. Scroll</a:t>
            </a:r>
          </a:p>
          <a:p>
            <a:pPr>
              <a:defRPr/>
            </a:pPr>
            <a:r>
              <a:rPr lang="en-US" sz="2000" dirty="0"/>
              <a:t>            7. Perform other functions etc.</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610600" cy="6186309"/>
          </a:xfrm>
          <a:prstGeom prst="rect">
            <a:avLst/>
          </a:prstGeom>
          <a:noFill/>
        </p:spPr>
        <p:txBody>
          <a:bodyPr wrap="square" rtlCol="0">
            <a:spAutoFit/>
          </a:bodyPr>
          <a:lstStyle/>
          <a:p>
            <a:pPr algn="ctr"/>
            <a:r>
              <a:rPr lang="en-US" sz="3600" dirty="0"/>
              <a:t>Types of </a:t>
            </a:r>
            <a:r>
              <a:rPr lang="en-US" sz="3600" dirty="0" smtClean="0"/>
              <a:t>Mouse</a:t>
            </a:r>
          </a:p>
          <a:p>
            <a:pPr algn="ctr"/>
            <a:endParaRPr lang="en-US" sz="3600" dirty="0"/>
          </a:p>
          <a:p>
            <a:pPr algn="ctr"/>
            <a:endParaRPr lang="en-US" sz="3600" dirty="0" smtClean="0"/>
          </a:p>
          <a:p>
            <a:pPr algn="ctr"/>
            <a:endParaRPr lang="en-US" sz="3600" dirty="0"/>
          </a:p>
          <a:p>
            <a:pPr algn="ctr"/>
            <a:endParaRPr lang="en-US" sz="3600" dirty="0" smtClean="0"/>
          </a:p>
          <a:p>
            <a:pPr algn="ctr"/>
            <a:endParaRPr lang="en-US" sz="3600" dirty="0"/>
          </a:p>
          <a:p>
            <a:pPr algn="ctr"/>
            <a:endParaRPr lang="en-US" sz="3600" dirty="0" smtClean="0"/>
          </a:p>
          <a:p>
            <a:pPr algn="ctr"/>
            <a:endParaRPr lang="en-US" sz="3600" dirty="0"/>
          </a:p>
          <a:p>
            <a:pPr algn="ctr"/>
            <a:endParaRPr lang="en-US" sz="3600" dirty="0" smtClean="0"/>
          </a:p>
          <a:p>
            <a:pPr algn="ctr"/>
            <a:endParaRPr lang="en-US" sz="3600" dirty="0"/>
          </a:p>
          <a:p>
            <a:pPr algn="ctr"/>
            <a:endParaRPr lang="en-US" sz="3600" dirty="0"/>
          </a:p>
        </p:txBody>
      </p:sp>
      <p:pic>
        <p:nvPicPr>
          <p:cNvPr id="3" name="Picture 4" descr="Image result for ball mous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90625" y="2590800"/>
            <a:ext cx="22098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0" descr="Image result for optical  mous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324600" y="2603500"/>
            <a:ext cx="233997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a:spLocks noChangeArrowheads="1"/>
          </p:cNvSpPr>
          <p:nvPr/>
        </p:nvSpPr>
        <p:spPr bwMode="auto">
          <a:xfrm>
            <a:off x="733425" y="4495800"/>
            <a:ext cx="312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itchFamily="2" charset="2"/>
              <a:buChar char="u"/>
              <a:defRPr sz="3200">
                <a:solidFill>
                  <a:schemeClr val="tx1"/>
                </a:solidFill>
                <a:latin typeface="Verdana" pitchFamily="34" charset="0"/>
              </a:defRPr>
            </a:lvl1pPr>
            <a:lvl2pPr marL="742950" indent="-285750">
              <a:spcBef>
                <a:spcPct val="20000"/>
              </a:spcBef>
              <a:buChar char="–"/>
              <a:defRPr sz="2800">
                <a:solidFill>
                  <a:schemeClr val="tx1"/>
                </a:solidFill>
                <a:latin typeface="Verdana" pitchFamily="34" charset="0"/>
              </a:defRPr>
            </a:lvl2pPr>
            <a:lvl3pPr marL="1143000" indent="-228600">
              <a:spcBef>
                <a:spcPct val="20000"/>
              </a:spcBef>
              <a:buClr>
                <a:schemeClr val="tx2"/>
              </a:buClr>
              <a:buSzPct val="70000"/>
              <a:buFont typeface="Wingdings" pitchFamily="2" charset="2"/>
              <a:buChar char="u"/>
              <a:defRPr sz="2400">
                <a:solidFill>
                  <a:schemeClr val="tx1"/>
                </a:solidFill>
                <a:latin typeface="Verdana" pitchFamily="34" charset="0"/>
              </a:defRPr>
            </a:lvl3pPr>
            <a:lvl4pPr marL="1600200" indent="-228600">
              <a:spcBef>
                <a:spcPct val="20000"/>
              </a:spcBef>
              <a:buChar char="–"/>
              <a:defRPr sz="2000">
                <a:solidFill>
                  <a:schemeClr val="tx1"/>
                </a:solidFill>
                <a:latin typeface="Verdana" pitchFamily="34" charset="0"/>
              </a:defRPr>
            </a:lvl4pPr>
            <a:lvl5pPr marL="2057400" indent="-228600">
              <a:spcBef>
                <a:spcPct val="20000"/>
              </a:spcBef>
              <a:buClr>
                <a:schemeClr val="folHlink"/>
              </a:buClr>
              <a:buSzPct val="70000"/>
              <a:buFont typeface="Wingdings" pitchFamily="2" charset="2"/>
              <a:buChar char="u"/>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9pPr>
          </a:lstStyle>
          <a:p>
            <a:pPr algn="ctr">
              <a:spcBef>
                <a:spcPct val="0"/>
              </a:spcBef>
              <a:buClrTx/>
              <a:buSzTx/>
              <a:buFontTx/>
              <a:buNone/>
            </a:pPr>
            <a:r>
              <a:rPr lang="en-US" altLang="en-US" sz="1800" dirty="0"/>
              <a:t>Ball Mouse</a:t>
            </a:r>
          </a:p>
        </p:txBody>
      </p:sp>
      <p:sp>
        <p:nvSpPr>
          <p:cNvPr id="6" name="TextBox 13"/>
          <p:cNvSpPr txBox="1">
            <a:spLocks noChangeArrowheads="1"/>
          </p:cNvSpPr>
          <p:nvPr/>
        </p:nvSpPr>
        <p:spPr bwMode="auto">
          <a:xfrm>
            <a:off x="6084888" y="44958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itchFamily="2" charset="2"/>
              <a:buChar char="u"/>
              <a:defRPr sz="3200">
                <a:solidFill>
                  <a:schemeClr val="tx1"/>
                </a:solidFill>
                <a:latin typeface="Verdana" pitchFamily="34" charset="0"/>
              </a:defRPr>
            </a:lvl1pPr>
            <a:lvl2pPr marL="742950" indent="-285750">
              <a:spcBef>
                <a:spcPct val="20000"/>
              </a:spcBef>
              <a:buChar char="–"/>
              <a:defRPr sz="2800">
                <a:solidFill>
                  <a:schemeClr val="tx1"/>
                </a:solidFill>
                <a:latin typeface="Verdana" pitchFamily="34" charset="0"/>
              </a:defRPr>
            </a:lvl2pPr>
            <a:lvl3pPr marL="1143000" indent="-228600">
              <a:spcBef>
                <a:spcPct val="20000"/>
              </a:spcBef>
              <a:buClr>
                <a:schemeClr val="tx2"/>
              </a:buClr>
              <a:buSzPct val="70000"/>
              <a:buFont typeface="Wingdings" pitchFamily="2" charset="2"/>
              <a:buChar char="u"/>
              <a:defRPr sz="2400">
                <a:solidFill>
                  <a:schemeClr val="tx1"/>
                </a:solidFill>
                <a:latin typeface="Verdana" pitchFamily="34" charset="0"/>
              </a:defRPr>
            </a:lvl3pPr>
            <a:lvl4pPr marL="1600200" indent="-228600">
              <a:spcBef>
                <a:spcPct val="20000"/>
              </a:spcBef>
              <a:buChar char="–"/>
              <a:defRPr sz="2000">
                <a:solidFill>
                  <a:schemeClr val="tx1"/>
                </a:solidFill>
                <a:latin typeface="Verdana" pitchFamily="34" charset="0"/>
              </a:defRPr>
            </a:lvl4pPr>
            <a:lvl5pPr marL="2057400" indent="-228600">
              <a:spcBef>
                <a:spcPct val="20000"/>
              </a:spcBef>
              <a:buClr>
                <a:schemeClr val="folHlink"/>
              </a:buClr>
              <a:buSzPct val="70000"/>
              <a:buFont typeface="Wingdings" pitchFamily="2" charset="2"/>
              <a:buChar char="u"/>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9pPr>
          </a:lstStyle>
          <a:p>
            <a:pPr algn="ctr">
              <a:spcBef>
                <a:spcPct val="0"/>
              </a:spcBef>
              <a:buClrTx/>
              <a:buSzTx/>
              <a:buFontTx/>
              <a:buNone/>
            </a:pPr>
            <a:r>
              <a:rPr lang="en-US" altLang="en-US" sz="1800" dirty="0"/>
              <a:t>Optical Mouse</a:t>
            </a:r>
          </a:p>
        </p:txBody>
      </p:sp>
    </p:spTree>
    <p:extLst>
      <p:ext uri="{BB962C8B-B14F-4D97-AF65-F5344CB8AC3E}">
        <p14:creationId xmlns:p14="http://schemas.microsoft.com/office/powerpoint/2010/main" val="542513692"/>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86800" cy="7109639"/>
          </a:xfrm>
          <a:prstGeom prst="rect">
            <a:avLst/>
          </a:prstGeom>
          <a:noFill/>
        </p:spPr>
        <p:txBody>
          <a:bodyPr wrap="square" rtlCol="0">
            <a:spAutoFit/>
          </a:bodyPr>
          <a:lstStyle/>
          <a:p>
            <a:pPr algn="ctr"/>
            <a:r>
              <a:rPr lang="en-US" sz="4400" dirty="0" smtClean="0"/>
              <a:t>Scanner</a:t>
            </a:r>
          </a:p>
          <a:p>
            <a:r>
              <a:rPr lang="en-US" sz="2400" dirty="0" smtClean="0"/>
              <a:t>Scanner is a device  that capture images from photographic prints, posters, documents for computer editing and display.</a:t>
            </a:r>
            <a:endParaRPr lang="en-US" sz="1200" dirty="0" smtClean="0"/>
          </a:p>
          <a:p>
            <a:endParaRPr lang="en-US" sz="2800" dirty="0" smtClean="0"/>
          </a:p>
          <a:p>
            <a:r>
              <a:rPr lang="en-US" sz="2800" dirty="0" smtClean="0"/>
              <a:t>Working Principle:</a:t>
            </a:r>
            <a:endParaRPr lang="en-US" sz="4400" dirty="0"/>
          </a:p>
          <a:p>
            <a:pPr algn="ctr"/>
            <a:endParaRPr lang="en-US" sz="4400" dirty="0" smtClean="0"/>
          </a:p>
          <a:p>
            <a:pPr algn="ctr"/>
            <a:endParaRPr lang="en-US" sz="4400" dirty="0"/>
          </a:p>
          <a:p>
            <a:pPr algn="ctr"/>
            <a:endParaRPr lang="en-US" sz="4400" dirty="0" smtClean="0"/>
          </a:p>
          <a:p>
            <a:pPr algn="ctr"/>
            <a:endParaRPr lang="en-US" sz="4400" dirty="0"/>
          </a:p>
          <a:p>
            <a:pPr algn="ctr"/>
            <a:endParaRPr lang="en-US" sz="4400" dirty="0" smtClean="0"/>
          </a:p>
          <a:p>
            <a:pPr algn="ctr"/>
            <a:endParaRPr lang="en-US" sz="4400" dirty="0"/>
          </a:p>
          <a:p>
            <a:pPr algn="ctr"/>
            <a:endParaRPr lang="en-US" sz="4400" dirty="0" smtClean="0"/>
          </a:p>
        </p:txBody>
      </p:sp>
      <p:pic>
        <p:nvPicPr>
          <p:cNvPr id="3" name="Picture 8" descr="https://www.recordnations.com/wp-content/uploads/2014/09/CPT_Hardware-Input-scanner-flatbed.svg_.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95387" y="3048000"/>
            <a:ext cx="67532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44945"/>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Types of Scanners</a:t>
            </a:r>
            <a:endParaRPr lang="en-US" dirty="0"/>
          </a:p>
        </p:txBody>
      </p:sp>
      <p:pic>
        <p:nvPicPr>
          <p:cNvPr id="11267" name="Picture 2" descr="Image result for flatbed scann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33500" y="1676400"/>
            <a:ext cx="1943100"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Box 5"/>
          <p:cNvSpPr txBox="1">
            <a:spLocks noChangeArrowheads="1"/>
          </p:cNvSpPr>
          <p:nvPr/>
        </p:nvSpPr>
        <p:spPr bwMode="auto">
          <a:xfrm>
            <a:off x="1333500" y="3459163"/>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itchFamily="2" charset="2"/>
              <a:buChar char="u"/>
              <a:defRPr sz="3200">
                <a:solidFill>
                  <a:schemeClr val="tx1"/>
                </a:solidFill>
                <a:latin typeface="Verdana" pitchFamily="34" charset="0"/>
              </a:defRPr>
            </a:lvl1pPr>
            <a:lvl2pPr marL="742950" indent="-285750">
              <a:spcBef>
                <a:spcPct val="20000"/>
              </a:spcBef>
              <a:buChar char="–"/>
              <a:defRPr sz="2800">
                <a:solidFill>
                  <a:schemeClr val="tx1"/>
                </a:solidFill>
                <a:latin typeface="Verdana" pitchFamily="34" charset="0"/>
              </a:defRPr>
            </a:lvl2pPr>
            <a:lvl3pPr marL="1143000" indent="-228600">
              <a:spcBef>
                <a:spcPct val="20000"/>
              </a:spcBef>
              <a:buClr>
                <a:schemeClr val="tx2"/>
              </a:buClr>
              <a:buSzPct val="70000"/>
              <a:buFont typeface="Wingdings" pitchFamily="2" charset="2"/>
              <a:buChar char="u"/>
              <a:defRPr sz="2400">
                <a:solidFill>
                  <a:schemeClr val="tx1"/>
                </a:solidFill>
                <a:latin typeface="Verdana" pitchFamily="34" charset="0"/>
              </a:defRPr>
            </a:lvl3pPr>
            <a:lvl4pPr marL="1600200" indent="-228600">
              <a:spcBef>
                <a:spcPct val="20000"/>
              </a:spcBef>
              <a:buChar char="–"/>
              <a:defRPr sz="2000">
                <a:solidFill>
                  <a:schemeClr val="tx1"/>
                </a:solidFill>
                <a:latin typeface="Verdana" pitchFamily="34" charset="0"/>
              </a:defRPr>
            </a:lvl4pPr>
            <a:lvl5pPr marL="2057400" indent="-228600">
              <a:spcBef>
                <a:spcPct val="20000"/>
              </a:spcBef>
              <a:buClr>
                <a:schemeClr val="folHlink"/>
              </a:buClr>
              <a:buSzPct val="70000"/>
              <a:buFont typeface="Wingdings" pitchFamily="2" charset="2"/>
              <a:buChar char="u"/>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9pPr>
          </a:lstStyle>
          <a:p>
            <a:pPr>
              <a:spcBef>
                <a:spcPct val="0"/>
              </a:spcBef>
              <a:buClrTx/>
              <a:buSzTx/>
              <a:buFontTx/>
              <a:buNone/>
            </a:pPr>
            <a:r>
              <a:rPr lang="en-US" altLang="en-US" sz="1800"/>
              <a:t>Flatbed scanner</a:t>
            </a:r>
          </a:p>
        </p:txBody>
      </p:sp>
      <p:pic>
        <p:nvPicPr>
          <p:cNvPr id="11269" name="Picture 4" descr="Image result for handheld scanne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305550" y="1676400"/>
            <a:ext cx="16383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Box 6"/>
          <p:cNvSpPr txBox="1">
            <a:spLocks noChangeArrowheads="1"/>
          </p:cNvSpPr>
          <p:nvPr/>
        </p:nvSpPr>
        <p:spPr bwMode="auto">
          <a:xfrm>
            <a:off x="5943600" y="3352800"/>
            <a:ext cx="236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itchFamily="2" charset="2"/>
              <a:buChar char="u"/>
              <a:defRPr sz="3200">
                <a:solidFill>
                  <a:schemeClr val="tx1"/>
                </a:solidFill>
                <a:latin typeface="Verdana" pitchFamily="34" charset="0"/>
              </a:defRPr>
            </a:lvl1pPr>
            <a:lvl2pPr marL="742950" indent="-285750">
              <a:spcBef>
                <a:spcPct val="20000"/>
              </a:spcBef>
              <a:buChar char="–"/>
              <a:defRPr sz="2800">
                <a:solidFill>
                  <a:schemeClr val="tx1"/>
                </a:solidFill>
                <a:latin typeface="Verdana" pitchFamily="34" charset="0"/>
              </a:defRPr>
            </a:lvl2pPr>
            <a:lvl3pPr marL="1143000" indent="-228600">
              <a:spcBef>
                <a:spcPct val="20000"/>
              </a:spcBef>
              <a:buClr>
                <a:schemeClr val="tx2"/>
              </a:buClr>
              <a:buSzPct val="70000"/>
              <a:buFont typeface="Wingdings" pitchFamily="2" charset="2"/>
              <a:buChar char="u"/>
              <a:defRPr sz="2400">
                <a:solidFill>
                  <a:schemeClr val="tx1"/>
                </a:solidFill>
                <a:latin typeface="Verdana" pitchFamily="34" charset="0"/>
              </a:defRPr>
            </a:lvl3pPr>
            <a:lvl4pPr marL="1600200" indent="-228600">
              <a:spcBef>
                <a:spcPct val="20000"/>
              </a:spcBef>
              <a:buChar char="–"/>
              <a:defRPr sz="2000">
                <a:solidFill>
                  <a:schemeClr val="tx1"/>
                </a:solidFill>
                <a:latin typeface="Verdana" pitchFamily="34" charset="0"/>
              </a:defRPr>
            </a:lvl4pPr>
            <a:lvl5pPr marL="2057400" indent="-228600">
              <a:spcBef>
                <a:spcPct val="20000"/>
              </a:spcBef>
              <a:buClr>
                <a:schemeClr val="folHlink"/>
              </a:buClr>
              <a:buSzPct val="70000"/>
              <a:buFont typeface="Wingdings" pitchFamily="2" charset="2"/>
              <a:buChar char="u"/>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9pPr>
          </a:lstStyle>
          <a:p>
            <a:pPr>
              <a:spcBef>
                <a:spcPct val="0"/>
              </a:spcBef>
              <a:buClrTx/>
              <a:buSzTx/>
              <a:buFontTx/>
              <a:buNone/>
            </a:pPr>
            <a:r>
              <a:rPr lang="en-US" altLang="en-US" sz="1800"/>
              <a:t>Handheld Scanner</a:t>
            </a:r>
          </a:p>
        </p:txBody>
      </p:sp>
      <p:pic>
        <p:nvPicPr>
          <p:cNvPr id="11271" name="Picture 6" descr="Image result for sheet fed scanne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333500" y="4114800"/>
            <a:ext cx="19446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TextBox 7"/>
          <p:cNvSpPr txBox="1">
            <a:spLocks noChangeArrowheads="1"/>
          </p:cNvSpPr>
          <p:nvPr/>
        </p:nvSpPr>
        <p:spPr bwMode="auto">
          <a:xfrm>
            <a:off x="1200150" y="6019800"/>
            <a:ext cx="2476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itchFamily="2" charset="2"/>
              <a:buChar char="u"/>
              <a:defRPr sz="3200">
                <a:solidFill>
                  <a:schemeClr val="tx1"/>
                </a:solidFill>
                <a:latin typeface="Verdana" pitchFamily="34" charset="0"/>
              </a:defRPr>
            </a:lvl1pPr>
            <a:lvl2pPr marL="742950" indent="-285750">
              <a:spcBef>
                <a:spcPct val="20000"/>
              </a:spcBef>
              <a:buChar char="–"/>
              <a:defRPr sz="2800">
                <a:solidFill>
                  <a:schemeClr val="tx1"/>
                </a:solidFill>
                <a:latin typeface="Verdana" pitchFamily="34" charset="0"/>
              </a:defRPr>
            </a:lvl2pPr>
            <a:lvl3pPr marL="1143000" indent="-228600">
              <a:spcBef>
                <a:spcPct val="20000"/>
              </a:spcBef>
              <a:buClr>
                <a:schemeClr val="tx2"/>
              </a:buClr>
              <a:buSzPct val="70000"/>
              <a:buFont typeface="Wingdings" pitchFamily="2" charset="2"/>
              <a:buChar char="u"/>
              <a:defRPr sz="2400">
                <a:solidFill>
                  <a:schemeClr val="tx1"/>
                </a:solidFill>
                <a:latin typeface="Verdana" pitchFamily="34" charset="0"/>
              </a:defRPr>
            </a:lvl3pPr>
            <a:lvl4pPr marL="1600200" indent="-228600">
              <a:spcBef>
                <a:spcPct val="20000"/>
              </a:spcBef>
              <a:buChar char="–"/>
              <a:defRPr sz="2000">
                <a:solidFill>
                  <a:schemeClr val="tx1"/>
                </a:solidFill>
                <a:latin typeface="Verdana" pitchFamily="34" charset="0"/>
              </a:defRPr>
            </a:lvl4pPr>
            <a:lvl5pPr marL="2057400" indent="-228600">
              <a:spcBef>
                <a:spcPct val="20000"/>
              </a:spcBef>
              <a:buClr>
                <a:schemeClr val="folHlink"/>
              </a:buClr>
              <a:buSzPct val="70000"/>
              <a:buFont typeface="Wingdings" pitchFamily="2" charset="2"/>
              <a:buChar char="u"/>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9pPr>
          </a:lstStyle>
          <a:p>
            <a:pPr>
              <a:spcBef>
                <a:spcPct val="0"/>
              </a:spcBef>
              <a:buClrTx/>
              <a:buSzTx/>
              <a:buFontTx/>
              <a:buNone/>
            </a:pPr>
            <a:r>
              <a:rPr lang="en-US" altLang="en-US" sz="1800"/>
              <a:t>Sheet fed Scanner</a:t>
            </a:r>
          </a:p>
        </p:txBody>
      </p:sp>
      <p:pic>
        <p:nvPicPr>
          <p:cNvPr id="11273" name="Picture 8" descr="Image result for drum scanne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638800" y="4114800"/>
            <a:ext cx="29146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4" name="TextBox 8"/>
          <p:cNvSpPr txBox="1">
            <a:spLocks noChangeArrowheads="1"/>
          </p:cNvSpPr>
          <p:nvPr/>
        </p:nvSpPr>
        <p:spPr bwMode="auto">
          <a:xfrm>
            <a:off x="6229350" y="6019800"/>
            <a:ext cx="2914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itchFamily="2" charset="2"/>
              <a:buChar char="u"/>
              <a:defRPr sz="3200">
                <a:solidFill>
                  <a:schemeClr val="tx1"/>
                </a:solidFill>
                <a:latin typeface="Verdana" pitchFamily="34" charset="0"/>
              </a:defRPr>
            </a:lvl1pPr>
            <a:lvl2pPr marL="742950" indent="-285750">
              <a:spcBef>
                <a:spcPct val="20000"/>
              </a:spcBef>
              <a:buChar char="–"/>
              <a:defRPr sz="2800">
                <a:solidFill>
                  <a:schemeClr val="tx1"/>
                </a:solidFill>
                <a:latin typeface="Verdana" pitchFamily="34" charset="0"/>
              </a:defRPr>
            </a:lvl2pPr>
            <a:lvl3pPr marL="1143000" indent="-228600">
              <a:spcBef>
                <a:spcPct val="20000"/>
              </a:spcBef>
              <a:buClr>
                <a:schemeClr val="tx2"/>
              </a:buClr>
              <a:buSzPct val="70000"/>
              <a:buFont typeface="Wingdings" pitchFamily="2" charset="2"/>
              <a:buChar char="u"/>
              <a:defRPr sz="2400">
                <a:solidFill>
                  <a:schemeClr val="tx1"/>
                </a:solidFill>
                <a:latin typeface="Verdana" pitchFamily="34" charset="0"/>
              </a:defRPr>
            </a:lvl3pPr>
            <a:lvl4pPr marL="1600200" indent="-228600">
              <a:spcBef>
                <a:spcPct val="20000"/>
              </a:spcBef>
              <a:buChar char="–"/>
              <a:defRPr sz="2000">
                <a:solidFill>
                  <a:schemeClr val="tx1"/>
                </a:solidFill>
                <a:latin typeface="Verdana" pitchFamily="34" charset="0"/>
              </a:defRPr>
            </a:lvl4pPr>
            <a:lvl5pPr marL="2057400" indent="-228600">
              <a:spcBef>
                <a:spcPct val="20000"/>
              </a:spcBef>
              <a:buClr>
                <a:schemeClr val="folHlink"/>
              </a:buClr>
              <a:buSzPct val="70000"/>
              <a:buFont typeface="Wingdings" pitchFamily="2" charset="2"/>
              <a:buChar char="u"/>
              <a:defRPr sz="2000">
                <a:solidFill>
                  <a:schemeClr val="tx1"/>
                </a:solidFill>
                <a:latin typeface="Verdana" pitchFamily="34" charset="0"/>
              </a:defRPr>
            </a:lvl5pPr>
            <a:lvl6pPr marL="25146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6pPr>
            <a:lvl7pPr marL="29718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7pPr>
            <a:lvl8pPr marL="34290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8pPr>
            <a:lvl9pPr marL="3886200" indent="-228600" eaLnBrk="0" fontAlgn="base" hangingPunct="0">
              <a:spcBef>
                <a:spcPct val="20000"/>
              </a:spcBef>
              <a:spcAft>
                <a:spcPct val="0"/>
              </a:spcAft>
              <a:buClr>
                <a:schemeClr val="folHlink"/>
              </a:buClr>
              <a:buSzPct val="70000"/>
              <a:buFont typeface="Wingdings" pitchFamily="2" charset="2"/>
              <a:buChar char="u"/>
              <a:defRPr sz="2000">
                <a:solidFill>
                  <a:schemeClr val="tx1"/>
                </a:solidFill>
                <a:latin typeface="Verdana" pitchFamily="34" charset="0"/>
              </a:defRPr>
            </a:lvl9pPr>
          </a:lstStyle>
          <a:p>
            <a:pPr>
              <a:spcBef>
                <a:spcPct val="0"/>
              </a:spcBef>
              <a:buClrTx/>
              <a:buSzTx/>
              <a:buFontTx/>
              <a:buNone/>
            </a:pPr>
            <a:r>
              <a:rPr lang="en-US" altLang="en-US" sz="1800"/>
              <a:t>Drum Scanner</a:t>
            </a:r>
          </a:p>
        </p:txBody>
      </p:sp>
    </p:spTree>
    <p:extLst>
      <p:ext uri="{BB962C8B-B14F-4D97-AF65-F5344CB8AC3E}">
        <p14:creationId xmlns:p14="http://schemas.microsoft.com/office/powerpoint/2010/main" val="7107514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4.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5.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1052</Words>
  <Application>Microsoft Office PowerPoint</Application>
  <PresentationFormat>On-screen Show (4:3)</PresentationFormat>
  <Paragraphs>327</Paragraphs>
  <Slides>28</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Training</vt:lpstr>
      <vt:lpstr>think-cell Slide</vt:lpstr>
      <vt:lpstr>Hardware Fundamentals</vt:lpstr>
      <vt:lpstr>Hardware:</vt:lpstr>
      <vt:lpstr>PowerPoint Presentation</vt:lpstr>
      <vt:lpstr>PowerPoint Presentation</vt:lpstr>
      <vt:lpstr>PowerPoint Presentation</vt:lpstr>
      <vt:lpstr>PowerPoint Presentation</vt:lpstr>
      <vt:lpstr>PowerPoint Presentation</vt:lpstr>
      <vt:lpstr>PowerPoint Presentation</vt:lpstr>
      <vt:lpstr>Types of Scanners</vt:lpstr>
      <vt:lpstr>PowerPoint Presentation</vt:lpstr>
      <vt:lpstr>PowerPoint Presentation</vt:lpstr>
      <vt:lpstr>PowerPoint Presentation</vt:lpstr>
      <vt:lpstr>PowerPoint Presentation</vt:lpstr>
      <vt:lpstr>PowerPoint Presentation</vt:lpstr>
      <vt:lpstr>PowerPoint Presentation</vt:lpstr>
      <vt:lpstr>Motherboard</vt:lpstr>
      <vt:lpstr> Functions of Motherboard</vt:lpstr>
      <vt:lpstr>Motherboard Components and Connectors</vt:lpstr>
      <vt:lpstr> </vt:lpstr>
      <vt:lpstr>PowerPoint Presentation</vt:lpstr>
      <vt:lpstr>PowerPoint Presentation</vt:lpstr>
      <vt:lpstr>PowerPoint Presentation</vt:lpstr>
      <vt:lpstr>PowerPoint Presentation</vt:lpstr>
      <vt:lpstr>PowerPoint Presentation</vt:lpstr>
      <vt:lpstr>PowerPoint Presentation</vt:lpstr>
      <vt:lpstr>Operating System Concepts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2018-03-10T03:38:58Z</dcterms:created>
  <dcterms:modified xsi:type="dcterms:W3CDTF">2018-03-10T11:37:28Z</dcterms:modified>
</cp:coreProperties>
</file>