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6"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5357-3BBF-4191-B810-7968202C9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62F8A-934A-4175-B4D0-9080A35FD6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2A218E-F46E-4501-AB99-2AF9444197F4}"/>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1DA33AFD-FF59-499F-8C3E-B9341D212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43169-FFEF-47C9-8338-6084D3DB1955}"/>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810754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C3B6-4D55-42A2-BFB3-A042BBE955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BCA7A-4E6F-4F8B-9B1D-18417C7A82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FC604-234E-4B36-A29A-74A69931D063}"/>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355D367E-EF89-46B4-82A5-B8D02CCD8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4D7D1-2D5D-462D-B4FC-57D2C5585FCC}"/>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296162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93C64C-8D30-4C1E-98B0-5D2ECBE443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92F332-E73C-4310-BF29-11D800E940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21E75-04F4-4598-B3A8-4D537A8C9C7A}"/>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11A0CEDA-4EEC-488E-9657-0C14BD716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E2991-D1BD-47EB-9CEB-037D88AD4151}"/>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99506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56AE-37D1-47C0-86C3-039D08B8B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B5316-6D21-46D8-9D4B-6188EE3878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3D48F-0321-4C23-B067-E3CC9E06C95E}"/>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4CEAD83D-3FEC-4041-967C-13039F613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06048-47B7-4FD6-8A74-77A4AB72FDF3}"/>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331453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B7B6-0AD7-425C-A27B-B91557038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E17632-EC4D-4429-BC38-0EDE1A03A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4ED493-0D3F-4DCC-A323-0E7008F472FA}"/>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44AF48E0-2E06-491C-AFB4-6DA816875E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2571A8-6032-4685-B374-97C6FD3B5CE6}"/>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84905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C64ED-1118-4D6C-87EF-FB64CCF1A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A2B94-8F72-4913-B9AD-6A35EDB723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8B6102-28BF-4681-B5AB-555617D8F8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EB80E1-AE43-432A-8873-DEF69CA389FC}"/>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6" name="Footer Placeholder 5">
            <a:extLst>
              <a:ext uri="{FF2B5EF4-FFF2-40B4-BE49-F238E27FC236}">
                <a16:creationId xmlns:a16="http://schemas.microsoft.com/office/drawing/2014/main" id="{79D8B674-F16D-424D-818D-0D42593A7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8F36E-B4BF-4D17-8070-55CFB3A4F48E}"/>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1606304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2963-3AC7-4C74-863E-683B75567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477EA-B740-4CB6-86B4-E8FFF5F40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E51917C-133C-4C52-B05E-9420D08004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5493BB-EB1A-4473-9779-4402C0BA8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515CC8-07A5-43B9-A2F2-8F1E2135DC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7AD82-C1ED-42AC-A06A-25D27569F569}"/>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8" name="Footer Placeholder 7">
            <a:extLst>
              <a:ext uri="{FF2B5EF4-FFF2-40B4-BE49-F238E27FC236}">
                <a16:creationId xmlns:a16="http://schemas.microsoft.com/office/drawing/2014/main" id="{1BA6413D-B1EC-46F5-BF2E-C5189E6471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DE4967-0706-43A0-A5BB-40B89E299A74}"/>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373421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F516-82D0-456E-B16C-6609C20F4D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CE0A5A-03E4-4490-B73B-D6CBCF406E9F}"/>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4" name="Footer Placeholder 3">
            <a:extLst>
              <a:ext uri="{FF2B5EF4-FFF2-40B4-BE49-F238E27FC236}">
                <a16:creationId xmlns:a16="http://schemas.microsoft.com/office/drawing/2014/main" id="{95732481-DABF-4DC9-92AB-9D9BFADE38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5968B-EA41-4B6E-83C8-8723B931938C}"/>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1591646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3FC519-96F8-42BF-B28E-33C2CE6CEFE1}"/>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3" name="Footer Placeholder 2">
            <a:extLst>
              <a:ext uri="{FF2B5EF4-FFF2-40B4-BE49-F238E27FC236}">
                <a16:creationId xmlns:a16="http://schemas.microsoft.com/office/drawing/2014/main" id="{ED54DFC0-B166-4B6F-B828-C0301150A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71D7DE-719A-4B72-89FA-8807DDA444C6}"/>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393974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07F2-7C42-449B-B70C-335B95708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DF9864-4D0C-4A41-906E-694DC21BC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7C0184-8EA3-432D-BCF0-E77764B29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39567BB-2473-4AE0-909B-55FD9797DCB2}"/>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6" name="Footer Placeholder 5">
            <a:extLst>
              <a:ext uri="{FF2B5EF4-FFF2-40B4-BE49-F238E27FC236}">
                <a16:creationId xmlns:a16="http://schemas.microsoft.com/office/drawing/2014/main" id="{CE793655-05EF-4D55-8AD1-61F19265C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1C28E-22C8-4E70-936B-55AC474A1043}"/>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148898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0865-B704-4FCA-92AA-040961C13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5FAC97-7921-45BD-A471-BD8EC271C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2E933-80F6-4515-AC93-66BED35BB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E51C28-ADA6-4EE5-9A24-BBC52279CD00}"/>
              </a:ext>
            </a:extLst>
          </p:cNvPr>
          <p:cNvSpPr>
            <a:spLocks noGrp="1"/>
          </p:cNvSpPr>
          <p:nvPr>
            <p:ph type="dt" sz="half" idx="10"/>
          </p:nvPr>
        </p:nvSpPr>
        <p:spPr/>
        <p:txBody>
          <a:bodyPr/>
          <a:lstStyle/>
          <a:p>
            <a:fld id="{2D531327-A0EA-48C2-9585-9AA961531F4B}" type="datetimeFigureOut">
              <a:rPr lang="en-US" smtClean="0"/>
              <a:t>3/21/2018</a:t>
            </a:fld>
            <a:endParaRPr lang="en-US"/>
          </a:p>
        </p:txBody>
      </p:sp>
      <p:sp>
        <p:nvSpPr>
          <p:cNvPr id="6" name="Footer Placeholder 5">
            <a:extLst>
              <a:ext uri="{FF2B5EF4-FFF2-40B4-BE49-F238E27FC236}">
                <a16:creationId xmlns:a16="http://schemas.microsoft.com/office/drawing/2014/main" id="{449FD6D5-5254-4A27-9925-E19AE999F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44C20-E284-48E4-A813-217106742FE7}"/>
              </a:ext>
            </a:extLst>
          </p:cNvPr>
          <p:cNvSpPr>
            <a:spLocks noGrp="1"/>
          </p:cNvSpPr>
          <p:nvPr>
            <p:ph type="sldNum" sz="quarter" idx="12"/>
          </p:nvPr>
        </p:nvSpPr>
        <p:spPr/>
        <p:txBody>
          <a:bodyPr/>
          <a:lstStyle/>
          <a:p>
            <a:fld id="{7F2D4098-0FB0-465A-A0AA-BF7BCFA00BB2}" type="slidenum">
              <a:rPr lang="en-US" smtClean="0"/>
              <a:t>‹#›</a:t>
            </a:fld>
            <a:endParaRPr lang="en-US"/>
          </a:p>
        </p:txBody>
      </p:sp>
    </p:spTree>
    <p:extLst>
      <p:ext uri="{BB962C8B-B14F-4D97-AF65-F5344CB8AC3E}">
        <p14:creationId xmlns:p14="http://schemas.microsoft.com/office/powerpoint/2010/main" val="120789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A6B2F7-E9D9-433E-B936-62B2372C6F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D6629A-F702-4936-96B3-8508EF6F5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D4146-7117-47ED-AD41-1B29BA97F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31327-A0EA-48C2-9585-9AA961531F4B}" type="datetimeFigureOut">
              <a:rPr lang="en-US" smtClean="0"/>
              <a:t>3/21/2018</a:t>
            </a:fld>
            <a:endParaRPr lang="en-US"/>
          </a:p>
        </p:txBody>
      </p:sp>
      <p:sp>
        <p:nvSpPr>
          <p:cNvPr id="5" name="Footer Placeholder 4">
            <a:extLst>
              <a:ext uri="{FF2B5EF4-FFF2-40B4-BE49-F238E27FC236}">
                <a16:creationId xmlns:a16="http://schemas.microsoft.com/office/drawing/2014/main" id="{A5F3FDE6-402E-4A1D-91B8-3D482A7B6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464FAE-ABB1-4628-A2C2-AFCBEE696A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D4098-0FB0-465A-A0AA-BF7BCFA00BB2}" type="slidenum">
              <a:rPr lang="en-US" smtClean="0"/>
              <a:t>‹#›</a:t>
            </a:fld>
            <a:endParaRPr lang="en-US"/>
          </a:p>
        </p:txBody>
      </p:sp>
    </p:spTree>
    <p:extLst>
      <p:ext uri="{BB962C8B-B14F-4D97-AF65-F5344CB8AC3E}">
        <p14:creationId xmlns:p14="http://schemas.microsoft.com/office/powerpoint/2010/main" val="228542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75C551-7FFC-48FF-905E-981EE064C69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WORK STATION SERVER</a:t>
            </a:r>
            <a:endParaRPr lang="en-US" dirty="0"/>
          </a:p>
        </p:txBody>
      </p:sp>
      <p:sp>
        <p:nvSpPr>
          <p:cNvPr id="5" name="Content Placeholder 4">
            <a:extLst>
              <a:ext uri="{FF2B5EF4-FFF2-40B4-BE49-F238E27FC236}">
                <a16:creationId xmlns:a16="http://schemas.microsoft.com/office/drawing/2014/main" id="{B8C1E587-22CD-4129-9849-F8D989224AE2}"/>
              </a:ext>
            </a:extLst>
          </p:cNvPr>
          <p:cNvSpPr>
            <a:spLocks noGrp="1"/>
          </p:cNvSpPr>
          <p:nvPr>
            <p:ph idx="1"/>
          </p:nvPr>
        </p:nvSpPr>
        <p:spPr/>
        <p:txBody>
          <a:bodyPr>
            <a:normAutofit/>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WINDOWS WORKSTATION:</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rPr>
              <a:t>Workstation operating system are for example, Windows XP, Windows Vista, Windows 7, Windows 8 and similar. Workstation operating system is primarily designed to run applications. </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rPr>
              <a:t>Those applications can be text processor, a spreadsheet application, presentation software, video or audio editors, games, etc.</a:t>
            </a: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124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1777-A3BA-42C0-A05E-1AEF6B97B8CA}"/>
              </a:ext>
            </a:extLst>
          </p:cNvPr>
          <p:cNvSpPr>
            <a:spLocks noGrp="1"/>
          </p:cNvSpPr>
          <p:nvPr>
            <p:ph type="title"/>
          </p:nvPr>
        </p:nvSpPr>
        <p:spPr/>
        <p:txBody>
          <a:bodyPr/>
          <a:lstStyle/>
          <a:p>
            <a:r>
              <a:rPr lang="en-US" dirty="0"/>
              <a:t>      </a:t>
            </a:r>
            <a:r>
              <a:rPr lang="en-US" b="1" dirty="0">
                <a:latin typeface="Arial" panose="020B0604020202020204" pitchFamily="34" charset="0"/>
                <a:cs typeface="Arial" panose="020B0604020202020204" pitchFamily="34" charset="0"/>
              </a:rPr>
              <a:t>FEATURES OF SERVER 2008 R2</a:t>
            </a:r>
            <a:endParaRPr lang="en-US" dirty="0"/>
          </a:p>
        </p:txBody>
      </p:sp>
      <p:sp>
        <p:nvSpPr>
          <p:cNvPr id="3" name="Content Placeholder 2">
            <a:extLst>
              <a:ext uri="{FF2B5EF4-FFF2-40B4-BE49-F238E27FC236}">
                <a16:creationId xmlns:a16="http://schemas.microsoft.com/office/drawing/2014/main" id="{5E34C48F-2BD0-4A21-91AF-A4758EF5E0A6}"/>
              </a:ext>
            </a:extLst>
          </p:cNvPr>
          <p:cNvSpPr>
            <a:spLocks noGrp="1"/>
          </p:cNvSpPr>
          <p:nvPr>
            <p:ph idx="1"/>
          </p:nvPr>
        </p:nvSpPr>
        <p:spPr/>
        <p:txBody>
          <a:bodyPr>
            <a:normAutofit/>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Active Directory Administrative Center:</a:t>
            </a:r>
          </a:p>
          <a:p>
            <a:pPr marL="0" indent="0">
              <a:buNone/>
            </a:pPr>
            <a:r>
              <a:rPr lang="en-US" dirty="0">
                <a:latin typeface="Arial" panose="020B0604020202020204" pitchFamily="34" charset="0"/>
                <a:cs typeface="Arial" panose="020B0604020202020204" pitchFamily="34" charset="0"/>
              </a:rPr>
              <a:t>For administrators, the biggest change in Server 2008 R2 is undoubtedly the new Active Directory Administrative Center, which replaces the older Active Directory, Domains and Trusts, Sites and Services, and Users and Computers management tools.</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Remote server management:</a:t>
            </a:r>
          </a:p>
          <a:p>
            <a:pPr marL="0" indent="0">
              <a:buNone/>
            </a:pPr>
            <a:r>
              <a:rPr lang="en-US" dirty="0">
                <a:latin typeface="Arial" panose="020B0604020202020204" pitchFamily="34" charset="0"/>
                <a:cs typeface="Arial" panose="020B0604020202020204" pitchFamily="34" charset="0"/>
              </a:rPr>
              <a:t>Server Manager was one of the best improvements in Server 2008 because it provides a centralized and useful console for managing Windows Server.</a:t>
            </a:r>
          </a:p>
        </p:txBody>
      </p:sp>
    </p:spTree>
    <p:extLst>
      <p:ext uri="{BB962C8B-B14F-4D97-AF65-F5344CB8AC3E}">
        <p14:creationId xmlns:p14="http://schemas.microsoft.com/office/powerpoint/2010/main" val="53227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1458A-C94B-47AD-835F-FCA8EADF22EB}"/>
              </a:ext>
            </a:extLst>
          </p:cNvPr>
          <p:cNvSpPr>
            <a:spLocks noGrp="1"/>
          </p:cNvSpPr>
          <p:nvPr>
            <p:ph idx="1"/>
          </p:nvPr>
        </p:nvSpPr>
        <p:spPr>
          <a:xfrm>
            <a:off x="838200" y="520505"/>
            <a:ext cx="10515600" cy="5656458"/>
          </a:xfrm>
        </p:spPr>
        <p:txBody>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Core Parking:</a:t>
            </a:r>
          </a:p>
          <a:p>
            <a:pPr marL="0" indent="0">
              <a:buNone/>
            </a:pPr>
            <a:r>
              <a:rPr lang="en-US" dirty="0">
                <a:latin typeface="Arial" panose="020B0604020202020204" pitchFamily="34" charset="0"/>
                <a:cs typeface="Arial" panose="020B0604020202020204" pitchFamily="34" charset="0"/>
              </a:rPr>
              <a:t>Windows Server 2008 R2's new Core Parking functionality enables improved power management.</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Support for 256 cores:</a:t>
            </a:r>
          </a:p>
          <a:p>
            <a:pPr marL="0" indent="0">
              <a:buNone/>
            </a:pPr>
            <a:r>
              <a:rPr lang="en-US" dirty="0">
                <a:latin typeface="Arial" panose="020B0604020202020204" pitchFamily="34" charset="0"/>
                <a:cs typeface="Arial" panose="020B0604020202020204" pitchFamily="34" charset="0"/>
              </a:rPr>
              <a:t>Improved scalability is another important feature in Server 2008 R2, which will be able to utilize up to 256 cores. </a:t>
            </a:r>
          </a:p>
          <a:p>
            <a:pPr marL="0" indent="0">
              <a:buNone/>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64-bit only:</a:t>
            </a:r>
          </a:p>
          <a:p>
            <a:pPr marL="0" indent="0">
              <a:buNone/>
            </a:pPr>
            <a:r>
              <a:rPr lang="en-US" dirty="0">
                <a:latin typeface="Arial" panose="020B0604020202020204" pitchFamily="34" charset="0"/>
                <a:cs typeface="Arial" panose="020B0604020202020204" pitchFamily="34" charset="0"/>
              </a:rPr>
              <a:t>Windows Server 2008 R2 marks the first time that the Windows Server OS will be 64-bit only, meaning that Server 2008 R2 must run on x64-compatible hardware.</a:t>
            </a:r>
          </a:p>
        </p:txBody>
      </p:sp>
    </p:spTree>
    <p:extLst>
      <p:ext uri="{BB962C8B-B14F-4D97-AF65-F5344CB8AC3E}">
        <p14:creationId xmlns:p14="http://schemas.microsoft.com/office/powerpoint/2010/main" val="249354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2D183-CBE7-4573-A678-745569C9DD03}"/>
              </a:ext>
            </a:extLst>
          </p:cNvPr>
          <p:cNvSpPr>
            <a:spLocks noGrp="1"/>
          </p:cNvSpPr>
          <p:nvPr>
            <p:ph idx="1"/>
          </p:nvPr>
        </p:nvSpPr>
        <p:spPr>
          <a:xfrm>
            <a:off x="838200" y="1125415"/>
            <a:ext cx="10515600" cy="5051548"/>
          </a:xfrm>
        </p:spPr>
        <p:txBody>
          <a:bodyPr/>
          <a:lstStyle/>
          <a:p>
            <a:pPr>
              <a:buFont typeface="Wingdings" panose="05000000000000000000" pitchFamily="2" charset="2"/>
              <a:buChar char="q"/>
            </a:pPr>
            <a:r>
              <a:rPr lang="en-US" b="1" dirty="0">
                <a:latin typeface="Arial" panose="020B0604020202020204" pitchFamily="34" charset="0"/>
                <a:cs typeface="Arial" panose="020B0604020202020204" pitchFamily="34" charset="0"/>
              </a:rPr>
              <a:t>WINDOWS SERVER OS:</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rPr>
              <a:t>Microsoft Windows Server operating system is a series of enterprise-class server operating systems designed to share services with multiple users and provide extensive administrative control of data storage, applications and corporate networks.</a:t>
            </a: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a:p>
          <a:p>
            <a:pPr>
              <a:buFont typeface="Wingdings" panose="05000000000000000000" pitchFamily="2" charset="2"/>
              <a:buChar char="§"/>
            </a:pPr>
            <a:r>
              <a:rPr lang="en-US" dirty="0"/>
              <a:t>Development for Windows Server started in the early 1980s when Microsoft produced two operating system lines: MS-DOS</a:t>
            </a:r>
            <a:r>
              <a:rPr lang="en-US" u="sng" dirty="0"/>
              <a:t> </a:t>
            </a:r>
            <a:r>
              <a:rPr lang="en-US" dirty="0"/>
              <a:t>and Windows NT.</a:t>
            </a:r>
          </a:p>
        </p:txBody>
      </p:sp>
    </p:spTree>
    <p:extLst>
      <p:ext uri="{BB962C8B-B14F-4D97-AF65-F5344CB8AC3E}">
        <p14:creationId xmlns:p14="http://schemas.microsoft.com/office/powerpoint/2010/main" val="340068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BCAB8-1236-43B1-A5B9-180B9E07A26F}"/>
              </a:ext>
            </a:extLst>
          </p:cNvPr>
          <p:cNvSpPr>
            <a:spLocks noGrp="1"/>
          </p:cNvSpPr>
          <p:nvPr>
            <p:ph idx="1"/>
          </p:nvPr>
        </p:nvSpPr>
        <p:spPr/>
        <p:txBody>
          <a:bodyPr/>
          <a:lstStyle/>
          <a:p>
            <a:pPr marL="0" indent="0">
              <a:buNone/>
            </a:pPr>
            <a:r>
              <a:rPr lang="en-US" dirty="0"/>
              <a:t>                                         </a:t>
            </a:r>
            <a:r>
              <a:rPr lang="en-US" sz="4400" b="1" dirty="0">
                <a:latin typeface="Arial" panose="020B0604020202020204" pitchFamily="34" charset="0"/>
                <a:cs typeface="Arial" panose="020B0604020202020204" pitchFamily="34" charset="0"/>
              </a:rPr>
              <a:t>VERSIONS OF        </a:t>
            </a:r>
          </a:p>
          <a:p>
            <a:pPr marL="0" indent="0">
              <a:buNone/>
            </a:pPr>
            <a:r>
              <a:rPr lang="en-US" sz="4400" b="1" dirty="0">
                <a:latin typeface="Arial" panose="020B0604020202020204" pitchFamily="34" charset="0"/>
                <a:cs typeface="Arial" panose="020B0604020202020204" pitchFamily="34" charset="0"/>
              </a:rPr>
              <a:t>      WORKSTATION AND SERVER OS</a:t>
            </a:r>
          </a:p>
        </p:txBody>
      </p:sp>
    </p:spTree>
    <p:extLst>
      <p:ext uri="{BB962C8B-B14F-4D97-AF65-F5344CB8AC3E}">
        <p14:creationId xmlns:p14="http://schemas.microsoft.com/office/powerpoint/2010/main" val="369246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942D6E6-79B8-43E8-9C3B-90E65AFDB679}"/>
              </a:ext>
            </a:extLst>
          </p:cNvPr>
          <p:cNvGraphicFramePr>
            <a:graphicFrameLocks noGrp="1"/>
          </p:cNvGraphicFramePr>
          <p:nvPr>
            <p:ph idx="1"/>
            <p:extLst>
              <p:ext uri="{D42A27DB-BD31-4B8C-83A1-F6EECF244321}">
                <p14:modId xmlns:p14="http://schemas.microsoft.com/office/powerpoint/2010/main" val="366334845"/>
              </p:ext>
            </p:extLst>
          </p:nvPr>
        </p:nvGraphicFramePr>
        <p:xfrm>
          <a:off x="731520" y="337625"/>
          <a:ext cx="10649243" cy="6175716"/>
        </p:xfrm>
        <a:graphic>
          <a:graphicData uri="http://schemas.openxmlformats.org/drawingml/2006/table">
            <a:tbl>
              <a:tblPr/>
              <a:tblGrid>
                <a:gridCol w="6767425">
                  <a:extLst>
                    <a:ext uri="{9D8B030D-6E8A-4147-A177-3AD203B41FA5}">
                      <a16:colId xmlns:a16="http://schemas.microsoft.com/office/drawing/2014/main" val="2703314644"/>
                    </a:ext>
                  </a:extLst>
                </a:gridCol>
                <a:gridCol w="3881818">
                  <a:extLst>
                    <a:ext uri="{9D8B030D-6E8A-4147-A177-3AD203B41FA5}">
                      <a16:colId xmlns:a16="http://schemas.microsoft.com/office/drawing/2014/main" val="3743528685"/>
                    </a:ext>
                  </a:extLst>
                </a:gridCol>
              </a:tblGrid>
              <a:tr h="367308">
                <a:tc>
                  <a:txBody>
                    <a:bodyPr/>
                    <a:lstStyle/>
                    <a:p>
                      <a:pPr fontAlgn="ctr"/>
                      <a:r>
                        <a:rPr lang="en-US" sz="1400" b="1">
                          <a:effectLst/>
                          <a:latin typeface="Arial" panose="020B0604020202020204" pitchFamily="34" charset="0"/>
                          <a:cs typeface="Arial" panose="020B0604020202020204" pitchFamily="34" charset="0"/>
                        </a:rPr>
                        <a:t>Operating System</a:t>
                      </a:r>
                      <a:endParaRPr lang="en-US" sz="1400">
                        <a:effectLst/>
                        <a:latin typeface="Arial" panose="020B0604020202020204" pitchFamily="34" charset="0"/>
                        <a:cs typeface="Arial" panose="020B0604020202020204" pitchFamily="34" charset="0"/>
                      </a:endParaRPr>
                    </a:p>
                  </a:txBody>
                  <a:tcPr marL="43340" marR="43340" marT="43340" marB="43340" anchor="ctr">
                    <a:lnL>
                      <a:noFill/>
                    </a:lnL>
                    <a:lnR>
                      <a:noFill/>
                    </a:lnR>
                    <a:lnT>
                      <a:noFill/>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b="1">
                          <a:effectLst/>
                          <a:latin typeface="Arial" panose="020B0604020202020204" pitchFamily="34" charset="0"/>
                          <a:cs typeface="Arial" panose="020B0604020202020204" pitchFamily="34" charset="0"/>
                        </a:rPr>
                        <a:t>Version Number</a:t>
                      </a:r>
                      <a:endParaRPr lang="en-US" sz="1400">
                        <a:effectLst/>
                        <a:latin typeface="Arial" panose="020B0604020202020204" pitchFamily="34" charset="0"/>
                        <a:cs typeface="Arial" panose="020B0604020202020204" pitchFamily="34" charset="0"/>
                      </a:endParaRPr>
                    </a:p>
                  </a:txBody>
                  <a:tcPr marL="43340" marR="43340" marT="43340" marB="43340" anchor="ctr">
                    <a:lnL>
                      <a:noFill/>
                    </a:lnL>
                    <a:lnR>
                      <a:noFill/>
                    </a:lnR>
                    <a:lnT>
                      <a:noFill/>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4164806667"/>
                  </a:ext>
                </a:extLst>
              </a:tr>
              <a:tr h="300380">
                <a:tc>
                  <a:txBody>
                    <a:bodyPr/>
                    <a:lstStyle/>
                    <a:p>
                      <a:pPr fontAlgn="ctr"/>
                      <a:r>
                        <a:rPr lang="en-US" sz="1400">
                          <a:effectLst/>
                          <a:latin typeface="Arial" panose="020B0604020202020204" pitchFamily="34" charset="0"/>
                          <a:cs typeface="Arial" panose="020B0604020202020204" pitchFamily="34" charset="0"/>
                        </a:rPr>
                        <a:t>Windows 1.0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1.04</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701194297"/>
                  </a:ext>
                </a:extLst>
              </a:tr>
              <a:tr h="300380">
                <a:tc>
                  <a:txBody>
                    <a:bodyPr/>
                    <a:lstStyle/>
                    <a:p>
                      <a:pPr fontAlgn="ctr"/>
                      <a:r>
                        <a:rPr lang="en-US" sz="1400">
                          <a:effectLst/>
                          <a:latin typeface="Arial" panose="020B0604020202020204" pitchFamily="34" charset="0"/>
                          <a:cs typeface="Arial" panose="020B0604020202020204" pitchFamily="34" charset="0"/>
                        </a:rPr>
                        <a:t>Windows 2.0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2.11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4210586734"/>
                  </a:ext>
                </a:extLst>
              </a:tr>
              <a:tr h="300380">
                <a:tc>
                  <a:txBody>
                    <a:bodyPr/>
                    <a:lstStyle/>
                    <a:p>
                      <a:pPr fontAlgn="ctr"/>
                      <a:r>
                        <a:rPr lang="en-US" sz="1400">
                          <a:effectLst/>
                          <a:latin typeface="Arial" panose="020B0604020202020204" pitchFamily="34" charset="0"/>
                          <a:cs typeface="Arial" panose="020B0604020202020204" pitchFamily="34" charset="0"/>
                        </a:rPr>
                        <a:t>Windows 3.0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3</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49509869"/>
                  </a:ext>
                </a:extLst>
              </a:tr>
              <a:tr h="300380">
                <a:tc>
                  <a:txBody>
                    <a:bodyPr/>
                    <a:lstStyle/>
                    <a:p>
                      <a:pPr fontAlgn="ctr"/>
                      <a:r>
                        <a:rPr lang="en-US" sz="1400">
                          <a:effectLst/>
                          <a:latin typeface="Arial" panose="020B0604020202020204" pitchFamily="34" charset="0"/>
                          <a:cs typeface="Arial" panose="020B0604020202020204" pitchFamily="34" charset="0"/>
                        </a:rPr>
                        <a:t>Windows NT 3.1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3.10.528</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666754112"/>
                  </a:ext>
                </a:extLst>
              </a:tr>
              <a:tr h="367308">
                <a:tc>
                  <a:txBody>
                    <a:bodyPr/>
                    <a:lstStyle/>
                    <a:p>
                      <a:pPr fontAlgn="ctr"/>
                      <a:r>
                        <a:rPr lang="en-US" sz="1400">
                          <a:effectLst/>
                          <a:latin typeface="Arial" panose="020B0604020202020204" pitchFamily="34" charset="0"/>
                          <a:cs typeface="Arial" panose="020B0604020202020204" pitchFamily="34" charset="0"/>
                        </a:rPr>
                        <a:t>Windows for Workgroups 3.11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3.11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29904819"/>
                  </a:ext>
                </a:extLst>
              </a:tr>
              <a:tr h="367308">
                <a:tc>
                  <a:txBody>
                    <a:bodyPr/>
                    <a:lstStyle/>
                    <a:p>
                      <a:pPr fontAlgn="ctr"/>
                      <a:r>
                        <a:rPr lang="en-US" sz="1400" dirty="0">
                          <a:effectLst/>
                          <a:latin typeface="Arial" panose="020B0604020202020204" pitchFamily="34" charset="0"/>
                          <a:cs typeface="Arial" panose="020B0604020202020204" pitchFamily="34" charset="0"/>
                        </a:rPr>
                        <a:t>Windows NT Workstation 3.5</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3.5.807</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871080370"/>
                  </a:ext>
                </a:extLst>
              </a:tr>
              <a:tr h="367308">
                <a:tc>
                  <a:txBody>
                    <a:bodyPr/>
                    <a:lstStyle/>
                    <a:p>
                      <a:pPr fontAlgn="ctr"/>
                      <a:r>
                        <a:rPr lang="en-US" sz="1400" dirty="0">
                          <a:effectLst/>
                          <a:latin typeface="Arial" panose="020B0604020202020204" pitchFamily="34" charset="0"/>
                          <a:cs typeface="Arial" panose="020B0604020202020204" pitchFamily="34" charset="0"/>
                        </a:rPr>
                        <a:t>Windows NT Workstation 3.51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dirty="0">
                          <a:effectLst/>
                          <a:latin typeface="Arial" panose="020B0604020202020204" pitchFamily="34" charset="0"/>
                          <a:cs typeface="Arial" panose="020B0604020202020204" pitchFamily="34" charset="0"/>
                        </a:rPr>
                        <a:t>3.51.1057</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562117125"/>
                  </a:ext>
                </a:extLst>
              </a:tr>
              <a:tr h="300380">
                <a:tc>
                  <a:txBody>
                    <a:bodyPr/>
                    <a:lstStyle/>
                    <a:p>
                      <a:pPr fontAlgn="ctr"/>
                      <a:r>
                        <a:rPr lang="en-US" sz="1400">
                          <a:effectLst/>
                          <a:latin typeface="Arial" panose="020B0604020202020204" pitchFamily="34" charset="0"/>
                          <a:cs typeface="Arial" panose="020B0604020202020204" pitchFamily="34" charset="0"/>
                        </a:rPr>
                        <a:t>Windows 95</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4.0.950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944169616"/>
                  </a:ext>
                </a:extLst>
              </a:tr>
              <a:tr h="367308">
                <a:tc>
                  <a:txBody>
                    <a:bodyPr/>
                    <a:lstStyle/>
                    <a:p>
                      <a:pPr fontAlgn="ctr"/>
                      <a:r>
                        <a:rPr lang="en-US" sz="1400">
                          <a:effectLst/>
                          <a:latin typeface="Arial" panose="020B0604020202020204" pitchFamily="34" charset="0"/>
                          <a:cs typeface="Arial" panose="020B0604020202020204" pitchFamily="34" charset="0"/>
                        </a:rPr>
                        <a:t>Windows NT Workstation 4.0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4.0.1381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4011924423"/>
                  </a:ext>
                </a:extLst>
              </a:tr>
              <a:tr h="300380">
                <a:tc>
                  <a:txBody>
                    <a:bodyPr/>
                    <a:lstStyle/>
                    <a:p>
                      <a:pPr fontAlgn="ctr"/>
                      <a:r>
                        <a:rPr lang="en-US" sz="1400">
                          <a:effectLst/>
                          <a:latin typeface="Arial" panose="020B0604020202020204" pitchFamily="34" charset="0"/>
                          <a:cs typeface="Arial" panose="020B0604020202020204" pitchFamily="34" charset="0"/>
                        </a:rPr>
                        <a:t>Windows 98</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4.1.1998</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911967249"/>
                  </a:ext>
                </a:extLst>
              </a:tr>
              <a:tr h="367308">
                <a:tc>
                  <a:txBody>
                    <a:bodyPr/>
                    <a:lstStyle/>
                    <a:p>
                      <a:pPr fontAlgn="ctr"/>
                      <a:r>
                        <a:rPr lang="en-US" sz="1400">
                          <a:effectLst/>
                          <a:latin typeface="Arial" panose="020B0604020202020204" pitchFamily="34" charset="0"/>
                          <a:cs typeface="Arial" panose="020B0604020202020204" pitchFamily="34" charset="0"/>
                        </a:rPr>
                        <a:t>Windows 98 Second Edition</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4.1.2222</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59705037"/>
                  </a:ext>
                </a:extLst>
              </a:tr>
              <a:tr h="300380">
                <a:tc>
                  <a:txBody>
                    <a:bodyPr/>
                    <a:lstStyle/>
                    <a:p>
                      <a:pPr fontAlgn="ctr"/>
                      <a:r>
                        <a:rPr lang="en-US" sz="1400">
                          <a:effectLst/>
                          <a:latin typeface="Arial" panose="020B0604020202020204" pitchFamily="34" charset="0"/>
                          <a:cs typeface="Arial" panose="020B0604020202020204" pitchFamily="34" charset="0"/>
                        </a:rPr>
                        <a:t>Windows Me</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4.90.3000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334981967"/>
                  </a:ext>
                </a:extLst>
              </a:tr>
              <a:tr h="367308">
                <a:tc>
                  <a:txBody>
                    <a:bodyPr/>
                    <a:lstStyle/>
                    <a:p>
                      <a:pPr fontAlgn="ctr"/>
                      <a:r>
                        <a:rPr lang="en-US" sz="1400">
                          <a:effectLst/>
                          <a:latin typeface="Arial" panose="020B0604020202020204" pitchFamily="34" charset="0"/>
                          <a:cs typeface="Arial" panose="020B0604020202020204" pitchFamily="34" charset="0"/>
                        </a:rPr>
                        <a:t>Windows 2000 Professional</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5.0.2195</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1433005863"/>
                  </a:ext>
                </a:extLst>
              </a:tr>
              <a:tr h="300380">
                <a:tc>
                  <a:txBody>
                    <a:bodyPr/>
                    <a:lstStyle/>
                    <a:p>
                      <a:pPr fontAlgn="ctr"/>
                      <a:r>
                        <a:rPr lang="en-US" sz="1400">
                          <a:effectLst/>
                          <a:latin typeface="Arial" panose="020B0604020202020204" pitchFamily="34" charset="0"/>
                          <a:cs typeface="Arial" panose="020B0604020202020204" pitchFamily="34" charset="0"/>
                        </a:rPr>
                        <a:t>Windows XP</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5.1.2600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292603323"/>
                  </a:ext>
                </a:extLst>
              </a:tr>
              <a:tr h="300380">
                <a:tc>
                  <a:txBody>
                    <a:bodyPr/>
                    <a:lstStyle/>
                    <a:p>
                      <a:pPr fontAlgn="ctr"/>
                      <a:r>
                        <a:rPr lang="en-US" sz="1400">
                          <a:effectLst/>
                          <a:latin typeface="Arial" panose="020B0604020202020204" pitchFamily="34" charset="0"/>
                          <a:cs typeface="Arial" panose="020B0604020202020204" pitchFamily="34" charset="0"/>
                        </a:rPr>
                        <a:t>Windows Vista</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6.0.6000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782219473"/>
                  </a:ext>
                </a:extLst>
              </a:tr>
              <a:tr h="300380">
                <a:tc>
                  <a:txBody>
                    <a:bodyPr/>
                    <a:lstStyle/>
                    <a:p>
                      <a:pPr fontAlgn="ctr"/>
                      <a:r>
                        <a:rPr lang="en-US" sz="1400">
                          <a:effectLst/>
                          <a:latin typeface="Arial" panose="020B0604020202020204" pitchFamily="34" charset="0"/>
                          <a:cs typeface="Arial" panose="020B0604020202020204" pitchFamily="34" charset="0"/>
                        </a:rPr>
                        <a:t>Windows 7</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6.1.7600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654556945"/>
                  </a:ext>
                </a:extLst>
              </a:tr>
              <a:tr h="300380">
                <a:tc>
                  <a:txBody>
                    <a:bodyPr/>
                    <a:lstStyle/>
                    <a:p>
                      <a:pPr fontAlgn="ctr"/>
                      <a:r>
                        <a:rPr lang="en-US" sz="1400">
                          <a:effectLst/>
                          <a:latin typeface="Arial" panose="020B0604020202020204" pitchFamily="34" charset="0"/>
                          <a:cs typeface="Arial" panose="020B0604020202020204" pitchFamily="34" charset="0"/>
                        </a:rPr>
                        <a:t>Windows 8.1</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a:effectLst/>
                          <a:latin typeface="Arial" panose="020B0604020202020204" pitchFamily="34" charset="0"/>
                          <a:cs typeface="Arial" panose="020B0604020202020204" pitchFamily="34" charset="0"/>
                        </a:rPr>
                        <a:t>6.3.9600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288326886"/>
                  </a:ext>
                </a:extLst>
              </a:tr>
              <a:tr h="300380">
                <a:tc>
                  <a:txBody>
                    <a:bodyPr/>
                    <a:lstStyle/>
                    <a:p>
                      <a:pPr fontAlgn="ctr"/>
                      <a:r>
                        <a:rPr lang="en-US" sz="1400">
                          <a:effectLst/>
                          <a:latin typeface="Arial" panose="020B0604020202020204" pitchFamily="34" charset="0"/>
                          <a:cs typeface="Arial" panose="020B0604020202020204" pitchFamily="34" charset="0"/>
                        </a:rPr>
                        <a:t>Windows 10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tc>
                  <a:txBody>
                    <a:bodyPr/>
                    <a:lstStyle/>
                    <a:p>
                      <a:pPr fontAlgn="ctr"/>
                      <a:r>
                        <a:rPr lang="en-US" sz="1400" dirty="0">
                          <a:effectLst/>
                          <a:latin typeface="Arial" panose="020B0604020202020204" pitchFamily="34" charset="0"/>
                          <a:cs typeface="Arial" panose="020B0604020202020204" pitchFamily="34" charset="0"/>
                        </a:rPr>
                        <a:t>10.0.10240</a:t>
                      </a:r>
                    </a:p>
                  </a:txBody>
                  <a:tcPr marL="43340" marR="43340" marT="43340" marB="43340" anchor="ctr">
                    <a:lnL>
                      <a:noFill/>
                    </a:lnL>
                    <a:lnR>
                      <a:noFill/>
                    </a:lnR>
                    <a:lnT w="9525" cap="flat" cmpd="sng" algn="ctr">
                      <a:solidFill>
                        <a:srgbClr val="D7D7D7"/>
                      </a:solidFill>
                      <a:prstDash val="solid"/>
                      <a:round/>
                      <a:headEnd type="none" w="med" len="med"/>
                      <a:tailEnd type="none" w="med" len="med"/>
                    </a:lnT>
                    <a:lnB w="9525" cap="flat" cmpd="sng" algn="ctr">
                      <a:solidFill>
                        <a:srgbClr val="D7D7D7"/>
                      </a:solidFill>
                      <a:prstDash val="solid"/>
                      <a:round/>
                      <a:headEnd type="none" w="med" len="med"/>
                      <a:tailEnd type="none" w="med" len="med"/>
                    </a:lnB>
                    <a:solidFill>
                      <a:srgbClr val="FFFFFF"/>
                    </a:solidFill>
                  </a:tcPr>
                </a:tc>
                <a:extLst>
                  <a:ext uri="{0D108BD9-81ED-4DB2-BD59-A6C34878D82A}">
                    <a16:rowId xmlns:a16="http://schemas.microsoft.com/office/drawing/2014/main" val="3548821200"/>
                  </a:ext>
                </a:extLst>
              </a:tr>
            </a:tbl>
          </a:graphicData>
        </a:graphic>
      </p:graphicFrame>
    </p:spTree>
    <p:extLst>
      <p:ext uri="{BB962C8B-B14F-4D97-AF65-F5344CB8AC3E}">
        <p14:creationId xmlns:p14="http://schemas.microsoft.com/office/powerpoint/2010/main" val="223168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C3CDD7-3C51-4729-829B-20AA4E34A5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022" y="535940"/>
            <a:ext cx="11155680" cy="5908430"/>
          </a:xfrm>
        </p:spPr>
      </p:pic>
    </p:spTree>
    <p:extLst>
      <p:ext uri="{BB962C8B-B14F-4D97-AF65-F5344CB8AC3E}">
        <p14:creationId xmlns:p14="http://schemas.microsoft.com/office/powerpoint/2010/main" val="2725572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6B6F-187D-4759-81AE-6CB0F52FB24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REQUIREMENTS NEED TO INSTALL WINDOWS WORKSTATION OS :</a:t>
            </a:r>
            <a:endParaRPr lang="en-US" dirty="0"/>
          </a:p>
        </p:txBody>
      </p:sp>
      <p:sp>
        <p:nvSpPr>
          <p:cNvPr id="3" name="Content Placeholder 2">
            <a:extLst>
              <a:ext uri="{FF2B5EF4-FFF2-40B4-BE49-F238E27FC236}">
                <a16:creationId xmlns:a16="http://schemas.microsoft.com/office/drawing/2014/main" id="{8A8275CD-B9DC-4B0B-B083-E637EC83D8F1}"/>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Processor: 1 gigahertz (GHz) or faster</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 RAM: 1 gigabyte (GB) (32-bit) or 2 GB (64-bit)</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 Free hard disk space: 16 GB</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Graphics card: Microsoft DirectX 9 graphics device with WDDM driver</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dirty="0">
                <a:latin typeface="Arial" panose="020B0604020202020204" pitchFamily="34" charset="0"/>
                <a:cs typeface="Arial" panose="020B0604020202020204" pitchFamily="34" charset="0"/>
              </a:rPr>
              <a:t>A Microsoft account and Internet access</a:t>
            </a:r>
            <a:endParaRPr lang="en-US" sz="3000" dirty="0"/>
          </a:p>
        </p:txBody>
      </p:sp>
    </p:spTree>
    <p:extLst>
      <p:ext uri="{BB962C8B-B14F-4D97-AF65-F5344CB8AC3E}">
        <p14:creationId xmlns:p14="http://schemas.microsoft.com/office/powerpoint/2010/main" val="423748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1D9F-A09D-4293-BB8F-A6EC79CBBF43}"/>
              </a:ext>
            </a:extLst>
          </p:cNvPr>
          <p:cNvSpPr>
            <a:spLocks noGrp="1"/>
          </p:cNvSpPr>
          <p:nvPr>
            <p:ph type="title"/>
          </p:nvPr>
        </p:nvSpPr>
        <p:spPr>
          <a:xfrm>
            <a:off x="838200" y="294787"/>
            <a:ext cx="10515600" cy="1325563"/>
          </a:xfrm>
        </p:spPr>
        <p:txBody>
          <a:bodyPr/>
          <a:lstStyle/>
          <a:p>
            <a:r>
              <a:rPr lang="en-US" b="1" dirty="0">
                <a:latin typeface="Arial" panose="020B0604020202020204" pitchFamily="34" charset="0"/>
                <a:cs typeface="Arial" panose="020B0604020202020204" pitchFamily="34" charset="0"/>
              </a:rPr>
              <a:t>REQUIREMENTS NEED TO INSTALL WINDOWS SERVER OS :</a:t>
            </a:r>
          </a:p>
        </p:txBody>
      </p:sp>
      <p:sp>
        <p:nvSpPr>
          <p:cNvPr id="3" name="Content Placeholder 2">
            <a:extLst>
              <a:ext uri="{FF2B5EF4-FFF2-40B4-BE49-F238E27FC236}">
                <a16:creationId xmlns:a16="http://schemas.microsoft.com/office/drawing/2014/main" id="{493A495B-E2A5-4E5E-80C0-D60DB6004013}"/>
              </a:ext>
            </a:extLst>
          </p:cNvPr>
          <p:cNvSpPr>
            <a:spLocks noGrp="1"/>
          </p:cNvSpPr>
          <p:nvPr>
            <p:ph idx="1"/>
          </p:nvPr>
        </p:nvSpPr>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6AC6FE3-27F9-4CAE-BB30-08CCB609A836}"/>
              </a:ext>
            </a:extLst>
          </p:cNvPr>
          <p:cNvGraphicFramePr>
            <a:graphicFrameLocks noGrp="1"/>
          </p:cNvGraphicFramePr>
          <p:nvPr>
            <p:extLst>
              <p:ext uri="{D42A27DB-BD31-4B8C-83A1-F6EECF244321}">
                <p14:modId xmlns:p14="http://schemas.microsoft.com/office/powerpoint/2010/main" val="901600090"/>
              </p:ext>
            </p:extLst>
          </p:nvPr>
        </p:nvGraphicFramePr>
        <p:xfrm>
          <a:off x="838200" y="1825625"/>
          <a:ext cx="9656300" cy="4351337"/>
        </p:xfrm>
        <a:graphic>
          <a:graphicData uri="http://schemas.openxmlformats.org/drawingml/2006/table">
            <a:tbl>
              <a:tblPr/>
              <a:tblGrid>
                <a:gridCol w="2414075">
                  <a:extLst>
                    <a:ext uri="{9D8B030D-6E8A-4147-A177-3AD203B41FA5}">
                      <a16:colId xmlns:a16="http://schemas.microsoft.com/office/drawing/2014/main" val="456691331"/>
                    </a:ext>
                  </a:extLst>
                </a:gridCol>
                <a:gridCol w="2414075">
                  <a:extLst>
                    <a:ext uri="{9D8B030D-6E8A-4147-A177-3AD203B41FA5}">
                      <a16:colId xmlns:a16="http://schemas.microsoft.com/office/drawing/2014/main" val="1398620877"/>
                    </a:ext>
                  </a:extLst>
                </a:gridCol>
                <a:gridCol w="2414075">
                  <a:extLst>
                    <a:ext uri="{9D8B030D-6E8A-4147-A177-3AD203B41FA5}">
                      <a16:colId xmlns:a16="http://schemas.microsoft.com/office/drawing/2014/main" val="510304580"/>
                    </a:ext>
                  </a:extLst>
                </a:gridCol>
                <a:gridCol w="2414075">
                  <a:extLst>
                    <a:ext uri="{9D8B030D-6E8A-4147-A177-3AD203B41FA5}">
                      <a16:colId xmlns:a16="http://schemas.microsoft.com/office/drawing/2014/main" val="1119792017"/>
                    </a:ext>
                  </a:extLst>
                </a:gridCol>
              </a:tblGrid>
              <a:tr h="451053">
                <a:tc>
                  <a:txBody>
                    <a:bodyPr/>
                    <a:lstStyle/>
                    <a:p>
                      <a:pPr algn="l" fontAlgn="b"/>
                      <a:r>
                        <a:rPr lang="en-US" sz="1600" b="0">
                          <a:effectLst/>
                          <a:latin typeface="segoe-ui_semibold"/>
                        </a:rPr>
                        <a:t>Component</a:t>
                      </a:r>
                    </a:p>
                  </a:txBody>
                  <a:tcPr marL="88442" marR="88442" marT="66331" marB="66331"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Minimum</a:t>
                      </a:r>
                    </a:p>
                  </a:txBody>
                  <a:tcPr marL="88442" marR="88442" marT="66331" marB="66331"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Recommended*</a:t>
                      </a:r>
                    </a:p>
                  </a:txBody>
                  <a:tcPr marL="88442" marR="88442" marT="66331" marB="66331"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0">
                          <a:effectLst/>
                          <a:latin typeface="segoe-ui_semibold"/>
                        </a:rPr>
                        <a:t>Maximum</a:t>
                      </a:r>
                    </a:p>
                  </a:txBody>
                  <a:tcPr marL="88442" marR="88442" marT="66331" marB="66331"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363377848"/>
                  </a:ext>
                </a:extLst>
              </a:tr>
              <a:tr h="1565420">
                <a:tc>
                  <a:txBody>
                    <a:bodyPr/>
                    <a:lstStyle/>
                    <a:p>
                      <a:pPr fontAlgn="t"/>
                      <a:r>
                        <a:rPr lang="en-US" sz="1600">
                          <a:effectLst/>
                        </a:rPr>
                        <a:t>CPU socket</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1.4 GHz (64-bit processor) or faster for single core</a:t>
                      </a:r>
                      <a:br>
                        <a:rPr lang="en-US" sz="1600">
                          <a:effectLst/>
                        </a:rPr>
                      </a:br>
                      <a:br>
                        <a:rPr lang="en-US" sz="1600">
                          <a:effectLst/>
                        </a:rPr>
                      </a:br>
                      <a:r>
                        <a:rPr lang="en-US" sz="1600">
                          <a:effectLst/>
                        </a:rPr>
                        <a:t>1.3 GHz (64-bit processor) or faster for multi-core</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3.1 GHz (64-bit processor) or faster multi-core</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 sockets</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492866938"/>
                  </a:ext>
                </a:extLst>
              </a:tr>
              <a:tr h="1565420">
                <a:tc>
                  <a:txBody>
                    <a:bodyPr/>
                    <a:lstStyle/>
                    <a:p>
                      <a:pPr fontAlgn="t"/>
                      <a:r>
                        <a:rPr lang="en-US" sz="1600">
                          <a:effectLst/>
                        </a:rPr>
                        <a:t>Memory (RAM)</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2 GB</a:t>
                      </a:r>
                      <a:br>
                        <a:rPr lang="en-US" sz="1600" dirty="0">
                          <a:effectLst/>
                        </a:rPr>
                      </a:br>
                      <a:br>
                        <a:rPr lang="en-US" sz="1600" dirty="0">
                          <a:effectLst/>
                        </a:rPr>
                      </a:br>
                      <a:r>
                        <a:rPr lang="en-US" sz="1600" dirty="0">
                          <a:effectLst/>
                        </a:rPr>
                        <a:t>4 GB if you deploy Windows Server Essentials as a virtual machine</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16 GB</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64 GB</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24406618"/>
                  </a:ext>
                </a:extLst>
              </a:tr>
              <a:tr h="769444">
                <a:tc>
                  <a:txBody>
                    <a:bodyPr/>
                    <a:lstStyle/>
                    <a:p>
                      <a:pPr fontAlgn="t"/>
                      <a:r>
                        <a:rPr lang="en-US" sz="1600">
                          <a:effectLst/>
                        </a:rPr>
                        <a:t>Hard disks and available storage space</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160-GB hard disk with a 60-GB system partition</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endParaRPr lang="en-US" sz="1600">
                        <a:effectLst/>
                      </a:endParaRP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No limit</a:t>
                      </a:r>
                    </a:p>
                  </a:txBody>
                  <a:tcPr marL="88442" marR="88442" marT="66331" marB="66331">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064164652"/>
                  </a:ext>
                </a:extLst>
              </a:tr>
            </a:tbl>
          </a:graphicData>
        </a:graphic>
      </p:graphicFrame>
    </p:spTree>
    <p:extLst>
      <p:ext uri="{BB962C8B-B14F-4D97-AF65-F5344CB8AC3E}">
        <p14:creationId xmlns:p14="http://schemas.microsoft.com/office/powerpoint/2010/main" val="292646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7058D-23A4-4288-8A24-DAAA884E0B6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        FEATURES OF WINDOWS7</a:t>
            </a:r>
          </a:p>
        </p:txBody>
      </p:sp>
      <p:sp>
        <p:nvSpPr>
          <p:cNvPr id="5" name="Content Placeholder 4">
            <a:extLst>
              <a:ext uri="{FF2B5EF4-FFF2-40B4-BE49-F238E27FC236}">
                <a16:creationId xmlns:a16="http://schemas.microsoft.com/office/drawing/2014/main" id="{F31E29B1-9AC7-469A-8DD4-B9600BEAA01E}"/>
              </a:ext>
            </a:extLst>
          </p:cNvPr>
          <p:cNvSpPr>
            <a:spLocks noGrp="1"/>
          </p:cNvSpPr>
          <p:nvPr>
            <p:ph idx="1"/>
          </p:nvPr>
        </p:nvSpPr>
        <p:spPr/>
        <p:txBody>
          <a:bodyPr>
            <a:normAutofit/>
          </a:bodyPr>
          <a:lstStyle/>
          <a:p>
            <a:pPr>
              <a:buFont typeface="Wingdings" panose="05000000000000000000" pitchFamily="2" charset="2"/>
              <a:buChar char="§"/>
            </a:pPr>
            <a:r>
              <a:rPr lang="en-US" b="1" dirty="0">
                <a:latin typeface="Arial" panose="020B0604020202020204" pitchFamily="34" charset="0"/>
                <a:cs typeface="Arial" panose="020B0604020202020204" pitchFamily="34" charset="0"/>
              </a:rPr>
              <a:t>Start Menu</a:t>
            </a:r>
            <a:r>
              <a:rPr lang="en-US" dirty="0">
                <a:latin typeface="Arial" panose="020B0604020202020204" pitchFamily="34" charset="0"/>
                <a:cs typeface="Arial" panose="020B0604020202020204" pitchFamily="34" charset="0"/>
              </a:rPr>
              <a:t> – The Start Menu provides the primary access point for programs and applications on your ThinkPad.</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b="1" dirty="0">
                <a:latin typeface="Arial" panose="020B0604020202020204" pitchFamily="34" charset="0"/>
                <a:cs typeface="Arial" panose="020B0604020202020204" pitchFamily="34" charset="0"/>
              </a:rPr>
              <a:t>Taskbar and Notification Area</a:t>
            </a:r>
            <a:r>
              <a:rPr lang="en-US" dirty="0">
                <a:latin typeface="Arial" panose="020B0604020202020204" pitchFamily="34" charset="0"/>
                <a:cs typeface="Arial" panose="020B0604020202020204" pitchFamily="34" charset="0"/>
              </a:rPr>
              <a:t> – The Taskbar contains 3 main components, the Start button, the Task/Quick launch bar and the System Notification Area.</a:t>
            </a: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b="1" dirty="0">
                <a:latin typeface="Arial" panose="020B0604020202020204" pitchFamily="34" charset="0"/>
                <a:cs typeface="Arial" panose="020B0604020202020204" pitchFamily="34" charset="0"/>
              </a:rPr>
              <a:t>Windows Snipping Tool</a:t>
            </a:r>
            <a:r>
              <a:rPr lang="en-US" dirty="0">
                <a:latin typeface="Arial" panose="020B0604020202020204" pitchFamily="34" charset="0"/>
                <a:cs typeface="Arial" panose="020B0604020202020204" pitchFamily="34" charset="0"/>
              </a:rPr>
              <a:t> – Windows 7 includes an application to capture, save and share “snipped” images from your desktop.</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33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B30D72-1DFA-4A2C-BA5D-2589057C5ED4}"/>
              </a:ext>
            </a:extLst>
          </p:cNvPr>
          <p:cNvSpPr>
            <a:spLocks noGrp="1"/>
          </p:cNvSpPr>
          <p:nvPr>
            <p:ph idx="1"/>
          </p:nvPr>
        </p:nvSpPr>
        <p:spPr>
          <a:xfrm>
            <a:off x="838200" y="759655"/>
            <a:ext cx="10515600" cy="5417308"/>
          </a:xfrm>
        </p:spPr>
        <p:txBody>
          <a:bodyPr>
            <a:normAutofit fontScale="85000" lnSpcReduction="10000"/>
          </a:bodyPr>
          <a:lstStyle/>
          <a:p>
            <a:pPr>
              <a:buFont typeface="Wingdings" panose="05000000000000000000" pitchFamily="2" charset="2"/>
              <a:buChar char="§"/>
            </a:pPr>
            <a:r>
              <a:rPr lang="en-US" sz="3000" b="1" dirty="0">
                <a:latin typeface="Arial" panose="020B0604020202020204" pitchFamily="34" charset="0"/>
                <a:cs typeface="Arial" panose="020B0604020202020204" pitchFamily="34" charset="0"/>
              </a:rPr>
              <a:t>Displaying to a External Monitor or Projector</a:t>
            </a:r>
            <a:r>
              <a:rPr lang="en-US" sz="3000" dirty="0">
                <a:latin typeface="Arial" panose="020B0604020202020204" pitchFamily="34" charset="0"/>
                <a:cs typeface="Arial" panose="020B0604020202020204" pitchFamily="34" charset="0"/>
              </a:rPr>
              <a:t> – The ThinkPad is equipped with one or more external display connectors so that you may connect to an external monitor or the multimedia projector.</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b="1" dirty="0">
                <a:latin typeface="Arial" panose="020B0604020202020204" pitchFamily="34" charset="0"/>
                <a:cs typeface="Arial" panose="020B0604020202020204" pitchFamily="34" charset="0"/>
              </a:rPr>
              <a:t>Using Local Area Networks (LAN/ </a:t>
            </a:r>
            <a:r>
              <a:rPr lang="en-US" sz="3000" b="1" dirty="0" err="1">
                <a:latin typeface="Arial" panose="020B0604020202020204" pitchFamily="34" charset="0"/>
                <a:cs typeface="Arial" panose="020B0604020202020204" pitchFamily="34" charset="0"/>
              </a:rPr>
              <a:t>WiFi</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 The ThinkPad is configured to access both wired and wireless network resources.</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b="1" dirty="0">
                <a:latin typeface="Arial" panose="020B0604020202020204" pitchFamily="34" charset="0"/>
                <a:cs typeface="Arial" panose="020B0604020202020204" pitchFamily="34" charset="0"/>
              </a:rPr>
              <a:t>Windows Explorer Favorites</a:t>
            </a:r>
            <a:r>
              <a:rPr lang="en-US" sz="3000" dirty="0">
                <a:latin typeface="Arial" panose="020B0604020202020204" pitchFamily="34" charset="0"/>
                <a:cs typeface="Arial" panose="020B0604020202020204" pitchFamily="34" charset="0"/>
              </a:rPr>
              <a:t> – File system favorites are quick links to specific directories (folders) located on your hard drive.</a:t>
            </a:r>
          </a:p>
          <a:p>
            <a:pPr>
              <a:buFont typeface="Wingdings" panose="05000000000000000000" pitchFamily="2" charset="2"/>
              <a:buChar char="§"/>
            </a:pPr>
            <a:endParaRPr lang="en-US" sz="3000"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sz="3000" b="1" dirty="0">
                <a:latin typeface="Arial" panose="020B0604020202020204" pitchFamily="34" charset="0"/>
                <a:cs typeface="Arial" panose="020B0604020202020204" pitchFamily="34" charset="0"/>
              </a:rPr>
              <a:t>Windows Explorer Libraries</a:t>
            </a:r>
            <a:r>
              <a:rPr lang="en-US" sz="3000" dirty="0">
                <a:latin typeface="Arial" panose="020B0604020202020204" pitchFamily="34" charset="0"/>
                <a:cs typeface="Arial" panose="020B0604020202020204" pitchFamily="34" charset="0"/>
              </a:rPr>
              <a:t> – Libraries are an easy way to collect and track documents on your computer that are related to one another but are not necessarily located in the same directories (folders).</a:t>
            </a:r>
          </a:p>
          <a:p>
            <a:endParaRPr lang="en-US" dirty="0"/>
          </a:p>
        </p:txBody>
      </p:sp>
    </p:spTree>
    <p:extLst>
      <p:ext uri="{BB962C8B-B14F-4D97-AF65-F5344CB8AC3E}">
        <p14:creationId xmlns:p14="http://schemas.microsoft.com/office/powerpoint/2010/main" val="164864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412</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segoe-ui_semibold</vt:lpstr>
      <vt:lpstr>Wingdings</vt:lpstr>
      <vt:lpstr>Office Theme</vt:lpstr>
      <vt:lpstr>            WORK STATION SERVER</vt:lpstr>
      <vt:lpstr>PowerPoint Presentation</vt:lpstr>
      <vt:lpstr>PowerPoint Presentation</vt:lpstr>
      <vt:lpstr>PowerPoint Presentation</vt:lpstr>
      <vt:lpstr>PowerPoint Presentation</vt:lpstr>
      <vt:lpstr>REQUIREMENTS NEED TO INSTALL WINDOWS WORKSTATION OS :</vt:lpstr>
      <vt:lpstr>REQUIREMENTS NEED TO INSTALL WINDOWS SERVER OS :</vt:lpstr>
      <vt:lpstr>        FEATURES OF WINDOWS7</vt:lpstr>
      <vt:lpstr>PowerPoint Presentation</vt:lpstr>
      <vt:lpstr>      FEATURES OF SERVER 2008 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WORK STATION SERVER</dc:title>
  <dc:creator>Sujana, Paila</dc:creator>
  <cp:lastModifiedBy>Sujana, Paila</cp:lastModifiedBy>
  <cp:revision>32</cp:revision>
  <dcterms:created xsi:type="dcterms:W3CDTF">2018-03-20T03:32:26Z</dcterms:created>
  <dcterms:modified xsi:type="dcterms:W3CDTF">2018-03-21T08:34:24Z</dcterms:modified>
</cp:coreProperties>
</file>