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1" r:id="rId3"/>
    <p:sldId id="258" r:id="rId4"/>
    <p:sldId id="259" r:id="rId5"/>
    <p:sldId id="262" r:id="rId6"/>
    <p:sldId id="271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6" r:id="rId18"/>
    <p:sldId id="277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74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1:40.8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4:48:4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4608,'0'0'-3072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4:48:4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5632,'0'0'0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4:48:4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5504,'0'0'2389,"2"4"-2453,12 17 94,-6-10 85,-1 0 0,0 1 1,9 18-1,-31-31 1806,8 1-1922,0-1 1,-1 1 0,1 1 0,-10 1 0,10 1-25,6-1-22,-1-2-1,1 1 1,-1 0 0,1 0-1,-1 0 1,0-1 0,1 1-1,-1-1 1,0 1 0,1-1-1,-1 0 1,-2 1 0,31 5-190,-24-5 234,1 0 0,0 0 0,0 0-1,0 0 1,6 0 0,-6-1 3,0 0 0,0 0 0,0 1 0,0 0 0,0 0 0,-1 0 0,1 0 0,0 0 0,0 1 0,4 2 0,-8-4 1,4 1-4,7-2 26,-10 1 617,-22 0-256,-3-4-272,21 3-107,0 0 0,0 0-1,0 0 1,0 1 0,0 0 0,-1-1 0,1 1 0,0 0-1,0 0 1,0 1 0,0-1 0,0 1 0,0-1 0,0 1-1,0 0 1,0 0 0,0 0 0,0 1 0,0-1 0,-4 4-1,5-5-89,-3 0 64,-3 0 21,-1 0 0,2 0-22,1 0-84,20 13-257,-10-12 360,0 0 1,1-1-1,-1 1 1,0-1-1,0 0 1,0-1-1,0 1 0,0-1 1,8-1-1,17-3 8,-23 6-5,1-1 0,0-1 0,-1 0 0,1 0 0,-1 0 0,1 0 0,8-4 0,-11 4 1024,-37-1-812,22 1-169,1 0 0,0 1 0,-16 2 0,-13 8-49,31-7 32,-1-1 1,0 0 0,1 0 0,-13 0 0,1 2-165,17-3 56,9-3 46,58-11 104,61-17 120,-101 26-188,-20 4 12,1 0 1,-1-1-1,1 0 1,-1 0-1,0 0 1,1-1-1,-1 1 0,0-1 1,0 0-1,0 0 1,5-4 874,-16-8-503,2 10-327,-1 0 0,1 0 1,-1 1-1,0 0 1,0 0-1,-1 0 1,1 1-1,0 0 1,-1 0-1,0 0 0,1 1 1,-13-1-1,15 2-35,-1-3-22,-1 1 0,2-1 21,3 2 43,-23-7-149,20 8 85,-1 0 0,-1 0 0,-2 3-22,-5 5-212,12-7 106,9 10 0,-5-9 125,0 0 1,0 0-1,0 0 1,0 0-1,0 0 1,0-1-1,0 1 1,0-1-1,1 0 1,-1 0-1,1 0 1,-1-1-1,0 1 1,1-1-1,5 0 1,7 0-21,0-1 1,20-4 0,6-1 1,-31 6 97,-1-1 1,1-1 0,0 0 0,13-5 0,-24 8-70,0-1 0,0 0 0,1 0 1,-1 0-1,0 0 0,0-1 0,1 1 1,-1 0-1,0 0 0,0 0 1,1 0-1,-1 0 0,0 0 0,0 0 1,0 0-1,1 0 0,-1 0 0,0-1 1,0 1-1,0 0 0,1 0 1,-1 0-1,0 0 0,0-1 0,0 1 1,0 0-1,1 0 0,-1-1 0,0 1 1,0 0-1,0 0 0,0 0 1,0-1-1,0 1 0,0 0 0,0 0 1,0-1-1,0 1 0,0 0 0,0 0 1,0-1-1,0 1 0,0 0 1,0 0-1,0-1 0,0 1 0,0 0 1,0 0-1,0 0 0,0-1 0,-1 1 1,1 0-1,0 0 0,0-1 1,0 1-1,0 0 0,0 0 0,-1 0 1,1 0-1,0-1 0,0 1 0,0 0 1,-1 0-1,1 0 0,0 0 1,-17-9 408,12 8-392,1 0 1,-1 0 0,1 0 0,-1 1-1,1-1 1,-10 2 0,10-1-4,0 0 0,0 0 0,0 0 0,0 0 0,0-1 0,0 1 0,0-1 0,0 0 0,-5-3 1,7 4-22,0-1 0,0 1 0,0-1 0,0 1 0,0 0 0,0 0 0,0 0 0,0 0 0,0 0 0,0 0 0,0 0 0,1 1 0,-4 0 0,3-1 0,0 1 0,-1-1 0,1 1 0,0-1 0,0 0 0,-1 0 0,1 0 0,0 0 0,-4-1 0,3 0 11,0 1 0,1 0 0,-1 0 0,1 0 0,-1 1 0,1-1 0,-1 0 0,0 1 0,1 0 0,-1-1 0,1 1 0,0 0 0,-1 0 0,-1 2-1,-23 6 82,24-9-110,0 0 0,0 1 1,0-1-1,-1 1 1,1 0-1,0-1 1,0 2-1,0-1 0,0 0 1,1 0-1,-5 4 1,-25 11-50,26-14-39,-5 18 84,2 2-212,9-17 234,14 29-22,-13-33 17,-1-1 0,1 1 0,-1 0 0,1 0 1,0 0-1,-1-1 0,1 1 0,0 0 0,0-1 0,0 1 0,-1-1 0,1 1 0,0-1 0,0 1 0,0-1 0,0 1 0,0-1 0,0 0 0,0 0 0,0 1 0,0-1 0,2 0 1,20-2-17,-16 1-58,45-6 164,-22 6-208,-18 1 161,-12 0 197,1 0-129,8 2-84,-4-2-23,14-11 2,-14 7-1,1-1-22,0-1-63,0 1 64,-1 3 21,5 0 15,0 0 0,-1-1 1,17-7-1,-19 6-4,0 2 0,0-1 0,0 1 0,0 0 1,11-1-1,-13 3-11,2-2 0,10-5 0,1 6 52,-16 1-46,0 0 1,0 0-1,-1 0 0,1 0 0,0 0 1,0-1-1,-1 1 0,1 0 1,0-1-1,-1 0 0,4 0 1,-2-1-7,0 1 0,1-1 1,-1 1-1,1 0 1,-1 0-1,1 1 1,-1-1-1,1 1 1,0-1-1,4 1 0,24-4-26,-19-1 1,1 1-1,0 1 1,19-3 0,-4 4-7362,-23 2 3377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4:48:4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6272,'6'-1'-26,"0"0"0,0 0 0,0 0 0,0-1 0,7-3 0,4 0-53,235-58 1060,-187 51-1375,86-28-1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1:40.8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1:45.0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22,'0'-22,"0"28,0 36,0 2182,0-2435,0 82,0 67,0 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1:47.4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1 764,'0'-763,"0"988,0-223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7:59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0 194,'0'1537,"0"-3029,0 2858,0-2887,0 3415,0-3871,0 3654,0-1671,0-1504,0 2027,0-479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8:08.2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1969,'0'-882,"0"1774,0-2065,0 2392,0-2941,0 3127,0-1226,0-2065,0 3466,0-3085,0 1965,0-424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8:25.3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2039,'0'-1318,"0"2655,0-2490,0 248,0 1881,0-1948,0 2444,0-2873,0 2892,0-1486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1:45.0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22,'0'-22,"0"28,0 36,0 2182,0-2435,0 82,0 67,0 55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8:36.8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0 151,'0'-82,"0"1590,0-2773,0 2503,0-2739,0 2574,0-2194,0 2855,0-2305,0 1778,0-1809,0 607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8:16.2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2031,'0'-1141,"0"2476,0-3139,0 3386,0-3466,0 3209,0-988,0-2117,0 3067,0-2418,0 2539,0-2820,0 1663,0-193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8:17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1 135,'0'1699,"0"-3532,0 3485,0-3239,0 2705,0-1010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4:48:4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4608,'0'0'-3072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4:48:4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5632,'0'0'0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4:48:4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5504,'0'0'2389,"2"4"-2453,12 17 94,-6-10 85,-1 0 0,0 1 1,9 18-1,-31-31 1806,8 1-1922,0-1 1,-1 1 0,1 1 0,-10 1 0,10 1-25,6-1-22,-1-2-1,1 1 1,-1 0 0,1 0-1,-1 0 1,0-1 0,1 1-1,-1-1 1,0 1 0,1-1-1,-1 0 1,-2 1 0,31 5-190,-24-5 234,1 0 0,0 0 0,0 0-1,0 0 1,6 0 0,-6-1 3,0 0 0,0 0 0,0 1 0,0 0 0,0 0 0,-1 0 0,1 0 0,0 0 0,0 1 0,4 2 0,-8-4 1,4 1-4,7-2 26,-10 1 617,-22 0-256,-3-4-272,21 3-107,0 0 0,0 0-1,0 0 1,0 1 0,0 0 0,-1-1 0,1 1 0,0 0-1,0 0 1,0 1 0,0-1 0,0 1 0,0-1 0,0 1-1,0 0 1,0 0 0,0 0 0,0 1 0,0-1 0,-4 4-1,5-5-89,-3 0 64,-3 0 21,-1 0 0,2 0-22,1 0-84,20 13-257,-10-12 360,0 0 1,1-1-1,-1 1 1,0-1-1,0 0 1,0-1-1,0 1 0,0-1 1,8-1-1,17-3 8,-23 6-5,1-1 0,0-1 0,-1 0 0,1 0 0,-1 0 0,1 0 0,8-4 0,-11 4 1024,-37-1-812,22 1-169,1 0 0,0 1 0,-16 2 0,-13 8-49,31-7 32,-1-1 1,0 0 0,1 0 0,-13 0 0,1 2-165,17-3 56,9-3 46,58-11 104,61-17 120,-101 26-188,-20 4 12,1 0 1,-1-1-1,1 0 1,-1 0-1,0 0 1,1-1-1,-1 1 0,0-1 1,0 0-1,0 0 1,5-4 874,-16-8-503,2 10-327,-1 0 0,1 0 1,-1 1-1,0 0 1,0 0-1,-1 0 1,1 1-1,0 0 1,-1 0-1,0 0 0,1 1 1,-13-1-1,15 2-35,-1-3-22,-1 1 0,2-1 21,3 2 43,-23-7-149,20 8 85,-1 0 0,-1 0 0,-2 3-22,-5 5-212,12-7 106,9 10 0,-5-9 125,0 0 1,0 0-1,0 0 1,0 0-1,0 0 1,0-1-1,0 1 1,0-1-1,1 0 1,-1 0-1,1 0 1,-1-1-1,0 1 1,1-1-1,5 0 1,7 0-21,0-1 1,20-4 0,6-1 1,-31 6 97,-1-1 1,1-1 0,0 0 0,13-5 0,-24 8-70,0-1 0,0 0 0,1 0 1,-1 0-1,0 0 0,0-1 0,1 1 1,-1 0-1,0 0 0,0 0 1,1 0-1,-1 0 0,0 0 0,0 0 1,0 0-1,1 0 0,-1 0 0,0-1 1,0 1-1,0 0 0,1 0 1,-1 0-1,0 0 0,0-1 0,0 1 1,0 0-1,1 0 0,-1-1 0,0 1 1,0 0-1,0 0 0,0 0 1,0-1-1,0 1 0,0 0 0,0 0 1,0-1-1,0 1 0,0 0 0,0 0 1,0-1-1,0 1 0,0 0 1,0 0-1,0-1 0,0 1 0,0 0 1,0 0-1,0 0 0,0-1 0,-1 1 1,1 0-1,0 0 0,0-1 1,0 1-1,0 0 0,0 0 0,-1 0 1,1 0-1,0-1 0,0 1 0,0 0 1,-1 0-1,1 0 0,0 0 1,-17-9 408,12 8-392,1 0 1,-1 0 0,1 0 0,-1 1-1,1-1 1,-10 2 0,10-1-4,0 0 0,0 0 0,0 0 0,0 0 0,0-1 0,0 1 0,0-1 0,0 0 0,-5-3 1,7 4-22,0-1 0,0 1 0,0-1 0,0 1 0,0 0 0,0 0 0,0 0 0,0 0 0,0 0 0,0 0 0,0 0 0,1 1 0,-4 0 0,3-1 0,0 1 0,-1-1 0,1 1 0,0-1 0,0 0 0,-1 0 0,1 0 0,0 0 0,-4-1 0,3 0 11,0 1 0,1 0 0,-1 0 0,1 0 0,-1 1 0,1-1 0,-1 0 0,0 1 0,1 0 0,-1-1 0,1 1 0,0 0 0,-1 0 0,-1 2-1,-23 6 82,24-9-110,0 0 0,0 1 1,0-1-1,-1 1 1,1 0-1,0-1 1,0 2-1,0-1 0,0 0 1,1 0-1,-5 4 1,-25 11-50,26-14-39,-5 18 84,2 2-212,9-17 234,14 29-22,-13-33 17,-1-1 0,1 1 0,-1 0 0,1 0 1,0 0-1,-1-1 0,1 1 0,0 0 0,0-1 0,0 1 0,-1-1 0,1 1 0,0-1 0,0 1 0,0-1 0,0 1 0,0-1 0,0 0 0,0 0 0,0 1 0,0-1 0,2 0 1,20-2-17,-16 1-58,45-6 164,-22 6-208,-18 1 161,-12 0 197,1 0-129,8 2-84,-4-2-23,14-11 2,-14 7-1,1-1-22,0-1-63,0 1 64,-1 3 21,5 0 15,0 0 0,-1-1 1,17-7-1,-19 6-4,0 2 0,0-1 0,0 1 0,0 0 1,11-1-1,-13 3-11,2-2 0,10-5 0,1 6 52,-16 1-46,0 0 1,0 0-1,-1 0 0,1 0 0,0 0 1,0-1-1,-1 1 0,1 0 1,0-1-1,-1 0 0,4 0 1,-2-1-7,0 1 0,1-1 1,-1 1-1,1 0 1,-1 0-1,1 1 1,-1-1-1,1 1 1,0-1-1,4 1 0,24-4-26,-19-1 1,1 1-1,0 1 1,19-3 0,-4 4-7362,-23 2 3377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4:48:4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6272,'6'-1'-26,"0"0"0,0 0 0,0 0 0,0-1 0,7-3 0,4 0-53,235-58 1060,-187 51-1375,86-28-1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1:40.8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1:45.0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22,'0'-22,"0"28,0 36,0 2182,0-2435,0 82,0 67,0 55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1:47.4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1 764,'0'-763,"0"988,0-223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1:47.4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1 764,'0'-763,"0"988,0-223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7:59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0 194,'0'1537,"0"-3029,0 2858,0-2887,0 3415,0-3871,0 3654,0-1671,0-1504,0 2027,0-479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8:08.2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1969,'0'-882,"0"1774,0-2065,0 2392,0-2941,0 3127,0-1226,0-2065,0 3466,0-3085,0 1965,0-424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8:25.3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2039,'0'-1318,"0"2655,0-2490,0 248,0 1881,0-1948,0 2444,0-2873,0 2892,0-1486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8:36.8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0 151,'0'-82,"0"1590,0-2773,0 2503,0-2739,0 2574,0-2194,0 2855,0-2305,0 1778,0-1809,0 607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8:16.2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2031,'0'-1141,"0"2476,0-3139,0 3386,0-3466,0 3209,0-988,0-2117,0 3067,0-2418,0 2539,0-2820,0 1663,0-193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8:17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1 135,'0'1699,"0"-3532,0 3485,0-3239,0 2705,0-1010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4:48:4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4608,'0'0'-3072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4:48:4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5632,'0'0'0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4:48:4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5504,'0'0'2389,"2"4"-2453,12 17 94,-6-10 85,-1 0 0,0 1 1,9 18-1,-31-31 1806,8 1-1922,0-1 1,-1 1 0,1 1 0,-10 1 0,10 1-25,6-1-22,-1-2-1,1 1 1,-1 0 0,1 0-1,-1 0 1,0-1 0,1 1-1,-1-1 1,0 1 0,1-1-1,-1 0 1,-2 1 0,31 5-190,-24-5 234,1 0 0,0 0 0,0 0-1,0 0 1,6 0 0,-6-1 3,0 0 0,0 0 0,0 1 0,0 0 0,0 0 0,-1 0 0,1 0 0,0 0 0,0 1 0,4 2 0,-8-4 1,4 1-4,7-2 26,-10 1 617,-22 0-256,-3-4-272,21 3-107,0 0 0,0 0-1,0 0 1,0 1 0,0 0 0,-1-1 0,1 1 0,0 0-1,0 0 1,0 1 0,0-1 0,0 1 0,0-1 0,0 1-1,0 0 1,0 0 0,0 0 0,0 1 0,0-1 0,-4 4-1,5-5-89,-3 0 64,-3 0 21,-1 0 0,2 0-22,1 0-84,20 13-257,-10-12 360,0 0 1,1-1-1,-1 1 1,0-1-1,0 0 1,0-1-1,0 1 0,0-1 1,8-1-1,17-3 8,-23 6-5,1-1 0,0-1 0,-1 0 0,1 0 0,-1 0 0,1 0 0,8-4 0,-11 4 1024,-37-1-812,22 1-169,1 0 0,0 1 0,-16 2 0,-13 8-49,31-7 32,-1-1 1,0 0 0,1 0 0,-13 0 0,1 2-165,17-3 56,9-3 46,58-11 104,61-17 120,-101 26-188,-20 4 12,1 0 1,-1-1-1,1 0 1,-1 0-1,0 0 1,1-1-1,-1 1 0,0-1 1,0 0-1,0 0 1,5-4 874,-16-8-503,2 10-327,-1 0 0,1 0 1,-1 1-1,0 0 1,0 0-1,-1 0 1,1 1-1,0 0 1,-1 0-1,0 0 0,1 1 1,-13-1-1,15 2-35,-1-3-22,-1 1 0,2-1 21,3 2 43,-23-7-149,20 8 85,-1 0 0,-1 0 0,-2 3-22,-5 5-212,12-7 106,9 10 0,-5-9 125,0 0 1,0 0-1,0 0 1,0 0-1,0 0 1,0-1-1,0 1 1,0-1-1,1 0 1,-1 0-1,1 0 1,-1-1-1,0 1 1,1-1-1,5 0 1,7 0-21,0-1 1,20-4 0,6-1 1,-31 6 97,-1-1 1,1-1 0,0 0 0,13-5 0,-24 8-70,0-1 0,0 0 0,1 0 1,-1 0-1,0 0 0,0-1 0,1 1 1,-1 0-1,0 0 0,0 0 1,1 0-1,-1 0 0,0 0 0,0 0 1,0 0-1,1 0 0,-1 0 0,0-1 1,0 1-1,0 0 0,1 0 1,-1 0-1,0 0 0,0-1 0,0 1 1,0 0-1,1 0 0,-1-1 0,0 1 1,0 0-1,0 0 0,0 0 1,0-1-1,0 1 0,0 0 0,0 0 1,0-1-1,0 1 0,0 0 0,0 0 1,0-1-1,0 1 0,0 0 1,0 0-1,0-1 0,0 1 0,0 0 1,0 0-1,0 0 0,0-1 0,-1 1 1,1 0-1,0 0 0,0-1 1,0 1-1,0 0 0,0 0 0,-1 0 1,1 0-1,0-1 0,0 1 0,0 0 1,-1 0-1,1 0 0,0 0 1,-17-9 408,12 8-392,1 0 1,-1 0 0,1 0 0,-1 1-1,1-1 1,-10 2 0,10-1-4,0 0 0,0 0 0,0 0 0,0 0 0,0-1 0,0 1 0,0-1 0,0 0 0,-5-3 1,7 4-22,0-1 0,0 1 0,0-1 0,0 1 0,0 0 0,0 0 0,0 0 0,0 0 0,0 0 0,0 0 0,0 0 0,1 1 0,-4 0 0,3-1 0,0 1 0,-1-1 0,1 1 0,0-1 0,0 0 0,-1 0 0,1 0 0,0 0 0,-4-1 0,3 0 11,0 1 0,1 0 0,-1 0 0,1 0 0,-1 1 0,1-1 0,-1 0 0,0 1 0,1 0 0,-1-1 0,1 1 0,0 0 0,-1 0 0,-1 2-1,-23 6 82,24-9-110,0 0 0,0 1 1,0-1-1,-1 1 1,1 0-1,0-1 1,0 2-1,0-1 0,0 0 1,1 0-1,-5 4 1,-25 11-50,26-14-39,-5 18 84,2 2-212,9-17 234,14 29-22,-13-33 17,-1-1 0,1 1 0,-1 0 0,1 0 1,0 0-1,-1-1 0,1 1 0,0 0 0,0-1 0,0 1 0,-1-1 0,1 1 0,0-1 0,0 1 0,0-1 0,0 1 0,0-1 0,0 0 0,0 0 0,0 1 0,0-1 0,2 0 1,20-2-17,-16 1-58,45-6 164,-22 6-208,-18 1 161,-12 0 197,1 0-129,8 2-84,-4-2-23,14-11 2,-14 7-1,1-1-22,0-1-63,0 1 64,-1 3 21,5 0 15,0 0 0,-1-1 1,17-7-1,-19 6-4,0 2 0,0-1 0,0 1 0,0 0 1,11-1-1,-13 3-11,2-2 0,10-5 0,1 6 52,-16 1-46,0 0 1,0 0-1,-1 0 0,1 0 0,0 0 1,0-1-1,-1 1 0,1 0 1,0-1-1,-1 0 0,4 0 1,-2-1-7,0 1 0,1-1 1,-1 1-1,1 0 1,-1 0-1,1 1 1,-1-1-1,1 1 1,0-1-1,4 1 0,24-4-26,-19-1 1,1 1-1,0 1 1,19-3 0,-4 4-7362,-23 2 3377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4:48:4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6272,'6'-1'-26,"0"0"0,0 0 0,0 0 0,0-1 0,7-3 0,4 0-53,235-58 1060,-187 51-1375,86-28-1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7:59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0 194,'0'1537,"0"-3029,0 2858,0-2887,0 3415,0-3871,0 3654,0-1671,0-1504,0 2027,0-479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8:08.2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1969,'0'-882,"0"1774,0-2065,0 2392,0-2941,0 3127,0-1226,0-2065,0 3466,0-3085,0 1965,0-424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8:25.3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2039,'0'-1318,"0"2655,0-2490,0 248,0 1881,0-1948,0 2444,0-2873,0 2892,0-1486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8:36.8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0 151,'0'-82,"0"1590,0-2773,0 2503,0-2739,0 2574,0-2194,0 2855,0-2305,0 1778,0-1809,0 607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8:16.2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2031,'0'-1141,"0"2476,0-3139,0 3386,0-3466,0 3209,0-988,0-2117,0 3067,0-2418,0 2539,0-2820,0 1663,0-193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5T04:48:17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1 135,'0'1699,"0"-3532,0 3485,0-3239,0 2705,0-1010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DECCE89-332D-461D-9134-9105CC6818C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690298A-CFB6-4EED-8C24-2B5B5589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E89-332D-461D-9134-9105CC6818C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298A-CFB6-4EED-8C24-2B5B5589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7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E89-332D-461D-9134-9105CC6818C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298A-CFB6-4EED-8C24-2B5B5589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19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E89-332D-461D-9134-9105CC6818C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298A-CFB6-4EED-8C24-2B5B55898B8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1222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E89-332D-461D-9134-9105CC6818C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298A-CFB6-4EED-8C24-2B5B5589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19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E89-332D-461D-9134-9105CC6818C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298A-CFB6-4EED-8C24-2B5B5589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53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E89-332D-461D-9134-9105CC6818C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298A-CFB6-4EED-8C24-2B5B5589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61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E89-332D-461D-9134-9105CC6818C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298A-CFB6-4EED-8C24-2B5B5589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13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E89-332D-461D-9134-9105CC6818C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298A-CFB6-4EED-8C24-2B5B5589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2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E89-332D-461D-9134-9105CC6818C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298A-CFB6-4EED-8C24-2B5B5589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E89-332D-461D-9134-9105CC6818C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298A-CFB6-4EED-8C24-2B5B5589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E89-332D-461D-9134-9105CC6818C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298A-CFB6-4EED-8C24-2B5B5589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E89-332D-461D-9134-9105CC6818C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298A-CFB6-4EED-8C24-2B5B5589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1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E89-332D-461D-9134-9105CC6818C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298A-CFB6-4EED-8C24-2B5B5589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0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E89-332D-461D-9134-9105CC6818C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298A-CFB6-4EED-8C24-2B5B5589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1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E89-332D-461D-9134-9105CC6818C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298A-CFB6-4EED-8C24-2B5B5589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9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E89-332D-461D-9134-9105CC6818C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298A-CFB6-4EED-8C24-2B5B5589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8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CCE89-332D-461D-9134-9105CC6818C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0298A-CFB6-4EED-8C24-2B5B5589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2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gif"/><Relationship Id="rId5" Type="http://schemas.openxmlformats.org/officeDocument/2006/relationships/image" Target="../media/image34.gif"/><Relationship Id="rId4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4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" Type="http://schemas.openxmlformats.org/officeDocument/2006/relationships/oleObject" Target="../embeddings/oleObject5.bin"/><Relationship Id="rId21" Type="http://schemas.openxmlformats.org/officeDocument/2006/relationships/customXml" Target="../ink/ink8.xml"/><Relationship Id="rId7" Type="http://schemas.openxmlformats.org/officeDocument/2006/relationships/customXml" Target="../ink/ink2.xml"/><Relationship Id="rId12" Type="http://schemas.openxmlformats.org/officeDocument/2006/relationships/image" Target="../media/image13.sv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29" Type="http://schemas.openxmlformats.org/officeDocument/2006/relationships/image" Target="../media/image21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90.png"/><Relationship Id="rId11" Type="http://schemas.openxmlformats.org/officeDocument/2006/relationships/image" Target="../media/image12.png"/><Relationship Id="rId24" Type="http://schemas.openxmlformats.org/officeDocument/2006/relationships/image" Target="../media/image19.png"/><Relationship Id="rId5" Type="http://schemas.openxmlformats.org/officeDocument/2006/relationships/customXml" Target="../ink/ink1.xml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customXml" Target="../ink/ink12.xml"/><Relationship Id="rId10" Type="http://schemas.openxmlformats.org/officeDocument/2006/relationships/image" Target="../media/image11.png"/><Relationship Id="rId19" Type="http://schemas.openxmlformats.org/officeDocument/2006/relationships/customXml" Target="../ink/ink7.xml"/><Relationship Id="rId31" Type="http://schemas.openxmlformats.org/officeDocument/2006/relationships/image" Target="../media/image22.png"/><Relationship Id="rId4" Type="http://schemas.openxmlformats.org/officeDocument/2006/relationships/image" Target="../media/image10.emf"/><Relationship Id="rId9" Type="http://schemas.openxmlformats.org/officeDocument/2006/relationships/customXml" Target="../ink/ink3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11.xml"/><Relationship Id="rId30" Type="http://schemas.openxmlformats.org/officeDocument/2006/relationships/customXml" Target="../ink/ink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7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" Type="http://schemas.openxmlformats.org/officeDocument/2006/relationships/oleObject" Target="../embeddings/oleObject6.bin"/><Relationship Id="rId21" Type="http://schemas.openxmlformats.org/officeDocument/2006/relationships/customXml" Target="../ink/ink21.xml"/><Relationship Id="rId7" Type="http://schemas.openxmlformats.org/officeDocument/2006/relationships/customXml" Target="../ink/ink15.xml"/><Relationship Id="rId12" Type="http://schemas.openxmlformats.org/officeDocument/2006/relationships/image" Target="../media/image13.svg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29" Type="http://schemas.openxmlformats.org/officeDocument/2006/relationships/image" Target="../media/image21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90.png"/><Relationship Id="rId11" Type="http://schemas.openxmlformats.org/officeDocument/2006/relationships/image" Target="../media/image12.png"/><Relationship Id="rId24" Type="http://schemas.openxmlformats.org/officeDocument/2006/relationships/image" Target="../media/image19.png"/><Relationship Id="rId5" Type="http://schemas.openxmlformats.org/officeDocument/2006/relationships/customXml" Target="../ink/ink14.xml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28" Type="http://schemas.openxmlformats.org/officeDocument/2006/relationships/customXml" Target="../ink/ink25.xml"/><Relationship Id="rId10" Type="http://schemas.openxmlformats.org/officeDocument/2006/relationships/image" Target="../media/image11.png"/><Relationship Id="rId19" Type="http://schemas.openxmlformats.org/officeDocument/2006/relationships/customXml" Target="../ink/ink20.xml"/><Relationship Id="rId31" Type="http://schemas.openxmlformats.org/officeDocument/2006/relationships/image" Target="../media/image23.png"/><Relationship Id="rId4" Type="http://schemas.openxmlformats.org/officeDocument/2006/relationships/image" Target="../media/image10.emf"/><Relationship Id="rId9" Type="http://schemas.openxmlformats.org/officeDocument/2006/relationships/customXml" Target="../ink/ink16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24.xml"/><Relationship Id="rId30" Type="http://schemas.openxmlformats.org/officeDocument/2006/relationships/customXml" Target="../ink/ink2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" Type="http://schemas.openxmlformats.org/officeDocument/2006/relationships/oleObject" Target="../embeddings/oleObject7.bin"/><Relationship Id="rId21" Type="http://schemas.openxmlformats.org/officeDocument/2006/relationships/customXml" Target="../ink/ink34.xml"/><Relationship Id="rId7" Type="http://schemas.openxmlformats.org/officeDocument/2006/relationships/customXml" Target="../ink/ink28.xml"/><Relationship Id="rId12" Type="http://schemas.openxmlformats.org/officeDocument/2006/relationships/image" Target="../media/image13.svg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3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29" Type="http://schemas.openxmlformats.org/officeDocument/2006/relationships/image" Target="../media/image21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90.png"/><Relationship Id="rId11" Type="http://schemas.openxmlformats.org/officeDocument/2006/relationships/image" Target="../media/image12.png"/><Relationship Id="rId24" Type="http://schemas.openxmlformats.org/officeDocument/2006/relationships/image" Target="../media/image19.png"/><Relationship Id="rId32" Type="http://schemas.openxmlformats.org/officeDocument/2006/relationships/image" Target="../media/image24.png"/><Relationship Id="rId5" Type="http://schemas.openxmlformats.org/officeDocument/2006/relationships/customXml" Target="../ink/ink27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customXml" Target="../ink/ink38.xml"/><Relationship Id="rId10" Type="http://schemas.openxmlformats.org/officeDocument/2006/relationships/image" Target="../media/image11.png"/><Relationship Id="rId19" Type="http://schemas.openxmlformats.org/officeDocument/2006/relationships/customXml" Target="../ink/ink33.xml"/><Relationship Id="rId31" Type="http://schemas.openxmlformats.org/officeDocument/2006/relationships/image" Target="../media/image23.png"/><Relationship Id="rId4" Type="http://schemas.openxmlformats.org/officeDocument/2006/relationships/image" Target="../media/image10.emf"/><Relationship Id="rId9" Type="http://schemas.openxmlformats.org/officeDocument/2006/relationships/customXml" Target="../ink/ink29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37.xml"/><Relationship Id="rId30" Type="http://schemas.openxmlformats.org/officeDocument/2006/relationships/customXml" Target="../ink/ink39.xml"/><Relationship Id="rId8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F29C-07AA-48C5-9B75-237435DB3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20" y="436880"/>
            <a:ext cx="11643360" cy="1651000"/>
          </a:xfrm>
        </p:spPr>
        <p:txBody>
          <a:bodyPr>
            <a:noAutofit/>
          </a:bodyPr>
          <a:lstStyle/>
          <a:p>
            <a:pPr algn="just"/>
            <a:b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400" b="1" dirty="0">
                <a:solidFill>
                  <a:srgbClr val="0070C0"/>
                </a:solidFill>
              </a:rPr>
              <a:t>Effect of Correlations on Noisy states</a:t>
            </a:r>
            <a:b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(Using Noisy states for some good)</a:t>
            </a:r>
          </a:p>
        </p:txBody>
      </p:sp>
    </p:spTree>
    <p:extLst>
      <p:ext uri="{BB962C8B-B14F-4D97-AF65-F5344CB8AC3E}">
        <p14:creationId xmlns:p14="http://schemas.microsoft.com/office/powerpoint/2010/main" val="385212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D8900BC-EE82-4643-9B52-49E6F0F00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28"/>
            <a:ext cx="5122704" cy="365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3B0FBD-3A8E-4C7B-A738-D37FE510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60" y="-54928"/>
            <a:ext cx="5122704" cy="365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6EA63-D314-4A12-8DA6-5E4B1D6A7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652" y="3941823"/>
            <a:ext cx="9905999" cy="10728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1" i="0" u="sng" dirty="0">
                <a:solidFill>
                  <a:srgbClr val="351C75"/>
                </a:solidFill>
                <a:effectLst/>
                <a:latin typeface="Arial" panose="020B0604020202020204" pitchFamily="34" charset="0"/>
              </a:rPr>
              <a:t>Observation1 </a:t>
            </a:r>
            <a:r>
              <a:rPr lang="en-US" sz="1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conclusive predictions can be made by looking at curves(graph-2) for error state |00&gt;, so we can assume the error state |00&gt; provides no conclusive evidence for entangled state out of three quantum states.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6127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F19-CB5C-4B8C-B299-0FD286CE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39387" cy="1118842"/>
          </a:xfrm>
        </p:spPr>
        <p:txBody>
          <a:bodyPr>
            <a:normAutofit/>
          </a:bodyPr>
          <a:lstStyle/>
          <a:p>
            <a:r>
              <a:rPr lang="en-US" sz="32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study of following states()- </a:t>
            </a:r>
            <a:r>
              <a:rPr lang="en-US" sz="3200" dirty="0">
                <a:solidFill>
                  <a:schemeClr val="bg1"/>
                </a:solidFill>
              </a:rPr>
              <a:t>Ibmq_lima</a:t>
            </a:r>
            <a:br>
              <a:rPr lang="en-US" sz="3200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7EF4-C50D-434A-9DC3-2D39C821C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309" y="1284287"/>
            <a:ext cx="9905999" cy="3541714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en-US" sz="28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1" i="0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(|00&gt;+|11&gt;) x |0&gt;   (Bi-separable)</a:t>
            </a:r>
            <a:endParaRPr lang="en-US" sz="3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en-US" sz="2800" b="1" i="0" u="none" strike="noStrike" dirty="0">
                <a:solidFill>
                  <a:srgbClr val="FF9900"/>
                </a:solidFill>
                <a:effectLst/>
                <a:latin typeface="Arial" panose="020B0604020202020204" pitchFamily="34" charset="0"/>
              </a:rPr>
              <a:t>(|00&gt;+|11&gt;) x |1&gt;   (Bi-separable2)</a:t>
            </a:r>
            <a:endParaRPr lang="en-US" sz="3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US" sz="2800" b="1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|000&gt;   (separable)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3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sz="2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|111&gt;  (separable) </a:t>
            </a:r>
            <a:endParaRPr lang="en-US" sz="3600" b="0" dirty="0">
              <a:effectLst/>
            </a:endParaRPr>
          </a:p>
          <a:p>
            <a:pPr marL="0" indent="0">
              <a:buNone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</a:t>
            </a:r>
            <a:r>
              <a:rPr lang="en-US" sz="2800" b="1" i="0" u="none" strike="noStrike" dirty="0">
                <a:solidFill>
                  <a:srgbClr val="9900FF"/>
                </a:solidFill>
                <a:effectLst/>
                <a:latin typeface="Arial" panose="020B0604020202020204" pitchFamily="34" charset="0"/>
              </a:rPr>
              <a:t>|000&gt;+|111&gt;   (GHZ)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552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C0A7B04E-397F-4A49-BE1D-E6EA55958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092" y="0"/>
            <a:ext cx="4918974" cy="351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7A97FF-C01C-4602-897F-16672BEBB021}"/>
              </a:ext>
            </a:extLst>
          </p:cNvPr>
          <p:cNvSpPr txBox="1"/>
          <p:nvPr/>
        </p:nvSpPr>
        <p:spPr>
          <a:xfrm>
            <a:off x="655320" y="3230880"/>
            <a:ext cx="450596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 Conclusion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Looking at 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the given</a:t>
            </a:r>
            <a:r>
              <a:rPr lang="en-US" sz="2400" b="0" i="0" u="none" strike="noStrike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experimental data we can see that entanglement in the GHZ state does seem to prevent noisy states. </a:t>
            </a:r>
            <a:br>
              <a:rPr lang="en-US" dirty="0"/>
            </a:br>
            <a:endParaRPr lang="en-US" dirty="0"/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E7AE3A44-F9A8-4E9C-B942-DF0B35900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81280"/>
            <a:ext cx="5046924" cy="360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D7D51B92-A26A-444A-8CB4-54EBE5ECD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92" y="3380581"/>
            <a:ext cx="5470685" cy="360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68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B79A1-8BA6-4B00-82CB-FBDCE34E0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52" y="3646777"/>
            <a:ext cx="5574348" cy="2881313"/>
          </a:xfrm>
        </p:spPr>
        <p:txBody>
          <a:bodyPr>
            <a:normAutofit fontScale="475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0" i="0" u="none" strike="noStrike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5100" b="0" i="0" u="none" strike="noStrike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However the instability of |111&gt; state leads to more error counts for states(110,011,101)(double 1’s). So a good distinction between a bi-separable state and GHZ should be to look at noisy states (100, 010, 001)(single 1’s).</a:t>
            </a:r>
            <a:endParaRPr lang="en-US" sz="5900" b="0" dirty="0"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9465A28-ED15-4B76-A766-FDCE35930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0" y="-45720"/>
            <a:ext cx="4870548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65605A44-3489-4B9C-8DFB-BA6BDF8C9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892" y="-96520"/>
            <a:ext cx="4785995" cy="348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02860BE1-67FD-4DD5-B20D-2643D53E3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3046821"/>
            <a:ext cx="5432425" cy="388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30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72DA-231C-48B3-AFF8-EF580B97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84" y="0"/>
            <a:ext cx="10136187" cy="803882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Experiments that didn’t produce desired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1243-5658-4027-999B-D963525C5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029" y="623886"/>
            <a:ext cx="9889171" cy="5624513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AutoNum type="arabicPeriod"/>
            </a:pPr>
            <a:r>
              <a:rPr lang="en-US" sz="4400" dirty="0"/>
              <a:t>The collection of data for Bell’s state </a:t>
            </a:r>
            <a:r>
              <a:rPr lang="en-US" sz="4400" b="1" i="0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|00&gt;+|11&gt;)</a:t>
            </a:r>
            <a:r>
              <a:rPr lang="en-US" sz="4400" dirty="0"/>
              <a:t> doesn’t seem to work out possible differences in error states between Bell’s state and other separable states. The reason is mostly due to unequal stability of </a:t>
            </a:r>
            <a:r>
              <a:rPr lang="en-US" sz="4400" b="1" i="0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|00&gt; </a:t>
            </a:r>
            <a:r>
              <a:rPr lang="en-US" sz="4400" dirty="0"/>
              <a:t>and </a:t>
            </a:r>
            <a:r>
              <a:rPr lang="en-US" sz="4400" b="1" i="0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|11&gt;)</a:t>
            </a:r>
            <a:r>
              <a:rPr lang="en-US" sz="4400" b="1" dirty="0">
                <a:solidFill>
                  <a:srgbClr val="1155CC"/>
                </a:solidFill>
                <a:latin typeface="Arial" panose="020B0604020202020204" pitchFamily="34" charset="0"/>
              </a:rPr>
              <a:t>, </a:t>
            </a:r>
            <a:r>
              <a:rPr lang="en-US" sz="4400" dirty="0"/>
              <a:t>which leads to unequal proportions of errors contributed by  00 and 11 portion of the Bell’s state.</a:t>
            </a:r>
          </a:p>
          <a:p>
            <a:pPr marL="457200" indent="-457200">
              <a:buAutoNum type="arabicPeriod"/>
            </a:pPr>
            <a:endParaRPr lang="en-US" sz="4400" dirty="0"/>
          </a:p>
          <a:p>
            <a:pPr marL="457200" indent="-457200">
              <a:buAutoNum type="arabicPeriod"/>
            </a:pPr>
            <a:endParaRPr lang="en-US" sz="4400" dirty="0"/>
          </a:p>
          <a:p>
            <a:pPr marL="457200" indent="-457200">
              <a:buAutoNum type="arabicPeriod"/>
            </a:pPr>
            <a:r>
              <a:rPr lang="en-US" sz="4400" dirty="0"/>
              <a:t>It is not possible to distinguish between states of form </a:t>
            </a:r>
            <a:r>
              <a:rPr lang="en-US" sz="4400" b="1" i="0" u="none" strike="noStrike" dirty="0">
                <a:solidFill>
                  <a:srgbClr val="FF9900"/>
                </a:solidFill>
                <a:effectLst/>
                <a:latin typeface="Arial" panose="020B0604020202020204" pitchFamily="34" charset="0"/>
              </a:rPr>
              <a:t>a|00&gt; +b|11&gt; (from bell’s state)</a:t>
            </a:r>
            <a:r>
              <a:rPr lang="en-US" sz="4400" dirty="0"/>
              <a:t> or </a:t>
            </a:r>
            <a:r>
              <a:rPr lang="en-US" sz="4400" b="1" dirty="0">
                <a:solidFill>
                  <a:srgbClr val="FF9900"/>
                </a:solidFill>
                <a:latin typeface="Arial" panose="020B0604020202020204" pitchFamily="34" charset="0"/>
              </a:rPr>
              <a:t>C </a:t>
            </a:r>
            <a:r>
              <a:rPr lang="en-US" sz="4400" b="1" i="0" u="none" strike="noStrike" dirty="0">
                <a:solidFill>
                  <a:srgbClr val="FF9900"/>
                </a:solidFill>
                <a:effectLst/>
                <a:latin typeface="Arial" panose="020B0604020202020204" pitchFamily="34" charset="0"/>
              </a:rPr>
              <a:t>|000&gt; + D |111&gt;(from GHz states)</a:t>
            </a:r>
            <a:r>
              <a:rPr lang="en-US" sz="4400" dirty="0"/>
              <a:t>  just by just looking at the noisy states since there is no evident pattern and again the graphs mostly depend on unequal stability of </a:t>
            </a:r>
            <a:r>
              <a:rPr lang="en-US" sz="4400" b="1" i="0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|00&gt; </a:t>
            </a:r>
            <a:r>
              <a:rPr lang="en-US" sz="4400" dirty="0"/>
              <a:t>and </a:t>
            </a:r>
            <a:r>
              <a:rPr lang="en-US" sz="4400" b="1" i="0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|11&gt;) (in </a:t>
            </a:r>
            <a:r>
              <a:rPr lang="en-US" sz="4400" b="1" i="0" u="none" strike="noStrike" dirty="0">
                <a:solidFill>
                  <a:srgbClr val="FF9900"/>
                </a:solidFill>
                <a:effectLst/>
                <a:latin typeface="Arial" panose="020B0604020202020204" pitchFamily="34" charset="0"/>
              </a:rPr>
              <a:t>a|00&gt; +b|11&gt; </a:t>
            </a:r>
            <a:r>
              <a:rPr lang="en-US" sz="4400" b="1" i="0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sz="4400" dirty="0"/>
              <a:t>or unequal stability of</a:t>
            </a:r>
          </a:p>
          <a:p>
            <a:pPr marL="0" indent="0">
              <a:buNone/>
            </a:pPr>
            <a:r>
              <a:rPr lang="en-US" sz="4400" dirty="0"/>
              <a:t>     </a:t>
            </a:r>
            <a:r>
              <a:rPr lang="en-US" sz="4400" b="1" i="0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|000&gt; </a:t>
            </a:r>
            <a:r>
              <a:rPr lang="en-US" sz="4400" dirty="0"/>
              <a:t>and </a:t>
            </a:r>
            <a:r>
              <a:rPr lang="en-US" sz="4400" b="1" i="0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|111&gt; (</a:t>
            </a:r>
            <a:r>
              <a:rPr lang="en-US" sz="4400" b="1" dirty="0">
                <a:solidFill>
                  <a:srgbClr val="FF9900"/>
                </a:solidFill>
                <a:latin typeface="Arial" panose="020B0604020202020204" pitchFamily="34" charset="0"/>
              </a:rPr>
              <a:t> in C </a:t>
            </a:r>
            <a:r>
              <a:rPr lang="en-US" sz="4400" b="1" i="0" u="none" strike="noStrike" dirty="0">
                <a:solidFill>
                  <a:srgbClr val="FF9900"/>
                </a:solidFill>
                <a:effectLst/>
                <a:latin typeface="Arial" panose="020B0604020202020204" pitchFamily="34" charset="0"/>
              </a:rPr>
              <a:t>|000&gt; + D |111&gt;</a:t>
            </a:r>
            <a:r>
              <a:rPr lang="en-US" sz="4400" b="1" i="0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4400" dirty="0"/>
          </a:p>
          <a:p>
            <a:pPr marL="457200" indent="-457200">
              <a:buAutoNum type="arabicPeriod"/>
            </a:pP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015773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90E861-21F6-4B88-A0C5-AD9213864CEF}"/>
              </a:ext>
            </a:extLst>
          </p:cNvPr>
          <p:cNvSpPr txBox="1"/>
          <p:nvPr/>
        </p:nvSpPr>
        <p:spPr>
          <a:xfrm>
            <a:off x="995680" y="869852"/>
            <a:ext cx="1087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Addition, here we model how decoherence affects entanglement of the bell states using the information we have about the quantum device.</a:t>
            </a:r>
          </a:p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(assuming that the qubit is found initially in the pure qubit state and interacts with its environment bath)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6B413-0368-4279-9585-0242C10FA472}"/>
              </a:ext>
            </a:extLst>
          </p:cNvPr>
          <p:cNvSpPr txBox="1"/>
          <p:nvPr/>
        </p:nvSpPr>
        <p:spPr>
          <a:xfrm>
            <a:off x="3616960" y="223521"/>
            <a:ext cx="434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Decoherence Effects</a:t>
            </a:r>
          </a:p>
        </p:txBody>
      </p:sp>
    </p:spTree>
    <p:extLst>
      <p:ext uri="{BB962C8B-B14F-4D97-AF65-F5344CB8AC3E}">
        <p14:creationId xmlns:p14="http://schemas.microsoft.com/office/powerpoint/2010/main" val="213088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90E861-21F6-4B88-A0C5-AD9213864CEF}"/>
              </a:ext>
            </a:extLst>
          </p:cNvPr>
          <p:cNvSpPr txBox="1"/>
          <p:nvPr/>
        </p:nvSpPr>
        <p:spPr>
          <a:xfrm>
            <a:off x="995680" y="869852"/>
            <a:ext cx="1087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Addition, here we model how decoherence affects entanglement of the bell states using the information we have about the quantum device.</a:t>
            </a:r>
          </a:p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(assuming that the qubit is found initially in the pure qubit state and interacts with its environment bath)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6B413-0368-4279-9585-0242C10FA472}"/>
              </a:ext>
            </a:extLst>
          </p:cNvPr>
          <p:cNvSpPr txBox="1"/>
          <p:nvPr/>
        </p:nvSpPr>
        <p:spPr>
          <a:xfrm>
            <a:off x="3616960" y="223521"/>
            <a:ext cx="434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Decoherence Effects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26E91A-AEFE-4C9E-A28D-1C1ED45C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50" y="2562413"/>
            <a:ext cx="8466954" cy="35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5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86B413-0368-4279-9585-0242C10FA472}"/>
              </a:ext>
            </a:extLst>
          </p:cNvPr>
          <p:cNvSpPr txBox="1"/>
          <p:nvPr/>
        </p:nvSpPr>
        <p:spPr>
          <a:xfrm>
            <a:off x="3616960" y="223521"/>
            <a:ext cx="434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Decoherence Effects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1BE05-0A2B-4AF8-9765-BD56C4D7E867}"/>
              </a:ext>
            </a:extLst>
          </p:cNvPr>
          <p:cNvSpPr txBox="1"/>
          <p:nvPr/>
        </p:nvSpPr>
        <p:spPr>
          <a:xfrm>
            <a:off x="1018540" y="869852"/>
            <a:ext cx="96901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Hamiltonian is assumed and scaled for 2 Qubits 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9F53C40-944E-4963-A9C9-68DE898703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575003"/>
              </p:ext>
            </p:extLst>
          </p:nvPr>
        </p:nvGraphicFramePr>
        <p:xfrm>
          <a:off x="7985760" y="558483"/>
          <a:ext cx="1999556" cy="1169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672840" imgH="393480" progId="Equation.DSMT4">
                  <p:embed/>
                </p:oleObj>
              </mc:Choice>
              <mc:Fallback>
                <p:oleObj name="Equation" r:id="rId3" imgW="672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5760" y="558483"/>
                        <a:ext cx="1999556" cy="1169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2F2EA9-DEB7-42F9-87FE-7406A265ED88}"/>
              </a:ext>
            </a:extLst>
          </p:cNvPr>
          <p:cNvSpPr txBox="1"/>
          <p:nvPr/>
        </p:nvSpPr>
        <p:spPr>
          <a:xfrm>
            <a:off x="944880" y="2039403"/>
            <a:ext cx="948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Lindblad’s master equation in weak coupling regime.</a:t>
            </a:r>
          </a:p>
        </p:txBody>
      </p:sp>
    </p:spTree>
    <p:extLst>
      <p:ext uri="{BB962C8B-B14F-4D97-AF65-F5344CB8AC3E}">
        <p14:creationId xmlns:p14="http://schemas.microsoft.com/office/powerpoint/2010/main" val="1497171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86B413-0368-4279-9585-0242C10FA472}"/>
              </a:ext>
            </a:extLst>
          </p:cNvPr>
          <p:cNvSpPr txBox="1"/>
          <p:nvPr/>
        </p:nvSpPr>
        <p:spPr>
          <a:xfrm>
            <a:off x="3616960" y="223521"/>
            <a:ext cx="434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Decoherence Effects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1BE05-0A2B-4AF8-9765-BD56C4D7E867}"/>
              </a:ext>
            </a:extLst>
          </p:cNvPr>
          <p:cNvSpPr txBox="1"/>
          <p:nvPr/>
        </p:nvSpPr>
        <p:spPr>
          <a:xfrm>
            <a:off x="1018540" y="869852"/>
            <a:ext cx="96901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Hamiltonian is assumed and scaled for 2 Qubits 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9F53C40-944E-4963-A9C9-68DE898703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5760" y="558483"/>
          <a:ext cx="1999556" cy="1169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3" imgW="672840" imgH="393480" progId="Equation.DSMT4">
                  <p:embed/>
                </p:oleObj>
              </mc:Choice>
              <mc:Fallback>
                <p:oleObj name="Equation" r:id="rId3" imgW="672840" imgH="39348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29F53C40-944E-4963-A9C9-68DE898703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5760" y="558483"/>
                        <a:ext cx="1999556" cy="1169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2F2EA9-DEB7-42F9-87FE-7406A265ED88}"/>
              </a:ext>
            </a:extLst>
          </p:cNvPr>
          <p:cNvSpPr txBox="1"/>
          <p:nvPr/>
        </p:nvSpPr>
        <p:spPr>
          <a:xfrm>
            <a:off x="944880" y="2039403"/>
            <a:ext cx="948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Lindblad’s master equation in weak coupling regime.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8D906B55-0421-42FB-B06F-F630CB1AF75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460625"/>
            <a:ext cx="5285278" cy="376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>
            <a:extLst>
              <a:ext uri="{FF2B5EF4-FFF2-40B4-BE49-F238E27FC236}">
                <a16:creationId xmlns:a16="http://schemas.microsoft.com/office/drawing/2014/main" id="{74B2B3C0-3215-4679-BEDC-DF7A90C60EA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064" y="2460625"/>
            <a:ext cx="5447547" cy="388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951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7B519-16DA-4054-A4B1-A6F9F805C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357" y="599440"/>
            <a:ext cx="10924324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This Figure demonstrates that the qubit becomes more mixed as it interacts with the environment, but that when it equilibrates with the environment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48467DD-7542-491F-9F0C-9F0D8D8BFA7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081213"/>
            <a:ext cx="7270750" cy="519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2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19E02-5D0E-452E-B2DC-7A3A6081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824" y="656272"/>
            <a:ext cx="9516428" cy="1519873"/>
          </a:xfrm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study of following states(on ibmq_lima)-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sz="2800" b="1" i="1" dirty="0">
                <a:solidFill>
                  <a:srgbClr val="1155CC"/>
                </a:solidFill>
                <a:latin typeface="Arial" panose="020B0604020202020204" pitchFamily="34" charset="0"/>
              </a:rPr>
              <a:t>            </a:t>
            </a:r>
            <a:r>
              <a:rPr lang="en-US" sz="2800" b="1" i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             (Bell’s state)</a:t>
            </a:r>
            <a:endParaRPr lang="en-US" sz="28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 b="0" dirty="0">
                <a:effectLst/>
              </a:rPr>
            </a:br>
            <a:endParaRPr lang="en-US" sz="2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FA4D04-9066-4CDB-B297-80051167E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93" y="1416208"/>
            <a:ext cx="4778692" cy="307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08B288D-BFDC-45B7-8D0A-6AC0163549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337168"/>
              </p:ext>
            </p:extLst>
          </p:nvPr>
        </p:nvGraphicFramePr>
        <p:xfrm>
          <a:off x="3140075" y="1574800"/>
          <a:ext cx="3698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0075" y="1574800"/>
                        <a:ext cx="369888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C5ECBB2-CFF9-463D-A3BC-F079F035CE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45639"/>
              </p:ext>
            </p:extLst>
          </p:nvPr>
        </p:nvGraphicFramePr>
        <p:xfrm>
          <a:off x="1662748" y="1582896"/>
          <a:ext cx="2597466" cy="1186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6" imgW="1028520" imgH="469800" progId="Equation.DSMT4">
                  <p:embed/>
                </p:oleObj>
              </mc:Choice>
              <mc:Fallback>
                <p:oleObj name="Equation" r:id="rId6" imgW="10285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62748" y="1582896"/>
                        <a:ext cx="2597466" cy="1186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528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A912-7AEC-4239-9ACB-3A9EF5F2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951F-255E-4FFB-9395-09210AC92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19E02-5D0E-452E-B2DC-7A3A6081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972" y="634047"/>
            <a:ext cx="9973628" cy="4303713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study of following states(on ibmq_lima)-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sz="3200" b="1" i="1" dirty="0">
                <a:solidFill>
                  <a:srgbClr val="1155CC"/>
                </a:solidFill>
                <a:latin typeface="Arial" panose="020B0604020202020204" pitchFamily="34" charset="0"/>
              </a:rPr>
              <a:t>              </a:t>
            </a:r>
            <a:r>
              <a:rPr lang="en-US" sz="3200" b="1" i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       (Bell’s state)</a:t>
            </a:r>
            <a:endParaRPr lang="en-US" sz="40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 b="0" dirty="0">
                <a:effectLst/>
              </a:rPr>
            </a:b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en-US" sz="3200" b="1" i="0" u="none" strike="noStrike" dirty="0">
                <a:solidFill>
                  <a:srgbClr val="FF9900"/>
                </a:solidFill>
                <a:effectLst/>
                <a:latin typeface="Arial" panose="020B0604020202020204" pitchFamily="34" charset="0"/>
              </a:rPr>
              <a:t> |01&gt; (Separable state)</a:t>
            </a:r>
            <a:endParaRPr lang="en-US" sz="4000" b="0" dirty="0">
              <a:effectLst/>
            </a:endParaRPr>
          </a:p>
          <a:p>
            <a:pPr marL="0" indent="0">
              <a:buNone/>
            </a:pPr>
            <a:br>
              <a:rPr lang="en-US" sz="4000" b="0" dirty="0">
                <a:effectLst/>
              </a:rPr>
            </a:br>
            <a:endParaRPr lang="en-US" sz="4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742FA5-0063-4EB3-A2DE-51531A3A5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948" y="2557780"/>
            <a:ext cx="4912859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0D2EF47-E56D-4871-8E4B-3D6F546067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504840"/>
              </p:ext>
            </p:extLst>
          </p:nvPr>
        </p:nvGraphicFramePr>
        <p:xfrm>
          <a:off x="1891665" y="1260475"/>
          <a:ext cx="259715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4" imgW="2596917" imgH="1185738" progId="Equation.DSMT4">
                  <p:embed/>
                </p:oleObj>
              </mc:Choice>
              <mc:Fallback>
                <p:oleObj name="Equation" r:id="rId4" imgW="2596917" imgH="118573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91665" y="1260475"/>
                        <a:ext cx="2597150" cy="118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03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19E02-5D0E-452E-B2DC-7A3A6081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972" y="634047"/>
            <a:ext cx="9973628" cy="4303713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study of following states(on ibmq_lima)-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sz="3200" b="1" i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                      (Bell’s state)</a:t>
            </a:r>
            <a:endParaRPr lang="en-US" sz="40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 b="0" dirty="0">
                <a:effectLst/>
              </a:rPr>
            </a:b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en-US" sz="3200" b="1" i="0" u="none" strike="noStrike" dirty="0">
                <a:solidFill>
                  <a:srgbClr val="FF9900"/>
                </a:solidFill>
                <a:effectLst/>
                <a:latin typeface="Arial" panose="020B0604020202020204" pitchFamily="34" charset="0"/>
              </a:rPr>
              <a:t> |01&gt; (Separable state)</a:t>
            </a:r>
            <a:endParaRPr lang="en-US" sz="4000" b="0" dirty="0">
              <a:effectLst/>
            </a:endParaRPr>
          </a:p>
          <a:p>
            <a:pPr marL="0" indent="0">
              <a:buNone/>
            </a:pPr>
            <a:br>
              <a:rPr lang="en-US" sz="4000" b="0" dirty="0">
                <a:effectLst/>
              </a:rPr>
            </a:b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US" sz="3200" b="1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 |10&gt;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1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 (Separable state)</a:t>
            </a:r>
            <a:endParaRPr lang="en-US" sz="4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105410-99AC-46D0-B715-1C0863E81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86" y="3817620"/>
            <a:ext cx="4597242" cy="29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78BB1B1-EE74-44BA-81E7-25F6C71C09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34571"/>
              </p:ext>
            </p:extLst>
          </p:nvPr>
        </p:nvGraphicFramePr>
        <p:xfrm>
          <a:off x="2003425" y="1260475"/>
          <a:ext cx="259715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4" imgW="2596917" imgH="1185738" progId="Equation.DSMT4">
                  <p:embed/>
                </p:oleObj>
              </mc:Choice>
              <mc:Fallback>
                <p:oleObj name="Equation" r:id="rId4" imgW="2596917" imgH="118573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5" y="1260475"/>
                        <a:ext cx="2597150" cy="118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43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E30A49-9F88-41F7-8611-022E4D0A529C}"/>
              </a:ext>
            </a:extLst>
          </p:cNvPr>
          <p:cNvSpPr txBox="1"/>
          <p:nvPr/>
        </p:nvSpPr>
        <p:spPr>
          <a:xfrm>
            <a:off x="640080" y="497840"/>
            <a:ext cx="9712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plot curves for two error states |00&gt; and |11&gt; for the </a:t>
            </a:r>
            <a:r>
              <a:rPr lang="en-US" sz="2400" b="1" i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(Bell’s state)</a:t>
            </a:r>
          </a:p>
          <a:p>
            <a:endParaRPr lang="en-US" sz="2400" b="1" i="1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</a:rPr>
              <a:t>and we compare it with two separable states                            </a:t>
            </a:r>
            <a:r>
              <a:rPr lang="en-US" sz="2800" b="1" i="0" u="none" strike="noStrike" dirty="0">
                <a:solidFill>
                  <a:srgbClr val="FF9900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3200" dirty="0">
              <a:solidFill>
                <a:schemeClr val="bg1"/>
              </a:solidFill>
              <a:effectLst/>
            </a:endParaRPr>
          </a:p>
          <a:p>
            <a:endParaRPr lang="en-US" sz="24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DEF5908-63FD-4711-AF0F-714B366005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97745" y="455077"/>
          <a:ext cx="2180632" cy="99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2596917" imgH="1185738" progId="Equation.DSMT4">
                  <p:embed/>
                </p:oleObj>
              </mc:Choice>
              <mc:Fallback>
                <p:oleObj name="Equation" r:id="rId3" imgW="2596917" imgH="1185738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DEF5908-63FD-4711-AF0F-714B366005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7745" y="455077"/>
                        <a:ext cx="2180632" cy="995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E00946-EF2D-4078-87D5-563D8B66DD6F}"/>
                  </a:ext>
                </a:extLst>
              </p14:cNvPr>
              <p14:cNvContentPartPr/>
              <p14:nvPr/>
            </p14:nvContentPartPr>
            <p14:xfrm>
              <a:off x="5814920" y="150100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E00946-EF2D-4078-87D5-563D8B66DD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5920" y="14920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FE6DD8E-FD39-4D1A-8AEA-B65400CC1F16}"/>
              </a:ext>
            </a:extLst>
          </p:cNvPr>
          <p:cNvGrpSpPr/>
          <p:nvPr/>
        </p:nvGrpSpPr>
        <p:grpSpPr>
          <a:xfrm>
            <a:off x="5825000" y="1527640"/>
            <a:ext cx="360" cy="846360"/>
            <a:chOff x="5825000" y="1527640"/>
            <a:chExt cx="360" cy="84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F09265E-9AD1-487F-9A2D-A671588B158B}"/>
                    </a:ext>
                  </a:extLst>
                </p14:cNvPr>
                <p14:cNvContentPartPr/>
                <p14:nvPr/>
              </p14:nvContentPartPr>
              <p14:xfrm>
                <a:off x="5825000" y="1555720"/>
                <a:ext cx="360" cy="818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F09265E-9AD1-487F-9A2D-A671588B158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16000" y="1546720"/>
                  <a:ext cx="18000" cy="8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CEAA5F-7FCF-4B07-8C2A-E9597BEB6CB9}"/>
                    </a:ext>
                  </a:extLst>
                </p14:cNvPr>
                <p14:cNvContentPartPr/>
                <p14:nvPr/>
              </p14:nvContentPartPr>
              <p14:xfrm>
                <a:off x="5825000" y="1527640"/>
                <a:ext cx="360" cy="27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CEAA5F-7FCF-4B07-8C2A-E9597BEB6CB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16000" y="1518640"/>
                  <a:ext cx="18000" cy="292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6" name="Graphic 25" descr="Line arrow Straight">
            <a:extLst>
              <a:ext uri="{FF2B5EF4-FFF2-40B4-BE49-F238E27FC236}">
                <a16:creationId xmlns:a16="http://schemas.microsoft.com/office/drawing/2014/main" id="{3AB65817-5424-4581-AFCB-84DE30B6A2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5743280" y="1513960"/>
            <a:ext cx="1245458" cy="1567556"/>
          </a:xfrm>
          <a:prstGeom prst="rect">
            <a:avLst/>
          </a:prstGeom>
        </p:spPr>
      </p:pic>
      <p:pic>
        <p:nvPicPr>
          <p:cNvPr id="27" name="Graphic 26" descr="Line arrow Straight">
            <a:extLst>
              <a:ext uri="{FF2B5EF4-FFF2-40B4-BE49-F238E27FC236}">
                <a16:creationId xmlns:a16="http://schemas.microsoft.com/office/drawing/2014/main" id="{10C6B4ED-86E3-4B41-8AA3-48B8C56A93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5697920" y="743862"/>
            <a:ext cx="1245458" cy="15675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6B5D793-6E7A-494B-8DEB-AC550C0320E1}"/>
                  </a:ext>
                </a:extLst>
              </p14:cNvPr>
              <p14:cNvContentPartPr/>
              <p14:nvPr/>
            </p14:nvContentPartPr>
            <p14:xfrm>
              <a:off x="5835440" y="1553200"/>
              <a:ext cx="360" cy="712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6B5D793-6E7A-494B-8DEB-AC550C0320E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26440" y="1544560"/>
                <a:ext cx="18000" cy="73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1D8668F-5490-4208-9FF8-73C9D27FB52D}"/>
                  </a:ext>
                </a:extLst>
              </p14:cNvPr>
              <p14:cNvContentPartPr/>
              <p14:nvPr/>
            </p14:nvContentPartPr>
            <p14:xfrm>
              <a:off x="5842280" y="1539520"/>
              <a:ext cx="360" cy="729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1D8668F-5490-4208-9FF8-73C9D27FB52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33280" y="1530880"/>
                <a:ext cx="1800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84A7EE9-5B78-4BC4-8DD8-8E44566C08FF}"/>
                  </a:ext>
                </a:extLst>
              </p14:cNvPr>
              <p14:cNvContentPartPr/>
              <p14:nvPr/>
            </p14:nvContentPartPr>
            <p14:xfrm>
              <a:off x="5814200" y="1554280"/>
              <a:ext cx="360" cy="741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84A7EE9-5B78-4BC4-8DD8-8E44566C08F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05560" y="1545280"/>
                <a:ext cx="18000" cy="7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9D9FE12-8D3B-479E-A1D7-C58E5793BCC4}"/>
                  </a:ext>
                </a:extLst>
              </p14:cNvPr>
              <p14:cNvContentPartPr/>
              <p14:nvPr/>
            </p14:nvContentPartPr>
            <p14:xfrm>
              <a:off x="5791520" y="1520800"/>
              <a:ext cx="360" cy="853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9D9FE12-8D3B-479E-A1D7-C58E5793BCC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82520" y="1512160"/>
                <a:ext cx="18000" cy="87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21F573FD-56DB-4336-A958-FA7883D296AE}"/>
              </a:ext>
            </a:extLst>
          </p:cNvPr>
          <p:cNvGrpSpPr/>
          <p:nvPr/>
        </p:nvGrpSpPr>
        <p:grpSpPr>
          <a:xfrm>
            <a:off x="5797640" y="1571560"/>
            <a:ext cx="261000" cy="806400"/>
            <a:chOff x="5797640" y="1571560"/>
            <a:chExt cx="261000" cy="80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B7D1F4-45D9-40F6-B677-E86D39E80E3A}"/>
                    </a:ext>
                  </a:extLst>
                </p14:cNvPr>
                <p14:cNvContentPartPr/>
                <p14:nvPr/>
              </p14:nvContentPartPr>
              <p14:xfrm>
                <a:off x="5832560" y="1571560"/>
                <a:ext cx="360" cy="801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B7D1F4-45D9-40F6-B677-E86D39E80E3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23920" y="1562920"/>
                  <a:ext cx="18000" cy="81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1B3BD5-A4A9-4F52-907D-A9FC0907CA57}"/>
                    </a:ext>
                  </a:extLst>
                </p14:cNvPr>
                <p14:cNvContentPartPr/>
                <p14:nvPr/>
              </p14:nvContentPartPr>
              <p14:xfrm>
                <a:off x="5832560" y="1612960"/>
                <a:ext cx="360" cy="66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1B3BD5-A4A9-4F52-907D-A9FC0907CA5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23920" y="1604320"/>
                  <a:ext cx="1800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24C2CAA-870B-42AC-8694-B254D24394CE}"/>
                    </a:ext>
                  </a:extLst>
                </p14:cNvPr>
                <p14:cNvContentPartPr/>
                <p14:nvPr/>
              </p14:nvContentPartPr>
              <p14:xfrm>
                <a:off x="5847680" y="231136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24C2CAA-870B-42AC-8694-B254D24394C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39040" y="2302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C69D85D-2D37-4AF7-8D42-2819C4FF6AA6}"/>
                    </a:ext>
                  </a:extLst>
                </p14:cNvPr>
                <p14:cNvContentPartPr/>
                <p14:nvPr/>
              </p14:nvContentPartPr>
              <p14:xfrm>
                <a:off x="5849120" y="232144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C69D85D-2D37-4AF7-8D42-2819C4FF6AA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40120" y="2312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1587BA5-6A58-4ED8-A8A0-465339EC11AA}"/>
                    </a:ext>
                  </a:extLst>
                </p14:cNvPr>
                <p14:cNvContentPartPr/>
                <p14:nvPr/>
              </p14:nvContentPartPr>
              <p14:xfrm>
                <a:off x="5797640" y="2322880"/>
                <a:ext cx="216360" cy="55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1587BA5-6A58-4ED8-A8A0-465339EC11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89000" y="2313880"/>
                  <a:ext cx="234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2450C32-7210-4317-A2CD-CBA4CAED59B7}"/>
                    </a:ext>
                  </a:extLst>
                </p14:cNvPr>
                <p14:cNvContentPartPr/>
                <p14:nvPr/>
              </p14:nvContentPartPr>
              <p14:xfrm>
                <a:off x="5867840" y="2283280"/>
                <a:ext cx="190800" cy="47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450C32-7210-4317-A2CD-CBA4CAED59B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59200" y="2274280"/>
                  <a:ext cx="208440" cy="65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0129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E30A49-9F88-41F7-8611-022E4D0A529C}"/>
              </a:ext>
            </a:extLst>
          </p:cNvPr>
          <p:cNvSpPr txBox="1"/>
          <p:nvPr/>
        </p:nvSpPr>
        <p:spPr>
          <a:xfrm>
            <a:off x="640080" y="497840"/>
            <a:ext cx="9712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plot curves for two error states |00&gt; and |11&gt; for the </a:t>
            </a:r>
            <a:r>
              <a:rPr lang="en-US" sz="2400" b="1" i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(Bell’s state)</a:t>
            </a:r>
          </a:p>
          <a:p>
            <a:endParaRPr lang="en-US" sz="2400" b="1" i="1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</a:rPr>
              <a:t>and we compare it with two separable states                            </a:t>
            </a:r>
            <a:r>
              <a:rPr lang="en-US" sz="2800" b="1" i="0" u="none" strike="noStrike" dirty="0">
                <a:solidFill>
                  <a:srgbClr val="FF9900"/>
                </a:solidFill>
                <a:effectLst/>
                <a:latin typeface="Arial" panose="020B0604020202020204" pitchFamily="34" charset="0"/>
              </a:rPr>
              <a:t>|01&gt; </a:t>
            </a:r>
            <a:endParaRPr lang="en-US" sz="3200" dirty="0">
              <a:solidFill>
                <a:schemeClr val="bg1"/>
              </a:solidFill>
              <a:effectLst/>
            </a:endParaRPr>
          </a:p>
          <a:p>
            <a:endParaRPr lang="en-US" sz="24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DEF5908-63FD-4711-AF0F-714B366005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97745" y="455077"/>
          <a:ext cx="2180632" cy="99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2596917" imgH="1185738" progId="Equation.DSMT4">
                  <p:embed/>
                </p:oleObj>
              </mc:Choice>
              <mc:Fallback>
                <p:oleObj name="Equation" r:id="rId3" imgW="2596917" imgH="1185738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DEF5908-63FD-4711-AF0F-714B366005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7745" y="455077"/>
                        <a:ext cx="2180632" cy="995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E00946-EF2D-4078-87D5-563D8B66DD6F}"/>
                  </a:ext>
                </a:extLst>
              </p14:cNvPr>
              <p14:cNvContentPartPr/>
              <p14:nvPr/>
            </p14:nvContentPartPr>
            <p14:xfrm>
              <a:off x="5814920" y="150100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E00946-EF2D-4078-87D5-563D8B66DD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5920" y="14920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FE6DD8E-FD39-4D1A-8AEA-B65400CC1F16}"/>
              </a:ext>
            </a:extLst>
          </p:cNvPr>
          <p:cNvGrpSpPr/>
          <p:nvPr/>
        </p:nvGrpSpPr>
        <p:grpSpPr>
          <a:xfrm>
            <a:off x="5825000" y="1527640"/>
            <a:ext cx="360" cy="846360"/>
            <a:chOff x="5825000" y="1527640"/>
            <a:chExt cx="360" cy="84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F09265E-9AD1-487F-9A2D-A671588B158B}"/>
                    </a:ext>
                  </a:extLst>
                </p14:cNvPr>
                <p14:cNvContentPartPr/>
                <p14:nvPr/>
              </p14:nvContentPartPr>
              <p14:xfrm>
                <a:off x="5825000" y="1555720"/>
                <a:ext cx="360" cy="818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F09265E-9AD1-487F-9A2D-A671588B158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16000" y="1546720"/>
                  <a:ext cx="18000" cy="8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CEAA5F-7FCF-4B07-8C2A-E9597BEB6CB9}"/>
                    </a:ext>
                  </a:extLst>
                </p14:cNvPr>
                <p14:cNvContentPartPr/>
                <p14:nvPr/>
              </p14:nvContentPartPr>
              <p14:xfrm>
                <a:off x="5825000" y="1527640"/>
                <a:ext cx="360" cy="27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CEAA5F-7FCF-4B07-8C2A-E9597BEB6CB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16000" y="1518640"/>
                  <a:ext cx="18000" cy="292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19F35AF-F84C-4B5F-840E-D8A3DAF319E8}"/>
              </a:ext>
            </a:extLst>
          </p:cNvPr>
          <p:cNvSpPr txBox="1"/>
          <p:nvPr/>
        </p:nvSpPr>
        <p:spPr>
          <a:xfrm>
            <a:off x="7601240" y="2013750"/>
            <a:ext cx="113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|10&gt;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6" name="Graphic 25" descr="Line arrow Straight">
            <a:extLst>
              <a:ext uri="{FF2B5EF4-FFF2-40B4-BE49-F238E27FC236}">
                <a16:creationId xmlns:a16="http://schemas.microsoft.com/office/drawing/2014/main" id="{3AB65817-5424-4581-AFCB-84DE30B6A2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5743280" y="1513960"/>
            <a:ext cx="1245458" cy="1567556"/>
          </a:xfrm>
          <a:prstGeom prst="rect">
            <a:avLst/>
          </a:prstGeom>
        </p:spPr>
      </p:pic>
      <p:pic>
        <p:nvPicPr>
          <p:cNvPr id="27" name="Graphic 26" descr="Line arrow Straight">
            <a:extLst>
              <a:ext uri="{FF2B5EF4-FFF2-40B4-BE49-F238E27FC236}">
                <a16:creationId xmlns:a16="http://schemas.microsoft.com/office/drawing/2014/main" id="{10C6B4ED-86E3-4B41-8AA3-48B8C56A93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5697920" y="743862"/>
            <a:ext cx="1245458" cy="15675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6B5D793-6E7A-494B-8DEB-AC550C0320E1}"/>
                  </a:ext>
                </a:extLst>
              </p14:cNvPr>
              <p14:cNvContentPartPr/>
              <p14:nvPr/>
            </p14:nvContentPartPr>
            <p14:xfrm>
              <a:off x="5835440" y="1553200"/>
              <a:ext cx="360" cy="712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6B5D793-6E7A-494B-8DEB-AC550C0320E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26440" y="1544195"/>
                <a:ext cx="18000" cy="730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1D8668F-5490-4208-9FF8-73C9D27FB52D}"/>
                  </a:ext>
                </a:extLst>
              </p14:cNvPr>
              <p14:cNvContentPartPr/>
              <p14:nvPr/>
            </p14:nvContentPartPr>
            <p14:xfrm>
              <a:off x="5842280" y="1539520"/>
              <a:ext cx="360" cy="729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1D8668F-5490-4208-9FF8-73C9D27FB52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33280" y="1530516"/>
                <a:ext cx="18000" cy="747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84A7EE9-5B78-4BC4-8DD8-8E44566C08FF}"/>
                  </a:ext>
                </a:extLst>
              </p14:cNvPr>
              <p14:cNvContentPartPr/>
              <p14:nvPr/>
            </p14:nvContentPartPr>
            <p14:xfrm>
              <a:off x="5814200" y="1554280"/>
              <a:ext cx="360" cy="741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84A7EE9-5B78-4BC4-8DD8-8E44566C08F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05200" y="1545280"/>
                <a:ext cx="18000" cy="7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9D9FE12-8D3B-479E-A1D7-C58E5793BCC4}"/>
                  </a:ext>
                </a:extLst>
              </p14:cNvPr>
              <p14:cNvContentPartPr/>
              <p14:nvPr/>
            </p14:nvContentPartPr>
            <p14:xfrm>
              <a:off x="5791520" y="1520800"/>
              <a:ext cx="360" cy="853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9D9FE12-8D3B-479E-A1D7-C58E5793BCC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82520" y="1511800"/>
                <a:ext cx="18000" cy="87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21F573FD-56DB-4336-A958-FA7883D296AE}"/>
              </a:ext>
            </a:extLst>
          </p:cNvPr>
          <p:cNvGrpSpPr/>
          <p:nvPr/>
        </p:nvGrpSpPr>
        <p:grpSpPr>
          <a:xfrm>
            <a:off x="5797640" y="1571560"/>
            <a:ext cx="261000" cy="806400"/>
            <a:chOff x="5797640" y="1571560"/>
            <a:chExt cx="261000" cy="80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B7D1F4-45D9-40F6-B677-E86D39E80E3A}"/>
                    </a:ext>
                  </a:extLst>
                </p14:cNvPr>
                <p14:cNvContentPartPr/>
                <p14:nvPr/>
              </p14:nvContentPartPr>
              <p14:xfrm>
                <a:off x="5832560" y="1571560"/>
                <a:ext cx="360" cy="801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B7D1F4-45D9-40F6-B677-E86D39E80E3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23560" y="1562560"/>
                  <a:ext cx="18000" cy="81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1B3BD5-A4A9-4F52-907D-A9FC0907CA57}"/>
                    </a:ext>
                  </a:extLst>
                </p14:cNvPr>
                <p14:cNvContentPartPr/>
                <p14:nvPr/>
              </p14:nvContentPartPr>
              <p14:xfrm>
                <a:off x="5832560" y="1612960"/>
                <a:ext cx="360" cy="66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1B3BD5-A4A9-4F52-907D-A9FC0907CA5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23560" y="1603960"/>
                  <a:ext cx="1800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24C2CAA-870B-42AC-8694-B254D24394CE}"/>
                    </a:ext>
                  </a:extLst>
                </p14:cNvPr>
                <p14:cNvContentPartPr/>
                <p14:nvPr/>
              </p14:nvContentPartPr>
              <p14:xfrm>
                <a:off x="5847680" y="231136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24C2CAA-870B-42AC-8694-B254D24394C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38680" y="2302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C69D85D-2D37-4AF7-8D42-2819C4FF6AA6}"/>
                    </a:ext>
                  </a:extLst>
                </p14:cNvPr>
                <p14:cNvContentPartPr/>
                <p14:nvPr/>
              </p14:nvContentPartPr>
              <p14:xfrm>
                <a:off x="5849120" y="232144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C69D85D-2D37-4AF7-8D42-2819C4FF6AA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40120" y="23124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1587BA5-6A58-4ED8-A8A0-465339EC11AA}"/>
                    </a:ext>
                  </a:extLst>
                </p14:cNvPr>
                <p14:cNvContentPartPr/>
                <p14:nvPr/>
              </p14:nvContentPartPr>
              <p14:xfrm>
                <a:off x="5797640" y="2322880"/>
                <a:ext cx="216360" cy="55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1587BA5-6A58-4ED8-A8A0-465339EC11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88640" y="2313880"/>
                  <a:ext cx="234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2450C32-7210-4317-A2CD-CBA4CAED59B7}"/>
                    </a:ext>
                  </a:extLst>
                </p14:cNvPr>
                <p14:cNvContentPartPr/>
                <p14:nvPr/>
              </p14:nvContentPartPr>
              <p14:xfrm>
                <a:off x="5867840" y="2283280"/>
                <a:ext cx="190800" cy="47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450C32-7210-4317-A2CD-CBA4CAED59B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58823" y="2274280"/>
                  <a:ext cx="208473" cy="65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4459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E30A49-9F88-41F7-8611-022E4D0A529C}"/>
              </a:ext>
            </a:extLst>
          </p:cNvPr>
          <p:cNvSpPr txBox="1"/>
          <p:nvPr/>
        </p:nvSpPr>
        <p:spPr>
          <a:xfrm>
            <a:off x="640080" y="497840"/>
            <a:ext cx="9712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plot curves for two error states |00&gt; and |11&gt; for the </a:t>
            </a:r>
            <a:r>
              <a:rPr lang="en-US" sz="2400" b="1" i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(Bell’s state)</a:t>
            </a:r>
          </a:p>
          <a:p>
            <a:endParaRPr lang="en-US" sz="2400" b="1" i="1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</a:rPr>
              <a:t>and we compare it with two separable states                            </a:t>
            </a:r>
            <a:r>
              <a:rPr lang="en-US" sz="2800" b="1" i="0" u="none" strike="noStrike" dirty="0">
                <a:solidFill>
                  <a:srgbClr val="FF9900"/>
                </a:solidFill>
                <a:effectLst/>
                <a:latin typeface="Arial" panose="020B0604020202020204" pitchFamily="34" charset="0"/>
              </a:rPr>
              <a:t>|01&gt; </a:t>
            </a:r>
            <a:endParaRPr lang="en-US" sz="3200" dirty="0">
              <a:solidFill>
                <a:schemeClr val="bg1"/>
              </a:solidFill>
              <a:effectLst/>
            </a:endParaRPr>
          </a:p>
          <a:p>
            <a:endParaRPr lang="en-US" sz="24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DEF5908-63FD-4711-AF0F-714B366005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97745" y="455077"/>
          <a:ext cx="2180632" cy="99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2596917" imgH="1185738" progId="Equation.DSMT4">
                  <p:embed/>
                </p:oleObj>
              </mc:Choice>
              <mc:Fallback>
                <p:oleObj name="Equation" r:id="rId3" imgW="2596917" imgH="1185738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DEF5908-63FD-4711-AF0F-714B366005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7745" y="455077"/>
                        <a:ext cx="2180632" cy="995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E00946-EF2D-4078-87D5-563D8B66DD6F}"/>
                  </a:ext>
                </a:extLst>
              </p14:cNvPr>
              <p14:cNvContentPartPr/>
              <p14:nvPr/>
            </p14:nvContentPartPr>
            <p14:xfrm>
              <a:off x="5814920" y="150100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E00946-EF2D-4078-87D5-563D8B66DD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5920" y="14920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FE6DD8E-FD39-4D1A-8AEA-B65400CC1F16}"/>
              </a:ext>
            </a:extLst>
          </p:cNvPr>
          <p:cNvGrpSpPr/>
          <p:nvPr/>
        </p:nvGrpSpPr>
        <p:grpSpPr>
          <a:xfrm>
            <a:off x="5825000" y="1527640"/>
            <a:ext cx="360" cy="846360"/>
            <a:chOff x="5825000" y="1527640"/>
            <a:chExt cx="360" cy="84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F09265E-9AD1-487F-9A2D-A671588B158B}"/>
                    </a:ext>
                  </a:extLst>
                </p14:cNvPr>
                <p14:cNvContentPartPr/>
                <p14:nvPr/>
              </p14:nvContentPartPr>
              <p14:xfrm>
                <a:off x="5825000" y="1555720"/>
                <a:ext cx="360" cy="818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F09265E-9AD1-487F-9A2D-A671588B158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16000" y="1546720"/>
                  <a:ext cx="18000" cy="8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CEAA5F-7FCF-4B07-8C2A-E9597BEB6CB9}"/>
                    </a:ext>
                  </a:extLst>
                </p14:cNvPr>
                <p14:cNvContentPartPr/>
                <p14:nvPr/>
              </p14:nvContentPartPr>
              <p14:xfrm>
                <a:off x="5825000" y="1527640"/>
                <a:ext cx="360" cy="27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CEAA5F-7FCF-4B07-8C2A-E9597BEB6CB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16000" y="1518640"/>
                  <a:ext cx="18000" cy="292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19F35AF-F84C-4B5F-840E-D8A3DAF319E8}"/>
              </a:ext>
            </a:extLst>
          </p:cNvPr>
          <p:cNvSpPr txBox="1"/>
          <p:nvPr/>
        </p:nvSpPr>
        <p:spPr>
          <a:xfrm>
            <a:off x="7601240" y="2013750"/>
            <a:ext cx="113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|10&gt;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6" name="Graphic 25" descr="Line arrow Straight">
            <a:extLst>
              <a:ext uri="{FF2B5EF4-FFF2-40B4-BE49-F238E27FC236}">
                <a16:creationId xmlns:a16="http://schemas.microsoft.com/office/drawing/2014/main" id="{3AB65817-5424-4581-AFCB-84DE30B6A2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5743280" y="1513960"/>
            <a:ext cx="1245458" cy="1567556"/>
          </a:xfrm>
          <a:prstGeom prst="rect">
            <a:avLst/>
          </a:prstGeom>
        </p:spPr>
      </p:pic>
      <p:pic>
        <p:nvPicPr>
          <p:cNvPr id="27" name="Graphic 26" descr="Line arrow Straight">
            <a:extLst>
              <a:ext uri="{FF2B5EF4-FFF2-40B4-BE49-F238E27FC236}">
                <a16:creationId xmlns:a16="http://schemas.microsoft.com/office/drawing/2014/main" id="{10C6B4ED-86E3-4B41-8AA3-48B8C56A93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5697920" y="743862"/>
            <a:ext cx="1245458" cy="15675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6B5D793-6E7A-494B-8DEB-AC550C0320E1}"/>
                  </a:ext>
                </a:extLst>
              </p14:cNvPr>
              <p14:cNvContentPartPr/>
              <p14:nvPr/>
            </p14:nvContentPartPr>
            <p14:xfrm>
              <a:off x="5835440" y="1553200"/>
              <a:ext cx="360" cy="712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6B5D793-6E7A-494B-8DEB-AC550C0320E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26440" y="1544195"/>
                <a:ext cx="18000" cy="730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1D8668F-5490-4208-9FF8-73C9D27FB52D}"/>
                  </a:ext>
                </a:extLst>
              </p14:cNvPr>
              <p14:cNvContentPartPr/>
              <p14:nvPr/>
            </p14:nvContentPartPr>
            <p14:xfrm>
              <a:off x="5842280" y="1539520"/>
              <a:ext cx="360" cy="729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1D8668F-5490-4208-9FF8-73C9D27FB52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33280" y="1530516"/>
                <a:ext cx="18000" cy="747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84A7EE9-5B78-4BC4-8DD8-8E44566C08FF}"/>
                  </a:ext>
                </a:extLst>
              </p14:cNvPr>
              <p14:cNvContentPartPr/>
              <p14:nvPr/>
            </p14:nvContentPartPr>
            <p14:xfrm>
              <a:off x="5814200" y="1554280"/>
              <a:ext cx="360" cy="741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84A7EE9-5B78-4BC4-8DD8-8E44566C08F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05200" y="1545280"/>
                <a:ext cx="18000" cy="7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9D9FE12-8D3B-479E-A1D7-C58E5793BCC4}"/>
                  </a:ext>
                </a:extLst>
              </p14:cNvPr>
              <p14:cNvContentPartPr/>
              <p14:nvPr/>
            </p14:nvContentPartPr>
            <p14:xfrm>
              <a:off x="5791520" y="1520800"/>
              <a:ext cx="360" cy="853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9D9FE12-8D3B-479E-A1D7-C58E5793BCC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82520" y="1511800"/>
                <a:ext cx="18000" cy="87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21F573FD-56DB-4336-A958-FA7883D296AE}"/>
              </a:ext>
            </a:extLst>
          </p:cNvPr>
          <p:cNvGrpSpPr/>
          <p:nvPr/>
        </p:nvGrpSpPr>
        <p:grpSpPr>
          <a:xfrm>
            <a:off x="5797640" y="1571560"/>
            <a:ext cx="261000" cy="806400"/>
            <a:chOff x="5797640" y="1571560"/>
            <a:chExt cx="261000" cy="80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B7D1F4-45D9-40F6-B677-E86D39E80E3A}"/>
                    </a:ext>
                  </a:extLst>
                </p14:cNvPr>
                <p14:cNvContentPartPr/>
                <p14:nvPr/>
              </p14:nvContentPartPr>
              <p14:xfrm>
                <a:off x="5832560" y="1571560"/>
                <a:ext cx="360" cy="801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B7D1F4-45D9-40F6-B677-E86D39E80E3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23560" y="1562560"/>
                  <a:ext cx="18000" cy="81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1B3BD5-A4A9-4F52-907D-A9FC0907CA57}"/>
                    </a:ext>
                  </a:extLst>
                </p14:cNvPr>
                <p14:cNvContentPartPr/>
                <p14:nvPr/>
              </p14:nvContentPartPr>
              <p14:xfrm>
                <a:off x="5832560" y="1612960"/>
                <a:ext cx="360" cy="66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1B3BD5-A4A9-4F52-907D-A9FC0907CA5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23560" y="1603960"/>
                  <a:ext cx="1800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24C2CAA-870B-42AC-8694-B254D24394CE}"/>
                    </a:ext>
                  </a:extLst>
                </p14:cNvPr>
                <p14:cNvContentPartPr/>
                <p14:nvPr/>
              </p14:nvContentPartPr>
              <p14:xfrm>
                <a:off x="5847680" y="231136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24C2CAA-870B-42AC-8694-B254D24394C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38680" y="2302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C69D85D-2D37-4AF7-8D42-2819C4FF6AA6}"/>
                    </a:ext>
                  </a:extLst>
                </p14:cNvPr>
                <p14:cNvContentPartPr/>
                <p14:nvPr/>
              </p14:nvContentPartPr>
              <p14:xfrm>
                <a:off x="5849120" y="232144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C69D85D-2D37-4AF7-8D42-2819C4FF6AA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40120" y="23124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1587BA5-6A58-4ED8-A8A0-465339EC11AA}"/>
                    </a:ext>
                  </a:extLst>
                </p14:cNvPr>
                <p14:cNvContentPartPr/>
                <p14:nvPr/>
              </p14:nvContentPartPr>
              <p14:xfrm>
                <a:off x="5797640" y="2322880"/>
                <a:ext cx="216360" cy="55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1587BA5-6A58-4ED8-A8A0-465339EC11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88640" y="2313880"/>
                  <a:ext cx="234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2450C32-7210-4317-A2CD-CBA4CAED59B7}"/>
                    </a:ext>
                  </a:extLst>
                </p14:cNvPr>
                <p14:cNvContentPartPr/>
                <p14:nvPr/>
              </p14:nvContentPartPr>
              <p14:xfrm>
                <a:off x="5867840" y="2283280"/>
                <a:ext cx="190800" cy="47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450C32-7210-4317-A2CD-CBA4CAED59B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58823" y="2274280"/>
                  <a:ext cx="208473" cy="65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172" name="Picture 4">
            <a:extLst>
              <a:ext uri="{FF2B5EF4-FFF2-40B4-BE49-F238E27FC236}">
                <a16:creationId xmlns:a16="http://schemas.microsoft.com/office/drawing/2014/main" id="{9694C346-83C4-45DA-A39F-133DC56E2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280" y="2597089"/>
            <a:ext cx="5372734" cy="382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3D451008-1439-4A6D-A637-79AFD46FC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4" y="2528939"/>
            <a:ext cx="5372735" cy="382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5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1B07-4855-4964-BC8A-1BD2B245F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3163887"/>
            <a:ext cx="10144759" cy="1611313"/>
          </a:xfrm>
        </p:spPr>
        <p:txBody>
          <a:bodyPr>
            <a:normAutofit fontScale="325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8000" b="1" i="0" u="sng" dirty="0">
                <a:solidFill>
                  <a:srgbClr val="351C75"/>
                </a:solidFill>
                <a:effectLst/>
                <a:latin typeface="Arial" panose="020B0604020202020204" pitchFamily="34" charset="0"/>
              </a:rPr>
              <a:t>Observation : </a:t>
            </a:r>
            <a:r>
              <a:rPr lang="en-US" sz="8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error state |11&gt;(graph-1) clearly depicts less error count for the entangled </a:t>
            </a:r>
            <a:r>
              <a:rPr lang="en-US" sz="8000" b="1" i="0" u="none" strike="noStrike" dirty="0">
                <a:solidFill>
                  <a:srgbClr val="0B5394"/>
                </a:solidFill>
                <a:effectLst/>
                <a:latin typeface="Arial" panose="020B0604020202020204" pitchFamily="34" charset="0"/>
              </a:rPr>
              <a:t>Bell’s state.</a:t>
            </a:r>
            <a:endParaRPr lang="en-US" sz="8000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D8900BC-EE82-4643-9B52-49E6F0F00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28"/>
            <a:ext cx="4515604" cy="321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3B0FBD-3A8E-4C7B-A738-D37FE510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920" y="-54928"/>
            <a:ext cx="4637733" cy="330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37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1B07-4855-4964-BC8A-1BD2B245F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63887"/>
            <a:ext cx="9839959" cy="2698433"/>
          </a:xfrm>
        </p:spPr>
        <p:txBody>
          <a:bodyPr>
            <a:normAutofit fontScale="325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8000" b="1" i="0" u="sng" dirty="0">
                <a:solidFill>
                  <a:srgbClr val="351C75"/>
                </a:solidFill>
                <a:effectLst/>
                <a:latin typeface="Arial" panose="020B0604020202020204" pitchFamily="34" charset="0"/>
              </a:rPr>
              <a:t>Observation : </a:t>
            </a:r>
            <a:r>
              <a:rPr lang="en-US" sz="8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error state |11&gt;(graph-1) clearly depicts less error count for the entangled </a:t>
            </a:r>
            <a:r>
              <a:rPr lang="en-US" sz="8000" b="1" i="0" u="none" strike="noStrike" dirty="0">
                <a:solidFill>
                  <a:srgbClr val="0B5394"/>
                </a:solidFill>
                <a:effectLst/>
                <a:latin typeface="Arial" panose="020B0604020202020204" pitchFamily="34" charset="0"/>
              </a:rPr>
              <a:t>Bell’s state.</a:t>
            </a:r>
            <a:endParaRPr lang="en-US" sz="8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8000" b="1" i="1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Explanation- </a:t>
            </a:r>
            <a:r>
              <a:rPr lang="en-US" sz="8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less error count for bell’s state could be due to presence of entanglement in bell’s state which is not found in other two separable states.</a:t>
            </a:r>
            <a:endParaRPr lang="en-US" sz="80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D8900BC-EE82-4643-9B52-49E6F0F00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28"/>
            <a:ext cx="4515604" cy="321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3B0FBD-3A8E-4C7B-A738-D37FE510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920" y="-54928"/>
            <a:ext cx="4637733" cy="330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53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234</TotalTime>
  <Words>792</Words>
  <Application>Microsoft Office PowerPoint</Application>
  <PresentationFormat>Widescreen</PresentationFormat>
  <Paragraphs>58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Tw Cen MT</vt:lpstr>
      <vt:lpstr>Circuit</vt:lpstr>
      <vt:lpstr>Equation</vt:lpstr>
      <vt:lpstr>MathType 7.0 Equation</vt:lpstr>
      <vt:lpstr>   Effect of Correlations on Noisy states (Using Noisy states for some good)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study of following states()- Ibmq_lima </vt:lpstr>
      <vt:lpstr>PowerPoint Presentation</vt:lpstr>
      <vt:lpstr>PowerPoint Presentation</vt:lpstr>
      <vt:lpstr>Experiments that didn’t produce desired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Noisy states for some good</dc:title>
  <dc:creator>Abhishek Bhardwaj</dc:creator>
  <cp:lastModifiedBy>Abhishek Bhardwaj</cp:lastModifiedBy>
  <cp:revision>4</cp:revision>
  <dcterms:created xsi:type="dcterms:W3CDTF">2021-12-05T03:50:15Z</dcterms:created>
  <dcterms:modified xsi:type="dcterms:W3CDTF">2021-12-05T08:59:09Z</dcterms:modified>
</cp:coreProperties>
</file>