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Kanit Light" panose="020B0604020202020204" charset="-34"/>
      <p:regular r:id="rId14"/>
    </p:embeddedFont>
    <p:embeddedFont>
      <p:font typeface="Martel Sans" panose="020B0604020202020204" charset="0"/>
      <p:regular r:id="rId15"/>
    </p:embeddedFont>
  </p:embeddedFontLst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7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6458"/>
            <a:ext cx="9460230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700"/>
              </a:lnSpc>
              <a:buNone/>
            </a:pPr>
            <a:r>
              <a:rPr lang="en-US" sz="535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SUMMER TRAINING PROJECT - </a:t>
            </a:r>
            <a:endParaRPr lang="en-US" sz="5350" dirty="0"/>
          </a:p>
        </p:txBody>
      </p:sp>
      <p:sp>
        <p:nvSpPr>
          <p:cNvPr id="3" name="Text 1"/>
          <p:cNvSpPr/>
          <p:nvPr/>
        </p:nvSpPr>
        <p:spPr>
          <a:xfrm>
            <a:off x="793790" y="3389114"/>
            <a:ext cx="13042821" cy="793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50" i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                                                                                                Income Category Prediction using Adult Census Data</a:t>
            </a:r>
            <a:r>
              <a:rPr lang="en-US" sz="1950" b="1" i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4406265"/>
            <a:ext cx="13042821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5026462"/>
            <a:ext cx="13042821" cy="396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93790" y="5721072"/>
            <a:ext cx="608290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By Kallakuri SSS Lakshmi Bharadwaj {12318329}</a:t>
            </a:r>
            <a:endParaRPr lang="en-US" sz="23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55F25-7C47-B0B2-6BBA-21FFCBA8FF60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3483"/>
            <a:ext cx="688788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Challenges Faced and Solutions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21039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project presented several challenges, each addressed with specific solutions to improve model robustness.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2751177"/>
            <a:ext cx="13042821" cy="1190744"/>
          </a:xfrm>
          <a:prstGeom prst="roundRect">
            <a:avLst>
              <a:gd name="adj" fmla="val 7001"/>
            </a:avLst>
          </a:prstGeom>
          <a:noFill/>
          <a:ln w="2286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LID4096"/>
          </a:p>
        </p:txBody>
      </p:sp>
      <p:sp>
        <p:nvSpPr>
          <p:cNvPr id="5" name="Shape 3"/>
          <p:cNvSpPr/>
          <p:nvPr/>
        </p:nvSpPr>
        <p:spPr>
          <a:xfrm>
            <a:off x="816650" y="2774037"/>
            <a:ext cx="793790" cy="1145024"/>
          </a:xfrm>
          <a:prstGeom prst="roundRect">
            <a:avLst>
              <a:gd name="adj" fmla="val 7046"/>
            </a:avLst>
          </a:prstGeom>
          <a:solidFill>
            <a:srgbClr val="DFECE9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6" name="Text 4"/>
          <p:cNvSpPr/>
          <p:nvPr/>
        </p:nvSpPr>
        <p:spPr>
          <a:xfrm>
            <a:off x="1060847" y="3160514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1808798" y="297239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Learning Pipelines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808798" y="3401616"/>
            <a:ext cx="120049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Initially unfamiliar with Scikit-learn Pipelines, I learned to automate preprocessing and training, streamlining the workflow.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93790" y="4140279"/>
            <a:ext cx="13042821" cy="1190744"/>
          </a:xfrm>
          <a:prstGeom prst="roundRect">
            <a:avLst>
              <a:gd name="adj" fmla="val 7001"/>
            </a:avLst>
          </a:prstGeom>
          <a:noFill/>
          <a:ln w="2286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LID4096"/>
          </a:p>
        </p:txBody>
      </p:sp>
      <p:sp>
        <p:nvSpPr>
          <p:cNvPr id="10" name="Shape 8"/>
          <p:cNvSpPr/>
          <p:nvPr/>
        </p:nvSpPr>
        <p:spPr>
          <a:xfrm>
            <a:off x="816650" y="4163139"/>
            <a:ext cx="793790" cy="1145024"/>
          </a:xfrm>
          <a:prstGeom prst="roundRect">
            <a:avLst>
              <a:gd name="adj" fmla="val 7046"/>
            </a:avLst>
          </a:prstGeom>
          <a:solidFill>
            <a:srgbClr val="DFECE9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1" name="Text 9"/>
          <p:cNvSpPr/>
          <p:nvPr/>
        </p:nvSpPr>
        <p:spPr>
          <a:xfrm>
            <a:off x="1060847" y="4549616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808798" y="43614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Overfitting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1808798" y="4790718"/>
            <a:ext cx="120049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Decision Tree model overfitted; this was resolved by pruning the tree and implementing cross-validation.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793790" y="5529382"/>
            <a:ext cx="13042821" cy="1506736"/>
          </a:xfrm>
          <a:prstGeom prst="roundRect">
            <a:avLst>
              <a:gd name="adj" fmla="val 5532"/>
            </a:avLst>
          </a:prstGeom>
          <a:noFill/>
          <a:ln w="2286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LID4096"/>
          </a:p>
        </p:txBody>
      </p:sp>
      <p:sp>
        <p:nvSpPr>
          <p:cNvPr id="15" name="Shape 13"/>
          <p:cNvSpPr/>
          <p:nvPr/>
        </p:nvSpPr>
        <p:spPr>
          <a:xfrm>
            <a:off x="816650" y="5552242"/>
            <a:ext cx="793790" cy="1461016"/>
          </a:xfrm>
          <a:prstGeom prst="roundRect">
            <a:avLst>
              <a:gd name="adj" fmla="val 7046"/>
            </a:avLst>
          </a:prstGeom>
          <a:solidFill>
            <a:srgbClr val="DFECE9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6" name="Text 14"/>
          <p:cNvSpPr/>
          <p:nvPr/>
        </p:nvSpPr>
        <p:spPr>
          <a:xfrm>
            <a:off x="1060847" y="6096714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1808798" y="575060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Class Imbalance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808798" y="6179820"/>
            <a:ext cx="1200495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dataset's imbalance (more &lt;=50K examples) caused bias; class weights were used to mitigate this, focusing on the minority class.</a:t>
            </a:r>
            <a:endParaRPr lang="en-US" sz="155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A80548-3B34-8CCD-F279-FFFD4599ADFD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648652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 and Key Learnings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2928938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project provided valuable experience in applying various machine learning techniques.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93790" y="3787259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Learned and applied data preprocessing, feature engineering, model selection, hyperparameter tuning, and model interpretation.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93790" y="4491752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Built and compared multiple models for income category prediction, optimizing their performance.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5196245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Ensured transparency with SHAP for model interpretation.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93790" y="5583198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Utilized Pipelines and model saving techniques for efficient and reproducible workflows.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51986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Predicting Income Categories with Machine Learning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089797"/>
            <a:ext cx="7556421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project focuses on building a machine learning model to predict income categories using the UCI Adult Income dataset. The goal is to classify whether an individual's income is above or below $50K based on various features. This predictive modeling has significant applications in financial analysis, job market forecasting, and social sciences.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6236"/>
            <a:ext cx="586037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Understanding the Dataset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333149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UCI Adult Income dataset provides comprehensive information about individuals, including key attributes used for income prediction: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148727"/>
            <a:ext cx="4215289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5" name="Shape 3"/>
          <p:cNvSpPr/>
          <p:nvPr/>
        </p:nvSpPr>
        <p:spPr>
          <a:xfrm>
            <a:off x="2603778" y="2873931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6" name="Text 4"/>
          <p:cNvSpPr/>
          <p:nvPr/>
        </p:nvSpPr>
        <p:spPr>
          <a:xfrm>
            <a:off x="2782372" y="302275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15008" y="36677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Age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15008" y="4096941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age of the person.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5207437" y="3148727"/>
            <a:ext cx="4215408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0" name="Shape 8"/>
          <p:cNvSpPr/>
          <p:nvPr/>
        </p:nvSpPr>
        <p:spPr>
          <a:xfrm>
            <a:off x="7017425" y="2873931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1" name="Text 9"/>
          <p:cNvSpPr/>
          <p:nvPr/>
        </p:nvSpPr>
        <p:spPr>
          <a:xfrm>
            <a:off x="7196018" y="302275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428655" y="36677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Education Number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5428655" y="4096941"/>
            <a:ext cx="377297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Number of years of education completed.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9621203" y="3148727"/>
            <a:ext cx="4215289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5" name="Shape 13"/>
          <p:cNvSpPr/>
          <p:nvPr/>
        </p:nvSpPr>
        <p:spPr>
          <a:xfrm>
            <a:off x="11431191" y="2873931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6" name="Text 14"/>
          <p:cNvSpPr/>
          <p:nvPr/>
        </p:nvSpPr>
        <p:spPr>
          <a:xfrm>
            <a:off x="11609784" y="3022759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9842421" y="36677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Capital Gain/Loss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9842421" y="4096941"/>
            <a:ext cx="377285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Capital gains and losses from investments.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93790" y="5426393"/>
            <a:ext cx="6422112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20" name="Shape 18"/>
          <p:cNvSpPr/>
          <p:nvPr/>
        </p:nvSpPr>
        <p:spPr>
          <a:xfrm>
            <a:off x="3707130" y="515159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21" name="Text 19"/>
          <p:cNvSpPr/>
          <p:nvPr/>
        </p:nvSpPr>
        <p:spPr>
          <a:xfrm>
            <a:off x="3885724" y="530042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1015008" y="59453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Hours Per Week</a:t>
            </a:r>
            <a:endParaRPr lang="en-US" sz="1950" dirty="0"/>
          </a:p>
        </p:txBody>
      </p:sp>
      <p:sp>
        <p:nvSpPr>
          <p:cNvPr id="23" name="Text 21"/>
          <p:cNvSpPr/>
          <p:nvPr/>
        </p:nvSpPr>
        <p:spPr>
          <a:xfrm>
            <a:off x="1015008" y="6374606"/>
            <a:ext cx="597967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Number of hours worked per week.</a:t>
            </a:r>
            <a:endParaRPr lang="en-US" sz="1550" dirty="0"/>
          </a:p>
        </p:txBody>
      </p:sp>
      <p:sp>
        <p:nvSpPr>
          <p:cNvPr id="24" name="Shape 22"/>
          <p:cNvSpPr/>
          <p:nvPr/>
        </p:nvSpPr>
        <p:spPr>
          <a:xfrm>
            <a:off x="7414260" y="5426393"/>
            <a:ext cx="6422231" cy="91440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25" name="Shape 23"/>
          <p:cNvSpPr/>
          <p:nvPr/>
        </p:nvSpPr>
        <p:spPr>
          <a:xfrm>
            <a:off x="10327719" y="515159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26" name="Text 24"/>
          <p:cNvSpPr/>
          <p:nvPr/>
        </p:nvSpPr>
        <p:spPr>
          <a:xfrm>
            <a:off x="10506313" y="530042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5</a:t>
            </a:r>
            <a:endParaRPr lang="en-US" sz="1850" dirty="0"/>
          </a:p>
        </p:txBody>
      </p:sp>
      <p:sp>
        <p:nvSpPr>
          <p:cNvPr id="27" name="Text 25"/>
          <p:cNvSpPr/>
          <p:nvPr/>
        </p:nvSpPr>
        <p:spPr>
          <a:xfrm>
            <a:off x="7635478" y="59453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Income</a:t>
            </a:r>
            <a:endParaRPr lang="en-US" sz="1950" dirty="0"/>
          </a:p>
        </p:txBody>
      </p:sp>
      <p:sp>
        <p:nvSpPr>
          <p:cNvPr id="28" name="Text 26"/>
          <p:cNvSpPr/>
          <p:nvPr/>
        </p:nvSpPr>
        <p:spPr>
          <a:xfrm>
            <a:off x="7635478" y="6374606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target variable: &lt;=50K or &gt;50K.</a:t>
            </a:r>
            <a:endParaRPr lang="en-US" sz="155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045D53-D7DD-94CD-F91F-A5FFE82AD702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16223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Preprocessing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2133957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Effective data preprocessing is crucial for building robust machine learning models.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3190637"/>
            <a:ext cx="2195751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Loading and Cleaning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280190" y="4009311"/>
            <a:ext cx="219575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Loaded data using Pandas from a CSV.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280190" y="4713803"/>
            <a:ext cx="21957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Replaced "?" with NaN and dropped rows with missing values.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8967668" y="3190637"/>
            <a:ext cx="219575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Feature Selection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8967668" y="3699153"/>
            <a:ext cx="2195751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Selected numerical features: age, education.num, capital.gain, capital.loss, and hours.per.week.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8967668" y="5673804"/>
            <a:ext cx="21957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features have a direct relationship with income levels.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11655147" y="3190637"/>
            <a:ext cx="2195751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Target Transformation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1655147" y="4009311"/>
            <a:ext cx="2195751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Mapped categorical income values (&lt;=50K, &gt;50K) to numerical (0, 1) for model compatibility.</a:t>
            </a:r>
            <a:endParaRPr lang="en-US" sz="15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8654E1-5553-B6CD-681B-C669E2139B83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3364"/>
            <a:ext cx="820959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 for Training and Testing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170277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ensure unbiased model evaluation, the dataset was split into distinct training and testing sets.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711059"/>
            <a:ext cx="6422231" cy="1506736"/>
          </a:xfrm>
          <a:prstGeom prst="roundRect">
            <a:avLst>
              <a:gd name="adj" fmla="val 7282"/>
            </a:avLst>
          </a:prstGeom>
          <a:noFill/>
          <a:ln w="2286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LID4096"/>
          </a:p>
        </p:txBody>
      </p:sp>
      <p:sp>
        <p:nvSpPr>
          <p:cNvPr id="5" name="Shape 3"/>
          <p:cNvSpPr/>
          <p:nvPr/>
        </p:nvSpPr>
        <p:spPr>
          <a:xfrm>
            <a:off x="770930" y="3711059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6" name="Text 4"/>
          <p:cNvSpPr/>
          <p:nvPr/>
        </p:nvSpPr>
        <p:spPr>
          <a:xfrm>
            <a:off x="1083588" y="393227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Training Set (80%)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083588" y="4361498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to train the machine learning models, allowing them to learn patterns from the data.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7414379" y="3711059"/>
            <a:ext cx="6422231" cy="1506736"/>
          </a:xfrm>
          <a:prstGeom prst="roundRect">
            <a:avLst>
              <a:gd name="adj" fmla="val 7282"/>
            </a:avLst>
          </a:prstGeom>
          <a:noFill/>
          <a:ln w="2286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LID4096"/>
          </a:p>
        </p:txBody>
      </p:sp>
      <p:sp>
        <p:nvSpPr>
          <p:cNvPr id="9" name="Shape 7"/>
          <p:cNvSpPr/>
          <p:nvPr/>
        </p:nvSpPr>
        <p:spPr>
          <a:xfrm>
            <a:off x="7391519" y="3711059"/>
            <a:ext cx="91440" cy="1506736"/>
          </a:xfrm>
          <a:prstGeom prst="roundRect">
            <a:avLst>
              <a:gd name="adj" fmla="val 91163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10" name="Text 8"/>
          <p:cNvSpPr/>
          <p:nvPr/>
        </p:nvSpPr>
        <p:spPr>
          <a:xfrm>
            <a:off x="7704177" y="393227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Testing Set (20%)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704177" y="4361498"/>
            <a:ext cx="59112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to evaluate the performance of the trained models on unseen data, assessing their generalization ability.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93790" y="5441037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Stratification was applied during splitting to preserve the distribution of the target variable (income) in both sets, preventing evaluation bias.</a:t>
            </a:r>
            <a:endParaRPr lang="en-US" sz="15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0BEA3E-72DE-62C3-80FD-BE617D3A9598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0560"/>
            <a:ext cx="7896582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Creating Machine Learning Pipelines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63747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Pipelines in Scikit-learn streamline the machine learning workflow by integrating preprocessing and model training.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78254"/>
            <a:ext cx="4347567" cy="7937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92148" y="417040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Pipeline Creation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92148" y="4599623"/>
            <a:ext cx="39508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Integrated preprocessing steps with model training to ensure consistent transformations and prevent data leakage.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178254"/>
            <a:ext cx="4347567" cy="7937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39715" y="417040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Preprocessing Steps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339715" y="4599623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Imputation (SimpleImputer with median) and Scaling (StandardScaler) were included to prepare numerical features.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178254"/>
            <a:ext cx="4347567" cy="79379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87282" y="417040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Modeling Step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9687282" y="4599623"/>
            <a:ext cx="39508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Multiple classifiers (XGBoost, Logistic Regression, Decision Tree, Random Forest) were included for performance comparison.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793790" y="629138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approach ensures that the same transformations are applied to both training and testing data.</a:t>
            </a:r>
            <a:endParaRPr lang="en-US" sz="15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99558-44DA-C201-7514-62527BBEA9BD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5288"/>
            <a:ext cx="518814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322201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Hyperparameter tuning is essential for optimizing model performance.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06134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RandomizedSearchCV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456985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for XGBoost and other models to efficiently search over hyperparameter grids, identifying optimal settings.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564874" y="406134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GridSearchCV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564874" y="456985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Applied to Logistic Regression, Decision Tree, and Random Forest for an exhaustive search of all possible hyperparameters.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60677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methods significantly improved model performance by selecting the best parameters for each model.</a:t>
            </a:r>
            <a:endParaRPr lang="en-US" sz="15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C229C1-95A1-BC5E-A4AC-5F0F2632D31C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693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Evaluation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173849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After training, models were rigorously evaluated using key metrics to assess their effectiveness.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14631"/>
            <a:ext cx="496133" cy="4961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7930" y="383238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Accuracy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537930" y="4261604"/>
            <a:ext cx="343804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Measures the percentage of correct predictions made by the model.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86" y="3714631"/>
            <a:ext cx="496133" cy="49613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68127" y="383238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Confusion Matrix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968127" y="4261604"/>
            <a:ext cx="343816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a detailed breakdown of true positives, true negatives, false positives, and false negatives.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302" y="3714631"/>
            <a:ext cx="496133" cy="49613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398443" y="383238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Classification Report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10398443" y="4261604"/>
            <a:ext cx="3438168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Offers precision, recall, F1-score, and support, giving a comprehensive view of performance across classes.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793790" y="575500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Models were compared based on these metrics to determine the best performer for income prediction.</a:t>
            </a:r>
            <a:endParaRPr lang="en-US" sz="155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59A7F8-26CE-3288-AB7D-7964A5850C0C}"/>
              </a:ext>
            </a:extLst>
          </p:cNvPr>
          <p:cNvSpPr/>
          <p:nvPr/>
        </p:nvSpPr>
        <p:spPr>
          <a:xfrm>
            <a:off x="12635345" y="7704059"/>
            <a:ext cx="1859029" cy="43485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6850"/>
            <a:ext cx="7000994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Interpretation and Saving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43376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 model predictions and ensuring reusability are crucial steps in the machine learning workflow.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17290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SHAP Interpretation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4681418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Used SHAP (SHapley Additive exPlanations) to interpret XGBoost predictions, identifying feature contributions (e.g., education.num, capital.gain) to income outcomes.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564874" y="417290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Saving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564874" y="468141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entire Pipeline, including preprocessing and the trained model, was saved using Joblib for future use without retraining.</a:t>
            </a:r>
            <a:endParaRPr lang="en-US" sz="15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E93921-C705-3D31-6755-2C40E5B97346}"/>
              </a:ext>
            </a:extLst>
          </p:cNvPr>
          <p:cNvSpPr/>
          <p:nvPr/>
        </p:nvSpPr>
        <p:spPr>
          <a:xfrm>
            <a:off x="12839385" y="7798850"/>
            <a:ext cx="1654989" cy="34006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838</Words>
  <Application>Microsoft Office PowerPoint</Application>
  <PresentationFormat>Custom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Kanit Light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Bhardwaj Kallakuri</cp:lastModifiedBy>
  <cp:revision>2</cp:revision>
  <dcterms:created xsi:type="dcterms:W3CDTF">2025-07-15T06:00:35Z</dcterms:created>
  <dcterms:modified xsi:type="dcterms:W3CDTF">2025-07-15T06:03:09Z</dcterms:modified>
</cp:coreProperties>
</file>