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4D2CD-A639-A44B-9A9A-60070D7765A5}"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8BAD2-64FC-E340-A241-C58AC3751606}" type="slidenum">
              <a:rPr lang="en-US" smtClean="0"/>
              <a:t>‹#›</a:t>
            </a:fld>
            <a:endParaRPr lang="en-US"/>
          </a:p>
        </p:txBody>
      </p:sp>
    </p:spTree>
    <p:extLst>
      <p:ext uri="{BB962C8B-B14F-4D97-AF65-F5344CB8AC3E}">
        <p14:creationId xmlns:p14="http://schemas.microsoft.com/office/powerpoint/2010/main" val="219612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8BAD2-64FC-E340-A241-C58AC3751606}" type="slidenum">
              <a:rPr lang="en-US" smtClean="0"/>
              <a:t>3</a:t>
            </a:fld>
            <a:endParaRPr lang="en-US"/>
          </a:p>
        </p:txBody>
      </p:sp>
    </p:spTree>
    <p:extLst>
      <p:ext uri="{BB962C8B-B14F-4D97-AF65-F5344CB8AC3E}">
        <p14:creationId xmlns:p14="http://schemas.microsoft.com/office/powerpoint/2010/main" val="151738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11/28/23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43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805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084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589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230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3392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713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6376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542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472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11/28/23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966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11/28/23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3416670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74FF6D6-D342-3679-5D7E-218395127F4A}"/>
              </a:ext>
            </a:extLst>
          </p:cNvPr>
          <p:cNvPicPr>
            <a:picLocks noChangeAspect="1"/>
          </p:cNvPicPr>
          <p:nvPr/>
        </p:nvPicPr>
        <p:blipFill rotWithShape="1">
          <a:blip r:embed="rId2">
            <a:alphaModFix amt="70000"/>
          </a:blip>
          <a:srcRect t="24997" r="-1" b="-1"/>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6" name="Freeform: Shape 15">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827C26D-0737-0D45-9553-EF1825C601A1}"/>
              </a:ext>
            </a:extLst>
          </p:cNvPr>
          <p:cNvSpPr>
            <a:spLocks noGrp="1"/>
          </p:cNvSpPr>
          <p:nvPr>
            <p:ph type="ctrTitle"/>
          </p:nvPr>
        </p:nvSpPr>
        <p:spPr>
          <a:xfrm>
            <a:off x="1072057" y="726641"/>
            <a:ext cx="9927978" cy="3187427"/>
          </a:xfrm>
        </p:spPr>
        <p:txBody>
          <a:bodyPr>
            <a:normAutofit/>
          </a:bodyPr>
          <a:lstStyle/>
          <a:p>
            <a:pPr algn="r"/>
            <a:r>
              <a:rPr lang="en-US" sz="5400" dirty="0">
                <a:solidFill>
                  <a:srgbClr val="FFFFFF"/>
                </a:solidFill>
              </a:rPr>
              <a:t>Project-1: Working with Data</a:t>
            </a:r>
          </a:p>
        </p:txBody>
      </p:sp>
      <p:sp>
        <p:nvSpPr>
          <p:cNvPr id="3" name="Subtitle 2">
            <a:extLst>
              <a:ext uri="{FF2B5EF4-FFF2-40B4-BE49-F238E27FC236}">
                <a16:creationId xmlns:a16="http://schemas.microsoft.com/office/drawing/2014/main" id="{A5290BDA-2B99-2B0B-AC8F-36B63DF4124D}"/>
              </a:ext>
            </a:extLst>
          </p:cNvPr>
          <p:cNvSpPr>
            <a:spLocks noGrp="1"/>
          </p:cNvSpPr>
          <p:nvPr>
            <p:ph type="subTitle" idx="1"/>
          </p:nvPr>
        </p:nvSpPr>
        <p:spPr>
          <a:xfrm>
            <a:off x="4994025" y="4069781"/>
            <a:ext cx="5993576" cy="2043305"/>
          </a:xfrm>
        </p:spPr>
        <p:txBody>
          <a:bodyPr>
            <a:normAutofit/>
          </a:bodyPr>
          <a:lstStyle/>
          <a:p>
            <a:pPr algn="r"/>
            <a:r>
              <a:rPr lang="en-US" sz="2200" dirty="0">
                <a:solidFill>
                  <a:srgbClr val="FFFFFF"/>
                </a:solidFill>
              </a:rPr>
              <a:t>Saurabh Bhardwaj</a:t>
            </a:r>
          </a:p>
        </p:txBody>
      </p:sp>
      <p:grpSp>
        <p:nvGrpSpPr>
          <p:cNvPr id="52"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53" name="Straight Connector 52">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1870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7C9E-DB28-B5F8-9605-81170C4CEB0A}"/>
              </a:ext>
            </a:extLst>
          </p:cNvPr>
          <p:cNvSpPr>
            <a:spLocks noGrp="1"/>
          </p:cNvSpPr>
          <p:nvPr>
            <p:ph type="title"/>
          </p:nvPr>
        </p:nvSpPr>
        <p:spPr>
          <a:xfrm>
            <a:off x="430427" y="166708"/>
            <a:ext cx="11382632" cy="1295508"/>
          </a:xfrm>
        </p:spPr>
        <p:txBody>
          <a:bodyPr>
            <a:noAutofit/>
          </a:bodyPr>
          <a:lstStyle/>
          <a:p>
            <a:r>
              <a:rPr lang="en-US" sz="2800" dirty="0"/>
              <a:t>Analyze  the three countries where most deaths due to Malaria took place in Africa.</a:t>
            </a:r>
          </a:p>
        </p:txBody>
      </p:sp>
      <p:pic>
        <p:nvPicPr>
          <p:cNvPr id="7" name="Picture 6">
            <a:extLst>
              <a:ext uri="{FF2B5EF4-FFF2-40B4-BE49-F238E27FC236}">
                <a16:creationId xmlns:a16="http://schemas.microsoft.com/office/drawing/2014/main" id="{9193BF39-9E25-88E7-C30E-41766549BF33}"/>
              </a:ext>
            </a:extLst>
          </p:cNvPr>
          <p:cNvPicPr>
            <a:picLocks noChangeAspect="1"/>
          </p:cNvPicPr>
          <p:nvPr/>
        </p:nvPicPr>
        <p:blipFill>
          <a:blip r:embed="rId2"/>
          <a:stretch>
            <a:fillRect/>
          </a:stretch>
        </p:blipFill>
        <p:spPr>
          <a:xfrm>
            <a:off x="435575" y="1462216"/>
            <a:ext cx="6283986" cy="4716162"/>
          </a:xfrm>
          <a:prstGeom prst="rect">
            <a:avLst/>
          </a:prstGeom>
        </p:spPr>
      </p:pic>
      <p:sp>
        <p:nvSpPr>
          <p:cNvPr id="8" name="TextBox 7">
            <a:extLst>
              <a:ext uri="{FF2B5EF4-FFF2-40B4-BE49-F238E27FC236}">
                <a16:creationId xmlns:a16="http://schemas.microsoft.com/office/drawing/2014/main" id="{86A90E69-49E0-4C0C-5CB4-560752E77DA0}"/>
              </a:ext>
            </a:extLst>
          </p:cNvPr>
          <p:cNvSpPr txBox="1"/>
          <p:nvPr/>
        </p:nvSpPr>
        <p:spPr>
          <a:xfrm>
            <a:off x="7105135" y="1462216"/>
            <a:ext cx="4707924" cy="4524315"/>
          </a:xfrm>
          <a:prstGeom prst="rect">
            <a:avLst/>
          </a:prstGeom>
          <a:noFill/>
        </p:spPr>
        <p:txBody>
          <a:bodyPr wrap="square" rtlCol="0">
            <a:spAutoFit/>
          </a:bodyPr>
          <a:lstStyle/>
          <a:p>
            <a:r>
              <a:rPr lang="en-US" dirty="0"/>
              <a:t>As the darker regions show higher deaths, let’s first analyze Democratic Republic of the Congo.</a:t>
            </a:r>
          </a:p>
          <a:p>
            <a:endParaRPr lang="en-US" dirty="0"/>
          </a:p>
          <a:p>
            <a:r>
              <a:rPr lang="en-US" dirty="0"/>
              <a:t>It is clear from the graph that in Congo, the average deaths are almost 15 times higher than the Africa’s average. Also, the most deaths took place in 2013 which are almost 30K. </a:t>
            </a:r>
          </a:p>
          <a:p>
            <a:endParaRPr lang="en-US" dirty="0"/>
          </a:p>
          <a:p>
            <a:r>
              <a:rPr lang="en-US" dirty="0"/>
              <a:t>It is also important to note that since 2014, the deaths in Congo increased every year except three years 2006, 2012 and 2014. </a:t>
            </a:r>
          </a:p>
          <a:p>
            <a:endParaRPr lang="en-US" dirty="0"/>
          </a:p>
          <a:p>
            <a:endParaRPr lang="en-US" dirty="0"/>
          </a:p>
          <a:p>
            <a:endParaRPr lang="en-US" dirty="0"/>
          </a:p>
        </p:txBody>
      </p:sp>
    </p:spTree>
    <p:extLst>
      <p:ext uri="{BB962C8B-B14F-4D97-AF65-F5344CB8AC3E}">
        <p14:creationId xmlns:p14="http://schemas.microsoft.com/office/powerpoint/2010/main" val="146682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7C9E-DB28-B5F8-9605-81170C4CEB0A}"/>
              </a:ext>
            </a:extLst>
          </p:cNvPr>
          <p:cNvSpPr>
            <a:spLocks noGrp="1"/>
          </p:cNvSpPr>
          <p:nvPr>
            <p:ph type="title"/>
          </p:nvPr>
        </p:nvSpPr>
        <p:spPr>
          <a:xfrm>
            <a:off x="430427" y="166708"/>
            <a:ext cx="11382632" cy="1295508"/>
          </a:xfrm>
        </p:spPr>
        <p:txBody>
          <a:bodyPr>
            <a:noAutofit/>
          </a:bodyPr>
          <a:lstStyle/>
          <a:p>
            <a:r>
              <a:rPr lang="en-US" sz="2800" dirty="0"/>
              <a:t>Analyze  the three countries where most deaths due to Malaria took place in Africa.</a:t>
            </a:r>
          </a:p>
        </p:txBody>
      </p:sp>
      <p:sp>
        <p:nvSpPr>
          <p:cNvPr id="8" name="TextBox 7">
            <a:extLst>
              <a:ext uri="{FF2B5EF4-FFF2-40B4-BE49-F238E27FC236}">
                <a16:creationId xmlns:a16="http://schemas.microsoft.com/office/drawing/2014/main" id="{86A90E69-49E0-4C0C-5CB4-560752E77DA0}"/>
              </a:ext>
            </a:extLst>
          </p:cNvPr>
          <p:cNvSpPr txBox="1"/>
          <p:nvPr/>
        </p:nvSpPr>
        <p:spPr>
          <a:xfrm>
            <a:off x="7105135" y="1462216"/>
            <a:ext cx="4707924" cy="3970318"/>
          </a:xfrm>
          <a:prstGeom prst="rect">
            <a:avLst/>
          </a:prstGeom>
          <a:noFill/>
        </p:spPr>
        <p:txBody>
          <a:bodyPr wrap="square" rtlCol="0">
            <a:spAutoFit/>
          </a:bodyPr>
          <a:lstStyle/>
          <a:p>
            <a:r>
              <a:rPr lang="en-US" dirty="0"/>
              <a:t>Looking at Rwanda, even though the deaths are just above 4000, it is interesting to note that as oppose to Congo, deaths in Rwanda fallen significantly from 2001to 2014. </a:t>
            </a:r>
          </a:p>
          <a:p>
            <a:endParaRPr lang="en-US" dirty="0"/>
          </a:p>
          <a:p>
            <a:r>
              <a:rPr lang="en-US" dirty="0"/>
              <a:t>It is also worth noting that the average deaths in Rwanda is close in average in Africa. </a:t>
            </a:r>
          </a:p>
          <a:p>
            <a:endParaRPr lang="en-US" dirty="0"/>
          </a:p>
          <a:p>
            <a:r>
              <a:rPr lang="en-US" dirty="0"/>
              <a:t>Another point worth mentioning is that after a huge drop in death in 2008, the deaths per year stayed almost same. Analyzing it can give us more information about what is causing it.</a:t>
            </a:r>
          </a:p>
        </p:txBody>
      </p:sp>
      <p:pic>
        <p:nvPicPr>
          <p:cNvPr id="3" name="Picture 2">
            <a:extLst>
              <a:ext uri="{FF2B5EF4-FFF2-40B4-BE49-F238E27FC236}">
                <a16:creationId xmlns:a16="http://schemas.microsoft.com/office/drawing/2014/main" id="{34FEEBCC-62F7-4530-737D-3EDCD0789403}"/>
              </a:ext>
            </a:extLst>
          </p:cNvPr>
          <p:cNvPicPr>
            <a:picLocks noChangeAspect="1"/>
          </p:cNvPicPr>
          <p:nvPr/>
        </p:nvPicPr>
        <p:blipFill>
          <a:blip r:embed="rId3"/>
          <a:stretch>
            <a:fillRect/>
          </a:stretch>
        </p:blipFill>
        <p:spPr>
          <a:xfrm>
            <a:off x="430427" y="1563491"/>
            <a:ext cx="6511623" cy="4305967"/>
          </a:xfrm>
          <a:prstGeom prst="rect">
            <a:avLst/>
          </a:prstGeom>
        </p:spPr>
      </p:pic>
    </p:spTree>
    <p:extLst>
      <p:ext uri="{BB962C8B-B14F-4D97-AF65-F5344CB8AC3E}">
        <p14:creationId xmlns:p14="http://schemas.microsoft.com/office/powerpoint/2010/main" val="91617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7C9E-DB28-B5F8-9605-81170C4CEB0A}"/>
              </a:ext>
            </a:extLst>
          </p:cNvPr>
          <p:cNvSpPr>
            <a:spLocks noGrp="1"/>
          </p:cNvSpPr>
          <p:nvPr>
            <p:ph type="title"/>
          </p:nvPr>
        </p:nvSpPr>
        <p:spPr>
          <a:xfrm>
            <a:off x="430427" y="166708"/>
            <a:ext cx="11382632" cy="1295508"/>
          </a:xfrm>
        </p:spPr>
        <p:txBody>
          <a:bodyPr>
            <a:noAutofit/>
          </a:bodyPr>
          <a:lstStyle/>
          <a:p>
            <a:r>
              <a:rPr lang="en-US" sz="2800" dirty="0"/>
              <a:t>Analyze  the three countries where most deaths due to Malaria took place in Africa.</a:t>
            </a:r>
          </a:p>
        </p:txBody>
      </p:sp>
      <p:sp>
        <p:nvSpPr>
          <p:cNvPr id="8" name="TextBox 7">
            <a:extLst>
              <a:ext uri="{FF2B5EF4-FFF2-40B4-BE49-F238E27FC236}">
                <a16:creationId xmlns:a16="http://schemas.microsoft.com/office/drawing/2014/main" id="{86A90E69-49E0-4C0C-5CB4-560752E77DA0}"/>
              </a:ext>
            </a:extLst>
          </p:cNvPr>
          <p:cNvSpPr txBox="1"/>
          <p:nvPr/>
        </p:nvSpPr>
        <p:spPr>
          <a:xfrm>
            <a:off x="7105135" y="1462216"/>
            <a:ext cx="4707924" cy="3970318"/>
          </a:xfrm>
          <a:prstGeom prst="rect">
            <a:avLst/>
          </a:prstGeom>
          <a:noFill/>
        </p:spPr>
        <p:txBody>
          <a:bodyPr wrap="square" rtlCol="0">
            <a:spAutoFit/>
          </a:bodyPr>
          <a:lstStyle/>
          <a:p>
            <a:r>
              <a:rPr lang="en-US" dirty="0"/>
              <a:t>Looking the the Senegal, there was a constant increase in death from 2001 to 2007, but there was a 60% drop in number of death in 2008.</a:t>
            </a:r>
          </a:p>
          <a:p>
            <a:endParaRPr lang="en-US" dirty="0"/>
          </a:p>
          <a:p>
            <a:r>
              <a:rPr lang="en-US" dirty="0"/>
              <a:t>It also remain almost same until 2014 except the two spikes in 2012 and 2013. It an be an important point to understand what caused this drop either to understand the effect of a new medicine or something else. </a:t>
            </a:r>
          </a:p>
          <a:p>
            <a:endParaRPr lang="en-US" dirty="0"/>
          </a:p>
          <a:p>
            <a:r>
              <a:rPr lang="en-US" dirty="0"/>
              <a:t>Average death in Africa is 1300 and in Senegal, it is 1100. </a:t>
            </a:r>
          </a:p>
          <a:p>
            <a:endParaRPr lang="en-US" dirty="0"/>
          </a:p>
        </p:txBody>
      </p:sp>
      <p:pic>
        <p:nvPicPr>
          <p:cNvPr id="3" name="Picture 2">
            <a:extLst>
              <a:ext uri="{FF2B5EF4-FFF2-40B4-BE49-F238E27FC236}">
                <a16:creationId xmlns:a16="http://schemas.microsoft.com/office/drawing/2014/main" id="{4B27A319-6A2A-288F-AAC5-87DF2D7EAA3D}"/>
              </a:ext>
            </a:extLst>
          </p:cNvPr>
          <p:cNvPicPr>
            <a:picLocks noChangeAspect="1"/>
          </p:cNvPicPr>
          <p:nvPr/>
        </p:nvPicPr>
        <p:blipFill>
          <a:blip r:embed="rId2"/>
          <a:stretch>
            <a:fillRect/>
          </a:stretch>
        </p:blipFill>
        <p:spPr>
          <a:xfrm>
            <a:off x="378941" y="1573427"/>
            <a:ext cx="6535515" cy="4370173"/>
          </a:xfrm>
          <a:prstGeom prst="rect">
            <a:avLst/>
          </a:prstGeom>
        </p:spPr>
      </p:pic>
    </p:spTree>
    <p:extLst>
      <p:ext uri="{BB962C8B-B14F-4D97-AF65-F5344CB8AC3E}">
        <p14:creationId xmlns:p14="http://schemas.microsoft.com/office/powerpoint/2010/main" val="940147202"/>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306</Words>
  <Application>Microsoft Macintosh PowerPoint</Application>
  <PresentationFormat>Widescreen</PresentationFormat>
  <Paragraphs>22</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AvenirNext LT Pro Medium</vt:lpstr>
      <vt:lpstr>Calibri</vt:lpstr>
      <vt:lpstr>Sagona Book</vt:lpstr>
      <vt:lpstr>ExploreVTI</vt:lpstr>
      <vt:lpstr>Project-1: Working with Data</vt:lpstr>
      <vt:lpstr>Analyze  the three countries where most deaths due to Malaria took place in Africa.</vt:lpstr>
      <vt:lpstr>Analyze  the three countries where most deaths due to Malaria took place in Africa.</vt:lpstr>
      <vt:lpstr>Analyze  the three countries where most deaths due to Malaria took place in Africa.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Working with Data</dc:title>
  <dc:creator>shima maleki</dc:creator>
  <cp:lastModifiedBy>shima maleki</cp:lastModifiedBy>
  <cp:revision>2</cp:revision>
  <dcterms:created xsi:type="dcterms:W3CDTF">2023-11-28T15:49:41Z</dcterms:created>
  <dcterms:modified xsi:type="dcterms:W3CDTF">2023-11-28T18:19:55Z</dcterms:modified>
</cp:coreProperties>
</file>