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8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CCE4-A227-4C58-BF07-14E113CF18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A6C9-2732-4EA5-BFBD-AE4D6E0A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 to 8085</a:t>
            </a:r>
            <a:r>
              <a:rPr dirty="0"/>
              <a:t> </a:t>
            </a:r>
            <a:r>
              <a:rPr spc="-5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5397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Arithmetic Operations Related to 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These instructions </a:t>
            </a:r>
            <a:r>
              <a:rPr lang="en-US" dirty="0">
                <a:latin typeface="Times New Roman"/>
                <a:cs typeface="Times New Roman"/>
              </a:rPr>
              <a:t>perform </a:t>
            </a:r>
            <a:r>
              <a:rPr lang="en-US" spc="-5" dirty="0">
                <a:latin typeface="Times New Roman"/>
                <a:cs typeface="Times New Roman"/>
              </a:rPr>
              <a:t>an arithmetic operation  </a:t>
            </a:r>
            <a:r>
              <a:rPr lang="en-US" dirty="0">
                <a:latin typeface="Times New Roman"/>
                <a:cs typeface="Times New Roman"/>
              </a:rPr>
              <a:t>using the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a </a:t>
            </a:r>
            <a:r>
              <a:rPr lang="en-US" spc="-5" dirty="0">
                <a:latin typeface="Times New Roman"/>
                <a:cs typeface="Times New Roman"/>
              </a:rPr>
              <a:t>memory location </a:t>
            </a:r>
            <a:r>
              <a:rPr lang="en-US" dirty="0">
                <a:latin typeface="Times New Roman"/>
                <a:cs typeface="Times New Roman"/>
              </a:rPr>
              <a:t>while  </a:t>
            </a:r>
            <a:r>
              <a:rPr lang="en-US" spc="-5" dirty="0">
                <a:latin typeface="Times New Roman"/>
                <a:cs typeface="Times New Roman"/>
              </a:rPr>
              <a:t>they are </a:t>
            </a:r>
            <a:r>
              <a:rPr lang="en-US" dirty="0">
                <a:latin typeface="Times New Roman"/>
                <a:cs typeface="Times New Roman"/>
              </a:rPr>
              <a:t>still in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memory.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650" algn="l"/>
                <a:tab pos="756285" algn="l"/>
                <a:tab pos="1841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ADD	M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259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Add the contents of M to the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Accumulator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5650" algn="l"/>
                <a:tab pos="756285" algn="l"/>
                <a:tab pos="1841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SUB	M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254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Sub the contents of M from the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Accumulator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75"/>
              </a:spcBef>
              <a:buChar char="–"/>
              <a:tabLst>
                <a:tab pos="755650" algn="l"/>
                <a:tab pos="756285" algn="l"/>
                <a:tab pos="1841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INR	M </a:t>
            </a:r>
            <a:r>
              <a:rPr lang="en-US" dirty="0">
                <a:latin typeface="Times New Roman"/>
                <a:cs typeface="Times New Roman"/>
              </a:rPr>
              <a:t>/ </a:t>
            </a:r>
            <a:r>
              <a:rPr lang="en-US" spc="-5" dirty="0">
                <a:latin typeface="Times New Roman"/>
                <a:cs typeface="Times New Roman"/>
              </a:rPr>
              <a:t>DCR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</a:t>
            </a:r>
            <a:endParaRPr lang="en-US" dirty="0">
              <a:latin typeface="Times New Roman"/>
              <a:cs typeface="Times New Roman"/>
            </a:endParaRPr>
          </a:p>
          <a:p>
            <a:pPr marL="1155700" marR="290830" lvl="2" indent="-229235">
              <a:lnSpc>
                <a:spcPts val="2160"/>
              </a:lnSpc>
              <a:spcBef>
                <a:spcPts val="525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Increment/decrement the contents of the memory location in  place.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lang="en-US" sz="2550" dirty="0" smtClean="0">
              <a:latin typeface="Times New Roman"/>
              <a:cs typeface="Times New Roman"/>
            </a:endParaRPr>
          </a:p>
          <a:p>
            <a:pPr marL="755650" marR="264795" lvl="1" indent="-286385">
              <a:lnSpc>
                <a:spcPts val="2590"/>
              </a:lnSpc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these use the contents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HL register pair to  identify the memory location being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used.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0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Arithmetic</a:t>
            </a:r>
            <a:r>
              <a:rPr lang="en-US" spc="-4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har char="–"/>
              <a:tabLst>
                <a:tab pos="298450" algn="l"/>
                <a:tab pos="191516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Increment	(INR) and Decrement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(DCR):</a:t>
            </a:r>
            <a:endParaRPr lang="en-US" dirty="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ct val="100000"/>
              </a:lnSpc>
              <a:spcBef>
                <a:spcPts val="585"/>
              </a:spcBef>
              <a:tabLst>
                <a:tab pos="698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8-bit contents </a:t>
            </a:r>
            <a:r>
              <a:rPr lang="en-US" dirty="0">
                <a:latin typeface="Times New Roman"/>
                <a:cs typeface="Times New Roman"/>
              </a:rPr>
              <a:t>of any </a:t>
            </a:r>
            <a:r>
              <a:rPr lang="en-US" spc="-5" dirty="0">
                <a:latin typeface="Times New Roman"/>
                <a:cs typeface="Times New Roman"/>
              </a:rPr>
              <a:t>memory location </a:t>
            </a:r>
            <a:r>
              <a:rPr lang="en-US" dirty="0">
                <a:latin typeface="Times New Roman"/>
                <a:cs typeface="Times New Roman"/>
              </a:rPr>
              <a:t>or any  </a:t>
            </a:r>
            <a:r>
              <a:rPr lang="en-US" spc="-5" dirty="0">
                <a:latin typeface="Times New Roman"/>
                <a:cs typeface="Times New Roman"/>
              </a:rPr>
              <a:t>register </a:t>
            </a:r>
            <a:r>
              <a:rPr lang="en-US" dirty="0">
                <a:latin typeface="Times New Roman"/>
                <a:cs typeface="Times New Roman"/>
              </a:rPr>
              <a:t>can be </a:t>
            </a:r>
            <a:r>
              <a:rPr lang="en-US" spc="-5" dirty="0">
                <a:latin typeface="Times New Roman"/>
                <a:cs typeface="Times New Roman"/>
              </a:rPr>
              <a:t>directly incremented </a:t>
            </a:r>
            <a:r>
              <a:rPr lang="en-US" dirty="0">
                <a:latin typeface="Times New Roman"/>
                <a:cs typeface="Times New Roman"/>
              </a:rPr>
              <a:t>or </a:t>
            </a:r>
            <a:r>
              <a:rPr lang="en-US" spc="-5" dirty="0">
                <a:latin typeface="Times New Roman"/>
                <a:cs typeface="Times New Roman"/>
              </a:rPr>
              <a:t>decremented  </a:t>
            </a:r>
            <a:r>
              <a:rPr lang="en-US" dirty="0">
                <a:latin typeface="Times New Roman"/>
                <a:cs typeface="Times New Roman"/>
              </a:rPr>
              <a:t>by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1.</a:t>
            </a: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tabLst>
                <a:tab pos="6991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No </a:t>
            </a:r>
            <a:r>
              <a:rPr lang="en-US" dirty="0">
                <a:latin typeface="Times New Roman"/>
                <a:cs typeface="Times New Roman"/>
              </a:rPr>
              <a:t>need </a:t>
            </a:r>
            <a:r>
              <a:rPr lang="en-US" spc="-5" dirty="0">
                <a:latin typeface="Times New Roman"/>
                <a:cs typeface="Times New Roman"/>
              </a:rPr>
              <a:t>to disturb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accumulator.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40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Manipulating</a:t>
            </a:r>
            <a:r>
              <a:rPr lang="en-US" spc="-45" dirty="0" smtClean="0"/>
              <a:t> </a:t>
            </a:r>
            <a:r>
              <a:rPr lang="en-US" spc="-5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7620" indent="-342900" algn="just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lang="en-US" dirty="0" smtClean="0"/>
              <a:t>Now </a:t>
            </a:r>
            <a:r>
              <a:rPr lang="en-US" spc="-5" dirty="0" smtClean="0"/>
              <a:t>that </a:t>
            </a:r>
            <a:r>
              <a:rPr lang="en-US" dirty="0" smtClean="0"/>
              <a:t>we </a:t>
            </a:r>
            <a:r>
              <a:rPr lang="en-US" spc="-5" dirty="0" smtClean="0"/>
              <a:t>have </a:t>
            </a:r>
            <a:r>
              <a:rPr lang="en-US" dirty="0" smtClean="0"/>
              <a:t>a </a:t>
            </a:r>
            <a:r>
              <a:rPr lang="en-US" spc="-5" dirty="0" smtClean="0"/>
              <a:t>16-bit address </a:t>
            </a:r>
            <a:r>
              <a:rPr lang="en-US" dirty="0" smtClean="0"/>
              <a:t>in a </a:t>
            </a:r>
            <a:r>
              <a:rPr lang="en-US" spc="-5" dirty="0" smtClean="0"/>
              <a:t>register  pair, </a:t>
            </a:r>
            <a:r>
              <a:rPr lang="en-US" dirty="0" smtClean="0"/>
              <a:t>how do we </a:t>
            </a:r>
            <a:r>
              <a:rPr lang="en-US" spc="-5" dirty="0" smtClean="0"/>
              <a:t>manipulate</a:t>
            </a:r>
            <a:r>
              <a:rPr lang="en-US" spc="-70" dirty="0" smtClean="0"/>
              <a:t> </a:t>
            </a:r>
            <a:r>
              <a:rPr lang="en-US" dirty="0" smtClean="0"/>
              <a:t>it?</a:t>
            </a:r>
          </a:p>
          <a:p>
            <a:pPr marL="756285" marR="5080" indent="-287020" algn="just">
              <a:lnSpc>
                <a:spcPct val="100000"/>
              </a:lnSpc>
              <a:spcBef>
                <a:spcPts val="585"/>
              </a:spcBef>
            </a:pPr>
            <a:r>
              <a:rPr lang="en-US" spc="-5" dirty="0" smtClean="0"/>
              <a:t>It </a:t>
            </a:r>
            <a:r>
              <a:rPr lang="en-US" spc="-5" dirty="0"/>
              <a:t>is possible to manipulate </a:t>
            </a:r>
            <a:r>
              <a:rPr lang="en-US" dirty="0"/>
              <a:t>a </a:t>
            </a:r>
            <a:r>
              <a:rPr lang="en-US" spc="-5" dirty="0"/>
              <a:t>16-bit address stored in </a:t>
            </a:r>
            <a:r>
              <a:rPr lang="en-US" dirty="0"/>
              <a:t>a  </a:t>
            </a:r>
            <a:r>
              <a:rPr lang="en-US" spc="-5" dirty="0"/>
              <a:t>register pair as </a:t>
            </a:r>
            <a:r>
              <a:rPr lang="en-US" dirty="0"/>
              <a:t>one </a:t>
            </a:r>
            <a:r>
              <a:rPr lang="en-US" spc="-5" dirty="0"/>
              <a:t>entity using some </a:t>
            </a:r>
            <a:r>
              <a:rPr lang="en-US" spc="-10" dirty="0"/>
              <a:t>special  </a:t>
            </a:r>
            <a:r>
              <a:rPr lang="en-US" spc="-5" dirty="0"/>
              <a:t>instructions</a:t>
            </a:r>
            <a:r>
              <a:rPr lang="en-US" spc="-5" dirty="0" smtClean="0"/>
              <a:t>.</a:t>
            </a:r>
          </a:p>
          <a:p>
            <a:pPr marL="756285" marR="5080" indent="-287020" algn="just">
              <a:lnSpc>
                <a:spcPct val="100000"/>
              </a:lnSpc>
              <a:spcBef>
                <a:spcPts val="585"/>
              </a:spcBef>
            </a:pPr>
            <a:endParaRPr lang="en-US" spc="-5" dirty="0" smtClean="0"/>
          </a:p>
          <a:p>
            <a:pPr marL="756285" marR="5080" indent="-287020" algn="just">
              <a:lnSpc>
                <a:spcPct val="100000"/>
              </a:lnSpc>
              <a:spcBef>
                <a:spcPts val="585"/>
              </a:spcBef>
            </a:pPr>
            <a:endParaRPr lang="en-US" spc="-5" dirty="0"/>
          </a:p>
          <a:p>
            <a:pPr marL="756285" marR="5080" indent="-287020" algn="just">
              <a:lnSpc>
                <a:spcPct val="100000"/>
              </a:lnSpc>
              <a:spcBef>
                <a:spcPts val="585"/>
              </a:spcBef>
            </a:pPr>
            <a:r>
              <a:rPr lang="en-US" spc="-5" dirty="0"/>
              <a:t>The register pair is incremented or decremented as one  entity. No need to worry about a carry from the lower  8-bits to the upper. It is taken care of automatically.</a:t>
            </a:r>
          </a:p>
          <a:p>
            <a:pPr marL="756285" marR="5080" indent="-287020" algn="just">
              <a:lnSpc>
                <a:spcPct val="100000"/>
              </a:lnSpc>
              <a:spcBef>
                <a:spcPts val="585"/>
              </a:spcBef>
            </a:pP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3193841" y="3826863"/>
            <a:ext cx="1003300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241300" algn="l"/>
                <a:tab pos="241935" algn="l"/>
              </a:tabLst>
            </a:pPr>
            <a:r>
              <a:rPr sz="1600" b="1" dirty="0">
                <a:latin typeface="Times New Roman"/>
                <a:cs typeface="Times New Roman"/>
              </a:rPr>
              <a:t>INX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Rp</a:t>
            </a:r>
            <a:endParaRPr sz="16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Times New Roman"/>
              <a:buChar char="•"/>
              <a:tabLst>
                <a:tab pos="241300" algn="l"/>
                <a:tab pos="241935" algn="l"/>
              </a:tabLst>
            </a:pPr>
            <a:r>
              <a:rPr sz="1600" b="1" dirty="0">
                <a:latin typeface="Times New Roman"/>
                <a:cs typeface="Times New Roman"/>
              </a:rPr>
              <a:t>DCX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Rp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499192" y="3826863"/>
            <a:ext cx="4107179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(Increment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16-bit number </a:t>
            </a:r>
            <a:r>
              <a:rPr sz="1600" spc="-5" dirty="0">
                <a:latin typeface="Times New Roman"/>
                <a:cs typeface="Times New Roman"/>
              </a:rPr>
              <a:t>in the register pair)  </a:t>
            </a:r>
            <a:r>
              <a:rPr sz="1600" dirty="0">
                <a:latin typeface="Times New Roman"/>
                <a:cs typeface="Times New Roman"/>
              </a:rPr>
              <a:t>(Decrement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16-bit number </a:t>
            </a:r>
            <a:r>
              <a:rPr sz="1600" spc="-5" dirty="0">
                <a:latin typeface="Times New Roman"/>
                <a:cs typeface="Times New Roman"/>
              </a:rPr>
              <a:t>in the register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pair)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061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Logic</a:t>
            </a:r>
            <a:r>
              <a:rPr lang="en-US" spc="-6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315" marR="5080" indent="-349250">
              <a:lnSpc>
                <a:spcPts val="3460"/>
              </a:lnSpc>
              <a:spcBef>
                <a:spcPts val="530"/>
              </a:spcBef>
              <a:tabLst>
                <a:tab pos="361315" algn="l"/>
                <a:tab pos="36195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These instructions perform logic operations on the  contents of the</a:t>
            </a:r>
            <a:r>
              <a:rPr lang="en-US" sz="3200" spc="-15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accumulator.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6136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62000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ANA, ANI, </a:t>
            </a:r>
            <a:r>
              <a:rPr lang="en-US" sz="2800" spc="-5" dirty="0" smtClean="0">
                <a:latin typeface="Times New Roman"/>
                <a:cs typeface="Times New Roman"/>
              </a:rPr>
              <a:t>ORA, ORI, XRA and XRI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155700" lvl="2">
              <a:lnSpc>
                <a:spcPct val="100000"/>
              </a:lnSpc>
              <a:spcBef>
                <a:spcPts val="295"/>
              </a:spcBef>
              <a:tabLst>
                <a:tab pos="1155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Source: Accumulator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</a:p>
          <a:p>
            <a:pPr marL="1612900" lvl="3" indent="-229235">
              <a:lnSpc>
                <a:spcPct val="100000"/>
              </a:lnSpc>
              <a:spcBef>
                <a:spcPts val="259"/>
              </a:spcBef>
              <a:buChar char="–"/>
              <a:tabLst>
                <a:tab pos="16135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An 8-bit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number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612265" lvl="3" indent="-229235">
              <a:lnSpc>
                <a:spcPct val="100000"/>
              </a:lnSpc>
              <a:spcBef>
                <a:spcPts val="240"/>
              </a:spcBef>
              <a:buChar char="–"/>
              <a:tabLst>
                <a:tab pos="16129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The contents of a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register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612265" lvl="3" indent="-229235">
              <a:lnSpc>
                <a:spcPct val="100000"/>
              </a:lnSpc>
              <a:spcBef>
                <a:spcPts val="235"/>
              </a:spcBef>
              <a:buChar char="–"/>
              <a:tabLst>
                <a:tab pos="16129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The contents of a memory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location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>
              <a:lnSpc>
                <a:spcPct val="100000"/>
              </a:lnSpc>
              <a:spcBef>
                <a:spcPts val="275"/>
              </a:spcBef>
              <a:tabLst>
                <a:tab pos="1155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Destination: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Accumulator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17857"/>
              </p:ext>
            </p:extLst>
          </p:nvPr>
        </p:nvGraphicFramePr>
        <p:xfrm>
          <a:off x="5696214" y="4698341"/>
          <a:ext cx="5988049" cy="197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401">
                <a:tc>
                  <a:txBody>
                    <a:bodyPr/>
                    <a:lstStyle/>
                    <a:p>
                      <a:pPr marL="31750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ANI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R/M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#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1380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AND Accumulator With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Reg/Mem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194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AND Accumulator With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8-bit</a:t>
                      </a:r>
                      <a:r>
                        <a:rPr sz="1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ORA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R/M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8813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OR Accumulator With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Reg/Mem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ORI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79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#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ts val="1795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OR Accumulator With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8-bit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XRA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R/M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8813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XOR Accumulator With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Reg/Mem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XRI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72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#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XOR Accumulator With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8-bit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56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Logic</a:t>
            </a:r>
            <a:r>
              <a:rPr lang="en-US" spc="-6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har char="–"/>
              <a:tabLst>
                <a:tab pos="2984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Complement:</a:t>
            </a:r>
            <a:endParaRPr lang="en-US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5"/>
              </a:spcBef>
              <a:tabLst>
                <a:tab pos="698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1’s complement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the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accumulator.</a:t>
            </a:r>
            <a:endParaRPr lang="en-US" dirty="0">
              <a:latin typeface="Times New Roman"/>
              <a:cs typeface="Times New Roman"/>
            </a:endParaRPr>
          </a:p>
          <a:p>
            <a:pPr marL="1210945">
              <a:lnSpc>
                <a:spcPct val="100000"/>
              </a:lnSpc>
              <a:spcBef>
                <a:spcPts val="415"/>
              </a:spcBef>
              <a:tabLst>
                <a:tab pos="2132965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CMA	</a:t>
            </a:r>
            <a:r>
              <a:rPr lang="en-US" sz="1600" dirty="0" smtClean="0">
                <a:latin typeface="Times New Roman"/>
                <a:cs typeface="Times New Roman"/>
              </a:rPr>
              <a:t>No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operand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855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Additional Logic</a:t>
            </a:r>
            <a:r>
              <a:rPr lang="en-US" spc="-25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495934">
              <a:lnSpc>
                <a:spcPct val="100000"/>
              </a:lnSpc>
              <a:spcBef>
                <a:spcPts val="495"/>
              </a:spcBef>
              <a:tabLst>
                <a:tab pos="508000" algn="l"/>
                <a:tab pos="508634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Rotate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927100" marR="5080" indent="-457834">
              <a:lnSpc>
                <a:spcPts val="3020"/>
              </a:lnSpc>
              <a:spcBef>
                <a:spcPts val="735"/>
              </a:spcBef>
              <a:tabLst>
                <a:tab pos="9271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Rotate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accumulator</a:t>
            </a:r>
            <a:r>
              <a:rPr lang="en-US" spc="-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one  </a:t>
            </a:r>
            <a:r>
              <a:rPr lang="en-US" spc="-5" dirty="0">
                <a:latin typeface="Times New Roman"/>
                <a:cs typeface="Times New Roman"/>
              </a:rPr>
              <a:t>position </a:t>
            </a:r>
            <a:r>
              <a:rPr lang="en-US" dirty="0">
                <a:latin typeface="Times New Roman"/>
                <a:cs typeface="Times New Roman"/>
              </a:rPr>
              <a:t>to the </a:t>
            </a:r>
            <a:r>
              <a:rPr lang="en-US" spc="-5" dirty="0">
                <a:latin typeface="Times New Roman"/>
                <a:cs typeface="Times New Roman"/>
              </a:rPr>
              <a:t>left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right.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4312" y="3465147"/>
            <a:ext cx="88963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–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RLC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205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har char="–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RAL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–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RRC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205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har char="–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105" y="3465147"/>
            <a:ext cx="4787900" cy="243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Rotate the accumulator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left.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Bit 7 goes to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bit 0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Carry</a:t>
            </a:r>
            <a:r>
              <a:rPr sz="20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flag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 marR="133985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latin typeface="Times New Roman"/>
                <a:cs typeface="Times New Roman"/>
              </a:rPr>
              <a:t>Rotate the accumulator left through the carry.  Bit 7 goes to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carry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carry </a:t>
            </a:r>
            <a:r>
              <a:rPr sz="2000" spc="-5" dirty="0">
                <a:latin typeface="Times New Roman"/>
                <a:cs typeface="Times New Roman"/>
              </a:rPr>
              <a:t>goes to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bit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 0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ts val="2280"/>
              </a:lnSpc>
              <a:spcBef>
                <a:spcPts val="204"/>
              </a:spcBef>
            </a:pPr>
            <a:r>
              <a:rPr sz="2000" spc="-5" dirty="0">
                <a:latin typeface="Times New Roman"/>
                <a:cs typeface="Times New Roman"/>
              </a:rPr>
              <a:t>Rotate the accumulator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right.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Bit 0 goes to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bit 7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Carry</a:t>
            </a:r>
            <a:r>
              <a:rPr sz="20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flag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latin typeface="Times New Roman"/>
                <a:cs typeface="Times New Roman"/>
              </a:rPr>
              <a:t>Rotate the accumulator right through the carry.  Bit 0 goes to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carry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carry </a:t>
            </a:r>
            <a:r>
              <a:rPr sz="2000" spc="-5" dirty="0">
                <a:latin typeface="Times New Roman"/>
                <a:cs typeface="Times New Roman"/>
              </a:rPr>
              <a:t>goes to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bit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03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RLC vs.</a:t>
            </a:r>
            <a:r>
              <a:rPr lang="en-US" spc="-65" dirty="0" smtClean="0"/>
              <a:t> </a:t>
            </a:r>
            <a:r>
              <a:rPr lang="en-US" spc="-5" dirty="0" smtClean="0"/>
              <a:t>RLA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3195789" y="2364676"/>
            <a:ext cx="1159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RLC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184994" y="5034905"/>
            <a:ext cx="1181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RAL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351206" y="1796669"/>
            <a:ext cx="3810304" cy="4144898"/>
            <a:chOff x="6351206" y="1796669"/>
            <a:chExt cx="3810304" cy="4144898"/>
          </a:xfrm>
        </p:grpSpPr>
        <p:grpSp>
          <p:nvGrpSpPr>
            <p:cNvPr id="14" name="object 5"/>
            <p:cNvGrpSpPr/>
            <p:nvPr/>
          </p:nvGrpSpPr>
          <p:grpSpPr>
            <a:xfrm>
              <a:off x="6351206" y="1796669"/>
              <a:ext cx="3810000" cy="1433830"/>
              <a:chOff x="2584424" y="1663700"/>
              <a:chExt cx="3810000" cy="1433830"/>
            </a:xfrm>
          </p:grpSpPr>
          <p:sp>
            <p:nvSpPr>
              <p:cNvPr id="15" name="object 6"/>
              <p:cNvSpPr/>
              <p:nvPr/>
            </p:nvSpPr>
            <p:spPr>
              <a:xfrm>
                <a:off x="4457700" y="1670050"/>
                <a:ext cx="319405" cy="354330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54330">
                    <a:moveTo>
                      <a:pt x="319087" y="0"/>
                    </a:moveTo>
                    <a:lnTo>
                      <a:pt x="0" y="0"/>
                    </a:lnTo>
                    <a:lnTo>
                      <a:pt x="0" y="354012"/>
                    </a:lnTo>
                    <a:lnTo>
                      <a:pt x="319087" y="354012"/>
                    </a:lnTo>
                    <a:lnTo>
                      <a:pt x="319087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7"/>
              <p:cNvSpPr/>
              <p:nvPr/>
            </p:nvSpPr>
            <p:spPr>
              <a:xfrm>
                <a:off x="4457700" y="1670050"/>
                <a:ext cx="319405" cy="354330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54330">
                    <a:moveTo>
                      <a:pt x="0" y="0"/>
                    </a:moveTo>
                    <a:lnTo>
                      <a:pt x="319087" y="0"/>
                    </a:lnTo>
                    <a:lnTo>
                      <a:pt x="319087" y="354012"/>
                    </a:lnTo>
                    <a:lnTo>
                      <a:pt x="0" y="354012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8"/>
              <p:cNvSpPr/>
              <p:nvPr/>
            </p:nvSpPr>
            <p:spPr>
              <a:xfrm>
                <a:off x="3162300" y="2744787"/>
                <a:ext cx="2984500" cy="352425"/>
              </a:xfrm>
              <a:custGeom>
                <a:avLst/>
                <a:gdLst/>
                <a:ahLst/>
                <a:cxnLst/>
                <a:rect l="l" t="t" r="r" b="b"/>
                <a:pathLst>
                  <a:path w="2984500" h="352425">
                    <a:moveTo>
                      <a:pt x="2984500" y="0"/>
                    </a:moveTo>
                    <a:lnTo>
                      <a:pt x="0" y="0"/>
                    </a:lnTo>
                    <a:lnTo>
                      <a:pt x="0" y="352425"/>
                    </a:lnTo>
                    <a:lnTo>
                      <a:pt x="2984500" y="352425"/>
                    </a:lnTo>
                    <a:lnTo>
                      <a:pt x="2984500" y="0"/>
                    </a:lnTo>
                    <a:close/>
                  </a:path>
                </a:pathLst>
              </a:custGeom>
              <a:solidFill>
                <a:srgbClr val="CC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9"/>
              <p:cNvSpPr/>
              <p:nvPr/>
            </p:nvSpPr>
            <p:spPr>
              <a:xfrm>
                <a:off x="2603474" y="1848827"/>
                <a:ext cx="1757045" cy="1072515"/>
              </a:xfrm>
              <a:custGeom>
                <a:avLst/>
                <a:gdLst/>
                <a:ahLst/>
                <a:cxnLst/>
                <a:rect l="l" t="t" r="r" b="b"/>
                <a:pathLst>
                  <a:path w="1757045" h="1072514">
                    <a:moveTo>
                      <a:pt x="558825" y="1072172"/>
                    </a:moveTo>
                    <a:lnTo>
                      <a:pt x="512304" y="1069733"/>
                    </a:lnTo>
                    <a:lnTo>
                      <a:pt x="466071" y="1062603"/>
                    </a:lnTo>
                    <a:lnTo>
                      <a:pt x="420412" y="1051056"/>
                    </a:lnTo>
                    <a:lnTo>
                      <a:pt x="375616" y="1035369"/>
                    </a:lnTo>
                    <a:lnTo>
                      <a:pt x="331970" y="1015818"/>
                    </a:lnTo>
                    <a:lnTo>
                      <a:pt x="289761" y="992679"/>
                    </a:lnTo>
                    <a:lnTo>
                      <a:pt x="249277" y="966227"/>
                    </a:lnTo>
                    <a:lnTo>
                      <a:pt x="210805" y="936740"/>
                    </a:lnTo>
                    <a:lnTo>
                      <a:pt x="174632" y="904492"/>
                    </a:lnTo>
                    <a:lnTo>
                      <a:pt x="141047" y="869760"/>
                    </a:lnTo>
                    <a:lnTo>
                      <a:pt x="110337" y="832820"/>
                    </a:lnTo>
                    <a:lnTo>
                      <a:pt x="82788" y="793948"/>
                    </a:lnTo>
                    <a:lnTo>
                      <a:pt x="58690" y="753419"/>
                    </a:lnTo>
                    <a:lnTo>
                      <a:pt x="38328" y="711511"/>
                    </a:lnTo>
                    <a:lnTo>
                      <a:pt x="21990" y="668498"/>
                    </a:lnTo>
                    <a:lnTo>
                      <a:pt x="9965" y="624658"/>
                    </a:lnTo>
                    <a:lnTo>
                      <a:pt x="2539" y="580265"/>
                    </a:lnTo>
                    <a:lnTo>
                      <a:pt x="0" y="535597"/>
                    </a:lnTo>
                    <a:lnTo>
                      <a:pt x="1605" y="516183"/>
                    </a:lnTo>
                    <a:lnTo>
                      <a:pt x="14217" y="477446"/>
                    </a:lnTo>
                    <a:lnTo>
                      <a:pt x="38842" y="438980"/>
                    </a:lnTo>
                    <a:lnTo>
                      <a:pt x="74855" y="400966"/>
                    </a:lnTo>
                    <a:lnTo>
                      <a:pt x="121632" y="363585"/>
                    </a:lnTo>
                    <a:lnTo>
                      <a:pt x="178547" y="327019"/>
                    </a:lnTo>
                    <a:lnTo>
                      <a:pt x="244976" y="291447"/>
                    </a:lnTo>
                    <a:lnTo>
                      <a:pt x="281562" y="274090"/>
                    </a:lnTo>
                    <a:lnTo>
                      <a:pt x="320293" y="257050"/>
                    </a:lnTo>
                    <a:lnTo>
                      <a:pt x="361090" y="240349"/>
                    </a:lnTo>
                    <a:lnTo>
                      <a:pt x="403874" y="224009"/>
                    </a:lnTo>
                    <a:lnTo>
                      <a:pt x="448568" y="208054"/>
                    </a:lnTo>
                    <a:lnTo>
                      <a:pt x="495094" y="192506"/>
                    </a:lnTo>
                    <a:lnTo>
                      <a:pt x="543374" y="177387"/>
                    </a:lnTo>
                    <a:lnTo>
                      <a:pt x="593329" y="162720"/>
                    </a:lnTo>
                    <a:lnTo>
                      <a:pt x="644881" y="148528"/>
                    </a:lnTo>
                    <a:lnTo>
                      <a:pt x="697952" y="134833"/>
                    </a:lnTo>
                    <a:lnTo>
                      <a:pt x="752465" y="121658"/>
                    </a:lnTo>
                    <a:lnTo>
                      <a:pt x="808340" y="109025"/>
                    </a:lnTo>
                    <a:lnTo>
                      <a:pt x="865501" y="96958"/>
                    </a:lnTo>
                    <a:lnTo>
                      <a:pt x="923868" y="85478"/>
                    </a:lnTo>
                    <a:lnTo>
                      <a:pt x="983364" y="74608"/>
                    </a:lnTo>
                    <a:lnTo>
                      <a:pt x="1043910" y="64371"/>
                    </a:lnTo>
                    <a:lnTo>
                      <a:pt x="1105429" y="54790"/>
                    </a:lnTo>
                    <a:lnTo>
                      <a:pt x="1167842" y="45887"/>
                    </a:lnTo>
                    <a:lnTo>
                      <a:pt x="1231071" y="37684"/>
                    </a:lnTo>
                    <a:lnTo>
                      <a:pt x="1295039" y="30205"/>
                    </a:lnTo>
                    <a:lnTo>
                      <a:pt x="1359666" y="23471"/>
                    </a:lnTo>
                    <a:lnTo>
                      <a:pt x="1424876" y="17506"/>
                    </a:lnTo>
                    <a:lnTo>
                      <a:pt x="1490589" y="12333"/>
                    </a:lnTo>
                    <a:lnTo>
                      <a:pt x="1556728" y="7972"/>
                    </a:lnTo>
                    <a:lnTo>
                      <a:pt x="1623214" y="4448"/>
                    </a:lnTo>
                    <a:lnTo>
                      <a:pt x="1689970" y="1783"/>
                    </a:lnTo>
                    <a:lnTo>
                      <a:pt x="1756918" y="0"/>
                    </a:lnTo>
                  </a:path>
                </a:pathLst>
              </a:custGeom>
              <a:ln w="38100">
                <a:solidFill>
                  <a:srgbClr val="666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0"/>
              <p:cNvSpPr/>
              <p:nvPr/>
            </p:nvSpPr>
            <p:spPr>
              <a:xfrm>
                <a:off x="4342841" y="1791843"/>
                <a:ext cx="11493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4935" h="114300">
                    <a:moveTo>
                      <a:pt x="0" y="0"/>
                    </a:moveTo>
                    <a:lnTo>
                      <a:pt x="1143" y="114300"/>
                    </a:lnTo>
                    <a:lnTo>
                      <a:pt x="114858" y="5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"/>
              <p:cNvSpPr/>
              <p:nvPr/>
            </p:nvSpPr>
            <p:spPr>
              <a:xfrm>
                <a:off x="2933776" y="2304859"/>
                <a:ext cx="3441700" cy="616585"/>
              </a:xfrm>
              <a:custGeom>
                <a:avLst/>
                <a:gdLst/>
                <a:ahLst/>
                <a:cxnLst/>
                <a:rect l="l" t="t" r="r" b="b"/>
                <a:pathLst>
                  <a:path w="3441700" h="616585">
                    <a:moveTo>
                      <a:pt x="228523" y="616140"/>
                    </a:moveTo>
                    <a:lnTo>
                      <a:pt x="190593" y="610646"/>
                    </a:lnTo>
                    <a:lnTo>
                      <a:pt x="153603" y="595010"/>
                    </a:lnTo>
                    <a:lnTo>
                      <a:pt x="118493" y="570499"/>
                    </a:lnTo>
                    <a:lnTo>
                      <a:pt x="86205" y="538381"/>
                    </a:lnTo>
                    <a:lnTo>
                      <a:pt x="57679" y="499925"/>
                    </a:lnTo>
                    <a:lnTo>
                      <a:pt x="33855" y="456397"/>
                    </a:lnTo>
                    <a:lnTo>
                      <a:pt x="15673" y="409065"/>
                    </a:lnTo>
                    <a:lnTo>
                      <a:pt x="4075" y="359198"/>
                    </a:lnTo>
                    <a:lnTo>
                      <a:pt x="0" y="308063"/>
                    </a:lnTo>
                    <a:lnTo>
                      <a:pt x="1868" y="295578"/>
                    </a:lnTo>
                    <a:lnTo>
                      <a:pt x="29079" y="258303"/>
                    </a:lnTo>
                    <a:lnTo>
                      <a:pt x="64206" y="233788"/>
                    </a:lnTo>
                    <a:lnTo>
                      <a:pt x="111971" y="209710"/>
                    </a:lnTo>
                    <a:lnTo>
                      <a:pt x="171557" y="186216"/>
                    </a:lnTo>
                    <a:lnTo>
                      <a:pt x="242151" y="163452"/>
                    </a:lnTo>
                    <a:lnTo>
                      <a:pt x="281320" y="152389"/>
                    </a:lnTo>
                    <a:lnTo>
                      <a:pt x="322935" y="141563"/>
                    </a:lnTo>
                    <a:lnTo>
                      <a:pt x="366895" y="130993"/>
                    </a:lnTo>
                    <a:lnTo>
                      <a:pt x="413097" y="120696"/>
                    </a:lnTo>
                    <a:lnTo>
                      <a:pt x="461439" y="110692"/>
                    </a:lnTo>
                    <a:lnTo>
                      <a:pt x="511819" y="100997"/>
                    </a:lnTo>
                    <a:lnTo>
                      <a:pt x="564135" y="91631"/>
                    </a:lnTo>
                    <a:lnTo>
                      <a:pt x="618286" y="82611"/>
                    </a:lnTo>
                    <a:lnTo>
                      <a:pt x="674170" y="73957"/>
                    </a:lnTo>
                    <a:lnTo>
                      <a:pt x="731684" y="65685"/>
                    </a:lnTo>
                    <a:lnTo>
                      <a:pt x="790727" y="57815"/>
                    </a:lnTo>
                    <a:lnTo>
                      <a:pt x="851197" y="50365"/>
                    </a:lnTo>
                    <a:lnTo>
                      <a:pt x="912992" y="43352"/>
                    </a:lnTo>
                    <a:lnTo>
                      <a:pt x="976009" y="36796"/>
                    </a:lnTo>
                    <a:lnTo>
                      <a:pt x="1040148" y="30714"/>
                    </a:lnTo>
                    <a:lnTo>
                      <a:pt x="1105306" y="25124"/>
                    </a:lnTo>
                    <a:lnTo>
                      <a:pt x="1171381" y="20046"/>
                    </a:lnTo>
                    <a:lnTo>
                      <a:pt x="1238272" y="15497"/>
                    </a:lnTo>
                    <a:lnTo>
                      <a:pt x="1305876" y="11495"/>
                    </a:lnTo>
                    <a:lnTo>
                      <a:pt x="1374091" y="8058"/>
                    </a:lnTo>
                    <a:lnTo>
                      <a:pt x="1442816" y="5206"/>
                    </a:lnTo>
                    <a:lnTo>
                      <a:pt x="1511949" y="2955"/>
                    </a:lnTo>
                    <a:lnTo>
                      <a:pt x="1581387" y="1325"/>
                    </a:lnTo>
                    <a:lnTo>
                      <a:pt x="1651029" y="334"/>
                    </a:lnTo>
                    <a:lnTo>
                      <a:pt x="1720773" y="0"/>
                    </a:lnTo>
                    <a:lnTo>
                      <a:pt x="1790517" y="335"/>
                    </a:lnTo>
                    <a:lnTo>
                      <a:pt x="1860160" y="1329"/>
                    </a:lnTo>
                    <a:lnTo>
                      <a:pt x="1929598" y="2963"/>
                    </a:lnTo>
                    <a:lnTo>
                      <a:pt x="1998731" y="5219"/>
                    </a:lnTo>
                    <a:lnTo>
                      <a:pt x="2067456" y="8079"/>
                    </a:lnTo>
                    <a:lnTo>
                      <a:pt x="2135671" y="11524"/>
                    </a:lnTo>
                    <a:lnTo>
                      <a:pt x="2203275" y="15536"/>
                    </a:lnTo>
                    <a:lnTo>
                      <a:pt x="2270165" y="20097"/>
                    </a:lnTo>
                    <a:lnTo>
                      <a:pt x="2336240" y="25189"/>
                    </a:lnTo>
                    <a:lnTo>
                      <a:pt x="2401398" y="30793"/>
                    </a:lnTo>
                    <a:lnTo>
                      <a:pt x="2465537" y="36890"/>
                    </a:lnTo>
                    <a:lnTo>
                      <a:pt x="2528555" y="43464"/>
                    </a:lnTo>
                    <a:lnTo>
                      <a:pt x="2590350" y="50494"/>
                    </a:lnTo>
                    <a:lnTo>
                      <a:pt x="2650819" y="57964"/>
                    </a:lnTo>
                    <a:lnTo>
                      <a:pt x="2709862" y="65854"/>
                    </a:lnTo>
                    <a:lnTo>
                      <a:pt x="2767377" y="74147"/>
                    </a:lnTo>
                    <a:lnTo>
                      <a:pt x="2823260" y="82824"/>
                    </a:lnTo>
                    <a:lnTo>
                      <a:pt x="2877411" y="91867"/>
                    </a:lnTo>
                    <a:lnTo>
                      <a:pt x="2929728" y="101257"/>
                    </a:lnTo>
                    <a:lnTo>
                      <a:pt x="2980108" y="110977"/>
                    </a:lnTo>
                    <a:lnTo>
                      <a:pt x="3028450" y="121007"/>
                    </a:lnTo>
                    <a:lnTo>
                      <a:pt x="3074652" y="131331"/>
                    </a:lnTo>
                    <a:lnTo>
                      <a:pt x="3118611" y="141928"/>
                    </a:lnTo>
                    <a:lnTo>
                      <a:pt x="3160227" y="152782"/>
                    </a:lnTo>
                    <a:lnTo>
                      <a:pt x="3199396" y="163874"/>
                    </a:lnTo>
                    <a:lnTo>
                      <a:pt x="3236018" y="175185"/>
                    </a:lnTo>
                    <a:lnTo>
                      <a:pt x="3301210" y="198392"/>
                    </a:lnTo>
                    <a:lnTo>
                      <a:pt x="3354987" y="222259"/>
                    </a:lnTo>
                    <a:lnTo>
                      <a:pt x="3396534" y="246637"/>
                    </a:lnTo>
                    <a:lnTo>
                      <a:pt x="3434141" y="283845"/>
                    </a:lnTo>
                    <a:lnTo>
                      <a:pt x="3441547" y="308863"/>
                    </a:lnTo>
                    <a:lnTo>
                      <a:pt x="3437948" y="357005"/>
                    </a:lnTo>
                    <a:lnTo>
                      <a:pt x="3427671" y="404095"/>
                    </a:lnTo>
                    <a:lnTo>
                      <a:pt x="3411492" y="449083"/>
                    </a:lnTo>
                    <a:lnTo>
                      <a:pt x="3390190" y="490918"/>
                    </a:lnTo>
                    <a:lnTo>
                      <a:pt x="3364542" y="528548"/>
                    </a:lnTo>
                    <a:lnTo>
                      <a:pt x="3335326" y="560924"/>
                    </a:lnTo>
                    <a:lnTo>
                      <a:pt x="3303320" y="586993"/>
                    </a:lnTo>
                  </a:path>
                </a:pathLst>
              </a:custGeom>
              <a:ln w="38100">
                <a:solidFill>
                  <a:srgbClr val="666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2"/>
              <p:cNvSpPr/>
              <p:nvPr/>
            </p:nvSpPr>
            <p:spPr>
              <a:xfrm>
                <a:off x="6146800" y="2831655"/>
                <a:ext cx="127000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8585">
                    <a:moveTo>
                      <a:pt x="89789" y="0"/>
                    </a:moveTo>
                    <a:lnTo>
                      <a:pt x="0" y="90931"/>
                    </a:lnTo>
                    <a:lnTo>
                      <a:pt x="126619" y="108203"/>
                    </a:lnTo>
                    <a:lnTo>
                      <a:pt x="89789" y="0"/>
                    </a:lnTo>
                    <a:close/>
                  </a:path>
                </a:pathLst>
              </a:custGeom>
              <a:solidFill>
                <a:srgbClr val="666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" name="object 13"/>
            <p:cNvGrpSpPr/>
            <p:nvPr/>
          </p:nvGrpSpPr>
          <p:grpSpPr>
            <a:xfrm>
              <a:off x="6597256" y="4538281"/>
              <a:ext cx="3564254" cy="1040130"/>
              <a:chOff x="2830474" y="4405312"/>
              <a:chExt cx="3564254" cy="1040130"/>
            </a:xfrm>
          </p:grpSpPr>
          <p:sp>
            <p:nvSpPr>
              <p:cNvPr id="23" name="object 14"/>
              <p:cNvSpPr/>
              <p:nvPr/>
            </p:nvSpPr>
            <p:spPr>
              <a:xfrm>
                <a:off x="4422774" y="4411662"/>
                <a:ext cx="319405" cy="354330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54329">
                    <a:moveTo>
                      <a:pt x="319087" y="0"/>
                    </a:moveTo>
                    <a:lnTo>
                      <a:pt x="0" y="0"/>
                    </a:lnTo>
                    <a:lnTo>
                      <a:pt x="0" y="354012"/>
                    </a:lnTo>
                    <a:lnTo>
                      <a:pt x="319087" y="354012"/>
                    </a:lnTo>
                    <a:lnTo>
                      <a:pt x="319087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15"/>
              <p:cNvSpPr/>
              <p:nvPr/>
            </p:nvSpPr>
            <p:spPr>
              <a:xfrm>
                <a:off x="4422774" y="4411662"/>
                <a:ext cx="319405" cy="354330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54329">
                    <a:moveTo>
                      <a:pt x="0" y="0"/>
                    </a:moveTo>
                    <a:lnTo>
                      <a:pt x="319087" y="0"/>
                    </a:lnTo>
                    <a:lnTo>
                      <a:pt x="319087" y="354012"/>
                    </a:lnTo>
                    <a:lnTo>
                      <a:pt x="0" y="354012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16"/>
              <p:cNvSpPr/>
              <p:nvPr/>
            </p:nvSpPr>
            <p:spPr>
              <a:xfrm>
                <a:off x="3127374" y="5092700"/>
                <a:ext cx="2984500" cy="352425"/>
              </a:xfrm>
              <a:custGeom>
                <a:avLst/>
                <a:gdLst/>
                <a:ahLst/>
                <a:cxnLst/>
                <a:rect l="l" t="t" r="r" b="b"/>
                <a:pathLst>
                  <a:path w="2984500" h="352425">
                    <a:moveTo>
                      <a:pt x="2984500" y="0"/>
                    </a:moveTo>
                    <a:lnTo>
                      <a:pt x="0" y="0"/>
                    </a:lnTo>
                    <a:lnTo>
                      <a:pt x="0" y="352425"/>
                    </a:lnTo>
                    <a:lnTo>
                      <a:pt x="2984500" y="352425"/>
                    </a:lnTo>
                    <a:lnTo>
                      <a:pt x="2984500" y="0"/>
                    </a:lnTo>
                    <a:close/>
                  </a:path>
                </a:pathLst>
              </a:custGeom>
              <a:solidFill>
                <a:srgbClr val="CC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7"/>
              <p:cNvSpPr/>
              <p:nvPr/>
            </p:nvSpPr>
            <p:spPr>
              <a:xfrm>
                <a:off x="2849524" y="4590313"/>
                <a:ext cx="1477010" cy="678815"/>
              </a:xfrm>
              <a:custGeom>
                <a:avLst/>
                <a:gdLst/>
                <a:ahLst/>
                <a:cxnLst/>
                <a:rect l="l" t="t" r="r" b="b"/>
                <a:pathLst>
                  <a:path w="1477010" h="678814">
                    <a:moveTo>
                      <a:pt x="277850" y="678599"/>
                    </a:moveTo>
                    <a:lnTo>
                      <a:pt x="236311" y="673673"/>
                    </a:lnTo>
                    <a:lnTo>
                      <a:pt x="195606" y="659574"/>
                    </a:lnTo>
                    <a:lnTo>
                      <a:pt x="156568" y="637322"/>
                    </a:lnTo>
                    <a:lnTo>
                      <a:pt x="120031" y="607936"/>
                    </a:lnTo>
                    <a:lnTo>
                      <a:pt x="86828" y="572435"/>
                    </a:lnTo>
                    <a:lnTo>
                      <a:pt x="57792" y="531837"/>
                    </a:lnTo>
                    <a:lnTo>
                      <a:pt x="33758" y="487164"/>
                    </a:lnTo>
                    <a:lnTo>
                      <a:pt x="15559" y="439432"/>
                    </a:lnTo>
                    <a:lnTo>
                      <a:pt x="4028" y="389662"/>
                    </a:lnTo>
                    <a:lnTo>
                      <a:pt x="0" y="338874"/>
                    </a:lnTo>
                    <a:lnTo>
                      <a:pt x="1973" y="324068"/>
                    </a:lnTo>
                    <a:lnTo>
                      <a:pt x="30651" y="279904"/>
                    </a:lnTo>
                    <a:lnTo>
                      <a:pt x="67576" y="250919"/>
                    </a:lnTo>
                    <a:lnTo>
                      <a:pt x="117664" y="222535"/>
                    </a:lnTo>
                    <a:lnTo>
                      <a:pt x="179990" y="194952"/>
                    </a:lnTo>
                    <a:lnTo>
                      <a:pt x="253625" y="168369"/>
                    </a:lnTo>
                    <a:lnTo>
                      <a:pt x="294395" y="155516"/>
                    </a:lnTo>
                    <a:lnTo>
                      <a:pt x="337645" y="142987"/>
                    </a:lnTo>
                    <a:lnTo>
                      <a:pt x="383259" y="130809"/>
                    </a:lnTo>
                    <a:lnTo>
                      <a:pt x="431121" y="119006"/>
                    </a:lnTo>
                    <a:lnTo>
                      <a:pt x="481117" y="107604"/>
                    </a:lnTo>
                    <a:lnTo>
                      <a:pt x="533128" y="96626"/>
                    </a:lnTo>
                    <a:lnTo>
                      <a:pt x="587041" y="86099"/>
                    </a:lnTo>
                    <a:lnTo>
                      <a:pt x="642739" y="76047"/>
                    </a:lnTo>
                    <a:lnTo>
                      <a:pt x="700106" y="66495"/>
                    </a:lnTo>
                    <a:lnTo>
                      <a:pt x="759027" y="57469"/>
                    </a:lnTo>
                    <a:lnTo>
                      <a:pt x="819385" y="48993"/>
                    </a:lnTo>
                    <a:lnTo>
                      <a:pt x="881065" y="41092"/>
                    </a:lnTo>
                    <a:lnTo>
                      <a:pt x="943951" y="33791"/>
                    </a:lnTo>
                    <a:lnTo>
                      <a:pt x="1007927" y="27116"/>
                    </a:lnTo>
                    <a:lnTo>
                      <a:pt x="1072877" y="21091"/>
                    </a:lnTo>
                    <a:lnTo>
                      <a:pt x="1138686" y="15742"/>
                    </a:lnTo>
                    <a:lnTo>
                      <a:pt x="1205237" y="11093"/>
                    </a:lnTo>
                    <a:lnTo>
                      <a:pt x="1272415" y="7169"/>
                    </a:lnTo>
                    <a:lnTo>
                      <a:pt x="1340105" y="3995"/>
                    </a:lnTo>
                    <a:lnTo>
                      <a:pt x="1408189" y="1597"/>
                    </a:lnTo>
                    <a:lnTo>
                      <a:pt x="1476552" y="0"/>
                    </a:lnTo>
                  </a:path>
                </a:pathLst>
              </a:custGeom>
              <a:ln w="38100">
                <a:solidFill>
                  <a:srgbClr val="666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8"/>
              <p:cNvSpPr/>
              <p:nvPr/>
            </p:nvSpPr>
            <p:spPr>
              <a:xfrm>
                <a:off x="4307979" y="4533303"/>
                <a:ext cx="11493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4935" h="114300">
                    <a:moveTo>
                      <a:pt x="0" y="0"/>
                    </a:moveTo>
                    <a:lnTo>
                      <a:pt x="990" y="114300"/>
                    </a:lnTo>
                    <a:lnTo>
                      <a:pt x="114795" y="56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19"/>
              <p:cNvSpPr/>
              <p:nvPr/>
            </p:nvSpPr>
            <p:spPr>
              <a:xfrm>
                <a:off x="4741862" y="4589462"/>
                <a:ext cx="1633855" cy="653415"/>
              </a:xfrm>
              <a:custGeom>
                <a:avLst/>
                <a:gdLst/>
                <a:ahLst/>
                <a:cxnLst/>
                <a:rect l="l" t="t" r="r" b="b"/>
                <a:pathLst>
                  <a:path w="1633854" h="653414">
                    <a:moveTo>
                      <a:pt x="0" y="0"/>
                    </a:moveTo>
                    <a:lnTo>
                      <a:pt x="68047" y="389"/>
                    </a:lnTo>
                    <a:lnTo>
                      <a:pt x="135989" y="1543"/>
                    </a:lnTo>
                    <a:lnTo>
                      <a:pt x="203721" y="3440"/>
                    </a:lnTo>
                    <a:lnTo>
                      <a:pt x="271137" y="6058"/>
                    </a:lnTo>
                    <a:lnTo>
                      <a:pt x="338134" y="9374"/>
                    </a:lnTo>
                    <a:lnTo>
                      <a:pt x="404606" y="13368"/>
                    </a:lnTo>
                    <a:lnTo>
                      <a:pt x="470447" y="18018"/>
                    </a:lnTo>
                    <a:lnTo>
                      <a:pt x="535553" y="23300"/>
                    </a:lnTo>
                    <a:lnTo>
                      <a:pt x="599819" y="29195"/>
                    </a:lnTo>
                    <a:lnTo>
                      <a:pt x="663139" y="35679"/>
                    </a:lnTo>
                    <a:lnTo>
                      <a:pt x="725409" y="42731"/>
                    </a:lnTo>
                    <a:lnTo>
                      <a:pt x="786524" y="50329"/>
                    </a:lnTo>
                    <a:lnTo>
                      <a:pt x="846378" y="58452"/>
                    </a:lnTo>
                    <a:lnTo>
                      <a:pt x="904866" y="67077"/>
                    </a:lnTo>
                    <a:lnTo>
                      <a:pt x="961885" y="76182"/>
                    </a:lnTo>
                    <a:lnTo>
                      <a:pt x="1017327" y="85746"/>
                    </a:lnTo>
                    <a:lnTo>
                      <a:pt x="1071089" y="95747"/>
                    </a:lnTo>
                    <a:lnTo>
                      <a:pt x="1123065" y="106164"/>
                    </a:lnTo>
                    <a:lnTo>
                      <a:pt x="1173151" y="116973"/>
                    </a:lnTo>
                    <a:lnTo>
                      <a:pt x="1221241" y="128154"/>
                    </a:lnTo>
                    <a:lnTo>
                      <a:pt x="1267230" y="139684"/>
                    </a:lnTo>
                    <a:lnTo>
                      <a:pt x="1311013" y="151542"/>
                    </a:lnTo>
                    <a:lnTo>
                      <a:pt x="1352486" y="163706"/>
                    </a:lnTo>
                    <a:lnTo>
                      <a:pt x="1391542" y="176153"/>
                    </a:lnTo>
                    <a:lnTo>
                      <a:pt x="1428078" y="188863"/>
                    </a:lnTo>
                    <a:lnTo>
                      <a:pt x="1493166" y="214982"/>
                    </a:lnTo>
                    <a:lnTo>
                      <a:pt x="1546911" y="241887"/>
                    </a:lnTo>
                    <a:lnTo>
                      <a:pt x="1588471" y="269404"/>
                    </a:lnTo>
                    <a:lnTo>
                      <a:pt x="1617006" y="297357"/>
                    </a:lnTo>
                    <a:lnTo>
                      <a:pt x="1633550" y="339725"/>
                    </a:lnTo>
                    <a:lnTo>
                      <a:pt x="1630068" y="388178"/>
                    </a:lnTo>
                    <a:lnTo>
                      <a:pt x="1620080" y="435748"/>
                    </a:lnTo>
                    <a:lnTo>
                      <a:pt x="1604271" y="481550"/>
                    </a:lnTo>
                    <a:lnTo>
                      <a:pt x="1583329" y="524698"/>
                    </a:lnTo>
                    <a:lnTo>
                      <a:pt x="1557939" y="564310"/>
                    </a:lnTo>
                    <a:lnTo>
                      <a:pt x="1528788" y="599502"/>
                    </a:lnTo>
                    <a:lnTo>
                      <a:pt x="1496562" y="629388"/>
                    </a:lnTo>
                    <a:lnTo>
                      <a:pt x="1461947" y="653084"/>
                    </a:lnTo>
                  </a:path>
                </a:pathLst>
              </a:custGeom>
              <a:ln w="38100">
                <a:solidFill>
                  <a:srgbClr val="666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0"/>
              <p:cNvSpPr/>
              <p:nvPr/>
            </p:nvSpPr>
            <p:spPr>
              <a:xfrm>
                <a:off x="6111874" y="5182476"/>
                <a:ext cx="125730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25729" h="110489">
                    <a:moveTo>
                      <a:pt x="94119" y="0"/>
                    </a:moveTo>
                    <a:lnTo>
                      <a:pt x="0" y="86448"/>
                    </a:lnTo>
                    <a:lnTo>
                      <a:pt x="125628" y="109867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666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0" name="object 21"/>
            <p:cNvSpPr txBox="1"/>
            <p:nvPr/>
          </p:nvSpPr>
          <p:spPr>
            <a:xfrm>
              <a:off x="7844434" y="3292030"/>
              <a:ext cx="115443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Accumulator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1" name="object 22"/>
            <p:cNvSpPr txBox="1"/>
            <p:nvPr/>
          </p:nvSpPr>
          <p:spPr>
            <a:xfrm>
              <a:off x="8590500" y="1828382"/>
              <a:ext cx="97345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Carry</a:t>
              </a:r>
              <a:r>
                <a:rPr sz="1600" spc="-60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Flag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6929082" y="2877756"/>
              <a:ext cx="35433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marR="7620" algn="ctr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7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7283094" y="2877756"/>
              <a:ext cx="365125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marL="14604" algn="ctr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6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4" name="object 25"/>
            <p:cNvSpPr txBox="1"/>
            <p:nvPr/>
          </p:nvSpPr>
          <p:spPr>
            <a:xfrm>
              <a:off x="7648219" y="2877756"/>
              <a:ext cx="38608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5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5" name="object 26"/>
            <p:cNvSpPr txBox="1"/>
            <p:nvPr/>
          </p:nvSpPr>
          <p:spPr>
            <a:xfrm>
              <a:off x="8033982" y="2877756"/>
              <a:ext cx="38735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marL="127635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4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6" name="object 27"/>
            <p:cNvSpPr txBox="1"/>
            <p:nvPr/>
          </p:nvSpPr>
          <p:spPr>
            <a:xfrm>
              <a:off x="8421332" y="2877756"/>
              <a:ext cx="37465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marR="15240" algn="ctr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3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7" name="object 28"/>
            <p:cNvSpPr txBox="1"/>
            <p:nvPr/>
          </p:nvSpPr>
          <p:spPr>
            <a:xfrm>
              <a:off x="8795982" y="2877756"/>
              <a:ext cx="40005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2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8" name="object 29"/>
            <p:cNvSpPr txBox="1"/>
            <p:nvPr/>
          </p:nvSpPr>
          <p:spPr>
            <a:xfrm>
              <a:off x="9196032" y="2877756"/>
              <a:ext cx="36195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marL="144780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1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9" name="object 30"/>
            <p:cNvSpPr txBox="1"/>
            <p:nvPr/>
          </p:nvSpPr>
          <p:spPr>
            <a:xfrm>
              <a:off x="9557982" y="2877756"/>
              <a:ext cx="35560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4769" rIns="0" bIns="0" rtlCol="0">
              <a:spAutoFit/>
            </a:bodyPr>
            <a:lstStyle/>
            <a:p>
              <a:pPr marL="113030">
                <a:lnSpc>
                  <a:spcPct val="100000"/>
                </a:lnSpc>
                <a:spcBef>
                  <a:spcPts val="509"/>
                </a:spcBef>
              </a:pPr>
              <a:r>
                <a:rPr sz="1400" b="1" spc="-5" dirty="0">
                  <a:latin typeface="Arial"/>
                  <a:cs typeface="Arial"/>
                </a:rPr>
                <a:t>0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0" name="object 31"/>
            <p:cNvSpPr txBox="1"/>
            <p:nvPr/>
          </p:nvSpPr>
          <p:spPr>
            <a:xfrm>
              <a:off x="7820622" y="5671692"/>
              <a:ext cx="115443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Accumulator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1" name="object 32"/>
            <p:cNvSpPr txBox="1"/>
            <p:nvPr/>
          </p:nvSpPr>
          <p:spPr>
            <a:xfrm>
              <a:off x="8625486" y="4371621"/>
              <a:ext cx="97345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Carry</a:t>
              </a:r>
              <a:r>
                <a:rPr sz="1600" spc="-60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Flag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2" name="object 33"/>
            <p:cNvSpPr txBox="1"/>
            <p:nvPr/>
          </p:nvSpPr>
          <p:spPr>
            <a:xfrm>
              <a:off x="6894157" y="5225669"/>
              <a:ext cx="36703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7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3" name="object 34"/>
            <p:cNvSpPr txBox="1"/>
            <p:nvPr/>
          </p:nvSpPr>
          <p:spPr>
            <a:xfrm>
              <a:off x="7260869" y="5225669"/>
              <a:ext cx="365125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marL="14604" algn="ctr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6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4" name="object 35"/>
            <p:cNvSpPr txBox="1"/>
            <p:nvPr/>
          </p:nvSpPr>
          <p:spPr>
            <a:xfrm>
              <a:off x="7625994" y="5225669"/>
              <a:ext cx="38608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5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5" name="object 36"/>
            <p:cNvSpPr txBox="1"/>
            <p:nvPr/>
          </p:nvSpPr>
          <p:spPr>
            <a:xfrm>
              <a:off x="8011757" y="5225669"/>
              <a:ext cx="38735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marL="127635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4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6" name="object 37"/>
            <p:cNvSpPr txBox="1"/>
            <p:nvPr/>
          </p:nvSpPr>
          <p:spPr>
            <a:xfrm>
              <a:off x="8399107" y="5225669"/>
              <a:ext cx="37465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marR="15240" algn="ctr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3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7" name="object 38"/>
            <p:cNvSpPr txBox="1"/>
            <p:nvPr/>
          </p:nvSpPr>
          <p:spPr>
            <a:xfrm>
              <a:off x="8773757" y="5225669"/>
              <a:ext cx="41148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marR="7620" algn="ctr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2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8" name="object 39"/>
            <p:cNvSpPr txBox="1"/>
            <p:nvPr/>
          </p:nvSpPr>
          <p:spPr>
            <a:xfrm>
              <a:off x="9184919" y="5225669"/>
              <a:ext cx="351155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marL="15875" algn="ctr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1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9" name="object 40"/>
            <p:cNvSpPr txBox="1"/>
            <p:nvPr/>
          </p:nvSpPr>
          <p:spPr>
            <a:xfrm>
              <a:off x="9535757" y="5225669"/>
              <a:ext cx="342900" cy="352425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61594" rIns="0" bIns="0" rtlCol="0">
              <a:spAutoFit/>
            </a:bodyPr>
            <a:lstStyle/>
            <a:p>
              <a:pPr marL="113030">
                <a:lnSpc>
                  <a:spcPct val="100000"/>
                </a:lnSpc>
                <a:spcBef>
                  <a:spcPts val="484"/>
                </a:spcBef>
              </a:pPr>
              <a:r>
                <a:rPr sz="1400" b="1" spc="-5" dirty="0">
                  <a:latin typeface="Arial"/>
                  <a:cs typeface="Arial"/>
                </a:rPr>
                <a:t>0</a:t>
              </a:r>
              <a:endParaRPr sz="1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80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Logical</a:t>
            </a:r>
            <a:r>
              <a:rPr lang="en-US" spc="-6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3535">
              <a:lnSpc>
                <a:spcPct val="100000"/>
              </a:lnSpc>
              <a:spcBef>
                <a:spcPts val="475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Compare</a:t>
            </a:r>
            <a:endParaRPr lang="en-US" dirty="0">
              <a:latin typeface="Times New Roman"/>
              <a:cs typeface="Times New Roman"/>
            </a:endParaRPr>
          </a:p>
          <a:p>
            <a:pPr marL="1155700" marR="5080" lvl="1" indent="-229235">
              <a:lnSpc>
                <a:spcPts val="2160"/>
              </a:lnSpc>
              <a:spcBef>
                <a:spcPts val="540"/>
              </a:spcBef>
              <a:tabLst>
                <a:tab pos="1155065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Compare the contents of a register or memory location with the  contents of the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accumulator.</a:t>
            </a: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7089" y="3065271"/>
          <a:ext cx="5789293" cy="1295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9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230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196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R/M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 marR="24130">
                        <a:lnSpc>
                          <a:spcPts val="1939"/>
                        </a:lnSpc>
                        <a:spcBef>
                          <a:spcPts val="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Compare the contents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register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 location to the contents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accumulator.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42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CPI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1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 marR="474980">
                        <a:lnSpc>
                          <a:spcPts val="193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Compare the 8-bit number to the  contents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accumulator.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10382" y="4475096"/>
            <a:ext cx="6096000" cy="15876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compare instruction sets the flags (Z, Cy, 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S).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160"/>
              </a:lnSpc>
              <a:buChar char="•"/>
              <a:tabLst>
                <a:tab pos="240665" algn="l"/>
                <a:tab pos="2419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compare is done using an internal subtraction that does not  change the contents of the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accumulator.</a:t>
            </a:r>
            <a:endParaRPr lang="en-US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lang="en-US" sz="1600" spc="-5" dirty="0" smtClean="0">
                <a:latin typeface="Times New Roman"/>
                <a:cs typeface="Times New Roman"/>
              </a:rPr>
              <a:t>A </a:t>
            </a:r>
            <a:r>
              <a:rPr lang="en-US" sz="1600" dirty="0" smtClean="0">
                <a:latin typeface="Times New Roman"/>
                <a:cs typeface="Times New Roman"/>
              </a:rPr>
              <a:t>– (R / </a:t>
            </a:r>
            <a:r>
              <a:rPr lang="en-US" sz="1600" spc="-5" dirty="0" smtClean="0">
                <a:latin typeface="Times New Roman"/>
                <a:cs typeface="Times New Roman"/>
              </a:rPr>
              <a:t>M </a:t>
            </a:r>
            <a:r>
              <a:rPr lang="en-US" sz="1600" dirty="0" smtClean="0">
                <a:latin typeface="Times New Roman"/>
                <a:cs typeface="Times New Roman"/>
              </a:rPr>
              <a:t>/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#)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431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Branch</a:t>
            </a:r>
            <a:r>
              <a:rPr lang="en-US" spc="-6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Two</a:t>
            </a:r>
            <a:r>
              <a:rPr lang="en-US" sz="3200" spc="-2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types: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Unconditional</a:t>
            </a:r>
            <a:r>
              <a:rPr lang="en-US" sz="2800" spc="-4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branch.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tabLst>
                <a:tab pos="1155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Go to </a:t>
            </a: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spc="-5" dirty="0" smtClean="0">
                <a:latin typeface="Times New Roman"/>
                <a:cs typeface="Times New Roman"/>
              </a:rPr>
              <a:t>new location </a:t>
            </a:r>
            <a:r>
              <a:rPr lang="en-US" sz="2400" dirty="0" smtClean="0">
                <a:latin typeface="Times New Roman"/>
                <a:cs typeface="Times New Roman"/>
              </a:rPr>
              <a:t>no </a:t>
            </a:r>
            <a:r>
              <a:rPr lang="en-US" sz="2400" spc="-5" dirty="0" smtClean="0">
                <a:latin typeface="Times New Roman"/>
                <a:cs typeface="Times New Roman"/>
              </a:rPr>
              <a:t>matter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what.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Conditional</a:t>
            </a:r>
            <a:r>
              <a:rPr lang="en-US" sz="2800" spc="-3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branch.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tabLst>
                <a:tab pos="1155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Go </a:t>
            </a:r>
            <a:r>
              <a:rPr lang="en-US" sz="2400" dirty="0" smtClean="0">
                <a:latin typeface="Times New Roman"/>
                <a:cs typeface="Times New Roman"/>
              </a:rPr>
              <a:t>to a </a:t>
            </a:r>
            <a:r>
              <a:rPr lang="en-US" sz="2400" spc="-5" dirty="0" smtClean="0">
                <a:latin typeface="Times New Roman"/>
                <a:cs typeface="Times New Roman"/>
              </a:rPr>
              <a:t>new location if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condition is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true.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Unconditional</a:t>
            </a:r>
            <a:r>
              <a:rPr lang="en-US" spc="-55" dirty="0" smtClean="0"/>
              <a:t> </a:t>
            </a:r>
            <a:r>
              <a:rPr lang="en-US" spc="-5" dirty="0" smtClean="0"/>
              <a:t>Branch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1603876" y="1448361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JMP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975781" y="1448361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603876" y="1846886"/>
            <a:ext cx="6447790" cy="254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Jump to the address specified (Go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to).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Char char="–"/>
              <a:tabLst>
                <a:tab pos="298450" algn="l"/>
                <a:tab pos="299085" algn="l"/>
                <a:tab pos="1384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CALL	Address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Jump to the address specified but treat it as 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subroutine.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298450" algn="l"/>
                <a:tab pos="299085" algn="l"/>
              </a:tabLst>
            </a:pPr>
            <a:r>
              <a:rPr sz="2400" spc="-5" dirty="0">
                <a:latin typeface="Times New Roman"/>
                <a:cs typeface="Times New Roman"/>
              </a:rPr>
              <a:t>RET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Return from 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subroutine.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603876" y="5404664"/>
            <a:ext cx="71081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5080" indent="-286385">
              <a:lnSpc>
                <a:spcPts val="2590"/>
              </a:lnSpc>
              <a:spcBef>
                <a:spcPts val="425"/>
              </a:spcBef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The addresses supplied to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branch operations must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16-bits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084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 8085</a:t>
            </a:r>
            <a:r>
              <a:rPr lang="en-US" spc="-45" dirty="0" smtClean="0"/>
              <a:t> </a:t>
            </a:r>
            <a:r>
              <a:rPr lang="en-US" spc="-5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850" indent="-286385">
              <a:lnSpc>
                <a:spcPts val="2735"/>
              </a:lnSpc>
              <a:spcBef>
                <a:spcPts val="100"/>
              </a:spcBef>
              <a:buChar char="–"/>
              <a:tabLst>
                <a:tab pos="323850" algn="l"/>
                <a:tab pos="324485" algn="l"/>
                <a:tab pos="653605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Since the </a:t>
            </a:r>
            <a:r>
              <a:rPr lang="en-US" sz="2400" dirty="0" smtClean="0">
                <a:latin typeface="Times New Roman"/>
                <a:cs typeface="Times New Roman"/>
              </a:rPr>
              <a:t>8085 </a:t>
            </a:r>
            <a:r>
              <a:rPr lang="en-US" sz="2400" spc="-5" dirty="0" smtClean="0">
                <a:latin typeface="Times New Roman"/>
                <a:cs typeface="Times New Roman"/>
              </a:rPr>
              <a:t>is </a:t>
            </a:r>
            <a:r>
              <a:rPr lang="en-US" sz="2400" dirty="0" smtClean="0">
                <a:latin typeface="Times New Roman"/>
                <a:cs typeface="Times New Roman"/>
              </a:rPr>
              <a:t>an </a:t>
            </a:r>
            <a:r>
              <a:rPr lang="en-US" sz="2400" spc="-5" dirty="0" smtClean="0">
                <a:latin typeface="Times New Roman"/>
                <a:cs typeface="Times New Roman"/>
              </a:rPr>
              <a:t>8-bit device it </a:t>
            </a:r>
            <a:r>
              <a:rPr lang="en-US" sz="2400" dirty="0" smtClean="0">
                <a:latin typeface="Times New Roman"/>
                <a:cs typeface="Times New Roman"/>
              </a:rPr>
              <a:t>can have up to	</a:t>
            </a:r>
            <a:r>
              <a:rPr lang="en-US" sz="2400" spc="-5" dirty="0" smtClean="0">
                <a:latin typeface="Times New Roman"/>
                <a:cs typeface="Times New Roman"/>
              </a:rPr>
              <a:t>2</a:t>
            </a:r>
            <a:r>
              <a:rPr lang="en-US" sz="2400" spc="-7" baseline="24305" dirty="0" smtClean="0">
                <a:latin typeface="Times New Roman"/>
                <a:cs typeface="Times New Roman"/>
              </a:rPr>
              <a:t>8</a:t>
            </a:r>
            <a:endParaRPr lang="en-US" sz="2400" baseline="24305" dirty="0" smtClean="0">
              <a:latin typeface="Times New Roman"/>
              <a:cs typeface="Times New Roman"/>
            </a:endParaRPr>
          </a:p>
          <a:p>
            <a:pPr marL="323850">
              <a:lnSpc>
                <a:spcPts val="2735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(256)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instructions.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23900" marR="30480" lvl="1" indent="-229235">
              <a:lnSpc>
                <a:spcPts val="2160"/>
              </a:lnSpc>
              <a:spcBef>
                <a:spcPts val="525"/>
              </a:spcBef>
              <a:tabLst>
                <a:tab pos="723265" algn="l"/>
                <a:tab pos="7245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However, the 8085 only uses 246 combinations that represent a  total of 74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instructions.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51865">
              <a:lnSpc>
                <a:spcPct val="100000"/>
              </a:lnSpc>
              <a:spcBef>
                <a:spcPts val="195"/>
              </a:spcBef>
            </a:pPr>
            <a:r>
              <a:rPr lang="en-US" sz="1800" dirty="0" smtClean="0">
                <a:latin typeface="Times New Roman"/>
                <a:cs typeface="Times New Roman"/>
              </a:rPr>
              <a:t>– </a:t>
            </a:r>
            <a:r>
              <a:rPr lang="en-US" sz="1800" spc="-5" dirty="0" smtClean="0">
                <a:latin typeface="Times New Roman"/>
                <a:cs typeface="Times New Roman"/>
              </a:rPr>
              <a:t>Most </a:t>
            </a:r>
            <a:r>
              <a:rPr lang="en-US" sz="1800" dirty="0" smtClean="0">
                <a:latin typeface="Times New Roman"/>
                <a:cs typeface="Times New Roman"/>
              </a:rPr>
              <a:t>of </a:t>
            </a:r>
            <a:r>
              <a:rPr lang="en-US" sz="1800" spc="-5" dirty="0" smtClean="0">
                <a:latin typeface="Times New Roman"/>
                <a:cs typeface="Times New Roman"/>
              </a:rPr>
              <a:t>the instructions have more than </a:t>
            </a:r>
            <a:r>
              <a:rPr lang="en-US" sz="1800" dirty="0" smtClean="0">
                <a:latin typeface="Times New Roman"/>
                <a:cs typeface="Times New Roman"/>
              </a:rPr>
              <a:t>one</a:t>
            </a:r>
            <a:r>
              <a:rPr lang="en-US" sz="1800" spc="3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format.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23850" marR="484505" indent="-286385">
              <a:lnSpc>
                <a:spcPts val="2590"/>
              </a:lnSpc>
              <a:spcBef>
                <a:spcPts val="1460"/>
              </a:spcBef>
              <a:buChar char="–"/>
              <a:tabLst>
                <a:tab pos="323850" algn="l"/>
                <a:tab pos="32448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These instructions </a:t>
            </a:r>
            <a:r>
              <a:rPr lang="en-US" sz="2400" dirty="0" smtClean="0">
                <a:latin typeface="Times New Roman"/>
                <a:cs typeface="Times New Roman"/>
              </a:rPr>
              <a:t>can be </a:t>
            </a:r>
            <a:r>
              <a:rPr lang="en-US" sz="2400" spc="-5" dirty="0" smtClean="0">
                <a:latin typeface="Times New Roman"/>
                <a:cs typeface="Times New Roman"/>
              </a:rPr>
              <a:t>grouped into five different  groups: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23900" lvl="1" indent="-229870">
              <a:lnSpc>
                <a:spcPct val="100000"/>
              </a:lnSpc>
              <a:spcBef>
                <a:spcPts val="220"/>
              </a:spcBef>
              <a:tabLst>
                <a:tab pos="723265" algn="l"/>
                <a:tab pos="7245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Data Transfer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Operations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23900" lvl="1" indent="-229870">
              <a:lnSpc>
                <a:spcPct val="100000"/>
              </a:lnSpc>
              <a:spcBef>
                <a:spcPts val="240"/>
              </a:spcBef>
              <a:tabLst>
                <a:tab pos="723265" algn="l"/>
                <a:tab pos="7245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Arithmetic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Operations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23900" lvl="1" indent="-229870">
              <a:lnSpc>
                <a:spcPct val="100000"/>
              </a:lnSpc>
              <a:spcBef>
                <a:spcPts val="235"/>
              </a:spcBef>
              <a:tabLst>
                <a:tab pos="723265" algn="l"/>
                <a:tab pos="7245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Logic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Operations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23900" lvl="1" indent="-229870">
              <a:lnSpc>
                <a:spcPct val="100000"/>
              </a:lnSpc>
              <a:spcBef>
                <a:spcPts val="240"/>
              </a:spcBef>
              <a:tabLst>
                <a:tab pos="723265" algn="l"/>
                <a:tab pos="7245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Branch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Operations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23900" lvl="1" indent="-229870">
              <a:lnSpc>
                <a:spcPct val="100000"/>
              </a:lnSpc>
              <a:spcBef>
                <a:spcPts val="240"/>
              </a:spcBef>
              <a:tabLst>
                <a:tab pos="723265" algn="l"/>
                <a:tab pos="7245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Machine Control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Operations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4759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Conditional</a:t>
            </a:r>
            <a:r>
              <a:rPr lang="en-US" spc="-55" dirty="0" smtClean="0"/>
              <a:t> </a:t>
            </a:r>
            <a:r>
              <a:rPr lang="en-US" spc="-5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298450" algn="l"/>
                <a:tab pos="29908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Go to new location if </a:t>
            </a: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spc="-5" dirty="0" smtClean="0">
                <a:latin typeface="Times New Roman"/>
                <a:cs typeface="Times New Roman"/>
              </a:rPr>
              <a:t>specified condition is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met.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54"/>
              </a:spcBef>
              <a:tabLst>
                <a:tab pos="697865" algn="l"/>
                <a:tab pos="699135" algn="l"/>
                <a:tab pos="1384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JZ	Address (Jump on</a:t>
            </a:r>
            <a:r>
              <a:rPr lang="en-US" sz="2000" spc="1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Zero)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Go to address specified if the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Zero flag is</a:t>
            </a:r>
            <a:r>
              <a:rPr lang="en-US" sz="1800" b="1" spc="4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set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29"/>
              </a:spcBef>
              <a:tabLst>
                <a:tab pos="697865" algn="l"/>
                <a:tab pos="699135" algn="l"/>
                <a:tab pos="1384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JNZ	Address (Jump on NOT</a:t>
            </a:r>
            <a:r>
              <a:rPr lang="en-US" sz="2000" spc="1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Zero)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Go to address specified if the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Zero flag is not</a:t>
            </a:r>
            <a:r>
              <a:rPr lang="en-US" sz="1800" b="1" spc="60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set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29"/>
              </a:spcBef>
              <a:tabLst>
                <a:tab pos="697865" algn="l"/>
                <a:tab pos="699135" algn="l"/>
                <a:tab pos="1384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JC	Address (Jump on</a:t>
            </a:r>
            <a:r>
              <a:rPr lang="en-US" sz="2000" spc="1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Carry)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Go to the address specified if the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Carry flag is</a:t>
            </a:r>
            <a:r>
              <a:rPr lang="en-US" sz="1800" b="1" spc="6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set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29"/>
              </a:spcBef>
              <a:tabLst>
                <a:tab pos="697865" algn="l"/>
                <a:tab pos="699135" algn="l"/>
                <a:tab pos="1384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JNC	Address (Jump on No</a:t>
            </a:r>
            <a:r>
              <a:rPr lang="en-US" sz="2000" spc="1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Carry)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Go to the address specified if the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Carry flag is not</a:t>
            </a:r>
            <a:r>
              <a:rPr lang="en-US" sz="1800" b="1" spc="80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set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34"/>
              </a:spcBef>
              <a:tabLst>
                <a:tab pos="697865" algn="l"/>
                <a:tab pos="699135" algn="l"/>
                <a:tab pos="1384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JP	Address (Jump on</a:t>
            </a:r>
            <a:r>
              <a:rPr lang="en-US" sz="2000" spc="1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Plus)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Go to the address specified if the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Sign flag is not</a:t>
            </a:r>
            <a:r>
              <a:rPr lang="en-US" sz="1800" b="1" spc="7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set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35"/>
              </a:spcBef>
              <a:tabLst>
                <a:tab pos="697865" algn="l"/>
                <a:tab pos="699135" algn="l"/>
                <a:tab pos="1384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JM	Address (Jump on</a:t>
            </a:r>
            <a:r>
              <a:rPr lang="en-US" sz="2000" spc="1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Minus)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Go to the address specified if the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Sign flag is</a:t>
            </a:r>
            <a:r>
              <a:rPr lang="en-US" sz="1800" b="1" spc="5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set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82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Machine</a:t>
            </a:r>
            <a:r>
              <a:rPr lang="en-US" spc="-65" dirty="0" smtClean="0"/>
              <a:t> </a:t>
            </a:r>
            <a:r>
              <a:rPr lang="en-US" spc="-5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har char="–"/>
              <a:tabLst>
                <a:tab pos="2984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HLT</a:t>
            </a:r>
            <a:endParaRPr lang="en-US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85"/>
              </a:spcBef>
              <a:tabLst>
                <a:tab pos="698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Stop executing the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program.</a:t>
            </a:r>
            <a:endParaRPr lang="en-US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Char char="–"/>
              <a:tabLst>
                <a:tab pos="298450" algn="l"/>
              </a:tabLst>
            </a:pPr>
            <a:r>
              <a:rPr lang="en-US" dirty="0">
                <a:latin typeface="Times New Roman"/>
                <a:cs typeface="Times New Roman"/>
              </a:rPr>
              <a:t>NOP</a:t>
            </a: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tabLst>
                <a:tab pos="698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No operation</a:t>
            </a:r>
            <a:endParaRPr lang="en-US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tabLst>
                <a:tab pos="698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Exactly as it says, </a:t>
            </a:r>
            <a:r>
              <a:rPr lang="en-US" dirty="0">
                <a:latin typeface="Times New Roman"/>
                <a:cs typeface="Times New Roman"/>
              </a:rPr>
              <a:t>do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nothing.</a:t>
            </a:r>
          </a:p>
          <a:p>
            <a:pPr marL="697865" marR="5080" lvl="1">
              <a:lnSpc>
                <a:spcPct val="100000"/>
              </a:lnSpc>
              <a:spcBef>
                <a:spcPts val="575"/>
              </a:spcBef>
              <a:tabLst>
                <a:tab pos="6985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Usually used for delay </a:t>
            </a:r>
            <a:r>
              <a:rPr lang="en-US" dirty="0">
                <a:latin typeface="Times New Roman"/>
                <a:cs typeface="Times New Roman"/>
              </a:rPr>
              <a:t>or </a:t>
            </a:r>
            <a:r>
              <a:rPr lang="en-US" spc="-5" dirty="0">
                <a:latin typeface="Times New Roman"/>
                <a:cs typeface="Times New Roman"/>
              </a:rPr>
              <a:t>to replace instructions  during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debugging.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44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Operand</a:t>
            </a:r>
            <a:r>
              <a:rPr lang="en-US" spc="-75" dirty="0" smtClean="0"/>
              <a:t> </a:t>
            </a:r>
            <a:r>
              <a:rPr lang="en-US" spc="-5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111250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There are different ways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specifying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operand: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59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There may </a:t>
            </a:r>
            <a:r>
              <a:rPr lang="en-US" dirty="0">
                <a:latin typeface="Times New Roman"/>
                <a:cs typeface="Times New Roman"/>
              </a:rPr>
              <a:t>not be an </a:t>
            </a:r>
            <a:r>
              <a:rPr lang="en-US" spc="-5" dirty="0">
                <a:latin typeface="Times New Roman"/>
                <a:cs typeface="Times New Roman"/>
              </a:rPr>
              <a:t>operand (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implied</a:t>
            </a:r>
            <a:r>
              <a:rPr lang="en-US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operand</a:t>
            </a:r>
            <a:r>
              <a:rPr lang="en-US" spc="-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254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CMA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operand may </a:t>
            </a:r>
            <a:r>
              <a:rPr lang="en-US" dirty="0">
                <a:latin typeface="Times New Roman"/>
                <a:cs typeface="Times New Roman"/>
              </a:rPr>
              <a:t>be an </a:t>
            </a:r>
            <a:r>
              <a:rPr lang="en-US" spc="-5" dirty="0">
                <a:latin typeface="Times New Roman"/>
                <a:cs typeface="Times New Roman"/>
              </a:rPr>
              <a:t>8-bit number (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immediate</a:t>
            </a:r>
            <a:r>
              <a:rPr lang="en-US" spc="-4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data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1155700" lvl="2" indent="-229870">
              <a:lnSpc>
                <a:spcPct val="100000"/>
              </a:lnSpc>
              <a:spcBef>
                <a:spcPts val="254"/>
              </a:spcBef>
              <a:tabLst>
                <a:tab pos="1155065" algn="l"/>
                <a:tab pos="1156335" algn="l"/>
                <a:tab pos="18923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ADI	4FH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7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operand may </a:t>
            </a:r>
            <a:r>
              <a:rPr lang="en-US" dirty="0">
                <a:latin typeface="Times New Roman"/>
                <a:cs typeface="Times New Roman"/>
              </a:rPr>
              <a:t>be an </a:t>
            </a:r>
            <a:r>
              <a:rPr lang="en-US" spc="-5" dirty="0">
                <a:latin typeface="Times New Roman"/>
                <a:cs typeface="Times New Roman"/>
              </a:rPr>
              <a:t>internal register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register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1155700" lvl="2" indent="-229870">
              <a:lnSpc>
                <a:spcPct val="100000"/>
              </a:lnSpc>
              <a:spcBef>
                <a:spcPts val="254"/>
              </a:spcBef>
              <a:tabLst>
                <a:tab pos="1155065" algn="l"/>
                <a:tab pos="1156335" algn="l"/>
                <a:tab pos="18923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SUB	B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operand may </a:t>
            </a:r>
            <a:r>
              <a:rPr lang="en-US" dirty="0">
                <a:latin typeface="Times New Roman"/>
                <a:cs typeface="Times New Roman"/>
              </a:rPr>
              <a:t>be a </a:t>
            </a:r>
            <a:r>
              <a:rPr lang="en-US" spc="-5" dirty="0">
                <a:latin typeface="Times New Roman"/>
                <a:cs typeface="Times New Roman"/>
              </a:rPr>
              <a:t>16-bit address (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memory</a:t>
            </a:r>
            <a:r>
              <a:rPr lang="en-US" spc="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address</a:t>
            </a:r>
            <a:r>
              <a:rPr lang="en-US" spc="-5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259"/>
              </a:spcBef>
              <a:tabLst>
                <a:tab pos="1155065" algn="l"/>
                <a:tab pos="1156335" algn="l"/>
                <a:tab pos="18923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LDA	4000H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8031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Instruction</a:t>
            </a:r>
            <a:r>
              <a:rPr lang="en-US" spc="-55" dirty="0" smtClean="0"/>
              <a:t> </a:t>
            </a:r>
            <a:r>
              <a:rPr lang="en-US" spc="-5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2225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Depending </a:t>
            </a:r>
            <a:r>
              <a:rPr lang="en-US" dirty="0">
                <a:latin typeface="Times New Roman"/>
                <a:cs typeface="Times New Roman"/>
              </a:rPr>
              <a:t>on the </a:t>
            </a:r>
            <a:r>
              <a:rPr lang="en-US" spc="-5" dirty="0">
                <a:latin typeface="Times New Roman"/>
                <a:cs typeface="Times New Roman"/>
              </a:rPr>
              <a:t>operand type,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instruction  may have different sizes. </a:t>
            </a:r>
            <a:r>
              <a:rPr lang="en-US" dirty="0">
                <a:latin typeface="Times New Roman"/>
                <a:cs typeface="Times New Roman"/>
              </a:rPr>
              <a:t>It will </a:t>
            </a:r>
            <a:r>
              <a:rPr lang="en-US" spc="-5" dirty="0">
                <a:latin typeface="Times New Roman"/>
                <a:cs typeface="Times New Roman"/>
              </a:rPr>
              <a:t>occupy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different  number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memory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bytes.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Typically, all instructions </a:t>
            </a:r>
            <a:r>
              <a:rPr lang="en-US" dirty="0">
                <a:latin typeface="Times New Roman"/>
                <a:cs typeface="Times New Roman"/>
              </a:rPr>
              <a:t>occupy </a:t>
            </a:r>
            <a:r>
              <a:rPr lang="en-US" dirty="0">
                <a:solidFill>
                  <a:srgbClr val="800000"/>
                </a:solidFill>
                <a:latin typeface="Times New Roman"/>
                <a:cs typeface="Times New Roman"/>
              </a:rPr>
              <a:t>one </a:t>
            </a:r>
            <a:r>
              <a:rPr lang="en-US" spc="-5" dirty="0">
                <a:solidFill>
                  <a:srgbClr val="800000"/>
                </a:solidFill>
                <a:latin typeface="Times New Roman"/>
                <a:cs typeface="Times New Roman"/>
              </a:rPr>
              <a:t>byte</a:t>
            </a:r>
            <a:r>
              <a:rPr lang="en-US" spc="-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only.</a:t>
            </a:r>
            <a:endParaRPr lang="en-US" dirty="0">
              <a:latin typeface="Times New Roman"/>
              <a:cs typeface="Times New Roman"/>
            </a:endParaRPr>
          </a:p>
          <a:p>
            <a:pPr marL="755650" marR="1264920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exception is </a:t>
            </a:r>
            <a:r>
              <a:rPr lang="en-US" dirty="0">
                <a:latin typeface="Times New Roman"/>
                <a:cs typeface="Times New Roman"/>
              </a:rPr>
              <a:t>any </a:t>
            </a:r>
            <a:r>
              <a:rPr lang="en-US" spc="-5" dirty="0">
                <a:latin typeface="Times New Roman"/>
                <a:cs typeface="Times New Roman"/>
              </a:rPr>
              <a:t>instruction that contains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immediate data </a:t>
            </a:r>
            <a:r>
              <a:rPr lang="en-US" dirty="0">
                <a:latin typeface="Times New Roman"/>
                <a:cs typeface="Times New Roman"/>
              </a:rPr>
              <a:t>or a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memory</a:t>
            </a:r>
            <a:r>
              <a:rPr lang="en-US" spc="-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address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Instructions that include immediate data use </a:t>
            </a:r>
            <a:r>
              <a:rPr lang="en-US" spc="-5" dirty="0">
                <a:solidFill>
                  <a:srgbClr val="800000"/>
                </a:solidFill>
                <a:latin typeface="Times New Roman"/>
                <a:cs typeface="Times New Roman"/>
              </a:rPr>
              <a:t>two</a:t>
            </a:r>
            <a:r>
              <a:rPr lang="en-US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/>
                <a:cs typeface="Times New Roman"/>
              </a:rPr>
              <a:t>bytes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1612900" lvl="3" indent="-229235">
              <a:lnSpc>
                <a:spcPct val="100000"/>
              </a:lnSpc>
              <a:spcBef>
                <a:spcPts val="439"/>
              </a:spcBef>
              <a:buChar char="–"/>
              <a:tabLst>
                <a:tab pos="1612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One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the opcode and the other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the 8-bit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data.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470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Instructions that include a memory address occupy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three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bytes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1612900" lvl="3" indent="-229235">
              <a:lnSpc>
                <a:spcPct val="100000"/>
              </a:lnSpc>
              <a:spcBef>
                <a:spcPts val="440"/>
              </a:spcBef>
              <a:buChar char="–"/>
              <a:tabLst>
                <a:tab pos="1612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One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the opcode, and the other two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the 16-bit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address.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89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Instruction with Immediate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Operation: Load an </a:t>
            </a:r>
            <a:r>
              <a:rPr lang="en-US" dirty="0">
                <a:latin typeface="Times New Roman"/>
                <a:cs typeface="Times New Roman"/>
              </a:rPr>
              <a:t>8-bit </a:t>
            </a:r>
            <a:r>
              <a:rPr lang="en-US" spc="-5" dirty="0">
                <a:latin typeface="Times New Roman"/>
                <a:cs typeface="Times New Roman"/>
              </a:rPr>
              <a:t>number </a:t>
            </a:r>
            <a:r>
              <a:rPr lang="en-US" dirty="0">
                <a:latin typeface="Times New Roman"/>
                <a:cs typeface="Times New Roman"/>
              </a:rPr>
              <a:t>into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accumulator.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650" algn="l"/>
                <a:tab pos="756285" algn="l"/>
                <a:tab pos="1668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MVI	A, </a:t>
            </a:r>
            <a:r>
              <a:rPr lang="en-US" dirty="0">
                <a:latin typeface="Times New Roman"/>
                <a:cs typeface="Times New Roman"/>
              </a:rPr>
              <a:t>32</a:t>
            </a:r>
          </a:p>
          <a:p>
            <a:pPr marL="1155700" lvl="2" indent="-229870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6335" algn="l"/>
                <a:tab pos="310070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Operation: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MVI	A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Operand: The number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32</a:t>
            </a:r>
            <a:endParaRPr lang="en-US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6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Binary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Code: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3037359" y="4536757"/>
            <a:ext cx="319976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75"/>
              </a:spcBef>
              <a:tabLst>
                <a:tab pos="1482725" algn="l"/>
                <a:tab pos="2052320" algn="l"/>
                <a:tab pos="2467610" algn="l"/>
              </a:tabLst>
            </a:pPr>
            <a:r>
              <a:rPr sz="2400" dirty="0">
                <a:latin typeface="Times New Roman"/>
                <a:cs typeface="Times New Roman"/>
              </a:rPr>
              <a:t>0011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1110	3E	1</a:t>
            </a:r>
            <a:r>
              <a:rPr sz="2400" baseline="24305" dirty="0">
                <a:latin typeface="Times New Roman"/>
                <a:cs typeface="Times New Roman"/>
              </a:rPr>
              <a:t>st	</a:t>
            </a:r>
            <a:r>
              <a:rPr sz="2400" spc="-5" dirty="0">
                <a:latin typeface="Times New Roman"/>
                <a:cs typeface="Times New Roman"/>
              </a:rPr>
              <a:t>byte.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  <a:tabLst>
                <a:tab pos="1482725" algn="l"/>
                <a:tab pos="2559685" algn="l"/>
              </a:tabLst>
            </a:pPr>
            <a:r>
              <a:rPr sz="2400" dirty="0">
                <a:latin typeface="Times New Roman"/>
                <a:cs typeface="Times New Roman"/>
              </a:rPr>
              <a:t>0011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0010	32	</a:t>
            </a:r>
            <a:r>
              <a:rPr sz="2400" spc="-5" dirty="0">
                <a:latin typeface="Times New Roman"/>
                <a:cs typeface="Times New Roman"/>
              </a:rPr>
              <a:t>byte.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881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Instruction with a Memory 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tabLst>
                <a:tab pos="367665" algn="l"/>
                <a:tab pos="3683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Operation: go to address</a:t>
            </a:r>
            <a:r>
              <a:rPr lang="en-US" sz="3200" spc="5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2085.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lang="en-US" sz="3050" dirty="0" smtClean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buChar char="–"/>
              <a:tabLst>
                <a:tab pos="7683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Instruction: </a:t>
            </a:r>
            <a:r>
              <a:rPr lang="en-US" sz="2800" dirty="0" smtClean="0">
                <a:latin typeface="Times New Roman"/>
                <a:cs typeface="Times New Roman"/>
              </a:rPr>
              <a:t>JMP</a:t>
            </a:r>
            <a:r>
              <a:rPr lang="en-US" sz="2800" spc="-3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2085</a:t>
            </a: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tabLst>
                <a:tab pos="11684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Opcode: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JMP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168400" lvl="2" indent="-229235">
              <a:lnSpc>
                <a:spcPct val="100000"/>
              </a:lnSpc>
              <a:spcBef>
                <a:spcPts val="290"/>
              </a:spcBef>
              <a:tabLst>
                <a:tab pos="11684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Operand: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2085</a:t>
            </a:r>
          </a:p>
          <a:p>
            <a:pPr marL="1167765" lvl="2" indent="-229235">
              <a:lnSpc>
                <a:spcPct val="100000"/>
              </a:lnSpc>
              <a:spcBef>
                <a:spcPts val="290"/>
              </a:spcBef>
              <a:tabLst>
                <a:tab pos="11684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Binary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code:</a:t>
            </a:r>
          </a:p>
          <a:p>
            <a:pPr marL="710565" indent="0">
              <a:lnSpc>
                <a:spcPct val="100000"/>
              </a:lnSpc>
              <a:spcBef>
                <a:spcPts val="325"/>
              </a:spcBef>
              <a:buNone/>
              <a:tabLst>
                <a:tab pos="2767965" algn="l"/>
                <a:tab pos="3683000" algn="l"/>
                <a:tab pos="4164965" algn="l"/>
              </a:tabLst>
            </a:pPr>
            <a:r>
              <a:rPr lang="en-US" dirty="0">
                <a:latin typeface="Times New Roman"/>
                <a:cs typeface="Times New Roman"/>
              </a:rPr>
              <a:t>1100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0011	</a:t>
            </a:r>
            <a:r>
              <a:rPr lang="en-US" spc="-5" dirty="0">
                <a:latin typeface="Times New Roman"/>
                <a:cs typeface="Times New Roman"/>
              </a:rPr>
              <a:t>C3	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sz="2775" baseline="25525" dirty="0" smtClean="0">
                <a:latin typeface="Times New Roman"/>
                <a:cs typeface="Times New Roman"/>
              </a:rPr>
              <a:t>st	</a:t>
            </a:r>
            <a:r>
              <a:rPr lang="en-US" spc="-5" dirty="0">
                <a:latin typeface="Times New Roman"/>
                <a:cs typeface="Times New Roman"/>
              </a:rPr>
              <a:t>byte.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59889" y="5082436"/>
          <a:ext cx="3924300" cy="864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12">
                <a:tc>
                  <a:txBody>
                    <a:bodyPr/>
                    <a:lstStyle/>
                    <a:p>
                      <a:pPr marL="31750">
                        <a:lnSpc>
                          <a:spcPts val="306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1000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0101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ts val="306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85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65"/>
                        </a:lnSpc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775" spc="7" baseline="2552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2775" spc="202" baseline="255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2">
                <a:tc>
                  <a:txBody>
                    <a:bodyPr/>
                    <a:lstStyle/>
                    <a:p>
                      <a:pPr marL="31750">
                        <a:lnSpc>
                          <a:spcPts val="33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0010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ts val="33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33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775" baseline="25525" dirty="0">
                          <a:latin typeface="Times New Roman"/>
                          <a:cs typeface="Times New Roman"/>
                        </a:rPr>
                        <a:t>rd</a:t>
                      </a:r>
                      <a:r>
                        <a:rPr sz="2775" spc="217" baseline="255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5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Addressing</a:t>
            </a:r>
            <a:r>
              <a:rPr lang="en-US" spc="-55" dirty="0" smtClean="0"/>
              <a:t> </a:t>
            </a:r>
            <a:r>
              <a:rPr lang="en-US" spc="-5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microprocessor has different ways </a:t>
            </a:r>
            <a:r>
              <a:rPr lang="en-US" dirty="0">
                <a:latin typeface="Times New Roman"/>
                <a:cs typeface="Times New Roman"/>
              </a:rPr>
              <a:t>of  </a:t>
            </a:r>
            <a:r>
              <a:rPr lang="en-US" spc="-5" dirty="0">
                <a:latin typeface="Times New Roman"/>
                <a:cs typeface="Times New Roman"/>
              </a:rPr>
              <a:t>specifying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data </a:t>
            </a:r>
            <a:r>
              <a:rPr lang="en-US" dirty="0">
                <a:latin typeface="Times New Roman"/>
                <a:cs typeface="Times New Roman"/>
              </a:rPr>
              <a:t>for the </a:t>
            </a:r>
            <a:r>
              <a:rPr lang="en-US" spc="-5" dirty="0">
                <a:latin typeface="Times New Roman"/>
                <a:cs typeface="Times New Roman"/>
              </a:rPr>
              <a:t>instruction. These are  called “</a:t>
            </a:r>
            <a:r>
              <a:rPr lang="en-US" spc="-5" dirty="0">
                <a:solidFill>
                  <a:srgbClr val="800000"/>
                </a:solidFill>
                <a:latin typeface="Times New Roman"/>
                <a:cs typeface="Times New Roman"/>
              </a:rPr>
              <a:t>addressing</a:t>
            </a:r>
            <a:r>
              <a:rPr lang="en-US" spc="-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800000"/>
                </a:solidFill>
                <a:latin typeface="Times New Roman"/>
                <a:cs typeface="Times New Roman"/>
              </a:rPr>
              <a:t>modes</a:t>
            </a:r>
            <a:r>
              <a:rPr lang="en-US" spc="-5" dirty="0">
                <a:latin typeface="Times New Roman"/>
                <a:cs typeface="Times New Roman"/>
              </a:rPr>
              <a:t>”.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lang="en-US" sz="345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8085 </a:t>
            </a:r>
            <a:r>
              <a:rPr lang="en-US" spc="-5" dirty="0">
                <a:latin typeface="Times New Roman"/>
                <a:cs typeface="Times New Roman"/>
              </a:rPr>
              <a:t>has </a:t>
            </a:r>
            <a:r>
              <a:rPr lang="en-US" dirty="0">
                <a:latin typeface="Times New Roman"/>
                <a:cs typeface="Times New Roman"/>
              </a:rPr>
              <a:t>four </a:t>
            </a:r>
            <a:r>
              <a:rPr lang="en-US" spc="-5" dirty="0">
                <a:latin typeface="Times New Roman"/>
                <a:cs typeface="Times New Roman"/>
              </a:rPr>
              <a:t>addressing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modes: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4503" y="3753285"/>
            <a:ext cx="1613535" cy="1635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Implied</a:t>
            </a:r>
            <a:endParaRPr sz="24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Imm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ed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Direct</a:t>
            </a: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Indirect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1626" y="3753285"/>
            <a:ext cx="135509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CMA  MVI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45</a:t>
            </a:r>
          </a:p>
          <a:p>
            <a:pPr marL="13335" marR="21590" indent="-635">
              <a:lnSpc>
                <a:spcPct val="110000"/>
              </a:lnSpc>
            </a:pPr>
            <a:r>
              <a:rPr sz="2400" spc="-5" dirty="0">
                <a:latin typeface="Times New Roman"/>
                <a:cs typeface="Times New Roman"/>
              </a:rPr>
              <a:t>LDA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4000  </a:t>
            </a:r>
            <a:r>
              <a:rPr sz="2400" spc="-5" dirty="0">
                <a:latin typeface="Times New Roman"/>
                <a:cs typeface="Times New Roman"/>
              </a:rPr>
              <a:t>LDAX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4503" y="5523347"/>
            <a:ext cx="6693534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5" dirty="0">
                <a:latin typeface="Times New Roman"/>
                <a:cs typeface="Times New Roman"/>
              </a:rPr>
              <a:t>Load the accumulator with the contents of the memory location  whose address is stored in the register pair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BC).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84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Data</a:t>
            </a:r>
            <a:r>
              <a:rPr lang="en-US" spc="-70" dirty="0" smtClean="0"/>
              <a:t> </a:t>
            </a:r>
            <a:r>
              <a:rPr lang="en-US" spc="-5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097915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an </a:t>
            </a:r>
            <a:r>
              <a:rPr lang="en-US" dirty="0">
                <a:latin typeface="Times New Roman"/>
                <a:cs typeface="Times New Roman"/>
              </a:rPr>
              <a:t>8-bit </a:t>
            </a:r>
            <a:r>
              <a:rPr lang="en-US" spc="-5" dirty="0">
                <a:latin typeface="Times New Roman"/>
                <a:cs typeface="Times New Roman"/>
              </a:rPr>
              <a:t>microprocessor, data can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  </a:t>
            </a:r>
            <a:r>
              <a:rPr lang="en-US" spc="-5" dirty="0">
                <a:latin typeface="Times New Roman"/>
                <a:cs typeface="Times New Roman"/>
              </a:rPr>
              <a:t>represented </a:t>
            </a:r>
            <a:r>
              <a:rPr lang="en-US" dirty="0">
                <a:latin typeface="Times New Roman"/>
                <a:cs typeface="Times New Roman"/>
              </a:rPr>
              <a:t>in one of four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formats:</a:t>
            </a:r>
            <a:endParaRPr lang="en-US" dirty="0">
              <a:latin typeface="Times New Roman"/>
              <a:cs typeface="Times New Roman"/>
            </a:endParaRPr>
          </a:p>
          <a:p>
            <a:pPr marL="1155700" lvl="1" indent="-229870">
              <a:lnSpc>
                <a:spcPct val="100000"/>
              </a:lnSpc>
              <a:spcBef>
                <a:spcPts val="225"/>
              </a:spcBef>
              <a:tabLst>
                <a:tab pos="1155065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ASCII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1" indent="-229870">
              <a:lnSpc>
                <a:spcPct val="100000"/>
              </a:lnSpc>
              <a:spcBef>
                <a:spcPts val="240"/>
              </a:spcBef>
              <a:tabLst>
                <a:tab pos="1155065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BCD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1" indent="-229870">
              <a:lnSpc>
                <a:spcPct val="100000"/>
              </a:lnSpc>
              <a:spcBef>
                <a:spcPts val="240"/>
              </a:spcBef>
              <a:tabLst>
                <a:tab pos="1155065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Signed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Integer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tabLst>
                <a:tab pos="1155065" algn="l"/>
                <a:tab pos="11557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Unsigned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Integer.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250" dirty="0" smtClean="0">
              <a:latin typeface="Times New Roman"/>
              <a:cs typeface="Times New Roman"/>
            </a:endParaRPr>
          </a:p>
          <a:p>
            <a:pPr marL="755650" marR="5080" indent="-286385">
              <a:lnSpc>
                <a:spcPts val="2590"/>
              </a:lnSpc>
              <a:buChar char="–"/>
              <a:tabLst>
                <a:tab pos="755650" algn="l"/>
                <a:tab pos="75628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It is important to recognize that the microprocessor  deals with 0’s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1’s.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155700" lvl="1" indent="-229870">
              <a:lnSpc>
                <a:spcPct val="100000"/>
              </a:lnSpc>
              <a:spcBef>
                <a:spcPts val="220"/>
              </a:spcBef>
              <a:tabLst>
                <a:tab pos="1155065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It deals with values as strings of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bits.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1" indent="-229870">
              <a:lnSpc>
                <a:spcPct val="100000"/>
              </a:lnSpc>
              <a:spcBef>
                <a:spcPts val="240"/>
              </a:spcBef>
              <a:tabLst>
                <a:tab pos="1155065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It is the job of the user to add a meaning to these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strings.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20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Data</a:t>
            </a:r>
            <a:r>
              <a:rPr lang="en-US" spc="-70" dirty="0" smtClean="0"/>
              <a:t> </a:t>
            </a:r>
            <a:r>
              <a:rPr lang="en-US" spc="-5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marR="466090" indent="-343535">
              <a:lnSpc>
                <a:spcPts val="3020"/>
              </a:lnSpc>
              <a:spcBef>
                <a:spcPts val="484"/>
              </a:spcBef>
              <a:tabLst>
                <a:tab pos="368300" algn="l"/>
                <a:tab pos="3689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Assume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accumulator contains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following  </a:t>
            </a:r>
            <a:r>
              <a:rPr lang="en-US" spc="-5" dirty="0">
                <a:latin typeface="Times New Roman"/>
                <a:cs typeface="Times New Roman"/>
              </a:rPr>
              <a:t>value: </a:t>
            </a:r>
            <a:r>
              <a:rPr lang="en-US" dirty="0">
                <a:latin typeface="Times New Roman"/>
                <a:cs typeface="Times New Roman"/>
              </a:rPr>
              <a:t>0100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0001.</a:t>
            </a:r>
          </a:p>
          <a:p>
            <a:pPr marL="768350" lvl="1" indent="-286385">
              <a:lnSpc>
                <a:spcPct val="100000"/>
              </a:lnSpc>
              <a:spcBef>
                <a:spcPts val="259"/>
              </a:spcBef>
              <a:buChar char="–"/>
              <a:tabLst>
                <a:tab pos="768350" algn="l"/>
                <a:tab pos="7689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There are four ways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reading this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value:</a:t>
            </a:r>
            <a:endParaRPr lang="en-US" dirty="0">
              <a:latin typeface="Times New Roman"/>
              <a:cs typeface="Times New Roman"/>
            </a:endParaRPr>
          </a:p>
          <a:p>
            <a:pPr marL="1168400" marR="419100" lvl="2" indent="-229235">
              <a:lnSpc>
                <a:spcPts val="2160"/>
              </a:lnSpc>
              <a:spcBef>
                <a:spcPts val="525"/>
              </a:spcBef>
              <a:tabLst>
                <a:tab pos="1167765" algn="l"/>
                <a:tab pos="11690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is an unsigned integer expressed in binary, the equivalent  decimal number would be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65.</a:t>
            </a:r>
            <a:endParaRPr lang="en-US" dirty="0">
              <a:latin typeface="Times New Roman"/>
              <a:cs typeface="Times New Roman"/>
            </a:endParaRPr>
          </a:p>
          <a:p>
            <a:pPr marL="1168400" marR="557530" lvl="2" indent="-229235">
              <a:lnSpc>
                <a:spcPts val="2160"/>
              </a:lnSpc>
              <a:spcBef>
                <a:spcPts val="480"/>
              </a:spcBef>
              <a:tabLst>
                <a:tab pos="1167765" algn="l"/>
                <a:tab pos="11690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is a number expressed in BCD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inary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lang="en-US" spc="-5" dirty="0">
                <a:latin typeface="Times New Roman"/>
                <a:cs typeface="Times New Roman"/>
              </a:rPr>
              <a:t>oded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lang="en-US" spc="-5" dirty="0">
                <a:latin typeface="Times New Roman"/>
                <a:cs typeface="Times New Roman"/>
              </a:rPr>
              <a:t>ecimal)  format. That would make it,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41.</a:t>
            </a:r>
            <a:endParaRPr lang="en-US" dirty="0">
              <a:latin typeface="Times New Roman"/>
              <a:cs typeface="Times New Roman"/>
            </a:endParaRPr>
          </a:p>
          <a:p>
            <a:pPr marL="1168400" marR="17780" lvl="2" indent="-229235">
              <a:lnSpc>
                <a:spcPts val="2160"/>
              </a:lnSpc>
              <a:spcBef>
                <a:spcPts val="480"/>
              </a:spcBef>
              <a:tabLst>
                <a:tab pos="1168400" algn="l"/>
                <a:tab pos="11690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is an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ASCII </a:t>
            </a:r>
            <a:r>
              <a:rPr lang="en-US" spc="-5" dirty="0">
                <a:latin typeface="Times New Roman"/>
                <a:cs typeface="Times New Roman"/>
              </a:rPr>
              <a:t>representation of a letter. That would make it the  letter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A.</a:t>
            </a:r>
            <a:endParaRPr lang="en-US" dirty="0">
              <a:latin typeface="Times New Roman"/>
              <a:cs typeface="Times New Roman"/>
            </a:endParaRPr>
          </a:p>
          <a:p>
            <a:pPr marL="1167765" marR="136525" lvl="2">
              <a:lnSpc>
                <a:spcPts val="2160"/>
              </a:lnSpc>
              <a:spcBef>
                <a:spcPts val="480"/>
              </a:spcBef>
              <a:tabLst>
                <a:tab pos="1167765" algn="l"/>
                <a:tab pos="11684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is a string of 0’s and 1’s where the </a:t>
            </a:r>
            <a:r>
              <a:rPr lang="en-US" spc="15" dirty="0">
                <a:latin typeface="Times New Roman"/>
                <a:cs typeface="Times New Roman"/>
              </a:rPr>
              <a:t>0</a:t>
            </a:r>
            <a:r>
              <a:rPr lang="en-US" sz="1950" spc="22" baseline="25641" dirty="0" smtClean="0">
                <a:latin typeface="Times New Roman"/>
                <a:cs typeface="Times New Roman"/>
              </a:rPr>
              <a:t>th </a:t>
            </a:r>
            <a:r>
              <a:rPr lang="en-US" spc="-5" dirty="0">
                <a:latin typeface="Times New Roman"/>
                <a:cs typeface="Times New Roman"/>
              </a:rPr>
              <a:t>and the </a:t>
            </a:r>
            <a:r>
              <a:rPr lang="en-US" spc="5" dirty="0">
                <a:latin typeface="Times New Roman"/>
                <a:cs typeface="Times New Roman"/>
              </a:rPr>
              <a:t>6</a:t>
            </a:r>
            <a:r>
              <a:rPr lang="en-US" sz="1950" spc="7" baseline="25641" dirty="0" smtClean="0">
                <a:latin typeface="Times New Roman"/>
                <a:cs typeface="Times New Roman"/>
              </a:rPr>
              <a:t>th </a:t>
            </a:r>
            <a:r>
              <a:rPr lang="en-US" spc="-5" dirty="0">
                <a:latin typeface="Times New Roman"/>
                <a:cs typeface="Times New Roman"/>
              </a:rPr>
              <a:t>bits are set  to 1 while all other bits are set to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0.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5849251"/>
            <a:ext cx="55060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990000"/>
                </a:solidFill>
                <a:latin typeface="Times New Roman"/>
                <a:cs typeface="Times New Roman"/>
              </a:rPr>
              <a:t>ASCII </a:t>
            </a:r>
            <a:r>
              <a:rPr sz="1500" spc="-5" dirty="0">
                <a:latin typeface="Times New Roman"/>
                <a:cs typeface="Times New Roman"/>
              </a:rPr>
              <a:t>stands for </a:t>
            </a:r>
            <a:r>
              <a:rPr sz="1500" u="sng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merican </a:t>
            </a:r>
            <a:r>
              <a:rPr sz="1500" u="sng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500" spc="-5" dirty="0">
                <a:latin typeface="Times New Roman"/>
                <a:cs typeface="Times New Roman"/>
              </a:rPr>
              <a:t>tandard </a:t>
            </a:r>
            <a:r>
              <a:rPr sz="1500" u="sng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ode </a:t>
            </a:r>
            <a:r>
              <a:rPr sz="1500" spc="-5" dirty="0">
                <a:latin typeface="Times New Roman"/>
                <a:cs typeface="Times New Roman"/>
              </a:rPr>
              <a:t>for </a:t>
            </a:r>
            <a:r>
              <a:rPr sz="1500" u="sng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500" spc="-5" dirty="0">
                <a:latin typeface="Times New Roman"/>
                <a:cs typeface="Times New Roman"/>
              </a:rPr>
              <a:t>nformation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u="sng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500" spc="-5" dirty="0">
                <a:latin typeface="Times New Roman"/>
                <a:cs typeface="Times New Roman"/>
              </a:rPr>
              <a:t>nterchange.</a:t>
            </a:r>
            <a:endParaRPr sz="1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2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Instruction and Data</a:t>
            </a:r>
            <a:r>
              <a:rPr lang="en-US" spc="-25" dirty="0" smtClean="0"/>
              <a:t> </a:t>
            </a:r>
            <a:r>
              <a:rPr lang="en-US" spc="-5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Each instruction has two</a:t>
            </a:r>
            <a:r>
              <a:rPr lang="en-US" sz="3200" spc="1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parts.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5650" marR="438784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</a:t>
            </a:r>
            <a:r>
              <a:rPr lang="en-US" sz="2800" dirty="0" smtClean="0">
                <a:latin typeface="Times New Roman"/>
                <a:cs typeface="Times New Roman"/>
              </a:rPr>
              <a:t>first </a:t>
            </a:r>
            <a:r>
              <a:rPr lang="en-US" sz="2800" spc="-5" dirty="0" smtClean="0">
                <a:latin typeface="Times New Roman"/>
                <a:cs typeface="Times New Roman"/>
              </a:rPr>
              <a:t>part </a:t>
            </a:r>
            <a:r>
              <a:rPr lang="en-US" sz="2800" dirty="0" smtClean="0">
                <a:latin typeface="Times New Roman"/>
                <a:cs typeface="Times New Roman"/>
              </a:rPr>
              <a:t>is the </a:t>
            </a:r>
            <a:r>
              <a:rPr lang="en-US" sz="2800" spc="-5" dirty="0" smtClean="0">
                <a:latin typeface="Times New Roman"/>
                <a:cs typeface="Times New Roman"/>
              </a:rPr>
              <a:t>task </a:t>
            </a:r>
            <a:r>
              <a:rPr lang="en-US" sz="2800" dirty="0" smtClean="0">
                <a:latin typeface="Times New Roman"/>
                <a:cs typeface="Times New Roman"/>
              </a:rPr>
              <a:t>or </a:t>
            </a:r>
            <a:r>
              <a:rPr lang="en-US" sz="2800" spc="-5" dirty="0" smtClean="0">
                <a:latin typeface="Times New Roman"/>
                <a:cs typeface="Times New Roman"/>
              </a:rPr>
              <a:t>operation </a:t>
            </a:r>
            <a:r>
              <a:rPr lang="en-US" sz="2800" dirty="0" smtClean="0">
                <a:latin typeface="Times New Roman"/>
                <a:cs typeface="Times New Roman"/>
              </a:rPr>
              <a:t>to</a:t>
            </a:r>
            <a:r>
              <a:rPr lang="en-US" sz="2800" spc="-114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be  </a:t>
            </a:r>
            <a:r>
              <a:rPr lang="en-US" sz="2800" spc="-5" dirty="0" smtClean="0">
                <a:latin typeface="Times New Roman"/>
                <a:cs typeface="Times New Roman"/>
              </a:rPr>
              <a:t>performed.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tabLst>
                <a:tab pos="1155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This part is called the </a:t>
            </a:r>
            <a:r>
              <a:rPr lang="en-US" sz="2400" dirty="0" smtClean="0">
                <a:latin typeface="Times New Roman"/>
                <a:cs typeface="Times New Roman"/>
              </a:rPr>
              <a:t>“</a:t>
            </a:r>
            <a:r>
              <a:rPr lang="en-US" sz="2400" dirty="0" smtClean="0">
                <a:solidFill>
                  <a:srgbClr val="990000"/>
                </a:solidFill>
                <a:latin typeface="Times New Roman"/>
                <a:cs typeface="Times New Roman"/>
              </a:rPr>
              <a:t>opcode</a:t>
            </a:r>
            <a:r>
              <a:rPr lang="en-US" sz="2400" dirty="0" smtClean="0">
                <a:latin typeface="Times New Roman"/>
                <a:cs typeface="Times New Roman"/>
              </a:rPr>
              <a:t>” </a:t>
            </a:r>
            <a:r>
              <a:rPr lang="en-US" sz="2400" spc="-5" dirty="0" smtClean="0">
                <a:latin typeface="Times New Roman"/>
                <a:cs typeface="Times New Roman"/>
              </a:rPr>
              <a:t>(</a:t>
            </a:r>
            <a:r>
              <a:rPr lang="en-US" sz="2400" u="heavy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op</a:t>
            </a:r>
            <a:r>
              <a:rPr lang="en-US" sz="2400" spc="-5" dirty="0" smtClean="0">
                <a:latin typeface="Times New Roman"/>
                <a:cs typeface="Times New Roman"/>
              </a:rPr>
              <a:t>eration</a:t>
            </a:r>
            <a:r>
              <a:rPr lang="en-US" sz="2400" spc="-30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400" u="heavy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lang="en-US" sz="2400" spc="-5" dirty="0" smtClean="0">
                <a:latin typeface="Times New Roman"/>
                <a:cs typeface="Times New Roman"/>
              </a:rPr>
              <a:t>).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Char char="•"/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705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second part </a:t>
            </a:r>
            <a:r>
              <a:rPr lang="en-US" sz="2800" dirty="0" smtClean="0">
                <a:latin typeface="Times New Roman"/>
                <a:cs typeface="Times New Roman"/>
              </a:rPr>
              <a:t>is the </a:t>
            </a:r>
            <a:r>
              <a:rPr lang="en-US" sz="2800" spc="-5" dirty="0" smtClean="0">
                <a:latin typeface="Times New Roman"/>
                <a:cs typeface="Times New Roman"/>
              </a:rPr>
              <a:t>data </a:t>
            </a:r>
            <a:r>
              <a:rPr lang="en-US" sz="2800" dirty="0" smtClean="0">
                <a:latin typeface="Times New Roman"/>
                <a:cs typeface="Times New Roman"/>
              </a:rPr>
              <a:t>to be </a:t>
            </a:r>
            <a:r>
              <a:rPr lang="en-US" sz="2800" spc="-5" dirty="0" smtClean="0">
                <a:latin typeface="Times New Roman"/>
                <a:cs typeface="Times New Roman"/>
              </a:rPr>
              <a:t>operated</a:t>
            </a:r>
            <a:r>
              <a:rPr lang="en-US" sz="2800" spc="-12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on</a:t>
            </a: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tabLst>
                <a:tab pos="1155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Called the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“</a:t>
            </a:r>
            <a:r>
              <a:rPr lang="en-US" sz="2400" dirty="0" smtClean="0">
                <a:solidFill>
                  <a:srgbClr val="990000"/>
                </a:solidFill>
                <a:latin typeface="Times New Roman"/>
                <a:cs typeface="Times New Roman"/>
              </a:rPr>
              <a:t>operand</a:t>
            </a:r>
            <a:r>
              <a:rPr lang="en-US" sz="2400" dirty="0" smtClean="0">
                <a:latin typeface="Times New Roman"/>
                <a:cs typeface="Times New Roman"/>
              </a:rPr>
              <a:t>”.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87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Data Transfer</a:t>
            </a:r>
            <a:r>
              <a:rPr lang="en-US" spc="-5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815" marR="5080" indent="-285750">
              <a:lnSpc>
                <a:spcPts val="2590"/>
              </a:lnSpc>
              <a:spcBef>
                <a:spcPts val="425"/>
              </a:spcBef>
              <a:buChar char="–"/>
              <a:tabLst>
                <a:tab pos="297815" algn="l"/>
                <a:tab pos="29845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These operations simply</a:t>
            </a:r>
            <a:r>
              <a:rPr lang="en-US" sz="24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u="heavy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COPY</a:t>
            </a:r>
            <a:r>
              <a:rPr lang="en-US" sz="24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 data from </a:t>
            </a:r>
            <a:r>
              <a:rPr lang="en-US" sz="2400" dirty="0" smtClean="0">
                <a:latin typeface="Times New Roman"/>
                <a:cs typeface="Times New Roman"/>
              </a:rPr>
              <a:t>the  </a:t>
            </a:r>
            <a:r>
              <a:rPr lang="en-US" sz="2400" spc="-5" dirty="0" smtClean="0">
                <a:latin typeface="Times New Roman"/>
                <a:cs typeface="Times New Roman"/>
              </a:rPr>
              <a:t>source to the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destination.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297815" algn="l"/>
                <a:tab pos="29845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MOV, MVI, LDA,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STA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lang="en-US" sz="3000" dirty="0" smtClean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Char char="–"/>
              <a:tabLst>
                <a:tab pos="298450" algn="l"/>
                <a:tab pos="29908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They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transfer: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54"/>
              </a:spcBef>
              <a:tabLst>
                <a:tab pos="697865" algn="l"/>
                <a:tab pos="6991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Data between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registers.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40"/>
              </a:spcBef>
              <a:tabLst>
                <a:tab pos="697865" algn="l"/>
                <a:tab pos="6991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Data Byte to a register or memory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location.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98500" lvl="1" indent="-229870">
              <a:lnSpc>
                <a:spcPct val="100000"/>
              </a:lnSpc>
              <a:spcBef>
                <a:spcPts val="240"/>
              </a:spcBef>
              <a:tabLst>
                <a:tab pos="697865" algn="l"/>
                <a:tab pos="6991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Data between a memory location and a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register.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tabLst>
                <a:tab pos="697865" algn="l"/>
                <a:tab pos="6985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Data between an </a:t>
            </a:r>
            <a:r>
              <a:rPr lang="en-US" sz="2000" dirty="0" smtClean="0">
                <a:latin typeface="Times New Roman"/>
                <a:cs typeface="Times New Roman"/>
              </a:rPr>
              <a:t>I\O </a:t>
            </a:r>
            <a:r>
              <a:rPr lang="en-US" sz="2000" spc="-5" dirty="0" smtClean="0">
                <a:latin typeface="Times New Roman"/>
                <a:cs typeface="Times New Roman"/>
              </a:rPr>
              <a:t>Device and the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accumulator.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277851"/>
            <a:ext cx="395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lang="en-US" dirty="0">
                <a:latin typeface="Times New Roman"/>
                <a:cs typeface="Times New Roman"/>
              </a:rPr>
              <a:t>–	</a:t>
            </a:r>
            <a:r>
              <a:rPr lang="en-US" spc="-5" dirty="0">
                <a:latin typeface="Times New Roman"/>
                <a:cs typeface="Times New Roman"/>
              </a:rPr>
              <a:t>The data in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source is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lang="en-US" u="heavy" spc="-7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changed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776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 LXI</a:t>
            </a:r>
            <a:r>
              <a:rPr lang="en-US" spc="-45" dirty="0" smtClean="0"/>
              <a:t> </a:t>
            </a:r>
            <a:r>
              <a:rPr lang="en-US" spc="-5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7665" marR="317500" indent="-342900" algn="just">
              <a:lnSpc>
                <a:spcPts val="3460"/>
              </a:lnSpc>
              <a:spcBef>
                <a:spcPts val="530"/>
              </a:spcBef>
              <a:tabLst>
                <a:tab pos="3683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The 8085 provides an instruction to place  the 16-bit data into the register pair in one  step.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168400" lvl="1" indent="-229235">
              <a:lnSpc>
                <a:spcPct val="100000"/>
              </a:lnSpc>
              <a:spcBef>
                <a:spcPts val="655"/>
              </a:spcBef>
              <a:buFont typeface="Times New Roman"/>
              <a:buChar char="•"/>
              <a:tabLst>
                <a:tab pos="1167765" algn="l"/>
                <a:tab pos="1168400" algn="l"/>
                <a:tab pos="4596765" algn="l"/>
              </a:tabLst>
            </a:pPr>
            <a:r>
              <a:rPr lang="en-US" sz="2000" b="1" spc="-5" dirty="0" smtClean="0">
                <a:latin typeface="Times New Roman"/>
                <a:cs typeface="Times New Roman"/>
              </a:rPr>
              <a:t>LXI </a:t>
            </a:r>
            <a:r>
              <a:rPr lang="en-US" sz="2000" b="1" spc="-5" dirty="0" err="1" smtClean="0">
                <a:latin typeface="Times New Roman"/>
                <a:cs typeface="Times New Roman"/>
              </a:rPr>
              <a:t>Rp</a:t>
            </a:r>
            <a:r>
              <a:rPr lang="en-US" sz="2000" b="1" spc="-5" dirty="0" smtClean="0">
                <a:latin typeface="Times New Roman"/>
                <a:cs typeface="Times New Roman"/>
              </a:rPr>
              <a:t>,</a:t>
            </a:r>
            <a:r>
              <a:rPr lang="en-US" sz="2000" b="1" spc="4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&lt;16-bit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address&gt;	</a:t>
            </a:r>
            <a:r>
              <a:rPr lang="en-US" sz="2000" spc="-5" dirty="0" smtClean="0">
                <a:latin typeface="Times New Roman"/>
                <a:cs typeface="Times New Roman"/>
              </a:rPr>
              <a:t>(</a:t>
            </a:r>
            <a:r>
              <a:rPr lang="en-US" sz="20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lang="en-US" sz="2000" spc="-5" dirty="0" smtClean="0">
                <a:latin typeface="Times New Roman"/>
                <a:cs typeface="Times New Roman"/>
              </a:rPr>
              <a:t>oad </a:t>
            </a:r>
            <a:r>
              <a:rPr lang="en-US" sz="2000" spc="-5" dirty="0" err="1" smtClean="0">
                <a:latin typeface="Times New Roman"/>
                <a:cs typeface="Times New Roman"/>
              </a:rPr>
              <a:t>e</a:t>
            </a:r>
            <a:r>
              <a:rPr lang="en-US" sz="2000" u="sng" spc="-5" dirty="0" err="1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lang="en-US" sz="2000" spc="-5" dirty="0" err="1" smtClean="0">
                <a:latin typeface="Times New Roman"/>
                <a:cs typeface="Times New Roman"/>
              </a:rPr>
              <a:t>tended</a:t>
            </a:r>
            <a:r>
              <a:rPr lang="en-US" sz="2000" spc="-20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0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lang="en-US" sz="2000" spc="-5" dirty="0" smtClean="0">
                <a:latin typeface="Times New Roman"/>
                <a:cs typeface="Times New Roman"/>
              </a:rPr>
              <a:t>mmediate)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68350" marR="146685" indent="-285750">
              <a:lnSpc>
                <a:spcPts val="3020"/>
              </a:lnSpc>
              <a:spcBef>
                <a:spcPts val="1955"/>
              </a:spcBef>
              <a:buChar char="–"/>
              <a:tabLst>
                <a:tab pos="76835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instruction </a:t>
            </a:r>
            <a:r>
              <a:rPr lang="en-US" b="1" spc="-5" dirty="0">
                <a:latin typeface="Times New Roman"/>
                <a:cs typeface="Times New Roman"/>
              </a:rPr>
              <a:t>LXI </a:t>
            </a:r>
            <a:r>
              <a:rPr lang="en-US" b="1" dirty="0">
                <a:latin typeface="Times New Roman"/>
                <a:cs typeface="Times New Roman"/>
              </a:rPr>
              <a:t>B 4000H </a:t>
            </a:r>
            <a:r>
              <a:rPr lang="en-US" dirty="0">
                <a:latin typeface="Times New Roman"/>
                <a:cs typeface="Times New Roman"/>
              </a:rPr>
              <a:t>will </a:t>
            </a:r>
            <a:r>
              <a:rPr lang="en-US" spc="-5" dirty="0">
                <a:latin typeface="Times New Roman"/>
                <a:cs typeface="Times New Roman"/>
              </a:rPr>
              <a:t>place </a:t>
            </a:r>
            <a:r>
              <a:rPr lang="en-US" dirty="0">
                <a:latin typeface="Times New Roman"/>
                <a:cs typeface="Times New Roman"/>
              </a:rPr>
              <a:t>the  16-bit </a:t>
            </a:r>
            <a:r>
              <a:rPr lang="en-US" spc="-5" dirty="0">
                <a:latin typeface="Times New Roman"/>
                <a:cs typeface="Times New Roman"/>
              </a:rPr>
              <a:t>number </a:t>
            </a:r>
            <a:r>
              <a:rPr lang="en-US" dirty="0">
                <a:latin typeface="Times New Roman"/>
                <a:cs typeface="Times New Roman"/>
              </a:rPr>
              <a:t>4000 into the </a:t>
            </a:r>
            <a:r>
              <a:rPr lang="en-US" spc="-5" dirty="0">
                <a:latin typeface="Times New Roman"/>
                <a:cs typeface="Times New Roman"/>
              </a:rPr>
              <a:t>register pair </a:t>
            </a:r>
            <a:r>
              <a:rPr lang="en-US" spc="5" dirty="0">
                <a:latin typeface="Times New Roman"/>
                <a:cs typeface="Times New Roman"/>
              </a:rPr>
              <a:t>B,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C.</a:t>
            </a:r>
            <a:endParaRPr lang="en-US" dirty="0">
              <a:latin typeface="Times New Roman"/>
              <a:cs typeface="Times New Roman"/>
            </a:endParaRPr>
          </a:p>
          <a:p>
            <a:pPr marL="1168400" marR="43180" lvl="1" indent="-229235">
              <a:lnSpc>
                <a:spcPts val="2590"/>
              </a:lnSpc>
              <a:spcBef>
                <a:spcPts val="585"/>
              </a:spcBef>
              <a:tabLst>
                <a:tab pos="11684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upper </a:t>
            </a:r>
            <a:r>
              <a:rPr lang="en-US" spc="-5" dirty="0">
                <a:latin typeface="Times New Roman"/>
                <a:cs typeface="Times New Roman"/>
              </a:rPr>
              <a:t>two digits are placed in the 1</a:t>
            </a:r>
            <a:r>
              <a:rPr lang="en-US" spc="-7" baseline="24305" dirty="0">
                <a:latin typeface="Times New Roman"/>
                <a:cs typeface="Times New Roman"/>
              </a:rPr>
              <a:t>st </a:t>
            </a:r>
            <a:r>
              <a:rPr lang="en-US" spc="-5" dirty="0">
                <a:latin typeface="Times New Roman"/>
                <a:cs typeface="Times New Roman"/>
              </a:rPr>
              <a:t>register </a:t>
            </a:r>
            <a:r>
              <a:rPr lang="en-US" dirty="0">
                <a:latin typeface="Times New Roman"/>
                <a:cs typeface="Times New Roman"/>
              </a:rPr>
              <a:t>of  </a:t>
            </a:r>
            <a:r>
              <a:rPr lang="en-US" spc="-5" dirty="0">
                <a:latin typeface="Times New Roman"/>
                <a:cs typeface="Times New Roman"/>
              </a:rPr>
              <a:t>the pair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the lower two digits in the 2</a:t>
            </a:r>
            <a:r>
              <a:rPr lang="en-US" spc="-7" baseline="24305" dirty="0">
                <a:latin typeface="Times New Roman"/>
                <a:cs typeface="Times New Roman"/>
              </a:rPr>
              <a:t>nd</a:t>
            </a:r>
            <a:r>
              <a:rPr lang="en-US" spc="-30" baseline="243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96000" y="4892357"/>
            <a:ext cx="4752646" cy="1419543"/>
            <a:chOff x="1891684" y="4451350"/>
            <a:chExt cx="4752646" cy="1419543"/>
          </a:xfrm>
        </p:grpSpPr>
        <p:grpSp>
          <p:nvGrpSpPr>
            <p:cNvPr id="4" name="object 4"/>
            <p:cNvGrpSpPr/>
            <p:nvPr/>
          </p:nvGrpSpPr>
          <p:grpSpPr>
            <a:xfrm>
              <a:off x="4343400" y="5029200"/>
              <a:ext cx="1066800" cy="228600"/>
              <a:chOff x="4343400" y="5029200"/>
              <a:chExt cx="1066800" cy="2286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4343400" y="5029200"/>
                <a:ext cx="1066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066800" h="228600">
                    <a:moveTo>
                      <a:pt x="1066800" y="0"/>
                    </a:moveTo>
                    <a:lnTo>
                      <a:pt x="0" y="0"/>
                    </a:lnTo>
                    <a:lnTo>
                      <a:pt x="0" y="228600"/>
                    </a:lnTo>
                    <a:lnTo>
                      <a:pt x="1066800" y="228600"/>
                    </a:lnTo>
                    <a:lnTo>
                      <a:pt x="1066800" y="0"/>
                    </a:lnTo>
                    <a:close/>
                  </a:path>
                </a:pathLst>
              </a:custGeom>
              <a:solidFill>
                <a:srgbClr val="CCEC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343400" y="5029200"/>
                <a:ext cx="1066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066800" h="228600">
                    <a:moveTo>
                      <a:pt x="0" y="0"/>
                    </a:moveTo>
                    <a:lnTo>
                      <a:pt x="1066800" y="0"/>
                    </a:lnTo>
                    <a:lnTo>
                      <a:pt x="1066800" y="228600"/>
                    </a:lnTo>
                    <a:lnTo>
                      <a:pt x="0" y="2286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4764913" y="5019547"/>
              <a:ext cx="224154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40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5403850" y="5022850"/>
              <a:ext cx="1003300" cy="241300"/>
              <a:chOff x="5403850" y="5022850"/>
              <a:chExt cx="1003300" cy="24130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5410200" y="5029200"/>
                <a:ext cx="9906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228600">
                    <a:moveTo>
                      <a:pt x="990600" y="0"/>
                    </a:moveTo>
                    <a:lnTo>
                      <a:pt x="0" y="0"/>
                    </a:lnTo>
                    <a:lnTo>
                      <a:pt x="0" y="228600"/>
                    </a:lnTo>
                    <a:lnTo>
                      <a:pt x="990600" y="228600"/>
                    </a:lnTo>
                    <a:lnTo>
                      <a:pt x="990600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5410200" y="5029200"/>
                <a:ext cx="9906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228600">
                    <a:moveTo>
                      <a:pt x="0" y="0"/>
                    </a:moveTo>
                    <a:lnTo>
                      <a:pt x="990600" y="0"/>
                    </a:lnTo>
                    <a:lnTo>
                      <a:pt x="990600" y="228600"/>
                    </a:lnTo>
                    <a:lnTo>
                      <a:pt x="0" y="2286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5793613" y="5019547"/>
              <a:ext cx="224154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00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891684" y="5068728"/>
              <a:ext cx="133985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586105" algn="l"/>
                </a:tabLst>
              </a:pPr>
              <a:r>
                <a:rPr sz="1400" spc="-5" dirty="0">
                  <a:latin typeface="Arial"/>
                  <a:cs typeface="Arial"/>
                </a:rPr>
                <a:t>LXI	B 40</a:t>
              </a:r>
              <a:r>
                <a:rPr sz="1400" spc="-8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00H</a:t>
              </a:r>
              <a:endParaRPr sz="1400"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2722562" y="4451350"/>
              <a:ext cx="2664460" cy="546100"/>
              <a:chOff x="2722562" y="4451350"/>
              <a:chExt cx="2664460" cy="54610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3770515" y="4457700"/>
                <a:ext cx="16097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609725" h="533400">
                    <a:moveTo>
                      <a:pt x="1609725" y="406400"/>
                    </a:moveTo>
                    <a:lnTo>
                      <a:pt x="549998" y="406400"/>
                    </a:lnTo>
                    <a:lnTo>
                      <a:pt x="1109814" y="533400"/>
                    </a:lnTo>
                    <a:lnTo>
                      <a:pt x="1609725" y="406400"/>
                    </a:lnTo>
                    <a:close/>
                  </a:path>
                  <a:path w="1609725" h="533400">
                    <a:moveTo>
                      <a:pt x="136423" y="0"/>
                    </a:moveTo>
                    <a:lnTo>
                      <a:pt x="0" y="0"/>
                    </a:lnTo>
                    <a:lnTo>
                      <a:pt x="59625" y="866"/>
                    </a:lnTo>
                    <a:lnTo>
                      <a:pt x="118500" y="3439"/>
                    </a:lnTo>
                    <a:lnTo>
                      <a:pt x="176519" y="7675"/>
                    </a:lnTo>
                    <a:lnTo>
                      <a:pt x="233577" y="13533"/>
                    </a:lnTo>
                    <a:lnTo>
                      <a:pt x="289570" y="20971"/>
                    </a:lnTo>
                    <a:lnTo>
                      <a:pt x="344392" y="29945"/>
                    </a:lnTo>
                    <a:lnTo>
                      <a:pt x="397940" y="40415"/>
                    </a:lnTo>
                    <a:lnTo>
                      <a:pt x="450108" y="52339"/>
                    </a:lnTo>
                    <a:lnTo>
                      <a:pt x="500791" y="65673"/>
                    </a:lnTo>
                    <a:lnTo>
                      <a:pt x="549885" y="80376"/>
                    </a:lnTo>
                    <a:lnTo>
                      <a:pt x="597285" y="96407"/>
                    </a:lnTo>
                    <a:lnTo>
                      <a:pt x="642886" y="113722"/>
                    </a:lnTo>
                    <a:lnTo>
                      <a:pt x="686584" y="132280"/>
                    </a:lnTo>
                    <a:lnTo>
                      <a:pt x="728273" y="152038"/>
                    </a:lnTo>
                    <a:lnTo>
                      <a:pt x="767848" y="172955"/>
                    </a:lnTo>
                    <a:lnTo>
                      <a:pt x="805206" y="194989"/>
                    </a:lnTo>
                    <a:lnTo>
                      <a:pt x="840241" y="218097"/>
                    </a:lnTo>
                    <a:lnTo>
                      <a:pt x="872848" y="242237"/>
                    </a:lnTo>
                    <a:lnTo>
                      <a:pt x="902923" y="267367"/>
                    </a:lnTo>
                    <a:lnTo>
                      <a:pt x="955056" y="320431"/>
                    </a:lnTo>
                    <a:lnTo>
                      <a:pt x="995802" y="376949"/>
                    </a:lnTo>
                    <a:lnTo>
                      <a:pt x="1011643" y="406400"/>
                    </a:lnTo>
                    <a:lnTo>
                      <a:pt x="1148067" y="406400"/>
                    </a:lnTo>
                    <a:lnTo>
                      <a:pt x="1113328" y="348279"/>
                    </a:lnTo>
                    <a:lnTo>
                      <a:pt x="1066784" y="293446"/>
                    </a:lnTo>
                    <a:lnTo>
                      <a:pt x="1009271" y="242237"/>
                    </a:lnTo>
                    <a:lnTo>
                      <a:pt x="976664" y="218097"/>
                    </a:lnTo>
                    <a:lnTo>
                      <a:pt x="941629" y="194989"/>
                    </a:lnTo>
                    <a:lnTo>
                      <a:pt x="904272" y="172955"/>
                    </a:lnTo>
                    <a:lnTo>
                      <a:pt x="864696" y="152038"/>
                    </a:lnTo>
                    <a:lnTo>
                      <a:pt x="823007" y="132280"/>
                    </a:lnTo>
                    <a:lnTo>
                      <a:pt x="779310" y="113722"/>
                    </a:lnTo>
                    <a:lnTo>
                      <a:pt x="733709" y="96407"/>
                    </a:lnTo>
                    <a:lnTo>
                      <a:pt x="686309" y="80376"/>
                    </a:lnTo>
                    <a:lnTo>
                      <a:pt x="637215" y="65673"/>
                    </a:lnTo>
                    <a:lnTo>
                      <a:pt x="586531" y="52339"/>
                    </a:lnTo>
                    <a:lnTo>
                      <a:pt x="534363" y="40415"/>
                    </a:lnTo>
                    <a:lnTo>
                      <a:pt x="480816" y="29945"/>
                    </a:lnTo>
                    <a:lnTo>
                      <a:pt x="425993" y="20971"/>
                    </a:lnTo>
                    <a:lnTo>
                      <a:pt x="370000" y="13533"/>
                    </a:lnTo>
                    <a:lnTo>
                      <a:pt x="312942" y="7675"/>
                    </a:lnTo>
                    <a:lnTo>
                      <a:pt x="254923" y="3439"/>
                    </a:lnTo>
                    <a:lnTo>
                      <a:pt x="196049" y="866"/>
                    </a:lnTo>
                    <a:lnTo>
                      <a:pt x="136423" y="0"/>
                    </a:lnTo>
                    <a:close/>
                  </a:path>
                </a:pathLst>
              </a:custGeom>
              <a:solidFill>
                <a:srgbClr val="99FF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2728912" y="4457700"/>
                <a:ext cx="110998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109979" h="533400">
                    <a:moveTo>
                      <a:pt x="1041603" y="0"/>
                    </a:moveTo>
                    <a:lnTo>
                      <a:pt x="978151" y="973"/>
                    </a:lnTo>
                    <a:lnTo>
                      <a:pt x="915705" y="3856"/>
                    </a:lnTo>
                    <a:lnTo>
                      <a:pt x="854374" y="8593"/>
                    </a:lnTo>
                    <a:lnTo>
                      <a:pt x="794266" y="15129"/>
                    </a:lnTo>
                    <a:lnTo>
                      <a:pt x="735489" y="23406"/>
                    </a:lnTo>
                    <a:lnTo>
                      <a:pt x="678155" y="33370"/>
                    </a:lnTo>
                    <a:lnTo>
                      <a:pt x="622370" y="44965"/>
                    </a:lnTo>
                    <a:lnTo>
                      <a:pt x="568244" y="58135"/>
                    </a:lnTo>
                    <a:lnTo>
                      <a:pt x="515887" y="72824"/>
                    </a:lnTo>
                    <a:lnTo>
                      <a:pt x="465406" y="88977"/>
                    </a:lnTo>
                    <a:lnTo>
                      <a:pt x="416912" y="106537"/>
                    </a:lnTo>
                    <a:lnTo>
                      <a:pt x="370512" y="125448"/>
                    </a:lnTo>
                    <a:lnTo>
                      <a:pt x="326316" y="145656"/>
                    </a:lnTo>
                    <a:lnTo>
                      <a:pt x="284433" y="167104"/>
                    </a:lnTo>
                    <a:lnTo>
                      <a:pt x="244972" y="189736"/>
                    </a:lnTo>
                    <a:lnTo>
                      <a:pt x="208042" y="213497"/>
                    </a:lnTo>
                    <a:lnTo>
                      <a:pt x="173751" y="238331"/>
                    </a:lnTo>
                    <a:lnTo>
                      <a:pt x="142209" y="264182"/>
                    </a:lnTo>
                    <a:lnTo>
                      <a:pt x="113525" y="290994"/>
                    </a:lnTo>
                    <a:lnTo>
                      <a:pt x="65165" y="347279"/>
                    </a:lnTo>
                    <a:lnTo>
                      <a:pt x="29543" y="406739"/>
                    </a:lnTo>
                    <a:lnTo>
                      <a:pt x="7531" y="468928"/>
                    </a:lnTo>
                    <a:lnTo>
                      <a:pt x="0" y="533400"/>
                    </a:lnTo>
                    <a:lnTo>
                      <a:pt x="136423" y="533400"/>
                    </a:lnTo>
                    <a:lnTo>
                      <a:pt x="138295" y="501197"/>
                    </a:lnTo>
                    <a:lnTo>
                      <a:pt x="143843" y="469479"/>
                    </a:lnTo>
                    <a:lnTo>
                      <a:pt x="165550" y="407723"/>
                    </a:lnTo>
                    <a:lnTo>
                      <a:pt x="200713" y="348586"/>
                    </a:lnTo>
                    <a:lnTo>
                      <a:pt x="248503" y="292523"/>
                    </a:lnTo>
                    <a:lnTo>
                      <a:pt x="276873" y="265785"/>
                    </a:lnTo>
                    <a:lnTo>
                      <a:pt x="308089" y="239986"/>
                    </a:lnTo>
                    <a:lnTo>
                      <a:pt x="342046" y="215182"/>
                    </a:lnTo>
                    <a:lnTo>
                      <a:pt x="378640" y="191430"/>
                    </a:lnTo>
                    <a:lnTo>
                      <a:pt x="417769" y="168787"/>
                    </a:lnTo>
                    <a:lnTo>
                      <a:pt x="459328" y="147310"/>
                    </a:lnTo>
                    <a:lnTo>
                      <a:pt x="503213" y="127054"/>
                    </a:lnTo>
                    <a:lnTo>
                      <a:pt x="549321" y="108078"/>
                    </a:lnTo>
                    <a:lnTo>
                      <a:pt x="597548" y="90437"/>
                    </a:lnTo>
                    <a:lnTo>
                      <a:pt x="647790" y="74189"/>
                    </a:lnTo>
                    <a:lnTo>
                      <a:pt x="699943" y="59390"/>
                    </a:lnTo>
                    <a:lnTo>
                      <a:pt x="753904" y="46097"/>
                    </a:lnTo>
                    <a:lnTo>
                      <a:pt x="809568" y="34367"/>
                    </a:lnTo>
                    <a:lnTo>
                      <a:pt x="866832" y="24256"/>
                    </a:lnTo>
                    <a:lnTo>
                      <a:pt x="925593" y="15822"/>
                    </a:lnTo>
                    <a:lnTo>
                      <a:pt x="985746" y="9120"/>
                    </a:lnTo>
                    <a:lnTo>
                      <a:pt x="1047188" y="4208"/>
                    </a:lnTo>
                    <a:lnTo>
                      <a:pt x="1109814" y="1143"/>
                    </a:lnTo>
                    <a:lnTo>
                      <a:pt x="1075728" y="285"/>
                    </a:lnTo>
                    <a:lnTo>
                      <a:pt x="1041603" y="0"/>
                    </a:lnTo>
                    <a:close/>
                  </a:path>
                </a:pathLst>
              </a:custGeom>
              <a:solidFill>
                <a:srgbClr val="7BCD7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728912" y="4457700"/>
                <a:ext cx="265176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651760" h="533400">
                    <a:moveTo>
                      <a:pt x="1109814" y="1143"/>
                    </a:moveTo>
                    <a:lnTo>
                      <a:pt x="1047188" y="4208"/>
                    </a:lnTo>
                    <a:lnTo>
                      <a:pt x="985746" y="9120"/>
                    </a:lnTo>
                    <a:lnTo>
                      <a:pt x="925593" y="15822"/>
                    </a:lnTo>
                    <a:lnTo>
                      <a:pt x="866832" y="24256"/>
                    </a:lnTo>
                    <a:lnTo>
                      <a:pt x="809568" y="34367"/>
                    </a:lnTo>
                    <a:lnTo>
                      <a:pt x="753904" y="46097"/>
                    </a:lnTo>
                    <a:lnTo>
                      <a:pt x="699943" y="59390"/>
                    </a:lnTo>
                    <a:lnTo>
                      <a:pt x="647790" y="74189"/>
                    </a:lnTo>
                    <a:lnTo>
                      <a:pt x="597548" y="90437"/>
                    </a:lnTo>
                    <a:lnTo>
                      <a:pt x="549321" y="108078"/>
                    </a:lnTo>
                    <a:lnTo>
                      <a:pt x="503213" y="127054"/>
                    </a:lnTo>
                    <a:lnTo>
                      <a:pt x="459328" y="147310"/>
                    </a:lnTo>
                    <a:lnTo>
                      <a:pt x="417769" y="168787"/>
                    </a:lnTo>
                    <a:lnTo>
                      <a:pt x="378640" y="191430"/>
                    </a:lnTo>
                    <a:lnTo>
                      <a:pt x="342046" y="215182"/>
                    </a:lnTo>
                    <a:lnTo>
                      <a:pt x="308089" y="239986"/>
                    </a:lnTo>
                    <a:lnTo>
                      <a:pt x="276873" y="265785"/>
                    </a:lnTo>
                    <a:lnTo>
                      <a:pt x="248503" y="292523"/>
                    </a:lnTo>
                    <a:lnTo>
                      <a:pt x="200713" y="348586"/>
                    </a:lnTo>
                    <a:lnTo>
                      <a:pt x="165550" y="407723"/>
                    </a:lnTo>
                    <a:lnTo>
                      <a:pt x="143843" y="469479"/>
                    </a:lnTo>
                    <a:lnTo>
                      <a:pt x="136423" y="533400"/>
                    </a:lnTo>
                    <a:lnTo>
                      <a:pt x="0" y="533400"/>
                    </a:lnTo>
                    <a:lnTo>
                      <a:pt x="7531" y="468928"/>
                    </a:lnTo>
                    <a:lnTo>
                      <a:pt x="29543" y="406739"/>
                    </a:lnTo>
                    <a:lnTo>
                      <a:pt x="65165" y="347279"/>
                    </a:lnTo>
                    <a:lnTo>
                      <a:pt x="113525" y="290994"/>
                    </a:lnTo>
                    <a:lnTo>
                      <a:pt x="142209" y="264182"/>
                    </a:lnTo>
                    <a:lnTo>
                      <a:pt x="173751" y="238331"/>
                    </a:lnTo>
                    <a:lnTo>
                      <a:pt x="208042" y="213497"/>
                    </a:lnTo>
                    <a:lnTo>
                      <a:pt x="244972" y="189736"/>
                    </a:lnTo>
                    <a:lnTo>
                      <a:pt x="284433" y="167104"/>
                    </a:lnTo>
                    <a:lnTo>
                      <a:pt x="326316" y="145656"/>
                    </a:lnTo>
                    <a:lnTo>
                      <a:pt x="370512" y="125448"/>
                    </a:lnTo>
                    <a:lnTo>
                      <a:pt x="416912" y="106537"/>
                    </a:lnTo>
                    <a:lnTo>
                      <a:pt x="465406" y="88977"/>
                    </a:lnTo>
                    <a:lnTo>
                      <a:pt x="515887" y="72824"/>
                    </a:lnTo>
                    <a:lnTo>
                      <a:pt x="568244" y="58135"/>
                    </a:lnTo>
                    <a:lnTo>
                      <a:pt x="622370" y="44965"/>
                    </a:lnTo>
                    <a:lnTo>
                      <a:pt x="678155" y="33370"/>
                    </a:lnTo>
                    <a:lnTo>
                      <a:pt x="735489" y="23406"/>
                    </a:lnTo>
                    <a:lnTo>
                      <a:pt x="794266" y="15129"/>
                    </a:lnTo>
                    <a:lnTo>
                      <a:pt x="854374" y="8593"/>
                    </a:lnTo>
                    <a:lnTo>
                      <a:pt x="915705" y="3856"/>
                    </a:lnTo>
                    <a:lnTo>
                      <a:pt x="978151" y="973"/>
                    </a:lnTo>
                    <a:lnTo>
                      <a:pt x="1041603" y="0"/>
                    </a:lnTo>
                    <a:lnTo>
                      <a:pt x="1178026" y="0"/>
                    </a:lnTo>
                    <a:lnTo>
                      <a:pt x="1237652" y="866"/>
                    </a:lnTo>
                    <a:lnTo>
                      <a:pt x="1296527" y="3439"/>
                    </a:lnTo>
                    <a:lnTo>
                      <a:pt x="1354546" y="7675"/>
                    </a:lnTo>
                    <a:lnTo>
                      <a:pt x="1411604" y="13533"/>
                    </a:lnTo>
                    <a:lnTo>
                      <a:pt x="1467598" y="20971"/>
                    </a:lnTo>
                    <a:lnTo>
                      <a:pt x="1522421" y="29945"/>
                    </a:lnTo>
                    <a:lnTo>
                      <a:pt x="1575969" y="40415"/>
                    </a:lnTo>
                    <a:lnTo>
                      <a:pt x="1628138" y="52339"/>
                    </a:lnTo>
                    <a:lnTo>
                      <a:pt x="1678822" y="65673"/>
                    </a:lnTo>
                    <a:lnTo>
                      <a:pt x="1727917" y="80376"/>
                    </a:lnTo>
                    <a:lnTo>
                      <a:pt x="1775317" y="96407"/>
                    </a:lnTo>
                    <a:lnTo>
                      <a:pt x="1820919" y="113722"/>
                    </a:lnTo>
                    <a:lnTo>
                      <a:pt x="1864617" y="132280"/>
                    </a:lnTo>
                    <a:lnTo>
                      <a:pt x="1906307" y="152038"/>
                    </a:lnTo>
                    <a:lnTo>
                      <a:pt x="1945883" y="172955"/>
                    </a:lnTo>
                    <a:lnTo>
                      <a:pt x="1983242" y="194989"/>
                    </a:lnTo>
                    <a:lnTo>
                      <a:pt x="2018277" y="218097"/>
                    </a:lnTo>
                    <a:lnTo>
                      <a:pt x="2050885" y="242237"/>
                    </a:lnTo>
                    <a:lnTo>
                      <a:pt x="2080961" y="267367"/>
                    </a:lnTo>
                    <a:lnTo>
                      <a:pt x="2133095" y="320431"/>
                    </a:lnTo>
                    <a:lnTo>
                      <a:pt x="2173842" y="376949"/>
                    </a:lnTo>
                    <a:lnTo>
                      <a:pt x="2189683" y="406400"/>
                    </a:lnTo>
                    <a:lnTo>
                      <a:pt x="2651328" y="406400"/>
                    </a:lnTo>
                    <a:lnTo>
                      <a:pt x="2151418" y="533400"/>
                    </a:lnTo>
                    <a:lnTo>
                      <a:pt x="1591602" y="406400"/>
                    </a:lnTo>
                    <a:lnTo>
                      <a:pt x="2053259" y="406400"/>
                    </a:lnTo>
                    <a:lnTo>
                      <a:pt x="2018521" y="348279"/>
                    </a:lnTo>
                    <a:lnTo>
                      <a:pt x="1971975" y="293446"/>
                    </a:lnTo>
                    <a:lnTo>
                      <a:pt x="1914462" y="242237"/>
                    </a:lnTo>
                    <a:lnTo>
                      <a:pt x="1881854" y="218097"/>
                    </a:lnTo>
                    <a:lnTo>
                      <a:pt x="1846818" y="194989"/>
                    </a:lnTo>
                    <a:lnTo>
                      <a:pt x="1809460" y="172955"/>
                    </a:lnTo>
                    <a:lnTo>
                      <a:pt x="1769884" y="152038"/>
                    </a:lnTo>
                    <a:lnTo>
                      <a:pt x="1728194" y="132280"/>
                    </a:lnTo>
                    <a:lnTo>
                      <a:pt x="1684496" y="113722"/>
                    </a:lnTo>
                    <a:lnTo>
                      <a:pt x="1638894" y="96407"/>
                    </a:lnTo>
                    <a:lnTo>
                      <a:pt x="1591493" y="80376"/>
                    </a:lnTo>
                    <a:lnTo>
                      <a:pt x="1542398" y="65673"/>
                    </a:lnTo>
                    <a:lnTo>
                      <a:pt x="1491714" y="52339"/>
                    </a:lnTo>
                    <a:lnTo>
                      <a:pt x="1439546" y="40415"/>
                    </a:lnTo>
                    <a:lnTo>
                      <a:pt x="1385997" y="29945"/>
                    </a:lnTo>
                    <a:lnTo>
                      <a:pt x="1331174" y="20971"/>
                    </a:lnTo>
                    <a:lnTo>
                      <a:pt x="1275181" y="13533"/>
                    </a:lnTo>
                    <a:lnTo>
                      <a:pt x="1218122" y="7675"/>
                    </a:lnTo>
                    <a:lnTo>
                      <a:pt x="1160103" y="3439"/>
                    </a:lnTo>
                    <a:lnTo>
                      <a:pt x="1101228" y="866"/>
                    </a:lnTo>
                    <a:lnTo>
                      <a:pt x="1041603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7"/>
            <p:cNvSpPr txBox="1"/>
            <p:nvPr/>
          </p:nvSpPr>
          <p:spPr>
            <a:xfrm>
              <a:off x="4107815" y="5040185"/>
              <a:ext cx="15367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Arial"/>
                  <a:cs typeface="Arial"/>
                </a:rPr>
                <a:t>B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490660" y="5019590"/>
              <a:ext cx="15367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Arial"/>
                  <a:cs typeface="Arial"/>
                </a:rPr>
                <a:t>C</a:t>
              </a:r>
              <a:endParaRPr sz="1400">
                <a:latin typeface="Arial"/>
                <a:cs typeface="Arial"/>
              </a:endParaRPr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2957525" y="5322888"/>
              <a:ext cx="3255645" cy="548005"/>
              <a:chOff x="2957525" y="5322888"/>
              <a:chExt cx="3255645" cy="5480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4459770" y="5329237"/>
                <a:ext cx="1746885" cy="535305"/>
              </a:xfrm>
              <a:custGeom>
                <a:avLst/>
                <a:gdLst/>
                <a:ahLst/>
                <a:cxnLst/>
                <a:rect l="l" t="t" r="r" b="b"/>
                <a:pathLst>
                  <a:path w="1746885" h="535304">
                    <a:moveTo>
                      <a:pt x="1746481" y="178320"/>
                    </a:moveTo>
                    <a:lnTo>
                      <a:pt x="1283563" y="178333"/>
                    </a:lnTo>
                    <a:lnTo>
                      <a:pt x="1260726" y="200868"/>
                    </a:lnTo>
                    <a:lnTo>
                      <a:pt x="1235369" y="222864"/>
                    </a:lnTo>
                    <a:lnTo>
                      <a:pt x="1177426" y="265121"/>
                    </a:lnTo>
                    <a:lnTo>
                      <a:pt x="1144986" y="285342"/>
                    </a:lnTo>
                    <a:lnTo>
                      <a:pt x="1110330" y="304931"/>
                    </a:lnTo>
                    <a:lnTo>
                      <a:pt x="1073531" y="323868"/>
                    </a:lnTo>
                    <a:lnTo>
                      <a:pt x="1034663" y="342132"/>
                    </a:lnTo>
                    <a:lnTo>
                      <a:pt x="993799" y="359703"/>
                    </a:lnTo>
                    <a:lnTo>
                      <a:pt x="951011" y="376560"/>
                    </a:lnTo>
                    <a:lnTo>
                      <a:pt x="906372" y="392685"/>
                    </a:lnTo>
                    <a:lnTo>
                      <a:pt x="859956" y="408056"/>
                    </a:lnTo>
                    <a:lnTo>
                      <a:pt x="811835" y="422653"/>
                    </a:lnTo>
                    <a:lnTo>
                      <a:pt x="762082" y="436456"/>
                    </a:lnTo>
                    <a:lnTo>
                      <a:pt x="710771" y="449444"/>
                    </a:lnTo>
                    <a:lnTo>
                      <a:pt x="657973" y="461599"/>
                    </a:lnTo>
                    <a:lnTo>
                      <a:pt x="603763" y="472898"/>
                    </a:lnTo>
                    <a:lnTo>
                      <a:pt x="548213" y="483322"/>
                    </a:lnTo>
                    <a:lnTo>
                      <a:pt x="491396" y="492852"/>
                    </a:lnTo>
                    <a:lnTo>
                      <a:pt x="433384" y="501465"/>
                    </a:lnTo>
                    <a:lnTo>
                      <a:pt x="374252" y="509143"/>
                    </a:lnTo>
                    <a:lnTo>
                      <a:pt x="314071" y="515865"/>
                    </a:lnTo>
                    <a:lnTo>
                      <a:pt x="252916" y="521611"/>
                    </a:lnTo>
                    <a:lnTo>
                      <a:pt x="190857" y="526361"/>
                    </a:lnTo>
                    <a:lnTo>
                      <a:pt x="127970" y="530093"/>
                    </a:lnTo>
                    <a:lnTo>
                      <a:pt x="64327" y="532789"/>
                    </a:lnTo>
                    <a:lnTo>
                      <a:pt x="0" y="534428"/>
                    </a:lnTo>
                    <a:lnTo>
                      <a:pt x="62770" y="534989"/>
                    </a:lnTo>
                    <a:lnTo>
                      <a:pt x="125103" y="534531"/>
                    </a:lnTo>
                    <a:lnTo>
                      <a:pt x="186930" y="533072"/>
                    </a:lnTo>
                    <a:lnTo>
                      <a:pt x="248181" y="530628"/>
                    </a:lnTo>
                    <a:lnTo>
                      <a:pt x="308789" y="527218"/>
                    </a:lnTo>
                    <a:lnTo>
                      <a:pt x="368685" y="522859"/>
                    </a:lnTo>
                    <a:lnTo>
                      <a:pt x="427800" y="517567"/>
                    </a:lnTo>
                    <a:lnTo>
                      <a:pt x="486066" y="511360"/>
                    </a:lnTo>
                    <a:lnTo>
                      <a:pt x="543413" y="504256"/>
                    </a:lnTo>
                    <a:lnTo>
                      <a:pt x="599774" y="496271"/>
                    </a:lnTo>
                    <a:lnTo>
                      <a:pt x="655079" y="487424"/>
                    </a:lnTo>
                    <a:lnTo>
                      <a:pt x="709261" y="477730"/>
                    </a:lnTo>
                    <a:lnTo>
                      <a:pt x="762249" y="467208"/>
                    </a:lnTo>
                    <a:lnTo>
                      <a:pt x="813977" y="455876"/>
                    </a:lnTo>
                    <a:lnTo>
                      <a:pt x="864374" y="443749"/>
                    </a:lnTo>
                    <a:lnTo>
                      <a:pt x="913373" y="430845"/>
                    </a:lnTo>
                    <a:lnTo>
                      <a:pt x="960905" y="417182"/>
                    </a:lnTo>
                    <a:lnTo>
                      <a:pt x="1006901" y="402777"/>
                    </a:lnTo>
                    <a:lnTo>
                      <a:pt x="1051293" y="387648"/>
                    </a:lnTo>
                    <a:lnTo>
                      <a:pt x="1094011" y="371811"/>
                    </a:lnTo>
                    <a:lnTo>
                      <a:pt x="1134988" y="355284"/>
                    </a:lnTo>
                    <a:lnTo>
                      <a:pt x="1174155" y="338083"/>
                    </a:lnTo>
                    <a:lnTo>
                      <a:pt x="1211443" y="320228"/>
                    </a:lnTo>
                    <a:lnTo>
                      <a:pt x="1246783" y="301734"/>
                    </a:lnTo>
                    <a:lnTo>
                      <a:pt x="1280107" y="282619"/>
                    </a:lnTo>
                    <a:lnTo>
                      <a:pt x="1340431" y="242595"/>
                    </a:lnTo>
                    <a:lnTo>
                      <a:pt x="1391868" y="200294"/>
                    </a:lnTo>
                    <a:lnTo>
                      <a:pt x="1414081" y="178333"/>
                    </a:lnTo>
                    <a:lnTo>
                      <a:pt x="1746504" y="178333"/>
                    </a:lnTo>
                    <a:close/>
                  </a:path>
                  <a:path w="1746885" h="535304">
                    <a:moveTo>
                      <a:pt x="1430642" y="0"/>
                    </a:moveTo>
                    <a:lnTo>
                      <a:pt x="951153" y="178333"/>
                    </a:lnTo>
                    <a:lnTo>
                      <a:pt x="1746481" y="178320"/>
                    </a:lnTo>
                    <a:lnTo>
                      <a:pt x="1430642" y="0"/>
                    </a:lnTo>
                    <a:close/>
                  </a:path>
                </a:pathLst>
              </a:custGeom>
              <a:solidFill>
                <a:srgbClr val="99CC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2963862" y="5329237"/>
                <a:ext cx="1561465" cy="535305"/>
              </a:xfrm>
              <a:custGeom>
                <a:avLst/>
                <a:gdLst/>
                <a:ahLst/>
                <a:cxnLst/>
                <a:rect l="l" t="t" r="r" b="b"/>
                <a:pathLst>
                  <a:path w="1561464" h="535304">
                    <a:moveTo>
                      <a:pt x="130505" y="0"/>
                    </a:moveTo>
                    <a:lnTo>
                      <a:pt x="0" y="0"/>
                    </a:lnTo>
                    <a:lnTo>
                      <a:pt x="1557" y="25184"/>
                    </a:lnTo>
                    <a:lnTo>
                      <a:pt x="13808" y="74628"/>
                    </a:lnTo>
                    <a:lnTo>
                      <a:pt x="37784" y="122667"/>
                    </a:lnTo>
                    <a:lnTo>
                      <a:pt x="72935" y="169097"/>
                    </a:lnTo>
                    <a:lnTo>
                      <a:pt x="118712" y="213711"/>
                    </a:lnTo>
                    <a:lnTo>
                      <a:pt x="174564" y="256305"/>
                    </a:lnTo>
                    <a:lnTo>
                      <a:pt x="239943" y="296672"/>
                    </a:lnTo>
                    <a:lnTo>
                      <a:pt x="276032" y="315956"/>
                    </a:lnTo>
                    <a:lnTo>
                      <a:pt x="314298" y="334607"/>
                    </a:lnTo>
                    <a:lnTo>
                      <a:pt x="354670" y="352598"/>
                    </a:lnTo>
                    <a:lnTo>
                      <a:pt x="397080" y="369905"/>
                    </a:lnTo>
                    <a:lnTo>
                      <a:pt x="441460" y="386500"/>
                    </a:lnTo>
                    <a:lnTo>
                      <a:pt x="487740" y="402359"/>
                    </a:lnTo>
                    <a:lnTo>
                      <a:pt x="535852" y="417456"/>
                    </a:lnTo>
                    <a:lnTo>
                      <a:pt x="585728" y="431765"/>
                    </a:lnTo>
                    <a:lnTo>
                      <a:pt x="637298" y="445261"/>
                    </a:lnTo>
                    <a:lnTo>
                      <a:pt x="690493" y="457918"/>
                    </a:lnTo>
                    <a:lnTo>
                      <a:pt x="745246" y="469709"/>
                    </a:lnTo>
                    <a:lnTo>
                      <a:pt x="801488" y="480610"/>
                    </a:lnTo>
                    <a:lnTo>
                      <a:pt x="859149" y="490595"/>
                    </a:lnTo>
                    <a:lnTo>
                      <a:pt x="918162" y="499638"/>
                    </a:lnTo>
                    <a:lnTo>
                      <a:pt x="978456" y="507713"/>
                    </a:lnTo>
                    <a:lnTo>
                      <a:pt x="1039965" y="514795"/>
                    </a:lnTo>
                    <a:lnTo>
                      <a:pt x="1102618" y="520858"/>
                    </a:lnTo>
                    <a:lnTo>
                      <a:pt x="1166348" y="525876"/>
                    </a:lnTo>
                    <a:lnTo>
                      <a:pt x="1231085" y="529823"/>
                    </a:lnTo>
                    <a:lnTo>
                      <a:pt x="1296761" y="532675"/>
                    </a:lnTo>
                    <a:lnTo>
                      <a:pt x="1363307" y="534405"/>
                    </a:lnTo>
                    <a:lnTo>
                      <a:pt x="1430655" y="534987"/>
                    </a:lnTo>
                    <a:lnTo>
                      <a:pt x="1561160" y="534987"/>
                    </a:lnTo>
                    <a:lnTo>
                      <a:pt x="1493812" y="534405"/>
                    </a:lnTo>
                    <a:lnTo>
                      <a:pt x="1427266" y="532675"/>
                    </a:lnTo>
                    <a:lnTo>
                      <a:pt x="1361590" y="529823"/>
                    </a:lnTo>
                    <a:lnTo>
                      <a:pt x="1296853" y="525876"/>
                    </a:lnTo>
                    <a:lnTo>
                      <a:pt x="1233123" y="520858"/>
                    </a:lnTo>
                    <a:lnTo>
                      <a:pt x="1170470" y="514795"/>
                    </a:lnTo>
                    <a:lnTo>
                      <a:pt x="1108961" y="507713"/>
                    </a:lnTo>
                    <a:lnTo>
                      <a:pt x="1048667" y="499638"/>
                    </a:lnTo>
                    <a:lnTo>
                      <a:pt x="989654" y="490595"/>
                    </a:lnTo>
                    <a:lnTo>
                      <a:pt x="931993" y="480610"/>
                    </a:lnTo>
                    <a:lnTo>
                      <a:pt x="875752" y="469709"/>
                    </a:lnTo>
                    <a:lnTo>
                      <a:pt x="820999" y="457918"/>
                    </a:lnTo>
                    <a:lnTo>
                      <a:pt x="767803" y="445261"/>
                    </a:lnTo>
                    <a:lnTo>
                      <a:pt x="716233" y="431765"/>
                    </a:lnTo>
                    <a:lnTo>
                      <a:pt x="666357" y="417456"/>
                    </a:lnTo>
                    <a:lnTo>
                      <a:pt x="618245" y="402359"/>
                    </a:lnTo>
                    <a:lnTo>
                      <a:pt x="571965" y="386500"/>
                    </a:lnTo>
                    <a:lnTo>
                      <a:pt x="527585" y="369905"/>
                    </a:lnTo>
                    <a:lnTo>
                      <a:pt x="485175" y="352598"/>
                    </a:lnTo>
                    <a:lnTo>
                      <a:pt x="444803" y="334607"/>
                    </a:lnTo>
                    <a:lnTo>
                      <a:pt x="406538" y="315956"/>
                    </a:lnTo>
                    <a:lnTo>
                      <a:pt x="370448" y="296672"/>
                    </a:lnTo>
                    <a:lnTo>
                      <a:pt x="336602" y="276779"/>
                    </a:lnTo>
                    <a:lnTo>
                      <a:pt x="275918" y="235273"/>
                    </a:lnTo>
                    <a:lnTo>
                      <a:pt x="225035" y="191644"/>
                    </a:lnTo>
                    <a:lnTo>
                      <a:pt x="184502" y="146096"/>
                    </a:lnTo>
                    <a:lnTo>
                      <a:pt x="154870" y="98836"/>
                    </a:lnTo>
                    <a:lnTo>
                      <a:pt x="136688" y="50068"/>
                    </a:lnTo>
                    <a:lnTo>
                      <a:pt x="132062" y="25184"/>
                    </a:lnTo>
                    <a:lnTo>
                      <a:pt x="130505" y="0"/>
                    </a:lnTo>
                    <a:close/>
                  </a:path>
                </a:pathLst>
              </a:custGeom>
              <a:solidFill>
                <a:srgbClr val="7BA4C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963875" y="5329238"/>
                <a:ext cx="3242945" cy="535305"/>
              </a:xfrm>
              <a:custGeom>
                <a:avLst/>
                <a:gdLst/>
                <a:ahLst/>
                <a:cxnLst/>
                <a:rect l="l" t="t" r="r" b="b"/>
                <a:pathLst>
                  <a:path w="3242945" h="535304">
                    <a:moveTo>
                      <a:pt x="1495894" y="534428"/>
                    </a:moveTo>
                    <a:lnTo>
                      <a:pt x="1560223" y="532789"/>
                    </a:lnTo>
                    <a:lnTo>
                      <a:pt x="1623868" y="530093"/>
                    </a:lnTo>
                    <a:lnTo>
                      <a:pt x="1686756" y="526361"/>
                    </a:lnTo>
                    <a:lnTo>
                      <a:pt x="1748815" y="521611"/>
                    </a:lnTo>
                    <a:lnTo>
                      <a:pt x="1809972" y="515865"/>
                    </a:lnTo>
                    <a:lnTo>
                      <a:pt x="1870153" y="509143"/>
                    </a:lnTo>
                    <a:lnTo>
                      <a:pt x="1929286" y="501465"/>
                    </a:lnTo>
                    <a:lnTo>
                      <a:pt x="1987298" y="492852"/>
                    </a:lnTo>
                    <a:lnTo>
                      <a:pt x="2044116" y="483322"/>
                    </a:lnTo>
                    <a:lnTo>
                      <a:pt x="2099667" y="472898"/>
                    </a:lnTo>
                    <a:lnTo>
                      <a:pt x="2153878" y="461599"/>
                    </a:lnTo>
                    <a:lnTo>
                      <a:pt x="2206675" y="449444"/>
                    </a:lnTo>
                    <a:lnTo>
                      <a:pt x="2257987" y="436456"/>
                    </a:lnTo>
                    <a:lnTo>
                      <a:pt x="2307740" y="422653"/>
                    </a:lnTo>
                    <a:lnTo>
                      <a:pt x="2355860" y="408056"/>
                    </a:lnTo>
                    <a:lnTo>
                      <a:pt x="2402276" y="392685"/>
                    </a:lnTo>
                    <a:lnTo>
                      <a:pt x="2446915" y="376560"/>
                    </a:lnTo>
                    <a:lnTo>
                      <a:pt x="2489702" y="359703"/>
                    </a:lnTo>
                    <a:lnTo>
                      <a:pt x="2530566" y="342132"/>
                    </a:lnTo>
                    <a:lnTo>
                      <a:pt x="2569433" y="323868"/>
                    </a:lnTo>
                    <a:lnTo>
                      <a:pt x="2606231" y="304931"/>
                    </a:lnTo>
                    <a:lnTo>
                      <a:pt x="2640886" y="285342"/>
                    </a:lnTo>
                    <a:lnTo>
                      <a:pt x="2673326" y="265121"/>
                    </a:lnTo>
                    <a:lnTo>
                      <a:pt x="2731267" y="222864"/>
                    </a:lnTo>
                    <a:lnTo>
                      <a:pt x="2779471" y="178320"/>
                    </a:lnTo>
                    <a:lnTo>
                      <a:pt x="2447048" y="178320"/>
                    </a:lnTo>
                    <a:lnTo>
                      <a:pt x="2926549" y="0"/>
                    </a:lnTo>
                    <a:lnTo>
                      <a:pt x="3242398" y="178320"/>
                    </a:lnTo>
                    <a:lnTo>
                      <a:pt x="2909976" y="178320"/>
                    </a:lnTo>
                    <a:lnTo>
                      <a:pt x="2887874" y="200177"/>
                    </a:lnTo>
                    <a:lnTo>
                      <a:pt x="2836696" y="242303"/>
                    </a:lnTo>
                    <a:lnTo>
                      <a:pt x="2776666" y="282196"/>
                    </a:lnTo>
                    <a:lnTo>
                      <a:pt x="2743500" y="301259"/>
                    </a:lnTo>
                    <a:lnTo>
                      <a:pt x="2708322" y="319711"/>
                    </a:lnTo>
                    <a:lnTo>
                      <a:pt x="2671200" y="337534"/>
                    </a:lnTo>
                    <a:lnTo>
                      <a:pt x="2632200" y="354709"/>
                    </a:lnTo>
                    <a:lnTo>
                      <a:pt x="2591389" y="371219"/>
                    </a:lnTo>
                    <a:lnTo>
                      <a:pt x="2548835" y="387047"/>
                    </a:lnTo>
                    <a:lnTo>
                      <a:pt x="2504604" y="402174"/>
                    </a:lnTo>
                    <a:lnTo>
                      <a:pt x="2458764" y="416583"/>
                    </a:lnTo>
                    <a:lnTo>
                      <a:pt x="2411381" y="430256"/>
                    </a:lnTo>
                    <a:lnTo>
                      <a:pt x="2362524" y="443176"/>
                    </a:lnTo>
                    <a:lnTo>
                      <a:pt x="2312258" y="455324"/>
                    </a:lnTo>
                    <a:lnTo>
                      <a:pt x="2260650" y="466683"/>
                    </a:lnTo>
                    <a:lnTo>
                      <a:pt x="2207769" y="477235"/>
                    </a:lnTo>
                    <a:lnTo>
                      <a:pt x="2153680" y="486962"/>
                    </a:lnTo>
                    <a:lnTo>
                      <a:pt x="2098451" y="495848"/>
                    </a:lnTo>
                    <a:lnTo>
                      <a:pt x="2042149" y="503873"/>
                    </a:lnTo>
                    <a:lnTo>
                      <a:pt x="1984841" y="511021"/>
                    </a:lnTo>
                    <a:lnTo>
                      <a:pt x="1926594" y="517273"/>
                    </a:lnTo>
                    <a:lnTo>
                      <a:pt x="1867475" y="522611"/>
                    </a:lnTo>
                    <a:lnTo>
                      <a:pt x="1807551" y="527019"/>
                    </a:lnTo>
                    <a:lnTo>
                      <a:pt x="1746889" y="530479"/>
                    </a:lnTo>
                    <a:lnTo>
                      <a:pt x="1685557" y="532971"/>
                    </a:lnTo>
                    <a:lnTo>
                      <a:pt x="1623620" y="534480"/>
                    </a:lnTo>
                    <a:lnTo>
                      <a:pt x="1561147" y="534987"/>
                    </a:lnTo>
                    <a:lnTo>
                      <a:pt x="1430642" y="534987"/>
                    </a:lnTo>
                    <a:lnTo>
                      <a:pt x="1363294" y="534405"/>
                    </a:lnTo>
                    <a:lnTo>
                      <a:pt x="1296748" y="532675"/>
                    </a:lnTo>
                    <a:lnTo>
                      <a:pt x="1231072" y="529823"/>
                    </a:lnTo>
                    <a:lnTo>
                      <a:pt x="1166335" y="525876"/>
                    </a:lnTo>
                    <a:lnTo>
                      <a:pt x="1102606" y="520858"/>
                    </a:lnTo>
                    <a:lnTo>
                      <a:pt x="1039953" y="514795"/>
                    </a:lnTo>
                    <a:lnTo>
                      <a:pt x="978445" y="507713"/>
                    </a:lnTo>
                    <a:lnTo>
                      <a:pt x="918151" y="499638"/>
                    </a:lnTo>
                    <a:lnTo>
                      <a:pt x="859139" y="490595"/>
                    </a:lnTo>
                    <a:lnTo>
                      <a:pt x="801478" y="480610"/>
                    </a:lnTo>
                    <a:lnTo>
                      <a:pt x="745237" y="469709"/>
                    </a:lnTo>
                    <a:lnTo>
                      <a:pt x="690484" y="457918"/>
                    </a:lnTo>
                    <a:lnTo>
                      <a:pt x="637289" y="445261"/>
                    </a:lnTo>
                    <a:lnTo>
                      <a:pt x="585719" y="431765"/>
                    </a:lnTo>
                    <a:lnTo>
                      <a:pt x="535844" y="417456"/>
                    </a:lnTo>
                    <a:lnTo>
                      <a:pt x="487733" y="402359"/>
                    </a:lnTo>
                    <a:lnTo>
                      <a:pt x="441453" y="386500"/>
                    </a:lnTo>
                    <a:lnTo>
                      <a:pt x="397074" y="369905"/>
                    </a:lnTo>
                    <a:lnTo>
                      <a:pt x="354664" y="352598"/>
                    </a:lnTo>
                    <a:lnTo>
                      <a:pt x="314293" y="334607"/>
                    </a:lnTo>
                    <a:lnTo>
                      <a:pt x="276028" y="315956"/>
                    </a:lnTo>
                    <a:lnTo>
                      <a:pt x="239939" y="296672"/>
                    </a:lnTo>
                    <a:lnTo>
                      <a:pt x="206093" y="276779"/>
                    </a:lnTo>
                    <a:lnTo>
                      <a:pt x="145410" y="235273"/>
                    </a:lnTo>
                    <a:lnTo>
                      <a:pt x="94528" y="191644"/>
                    </a:lnTo>
                    <a:lnTo>
                      <a:pt x="53996" y="146096"/>
                    </a:lnTo>
                    <a:lnTo>
                      <a:pt x="24364" y="98836"/>
                    </a:lnTo>
                    <a:lnTo>
                      <a:pt x="6182" y="50068"/>
                    </a:lnTo>
                    <a:lnTo>
                      <a:pt x="0" y="0"/>
                    </a:lnTo>
                    <a:lnTo>
                      <a:pt x="130492" y="0"/>
                    </a:lnTo>
                    <a:lnTo>
                      <a:pt x="132049" y="25184"/>
                    </a:lnTo>
                    <a:lnTo>
                      <a:pt x="136675" y="50068"/>
                    </a:lnTo>
                    <a:lnTo>
                      <a:pt x="154857" y="98836"/>
                    </a:lnTo>
                    <a:lnTo>
                      <a:pt x="184490" y="146096"/>
                    </a:lnTo>
                    <a:lnTo>
                      <a:pt x="225022" y="191644"/>
                    </a:lnTo>
                    <a:lnTo>
                      <a:pt x="275905" y="235273"/>
                    </a:lnTo>
                    <a:lnTo>
                      <a:pt x="336589" y="276779"/>
                    </a:lnTo>
                    <a:lnTo>
                      <a:pt x="370435" y="296672"/>
                    </a:lnTo>
                    <a:lnTo>
                      <a:pt x="406525" y="315956"/>
                    </a:lnTo>
                    <a:lnTo>
                      <a:pt x="444790" y="334607"/>
                    </a:lnTo>
                    <a:lnTo>
                      <a:pt x="485162" y="352598"/>
                    </a:lnTo>
                    <a:lnTo>
                      <a:pt x="527573" y="369905"/>
                    </a:lnTo>
                    <a:lnTo>
                      <a:pt x="571952" y="386500"/>
                    </a:lnTo>
                    <a:lnTo>
                      <a:pt x="618232" y="402359"/>
                    </a:lnTo>
                    <a:lnTo>
                      <a:pt x="666345" y="417456"/>
                    </a:lnTo>
                    <a:lnTo>
                      <a:pt x="716220" y="431765"/>
                    </a:lnTo>
                    <a:lnTo>
                      <a:pt x="767790" y="445261"/>
                    </a:lnTo>
                    <a:lnTo>
                      <a:pt x="820986" y="457918"/>
                    </a:lnTo>
                    <a:lnTo>
                      <a:pt x="875739" y="469709"/>
                    </a:lnTo>
                    <a:lnTo>
                      <a:pt x="931980" y="480610"/>
                    </a:lnTo>
                    <a:lnTo>
                      <a:pt x="989642" y="490595"/>
                    </a:lnTo>
                    <a:lnTo>
                      <a:pt x="1048654" y="499638"/>
                    </a:lnTo>
                    <a:lnTo>
                      <a:pt x="1108949" y="507713"/>
                    </a:lnTo>
                    <a:lnTo>
                      <a:pt x="1170457" y="514795"/>
                    </a:lnTo>
                    <a:lnTo>
                      <a:pt x="1233110" y="520858"/>
                    </a:lnTo>
                    <a:lnTo>
                      <a:pt x="1296840" y="525876"/>
                    </a:lnTo>
                    <a:lnTo>
                      <a:pt x="1361577" y="529823"/>
                    </a:lnTo>
                    <a:lnTo>
                      <a:pt x="1427253" y="532675"/>
                    </a:lnTo>
                    <a:lnTo>
                      <a:pt x="1493799" y="534405"/>
                    </a:lnTo>
                    <a:lnTo>
                      <a:pt x="1561147" y="53498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5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 Memory</a:t>
            </a:r>
            <a:r>
              <a:rPr lang="en-US" spc="-55" dirty="0" smtClean="0"/>
              <a:t> </a:t>
            </a:r>
            <a:r>
              <a:rPr lang="en-US" spc="-5" dirty="0" smtClean="0"/>
              <a:t>“Register”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965" marR="593090" indent="-342900">
              <a:lnSpc>
                <a:spcPts val="3020"/>
              </a:lnSpc>
              <a:spcBef>
                <a:spcPts val="484"/>
              </a:spcBef>
              <a:tabLst>
                <a:tab pos="354965" algn="l"/>
                <a:tab pos="355600" algn="l"/>
              </a:tabLst>
            </a:pPr>
            <a:r>
              <a:rPr lang="en-US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Most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instructions </a:t>
            </a:r>
            <a:r>
              <a:rPr lang="en-US" dirty="0">
                <a:latin typeface="Times New Roman"/>
                <a:cs typeface="Times New Roman"/>
              </a:rPr>
              <a:t>of the 8085 </a:t>
            </a:r>
            <a:r>
              <a:rPr lang="en-US" spc="-5" dirty="0">
                <a:latin typeface="Times New Roman"/>
                <a:cs typeface="Times New Roman"/>
              </a:rPr>
              <a:t>can </a:t>
            </a:r>
            <a:r>
              <a:rPr lang="en-US" dirty="0">
                <a:latin typeface="Times New Roman"/>
                <a:cs typeface="Times New Roman"/>
              </a:rPr>
              <a:t>use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 </a:t>
            </a:r>
            <a:r>
              <a:rPr lang="en-US" spc="-5" dirty="0">
                <a:latin typeface="Times New Roman"/>
                <a:cs typeface="Times New Roman"/>
              </a:rPr>
              <a:t>memory location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place </a:t>
            </a:r>
            <a:r>
              <a:rPr lang="en-US" dirty="0">
                <a:latin typeface="Times New Roman"/>
                <a:cs typeface="Times New Roman"/>
              </a:rPr>
              <a:t>of a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register.</a:t>
            </a:r>
            <a:endParaRPr lang="en-US" dirty="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The memory location will become the </a:t>
            </a:r>
            <a:r>
              <a:rPr lang="en-US" sz="2000" dirty="0" smtClean="0">
                <a:latin typeface="Times New Roman"/>
                <a:cs typeface="Times New Roman"/>
              </a:rPr>
              <a:t>“</a:t>
            </a:r>
            <a:r>
              <a:rPr lang="en-US" sz="2000" dirty="0" smtClean="0">
                <a:solidFill>
                  <a:srgbClr val="990000"/>
                </a:solidFill>
                <a:latin typeface="Times New Roman"/>
                <a:cs typeface="Times New Roman"/>
              </a:rPr>
              <a:t>memory” </a:t>
            </a:r>
            <a:r>
              <a:rPr lang="en-US" sz="20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register</a:t>
            </a:r>
            <a:r>
              <a:rPr lang="en-US" sz="2000" spc="-7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MOV M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B</a:t>
            </a:r>
            <a:endParaRPr lang="en-US" dirty="0">
              <a:latin typeface="Times New Roman"/>
              <a:cs typeface="Times New Roman"/>
            </a:endParaRPr>
          </a:p>
          <a:p>
            <a:pPr marL="471170" algn="ctr">
              <a:lnSpc>
                <a:spcPct val="100000"/>
              </a:lnSpc>
              <a:spcBef>
                <a:spcPts val="225"/>
              </a:spcBef>
            </a:pPr>
            <a:r>
              <a:rPr lang="en-US" sz="1800" dirty="0" smtClean="0">
                <a:latin typeface="Times New Roman"/>
                <a:cs typeface="Times New Roman"/>
              </a:rPr>
              <a:t>– </a:t>
            </a:r>
            <a:r>
              <a:rPr lang="en-US" sz="1800" spc="-5" dirty="0" smtClean="0">
                <a:latin typeface="Times New Roman"/>
                <a:cs typeface="Times New Roman"/>
              </a:rPr>
              <a:t>copy the data </a:t>
            </a:r>
            <a:r>
              <a:rPr lang="en-US" sz="1800" dirty="0" smtClean="0">
                <a:latin typeface="Times New Roman"/>
                <a:cs typeface="Times New Roman"/>
              </a:rPr>
              <a:t>from </a:t>
            </a:r>
            <a:r>
              <a:rPr lang="en-US" sz="1800" spc="-5" dirty="0" smtClean="0">
                <a:latin typeface="Times New Roman"/>
                <a:cs typeface="Times New Roman"/>
              </a:rPr>
              <a:t>register </a:t>
            </a:r>
            <a:r>
              <a:rPr lang="en-US" sz="1800" dirty="0" smtClean="0">
                <a:latin typeface="Times New Roman"/>
                <a:cs typeface="Times New Roman"/>
              </a:rPr>
              <a:t>B </a:t>
            </a:r>
            <a:r>
              <a:rPr lang="en-US" sz="1800" spc="-5" dirty="0" smtClean="0">
                <a:latin typeface="Times New Roman"/>
                <a:cs typeface="Times New Roman"/>
              </a:rPr>
              <a:t>into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5" dirty="0" smtClean="0">
                <a:latin typeface="Times New Roman"/>
                <a:cs typeface="Times New Roman"/>
              </a:rPr>
              <a:t>memory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location.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Which memory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location?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–"/>
            </a:pPr>
            <a:endParaRPr lang="en-US" sz="3350" dirty="0" smtClean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020"/>
              </a:lnSpc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memory location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identified </a:t>
            </a:r>
            <a:r>
              <a:rPr lang="en-US" dirty="0">
                <a:latin typeface="Times New Roman"/>
                <a:cs typeface="Times New Roman"/>
              </a:rPr>
              <a:t>by the </a:t>
            </a:r>
            <a:r>
              <a:rPr lang="en-US" spc="-5" dirty="0">
                <a:latin typeface="Times New Roman"/>
                <a:cs typeface="Times New Roman"/>
              </a:rPr>
              <a:t>contents  </a:t>
            </a:r>
            <a:r>
              <a:rPr lang="en-US" dirty="0">
                <a:latin typeface="Times New Roman"/>
                <a:cs typeface="Times New Roman"/>
              </a:rPr>
              <a:t>of the HL </a:t>
            </a:r>
            <a:r>
              <a:rPr lang="en-US" spc="-5" dirty="0">
                <a:latin typeface="Times New Roman"/>
                <a:cs typeface="Times New Roman"/>
              </a:rPr>
              <a:t>register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pair.</a:t>
            </a:r>
            <a:endParaRPr lang="en-US" dirty="0">
              <a:latin typeface="Times New Roman"/>
              <a:cs typeface="Times New Roman"/>
            </a:endParaRPr>
          </a:p>
          <a:p>
            <a:pPr marL="755650" marR="156210" lvl="1" indent="-285750">
              <a:lnSpc>
                <a:spcPts val="2590"/>
              </a:lnSpc>
              <a:spcBef>
                <a:spcPts val="5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16-bit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contents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HL register pair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are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treated </a:t>
            </a:r>
            <a:r>
              <a:rPr lang="en-US" spc="-5" dirty="0">
                <a:latin typeface="Times New Roman"/>
                <a:cs typeface="Times New Roman"/>
              </a:rPr>
              <a:t> as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16-bit address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used to identify the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memory  location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29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Using the Other Register</a:t>
            </a:r>
            <a:r>
              <a:rPr lang="en-US" spc="30" dirty="0"/>
              <a:t> </a:t>
            </a:r>
            <a:r>
              <a:rPr lang="en-US" spc="-5" dirty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1430" indent="-342900">
              <a:lnSpc>
                <a:spcPct val="100000"/>
              </a:lnSpc>
              <a:spcBef>
                <a:spcPts val="100"/>
              </a:spcBef>
              <a:buChar char="–"/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There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also an instruction </a:t>
            </a:r>
            <a:r>
              <a:rPr lang="en-US" dirty="0">
                <a:latin typeface="Times New Roman"/>
                <a:cs typeface="Times New Roman"/>
              </a:rPr>
              <a:t>for moving </a:t>
            </a:r>
            <a:r>
              <a:rPr lang="en-US" spc="-5" dirty="0">
                <a:latin typeface="Times New Roman"/>
                <a:cs typeface="Times New Roman"/>
              </a:rPr>
              <a:t>data </a:t>
            </a:r>
            <a:r>
              <a:rPr lang="en-US" dirty="0">
                <a:latin typeface="Times New Roman"/>
                <a:cs typeface="Times New Roman"/>
              </a:rPr>
              <a:t>from  </a:t>
            </a:r>
            <a:r>
              <a:rPr lang="en-US" spc="-5" dirty="0">
                <a:latin typeface="Times New Roman"/>
                <a:cs typeface="Times New Roman"/>
              </a:rPr>
              <a:t>memory </a:t>
            </a:r>
            <a:r>
              <a:rPr lang="en-US" dirty="0">
                <a:latin typeface="Times New Roman"/>
                <a:cs typeface="Times New Roman"/>
              </a:rPr>
              <a:t>to the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accumulator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without </a:t>
            </a:r>
            <a:r>
              <a:rPr lang="en-US" spc="-5" dirty="0">
                <a:latin typeface="Times New Roman"/>
                <a:cs typeface="Times New Roman"/>
              </a:rPr>
              <a:t>disturbing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the H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register.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</a:pPr>
            <a:endParaRPr lang="en-US" sz="29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buFont typeface="Times New Roman"/>
              <a:buChar char="•"/>
              <a:tabLst>
                <a:tab pos="1155065" algn="l"/>
                <a:tab pos="1155700" algn="l"/>
                <a:tab pos="3847465" algn="l"/>
              </a:tabLst>
            </a:pPr>
            <a:r>
              <a:rPr lang="en-US" sz="2000" b="1" spc="-5" dirty="0" smtClean="0">
                <a:latin typeface="Times New Roman"/>
                <a:cs typeface="Times New Roman"/>
              </a:rPr>
              <a:t>LDAX</a:t>
            </a:r>
            <a:r>
              <a:rPr lang="en-US" sz="2000" b="1" spc="1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err="1" smtClean="0">
                <a:latin typeface="Times New Roman"/>
                <a:cs typeface="Times New Roman"/>
              </a:rPr>
              <a:t>Rp</a:t>
            </a:r>
            <a:r>
              <a:rPr lang="en-US" sz="2000" b="1" spc="-5" dirty="0" smtClean="0">
                <a:latin typeface="Times New Roman"/>
                <a:cs typeface="Times New Roman"/>
              </a:rPr>
              <a:t>	</a:t>
            </a:r>
            <a:r>
              <a:rPr lang="en-US" sz="2000" spc="-5" dirty="0" smtClean="0">
                <a:latin typeface="Times New Roman"/>
                <a:cs typeface="Times New Roman"/>
              </a:rPr>
              <a:t>(</a:t>
            </a:r>
            <a:r>
              <a:rPr lang="en-US" sz="2000" u="sng" spc="-5" dirty="0" err="1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lang="en-US" sz="2000" spc="-5" dirty="0" err="1" smtClean="0">
                <a:latin typeface="Times New Roman"/>
                <a:cs typeface="Times New Roman"/>
              </a:rPr>
              <a:t>oa</a:t>
            </a:r>
            <a:r>
              <a:rPr lang="en-US" sz="2000" u="sng" spc="-5" dirty="0" err="1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lang="en-US" sz="20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0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lang="en-US" sz="2000" spc="-5" dirty="0" smtClean="0">
                <a:latin typeface="Times New Roman"/>
                <a:cs typeface="Times New Roman"/>
              </a:rPr>
              <a:t>ccumulator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e</a:t>
            </a:r>
            <a:r>
              <a:rPr lang="en-US" sz="2000" u="sng" spc="-5" dirty="0" err="1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lang="en-US" sz="2000" spc="-5" dirty="0" err="1" smtClean="0">
                <a:latin typeface="Times New Roman"/>
                <a:cs typeface="Times New Roman"/>
              </a:rPr>
              <a:t>tended</a:t>
            </a:r>
            <a:r>
              <a:rPr lang="en-US" sz="2000" spc="-5" dirty="0" smtClean="0">
                <a:latin typeface="Times New Roman"/>
                <a:cs typeface="Times New Roman"/>
              </a:rPr>
              <a:t>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1612900" marR="5080" lvl="2" indent="-229235">
              <a:lnSpc>
                <a:spcPct val="100000"/>
              </a:lnSpc>
              <a:buChar char="–"/>
              <a:tabLst>
                <a:tab pos="1612900" algn="l"/>
              </a:tabLst>
            </a:pPr>
            <a:r>
              <a:rPr lang="en-US" sz="1800" u="sng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Copy</a:t>
            </a:r>
            <a:r>
              <a:rPr lang="en-US" sz="1800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the</a:t>
            </a:r>
            <a:r>
              <a:rPr lang="en-US" sz="18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8-bit</a:t>
            </a:r>
            <a:r>
              <a:rPr lang="en-US" sz="18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contents</a:t>
            </a:r>
            <a:r>
              <a:rPr lang="en-US" sz="18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of </a:t>
            </a:r>
            <a:r>
              <a:rPr lang="en-US" sz="1800" spc="-5" dirty="0" smtClean="0">
                <a:latin typeface="Times New Roman"/>
                <a:cs typeface="Times New Roman"/>
              </a:rPr>
              <a:t>the</a:t>
            </a:r>
            <a:r>
              <a:rPr lang="en-US" sz="18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memory location</a:t>
            </a:r>
            <a:r>
              <a:rPr lang="en-US" sz="18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identified</a:t>
            </a:r>
            <a:r>
              <a:rPr lang="en-US" sz="18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by </a:t>
            </a:r>
            <a:r>
              <a:rPr lang="en-US" sz="1800" spc="-5" dirty="0" smtClean="0">
                <a:latin typeface="Times New Roman"/>
                <a:cs typeface="Times New Roman"/>
              </a:rPr>
              <a:t>the </a:t>
            </a:r>
            <a:r>
              <a:rPr lang="en-US" sz="18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u="sng" dirty="0" err="1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Rp</a:t>
            </a:r>
            <a:r>
              <a:rPr lang="en-US" sz="1800" u="sng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u="sng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register pair</a:t>
            </a:r>
            <a:r>
              <a:rPr lang="en-US" sz="18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into the</a:t>
            </a:r>
            <a:r>
              <a:rPr lang="en-US" sz="1800" spc="1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Accumulator.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29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This instruction only uses the </a:t>
            </a:r>
            <a:r>
              <a:rPr lang="en-US" sz="1800" b="1" spc="-5" dirty="0" smtClean="0">
                <a:latin typeface="Times New Roman"/>
                <a:cs typeface="Times New Roman"/>
              </a:rPr>
              <a:t>BC </a:t>
            </a:r>
            <a:r>
              <a:rPr lang="en-US" sz="1800" dirty="0" smtClean="0">
                <a:latin typeface="Times New Roman"/>
                <a:cs typeface="Times New Roman"/>
              </a:rPr>
              <a:t>or </a:t>
            </a:r>
            <a:r>
              <a:rPr lang="en-US" sz="1800" b="1" spc="-5" dirty="0" smtClean="0">
                <a:latin typeface="Times New Roman"/>
                <a:cs typeface="Times New Roman"/>
              </a:rPr>
              <a:t>DE</a:t>
            </a:r>
            <a:r>
              <a:rPr lang="en-US" sz="1800" b="1" spc="3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pair.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612265" lvl="2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290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It </a:t>
            </a:r>
            <a:r>
              <a:rPr lang="en-US" sz="1800" spc="-5" dirty="0" smtClean="0">
                <a:latin typeface="Times New Roman"/>
                <a:cs typeface="Times New Roman"/>
              </a:rPr>
              <a:t>does </a:t>
            </a:r>
            <a:r>
              <a:rPr lang="en-US" sz="1800" dirty="0" smtClean="0">
                <a:latin typeface="Times New Roman"/>
                <a:cs typeface="Times New Roman"/>
              </a:rPr>
              <a:t>not </a:t>
            </a:r>
            <a:r>
              <a:rPr lang="en-US" sz="1800" spc="-5" dirty="0" smtClean="0">
                <a:latin typeface="Times New Roman"/>
                <a:cs typeface="Times New Roman"/>
              </a:rPr>
              <a:t>accept the </a:t>
            </a:r>
            <a:r>
              <a:rPr lang="en-US" sz="1800" b="1" spc="-5" dirty="0" smtClean="0">
                <a:latin typeface="Times New Roman"/>
                <a:cs typeface="Times New Roman"/>
              </a:rPr>
              <a:t>HL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pair.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748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Indirect Addressing</a:t>
            </a:r>
            <a:r>
              <a:rPr lang="en-US" spc="-40" dirty="0" smtClean="0"/>
              <a:t> </a:t>
            </a:r>
            <a:r>
              <a:rPr lang="en-US" spc="-5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436880" indent="-342900">
              <a:lnSpc>
                <a:spcPts val="3020"/>
              </a:lnSpc>
              <a:spcBef>
                <a:spcPts val="484"/>
              </a:spcBef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data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memory directly </a:t>
            </a:r>
            <a:r>
              <a:rPr lang="en-US" dirty="0">
                <a:latin typeface="Times New Roman"/>
                <a:cs typeface="Times New Roman"/>
              </a:rPr>
              <a:t>(without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loading  first into a </a:t>
            </a:r>
            <a:r>
              <a:rPr lang="en-US" spc="-5" dirty="0">
                <a:latin typeface="Times New Roman"/>
                <a:cs typeface="Times New Roman"/>
              </a:rPr>
              <a:t>Microprocessor’s register)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called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Indirect</a:t>
            </a:r>
            <a:r>
              <a:rPr lang="en-US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Addressing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lang="en-US" sz="285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Indirect addressing uses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 a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register pair </a:t>
            </a:r>
            <a:r>
              <a:rPr lang="en-US" spc="-5" dirty="0">
                <a:latin typeface="Times New Roman"/>
                <a:cs typeface="Times New Roman"/>
              </a:rPr>
              <a:t> as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16-bit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address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memory</a:t>
            </a:r>
            <a:r>
              <a:rPr lang="en-US" u="heavy" spc="-12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location </a:t>
            </a:r>
            <a:r>
              <a:rPr lang="en-US" spc="-5" dirty="0">
                <a:latin typeface="Times New Roman"/>
                <a:cs typeface="Times New Roman"/>
              </a:rPr>
              <a:t> being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accessed.</a:t>
            </a:r>
            <a:endParaRPr lang="en-US" dirty="0">
              <a:latin typeface="Times New Roman"/>
              <a:cs typeface="Times New Roman"/>
            </a:endParaRPr>
          </a:p>
          <a:p>
            <a:pPr marL="755015" marR="54610" lvl="1" indent="-285750">
              <a:lnSpc>
                <a:spcPts val="259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HL register pair is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always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used in </a:t>
            </a:r>
            <a:r>
              <a:rPr lang="en-US" dirty="0">
                <a:latin typeface="Times New Roman"/>
                <a:cs typeface="Times New Roman"/>
              </a:rPr>
              <a:t>conjunction </a:t>
            </a:r>
            <a:r>
              <a:rPr lang="en-US" spc="-5" dirty="0">
                <a:latin typeface="Times New Roman"/>
                <a:cs typeface="Times New Roman"/>
              </a:rPr>
              <a:t>with  the memory register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“M”.</a:t>
            </a:r>
            <a:endParaRPr lang="en-US" dirty="0">
              <a:latin typeface="Times New Roman"/>
              <a:cs typeface="Times New Roman"/>
            </a:endParaRPr>
          </a:p>
          <a:p>
            <a:pPr marL="755650" marR="225425" lvl="1" indent="-285750">
              <a:lnSpc>
                <a:spcPts val="2590"/>
              </a:lnSpc>
              <a:spcBef>
                <a:spcPts val="5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BC and </a:t>
            </a:r>
            <a:r>
              <a:rPr lang="en-US" spc="-5" dirty="0">
                <a:latin typeface="Times New Roman"/>
                <a:cs typeface="Times New Roman"/>
              </a:rPr>
              <a:t>DE register pairs </a:t>
            </a:r>
            <a:r>
              <a:rPr lang="en-US" dirty="0">
                <a:latin typeface="Times New Roman"/>
                <a:cs typeface="Times New Roman"/>
              </a:rPr>
              <a:t>can be </a:t>
            </a:r>
            <a:r>
              <a:rPr lang="en-US" spc="-5" dirty="0">
                <a:latin typeface="Times New Roman"/>
                <a:cs typeface="Times New Roman"/>
              </a:rPr>
              <a:t>used to </a:t>
            </a:r>
            <a:r>
              <a:rPr lang="en-US" dirty="0">
                <a:latin typeface="Times New Roman"/>
                <a:cs typeface="Times New Roman"/>
              </a:rPr>
              <a:t>load </a:t>
            </a:r>
            <a:r>
              <a:rPr lang="en-US" spc="-5" dirty="0">
                <a:latin typeface="Times New Roman"/>
                <a:cs typeface="Times New Roman"/>
              </a:rPr>
              <a:t>data  into the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u="heavy" spc="-5" dirty="0" err="1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Accumultor</a:t>
            </a:r>
            <a:r>
              <a:rPr lang="en-US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using indirect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addressing.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51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Arithmetic</a:t>
            </a:r>
            <a:r>
              <a:rPr lang="en-US" spc="-40" dirty="0" smtClean="0"/>
              <a:t> </a:t>
            </a:r>
            <a:r>
              <a:rPr lang="en-US" spc="-5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86385">
              <a:lnSpc>
                <a:spcPct val="100000"/>
              </a:lnSpc>
              <a:spcBef>
                <a:spcPts val="420"/>
              </a:spcBef>
              <a:buChar char="–"/>
              <a:tabLst>
                <a:tab pos="298450" algn="l"/>
                <a:tab pos="29908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Addition (ADD,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ADI):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Any 8-bit</a:t>
            </a:r>
            <a:r>
              <a:rPr lang="en-US" sz="1800" spc="-1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number.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1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The contents </a:t>
            </a:r>
            <a:r>
              <a:rPr lang="en-US" sz="1800" dirty="0" smtClean="0">
                <a:latin typeface="Times New Roman"/>
                <a:cs typeface="Times New Roman"/>
              </a:rPr>
              <a:t>of a </a:t>
            </a:r>
            <a:r>
              <a:rPr lang="en-US" sz="1800" spc="-5" dirty="0" smtClean="0">
                <a:latin typeface="Times New Roman"/>
                <a:cs typeface="Times New Roman"/>
              </a:rPr>
              <a:t>register.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1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The contents </a:t>
            </a:r>
            <a:r>
              <a:rPr lang="en-US" sz="1800" dirty="0" smtClean="0">
                <a:latin typeface="Times New Roman"/>
                <a:cs typeface="Times New Roman"/>
              </a:rPr>
              <a:t>of a </a:t>
            </a:r>
            <a:r>
              <a:rPr lang="en-US" sz="1800" spc="-5" dirty="0" smtClean="0">
                <a:latin typeface="Times New Roman"/>
                <a:cs typeface="Times New Roman"/>
              </a:rPr>
              <a:t>memory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location.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698500" marR="5080">
              <a:lnSpc>
                <a:spcPts val="2160"/>
              </a:lnSpc>
              <a:spcBef>
                <a:spcPts val="505"/>
              </a:spcBef>
              <a:tabLst>
                <a:tab pos="697865" algn="l"/>
                <a:tab pos="6985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Can be added to the contents of the accumulator and the </a:t>
            </a:r>
            <a:r>
              <a:rPr lang="en-US" sz="20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result  is stored in the</a:t>
            </a:r>
            <a:r>
              <a:rPr lang="en-US" sz="2000" spc="-5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Times New Roman"/>
                <a:cs typeface="Times New Roman"/>
              </a:rPr>
              <a:t>accumulator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marL="298450" indent="-286385">
              <a:lnSpc>
                <a:spcPct val="100000"/>
              </a:lnSpc>
              <a:spcBef>
                <a:spcPts val="1825"/>
              </a:spcBef>
              <a:buChar char="–"/>
              <a:tabLst>
                <a:tab pos="298450" algn="l"/>
                <a:tab pos="29908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Subtraction (SUB,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SUI):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Any 8-bit</a:t>
            </a:r>
            <a:r>
              <a:rPr lang="en-US" sz="1800" spc="-1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number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1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The contents </a:t>
            </a:r>
            <a:r>
              <a:rPr lang="en-US" sz="1800" dirty="0" smtClean="0">
                <a:latin typeface="Times New Roman"/>
                <a:cs typeface="Times New Roman"/>
              </a:rPr>
              <a:t>of a </a:t>
            </a:r>
            <a:r>
              <a:rPr lang="en-US" sz="1800" spc="-5" dirty="0" smtClean="0">
                <a:latin typeface="Times New Roman"/>
                <a:cs typeface="Times New Roman"/>
              </a:rPr>
              <a:t>register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15"/>
              </a:spcBef>
              <a:buChar char="–"/>
              <a:tabLst>
                <a:tab pos="11557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The contents </a:t>
            </a:r>
            <a:r>
              <a:rPr lang="en-US" sz="1800" dirty="0" smtClean="0">
                <a:latin typeface="Times New Roman"/>
                <a:cs typeface="Times New Roman"/>
              </a:rPr>
              <a:t>of a </a:t>
            </a:r>
            <a:r>
              <a:rPr lang="en-US" sz="1800" spc="-5" dirty="0" smtClean="0">
                <a:latin typeface="Times New Roman"/>
                <a:cs typeface="Times New Roman"/>
              </a:rPr>
              <a:t>memory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location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697865" marR="141605">
              <a:lnSpc>
                <a:spcPts val="2160"/>
              </a:lnSpc>
              <a:spcBef>
                <a:spcPts val="505"/>
              </a:spcBef>
              <a:tabLst>
                <a:tab pos="697865" algn="l"/>
                <a:tab pos="6985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Can be subtracted</a:t>
            </a:r>
            <a:r>
              <a:rPr lang="en-US" sz="20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u="heavy" spc="-5" dirty="0" smtClean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lang="en-US" sz="2000" b="1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 contents of the accumulator. </a:t>
            </a:r>
            <a:r>
              <a:rPr lang="en-US" sz="2000" spc="-5" dirty="0" smtClean="0">
                <a:solidFill>
                  <a:srgbClr val="990000"/>
                </a:solidFill>
                <a:latin typeface="Times New Roman"/>
                <a:cs typeface="Times New Roman"/>
              </a:rPr>
              <a:t>The  result is stored in the</a:t>
            </a:r>
            <a:r>
              <a:rPr lang="en-US" sz="2000" spc="-80" dirty="0" smtClean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Times New Roman"/>
                <a:cs typeface="Times New Roman"/>
              </a:rPr>
              <a:t>accumulator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04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1873</Words>
  <Application>Microsoft Office PowerPoint</Application>
  <PresentationFormat>Widescreen</PresentationFormat>
  <Paragraphs>287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Introduction to 8085 Instructions</vt:lpstr>
      <vt:lpstr>The 8085 Instructions</vt:lpstr>
      <vt:lpstr>Instruction and Data Formats</vt:lpstr>
      <vt:lpstr>Data Transfer Operations</vt:lpstr>
      <vt:lpstr>The LXI instruction</vt:lpstr>
      <vt:lpstr>The Memory “Register”</vt:lpstr>
      <vt:lpstr>Using the Other Register Pairs</vt:lpstr>
      <vt:lpstr>Indirect Addressing Mode</vt:lpstr>
      <vt:lpstr>Arithmetic Operations</vt:lpstr>
      <vt:lpstr>Arithmetic Operations Related to  Memory</vt:lpstr>
      <vt:lpstr>Arithmetic Operations</vt:lpstr>
      <vt:lpstr>Manipulating Addresses</vt:lpstr>
      <vt:lpstr>Logic Operations</vt:lpstr>
      <vt:lpstr>Logic Operations</vt:lpstr>
      <vt:lpstr>Additional Logic Operations</vt:lpstr>
      <vt:lpstr>RLC vs. RLA</vt:lpstr>
      <vt:lpstr>Logical Operations</vt:lpstr>
      <vt:lpstr>Branch Operations</vt:lpstr>
      <vt:lpstr>Unconditional Branch</vt:lpstr>
      <vt:lpstr>Conditional Branch</vt:lpstr>
      <vt:lpstr>Machine Control</vt:lpstr>
      <vt:lpstr>Operand Types</vt:lpstr>
      <vt:lpstr>Instruction Size</vt:lpstr>
      <vt:lpstr>Instruction with Immediate Data</vt:lpstr>
      <vt:lpstr>Instruction with a Memory  Address</vt:lpstr>
      <vt:lpstr>Addressing Modes</vt:lpstr>
      <vt:lpstr>Data Formats</vt:lpstr>
      <vt:lpstr>Data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8085 Instructions</dc:title>
  <dc:creator>Balaji Venkateswaran V</dc:creator>
  <cp:lastModifiedBy>Balaji Venkateswaran V</cp:lastModifiedBy>
  <cp:revision>4</cp:revision>
  <dcterms:created xsi:type="dcterms:W3CDTF">2021-03-02T05:11:13Z</dcterms:created>
  <dcterms:modified xsi:type="dcterms:W3CDTF">2021-03-02T05:25:40Z</dcterms:modified>
</cp:coreProperties>
</file>