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7" r:id="rId31"/>
    <p:sldId id="289" r:id="rId32"/>
    <p:sldId id="288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4573-9D64-4492-8C32-DDC7AAD4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04FE-93D0-49E7-A8D8-94A3845A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DDE3-64BF-4D6D-A4E5-9C6ABD54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1991-D648-475F-A6A4-D807828E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9D7A-A83F-4A69-B9EE-1ED8A433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D381-FF29-4486-BAAB-1E5DD023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B82C3-B856-4F04-AF7C-1AF18C36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FBCE-C24B-42FF-BCAC-27067AE6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C9FD-72D4-4CDD-A984-8A2B41B3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BB7B-2B3E-4316-A4A9-5A958B6E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0D205-B1C9-44C5-AE44-8DE09534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CB518-15D0-4711-A574-64395F601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AB8-C60B-46C5-B014-E12B8C91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28E2-B603-4F9E-9F3F-590A4E1C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9406-F15D-4656-B25B-21283A2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ABC-1522-41CC-A483-2EC6D89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C3C7-2E6E-4DAF-AB12-F8BFC92C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B18E-FCDE-42AF-8A35-B502A16A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672B-6CB2-47E3-B40D-CD56CD98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77A1-58B4-4C42-8CCD-D9F8122F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B76-4B50-4FB7-A4F4-98285764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BDFD-DFA2-462E-ADF6-55E9880B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5503-63EC-4FD4-80E4-74DEC962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8B27-8AF2-4336-A5FA-46426405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3908-68B5-431E-989D-4DC97354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3F4A-F47A-462B-8533-DB5FB2B7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DD9C-3D44-483A-BAE2-51D9FF5C4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CCBD7-7890-4997-845B-31369AD87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06E6-4280-4A2D-8E8F-11E9436E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D9C2-8A42-4106-9230-C4CEF3C2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B7926-4CAA-4F16-A106-F408A996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3344-F2B3-4528-8718-BAC9B0A0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365D-F011-49A4-8C52-A86721F4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624FA-3874-41F1-B7C7-601F9F3C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79533-F8E7-4544-A165-DC1E5395B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5CB25-CF2E-4ED1-AA72-A081FD662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9E465-0C19-49CD-A4D9-1CD7B177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DD23E-F4D8-4FFB-943D-36B4BA8B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2FE8F-0330-4CB3-8B68-2C4D720C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835E-3423-4184-9736-98741A27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1F55D-B2D5-450E-8EE5-CAF91343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FE344-C1B8-46DD-A46E-6D335713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DABE-C4AA-4AC6-A4D2-2F9EAF1A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2E954-FCDA-489F-924D-CB73735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30111-E4F5-4380-888C-1333EF12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6609B-003E-4A9C-9712-80357D9E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07C8-D324-4F09-9439-963476E1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F1FF-B589-4A2B-9A0A-AC0930E4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3B32F-A72D-4A48-81B9-B2EE91FDF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93A7-2118-4BC9-9915-A7C3E694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22ACB-6C2A-40F7-81E6-B722CBB7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B3D7C-30AD-4D51-AE6D-D60648DE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082F-D41E-41E0-9CC3-58F261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08507-FC05-4E8A-BDC4-8211F86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44036-DA53-4E6F-B386-1B2E09D80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ACA5D-1453-43C0-9ED4-7375DD5A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8F8A-56FC-41FB-9F84-97FF044B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D3BD-AD66-4541-AE58-A47D14F0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886B8-EF49-46D7-BE8E-3B2D8DF3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5E4F-50BD-4CD5-8A5F-A831D9C5B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ADDB-A7D7-4EF3-9E0B-C7D69CF97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0DAB-2FCB-4D78-A47B-C115FF89622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35BF-4AD9-45F4-8D3C-6C5EDA759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1DC0-115B-47DC-B2DC-428306BCF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0458-7E0D-41FA-AA98-E645F1E9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ED46-1F4F-4AF4-A5A1-C83F263F1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Microprocessor 8085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2EF24-2E06-473A-A3E6-7BB14D7D6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8714-0C67-4AB4-8CBE-FC6AC611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F7F3-DCBE-4732-936E-C8847EE8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marR="0" lvl="1" algn="l"/>
            <a:r>
              <a:rPr lang="en-US" sz="3000" dirty="0"/>
              <a:t>Words, Bytes, etc.</a:t>
            </a:r>
          </a:p>
          <a:p>
            <a:pPr marL="685800" lvl="2"/>
            <a:r>
              <a:rPr lang="en-US" sz="2600" dirty="0"/>
              <a:t>The earliest microprocessor (the Intel 8088 and Motorola’s 6800) recognized 8-bit words. </a:t>
            </a:r>
          </a:p>
          <a:p>
            <a:pPr marL="1143000" lvl="3"/>
            <a:r>
              <a:rPr lang="en-US" sz="2400" dirty="0"/>
              <a:t>They processed information 8-bits at a time. That’s why they are called “8-bit processors”. They can handle large numbers, but in order to process these numbers, they broke them into 8-bit pieces and processed each group of 8-bits separately.</a:t>
            </a:r>
          </a:p>
          <a:p>
            <a:pPr marL="685800" lvl="2"/>
            <a:r>
              <a:rPr lang="en-US" sz="2600" dirty="0"/>
              <a:t>Later microprocessors (8086 and 68000) were designed with 16-bit words.</a:t>
            </a:r>
          </a:p>
          <a:p>
            <a:pPr marL="1143000" lvl="3"/>
            <a:r>
              <a:rPr lang="en-US" sz="2400" dirty="0"/>
              <a:t>A group of 8-bits were referred to as a “half-word” or “byte”.</a:t>
            </a:r>
          </a:p>
          <a:p>
            <a:pPr lvl="2"/>
            <a:r>
              <a:rPr lang="en-US" sz="2200" dirty="0"/>
              <a:t>A group of 4 bits is called a “nibble”.</a:t>
            </a:r>
          </a:p>
          <a:p>
            <a:pPr lvl="2"/>
            <a:r>
              <a:rPr lang="en-US" sz="2200" dirty="0"/>
              <a:t>Also, 32 bit groups were given the name “long word”.</a:t>
            </a:r>
          </a:p>
          <a:p>
            <a:pPr marR="0" lvl="1" algn="l"/>
            <a:endParaRPr lang="en-US" sz="3000" dirty="0"/>
          </a:p>
          <a:p>
            <a:pPr marR="0" algn="l"/>
            <a:r>
              <a:rPr lang="en-US" sz="3000" dirty="0"/>
              <a:t>Today, all processors manipulate at least 32 bits at a time and there exists microprocessors that can process 64, 80, 128 bits.</a:t>
            </a:r>
          </a:p>
          <a:p>
            <a:pPr marR="0" algn="l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3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20C8-87FD-453F-8825-1877E44B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DE3B-9A9E-421C-AA53-04AFCB4C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28600" marR="0" lvl="1" algn="l"/>
            <a:r>
              <a:rPr lang="en-US" sz="2800" dirty="0"/>
              <a:t>Arithmetic and Logic Operations: </a:t>
            </a:r>
          </a:p>
          <a:p>
            <a:pPr marL="685800" lvl="2"/>
            <a:r>
              <a:rPr lang="en-US" sz="2400" dirty="0"/>
              <a:t>Every microprocessor has arithmetic operations such as add and subtract as part of its instruction set. </a:t>
            </a:r>
          </a:p>
          <a:p>
            <a:pPr marL="1143000" lvl="3"/>
            <a:r>
              <a:rPr lang="en-US" sz="2200" dirty="0"/>
              <a:t>Most microprocessors will have operations such as multiply and divide. </a:t>
            </a:r>
          </a:p>
          <a:p>
            <a:pPr lvl="2"/>
            <a:r>
              <a:rPr lang="en-US" sz="2200" dirty="0"/>
              <a:t>Some of the newer ones will have complex operations such as square root.</a:t>
            </a:r>
            <a:endParaRPr lang="en-US" sz="2800" dirty="0"/>
          </a:p>
          <a:p>
            <a:pPr lvl="1"/>
            <a:r>
              <a:rPr lang="en-US" dirty="0"/>
              <a:t>In addition, microprocessors have logic operations as well. Such as AND, OR, XOR, shift left, shift right, etc.</a:t>
            </a:r>
          </a:p>
          <a:p>
            <a:pPr lvl="1"/>
            <a:r>
              <a:rPr lang="en-US" dirty="0"/>
              <a:t>Again, the number and types of operations define the microprocessor’s instruction set and depends on the specific microprocessor.</a:t>
            </a:r>
          </a:p>
          <a:p>
            <a:pPr marR="0" algn="l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3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1D07-0D34-4D3F-A7CA-F0D31FE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B5A7-F900-4CD0-A386-A684963C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1" algn="just"/>
            <a:r>
              <a:rPr lang="en-US" sz="2800" dirty="0"/>
              <a:t>Stored in memory :</a:t>
            </a:r>
          </a:p>
          <a:p>
            <a:pPr lvl="2" algn="just"/>
            <a:r>
              <a:rPr lang="en-US" sz="2400" dirty="0"/>
              <a:t>First, what is memory?</a:t>
            </a:r>
          </a:p>
          <a:p>
            <a:pPr lvl="3" algn="just"/>
            <a:r>
              <a:rPr lang="en-US" sz="2200" dirty="0"/>
              <a:t>Memory is the location where information is kept while not in current use. </a:t>
            </a:r>
          </a:p>
          <a:p>
            <a:pPr lvl="3" algn="just"/>
            <a:r>
              <a:rPr lang="en-US" sz="2200" dirty="0"/>
              <a:t>Memory is a collection of storage devices. Usually, each storage device holds one bit. Also, in most kinds of memory, these storage devices are grouped into groups of 8. These 8 storage locations can only be accessed together. So, one can only read or write in terms of bytes to and form memory.</a:t>
            </a:r>
          </a:p>
          <a:p>
            <a:pPr lvl="3" algn="just"/>
            <a:r>
              <a:rPr lang="en-US" sz="2200" dirty="0"/>
              <a:t>Memory is usually measured by the number of bytes it can hold. It is measured in Kilos, </a:t>
            </a:r>
            <a:r>
              <a:rPr lang="en-US" sz="2200" dirty="0" err="1"/>
              <a:t>Megas</a:t>
            </a:r>
            <a:r>
              <a:rPr lang="en-US" sz="2200" dirty="0"/>
              <a:t> and lately Gigas. A Kilo in computer language is 2</a:t>
            </a:r>
            <a:r>
              <a:rPr lang="en-US" sz="2200" baseline="30000" dirty="0"/>
              <a:t>10</a:t>
            </a:r>
            <a:r>
              <a:rPr lang="en-US" sz="2200" dirty="0"/>
              <a:t> =1024. So, a KB (</a:t>
            </a:r>
            <a:r>
              <a:rPr lang="en-US" sz="2200" dirty="0" err="1"/>
              <a:t>KiloByte</a:t>
            </a:r>
            <a:r>
              <a:rPr lang="en-US" sz="2200" dirty="0"/>
              <a:t>) is 1024 bytes. Mega is 1024 Kilos and Giga is 1024 Mega.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R="0" lvl="1" algn="just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7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6E71-EFBA-403C-89EF-0E4AEBB7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12BE-3797-4A40-822A-B974EDE5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en-US" dirty="0"/>
              <a:t>Stored in memory:</a:t>
            </a:r>
          </a:p>
          <a:p>
            <a:pPr lvl="1"/>
            <a:r>
              <a:rPr lang="en-US" dirty="0"/>
              <a:t>When a program is entered into a computer, it is stored in memory. Then as the microprocessor starts to execute the instructions, it brings the instructions from memory one at a time.</a:t>
            </a:r>
          </a:p>
          <a:p>
            <a:pPr marR="0" lvl="1" algn="l"/>
            <a:r>
              <a:rPr lang="en-US" dirty="0"/>
              <a:t>Memory is also used to hold the data. </a:t>
            </a:r>
          </a:p>
          <a:p>
            <a:pPr lvl="2"/>
            <a:r>
              <a:rPr lang="en-US" dirty="0"/>
              <a:t>The microprocessor reads (brings in) the data from memory when it needs it and writes (stores) the results into memory when it is done.</a:t>
            </a:r>
          </a:p>
          <a:p>
            <a:pPr marR="0" lvl="1" algn="l"/>
            <a:endParaRPr lang="en-US" sz="2800" dirty="0"/>
          </a:p>
          <a:p>
            <a:pPr marR="0" lvl="1" algn="l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5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55D-3BB8-4861-8694-B9148A6D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AEC1-F7BA-4E06-836D-15D05734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>
              <a:lnSpc>
                <a:spcPct val="150000"/>
              </a:lnSpc>
            </a:pPr>
            <a:r>
              <a:rPr lang="en-US" dirty="0"/>
              <a:t>Produces: For the user to see the result of the execution of the program, the results must be presented in a human readable form.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results must be presented on an output device.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can be the monitor, a paper from the printer, a simple LED or many other forms.</a:t>
            </a:r>
          </a:p>
        </p:txBody>
      </p:sp>
    </p:spTree>
    <p:extLst>
      <p:ext uri="{BB962C8B-B14F-4D97-AF65-F5344CB8AC3E}">
        <p14:creationId xmlns:p14="http://schemas.microsoft.com/office/powerpoint/2010/main" val="276719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E80A-006C-4BAF-9C19-CAA2BE22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Microprocessor-based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3992-5D01-4B6A-AE65-F08F6FD8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description, we can draw the following block diagram to represent a microprocessor-based system: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F15B-7A73-4DE2-BFE7-02D626C1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711450"/>
            <a:ext cx="66865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7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C717-012D-4027-BE0B-F5DBAC0C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D8D0-EB59-4A9F-89FC-12BB288E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Internally, the microprocessor is made up of 3 main units.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Arithmetic/Logic Unit (ALU)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Control Unit.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An array of registers for holding data while it is being manipulated.</a:t>
            </a:r>
          </a:p>
        </p:txBody>
      </p:sp>
    </p:spTree>
    <p:extLst>
      <p:ext uri="{BB962C8B-B14F-4D97-AF65-F5344CB8AC3E}">
        <p14:creationId xmlns:p14="http://schemas.microsoft.com/office/powerpoint/2010/main" val="38758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E950-083C-4006-AA07-ECF3ECAB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a microprocessor-based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1748-5EFD-4BD4-A16B-48423C8A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expand the picture a bit.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7A715-C86E-40AF-99BE-FE82A9EA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638425"/>
            <a:ext cx="5762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E26D-8EA8-4455-B2BB-7D5D87FF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238F-9E2B-4FCB-9AFF-3D803DA2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stores information such as instructions and data in binary format (0 and 1). It provides this information to the microprocessor whenever it is needed.</a:t>
            </a:r>
          </a:p>
          <a:p>
            <a:r>
              <a:rPr lang="en-US" dirty="0"/>
              <a:t>Usually, there is a memory “sub-system” in a microprocessor-based system. This sub-system includes:</a:t>
            </a:r>
          </a:p>
          <a:p>
            <a:pPr lvl="1"/>
            <a:r>
              <a:rPr lang="en-US" dirty="0"/>
              <a:t>The registers inside the microprocessor</a:t>
            </a:r>
          </a:p>
          <a:p>
            <a:pPr lvl="1"/>
            <a:r>
              <a:rPr lang="en-US" dirty="0"/>
              <a:t>Read Only Memory (ROM)</a:t>
            </a:r>
          </a:p>
          <a:p>
            <a:pPr lvl="2"/>
            <a:r>
              <a:rPr lang="en-US" dirty="0"/>
              <a:t>used to store information that does not change.</a:t>
            </a:r>
          </a:p>
          <a:p>
            <a:pPr lvl="1"/>
            <a:r>
              <a:rPr lang="en-US" dirty="0"/>
              <a:t>Random Access Memory (RAM) (also known as Read/Write Memory).</a:t>
            </a:r>
          </a:p>
          <a:p>
            <a:pPr lvl="2"/>
            <a:r>
              <a:rPr lang="en-US" dirty="0"/>
              <a:t>used to store information supplied by the user. Such as programs and data.</a:t>
            </a:r>
          </a:p>
        </p:txBody>
      </p:sp>
    </p:spTree>
    <p:extLst>
      <p:ext uri="{BB962C8B-B14F-4D97-AF65-F5344CB8AC3E}">
        <p14:creationId xmlns:p14="http://schemas.microsoft.com/office/powerpoint/2010/main" val="42807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BA42-63D8-45F2-B3F4-93ACAFE4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34C7-BD6B-40AF-96E3-D30E1516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r>
              <a:rPr lang="en-US" dirty="0"/>
              <a:t>The memory map is a picture representation of the address range and shows where the different memory chips are located within the address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49AA0-ED95-4B6E-A5BF-D837A846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34356"/>
            <a:ext cx="6696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359B-414E-4E5B-8719-1ECC899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/>
              <a:t>Basic Concepts of Microprocessors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7EDF-6A69-45D2-AC1D-AE81DC2E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R="0" algn="l"/>
            <a:r>
              <a:rPr lang="en-US" dirty="0"/>
              <a:t>Differences between: </a:t>
            </a:r>
          </a:p>
          <a:p>
            <a:pPr lvl="1"/>
            <a:r>
              <a:rPr lang="en-US" dirty="0"/>
              <a:t>Microcomputer –a computer with a microprocessor as its CPU. Includes memory, I/O etc.</a:t>
            </a:r>
          </a:p>
          <a:p>
            <a:pPr lvl="1"/>
            <a:r>
              <a:rPr lang="en-US" dirty="0"/>
              <a:t>Microprocessor –silicon chip which includes ALU, register circuits &amp; control circuits</a:t>
            </a:r>
          </a:p>
          <a:p>
            <a:pPr lvl="1"/>
            <a:r>
              <a:rPr lang="en-US" dirty="0"/>
              <a:t>Microcontroller –silicon chip which includes microprocessor, memory &amp; I/O in a single package.</a:t>
            </a:r>
          </a:p>
          <a:p>
            <a:pPr marR="0"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7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96D4-6124-43F2-A66B-018D31E7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6ED4-A057-4EED-B2F6-F7287192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execute a program: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user enters its instructions in binary format into the memory.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microprocessor then reads these instructions and whatever data is needed from memory, executes the instructions and places the results either in memory or produces it on an output device.</a:t>
            </a:r>
          </a:p>
        </p:txBody>
      </p:sp>
    </p:spTree>
    <p:extLst>
      <p:ext uri="{BB962C8B-B14F-4D97-AF65-F5344CB8AC3E}">
        <p14:creationId xmlns:p14="http://schemas.microsoft.com/office/powerpoint/2010/main" val="221570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5613-2E3E-4A95-8086-F4EA6D7D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cycle instruction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9A17-3194-4ED2-A545-91C21C4E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execute a program, the microprocessor “reads” each instruction from memory, “interprets” it, then “executes” it.</a:t>
            </a:r>
          </a:p>
          <a:p>
            <a:r>
              <a:rPr lang="en-US" dirty="0"/>
              <a:t>To use the right names for the cycles:</a:t>
            </a:r>
          </a:p>
          <a:p>
            <a:pPr lvl="1"/>
            <a:r>
              <a:rPr lang="en-US" dirty="0"/>
              <a:t>The microprocessor fetches each instruction,</a:t>
            </a:r>
          </a:p>
          <a:p>
            <a:pPr lvl="1"/>
            <a:r>
              <a:rPr lang="en-US" dirty="0"/>
              <a:t>Decodes it,</a:t>
            </a:r>
          </a:p>
          <a:p>
            <a:pPr lvl="1"/>
            <a:r>
              <a:rPr lang="en-US" dirty="0"/>
              <a:t>Then executes it.</a:t>
            </a:r>
          </a:p>
          <a:p>
            <a:r>
              <a:rPr lang="en-US" dirty="0"/>
              <a:t>This sequence is continued until all instructions are performed.</a:t>
            </a:r>
          </a:p>
        </p:txBody>
      </p:sp>
    </p:spTree>
    <p:extLst>
      <p:ext uri="{BB962C8B-B14F-4D97-AF65-F5344CB8AC3E}">
        <p14:creationId xmlns:p14="http://schemas.microsoft.com/office/powerpoint/2010/main" val="107301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07F8-34A1-42B1-9674-A625831E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D9DD-941D-4CA2-BE95-6F80185E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bits that form the “word” of a microprocessor is fixed for that particular processor.</a:t>
            </a:r>
          </a:p>
          <a:p>
            <a:pPr lvl="1"/>
            <a:r>
              <a:rPr lang="en-US" dirty="0"/>
              <a:t>These bits define a maximum number of combinations.</a:t>
            </a:r>
          </a:p>
          <a:p>
            <a:pPr lvl="2"/>
            <a:r>
              <a:rPr lang="en-US" dirty="0"/>
              <a:t>For example an 8-bit microprocessor can have at most 2</a:t>
            </a:r>
            <a:r>
              <a:rPr lang="en-US" baseline="30000" dirty="0"/>
              <a:t>8</a:t>
            </a:r>
            <a:r>
              <a:rPr lang="en-US" dirty="0"/>
              <a:t> = 256 different combinations.</a:t>
            </a:r>
          </a:p>
          <a:p>
            <a:r>
              <a:rPr lang="en-US" dirty="0"/>
              <a:t>However, in most microprocessors, not all of these combinations are used.</a:t>
            </a:r>
          </a:p>
          <a:p>
            <a:pPr lvl="1"/>
            <a:r>
              <a:rPr lang="en-US" dirty="0"/>
              <a:t>Certain patterns are chosen and assigned specific meanings.</a:t>
            </a:r>
          </a:p>
          <a:p>
            <a:pPr lvl="1"/>
            <a:r>
              <a:rPr lang="en-US" dirty="0"/>
              <a:t>Each of these patterns forms an instruction for the microprocessor.</a:t>
            </a:r>
          </a:p>
          <a:p>
            <a:pPr lvl="1"/>
            <a:r>
              <a:rPr lang="en-US" dirty="0"/>
              <a:t>The complete set of patterns makes up the microprocessor’s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76582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2814-37DC-4F58-87A2-B2B25DA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8085 Machine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6E3D-D729-489E-941C-B26DB062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8085 (from Intel) is an 8-bit microprocessor.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8085 uses a total of 246 bit patterns to form its instruction set.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246 patterns represent only 74 instructions.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reason for the difference is that some (actually most) instructions have multiple different formats.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is very difficult to enter the bit patterns correctly, they are usually entered in hexadecimal instead of binary.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example, the combination 0011 1100 which translates into “increment the number in the register called the accumulator”, is usually entered as 3C.</a:t>
            </a:r>
          </a:p>
        </p:txBody>
      </p:sp>
    </p:spTree>
    <p:extLst>
      <p:ext uri="{BB962C8B-B14F-4D97-AF65-F5344CB8AC3E}">
        <p14:creationId xmlns:p14="http://schemas.microsoft.com/office/powerpoint/2010/main" val="30362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4D26-4F2A-4B1A-B939-7BA3C11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B653-9FB6-41A4-A4BC-8826E4AF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Entering the instructions using hexadecimal is quite easier than entering the binary combinations.</a:t>
            </a:r>
          </a:p>
          <a:p>
            <a:pPr lvl="1"/>
            <a:r>
              <a:rPr lang="en-US" dirty="0"/>
              <a:t>However, it still is difficult to understand what a program written in hexadecimal does.</a:t>
            </a:r>
          </a:p>
          <a:p>
            <a:pPr lvl="1"/>
            <a:r>
              <a:rPr lang="en-US" dirty="0"/>
              <a:t>So, each company defines a symbolic code for the instructions.</a:t>
            </a:r>
          </a:p>
          <a:p>
            <a:pPr lvl="1"/>
            <a:r>
              <a:rPr lang="en-US" dirty="0"/>
              <a:t>These codes are called “mnemonics”.</a:t>
            </a:r>
          </a:p>
          <a:p>
            <a:pPr lvl="1"/>
            <a:r>
              <a:rPr lang="en-US" dirty="0"/>
              <a:t>The mnemonic for each instruction is usually a group of letters that suggest the operation performed.</a:t>
            </a:r>
          </a:p>
        </p:txBody>
      </p:sp>
    </p:spTree>
    <p:extLst>
      <p:ext uri="{BB962C8B-B14F-4D97-AF65-F5344CB8AC3E}">
        <p14:creationId xmlns:p14="http://schemas.microsoft.com/office/powerpoint/2010/main" val="331233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BF12-9E97-40AD-8964-8E534E69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C77-51C3-48B8-B8DB-858A1AB6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example from before,</a:t>
            </a:r>
          </a:p>
          <a:p>
            <a:pPr lvl="1"/>
            <a:r>
              <a:rPr lang="en-US" dirty="0"/>
              <a:t>00111100 translates to 3C in hexadecimal (OPCODE)</a:t>
            </a:r>
          </a:p>
          <a:p>
            <a:pPr lvl="1"/>
            <a:r>
              <a:rPr lang="en-US" dirty="0"/>
              <a:t>Its mnemonic is: “INR A”.</a:t>
            </a:r>
          </a:p>
          <a:p>
            <a:pPr lvl="1"/>
            <a:r>
              <a:rPr lang="en-US" dirty="0"/>
              <a:t>INR stands for “increment register” and A is short for accumulator.</a:t>
            </a:r>
          </a:p>
          <a:p>
            <a:r>
              <a:rPr lang="en-US" dirty="0"/>
              <a:t>Another example is: 1000 0000,</a:t>
            </a:r>
          </a:p>
          <a:p>
            <a:pPr lvl="1"/>
            <a:r>
              <a:rPr lang="en-US" dirty="0"/>
              <a:t>Which translates to 80 in hexadecimal.</a:t>
            </a:r>
          </a:p>
          <a:p>
            <a:pPr lvl="1"/>
            <a:r>
              <a:rPr lang="en-US" dirty="0"/>
              <a:t>Its mnemonic is “ADD B”.</a:t>
            </a:r>
          </a:p>
          <a:p>
            <a:pPr lvl="1"/>
            <a:r>
              <a:rPr lang="en-US" dirty="0"/>
              <a:t>“Add register B to the accumulator and keep the result in the accumulator”.</a:t>
            </a:r>
          </a:p>
        </p:txBody>
      </p:sp>
    </p:spTree>
    <p:extLst>
      <p:ext uri="{BB962C8B-B14F-4D97-AF65-F5344CB8AC3E}">
        <p14:creationId xmlns:p14="http://schemas.microsoft.com/office/powerpoint/2010/main" val="293158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3312-07A1-47FD-A212-671AB879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C173-5D51-49F3-A82F-8440FB2B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important to remember that a machine language and its associated assembly language are completely machine dependent.</a:t>
            </a:r>
          </a:p>
          <a:p>
            <a:pPr lvl="1"/>
            <a:r>
              <a:rPr lang="en-US" dirty="0"/>
              <a:t>In other words, they are not transferable from one microprocessor to a different one.</a:t>
            </a:r>
          </a:p>
          <a:p>
            <a:r>
              <a:rPr lang="en-US" dirty="0"/>
              <a:t>For example, </a:t>
            </a:r>
            <a:r>
              <a:rPr lang="en-US" dirty="0" err="1"/>
              <a:t>Motorolla</a:t>
            </a:r>
            <a:r>
              <a:rPr lang="en-US" dirty="0"/>
              <a:t> has an 8-bit microprocessor called the 6800.</a:t>
            </a:r>
          </a:p>
          <a:p>
            <a:pPr lvl="1"/>
            <a:r>
              <a:rPr lang="en-US" dirty="0"/>
              <a:t>The 8085 machine language is very different from that of the 6800. So is the assembly language.</a:t>
            </a:r>
          </a:p>
          <a:p>
            <a:pPr lvl="1"/>
            <a:r>
              <a:rPr lang="en-US" dirty="0"/>
              <a:t>A program written for the 8085 cannot be executed on the 6800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378265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B545-4693-4E55-BBCC-6ECDA200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“Assembling”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D606-D75D-4BCC-B38E-B4681E4D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assembly language get translated into machine language?</a:t>
            </a:r>
          </a:p>
          <a:p>
            <a:pPr lvl="1"/>
            <a:r>
              <a:rPr lang="en-US" dirty="0"/>
              <a:t>There are two ways: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there is “hand assembly”.</a:t>
            </a:r>
          </a:p>
          <a:p>
            <a:pPr lvl="2"/>
            <a:r>
              <a:rPr lang="en-US" dirty="0"/>
              <a:t>The programmer translates each assembly language instruction into its equivalent hexadecimal code (machine language). Then the hexadecimal code is entered into memory.</a:t>
            </a:r>
          </a:p>
          <a:p>
            <a:pPr lvl="1"/>
            <a:r>
              <a:rPr lang="en-US" dirty="0"/>
              <a:t>The other possibility is a program called an “assembler”, which does the translation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04744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BA9E-9943-4F9A-A2D7-6B728AA80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8085 Microprocessor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EBE5A-3C3A-4DB8-BF69-76B43A80D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8B82-198B-45E5-A48D-1CF0145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Microprocessor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B221-F7B8-450B-9FCB-FF6D1D5A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8-bit general purpose </a:t>
            </a:r>
            <a:r>
              <a:rPr lang="en-US" dirty="0" err="1"/>
              <a:t>μp</a:t>
            </a:r>
            <a:endParaRPr lang="en-US" dirty="0"/>
          </a:p>
          <a:p>
            <a:r>
              <a:rPr lang="en-US" dirty="0"/>
              <a:t>Capable of addressing 64 k of memory</a:t>
            </a:r>
          </a:p>
          <a:p>
            <a:r>
              <a:rPr lang="en-US" dirty="0"/>
              <a:t>Has 40 pins</a:t>
            </a:r>
          </a:p>
          <a:p>
            <a:r>
              <a:rPr lang="en-US" dirty="0"/>
              <a:t>Requires +5 v power supply</a:t>
            </a:r>
          </a:p>
          <a:p>
            <a:r>
              <a:rPr lang="en-US" dirty="0"/>
              <a:t>Can operate with 3 MHz clock</a:t>
            </a:r>
          </a:p>
          <a:p>
            <a:r>
              <a:rPr lang="en-US" dirty="0"/>
              <a:t>8085 upward compatible</a:t>
            </a:r>
          </a:p>
        </p:txBody>
      </p:sp>
    </p:spTree>
    <p:extLst>
      <p:ext uri="{BB962C8B-B14F-4D97-AF65-F5344CB8AC3E}">
        <p14:creationId xmlns:p14="http://schemas.microsoft.com/office/powerpoint/2010/main" val="3404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0B0D-26A0-4ADA-B406-FE139984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/>
              <a:t>What is a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ECD0-4332-4AD9-AB2F-1D2648F6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endParaRPr lang="en-US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200" b="0" i="0" u="none" strike="noStrike" baseline="0" dirty="0">
              <a:latin typeface="Times New Roman" panose="02020603050405020304" pitchFamily="18" charset="0"/>
            </a:endParaRPr>
          </a:p>
          <a:p>
            <a:pPr marR="0" lvl="1" algn="just"/>
            <a:r>
              <a:rPr lang="en-US" sz="2800" dirty="0"/>
              <a:t>The word comes from the combination micro and processor.</a:t>
            </a:r>
          </a:p>
          <a:p>
            <a:pPr lvl="2" algn="just"/>
            <a:r>
              <a:rPr lang="en-US" sz="2400" dirty="0"/>
              <a:t>Processor means a device that processes whatever. In this context processor means a device that processes numbers, specifically binary numbers, 0’s and 1’s.</a:t>
            </a:r>
          </a:p>
          <a:p>
            <a:pPr lvl="3" algn="just"/>
            <a:r>
              <a:rPr lang="en-US" sz="2000" dirty="0"/>
              <a:t>To process means to manipulate. It is a general term that describes all manipulation. Again in this content, it means to perform certain operations on the numbers that depend on the microprocessor’s design.</a:t>
            </a:r>
          </a:p>
          <a:p>
            <a:pPr marR="0" lvl="1" algn="just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marR="0" lvl="1" algn="just"/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49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4E04BEE-FCAF-4035-8DB1-093356E7B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027906"/>
            <a:ext cx="4152900" cy="53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DEE81-FBB5-45F7-9AFD-1A009AC010FC}"/>
              </a:ext>
            </a:extLst>
          </p:cNvPr>
          <p:cNvSpPr txBox="1"/>
          <p:nvPr/>
        </p:nvSpPr>
        <p:spPr>
          <a:xfrm>
            <a:off x="5524500" y="4095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71A1-9F16-4CDB-ACAC-C2F98F993E1D}"/>
              </a:ext>
            </a:extLst>
          </p:cNvPr>
          <p:cNvSpPr txBox="1"/>
          <p:nvPr/>
        </p:nvSpPr>
        <p:spPr>
          <a:xfrm>
            <a:off x="1362075" y="866775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Frequency Generator is connected to those pins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F8AA28-FCB7-4387-B8B2-6913858F1F18}"/>
              </a:ext>
            </a:extLst>
          </p:cNvPr>
          <p:cNvCxnSpPr>
            <a:stCxn id="5" idx="3"/>
          </p:cNvCxnSpPr>
          <p:nvPr/>
        </p:nvCxnSpPr>
        <p:spPr>
          <a:xfrm flipV="1">
            <a:off x="2771775" y="1266825"/>
            <a:ext cx="1819275" cy="20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2534-4BDA-4346-9650-0D6AD7C2F0D8}"/>
              </a:ext>
            </a:extLst>
          </p:cNvPr>
          <p:cNvCxnSpPr>
            <a:stCxn id="5" idx="3"/>
          </p:cNvCxnSpPr>
          <p:nvPr/>
        </p:nvCxnSpPr>
        <p:spPr>
          <a:xfrm flipV="1">
            <a:off x="2771775" y="1466939"/>
            <a:ext cx="1819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613A02-8598-4FF5-A8B4-066B97BFF6B2}"/>
              </a:ext>
            </a:extLst>
          </p:cNvPr>
          <p:cNvSpPr txBox="1"/>
          <p:nvPr/>
        </p:nvSpPr>
        <p:spPr>
          <a:xfrm>
            <a:off x="1362075" y="4229100"/>
            <a:ext cx="160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Multiplexed Address Data Bus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DCBD005-173A-4DFA-BB84-987F7594EB6F}"/>
              </a:ext>
            </a:extLst>
          </p:cNvPr>
          <p:cNvSpPr/>
          <p:nvPr/>
        </p:nvSpPr>
        <p:spPr>
          <a:xfrm>
            <a:off x="3943350" y="3914775"/>
            <a:ext cx="257175" cy="18097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35CF2-67D6-409C-8D43-4DA6DB07894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971800" y="4690765"/>
            <a:ext cx="971550" cy="12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A5CEEB-A8A9-4FC3-8664-36B68A296591}"/>
              </a:ext>
            </a:extLst>
          </p:cNvPr>
          <p:cNvSpPr txBox="1"/>
          <p:nvPr/>
        </p:nvSpPr>
        <p:spPr>
          <a:xfrm>
            <a:off x="8763000" y="4293541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2ADDB15-6F83-43BF-9237-E1B177186DF3}"/>
              </a:ext>
            </a:extLst>
          </p:cNvPr>
          <p:cNvSpPr/>
          <p:nvPr/>
        </p:nvSpPr>
        <p:spPr>
          <a:xfrm>
            <a:off x="7534275" y="4229100"/>
            <a:ext cx="361950" cy="18097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5FC0B2-273A-43B8-9F8C-EDF82618B3F6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flipH="1">
            <a:off x="7896225" y="4478207"/>
            <a:ext cx="866775" cy="65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0063A0-02D1-4BD7-89F3-3EAF25C6CD34}"/>
              </a:ext>
            </a:extLst>
          </p:cNvPr>
          <p:cNvSpPr txBox="1"/>
          <p:nvPr/>
        </p:nvSpPr>
        <p:spPr>
          <a:xfrm>
            <a:off x="8762999" y="3453109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Latch Enable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44AA5-4DD4-4172-A301-D49A72E1DC71}"/>
              </a:ext>
            </a:extLst>
          </p:cNvPr>
          <p:cNvCxnSpPr>
            <a:cxnSpLocks/>
          </p:cNvCxnSpPr>
          <p:nvPr/>
        </p:nvCxnSpPr>
        <p:spPr>
          <a:xfrm flipH="1">
            <a:off x="7439025" y="3697888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A1A-8F94-4CDC-A85B-377E51F3AAB9}"/>
              </a:ext>
            </a:extLst>
          </p:cNvPr>
          <p:cNvSpPr txBox="1"/>
          <p:nvPr/>
        </p:nvSpPr>
        <p:spPr>
          <a:xfrm>
            <a:off x="8886824" y="3124200"/>
            <a:ext cx="14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&amp; Write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A955CFF-1C31-468F-8704-6DE0AC787DED}"/>
              </a:ext>
            </a:extLst>
          </p:cNvPr>
          <p:cNvSpPr/>
          <p:nvPr/>
        </p:nvSpPr>
        <p:spPr>
          <a:xfrm>
            <a:off x="7439025" y="3124200"/>
            <a:ext cx="323850" cy="5048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F461D6-F287-45AB-8D25-9D9D22CDA29F}"/>
              </a:ext>
            </a:extLst>
          </p:cNvPr>
          <p:cNvCxnSpPr>
            <a:stCxn id="21" idx="1"/>
            <a:endCxn id="22" idx="1"/>
          </p:cNvCxnSpPr>
          <p:nvPr/>
        </p:nvCxnSpPr>
        <p:spPr>
          <a:xfrm flipH="1">
            <a:off x="7762875" y="3308866"/>
            <a:ext cx="1123949" cy="6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88E88D-9635-4FAA-B700-2568F45B6084}"/>
              </a:ext>
            </a:extLst>
          </p:cNvPr>
          <p:cNvSpPr txBox="1"/>
          <p:nvPr/>
        </p:nvSpPr>
        <p:spPr>
          <a:xfrm>
            <a:off x="8886824" y="2647950"/>
            <a:ext cx="23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Input/Output/Memory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5A3748-5179-4073-83B4-1AD97E864698}"/>
              </a:ext>
            </a:extLst>
          </p:cNvPr>
          <p:cNvCxnSpPr>
            <a:cxnSpLocks/>
          </p:cNvCxnSpPr>
          <p:nvPr/>
        </p:nvCxnSpPr>
        <p:spPr>
          <a:xfrm flipH="1" flipV="1">
            <a:off x="7534275" y="2777655"/>
            <a:ext cx="1352550" cy="3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1AD8E9-5131-4117-BE49-CD241331880C}"/>
              </a:ext>
            </a:extLst>
          </p:cNvPr>
          <p:cNvCxnSpPr/>
          <p:nvPr/>
        </p:nvCxnSpPr>
        <p:spPr>
          <a:xfrm flipH="1">
            <a:off x="7334250" y="1199082"/>
            <a:ext cx="1123949" cy="6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AA3EE-B1F8-4D2E-BA90-C488AF266874}"/>
              </a:ext>
            </a:extLst>
          </p:cNvPr>
          <p:cNvSpPr txBox="1"/>
          <p:nvPr/>
        </p:nvSpPr>
        <p:spPr>
          <a:xfrm>
            <a:off x="8462960" y="1014416"/>
            <a:ext cx="23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Supply +5V</a:t>
            </a:r>
          </a:p>
        </p:txBody>
      </p:sp>
    </p:spTree>
    <p:extLst>
      <p:ext uri="{BB962C8B-B14F-4D97-AF65-F5344CB8AC3E}">
        <p14:creationId xmlns:p14="http://schemas.microsoft.com/office/powerpoint/2010/main" val="4171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4A42-EC61-4FBF-A858-52B30134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5EDC-768D-4E2B-AEAA-DFC28D35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15C6-F66E-4E2C-AB1F-22156607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18" y="0"/>
            <a:ext cx="5561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46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D66B-9120-40D9-A66C-B5FD0810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System Bus –wires connecting memory &amp; I/O to microprocessor</a:t>
            </a:r>
          </a:p>
          <a:p>
            <a:pPr lvl="1"/>
            <a:r>
              <a:rPr lang="en-US" dirty="0"/>
              <a:t>Address Bus</a:t>
            </a:r>
          </a:p>
          <a:p>
            <a:pPr lvl="2"/>
            <a:r>
              <a:rPr lang="en-US" dirty="0"/>
              <a:t>Unidirectional</a:t>
            </a:r>
          </a:p>
          <a:p>
            <a:pPr lvl="2"/>
            <a:r>
              <a:rPr lang="en-US" dirty="0"/>
              <a:t>Identifying peripheral or memory location</a:t>
            </a:r>
          </a:p>
          <a:p>
            <a:pPr lvl="1"/>
            <a:r>
              <a:rPr lang="en-US" dirty="0"/>
              <a:t>Data Bus</a:t>
            </a:r>
          </a:p>
          <a:p>
            <a:pPr lvl="2"/>
            <a:r>
              <a:rPr lang="en-US" dirty="0"/>
              <a:t>Bidirectional</a:t>
            </a:r>
          </a:p>
          <a:p>
            <a:pPr lvl="2"/>
            <a:r>
              <a:rPr lang="en-US" dirty="0"/>
              <a:t>Transferring data</a:t>
            </a:r>
          </a:p>
          <a:p>
            <a:pPr lvl="1"/>
            <a:r>
              <a:rPr lang="en-US" dirty="0"/>
              <a:t>Control Bus</a:t>
            </a:r>
          </a:p>
          <a:p>
            <a:pPr lvl="2"/>
            <a:r>
              <a:rPr lang="en-US" dirty="0"/>
              <a:t>Synchronization signals</a:t>
            </a:r>
          </a:p>
          <a:p>
            <a:pPr lvl="2"/>
            <a:r>
              <a:rPr lang="en-US" dirty="0"/>
              <a:t>Timing signals</a:t>
            </a:r>
          </a:p>
          <a:p>
            <a:pPr lvl="2"/>
            <a:r>
              <a:rPr lang="en-US" dirty="0"/>
              <a:t>Control signal</a:t>
            </a:r>
          </a:p>
        </p:txBody>
      </p:sp>
    </p:spTree>
    <p:extLst>
      <p:ext uri="{BB962C8B-B14F-4D97-AF65-F5344CB8AC3E}">
        <p14:creationId xmlns:p14="http://schemas.microsoft.com/office/powerpoint/2010/main" val="3100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0C8C-2E5C-494E-A8F3-0F84BB2E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5405582" cy="1325563"/>
          </a:xfrm>
        </p:spPr>
        <p:txBody>
          <a:bodyPr>
            <a:normAutofit/>
          </a:bodyPr>
          <a:lstStyle/>
          <a:p>
            <a:r>
              <a:rPr lang="en-US" dirty="0"/>
              <a:t>8085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D7E-D873-4C21-953E-B409786F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C6629-68A7-492C-8108-1D8B24E4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19" y="1465455"/>
            <a:ext cx="7713680" cy="52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3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3B73-057D-4300-9A81-9773501A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8085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5888-E950-4EE9-B227-00E8BE87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Microprocessor consists of:</a:t>
            </a:r>
          </a:p>
          <a:p>
            <a:pPr lvl="1"/>
            <a:r>
              <a:rPr lang="en-US" b="1" i="1" dirty="0"/>
              <a:t>Control unit</a:t>
            </a:r>
            <a:r>
              <a:rPr lang="en-US" dirty="0"/>
              <a:t>: control microprocessor operations.</a:t>
            </a:r>
          </a:p>
          <a:p>
            <a:pPr lvl="1"/>
            <a:r>
              <a:rPr lang="en-US" b="1" i="1" dirty="0"/>
              <a:t>ALU</a:t>
            </a:r>
            <a:r>
              <a:rPr lang="en-US" dirty="0"/>
              <a:t>: performs data processing function.</a:t>
            </a:r>
          </a:p>
          <a:p>
            <a:pPr lvl="1"/>
            <a:r>
              <a:rPr lang="en-US" b="1" i="1" dirty="0"/>
              <a:t>Registers</a:t>
            </a:r>
            <a:r>
              <a:rPr lang="en-US" dirty="0"/>
              <a:t>: provide storage internal to CPU.</a:t>
            </a:r>
          </a:p>
          <a:p>
            <a:pPr lvl="1"/>
            <a:r>
              <a:rPr lang="en-US" b="1" i="1" dirty="0"/>
              <a:t>Interrupts</a:t>
            </a:r>
          </a:p>
          <a:p>
            <a:pPr lvl="1"/>
            <a:r>
              <a:rPr lang="en-US" b="1" i="1" dirty="0"/>
              <a:t>Internal data bus</a:t>
            </a:r>
          </a:p>
        </p:txBody>
      </p:sp>
    </p:spTree>
    <p:extLst>
      <p:ext uri="{BB962C8B-B14F-4D97-AF65-F5344CB8AC3E}">
        <p14:creationId xmlns:p14="http://schemas.microsoft.com/office/powerpoint/2010/main" val="112686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29C7-828D-40F2-9A64-49D30302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970D-0237-46EA-9801-5ABC9B31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addition to the arithmetic &amp; logic circuits, the ALU includes the accumulator, which is part of every arithmetic &amp; logic operation.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Also, the ALU includes a temporary register used for holding data temporarily during the execution of the operation. This temporary register is not accessible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774537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9C65-5D3B-400E-A1C3-BB1FFCED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F83F-5153-4E0C-AF4B-37C203F5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Registers</a:t>
            </a:r>
          </a:p>
          <a:p>
            <a:pPr lvl="1"/>
            <a:r>
              <a:rPr lang="en-US" dirty="0"/>
              <a:t>B, C, D, E, H&amp; L(8 bit registers)</a:t>
            </a:r>
          </a:p>
          <a:p>
            <a:pPr lvl="1"/>
            <a:r>
              <a:rPr lang="en-US" dirty="0"/>
              <a:t>Can be used singly</a:t>
            </a:r>
          </a:p>
          <a:p>
            <a:pPr lvl="1"/>
            <a:r>
              <a:rPr lang="en-US" dirty="0"/>
              <a:t>Or can be used as 16 bit register pairs</a:t>
            </a:r>
          </a:p>
          <a:p>
            <a:pPr lvl="2"/>
            <a:r>
              <a:rPr lang="en-US" dirty="0"/>
              <a:t>BC, DE, HL</a:t>
            </a:r>
          </a:p>
          <a:p>
            <a:pPr lvl="1"/>
            <a:r>
              <a:rPr lang="en-US" dirty="0"/>
              <a:t>H &amp; L can be used as a data pointer (holds memory address)</a:t>
            </a:r>
          </a:p>
          <a:p>
            <a:r>
              <a:rPr lang="en-US" dirty="0"/>
              <a:t>Special Purpose Registers</a:t>
            </a:r>
          </a:p>
          <a:p>
            <a:pPr lvl="1"/>
            <a:r>
              <a:rPr lang="en-US" dirty="0"/>
              <a:t>Accumulator(8 bit register)</a:t>
            </a:r>
          </a:p>
          <a:p>
            <a:pPr lvl="2"/>
            <a:r>
              <a:rPr lang="en-US" dirty="0"/>
              <a:t>Store 8 bit data</a:t>
            </a:r>
          </a:p>
          <a:p>
            <a:pPr lvl="2"/>
            <a:r>
              <a:rPr lang="en-US" dirty="0"/>
              <a:t>Store the result of an operation</a:t>
            </a:r>
          </a:p>
          <a:p>
            <a:pPr lvl="2"/>
            <a:r>
              <a:rPr lang="en-US" dirty="0"/>
              <a:t>Store 8 bit data during I/O transfer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0F1F3-87D9-46FC-8EE9-58CF2E51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614362"/>
            <a:ext cx="4143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2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BFFA-5FB5-4377-9755-23A9C3E8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6A34-C18C-4B16-A9C7-B3ED4C91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 Register</a:t>
            </a:r>
          </a:p>
          <a:p>
            <a:pPr lvl="1"/>
            <a:r>
              <a:rPr lang="en-US" dirty="0"/>
              <a:t>8 bit register –shows the status of the microprocessor before/after an operation</a:t>
            </a:r>
          </a:p>
          <a:p>
            <a:pPr lvl="1"/>
            <a:r>
              <a:rPr lang="en-US" dirty="0"/>
              <a:t>S (sign flag), Z (zero flag), AC (auxiliary carry flag), P (parity flag) &amp; CY (carry flag)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E18C6-478F-4BE5-A991-9095F1D7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51" y="4338348"/>
            <a:ext cx="84296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9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67AA-A9FA-4E4B-B483-42D2393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481"/>
            <a:ext cx="10515600" cy="4351338"/>
          </a:xfrm>
        </p:spPr>
        <p:txBody>
          <a:bodyPr/>
          <a:lstStyle/>
          <a:p>
            <a:r>
              <a:rPr lang="en-US" dirty="0"/>
              <a:t>Zero Flag</a:t>
            </a:r>
          </a:p>
          <a:p>
            <a:pPr lvl="1"/>
            <a:r>
              <a:rPr lang="en-US" dirty="0"/>
              <a:t>Is set if result obtained after an operation is 0</a:t>
            </a:r>
          </a:p>
          <a:p>
            <a:pPr lvl="1"/>
            <a:r>
              <a:rPr lang="en-US" dirty="0"/>
              <a:t>Is set following an increment or decrement operation of that register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8" lvl="1"/>
            <a:endParaRPr lang="en-US" sz="2800" dirty="0"/>
          </a:p>
          <a:p>
            <a:pPr marL="230188" lvl="1"/>
            <a:endParaRPr lang="en-US" sz="2800" dirty="0"/>
          </a:p>
          <a:p>
            <a:pPr marL="230188" lvl="1"/>
            <a:r>
              <a:rPr lang="en-US" sz="2800" dirty="0"/>
              <a:t>Carry Flag</a:t>
            </a:r>
          </a:p>
          <a:p>
            <a:pPr marL="687388" lvl="2"/>
            <a:r>
              <a:rPr lang="en-US" sz="2400" dirty="0"/>
              <a:t>Is set if there is a carry or borrow from arithmetic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FCEC3-A128-4864-B557-6A5FDEBB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87" y="2096584"/>
            <a:ext cx="1402713" cy="1297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6290C-0153-40A0-A1BC-1D230CBF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66" y="4908198"/>
            <a:ext cx="2121333" cy="139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BE1A7-3573-4A1C-BA2E-C92F3B54F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99" y="4920819"/>
            <a:ext cx="2304184" cy="1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E450-2E50-41DB-A129-4190F280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679"/>
            <a:ext cx="10515600" cy="4351338"/>
          </a:xfrm>
        </p:spPr>
        <p:txBody>
          <a:bodyPr/>
          <a:lstStyle/>
          <a:p>
            <a:r>
              <a:rPr lang="en-US" dirty="0"/>
              <a:t>Auxiliary Carry Flag</a:t>
            </a:r>
          </a:p>
          <a:p>
            <a:pPr lvl="1"/>
            <a:r>
              <a:rPr lang="en-US" dirty="0"/>
              <a:t>Now let us consider the addition of any two 8-bit (2-hex digit) numbers, a carry may be generated when we add the LS hex digits of the two numbers. Such a carry is called intermediate carry also known as half carry, or auxiliary carry (AC). Intel prefers to call it AC</a:t>
            </a:r>
          </a:p>
          <a:p>
            <a:pPr marL="230188" lvl="1"/>
            <a:endParaRPr lang="en-US" sz="2800" dirty="0"/>
          </a:p>
          <a:p>
            <a:pPr marL="230188" lvl="1"/>
            <a:r>
              <a:rPr lang="en-US" sz="2800" dirty="0"/>
              <a:t>Parity Flag</a:t>
            </a:r>
          </a:p>
          <a:p>
            <a:pPr lvl="1"/>
            <a:r>
              <a:rPr lang="en-US" dirty="0"/>
              <a:t>Is set if parity is even</a:t>
            </a:r>
          </a:p>
          <a:p>
            <a:pPr lvl="1"/>
            <a:r>
              <a:rPr lang="en-US" dirty="0"/>
              <a:t>Is cleared if parity is odd</a:t>
            </a:r>
          </a:p>
        </p:txBody>
      </p:sp>
    </p:spTree>
    <p:extLst>
      <p:ext uri="{BB962C8B-B14F-4D97-AF65-F5344CB8AC3E}">
        <p14:creationId xmlns:p14="http://schemas.microsoft.com/office/powerpoint/2010/main" val="40288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D1E-49F3-4427-8AF0-4BC37FB4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/>
              <a:t>What about micro?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82A2-92AB-4BBE-A883-1337D73E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200" b="0" i="0" u="none" strike="noStrike" baseline="0" dirty="0">
              <a:latin typeface="Times New Roman" panose="02020603050405020304" pitchFamily="18" charset="0"/>
            </a:endParaRPr>
          </a:p>
          <a:p>
            <a:pPr marL="228600" marR="0" lvl="1" algn="l"/>
            <a:r>
              <a:rPr lang="en-US" sz="2800" dirty="0"/>
              <a:t>Micro is a new addition. </a:t>
            </a:r>
          </a:p>
          <a:p>
            <a:pPr marL="685800" lvl="2"/>
            <a:r>
              <a:rPr lang="en-US" sz="2400" dirty="0"/>
              <a:t>In the late 1960’s, processors were built using discrete elements. </a:t>
            </a:r>
          </a:p>
          <a:p>
            <a:pPr marL="1143000" lvl="3"/>
            <a:r>
              <a:rPr lang="en-US" sz="2200" dirty="0"/>
              <a:t>These devices performed the required operation, but were too large and too slow.</a:t>
            </a:r>
          </a:p>
          <a:p>
            <a:pPr lvl="1"/>
            <a:r>
              <a:rPr lang="en-US" dirty="0"/>
              <a:t>In the early 1970’s the microchip was invented. All of the components that made up the processor were now placed on a single piece of silicon. The size became several thousand times smaller and the speed became several hundred times faster. The “</a:t>
            </a:r>
            <a:r>
              <a:rPr lang="en-US" dirty="0" err="1"/>
              <a:t>Micro”Processor</a:t>
            </a:r>
            <a:r>
              <a:rPr lang="en-US" dirty="0"/>
              <a:t> was born.</a:t>
            </a:r>
          </a:p>
          <a:p>
            <a:pPr marR="0"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09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689E-9ADC-4172-AF0D-DE949CB7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1E84-7CD8-42CD-8E52-5B9F8719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already discussed the general purpose registers, the Accumulator, and the flags.</a:t>
            </a:r>
          </a:p>
          <a:p>
            <a:r>
              <a:rPr lang="en-US" dirty="0"/>
              <a:t>The Program Counter (PC)</a:t>
            </a:r>
          </a:p>
          <a:p>
            <a:pPr lvl="1"/>
            <a:r>
              <a:rPr lang="en-US" dirty="0"/>
              <a:t>This is a register that is used to control the sequencing of the execution of instructions.</a:t>
            </a:r>
          </a:p>
          <a:p>
            <a:pPr lvl="1"/>
            <a:r>
              <a:rPr lang="en-US" dirty="0"/>
              <a:t>This register always holds the address of the next instruction.</a:t>
            </a:r>
          </a:p>
          <a:p>
            <a:pPr lvl="1"/>
            <a:r>
              <a:rPr lang="en-US" dirty="0"/>
              <a:t>Since it holds an address, it must be 16 bits wide.</a:t>
            </a:r>
          </a:p>
        </p:txBody>
      </p:sp>
    </p:spTree>
    <p:extLst>
      <p:ext uri="{BB962C8B-B14F-4D97-AF65-F5344CB8AC3E}">
        <p14:creationId xmlns:p14="http://schemas.microsoft.com/office/powerpoint/2010/main" val="327146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3EB-8851-4F87-910A-EDF853C8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2DB1-3B06-4B24-8A88-ECD10B26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 pointer</a:t>
            </a:r>
          </a:p>
          <a:p>
            <a:pPr lvl="1"/>
            <a:r>
              <a:rPr lang="en-US" dirty="0"/>
              <a:t>The stack pointer is also a 16-bit register that is used to point into memory.</a:t>
            </a:r>
          </a:p>
          <a:p>
            <a:pPr lvl="1"/>
            <a:r>
              <a:rPr lang="en-US" dirty="0"/>
              <a:t>The memory this register points to is a special area called the stack.</a:t>
            </a:r>
          </a:p>
          <a:p>
            <a:pPr lvl="1"/>
            <a:r>
              <a:rPr lang="en-US" dirty="0"/>
              <a:t>The stack is an area of memory used to hold data that will be retrieved soon.</a:t>
            </a:r>
          </a:p>
          <a:p>
            <a:pPr lvl="1"/>
            <a:r>
              <a:rPr lang="en-US" dirty="0"/>
              <a:t>The stack is usually accessed in a Last In First Out (LIFO) fashion.</a:t>
            </a:r>
          </a:p>
        </p:txBody>
      </p:sp>
    </p:spTree>
    <p:extLst>
      <p:ext uri="{BB962C8B-B14F-4D97-AF65-F5344CB8AC3E}">
        <p14:creationId xmlns:p14="http://schemas.microsoft.com/office/powerpoint/2010/main" val="3877381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355E-1844-4D92-AABC-D3B48799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Programmable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C6E-D590-4FD8-A03F-6E62CB4C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Register &amp; Decoder</a:t>
            </a:r>
          </a:p>
          <a:p>
            <a:pPr lvl="1"/>
            <a:r>
              <a:rPr lang="en-US" dirty="0"/>
              <a:t>Instruction is stored in IR after fetched by processor</a:t>
            </a:r>
          </a:p>
          <a:p>
            <a:pPr lvl="1"/>
            <a:r>
              <a:rPr lang="en-US" dirty="0"/>
              <a:t>Decoder decodes instruction in IR</a:t>
            </a:r>
          </a:p>
        </p:txBody>
      </p:sp>
    </p:spTree>
    <p:extLst>
      <p:ext uri="{BB962C8B-B14F-4D97-AF65-F5344CB8AC3E}">
        <p14:creationId xmlns:p14="http://schemas.microsoft.com/office/powerpoint/2010/main" val="7127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4389-B401-464E-A6F2-24A6FAE1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Clock generator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FCE5-4279-43F3-86F4-A3586718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3.125 MHz internally</a:t>
            </a:r>
          </a:p>
          <a:p>
            <a:r>
              <a:rPr lang="en-US" dirty="0"/>
              <a:t>6.25 MHz externally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4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736F-AEE5-4FF5-84B1-698ECD56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Address and Data Busses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209D-7630-46FC-9F94-6D275647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address bus has 8 signal lines A</a:t>
            </a:r>
            <a:r>
              <a:rPr lang="en-US" baseline="-25000" dirty="0"/>
              <a:t>8</a:t>
            </a:r>
            <a:r>
              <a:rPr lang="en-US" dirty="0"/>
              <a:t> –</a:t>
            </a:r>
            <a:r>
              <a:rPr lang="en-US" dirty="0" smtClean="0"/>
              <a:t>A</a:t>
            </a:r>
            <a:r>
              <a:rPr lang="en-US" baseline="-25000" dirty="0" smtClean="0"/>
              <a:t>15</a:t>
            </a:r>
            <a:r>
              <a:rPr lang="en-US" dirty="0" smtClean="0"/>
              <a:t> which </a:t>
            </a:r>
            <a:r>
              <a:rPr lang="en-US" dirty="0"/>
              <a:t>are unidirectional.</a:t>
            </a:r>
          </a:p>
          <a:p>
            <a:r>
              <a:rPr lang="en-US" dirty="0"/>
              <a:t>The other 8 address bits are </a:t>
            </a:r>
            <a:r>
              <a:rPr lang="en-US" b="1" i="1" dirty="0"/>
              <a:t>multiplexed</a:t>
            </a:r>
            <a:r>
              <a:rPr lang="en-US" dirty="0"/>
              <a:t>(time shared) with the 8 data bits.</a:t>
            </a:r>
          </a:p>
          <a:p>
            <a:pPr lvl="1"/>
            <a:r>
              <a:rPr lang="en-US" dirty="0"/>
              <a:t>So, the bits AD</a:t>
            </a:r>
            <a:r>
              <a:rPr lang="en-US" baseline="-25000" dirty="0"/>
              <a:t>0</a:t>
            </a:r>
            <a:r>
              <a:rPr lang="en-US" dirty="0"/>
              <a:t> –</a:t>
            </a:r>
            <a:r>
              <a:rPr lang="en-US" dirty="0" smtClean="0"/>
              <a:t>AD</a:t>
            </a:r>
            <a:r>
              <a:rPr lang="en-US" baseline="-25000" dirty="0" smtClean="0"/>
              <a:t>7 </a:t>
            </a:r>
            <a:r>
              <a:rPr lang="en-US" dirty="0" smtClean="0"/>
              <a:t>are </a:t>
            </a:r>
            <a:r>
              <a:rPr lang="en-US" b="1" i="1" dirty="0"/>
              <a:t>bi-directional</a:t>
            </a:r>
            <a:r>
              <a:rPr lang="en-US" dirty="0"/>
              <a:t> and serve as A</a:t>
            </a:r>
            <a:r>
              <a:rPr lang="en-US" baseline="-25000" dirty="0"/>
              <a:t>0</a:t>
            </a:r>
            <a:r>
              <a:rPr lang="en-US" dirty="0"/>
              <a:t> –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 and </a:t>
            </a:r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–</a:t>
            </a:r>
            <a:r>
              <a:rPr lang="en-US" dirty="0" smtClean="0"/>
              <a:t>D</a:t>
            </a:r>
            <a:r>
              <a:rPr lang="en-US" baseline="-25000" dirty="0" smtClean="0"/>
              <a:t>7</a:t>
            </a:r>
            <a:r>
              <a:rPr lang="en-US" dirty="0" smtClean="0"/>
              <a:t> at </a:t>
            </a:r>
            <a:r>
              <a:rPr lang="en-US" dirty="0"/>
              <a:t>the same time.</a:t>
            </a:r>
          </a:p>
          <a:p>
            <a:pPr lvl="2"/>
            <a:r>
              <a:rPr lang="en-US" dirty="0"/>
              <a:t>During the execution of the instruction, these lines carry the address bits during the early part, then during the late parts of the execution, they carry the 8 data bits.</a:t>
            </a:r>
          </a:p>
          <a:p>
            <a:pPr lvl="1"/>
            <a:r>
              <a:rPr lang="en-US" dirty="0"/>
              <a:t>In order to separate the address from the data, we can use a latch to save the value before the function of the bits changes.</a:t>
            </a:r>
          </a:p>
        </p:txBody>
      </p:sp>
    </p:spTree>
    <p:extLst>
      <p:ext uri="{BB962C8B-B14F-4D97-AF65-F5344CB8AC3E}">
        <p14:creationId xmlns:p14="http://schemas.microsoft.com/office/powerpoint/2010/main" val="709320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6B9-7B04-4FA0-ABFA-17FD9A03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AD</a:t>
            </a:r>
            <a:r>
              <a:rPr lang="en-US" baseline="-25000" dirty="0"/>
              <a:t>7</a:t>
            </a:r>
            <a:r>
              <a:rPr lang="en-US" dirty="0"/>
              <a:t>-AD</a:t>
            </a:r>
            <a:r>
              <a:rPr lang="en-US" baseline="-25000" dirty="0"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4484-54EB-4BD1-B780-FBD94087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From the above description, it becomes obvious that the AD</a:t>
            </a:r>
            <a:r>
              <a:rPr lang="en-US" baseline="-25000" dirty="0"/>
              <a:t>7</a:t>
            </a:r>
            <a:r>
              <a:rPr lang="en-US" dirty="0"/>
              <a:t>–AD</a:t>
            </a:r>
            <a:r>
              <a:rPr lang="en-US" baseline="-25000" dirty="0"/>
              <a:t>0</a:t>
            </a:r>
            <a:r>
              <a:rPr lang="en-US" dirty="0"/>
              <a:t> lines are serving a </a:t>
            </a:r>
            <a:r>
              <a:rPr lang="en-US" b="1" i="1" dirty="0"/>
              <a:t>dual purpose </a:t>
            </a:r>
            <a:r>
              <a:rPr lang="en-US" dirty="0"/>
              <a:t>and that they need to be demultiplexed to get all the information.</a:t>
            </a:r>
          </a:p>
          <a:p>
            <a:pPr algn="just"/>
            <a:r>
              <a:rPr lang="en-US" dirty="0"/>
              <a:t>The </a:t>
            </a:r>
            <a:r>
              <a:rPr lang="en-US" b="1" i="1" dirty="0"/>
              <a:t>high order bits </a:t>
            </a:r>
            <a:r>
              <a:rPr lang="en-US" dirty="0"/>
              <a:t>of the address remain on the bus for </a:t>
            </a:r>
            <a:r>
              <a:rPr lang="en-US" i="1" dirty="0"/>
              <a:t>three clock periods</a:t>
            </a:r>
            <a:r>
              <a:rPr lang="en-US" dirty="0"/>
              <a:t>. However, the low order bits remain for only </a:t>
            </a:r>
            <a:r>
              <a:rPr lang="en-US" i="1" dirty="0"/>
              <a:t>one clock period </a:t>
            </a:r>
            <a:r>
              <a:rPr lang="en-US" dirty="0"/>
              <a:t>and they would be lost if they are not saved externally. Also, notice that the </a:t>
            </a:r>
            <a:r>
              <a:rPr lang="en-US" i="1" dirty="0"/>
              <a:t>low order bits </a:t>
            </a:r>
            <a:r>
              <a:rPr lang="en-US" dirty="0"/>
              <a:t>of the address disappear when they are needed most.</a:t>
            </a:r>
          </a:p>
          <a:p>
            <a:pPr algn="just"/>
            <a:r>
              <a:rPr lang="en-US" dirty="0"/>
              <a:t>To make sure we have the entire address for the full three clock cycles, we will use an </a:t>
            </a:r>
            <a:r>
              <a:rPr lang="en-US" i="1" dirty="0"/>
              <a:t>external latch </a:t>
            </a:r>
            <a:r>
              <a:rPr lang="en-US" dirty="0"/>
              <a:t>to save the value of AD</a:t>
            </a:r>
            <a:r>
              <a:rPr lang="en-US" baseline="-25000" dirty="0"/>
              <a:t>7</a:t>
            </a:r>
            <a:r>
              <a:rPr lang="en-US" dirty="0"/>
              <a:t>–AD</a:t>
            </a:r>
            <a:r>
              <a:rPr lang="en-US" baseline="-25000" dirty="0"/>
              <a:t>0</a:t>
            </a:r>
            <a:r>
              <a:rPr lang="en-US" dirty="0"/>
              <a:t> when it is carrying the address bits. We use the </a:t>
            </a:r>
            <a:r>
              <a:rPr lang="en-US" i="1" dirty="0"/>
              <a:t>ALE</a:t>
            </a:r>
            <a:r>
              <a:rPr lang="en-US" dirty="0"/>
              <a:t> signal to enable this latch.</a:t>
            </a:r>
          </a:p>
        </p:txBody>
      </p:sp>
    </p:spTree>
    <p:extLst>
      <p:ext uri="{BB962C8B-B14F-4D97-AF65-F5344CB8AC3E}">
        <p14:creationId xmlns:p14="http://schemas.microsoft.com/office/powerpoint/2010/main" val="3824122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D561-9346-4310-9642-D0759D76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AD7-AD0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0C75-1747-485E-821B-98DD1DD1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ALE operates as a pulse during T1, we will be able to latch the address. Then when ALE goes low, the address is saved and the AD</a:t>
            </a:r>
            <a:r>
              <a:rPr lang="en-US" baseline="-25000" dirty="0"/>
              <a:t>7</a:t>
            </a:r>
            <a:r>
              <a:rPr lang="en-US" dirty="0"/>
              <a:t>–AD</a:t>
            </a:r>
            <a:r>
              <a:rPr lang="en-US" baseline="-25000" dirty="0"/>
              <a:t>0</a:t>
            </a:r>
            <a:r>
              <a:rPr lang="en-US" dirty="0"/>
              <a:t> lines can be used for their purpose as the bi-directional data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4720-8125-4009-9A3B-09F7B5B9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167784"/>
            <a:ext cx="52768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38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8C90-EFEF-4073-BC67-08254917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the Bus AD</a:t>
            </a:r>
            <a:r>
              <a:rPr lang="en-US" baseline="-25000" dirty="0"/>
              <a:t>7</a:t>
            </a:r>
            <a:r>
              <a:rPr lang="en-US" dirty="0"/>
              <a:t>–AD</a:t>
            </a:r>
            <a:r>
              <a:rPr lang="en-US" baseline="-25000" dirty="0"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EF4D-4A13-44A1-B0C5-69C75896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 order address is placed on the address bus and hold for 3 clock periods</a:t>
            </a:r>
          </a:p>
          <a:p>
            <a:r>
              <a:rPr lang="en-US" dirty="0"/>
              <a:t>The low order address is lost after the first clock period, this address needs to be hold however we need to use latch</a:t>
            </a:r>
          </a:p>
          <a:p>
            <a:r>
              <a:rPr lang="en-US" dirty="0"/>
              <a:t>The address AD</a:t>
            </a:r>
            <a:r>
              <a:rPr lang="en-US" baseline="-25000" dirty="0"/>
              <a:t>7</a:t>
            </a:r>
            <a:r>
              <a:rPr lang="en-US" dirty="0"/>
              <a:t> –AD</a:t>
            </a:r>
            <a:r>
              <a:rPr lang="en-US" baseline="-25000" dirty="0"/>
              <a:t>0</a:t>
            </a:r>
            <a:r>
              <a:rPr lang="en-US" dirty="0"/>
              <a:t> is connected as inputs to the latch 74LS373</a:t>
            </a:r>
          </a:p>
          <a:p>
            <a:r>
              <a:rPr lang="en-US" dirty="0"/>
              <a:t>The ALE signal is connected to the enable (G) pin of the latch and the OC –Output control –of the latch is grounded</a:t>
            </a:r>
          </a:p>
        </p:txBody>
      </p:sp>
    </p:spTree>
    <p:extLst>
      <p:ext uri="{BB962C8B-B14F-4D97-AF65-F5344CB8AC3E}">
        <p14:creationId xmlns:p14="http://schemas.microsoft.com/office/powerpoint/2010/main" val="1459665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0676-ED47-48B8-8E4A-6D2B0362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7C3-EA08-4D44-A464-72945911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F5146-2F53-4F8A-86A9-28DC8CB2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30" y="0"/>
            <a:ext cx="4782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1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F50C-BAA7-4251-96F6-C2B89B69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2ACD-CDC0-43E2-9A39-43A28A32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all of the concepts together, we 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1AD9E-9871-4005-8851-D770296E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7" y="2379558"/>
            <a:ext cx="6829857" cy="39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F97-EEB8-49F0-B1C1-8749CF43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there ever a “mini”-processor?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A6C4-5043-4682-840F-AC834F2A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R="0">
              <a:spcBef>
                <a:spcPts val="500"/>
              </a:spcBef>
            </a:pPr>
            <a:r>
              <a:rPr lang="en-US" dirty="0"/>
              <a:t>No.</a:t>
            </a:r>
          </a:p>
          <a:p>
            <a:pPr lvl="1"/>
            <a:r>
              <a:rPr lang="en-US" dirty="0"/>
              <a:t>It went directly from discrete elements to a single chip. However, comparing today’s microprocessors to the ones built in the early 1970’s you find an extreme increase in the amount of integration.</a:t>
            </a:r>
          </a:p>
          <a:p>
            <a:pPr marR="0">
              <a:spcBef>
                <a:spcPts val="500"/>
              </a:spcBef>
            </a:pPr>
            <a:endParaRPr lang="en-US" dirty="0"/>
          </a:p>
          <a:p>
            <a:pPr marR="0">
              <a:spcBef>
                <a:spcPts val="500"/>
              </a:spcBef>
            </a:pPr>
            <a:r>
              <a:rPr lang="en-US" dirty="0"/>
              <a:t>So, What is a microprocessor?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0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pins in the interfacing section of the microprocessor depends on the technology of that date.</a:t>
            </a:r>
          </a:p>
          <a:p>
            <a:r>
              <a:rPr lang="en-US" dirty="0"/>
              <a:t>Cost of an IC depends on the number of pins and the technology of that date.</a:t>
            </a:r>
          </a:p>
          <a:p>
            <a:r>
              <a:rPr lang="en-US" dirty="0"/>
              <a:t>8085 microprocessor developed in 1976 has 40 pins.</a:t>
            </a:r>
          </a:p>
          <a:p>
            <a:r>
              <a:rPr lang="en-US" dirty="0"/>
              <a:t>In today’s scenario technology support 256 pins or more for interfacing with external world, i.e. memory and I/O devices.</a:t>
            </a:r>
          </a:p>
          <a:p>
            <a:r>
              <a:rPr lang="en-US" dirty="0"/>
              <a:t>Through pins different control signals are being communicated. </a:t>
            </a:r>
          </a:p>
        </p:txBody>
      </p:sp>
    </p:spTree>
    <p:extLst>
      <p:ext uri="{BB962C8B-B14F-4D97-AF65-F5344CB8AC3E}">
        <p14:creationId xmlns:p14="http://schemas.microsoft.com/office/powerpoint/2010/main" val="1629668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I/O control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𝑅𝐷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It </a:t>
                </a:r>
                <a:r>
                  <a:rPr lang="en-US" dirty="0"/>
                  <a:t>is a signal sent by the microprocessor to the memory/input device to control the read operation. When 0 (goes low selected memory or input device is read).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𝑊𝑅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It is a signal sent by the microprocessor to the memory/ output device to control write operation. When it goes low               Data is written into selected </a:t>
                </a:r>
                <a:r>
                  <a:rPr lang="en-US" dirty="0" smtClean="0"/>
                  <a:t>memory </a:t>
                </a:r>
                <a:r>
                  <a:rPr lang="en-US" dirty="0"/>
                  <a:t>or sent to output device.</a:t>
                </a:r>
              </a:p>
              <a:p>
                <a:r>
                  <a:rPr lang="en-US" dirty="0"/>
                  <a:t>Ready = It is a signal sent by the input/output device to the microprocessor to indicate that the input/output device is ready to send or receive data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8676564" y="372583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12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/>
          <a:lstStyle/>
          <a:p>
            <a:r>
              <a:rPr lang="en-US" dirty="0"/>
              <a:t>ALE = It is a address latch enable signal.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8</a:t>
            </a:r>
            <a:r>
              <a:rPr lang="en-US" dirty="0"/>
              <a:t>-A</a:t>
            </a:r>
            <a:r>
              <a:rPr lang="en-US" baseline="-25000" dirty="0"/>
              <a:t>15</a:t>
            </a:r>
            <a:r>
              <a:rPr lang="en-US" dirty="0"/>
              <a:t> = These are address bus and are used for the most significant bits of the memory address or I/O address.</a:t>
            </a:r>
          </a:p>
          <a:p>
            <a:r>
              <a:rPr lang="en-US" dirty="0"/>
              <a:t>AD</a:t>
            </a:r>
            <a:r>
              <a:rPr lang="en-US" baseline="-25000" dirty="0"/>
              <a:t>0</a:t>
            </a:r>
            <a:r>
              <a:rPr lang="en-US" dirty="0"/>
              <a:t>-AD</a:t>
            </a:r>
            <a:r>
              <a:rPr lang="en-US" baseline="-25000" dirty="0"/>
              <a:t>7</a:t>
            </a:r>
            <a:r>
              <a:rPr lang="en-US" dirty="0"/>
              <a:t> = These are time multiplexed address/data bus, i.e.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84253"/>
              </p:ext>
            </p:extLst>
          </p:nvPr>
        </p:nvGraphicFramePr>
        <p:xfrm>
          <a:off x="2314433" y="1175148"/>
          <a:ext cx="6629400" cy="1277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95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16 lines are used as address 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0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Address 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05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-AD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=Data 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35901"/>
              </p:ext>
            </p:extLst>
          </p:nvPr>
        </p:nvGraphicFramePr>
        <p:xfrm>
          <a:off x="2581133" y="4018129"/>
          <a:ext cx="6096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clock cycle of machine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</a:t>
                      </a:r>
                      <a:r>
                        <a:rPr lang="en-US" baseline="0" dirty="0"/>
                        <a:t> significant bits of memory or I/O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and Third clock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data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37313" y="5535137"/>
                <a:ext cx="96853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𝐼𝑂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=It is a status signal which distinguishes whether the address is for memory or I/O.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313" y="5535137"/>
                <a:ext cx="9685361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093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>
            <a:normAutofit/>
          </a:bodyPr>
          <a:lstStyle/>
          <a:p>
            <a:r>
              <a:rPr lang="en-US" dirty="0"/>
              <a:t>Status lines (S</a:t>
            </a:r>
            <a:r>
              <a:rPr lang="en-US" baseline="-25000" dirty="0"/>
              <a:t>0</a:t>
            </a:r>
            <a:r>
              <a:rPr lang="en-US" dirty="0"/>
              <a:t> and S</a:t>
            </a:r>
            <a:r>
              <a:rPr lang="en-US" baseline="-25000" dirty="0"/>
              <a:t>1</a:t>
            </a:r>
            <a:r>
              <a:rPr lang="en-US" dirty="0"/>
              <a:t>) = These are the signals sent by the microprocessor to distinguish various types of operations.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CPU </a:t>
            </a:r>
            <a:r>
              <a:rPr lang="en-US" u="sng" dirty="0"/>
              <a:t>and BUS Control lines</a:t>
            </a:r>
          </a:p>
          <a:p>
            <a:r>
              <a:rPr lang="en-US" dirty="0"/>
              <a:t>HOLD = When another device of the computer system, requires address/data bus for data transfer, it sends HOLD signal to the microprocessor.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58274"/>
              </p:ext>
            </p:extLst>
          </p:nvPr>
        </p:nvGraphicFramePr>
        <p:xfrm>
          <a:off x="3714465" y="1548180"/>
          <a:ext cx="304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57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HLDA = It is a HOLD acknowledge signal sent out by the microprocessor after receiving the HOLD signal.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RESET IN = It reset the program counter, interrupt enable, HLDA flip-flops and instruction register.</a:t>
            </a:r>
          </a:p>
          <a:p>
            <a:r>
              <a:rPr lang="en-US" dirty="0"/>
              <a:t>RESET OUT = It indicates that the CPU is being reset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76014" y="1654325"/>
            <a:ext cx="5742709" cy="2729346"/>
            <a:chOff x="1143000" y="2254827"/>
            <a:chExt cx="5742709" cy="2729346"/>
          </a:xfrm>
        </p:grpSpPr>
        <p:sp>
          <p:nvSpPr>
            <p:cNvPr id="4" name="Rectangle 3"/>
            <p:cNvSpPr/>
            <p:nvPr/>
          </p:nvSpPr>
          <p:spPr>
            <a:xfrm>
              <a:off x="1143000" y="2819400"/>
              <a:ext cx="19812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04509" y="4267200"/>
              <a:ext cx="1981200" cy="7169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04508" y="3229841"/>
              <a:ext cx="1953491" cy="647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2254827"/>
              <a:ext cx="1981200" cy="647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322984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Microprocessor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18809" y="3369025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DMA Controller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1100" y="444102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device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91100" y="239401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124200" y="3369025"/>
              <a:ext cx="1780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1"/>
            </p:cNvCxnSpPr>
            <p:nvPr/>
          </p:nvCxnSpPr>
          <p:spPr>
            <a:xfrm flipH="1">
              <a:off x="3096492" y="3553691"/>
              <a:ext cx="1808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172200" y="3877541"/>
              <a:ext cx="0" cy="389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334000" y="3877541"/>
              <a:ext cx="0" cy="389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15000" y="2902527"/>
              <a:ext cx="0" cy="327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2895600"/>
              <a:ext cx="0" cy="327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1"/>
            </p:cNvCxnSpPr>
            <p:nvPr/>
          </p:nvCxnSpPr>
          <p:spPr>
            <a:xfrm flipH="1">
              <a:off x="2133600" y="2578677"/>
              <a:ext cx="2743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4" idx="0"/>
            </p:cNvCxnSpPr>
            <p:nvPr/>
          </p:nvCxnSpPr>
          <p:spPr>
            <a:xfrm>
              <a:off x="2133600" y="2578677"/>
              <a:ext cx="0" cy="240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2"/>
            </p:cNvCxnSpPr>
            <p:nvPr/>
          </p:nvCxnSpPr>
          <p:spPr>
            <a:xfrm>
              <a:off x="2133600" y="4419600"/>
              <a:ext cx="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1"/>
            </p:cNvCxnSpPr>
            <p:nvPr/>
          </p:nvCxnSpPr>
          <p:spPr>
            <a:xfrm flipV="1">
              <a:off x="2133600" y="4625687"/>
              <a:ext cx="2770909" cy="22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276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Interrupt </a:t>
            </a:r>
            <a:r>
              <a:rPr lang="en-US" dirty="0"/>
              <a:t>is an internal or external signal which may disturb or alter the sequence of execution of processor.</a:t>
            </a:r>
          </a:p>
          <a:p>
            <a:r>
              <a:rPr lang="en-US" dirty="0"/>
              <a:t>It is a method by which an I/O device informs the processor that it requires services of the processor.</a:t>
            </a:r>
          </a:p>
          <a:p>
            <a:r>
              <a:rPr lang="en-US" dirty="0"/>
              <a:t>Interrupt can be classified as:</a:t>
            </a:r>
          </a:p>
          <a:p>
            <a:pPr lvl="1"/>
            <a:r>
              <a:rPr lang="en-US" dirty="0" err="1"/>
              <a:t>Maskable</a:t>
            </a:r>
            <a:r>
              <a:rPr lang="en-US" dirty="0"/>
              <a:t> – Interrupt which can be </a:t>
            </a:r>
            <a:r>
              <a:rPr lang="en-US" dirty="0" smtClean="0"/>
              <a:t>avoided.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Maskable</a:t>
            </a:r>
            <a:r>
              <a:rPr lang="en-US" dirty="0" smtClean="0"/>
              <a:t> </a:t>
            </a:r>
            <a:r>
              <a:rPr lang="en-US" dirty="0"/>
              <a:t>- Interrupt which cannot be ignored or 				           avoided.</a:t>
            </a:r>
          </a:p>
          <a:p>
            <a:pPr lvl="1"/>
            <a:r>
              <a:rPr lang="en-US" dirty="0"/>
              <a:t>Vectored – Interrupt which has specific address location in the 		   </a:t>
            </a:r>
            <a:r>
              <a:rPr lang="en-US" dirty="0" smtClean="0"/>
              <a:t>memory.</a:t>
            </a:r>
          </a:p>
          <a:p>
            <a:pPr lvl="1"/>
            <a:r>
              <a:rPr lang="en-US" dirty="0" smtClean="0"/>
              <a:t>Non-vectored </a:t>
            </a:r>
            <a:r>
              <a:rPr lang="en-US" dirty="0"/>
              <a:t>– Interrupt which do not have specific address 			          location in the memory.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6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 and serial I/O </a:t>
            </a:r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= These are the terminals connected to external 		   crystal oscillator which drives an </a:t>
            </a:r>
            <a:r>
              <a:rPr lang="en-US" dirty="0" smtClean="0"/>
              <a:t>internal circuitry </a:t>
            </a:r>
            <a:r>
              <a:rPr lang="en-US" dirty="0"/>
              <a:t>of the microprocessor.</a:t>
            </a:r>
          </a:p>
          <a:p>
            <a:r>
              <a:rPr lang="en-US" dirty="0"/>
              <a:t>SID = It is a data line for serial input. The data on this </a:t>
            </a:r>
            <a:r>
              <a:rPr lang="en-US" dirty="0" smtClean="0"/>
              <a:t>line </a:t>
            </a:r>
            <a:r>
              <a:rPr lang="en-US" dirty="0"/>
              <a:t>is loaded into the 7th bit of the accumulator when </a:t>
            </a:r>
            <a:r>
              <a:rPr lang="en-US" dirty="0" smtClean="0"/>
              <a:t>RIM </a:t>
            </a:r>
            <a:r>
              <a:rPr lang="en-US" dirty="0"/>
              <a:t>is executed.</a:t>
            </a:r>
          </a:p>
          <a:p>
            <a:r>
              <a:rPr lang="en-US" dirty="0"/>
              <a:t>SOD =  It is a data line for serial output. The 7th bit of </a:t>
            </a:r>
            <a:r>
              <a:rPr lang="en-US" dirty="0" smtClean="0"/>
              <a:t>the  </a:t>
            </a:r>
            <a:r>
              <a:rPr lang="en-US" dirty="0"/>
              <a:t>accumulator is output on SOD line when </a:t>
            </a:r>
            <a:r>
              <a:rPr lang="en-US" dirty="0" smtClean="0"/>
              <a:t>SIM instruction </a:t>
            </a:r>
            <a:r>
              <a:rPr lang="en-US" dirty="0"/>
              <a:t>is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32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baseline="-25000" dirty="0" err="1"/>
              <a:t>cc</a:t>
            </a:r>
            <a:r>
              <a:rPr lang="en-US" dirty="0"/>
              <a:t> = +5 V supply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ss</a:t>
            </a:r>
            <a:r>
              <a:rPr lang="en-US" dirty="0"/>
              <a:t> = ground reference</a:t>
            </a:r>
          </a:p>
          <a:p>
            <a:r>
              <a:rPr lang="en-US" dirty="0"/>
              <a:t>Clock = It is a output for user, which can be used for other 	      digital 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0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586D-AA67-4596-B7DF-D2461ED1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EAD4-5A52-4AF7-87B3-9155A492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11560" algn="just"/>
            <a:r>
              <a:rPr lang="en-US" sz="3200" dirty="0"/>
              <a:t>The microprocessor is a </a:t>
            </a:r>
            <a:r>
              <a:rPr lang="en-US" sz="3200" u="sng" dirty="0"/>
              <a:t>programmable device</a:t>
            </a:r>
            <a:r>
              <a:rPr lang="en-US" sz="3200" dirty="0"/>
              <a:t> that </a:t>
            </a:r>
            <a:r>
              <a:rPr lang="en-US" sz="3200" u="sng" dirty="0"/>
              <a:t>takes in numbers, performs on them arithmetic or logical operations</a:t>
            </a:r>
            <a:r>
              <a:rPr lang="en-US" sz="3200" dirty="0"/>
              <a:t> according to the </a:t>
            </a:r>
            <a:r>
              <a:rPr lang="en-US" sz="3200" u="sng" dirty="0"/>
              <a:t>program stored in memory </a:t>
            </a:r>
            <a:r>
              <a:rPr lang="en-US" sz="3200" dirty="0"/>
              <a:t>and then </a:t>
            </a:r>
            <a:r>
              <a:rPr lang="en-US" sz="3200" u="sng" dirty="0"/>
              <a:t>produces</a:t>
            </a:r>
            <a:r>
              <a:rPr lang="en-US" sz="3200" dirty="0"/>
              <a:t> other numbers as a result.</a:t>
            </a:r>
          </a:p>
        </p:txBody>
      </p:sp>
    </p:spTree>
    <p:extLst>
      <p:ext uri="{BB962C8B-B14F-4D97-AF65-F5344CB8AC3E}">
        <p14:creationId xmlns:p14="http://schemas.microsoft.com/office/powerpoint/2010/main" val="123170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9679-92FE-43DA-99F6-286CEB55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EAB9-0EFA-4604-B407-DC22CD91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just"/>
            <a:r>
              <a:rPr lang="en-US" sz="3200" dirty="0"/>
              <a:t>Lets expand each of the underlined words:</a:t>
            </a:r>
          </a:p>
          <a:p>
            <a:pPr lvl="1" algn="just"/>
            <a:r>
              <a:rPr lang="en-US" sz="3200" b="1" i="1" dirty="0"/>
              <a:t>Programmable device</a:t>
            </a:r>
            <a:r>
              <a:rPr lang="en-US" sz="3200" dirty="0"/>
              <a:t>: The microprocessor can perform different sets of operations on the data it receives depending on the sequence of </a:t>
            </a:r>
            <a:r>
              <a:rPr lang="en-US" sz="3200" b="1" i="1" dirty="0"/>
              <a:t>instructions</a:t>
            </a:r>
            <a:r>
              <a:rPr lang="en-US" sz="3200" dirty="0"/>
              <a:t> supplied in the given program. By changing the program, the microprocessor manipulates the data in different ways.</a:t>
            </a:r>
          </a:p>
          <a:p>
            <a:pPr lvl="1" algn="just"/>
            <a:r>
              <a:rPr lang="en-US" sz="3200" b="1" i="1" dirty="0"/>
              <a:t>Instructions:</a:t>
            </a:r>
            <a:r>
              <a:rPr lang="en-US" sz="3200" dirty="0"/>
              <a:t> Each microprocessor is designed to execute a specific group of operations. This group of operations is called an instruction set. This instruction set defines what the microprocessor can and cannot do.</a:t>
            </a:r>
          </a:p>
          <a:p>
            <a:pPr marR="0"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BEA2-0906-458B-9524-53B8B0BB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8D81-0807-4102-AB3B-5DB7938D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/>
            <a:r>
              <a:rPr lang="en-US" sz="3000" b="1" i="1" dirty="0"/>
              <a:t>Takes in</a:t>
            </a:r>
            <a:r>
              <a:rPr lang="en-US" sz="3000" dirty="0"/>
              <a:t>: The data that the microprocessor manipulates must come from somewhere. </a:t>
            </a:r>
          </a:p>
          <a:p>
            <a:pPr lvl="1"/>
            <a:r>
              <a:rPr lang="en-US" sz="2600" dirty="0"/>
              <a:t>It comes from what is called “input devices”. </a:t>
            </a:r>
          </a:p>
          <a:p>
            <a:pPr lvl="1"/>
            <a:r>
              <a:rPr lang="en-US" sz="2600" dirty="0"/>
              <a:t>These are devices that bring data into the system from the outside world. </a:t>
            </a:r>
          </a:p>
          <a:p>
            <a:pPr lvl="1"/>
            <a:r>
              <a:rPr lang="en-US" sz="2600" dirty="0"/>
              <a:t>These represent devices such as a keyboard, a mouse, switches, and the like.</a:t>
            </a:r>
          </a:p>
          <a:p>
            <a:pPr marR="0"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5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3E7F-44E2-43E6-A756-936CCDF3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/>
              <a:t>Definition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DF80-F5EC-4749-BE13-607436ED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/>
            <a:r>
              <a:rPr lang="en-US" sz="3000" dirty="0"/>
              <a:t>Numbers: The microprocessor has a very narrow view on life. It only understands binary numbers.</a:t>
            </a:r>
          </a:p>
          <a:p>
            <a:pPr marR="19180" algn="l"/>
            <a:r>
              <a:rPr lang="en-US" sz="3000" dirty="0"/>
              <a:t>A binary digit is called a bit (which comes from binary digit). </a:t>
            </a:r>
          </a:p>
          <a:p>
            <a:pPr marR="21910" algn="l"/>
            <a:r>
              <a:rPr lang="en-US" sz="3000" dirty="0"/>
              <a:t>The microprocessor recognizes and processes a group of bits together. This group of bits is called a “word”.</a:t>
            </a:r>
          </a:p>
          <a:p>
            <a:pPr marR="12730" algn="l"/>
            <a:r>
              <a:rPr lang="en-US" sz="3000" dirty="0"/>
              <a:t>The number of bits in a Microprocessor’s word, is a measure of its “abilities”.</a:t>
            </a:r>
          </a:p>
        </p:txBody>
      </p:sp>
    </p:spTree>
    <p:extLst>
      <p:ext uri="{BB962C8B-B14F-4D97-AF65-F5344CB8AC3E}">
        <p14:creationId xmlns:p14="http://schemas.microsoft.com/office/powerpoint/2010/main" val="34888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3485</Words>
  <Application>Microsoft Office PowerPoint</Application>
  <PresentationFormat>Widescreen</PresentationFormat>
  <Paragraphs>341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Times New Roman</vt:lpstr>
      <vt:lpstr>Office Theme</vt:lpstr>
      <vt:lpstr>Microprocessor 8085</vt:lpstr>
      <vt:lpstr> Basic Concepts of Microprocessors</vt:lpstr>
      <vt:lpstr> What is a Microprocessor?</vt:lpstr>
      <vt:lpstr> What about micro?</vt:lpstr>
      <vt:lpstr>Was there ever a “mini”-processor?</vt:lpstr>
      <vt:lpstr>Definition of the Microprocessor</vt:lpstr>
      <vt:lpstr>Definition (Contd.)</vt:lpstr>
      <vt:lpstr>Definition (Contd.)</vt:lpstr>
      <vt:lpstr>Definition (Contd.)</vt:lpstr>
      <vt:lpstr>Definition (Contd.)</vt:lpstr>
      <vt:lpstr>Definition (Contd.)</vt:lpstr>
      <vt:lpstr>Definition (Contd.)</vt:lpstr>
      <vt:lpstr>Definition (Contd.)</vt:lpstr>
      <vt:lpstr>Definition (Contd.)</vt:lpstr>
      <vt:lpstr>A Microprocessor-based system</vt:lpstr>
      <vt:lpstr>Inside the Microprocessor</vt:lpstr>
      <vt:lpstr>Organization of a microprocessor-based system</vt:lpstr>
      <vt:lpstr>Memory</vt:lpstr>
      <vt:lpstr>Memory Map and Addresses</vt:lpstr>
      <vt:lpstr>Memory</vt:lpstr>
      <vt:lpstr>The three cycle instruction execution model</vt:lpstr>
      <vt:lpstr>Machine Language</vt:lpstr>
      <vt:lpstr>The 8085 Machine Language</vt:lpstr>
      <vt:lpstr>Assembly Language</vt:lpstr>
      <vt:lpstr>Assembly Language</vt:lpstr>
      <vt:lpstr>Assembly Language</vt:lpstr>
      <vt:lpstr>“Assembling” The Program</vt:lpstr>
      <vt:lpstr>8085 Microprocessor Architecture</vt:lpstr>
      <vt:lpstr>8085 Microprocessor Architecture</vt:lpstr>
      <vt:lpstr>PowerPoint Presentation</vt:lpstr>
      <vt:lpstr>PowerPoint Presentation</vt:lpstr>
      <vt:lpstr>PowerPoint Presentation</vt:lpstr>
      <vt:lpstr>8085 Architecture</vt:lpstr>
      <vt:lpstr>Intel 8085 Microprocessor</vt:lpstr>
      <vt:lpstr>ALU</vt:lpstr>
      <vt:lpstr>Registers</vt:lpstr>
      <vt:lpstr>Cont…</vt:lpstr>
      <vt:lpstr>PowerPoint Presentation</vt:lpstr>
      <vt:lpstr>PowerPoint Presentation</vt:lpstr>
      <vt:lpstr>The Internal Architecture</vt:lpstr>
      <vt:lpstr>The Internal Architecture</vt:lpstr>
      <vt:lpstr>Non Programmable Registers</vt:lpstr>
      <vt:lpstr>Internal Clock generator </vt:lpstr>
      <vt:lpstr>The Address and Data Busses</vt:lpstr>
      <vt:lpstr>Demultiplexing AD7-AD0</vt:lpstr>
      <vt:lpstr>Demultiplexing AD7-AD0</vt:lpstr>
      <vt:lpstr>Demultiplexing the Bus AD7–AD0</vt:lpstr>
      <vt:lpstr>PowerPoint Presentation</vt:lpstr>
      <vt:lpstr>The Overall Picture</vt:lpstr>
      <vt:lpstr>Interface Section</vt:lpstr>
      <vt:lpstr>Memory and I/O control lines</vt:lpstr>
      <vt:lpstr>PowerPoint Presentation</vt:lpstr>
      <vt:lpstr>PowerPoint Presentation</vt:lpstr>
      <vt:lpstr>PowerPoint Presentation</vt:lpstr>
      <vt:lpstr>Interrupt</vt:lpstr>
      <vt:lpstr>Crystal and serial I/O lines</vt:lpstr>
      <vt:lpstr>Utility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8085</dc:title>
  <dc:creator>Balaji Venkateswaran</dc:creator>
  <cp:lastModifiedBy>Balaji Venkateswaran V</cp:lastModifiedBy>
  <cp:revision>30</cp:revision>
  <dcterms:created xsi:type="dcterms:W3CDTF">2021-02-16T04:36:32Z</dcterms:created>
  <dcterms:modified xsi:type="dcterms:W3CDTF">2021-02-23T06:38:47Z</dcterms:modified>
</cp:coreProperties>
</file>