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ACD3-5694-4FC9-AE45-E9136A8A017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2CF6-D9FE-4959-8F3A-F979F9E6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5" dirty="0" smtClean="0"/>
              <a:t>Counters &amp; Time</a:t>
            </a:r>
            <a:r>
              <a:rPr lang="en-US" spc="-40" dirty="0" smtClean="0"/>
              <a:t> </a:t>
            </a:r>
            <a:r>
              <a:rPr lang="en-US" spc="-5" dirty="0" smtClean="0"/>
              <a:t>Delays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Delay Loops</a:t>
            </a:r>
            <a:r>
              <a:rPr lang="en-US" spc="-45" dirty="0" smtClean="0"/>
              <a:t> </a:t>
            </a:r>
            <a:r>
              <a:rPr lang="en-US" spc="-5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065" marR="81915" indent="-342900">
              <a:lnSpc>
                <a:spcPts val="2810"/>
              </a:lnSpc>
              <a:spcBef>
                <a:spcPts val="450"/>
              </a:spcBef>
              <a:tabLst>
                <a:tab pos="393065" algn="l"/>
                <a:tab pos="393700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We need to keep in mind though that in the last  iteration of the loop, the JNZ instruction will fail and  require only 7 T-States rather than the</a:t>
            </a:r>
            <a:r>
              <a:rPr lang="en-US" sz="2600" spc="15" dirty="0" smtClean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10.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393700" marR="242570" indent="-343535">
              <a:lnSpc>
                <a:spcPts val="2810"/>
              </a:lnSpc>
              <a:spcBef>
                <a:spcPts val="615"/>
              </a:spcBef>
              <a:tabLst>
                <a:tab pos="393700" algn="l"/>
                <a:tab pos="394335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Therefore, we must deduct 3 T-States from the total  delay to get an accurate delay</a:t>
            </a:r>
            <a:r>
              <a:rPr lang="en-US" sz="2600" spc="-35" dirty="0" smtClean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calculation.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270"/>
              </a:spcBef>
              <a:tabLst>
                <a:tab pos="393700" algn="l"/>
                <a:tab pos="394335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To calculate the delay, we use the following</a:t>
            </a:r>
            <a:r>
              <a:rPr lang="en-US" sz="2600" spc="-25" dirty="0" smtClean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formula:</a:t>
            </a:r>
            <a:endParaRPr lang="en-US" sz="2600" dirty="0">
              <a:latin typeface="Times New Roman"/>
              <a:cs typeface="Times New Roman"/>
            </a:endParaRPr>
          </a:p>
          <a:p>
            <a:pPr marL="50800" indent="0">
              <a:lnSpc>
                <a:spcPct val="100000"/>
              </a:lnSpc>
              <a:spcBef>
                <a:spcPts val="270"/>
              </a:spcBef>
              <a:buNone/>
              <a:tabLst>
                <a:tab pos="393700" algn="l"/>
                <a:tab pos="394335" algn="l"/>
              </a:tabLst>
            </a:pPr>
            <a:r>
              <a:rPr lang="en-US" sz="2600" spc="7" baseline="13888" dirty="0" smtClean="0">
                <a:latin typeface="Times New Roman"/>
                <a:cs typeface="Times New Roman"/>
              </a:rPr>
              <a:t>			</a:t>
            </a:r>
            <a:r>
              <a:rPr lang="en-US" sz="3900" spc="7" baseline="13888" dirty="0" err="1" smtClean="0">
                <a:latin typeface="Times New Roman"/>
                <a:cs typeface="Times New Roman"/>
              </a:rPr>
              <a:t>T</a:t>
            </a:r>
            <a:r>
              <a:rPr lang="en-US" sz="1700" spc="5" dirty="0" err="1" smtClean="0">
                <a:latin typeface="Times New Roman"/>
                <a:cs typeface="Times New Roman"/>
              </a:rPr>
              <a:t>delay</a:t>
            </a:r>
            <a:r>
              <a:rPr lang="en-US" sz="1700" spc="5" dirty="0" smtClean="0">
                <a:latin typeface="Times New Roman"/>
                <a:cs typeface="Times New Roman"/>
              </a:rPr>
              <a:t>  </a:t>
            </a:r>
            <a:r>
              <a:rPr lang="en-US" sz="3900" spc="-7" baseline="13888" dirty="0" smtClean="0">
                <a:latin typeface="Times New Roman"/>
                <a:cs typeface="Times New Roman"/>
              </a:rPr>
              <a:t>= </a:t>
            </a:r>
            <a:r>
              <a:rPr lang="en-US" sz="3900" spc="7" baseline="13888" dirty="0" smtClean="0">
                <a:latin typeface="Times New Roman"/>
                <a:cs typeface="Times New Roman"/>
              </a:rPr>
              <a:t>T</a:t>
            </a:r>
            <a:r>
              <a:rPr lang="en-US" sz="1700" spc="5" dirty="0" smtClean="0">
                <a:latin typeface="Times New Roman"/>
                <a:cs typeface="Times New Roman"/>
              </a:rPr>
              <a:t>O  </a:t>
            </a:r>
            <a:r>
              <a:rPr lang="en-US" sz="3900" spc="-7" baseline="13888" dirty="0" smtClean="0">
                <a:latin typeface="Times New Roman"/>
                <a:cs typeface="Times New Roman"/>
              </a:rPr>
              <a:t>+</a:t>
            </a:r>
            <a:r>
              <a:rPr lang="en-US" sz="3900" spc="-660" baseline="13888" dirty="0" smtClean="0">
                <a:latin typeface="Times New Roman"/>
                <a:cs typeface="Times New Roman"/>
              </a:rPr>
              <a:t> </a:t>
            </a:r>
            <a:r>
              <a:rPr lang="en-US" sz="3900" spc="7" baseline="13888" dirty="0" smtClean="0">
                <a:latin typeface="Times New Roman"/>
                <a:cs typeface="Times New Roman"/>
              </a:rPr>
              <a:t>T</a:t>
            </a:r>
            <a:r>
              <a:rPr lang="en-US" sz="1700" spc="5" dirty="0" smtClean="0">
                <a:latin typeface="Times New Roman"/>
                <a:cs typeface="Times New Roman"/>
              </a:rPr>
              <a:t>L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marL="793750" lvl="1" indent="-285750">
              <a:lnSpc>
                <a:spcPts val="1964"/>
              </a:lnSpc>
              <a:buChar char="–"/>
              <a:tabLst>
                <a:tab pos="793115" algn="l"/>
                <a:tab pos="793750" algn="l"/>
              </a:tabLst>
            </a:pPr>
            <a:r>
              <a:rPr lang="en-US" sz="1800" spc="-5" dirty="0" err="1" smtClean="0">
                <a:latin typeface="Times New Roman"/>
                <a:cs typeface="Times New Roman"/>
              </a:rPr>
              <a:t>T</a:t>
            </a:r>
            <a:r>
              <a:rPr lang="en-US" sz="1800" spc="-7" baseline="-20833" dirty="0" err="1" smtClean="0">
                <a:latin typeface="Times New Roman"/>
                <a:cs typeface="Times New Roman"/>
              </a:rPr>
              <a:t>delay</a:t>
            </a:r>
            <a:r>
              <a:rPr lang="en-US" sz="1800" spc="-7" baseline="-20833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= </a:t>
            </a:r>
            <a:r>
              <a:rPr lang="en-US" sz="1800" spc="-5" dirty="0" smtClean="0">
                <a:latin typeface="Times New Roman"/>
                <a:cs typeface="Times New Roman"/>
              </a:rPr>
              <a:t>total</a:t>
            </a:r>
            <a:r>
              <a:rPr lang="en-US" sz="1800" spc="-14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delay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793750" lvl="1" indent="-285750">
              <a:lnSpc>
                <a:spcPct val="100000"/>
              </a:lnSpc>
              <a:spcBef>
                <a:spcPts val="215"/>
              </a:spcBef>
              <a:buChar char="–"/>
              <a:tabLst>
                <a:tab pos="793115" algn="l"/>
                <a:tab pos="79375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</a:t>
            </a:r>
            <a:r>
              <a:rPr lang="en-US" sz="1800" spc="-7" baseline="-20833" dirty="0" smtClean="0">
                <a:latin typeface="Times New Roman"/>
                <a:cs typeface="Times New Roman"/>
              </a:rPr>
              <a:t>O </a:t>
            </a:r>
            <a:r>
              <a:rPr lang="en-US" sz="1800" dirty="0" smtClean="0">
                <a:latin typeface="Times New Roman"/>
                <a:cs typeface="Times New Roman"/>
              </a:rPr>
              <a:t>= </a:t>
            </a:r>
            <a:r>
              <a:rPr lang="en-US" sz="1800" spc="-5" dirty="0" smtClean="0">
                <a:latin typeface="Times New Roman"/>
                <a:cs typeface="Times New Roman"/>
              </a:rPr>
              <a:t>delay outside the</a:t>
            </a:r>
            <a:r>
              <a:rPr lang="en-US" sz="1800" spc="-15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loop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793750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93115" algn="l"/>
                <a:tab pos="79375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</a:t>
            </a:r>
            <a:r>
              <a:rPr lang="en-US" sz="1800" spc="-7" baseline="-20833" dirty="0" smtClean="0">
                <a:latin typeface="Times New Roman"/>
                <a:cs typeface="Times New Roman"/>
              </a:rPr>
              <a:t>L </a:t>
            </a:r>
            <a:r>
              <a:rPr lang="en-US" sz="1800" dirty="0" smtClean="0">
                <a:latin typeface="Times New Roman"/>
                <a:cs typeface="Times New Roman"/>
              </a:rPr>
              <a:t>= </a:t>
            </a:r>
            <a:r>
              <a:rPr lang="en-US" sz="1800" spc="-5" dirty="0" smtClean="0">
                <a:latin typeface="Times New Roman"/>
                <a:cs typeface="Times New Roman"/>
              </a:rPr>
              <a:t>delay </a:t>
            </a:r>
            <a:r>
              <a:rPr lang="en-US" sz="1800" dirty="0" smtClean="0">
                <a:latin typeface="Times New Roman"/>
                <a:cs typeface="Times New Roman"/>
              </a:rPr>
              <a:t>of </a:t>
            </a:r>
            <a:r>
              <a:rPr lang="en-US" sz="1800" spc="-5" dirty="0" smtClean="0">
                <a:latin typeface="Times New Roman"/>
                <a:cs typeface="Times New Roman"/>
              </a:rPr>
              <a:t>the</a:t>
            </a:r>
            <a:r>
              <a:rPr lang="en-US" sz="1800" spc="-14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loop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93065" indent="-342900">
              <a:lnSpc>
                <a:spcPct val="100000"/>
              </a:lnSpc>
              <a:spcBef>
                <a:spcPts val="5"/>
              </a:spcBef>
              <a:tabLst>
                <a:tab pos="393065" algn="l"/>
                <a:tab pos="393700" algn="l"/>
              </a:tabLst>
            </a:pPr>
            <a:r>
              <a:rPr lang="en-US" sz="2600" spc="5" dirty="0" smtClean="0">
                <a:latin typeface="Times New Roman"/>
                <a:cs typeface="Times New Roman"/>
              </a:rPr>
              <a:t>T</a:t>
            </a:r>
            <a:r>
              <a:rPr lang="en-US" sz="2550" spc="7" baseline="-21241" dirty="0" smtClean="0">
                <a:latin typeface="Times New Roman"/>
                <a:cs typeface="Times New Roman"/>
              </a:rPr>
              <a:t>O </a:t>
            </a:r>
            <a:r>
              <a:rPr lang="en-US" sz="2600" spc="-5" dirty="0" smtClean="0">
                <a:latin typeface="Times New Roman"/>
                <a:cs typeface="Times New Roman"/>
              </a:rPr>
              <a:t>is the sum of all delays outside the</a:t>
            </a:r>
            <a:r>
              <a:rPr lang="en-US" sz="2600" spc="-210" dirty="0" smtClean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loop.</a:t>
            </a: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55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Delay Loops</a:t>
            </a:r>
            <a:r>
              <a:rPr lang="en-US" spc="-45" dirty="0" smtClean="0"/>
              <a:t> </a:t>
            </a:r>
            <a:r>
              <a:rPr lang="en-US" spc="-5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marR="30480" indent="-342900">
              <a:lnSpc>
                <a:spcPts val="3460"/>
              </a:lnSpc>
              <a:spcBef>
                <a:spcPts val="530"/>
              </a:spcBef>
              <a:tabLst>
                <a:tab pos="405765" algn="l"/>
                <a:tab pos="4064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Using these formulas, we can calculate the  time delay for the previous</a:t>
            </a:r>
            <a:r>
              <a:rPr lang="en-US" sz="3200" spc="1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example: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450" dirty="0" smtClean="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tabLst>
                <a:tab pos="406400" algn="l"/>
                <a:tab pos="407034" algn="l"/>
              </a:tabLst>
            </a:pP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z="2775" baseline="-21021" dirty="0" smtClean="0">
                <a:latin typeface="Times New Roman"/>
                <a:cs typeface="Times New Roman"/>
              </a:rPr>
              <a:t>O </a:t>
            </a:r>
            <a:r>
              <a:rPr lang="en-US" dirty="0">
                <a:latin typeface="Times New Roman"/>
                <a:cs typeface="Times New Roman"/>
              </a:rPr>
              <a:t>= 7</a:t>
            </a:r>
            <a:r>
              <a:rPr lang="en-US" spc="-2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T-States</a:t>
            </a:r>
            <a:endParaRPr lang="en-US" dirty="0">
              <a:latin typeface="Times New Roman"/>
              <a:cs typeface="Times New Roman"/>
            </a:endParaRPr>
          </a:p>
          <a:p>
            <a:pPr marL="806450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805815" algn="l"/>
                <a:tab pos="8064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Delay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 MVI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instruction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3500" dirty="0" smtClean="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tabLst>
                <a:tab pos="406400" algn="l"/>
                <a:tab pos="407034" algn="l"/>
              </a:tabLst>
            </a:pP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z="2775" baseline="-21021" dirty="0" smtClean="0">
                <a:latin typeface="Times New Roman"/>
                <a:cs typeface="Times New Roman"/>
              </a:rPr>
              <a:t>L </a:t>
            </a:r>
            <a:r>
              <a:rPr lang="en-US" dirty="0">
                <a:latin typeface="Times New Roman"/>
                <a:cs typeface="Times New Roman"/>
              </a:rPr>
              <a:t>= (14 X 255) - 3 = 3567</a:t>
            </a:r>
            <a:r>
              <a:rPr lang="en-US" spc="-3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T-States</a:t>
            </a:r>
            <a:endParaRPr lang="en-US" dirty="0">
              <a:latin typeface="Times New Roman"/>
              <a:cs typeface="Times New Roman"/>
            </a:endParaRPr>
          </a:p>
          <a:p>
            <a:pPr marL="805815" marR="147320" lvl="1" indent="-285750" algn="just">
              <a:lnSpc>
                <a:spcPts val="2590"/>
              </a:lnSpc>
              <a:spcBef>
                <a:spcPts val="625"/>
              </a:spcBef>
              <a:buChar char="–"/>
              <a:tabLst>
                <a:tab pos="806450" algn="l"/>
              </a:tabLst>
            </a:pPr>
            <a:r>
              <a:rPr lang="en-US" dirty="0">
                <a:latin typeface="Times New Roman"/>
                <a:cs typeface="Times New Roman"/>
              </a:rPr>
              <a:t>14 </a:t>
            </a:r>
            <a:r>
              <a:rPr lang="en-US" spc="-5" dirty="0">
                <a:latin typeface="Times New Roman"/>
                <a:cs typeface="Times New Roman"/>
              </a:rPr>
              <a:t>T-States for the </a:t>
            </a:r>
            <a:r>
              <a:rPr lang="en-US" dirty="0">
                <a:latin typeface="Times New Roman"/>
                <a:cs typeface="Times New Roman"/>
              </a:rPr>
              <a:t>2 </a:t>
            </a:r>
            <a:r>
              <a:rPr lang="en-US" spc="-5" dirty="0">
                <a:latin typeface="Times New Roman"/>
                <a:cs typeface="Times New Roman"/>
              </a:rPr>
              <a:t>instructions repeated </a:t>
            </a:r>
            <a:r>
              <a:rPr lang="en-US" dirty="0">
                <a:latin typeface="Times New Roman"/>
                <a:cs typeface="Times New Roman"/>
              </a:rPr>
              <a:t>255 </a:t>
            </a:r>
            <a:r>
              <a:rPr lang="en-US" spc="-5" dirty="0">
                <a:latin typeface="Times New Roman"/>
                <a:cs typeface="Times New Roman"/>
              </a:rPr>
              <a:t>times  (FF</a:t>
            </a:r>
            <a:r>
              <a:rPr lang="en-US" spc="-7" baseline="-20833" dirty="0">
                <a:latin typeface="Times New Roman"/>
                <a:cs typeface="Times New Roman"/>
              </a:rPr>
              <a:t>16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spc="-5" dirty="0">
                <a:latin typeface="Times New Roman"/>
                <a:cs typeface="Times New Roman"/>
              </a:rPr>
              <a:t>255</a:t>
            </a:r>
            <a:r>
              <a:rPr lang="en-US" spc="-7" baseline="-20833" dirty="0">
                <a:latin typeface="Times New Roman"/>
                <a:cs typeface="Times New Roman"/>
              </a:rPr>
              <a:t>10</a:t>
            </a:r>
            <a:r>
              <a:rPr lang="en-US" spc="-5" dirty="0">
                <a:latin typeface="Times New Roman"/>
                <a:cs typeface="Times New Roman"/>
              </a:rPr>
              <a:t>) reduced </a:t>
            </a:r>
            <a:r>
              <a:rPr lang="en-US" dirty="0">
                <a:latin typeface="Times New Roman"/>
                <a:cs typeface="Times New Roman"/>
              </a:rPr>
              <a:t>by the 3 </a:t>
            </a:r>
            <a:r>
              <a:rPr lang="en-US" spc="-5" dirty="0">
                <a:latin typeface="Times New Roman"/>
                <a:cs typeface="Times New Roman"/>
              </a:rPr>
              <a:t>T-States for the final  JNZ.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36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Using a Register Pair as a Loop 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 algn="just">
              <a:lnSpc>
                <a:spcPts val="3020"/>
              </a:lnSpc>
              <a:spcBef>
                <a:spcPts val="484"/>
              </a:spcBef>
              <a:tabLst>
                <a:tab pos="355600" algn="l"/>
              </a:tabLst>
            </a:pPr>
            <a:r>
              <a:rPr lang="en-US" spc="-5" dirty="0" smtClean="0"/>
              <a:t>Using </a:t>
            </a:r>
            <a:r>
              <a:rPr lang="en-US" dirty="0" smtClean="0"/>
              <a:t>a </a:t>
            </a:r>
            <a:r>
              <a:rPr lang="en-US" spc="-5" dirty="0" smtClean="0"/>
              <a:t>single register, one </a:t>
            </a:r>
            <a:r>
              <a:rPr lang="en-US" spc="-10" dirty="0" smtClean="0"/>
              <a:t>can </a:t>
            </a:r>
            <a:r>
              <a:rPr lang="en-US" spc="-5" dirty="0" smtClean="0"/>
              <a:t>repeat </a:t>
            </a:r>
            <a:r>
              <a:rPr lang="en-US" dirty="0" smtClean="0"/>
              <a:t>a </a:t>
            </a:r>
            <a:r>
              <a:rPr lang="en-US" spc="-5" dirty="0" smtClean="0"/>
              <a:t>loop </a:t>
            </a:r>
            <a:r>
              <a:rPr lang="en-US" dirty="0" smtClean="0"/>
              <a:t>for a  </a:t>
            </a:r>
            <a:r>
              <a:rPr lang="en-US" spc="-5" dirty="0" smtClean="0"/>
              <a:t>maximum count </a:t>
            </a:r>
            <a:r>
              <a:rPr lang="en-US" dirty="0" smtClean="0"/>
              <a:t>of 255</a:t>
            </a:r>
            <a:r>
              <a:rPr lang="en-US" spc="-55" dirty="0" smtClean="0"/>
              <a:t> </a:t>
            </a:r>
            <a:r>
              <a:rPr lang="en-US" spc="-5" dirty="0" smtClean="0"/>
              <a:t>times.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lang="en-US" sz="3800" dirty="0" smtClean="0"/>
          </a:p>
          <a:p>
            <a:pPr marL="354965" marR="5080" indent="-342900" algn="just">
              <a:lnSpc>
                <a:spcPts val="3020"/>
              </a:lnSpc>
              <a:tabLst>
                <a:tab pos="356235" algn="l"/>
              </a:tabLst>
            </a:pPr>
            <a:r>
              <a:rPr lang="en-US" dirty="0" smtClean="0"/>
              <a:t>It </a:t>
            </a:r>
            <a:r>
              <a:rPr lang="en-US" spc="-5" dirty="0" smtClean="0"/>
              <a:t>is possible </a:t>
            </a:r>
            <a:r>
              <a:rPr lang="en-US" dirty="0" smtClean="0"/>
              <a:t>to </a:t>
            </a:r>
            <a:r>
              <a:rPr lang="en-US" spc="-5" dirty="0" smtClean="0"/>
              <a:t>increase </a:t>
            </a:r>
            <a:r>
              <a:rPr lang="en-US" spc="-10" dirty="0" smtClean="0"/>
              <a:t>this </a:t>
            </a:r>
            <a:r>
              <a:rPr lang="en-US" spc="-5" dirty="0" smtClean="0"/>
              <a:t>count </a:t>
            </a:r>
            <a:r>
              <a:rPr lang="en-US" dirty="0" smtClean="0"/>
              <a:t>by </a:t>
            </a:r>
            <a:r>
              <a:rPr lang="en-US" spc="-5" dirty="0" smtClean="0"/>
              <a:t>using </a:t>
            </a:r>
            <a:r>
              <a:rPr lang="en-US" dirty="0" smtClean="0"/>
              <a:t>a  </a:t>
            </a:r>
            <a:r>
              <a:rPr lang="en-US" spc="-5" dirty="0" smtClean="0"/>
              <a:t>register pair </a:t>
            </a:r>
            <a:r>
              <a:rPr lang="en-US" dirty="0" smtClean="0"/>
              <a:t>for </a:t>
            </a:r>
            <a:r>
              <a:rPr lang="en-US" spc="-5" dirty="0" smtClean="0"/>
              <a:t>the loop counter instead </a:t>
            </a:r>
            <a:r>
              <a:rPr lang="en-US" dirty="0" smtClean="0"/>
              <a:t>of </a:t>
            </a:r>
            <a:r>
              <a:rPr lang="en-US" spc="-5" dirty="0" smtClean="0"/>
              <a:t>the  single</a:t>
            </a:r>
            <a:r>
              <a:rPr lang="en-US" spc="-35" dirty="0" smtClean="0"/>
              <a:t> </a:t>
            </a:r>
            <a:r>
              <a:rPr lang="en-US" spc="-5" dirty="0" smtClean="0"/>
              <a:t>register.</a:t>
            </a:r>
          </a:p>
          <a:p>
            <a:pPr marL="755650" marR="5715" lvl="1" indent="-286385" algn="just">
              <a:lnSpc>
                <a:spcPts val="2590"/>
              </a:lnSpc>
              <a:spcBef>
                <a:spcPts val="59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minor problem arises in </a:t>
            </a:r>
            <a:r>
              <a:rPr lang="en-US" dirty="0">
                <a:latin typeface="Times New Roman"/>
                <a:cs typeface="Times New Roman"/>
              </a:rPr>
              <a:t>how </a:t>
            </a:r>
            <a:r>
              <a:rPr lang="en-US" spc="-5" dirty="0">
                <a:latin typeface="Times New Roman"/>
                <a:cs typeface="Times New Roman"/>
              </a:rPr>
              <a:t>to test for the final  </a:t>
            </a:r>
            <a:r>
              <a:rPr lang="en-US" dirty="0">
                <a:latin typeface="Times New Roman"/>
                <a:cs typeface="Times New Roman"/>
              </a:rPr>
              <a:t>count </a:t>
            </a:r>
            <a:r>
              <a:rPr lang="en-US" spc="-5" dirty="0">
                <a:latin typeface="Times New Roman"/>
                <a:cs typeface="Times New Roman"/>
              </a:rPr>
              <a:t>since DCX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INX </a:t>
            </a:r>
            <a:r>
              <a:rPr lang="en-US" dirty="0">
                <a:latin typeface="Times New Roman"/>
                <a:cs typeface="Times New Roman"/>
              </a:rPr>
              <a:t>do not </a:t>
            </a:r>
            <a:r>
              <a:rPr lang="en-US" spc="-5" dirty="0">
                <a:latin typeface="Times New Roman"/>
                <a:cs typeface="Times New Roman"/>
              </a:rPr>
              <a:t>modify 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flags.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 algn="just">
              <a:lnSpc>
                <a:spcPts val="259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However, if the loop </a:t>
            </a:r>
            <a:r>
              <a:rPr lang="en-US" spc="-10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looking for </a:t>
            </a:r>
            <a:r>
              <a:rPr lang="en-US" dirty="0">
                <a:latin typeface="Times New Roman"/>
                <a:cs typeface="Times New Roman"/>
              </a:rPr>
              <a:t>when </a:t>
            </a: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count  becomes zero, we can use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small trick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-5" dirty="0" err="1">
                <a:latin typeface="Times New Roman"/>
                <a:cs typeface="Times New Roman"/>
              </a:rPr>
              <a:t>ORing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two registers in the pair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then checking the zero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flag.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998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Using a Register Pair as a Loop 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ts val="346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following is an example of a delay loop  set up with a register pair as the loop  counter.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131" y="3252408"/>
            <a:ext cx="302768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3144">
              <a:lnSpc>
                <a:spcPct val="11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LXI </a:t>
            </a:r>
            <a:r>
              <a:rPr sz="2600" spc="-5" dirty="0">
                <a:latin typeface="Arial"/>
                <a:cs typeface="Arial"/>
              </a:rPr>
              <a:t>B,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1000H  </a:t>
            </a:r>
            <a:r>
              <a:rPr sz="2600" spc="-5" dirty="0">
                <a:latin typeface="Arial"/>
                <a:cs typeface="Arial"/>
              </a:rPr>
              <a:t>LOOP DCX</a:t>
            </a:r>
            <a:r>
              <a:rPr sz="2600" spc="1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</a:t>
            </a:r>
            <a:endParaRPr sz="2600" dirty="0">
              <a:latin typeface="Arial"/>
              <a:cs typeface="Arial"/>
            </a:endParaRPr>
          </a:p>
          <a:p>
            <a:pPr marL="1045844" marR="356235">
              <a:lnSpc>
                <a:spcPct val="110000"/>
              </a:lnSpc>
            </a:pPr>
            <a:r>
              <a:rPr sz="2600" spc="-5" dirty="0">
                <a:latin typeface="Arial"/>
                <a:cs typeface="Arial"/>
              </a:rPr>
              <a:t>MOV </a:t>
            </a:r>
            <a:r>
              <a:rPr sz="2600" dirty="0">
                <a:latin typeface="Arial"/>
                <a:cs typeface="Arial"/>
              </a:rPr>
              <a:t>A, </a:t>
            </a:r>
            <a:r>
              <a:rPr sz="2600" spc="-5" dirty="0">
                <a:latin typeface="Arial"/>
                <a:cs typeface="Arial"/>
              </a:rPr>
              <a:t>C  ORA B  JNZ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78370" y="3252408"/>
            <a:ext cx="1732280" cy="22047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spc="-5" dirty="0">
                <a:latin typeface="Arial"/>
                <a:cs typeface="Arial"/>
              </a:rPr>
              <a:t>10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Arial"/>
                <a:cs typeface="Arial"/>
              </a:rPr>
              <a:t>6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Arial"/>
                <a:cs typeface="Arial"/>
              </a:rPr>
              <a:t>4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  <a:p>
            <a:pPr marL="19621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Arial"/>
                <a:cs typeface="Arial"/>
              </a:rPr>
              <a:t>4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Arial"/>
                <a:cs typeface="Arial"/>
              </a:rPr>
              <a:t>10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008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Using a Register Pair as a Loop 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0" marR="79375" indent="-285750">
              <a:lnSpc>
                <a:spcPts val="3460"/>
              </a:lnSpc>
              <a:spcBef>
                <a:spcPts val="530"/>
              </a:spcBef>
              <a:tabLst>
                <a:tab pos="37465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Using the same formula from before, we can  calculate: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450" dirty="0" smtClean="0">
              <a:latin typeface="Times New Roman"/>
              <a:cs typeface="Times New Roman"/>
            </a:endParaRPr>
          </a:p>
          <a:p>
            <a:pPr marL="374650" indent="-285750">
              <a:lnSpc>
                <a:spcPct val="100000"/>
              </a:lnSpc>
              <a:spcBef>
                <a:spcPts val="5"/>
              </a:spcBef>
              <a:tabLst>
                <a:tab pos="374015" algn="l"/>
                <a:tab pos="374650" algn="l"/>
              </a:tabLst>
            </a:pP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z="2775" baseline="-21021" dirty="0" smtClean="0">
                <a:latin typeface="Times New Roman"/>
                <a:cs typeface="Times New Roman"/>
              </a:rPr>
              <a:t>O </a:t>
            </a:r>
            <a:r>
              <a:rPr lang="en-US" dirty="0">
                <a:latin typeface="Times New Roman"/>
                <a:cs typeface="Times New Roman"/>
              </a:rPr>
              <a:t>= 10</a:t>
            </a:r>
            <a:r>
              <a:rPr lang="en-US" spc="-2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T-States</a:t>
            </a:r>
            <a:endParaRPr lang="en-US" dirty="0">
              <a:latin typeface="Times New Roman"/>
              <a:cs typeface="Times New Roman"/>
            </a:endParaRPr>
          </a:p>
          <a:p>
            <a:pPr marL="1171575" lvl="1" indent="-457834">
              <a:lnSpc>
                <a:spcPct val="100000"/>
              </a:lnSpc>
              <a:spcBef>
                <a:spcPts val="295"/>
              </a:spcBef>
              <a:buChar char="–"/>
              <a:tabLst>
                <a:tab pos="1171575" algn="l"/>
                <a:tab pos="117221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delay for the LXI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instruction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3500" dirty="0" smtClean="0">
              <a:latin typeface="Times New Roman"/>
              <a:cs typeface="Times New Roman"/>
            </a:endParaRPr>
          </a:p>
          <a:p>
            <a:pPr marL="374650" indent="-285750">
              <a:lnSpc>
                <a:spcPct val="100000"/>
              </a:lnSpc>
              <a:tabLst>
                <a:tab pos="374015" algn="l"/>
                <a:tab pos="374650" algn="l"/>
              </a:tabLst>
            </a:pP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z="2775" baseline="-21021" dirty="0" smtClean="0">
                <a:latin typeface="Times New Roman"/>
                <a:cs typeface="Times New Roman"/>
              </a:rPr>
              <a:t>L </a:t>
            </a:r>
            <a:r>
              <a:rPr lang="en-US" dirty="0">
                <a:latin typeface="Times New Roman"/>
                <a:cs typeface="Times New Roman"/>
              </a:rPr>
              <a:t>= (24 X 4096) - 3 = 98301 T-</a:t>
            </a:r>
            <a:r>
              <a:rPr lang="en-US" spc="-3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States</a:t>
            </a:r>
            <a:endParaRPr lang="en-US" dirty="0">
              <a:latin typeface="Times New Roman"/>
              <a:cs typeface="Times New Roman"/>
            </a:endParaRPr>
          </a:p>
          <a:p>
            <a:pPr marL="1171575" marR="68580" lvl="1" indent="-457200">
              <a:lnSpc>
                <a:spcPts val="2590"/>
              </a:lnSpc>
              <a:spcBef>
                <a:spcPts val="625"/>
              </a:spcBef>
              <a:buChar char="–"/>
              <a:tabLst>
                <a:tab pos="1171575" algn="l"/>
                <a:tab pos="1172210" algn="l"/>
              </a:tabLst>
            </a:pPr>
            <a:r>
              <a:rPr lang="en-US" dirty="0">
                <a:latin typeface="Times New Roman"/>
                <a:cs typeface="Times New Roman"/>
              </a:rPr>
              <a:t>24 </a:t>
            </a:r>
            <a:r>
              <a:rPr lang="en-US" spc="-5" dirty="0">
                <a:latin typeface="Times New Roman"/>
                <a:cs typeface="Times New Roman"/>
              </a:rPr>
              <a:t>T-States for the </a:t>
            </a:r>
            <a:r>
              <a:rPr lang="en-US" dirty="0">
                <a:latin typeface="Times New Roman"/>
                <a:cs typeface="Times New Roman"/>
              </a:rPr>
              <a:t>4 </a:t>
            </a:r>
            <a:r>
              <a:rPr lang="en-US" spc="-5" dirty="0">
                <a:latin typeface="Times New Roman"/>
                <a:cs typeface="Times New Roman"/>
              </a:rPr>
              <a:t>instructions in the loop repeated  </a:t>
            </a:r>
            <a:r>
              <a:rPr lang="en-US" dirty="0">
                <a:latin typeface="Times New Roman"/>
                <a:cs typeface="Times New Roman"/>
              </a:rPr>
              <a:t>4096 </a:t>
            </a:r>
            <a:r>
              <a:rPr lang="en-US" spc="-5" dirty="0">
                <a:latin typeface="Times New Roman"/>
                <a:cs typeface="Times New Roman"/>
              </a:rPr>
              <a:t>times </a:t>
            </a:r>
            <a:r>
              <a:rPr lang="en-US" dirty="0">
                <a:latin typeface="Times New Roman"/>
                <a:cs typeface="Times New Roman"/>
              </a:rPr>
              <a:t>(1000</a:t>
            </a:r>
            <a:r>
              <a:rPr lang="en-US" baseline="-20833" dirty="0">
                <a:latin typeface="Times New Roman"/>
                <a:cs typeface="Times New Roman"/>
              </a:rPr>
              <a:t>16 </a:t>
            </a:r>
            <a:r>
              <a:rPr lang="en-US" dirty="0">
                <a:latin typeface="Times New Roman"/>
                <a:cs typeface="Times New Roman"/>
              </a:rPr>
              <a:t>= 4096</a:t>
            </a:r>
            <a:r>
              <a:rPr lang="en-US" baseline="-20833" dirty="0">
                <a:latin typeface="Times New Roman"/>
                <a:cs typeface="Times New Roman"/>
              </a:rPr>
              <a:t>10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spc="-5" dirty="0">
                <a:latin typeface="Times New Roman"/>
                <a:cs typeface="Times New Roman"/>
              </a:rPr>
              <a:t>reduced </a:t>
            </a:r>
            <a:r>
              <a:rPr lang="en-US" dirty="0">
                <a:latin typeface="Times New Roman"/>
                <a:cs typeface="Times New Roman"/>
              </a:rPr>
              <a:t>by the 3 </a:t>
            </a:r>
            <a:r>
              <a:rPr lang="en-US" spc="5" dirty="0">
                <a:latin typeface="Times New Roman"/>
                <a:cs typeface="Times New Roman"/>
              </a:rPr>
              <a:t>T-  </a:t>
            </a:r>
            <a:r>
              <a:rPr lang="en-US" spc="-5" dirty="0">
                <a:latin typeface="Times New Roman"/>
                <a:cs typeface="Times New Roman"/>
              </a:rPr>
              <a:t>States for the JNZ in the last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iteration.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91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Nested</a:t>
            </a:r>
            <a:r>
              <a:rPr lang="en-US" spc="-65" dirty="0" smtClean="0"/>
              <a:t> </a:t>
            </a:r>
            <a:r>
              <a:rPr lang="en-US" spc="-5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885" cy="4351338"/>
          </a:xfrm>
        </p:spPr>
        <p:txBody>
          <a:bodyPr/>
          <a:lstStyle/>
          <a:p>
            <a:pPr marL="355600" marR="21209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Nested </a:t>
            </a:r>
            <a:r>
              <a:rPr lang="en-US" dirty="0">
                <a:latin typeface="Times New Roman"/>
                <a:cs typeface="Times New Roman"/>
              </a:rPr>
              <a:t>loops </a:t>
            </a:r>
            <a:r>
              <a:rPr lang="en-US" spc="-5" dirty="0">
                <a:latin typeface="Times New Roman"/>
                <a:cs typeface="Times New Roman"/>
              </a:rPr>
              <a:t>can </a:t>
            </a:r>
            <a:r>
              <a:rPr lang="en-US" dirty="0">
                <a:latin typeface="Times New Roman"/>
                <a:cs typeface="Times New Roman"/>
              </a:rPr>
              <a:t>be  </a:t>
            </a:r>
            <a:r>
              <a:rPr lang="en-US" spc="-5" dirty="0">
                <a:latin typeface="Times New Roman"/>
                <a:cs typeface="Times New Roman"/>
              </a:rPr>
              <a:t>easily setup </a:t>
            </a:r>
            <a:r>
              <a:rPr lang="en-US" dirty="0">
                <a:latin typeface="Times New Roman"/>
                <a:cs typeface="Times New Roman"/>
              </a:rPr>
              <a:t>in  </a:t>
            </a:r>
            <a:r>
              <a:rPr lang="en-US" spc="-5" dirty="0">
                <a:latin typeface="Times New Roman"/>
                <a:cs typeface="Times New Roman"/>
              </a:rPr>
              <a:t>Assembly language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by  using two </a:t>
            </a:r>
            <a:r>
              <a:rPr lang="en-US" spc="-5" dirty="0">
                <a:latin typeface="Times New Roman"/>
                <a:cs typeface="Times New Roman"/>
              </a:rPr>
              <a:t>registers </a:t>
            </a:r>
            <a:r>
              <a:rPr lang="en-US" dirty="0">
                <a:latin typeface="Times New Roman"/>
                <a:cs typeface="Times New Roman"/>
              </a:rPr>
              <a:t>for  the two loop </a:t>
            </a:r>
            <a:r>
              <a:rPr lang="en-US" spc="-5" dirty="0">
                <a:latin typeface="Times New Roman"/>
                <a:cs typeface="Times New Roman"/>
              </a:rPr>
              <a:t>counters  and updating </a:t>
            </a:r>
            <a:r>
              <a:rPr lang="en-US" dirty="0">
                <a:latin typeface="Times New Roman"/>
                <a:cs typeface="Times New Roman"/>
              </a:rPr>
              <a:t>the right  </a:t>
            </a:r>
            <a:r>
              <a:rPr lang="en-US" spc="-5" dirty="0">
                <a:latin typeface="Times New Roman"/>
                <a:cs typeface="Times New Roman"/>
              </a:rPr>
              <a:t>register </a:t>
            </a:r>
            <a:r>
              <a:rPr lang="en-US" dirty="0">
                <a:latin typeface="Times New Roman"/>
                <a:cs typeface="Times New Roman"/>
              </a:rPr>
              <a:t>in the right  loop.</a:t>
            </a:r>
          </a:p>
          <a:p>
            <a:pPr marL="755650" marR="5080" indent="-286385">
              <a:lnSpc>
                <a:spcPts val="2590"/>
              </a:lnSpc>
              <a:spcBef>
                <a:spcPts val="610"/>
              </a:spcBef>
              <a:tabLst>
                <a:tab pos="7556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–	</a:t>
            </a:r>
            <a:r>
              <a:rPr lang="en-US" sz="2400" spc="-5" dirty="0" smtClean="0">
                <a:latin typeface="Times New Roman"/>
                <a:cs typeface="Times New Roman"/>
              </a:rPr>
              <a:t>In the figure, the </a:t>
            </a:r>
            <a:r>
              <a:rPr lang="en-US" sz="2400" dirty="0" smtClean="0">
                <a:latin typeface="Times New Roman"/>
                <a:cs typeface="Times New Roman"/>
              </a:rPr>
              <a:t>body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of  </a:t>
            </a:r>
            <a:r>
              <a:rPr lang="en-US" sz="2400" spc="-5" dirty="0" smtClean="0">
                <a:latin typeface="Times New Roman"/>
                <a:cs typeface="Times New Roman"/>
              </a:rPr>
              <a:t>loop2 </a:t>
            </a:r>
            <a:r>
              <a:rPr lang="en-US" sz="2400" dirty="0" smtClean="0">
                <a:latin typeface="Times New Roman"/>
                <a:cs typeface="Times New Roman"/>
              </a:rPr>
              <a:t>can be </a:t>
            </a:r>
            <a:r>
              <a:rPr lang="en-US" sz="2400" spc="-5" dirty="0" smtClean="0">
                <a:latin typeface="Times New Roman"/>
                <a:cs typeface="Times New Roman"/>
              </a:rPr>
              <a:t>before </a:t>
            </a:r>
            <a:r>
              <a:rPr lang="en-US" sz="2400" dirty="0" smtClean="0">
                <a:latin typeface="Times New Roman"/>
                <a:cs typeface="Times New Roman"/>
              </a:rPr>
              <a:t>or  </a:t>
            </a:r>
            <a:r>
              <a:rPr lang="en-US" sz="2400" spc="-5" dirty="0" smtClean="0">
                <a:latin typeface="Times New Roman"/>
                <a:cs typeface="Times New Roman"/>
              </a:rPr>
              <a:t>after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loop1.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67998" y="1027906"/>
            <a:ext cx="1798637" cy="4824412"/>
            <a:chOff x="5661025" y="1174750"/>
            <a:chExt cx="1798637" cy="4824412"/>
          </a:xfrm>
        </p:grpSpPr>
        <p:sp>
          <p:nvSpPr>
            <p:cNvPr id="4" name="object 4"/>
            <p:cNvSpPr txBox="1"/>
            <p:nvPr/>
          </p:nvSpPr>
          <p:spPr>
            <a:xfrm>
              <a:off x="6159500" y="2065337"/>
              <a:ext cx="1282700" cy="21145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9525" rIns="0" bIns="0" rtlCol="0">
              <a:spAutoFit/>
            </a:bodyPr>
            <a:lstStyle/>
            <a:p>
              <a:pPr marL="139700">
                <a:lnSpc>
                  <a:spcPct val="100000"/>
                </a:lnSpc>
                <a:spcBef>
                  <a:spcPts val="75"/>
                </a:spcBef>
              </a:pPr>
              <a:r>
                <a:rPr sz="1200" spc="-5" dirty="0">
                  <a:latin typeface="Arial"/>
                  <a:cs typeface="Arial"/>
                </a:rPr>
                <a:t>Initialize loop</a:t>
              </a:r>
              <a:r>
                <a:rPr sz="1200" spc="-60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159500" y="2935287"/>
              <a:ext cx="1282700" cy="22415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5875" rIns="0" bIns="0" rtlCol="0">
              <a:spAutoFit/>
            </a:bodyPr>
            <a:lstStyle/>
            <a:p>
              <a:pPr marL="20320">
                <a:lnSpc>
                  <a:spcPct val="100000"/>
                </a:lnSpc>
                <a:spcBef>
                  <a:spcPts val="125"/>
                </a:spcBef>
              </a:pPr>
              <a:r>
                <a:rPr sz="1200" spc="-5" dirty="0">
                  <a:latin typeface="Arial"/>
                  <a:cs typeface="Arial"/>
                </a:rPr>
                <a:t>Update the</a:t>
              </a:r>
              <a:r>
                <a:rPr sz="1200" spc="-75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count1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6" name="object 6"/>
            <p:cNvGrpSpPr/>
            <p:nvPr/>
          </p:nvGrpSpPr>
          <p:grpSpPr>
            <a:xfrm>
              <a:off x="6340475" y="3321050"/>
              <a:ext cx="909955" cy="909955"/>
              <a:chOff x="6340475" y="3321050"/>
              <a:chExt cx="909955" cy="9099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6346825" y="3327400"/>
                <a:ext cx="897255" cy="897255"/>
              </a:xfrm>
              <a:custGeom>
                <a:avLst/>
                <a:gdLst/>
                <a:ahLst/>
                <a:cxnLst/>
                <a:rect l="l" t="t" r="r" b="b"/>
                <a:pathLst>
                  <a:path w="897254" h="897254">
                    <a:moveTo>
                      <a:pt x="448475" y="0"/>
                    </a:moveTo>
                    <a:lnTo>
                      <a:pt x="0" y="448475"/>
                    </a:lnTo>
                    <a:lnTo>
                      <a:pt x="448475" y="896950"/>
                    </a:lnTo>
                    <a:lnTo>
                      <a:pt x="896937" y="448475"/>
                    </a:lnTo>
                    <a:lnTo>
                      <a:pt x="448475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6346825" y="3327400"/>
                <a:ext cx="897255" cy="897255"/>
              </a:xfrm>
              <a:custGeom>
                <a:avLst/>
                <a:gdLst/>
                <a:ahLst/>
                <a:cxnLst/>
                <a:rect l="l" t="t" r="r" b="b"/>
                <a:pathLst>
                  <a:path w="897254" h="897254">
                    <a:moveTo>
                      <a:pt x="0" y="448475"/>
                    </a:moveTo>
                    <a:lnTo>
                      <a:pt x="448475" y="0"/>
                    </a:lnTo>
                    <a:lnTo>
                      <a:pt x="896937" y="448475"/>
                    </a:lnTo>
                    <a:lnTo>
                      <a:pt x="448475" y="896950"/>
                    </a:lnTo>
                    <a:lnTo>
                      <a:pt x="0" y="448475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6555625" y="3502037"/>
              <a:ext cx="51689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45720" algn="just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Is </a:t>
              </a:r>
              <a:r>
                <a:rPr sz="1200" spc="-5" dirty="0">
                  <a:latin typeface="Arial"/>
                  <a:cs typeface="Arial"/>
                </a:rPr>
                <a:t>this  </a:t>
              </a:r>
              <a:r>
                <a:rPr sz="1200" spc="-10" dirty="0">
                  <a:latin typeface="Arial"/>
                  <a:cs typeface="Arial"/>
                </a:rPr>
                <a:t>Final  Coun</a:t>
              </a:r>
              <a:r>
                <a:rPr sz="1200" spc="-5" dirty="0">
                  <a:latin typeface="Arial"/>
                  <a:cs typeface="Arial"/>
                </a:rPr>
                <a:t>t?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5895975" y="2255837"/>
              <a:ext cx="941705" cy="2167255"/>
              <a:chOff x="5895975" y="2255837"/>
              <a:chExt cx="941705" cy="2167255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6799262" y="3176587"/>
                <a:ext cx="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h="100329">
                    <a:moveTo>
                      <a:pt x="0" y="0"/>
                    </a:moveTo>
                    <a:lnTo>
                      <a:pt x="0" y="100012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761162" y="326390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799262" y="4235450"/>
                <a:ext cx="0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3825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761162" y="4346575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5902325" y="3775075"/>
                <a:ext cx="436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6879">
                    <a:moveTo>
                      <a:pt x="436562" y="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799262" y="2262187"/>
                <a:ext cx="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h="186055">
                    <a:moveTo>
                      <a:pt x="0" y="0"/>
                    </a:moveTo>
                    <a:lnTo>
                      <a:pt x="0" y="1857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761162" y="2435225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6162675" y="2514600"/>
              <a:ext cx="1282700" cy="21145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9525" rIns="0" bIns="0" rtlCol="0">
              <a:spAutoFit/>
            </a:bodyPr>
            <a:lstStyle/>
            <a:p>
              <a:pPr marL="154940">
                <a:lnSpc>
                  <a:spcPct val="100000"/>
                </a:lnSpc>
                <a:spcBef>
                  <a:spcPts val="75"/>
                </a:spcBef>
              </a:pPr>
              <a:r>
                <a:rPr sz="1200" spc="-5" dirty="0">
                  <a:latin typeface="Arial"/>
                  <a:cs typeface="Arial"/>
                </a:rPr>
                <a:t>Body of loop</a:t>
              </a:r>
              <a:r>
                <a:rPr sz="1200" spc="-40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6764337" y="2735262"/>
              <a:ext cx="76200" cy="225425"/>
              <a:chOff x="6764337" y="2735262"/>
              <a:chExt cx="76200" cy="22542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6802437" y="2735262"/>
                <a:ext cx="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h="161925">
                    <a:moveTo>
                      <a:pt x="0" y="0"/>
                    </a:moveTo>
                    <a:lnTo>
                      <a:pt x="0" y="161925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764337" y="2884487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" name="object 22"/>
            <p:cNvGrpSpPr/>
            <p:nvPr/>
          </p:nvGrpSpPr>
          <p:grpSpPr>
            <a:xfrm>
              <a:off x="5883275" y="2324100"/>
              <a:ext cx="916305" cy="1452880"/>
              <a:chOff x="5883275" y="2324100"/>
              <a:chExt cx="916305" cy="145288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5889625" y="2381250"/>
                <a:ext cx="0" cy="1395730"/>
              </a:xfrm>
              <a:custGeom>
                <a:avLst/>
                <a:gdLst/>
                <a:ahLst/>
                <a:cxnLst/>
                <a:rect l="l" t="t" r="r" b="b"/>
                <a:pathLst>
                  <a:path h="1395729">
                    <a:moveTo>
                      <a:pt x="0" y="1395412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889625" y="2362200"/>
                <a:ext cx="84645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46454">
                    <a:moveTo>
                      <a:pt x="0" y="0"/>
                    </a:moveTo>
                    <a:lnTo>
                      <a:pt x="846137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6723062" y="232410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6077902" y="3559047"/>
              <a:ext cx="21971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0" dirty="0">
                  <a:latin typeface="Arial"/>
                  <a:cs typeface="Arial"/>
                </a:rPr>
                <a:t>No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884403" y="4205223"/>
              <a:ext cx="27432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20" dirty="0">
                  <a:latin typeface="Arial"/>
                  <a:cs typeface="Arial"/>
                </a:rPr>
                <a:t>Y</a:t>
              </a:r>
              <a:r>
                <a:rPr sz="1200" spc="-10" dirty="0">
                  <a:latin typeface="Arial"/>
                  <a:cs typeface="Arial"/>
                </a:rPr>
                <a:t>e</a:t>
              </a:r>
              <a:r>
                <a:rPr sz="1200" dirty="0">
                  <a:latin typeface="Arial"/>
                  <a:cs typeface="Arial"/>
                </a:rPr>
                <a:t>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173787" y="1174750"/>
              <a:ext cx="1282700" cy="22415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5875" rIns="0" bIns="0" rtlCol="0">
              <a:spAutoFit/>
            </a:bodyPr>
            <a:lstStyle/>
            <a:p>
              <a:pPr marL="139700">
                <a:lnSpc>
                  <a:spcPct val="100000"/>
                </a:lnSpc>
                <a:spcBef>
                  <a:spcPts val="125"/>
                </a:spcBef>
              </a:pPr>
              <a:r>
                <a:rPr sz="1200" spc="-5" dirty="0">
                  <a:latin typeface="Arial"/>
                  <a:cs typeface="Arial"/>
                </a:rPr>
                <a:t>Initialize loop</a:t>
              </a:r>
              <a:r>
                <a:rPr sz="1200" spc="-60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6775450" y="1390650"/>
              <a:ext cx="76200" cy="255904"/>
              <a:chOff x="6775450" y="1390650"/>
              <a:chExt cx="76200" cy="255904"/>
            </a:xfrm>
          </p:grpSpPr>
          <p:sp>
            <p:nvSpPr>
              <p:cNvPr id="30" name="object 30"/>
              <p:cNvSpPr/>
              <p:nvPr/>
            </p:nvSpPr>
            <p:spPr>
              <a:xfrm>
                <a:off x="6813550" y="1397000"/>
                <a:ext cx="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h="186055">
                    <a:moveTo>
                      <a:pt x="0" y="0"/>
                    </a:moveTo>
                    <a:lnTo>
                      <a:pt x="0" y="1857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6775450" y="1570037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2" name="object 32"/>
            <p:cNvSpPr txBox="1"/>
            <p:nvPr/>
          </p:nvSpPr>
          <p:spPr>
            <a:xfrm>
              <a:off x="6176962" y="1649412"/>
              <a:ext cx="1282700" cy="22415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5875" rIns="0" bIns="0" rtlCol="0">
              <a:spAutoFit/>
            </a:bodyPr>
            <a:lstStyle/>
            <a:p>
              <a:pPr marL="154940">
                <a:lnSpc>
                  <a:spcPct val="100000"/>
                </a:lnSpc>
                <a:spcBef>
                  <a:spcPts val="125"/>
                </a:spcBef>
              </a:pPr>
              <a:r>
                <a:rPr sz="1200" spc="-5" dirty="0">
                  <a:latin typeface="Arial"/>
                  <a:cs typeface="Arial"/>
                </a:rPr>
                <a:t>Body of loop</a:t>
              </a:r>
              <a:r>
                <a:rPr sz="1200" spc="-40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6778625" y="1884362"/>
              <a:ext cx="76200" cy="187325"/>
              <a:chOff x="6778625" y="1884362"/>
              <a:chExt cx="76200" cy="187325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6816725" y="1884362"/>
                <a:ext cx="0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3825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6778625" y="1995487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6" name="object 36"/>
            <p:cNvGrpSpPr/>
            <p:nvPr/>
          </p:nvGrpSpPr>
          <p:grpSpPr>
            <a:xfrm>
              <a:off x="5661025" y="1458912"/>
              <a:ext cx="1152525" cy="76200"/>
              <a:chOff x="5661025" y="1458912"/>
              <a:chExt cx="1152525" cy="76200"/>
            </a:xfrm>
          </p:grpSpPr>
          <p:sp>
            <p:nvSpPr>
              <p:cNvPr id="37" name="object 37"/>
              <p:cNvSpPr/>
              <p:nvPr/>
            </p:nvSpPr>
            <p:spPr>
              <a:xfrm>
                <a:off x="5667375" y="1497012"/>
                <a:ext cx="10826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82675">
                    <a:moveTo>
                      <a:pt x="0" y="0"/>
                    </a:moveTo>
                    <a:lnTo>
                      <a:pt x="1082675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6737350" y="1458912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6149975" y="4408487"/>
              <a:ext cx="1295400" cy="21145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952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75"/>
                </a:spcBef>
              </a:pPr>
              <a:r>
                <a:rPr sz="1200" spc="-5" dirty="0">
                  <a:latin typeface="Arial"/>
                  <a:cs typeface="Arial"/>
                </a:rPr>
                <a:t>Update the count</a:t>
              </a:r>
              <a:r>
                <a:rPr sz="1200" spc="-80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6330950" y="4810112"/>
              <a:ext cx="909955" cy="909955"/>
              <a:chOff x="6330950" y="4810112"/>
              <a:chExt cx="909955" cy="909955"/>
            </a:xfrm>
          </p:grpSpPr>
          <p:sp>
            <p:nvSpPr>
              <p:cNvPr id="41" name="object 41"/>
              <p:cNvSpPr/>
              <p:nvPr/>
            </p:nvSpPr>
            <p:spPr>
              <a:xfrm>
                <a:off x="6337300" y="4816462"/>
                <a:ext cx="897255" cy="897255"/>
              </a:xfrm>
              <a:custGeom>
                <a:avLst/>
                <a:gdLst/>
                <a:ahLst/>
                <a:cxnLst/>
                <a:rect l="l" t="t" r="r" b="b"/>
                <a:pathLst>
                  <a:path w="897254" h="897254">
                    <a:moveTo>
                      <a:pt x="448475" y="0"/>
                    </a:moveTo>
                    <a:lnTo>
                      <a:pt x="0" y="448475"/>
                    </a:lnTo>
                    <a:lnTo>
                      <a:pt x="448475" y="896950"/>
                    </a:lnTo>
                    <a:lnTo>
                      <a:pt x="896937" y="448475"/>
                    </a:lnTo>
                    <a:lnTo>
                      <a:pt x="448475" y="0"/>
                    </a:lnTo>
                    <a:close/>
                  </a:path>
                </a:pathLst>
              </a:custGeom>
              <a:solidFill>
                <a:srgbClr val="CC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6337300" y="4816462"/>
                <a:ext cx="897255" cy="897255"/>
              </a:xfrm>
              <a:custGeom>
                <a:avLst/>
                <a:gdLst/>
                <a:ahLst/>
                <a:cxnLst/>
                <a:rect l="l" t="t" r="r" b="b"/>
                <a:pathLst>
                  <a:path w="897254" h="897254">
                    <a:moveTo>
                      <a:pt x="0" y="448475"/>
                    </a:moveTo>
                    <a:lnTo>
                      <a:pt x="448475" y="0"/>
                    </a:lnTo>
                    <a:lnTo>
                      <a:pt x="896937" y="448475"/>
                    </a:lnTo>
                    <a:lnTo>
                      <a:pt x="448475" y="896950"/>
                    </a:lnTo>
                    <a:lnTo>
                      <a:pt x="0" y="448475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6546278" y="4990972"/>
              <a:ext cx="51689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45720" algn="just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Is </a:t>
              </a:r>
              <a:r>
                <a:rPr sz="1200" spc="-5" dirty="0">
                  <a:latin typeface="Arial"/>
                  <a:cs typeface="Arial"/>
                </a:rPr>
                <a:t>this  </a:t>
              </a:r>
              <a:r>
                <a:rPr sz="1200" spc="-10" dirty="0">
                  <a:latin typeface="Arial"/>
                  <a:cs typeface="Arial"/>
                </a:rPr>
                <a:t>Final  Coun</a:t>
              </a:r>
              <a:r>
                <a:rPr sz="1200" spc="-5" dirty="0">
                  <a:latin typeface="Arial"/>
                  <a:cs typeface="Arial"/>
                </a:rPr>
                <a:t>t?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5675312" y="4611687"/>
              <a:ext cx="1152525" cy="1387475"/>
              <a:chOff x="5675312" y="4611687"/>
              <a:chExt cx="1152525" cy="1387475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6789737" y="4618037"/>
                <a:ext cx="0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h="147954">
                    <a:moveTo>
                      <a:pt x="0" y="0"/>
                    </a:moveTo>
                    <a:lnTo>
                      <a:pt x="0" y="1476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6751637" y="4752975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6789737" y="5711825"/>
                <a:ext cx="0" cy="224154"/>
              </a:xfrm>
              <a:custGeom>
                <a:avLst/>
                <a:gdLst/>
                <a:ahLst/>
                <a:cxnLst/>
                <a:rect l="l" t="t" r="r" b="b"/>
                <a:pathLst>
                  <a:path h="224154">
                    <a:moveTo>
                      <a:pt x="0" y="0"/>
                    </a:moveTo>
                    <a:lnTo>
                      <a:pt x="0" y="2238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6751637" y="5922963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5681662" y="5264150"/>
                <a:ext cx="6477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7700">
                    <a:moveTo>
                      <a:pt x="647700" y="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50"/>
            <p:cNvSpPr txBox="1"/>
            <p:nvPr/>
          </p:nvSpPr>
          <p:spPr>
            <a:xfrm>
              <a:off x="6081077" y="5035422"/>
              <a:ext cx="21971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0" dirty="0">
                  <a:latin typeface="Arial"/>
                  <a:cs typeface="Arial"/>
                </a:rPr>
                <a:t>No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6887578" y="5770448"/>
              <a:ext cx="27432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20" dirty="0">
                  <a:latin typeface="Arial"/>
                  <a:cs typeface="Arial"/>
                </a:rPr>
                <a:t>Y</a:t>
              </a:r>
              <a:r>
                <a:rPr sz="1200" spc="-10" dirty="0">
                  <a:latin typeface="Arial"/>
                  <a:cs typeface="Arial"/>
                </a:rPr>
                <a:t>e</a:t>
              </a:r>
              <a:r>
                <a:rPr sz="1200" dirty="0">
                  <a:latin typeface="Arial"/>
                  <a:cs typeface="Arial"/>
                </a:rPr>
                <a:t>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678487" y="1493837"/>
              <a:ext cx="0" cy="3773804"/>
            </a:xfrm>
            <a:custGeom>
              <a:avLst/>
              <a:gdLst/>
              <a:ahLst/>
              <a:cxnLst/>
              <a:rect l="l" t="t" r="r" b="b"/>
              <a:pathLst>
                <a:path h="3773804">
                  <a:moveTo>
                    <a:pt x="0" y="37734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611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Nested Loops for</a:t>
            </a:r>
            <a:r>
              <a:rPr lang="en-US" spc="-50" dirty="0" smtClean="0"/>
              <a:t> </a:t>
            </a:r>
            <a:r>
              <a:rPr lang="en-US" spc="-5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 algn="just">
              <a:lnSpc>
                <a:spcPts val="3020"/>
              </a:lnSpc>
              <a:spcBef>
                <a:spcPts val="484"/>
              </a:spcBef>
              <a:tabLst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Instead </a:t>
            </a:r>
            <a:r>
              <a:rPr lang="en-US" dirty="0">
                <a:latin typeface="Times New Roman"/>
                <a:cs typeface="Times New Roman"/>
              </a:rPr>
              <a:t>(or in </a:t>
            </a:r>
            <a:r>
              <a:rPr lang="en-US" spc="-5" dirty="0">
                <a:latin typeface="Times New Roman"/>
                <a:cs typeface="Times New Roman"/>
              </a:rPr>
              <a:t>conjunction </a:t>
            </a:r>
            <a:r>
              <a:rPr lang="en-US" dirty="0">
                <a:latin typeface="Times New Roman"/>
                <a:cs typeface="Times New Roman"/>
              </a:rPr>
              <a:t>with) </a:t>
            </a:r>
            <a:r>
              <a:rPr lang="en-US" spc="-5" dirty="0">
                <a:latin typeface="Times New Roman"/>
                <a:cs typeface="Times New Roman"/>
              </a:rPr>
              <a:t>Register Pairs, </a:t>
            </a:r>
            <a:r>
              <a:rPr lang="en-US" dirty="0">
                <a:latin typeface="Times New Roman"/>
                <a:cs typeface="Times New Roman"/>
              </a:rPr>
              <a:t>a  </a:t>
            </a:r>
            <a:r>
              <a:rPr lang="en-US" spc="-5" dirty="0">
                <a:latin typeface="Times New Roman"/>
                <a:cs typeface="Times New Roman"/>
              </a:rPr>
              <a:t>nested </a:t>
            </a:r>
            <a:r>
              <a:rPr lang="en-US" dirty="0">
                <a:latin typeface="Times New Roman"/>
                <a:cs typeface="Times New Roman"/>
              </a:rPr>
              <a:t>loop structure </a:t>
            </a:r>
            <a:r>
              <a:rPr lang="en-US" spc="-5" dirty="0">
                <a:latin typeface="Times New Roman"/>
                <a:cs typeface="Times New Roman"/>
              </a:rPr>
              <a:t>can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used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increase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total delay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produced.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79512"/>
              </p:ext>
            </p:extLst>
          </p:nvPr>
        </p:nvGraphicFramePr>
        <p:xfrm>
          <a:off x="3294062" y="3218133"/>
          <a:ext cx="5603875" cy="2156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4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MVI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10H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3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T-States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LOOP2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MVI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FFH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T-States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LOOP1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DCR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T-States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JNZ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LOOP1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T-States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DCR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T-States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565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JNZ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LOOP2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5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T-States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34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Delay Calculation of Nested 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3065" marR="612775" indent="-342900">
              <a:lnSpc>
                <a:spcPts val="3460"/>
              </a:lnSpc>
              <a:spcBef>
                <a:spcPts val="530"/>
              </a:spcBef>
              <a:tabLst>
                <a:tab pos="393065" algn="l"/>
                <a:tab pos="3937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The calculation remains the same except  that it the formula must be applied  recursively to each</a:t>
            </a:r>
            <a:r>
              <a:rPr lang="en-US" sz="3200" spc="15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loop.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93750" marR="17780" lvl="1" indent="-285750">
              <a:lnSpc>
                <a:spcPts val="3020"/>
              </a:lnSpc>
              <a:spcBef>
                <a:spcPts val="675"/>
              </a:spcBef>
              <a:buChar char="–"/>
              <a:tabLst>
                <a:tab pos="7937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Start </a:t>
            </a:r>
            <a:r>
              <a:rPr lang="en-US" sz="2800" dirty="0" smtClean="0">
                <a:latin typeface="Times New Roman"/>
                <a:cs typeface="Times New Roman"/>
              </a:rPr>
              <a:t>with the </a:t>
            </a:r>
            <a:r>
              <a:rPr lang="en-US" sz="2800" spc="-5" dirty="0" smtClean="0">
                <a:latin typeface="Times New Roman"/>
                <a:cs typeface="Times New Roman"/>
              </a:rPr>
              <a:t>inner </a:t>
            </a:r>
            <a:r>
              <a:rPr lang="en-US" sz="2800" dirty="0" smtClean="0">
                <a:latin typeface="Times New Roman"/>
                <a:cs typeface="Times New Roman"/>
              </a:rPr>
              <a:t>loop, </a:t>
            </a:r>
            <a:r>
              <a:rPr lang="en-US" sz="2800" spc="-5" dirty="0" smtClean="0">
                <a:latin typeface="Times New Roman"/>
                <a:cs typeface="Times New Roman"/>
              </a:rPr>
              <a:t>then </a:t>
            </a:r>
            <a:r>
              <a:rPr lang="en-US" sz="2800" dirty="0" smtClean="0">
                <a:latin typeface="Times New Roman"/>
                <a:cs typeface="Times New Roman"/>
              </a:rPr>
              <a:t>plug </a:t>
            </a:r>
            <a:r>
              <a:rPr lang="en-US" sz="2800" spc="-5" dirty="0" smtClean="0">
                <a:latin typeface="Times New Roman"/>
                <a:cs typeface="Times New Roman"/>
              </a:rPr>
              <a:t>that delay</a:t>
            </a:r>
            <a:r>
              <a:rPr lang="en-US" sz="2800" spc="-12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in  the </a:t>
            </a:r>
            <a:r>
              <a:rPr lang="en-US" sz="2800" spc="-5" dirty="0" smtClean="0">
                <a:latin typeface="Times New Roman"/>
                <a:cs typeface="Times New Roman"/>
              </a:rPr>
              <a:t>calculation </a:t>
            </a:r>
            <a:r>
              <a:rPr lang="en-US" sz="2800" dirty="0" smtClean="0">
                <a:latin typeface="Times New Roman"/>
                <a:cs typeface="Times New Roman"/>
              </a:rPr>
              <a:t>of the </a:t>
            </a:r>
            <a:r>
              <a:rPr lang="en-US" sz="2800" spc="-5" dirty="0" smtClean="0">
                <a:latin typeface="Times New Roman"/>
                <a:cs typeface="Times New Roman"/>
              </a:rPr>
              <a:t>outer</a:t>
            </a:r>
            <a:r>
              <a:rPr lang="en-US" sz="2800" spc="-9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loop.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lang="en-US" sz="3900" dirty="0" smtClean="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tabLst>
                <a:tab pos="393700" algn="l"/>
                <a:tab pos="3943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Delay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inner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loop</a:t>
            </a:r>
          </a:p>
          <a:p>
            <a:pPr marL="7937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93750" algn="l"/>
                <a:tab pos="7943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</a:t>
            </a:r>
            <a:r>
              <a:rPr lang="en-US" spc="-7" baseline="-20833" dirty="0">
                <a:latin typeface="Times New Roman"/>
                <a:cs typeface="Times New Roman"/>
              </a:rPr>
              <a:t>O1 </a:t>
            </a:r>
            <a:r>
              <a:rPr lang="en-US" dirty="0">
                <a:latin typeface="Times New Roman"/>
                <a:cs typeface="Times New Roman"/>
              </a:rPr>
              <a:t>= 7</a:t>
            </a:r>
            <a:r>
              <a:rPr lang="en-US" spc="-2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T-States</a:t>
            </a:r>
            <a:endParaRPr lang="en-US" dirty="0">
              <a:latin typeface="Times New Roman"/>
              <a:cs typeface="Times New Roman"/>
            </a:endParaRPr>
          </a:p>
          <a:p>
            <a:pPr marL="1193800" lvl="2" indent="-229870">
              <a:lnSpc>
                <a:spcPct val="100000"/>
              </a:lnSpc>
              <a:spcBef>
                <a:spcPts val="254"/>
              </a:spcBef>
              <a:tabLst>
                <a:tab pos="1193165" algn="l"/>
                <a:tab pos="11944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MVI C, FFH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instruction</a:t>
            </a:r>
            <a:endParaRPr lang="en-US" dirty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270"/>
              </a:spcBef>
              <a:tabLst>
                <a:tab pos="7937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–	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spc="-7" baseline="-20833" dirty="0" smtClean="0">
                <a:latin typeface="Times New Roman"/>
                <a:cs typeface="Times New Roman"/>
              </a:rPr>
              <a:t>L1 </a:t>
            </a:r>
            <a:r>
              <a:rPr lang="en-US" sz="2400" dirty="0" smtClean="0">
                <a:latin typeface="Times New Roman"/>
                <a:cs typeface="Times New Roman"/>
              </a:rPr>
              <a:t>= (255 </a:t>
            </a:r>
            <a:r>
              <a:rPr lang="en-US" sz="2400" spc="-5" dirty="0" smtClean="0">
                <a:latin typeface="Times New Roman"/>
                <a:cs typeface="Times New Roman"/>
              </a:rPr>
              <a:t>X </a:t>
            </a:r>
            <a:r>
              <a:rPr lang="en-US" sz="2400" dirty="0" smtClean="0">
                <a:latin typeface="Times New Roman"/>
                <a:cs typeface="Times New Roman"/>
              </a:rPr>
              <a:t>14) - 3 = 3567</a:t>
            </a:r>
            <a:r>
              <a:rPr lang="en-US" sz="2400" spc="-2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T-States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193165" marR="163195" lvl="2">
              <a:lnSpc>
                <a:spcPts val="2160"/>
              </a:lnSpc>
              <a:spcBef>
                <a:spcPts val="530"/>
              </a:spcBef>
              <a:tabLst>
                <a:tab pos="1193165" algn="l"/>
                <a:tab pos="1193800" algn="l"/>
                <a:tab pos="2402840" algn="l"/>
                <a:tab pos="31591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14 T-States for the DCR C and JNZ instructions repeated 255  times (FF	= 255	) minus 3 for the final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JNZ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308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Delay Calculation of Nested 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342900">
              <a:lnSpc>
                <a:spcPct val="100000"/>
              </a:lnSpc>
              <a:spcBef>
                <a:spcPts val="695"/>
              </a:spcBef>
              <a:tabLst>
                <a:tab pos="393065" algn="l"/>
                <a:tab pos="393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Delay </a:t>
            </a:r>
            <a:r>
              <a:rPr lang="en-US" sz="2400" dirty="0" smtClean="0">
                <a:latin typeface="Times New Roman"/>
                <a:cs typeface="Times New Roman"/>
              </a:rPr>
              <a:t>of </a:t>
            </a:r>
            <a:r>
              <a:rPr lang="en-US" sz="2400" spc="-5" dirty="0" smtClean="0">
                <a:latin typeface="Times New Roman"/>
                <a:cs typeface="Times New Roman"/>
              </a:rPr>
              <a:t>outer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loop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93115" lvl="1" indent="-285750">
              <a:lnSpc>
                <a:spcPct val="100000"/>
              </a:lnSpc>
              <a:buChar char="–"/>
              <a:tabLst>
                <a:tab pos="793115" algn="l"/>
                <a:tab pos="793750" algn="l"/>
              </a:tabLst>
            </a:pPr>
            <a:r>
              <a:rPr lang="en-US" sz="2000" spc="5" dirty="0" smtClean="0">
                <a:latin typeface="Times New Roman"/>
                <a:cs typeface="Times New Roman"/>
              </a:rPr>
              <a:t>T</a:t>
            </a:r>
            <a:r>
              <a:rPr lang="en-US" sz="1950" spc="7" baseline="-21367" dirty="0" smtClean="0">
                <a:latin typeface="Times New Roman"/>
                <a:cs typeface="Times New Roman"/>
              </a:rPr>
              <a:t>O2 </a:t>
            </a:r>
            <a:r>
              <a:rPr lang="en-US" sz="2000" spc="-5" dirty="0" smtClean="0">
                <a:latin typeface="Times New Roman"/>
                <a:cs typeface="Times New Roman"/>
              </a:rPr>
              <a:t>= 7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T-States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93800" lvl="2" indent="-229235">
              <a:lnSpc>
                <a:spcPct val="100000"/>
              </a:lnSpc>
              <a:spcBef>
                <a:spcPts val="439"/>
              </a:spcBef>
              <a:tabLst>
                <a:tab pos="1193165" algn="l"/>
                <a:tab pos="119380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MVI </a:t>
            </a:r>
            <a:r>
              <a:rPr lang="en-US" sz="1800" dirty="0" smtClean="0">
                <a:latin typeface="Times New Roman"/>
                <a:cs typeface="Times New Roman"/>
              </a:rPr>
              <a:t>B, </a:t>
            </a:r>
            <a:r>
              <a:rPr lang="en-US" sz="1800" spc="-5" dirty="0" smtClean="0">
                <a:latin typeface="Times New Roman"/>
                <a:cs typeface="Times New Roman"/>
              </a:rPr>
              <a:t>10H</a:t>
            </a:r>
            <a:r>
              <a:rPr lang="en-US" sz="1800" spc="-1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instruction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70"/>
              </a:spcBef>
              <a:tabLst>
                <a:tab pos="79311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–	</a:t>
            </a:r>
            <a:r>
              <a:rPr lang="en-US" sz="2000" spc="5" dirty="0" smtClean="0">
                <a:latin typeface="Times New Roman"/>
                <a:cs typeface="Times New Roman"/>
              </a:rPr>
              <a:t>T</a:t>
            </a:r>
            <a:r>
              <a:rPr lang="en-US" sz="1950" spc="7" baseline="-21367" dirty="0" smtClean="0">
                <a:latin typeface="Times New Roman"/>
                <a:cs typeface="Times New Roman"/>
              </a:rPr>
              <a:t>L1 </a:t>
            </a:r>
            <a:r>
              <a:rPr lang="en-US" sz="2000" spc="-5" dirty="0" smtClean="0">
                <a:latin typeface="Times New Roman"/>
                <a:cs typeface="Times New Roman"/>
              </a:rPr>
              <a:t>= (16 X (14 + 3574)) - 3 = 57405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T-States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93800" lvl="2" indent="-229235">
              <a:lnSpc>
                <a:spcPct val="100000"/>
              </a:lnSpc>
              <a:spcBef>
                <a:spcPts val="440"/>
              </a:spcBef>
              <a:tabLst>
                <a:tab pos="1193165" algn="l"/>
                <a:tab pos="119380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14 </a:t>
            </a:r>
            <a:r>
              <a:rPr lang="en-US" sz="1800" spc="-5" dirty="0" smtClean="0">
                <a:latin typeface="Times New Roman"/>
                <a:cs typeface="Times New Roman"/>
              </a:rPr>
              <a:t>T-States </a:t>
            </a:r>
            <a:r>
              <a:rPr lang="en-US" sz="1800" dirty="0" smtClean="0">
                <a:latin typeface="Times New Roman"/>
                <a:cs typeface="Times New Roman"/>
              </a:rPr>
              <a:t>for </a:t>
            </a:r>
            <a:r>
              <a:rPr lang="en-US" sz="1800" spc="-5" dirty="0" smtClean="0">
                <a:latin typeface="Times New Roman"/>
                <a:cs typeface="Times New Roman"/>
              </a:rPr>
              <a:t>the DCR </a:t>
            </a:r>
            <a:r>
              <a:rPr lang="en-US" sz="1800" dirty="0" smtClean="0">
                <a:latin typeface="Times New Roman"/>
                <a:cs typeface="Times New Roman"/>
              </a:rPr>
              <a:t>B </a:t>
            </a:r>
            <a:r>
              <a:rPr lang="en-US" sz="1800" spc="-5" dirty="0" smtClean="0">
                <a:latin typeface="Times New Roman"/>
                <a:cs typeface="Times New Roman"/>
              </a:rPr>
              <a:t>and JNZ instructions and</a:t>
            </a:r>
            <a:r>
              <a:rPr lang="en-US" sz="1800" spc="2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3574</a:t>
            </a:r>
          </a:p>
          <a:p>
            <a:pPr marL="1193165" marR="30480">
              <a:lnSpc>
                <a:spcPct val="100000"/>
              </a:lnSpc>
            </a:pPr>
            <a:r>
              <a:rPr lang="en-US" sz="1800" spc="-5" dirty="0" smtClean="0">
                <a:latin typeface="Times New Roman"/>
                <a:cs typeface="Times New Roman"/>
              </a:rPr>
              <a:t>T-States </a:t>
            </a:r>
            <a:r>
              <a:rPr lang="en-US" sz="1800" dirty="0" smtClean="0">
                <a:latin typeface="Times New Roman"/>
                <a:cs typeface="Times New Roman"/>
              </a:rPr>
              <a:t>for </a:t>
            </a:r>
            <a:r>
              <a:rPr lang="en-US" sz="1800" spc="-5" dirty="0" smtClean="0">
                <a:latin typeface="Times New Roman"/>
                <a:cs typeface="Times New Roman"/>
              </a:rPr>
              <a:t>loop1 repeated </a:t>
            </a:r>
            <a:r>
              <a:rPr lang="en-US" sz="1800" dirty="0" smtClean="0">
                <a:latin typeface="Times New Roman"/>
                <a:cs typeface="Times New Roman"/>
              </a:rPr>
              <a:t>16 </a:t>
            </a:r>
            <a:r>
              <a:rPr lang="en-US" sz="1800" spc="-5" dirty="0" smtClean="0">
                <a:latin typeface="Times New Roman"/>
                <a:cs typeface="Times New Roman"/>
              </a:rPr>
              <a:t>times </a:t>
            </a:r>
            <a:r>
              <a:rPr lang="en-US" sz="1800" dirty="0" smtClean="0">
                <a:latin typeface="Times New Roman"/>
                <a:cs typeface="Times New Roman"/>
              </a:rPr>
              <a:t>(10</a:t>
            </a:r>
            <a:r>
              <a:rPr lang="en-US" sz="1800" baseline="-20833" dirty="0" smtClean="0">
                <a:latin typeface="Times New Roman"/>
                <a:cs typeface="Times New Roman"/>
              </a:rPr>
              <a:t>16 </a:t>
            </a:r>
            <a:r>
              <a:rPr lang="en-US" sz="1800" dirty="0" smtClean="0">
                <a:latin typeface="Times New Roman"/>
                <a:cs typeface="Times New Roman"/>
              </a:rPr>
              <a:t>= 16</a:t>
            </a:r>
            <a:r>
              <a:rPr lang="en-US" sz="1800" baseline="-20833" dirty="0" smtClean="0">
                <a:latin typeface="Times New Roman"/>
                <a:cs typeface="Times New Roman"/>
              </a:rPr>
              <a:t>10</a:t>
            </a:r>
            <a:r>
              <a:rPr lang="en-US" sz="1800" dirty="0" smtClean="0">
                <a:latin typeface="Times New Roman"/>
                <a:cs typeface="Times New Roman"/>
              </a:rPr>
              <a:t>) </a:t>
            </a:r>
            <a:r>
              <a:rPr lang="en-US" sz="1800" spc="-5" dirty="0" smtClean="0">
                <a:latin typeface="Times New Roman"/>
                <a:cs typeface="Times New Roman"/>
              </a:rPr>
              <a:t>minus </a:t>
            </a:r>
            <a:r>
              <a:rPr lang="en-US" sz="1800" dirty="0" smtClean="0">
                <a:latin typeface="Times New Roman"/>
                <a:cs typeface="Times New Roman"/>
              </a:rPr>
              <a:t>3 for </a:t>
            </a:r>
            <a:r>
              <a:rPr lang="en-US" sz="1800" spc="-5" dirty="0" smtClean="0">
                <a:latin typeface="Times New Roman"/>
                <a:cs typeface="Times New Roman"/>
              </a:rPr>
              <a:t>the  final</a:t>
            </a:r>
            <a:r>
              <a:rPr lang="en-US" sz="1800" spc="-1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JNZ.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70"/>
              </a:spcBef>
              <a:tabLst>
                <a:tab pos="79311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–	</a:t>
            </a:r>
            <a:r>
              <a:rPr lang="en-US" sz="2000" spc="10" dirty="0" err="1" smtClean="0">
                <a:latin typeface="Times New Roman"/>
                <a:cs typeface="Times New Roman"/>
              </a:rPr>
              <a:t>T</a:t>
            </a:r>
            <a:r>
              <a:rPr lang="en-US" sz="1950" spc="15" baseline="-21367" dirty="0" err="1" smtClean="0">
                <a:latin typeface="Times New Roman"/>
                <a:cs typeface="Times New Roman"/>
              </a:rPr>
              <a:t>Delay</a:t>
            </a:r>
            <a:r>
              <a:rPr lang="en-US" sz="1950" spc="15" baseline="-21367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= 7 + 57405 = 57412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T-States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3450" dirty="0" smtClean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tabLst>
                <a:tab pos="393065" algn="l"/>
                <a:tab pos="3937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Total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Delay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505"/>
              </a:spcBef>
              <a:tabLst>
                <a:tab pos="79311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–	</a:t>
            </a:r>
            <a:r>
              <a:rPr lang="en-US" sz="2000" spc="10" dirty="0" err="1" smtClean="0">
                <a:latin typeface="Times New Roman"/>
                <a:cs typeface="Times New Roman"/>
              </a:rPr>
              <a:t>T</a:t>
            </a:r>
            <a:r>
              <a:rPr lang="en-US" sz="1950" spc="15" baseline="-21367" dirty="0" err="1" smtClean="0">
                <a:latin typeface="Times New Roman"/>
                <a:cs typeface="Times New Roman"/>
              </a:rPr>
              <a:t>Delay</a:t>
            </a:r>
            <a:r>
              <a:rPr lang="en-US" sz="1950" spc="15" baseline="-21367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= 57412 X 0.5 </a:t>
            </a:r>
            <a:r>
              <a:rPr lang="en-US" sz="2000" spc="-5" dirty="0" smtClean="0">
                <a:latin typeface="Symbol"/>
                <a:cs typeface="Symbol"/>
              </a:rPr>
              <a:t></a:t>
            </a:r>
            <a:r>
              <a:rPr lang="en-US" sz="2000" spc="-5" dirty="0" smtClean="0">
                <a:latin typeface="Times New Roman"/>
                <a:cs typeface="Times New Roman"/>
              </a:rPr>
              <a:t>Sec = 28.706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mSec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54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Increasing the</a:t>
            </a:r>
            <a:r>
              <a:rPr lang="en-US" spc="-60" dirty="0" smtClean="0"/>
              <a:t> </a:t>
            </a:r>
            <a:r>
              <a:rPr lang="en-US" spc="-5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delay can be further increased by using  register pairs for each of the loop counters  in the nested loops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setup.</a:t>
            </a:r>
            <a:endParaRPr lang="en-US" dirty="0">
              <a:latin typeface="Times New Roman"/>
              <a:cs typeface="Times New Roman"/>
            </a:endParaRPr>
          </a:p>
          <a:p>
            <a:pPr marL="354965" marR="250825" indent="-34290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can also be increased by adding dummy  instructions (like NOP) in the body of the  loop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marL="354965" marR="250825" indent="-34290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20014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A loop </a:t>
            </a:r>
            <a:r>
              <a:rPr lang="en-US" spc="-5" dirty="0">
                <a:latin typeface="Times New Roman"/>
                <a:cs typeface="Times New Roman"/>
              </a:rPr>
              <a:t>counter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set </a:t>
            </a:r>
            <a:r>
              <a:rPr lang="en-US" dirty="0">
                <a:latin typeface="Times New Roman"/>
                <a:cs typeface="Times New Roman"/>
              </a:rPr>
              <a:t>up by </a:t>
            </a:r>
            <a:r>
              <a:rPr lang="en-US" spc="-5" dirty="0">
                <a:latin typeface="Times New Roman"/>
                <a:cs typeface="Times New Roman"/>
              </a:rPr>
              <a:t>loading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register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  a </a:t>
            </a:r>
            <a:r>
              <a:rPr lang="en-US" spc="-5" dirty="0">
                <a:latin typeface="Times New Roman"/>
                <a:cs typeface="Times New Roman"/>
              </a:rPr>
              <a:t>certain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value</a:t>
            </a:r>
            <a:endParaRPr lang="en-US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Then </a:t>
            </a:r>
            <a:r>
              <a:rPr lang="en-US" dirty="0">
                <a:latin typeface="Times New Roman"/>
                <a:cs typeface="Times New Roman"/>
              </a:rPr>
              <a:t>using the </a:t>
            </a:r>
            <a:r>
              <a:rPr lang="en-US" spc="-5" dirty="0">
                <a:latin typeface="Times New Roman"/>
                <a:cs typeface="Times New Roman"/>
              </a:rPr>
              <a:t>DCR </a:t>
            </a:r>
            <a:r>
              <a:rPr lang="en-US" dirty="0">
                <a:latin typeface="Times New Roman"/>
                <a:cs typeface="Times New Roman"/>
              </a:rPr>
              <a:t>(to </a:t>
            </a:r>
            <a:r>
              <a:rPr lang="en-US" spc="-5" dirty="0">
                <a:latin typeface="Times New Roman"/>
                <a:cs typeface="Times New Roman"/>
              </a:rPr>
              <a:t>decrement) and </a:t>
            </a:r>
            <a:r>
              <a:rPr lang="en-US" dirty="0">
                <a:latin typeface="Times New Roman"/>
                <a:cs typeface="Times New Roman"/>
              </a:rPr>
              <a:t>INR (to  </a:t>
            </a:r>
            <a:r>
              <a:rPr lang="en-US" spc="-5" dirty="0">
                <a:latin typeface="Times New Roman"/>
                <a:cs typeface="Times New Roman"/>
              </a:rPr>
              <a:t>increment)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register are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updated.</a:t>
            </a:r>
            <a:endParaRPr lang="en-US" dirty="0">
              <a:latin typeface="Times New Roman"/>
              <a:cs typeface="Times New Roman"/>
            </a:endParaRPr>
          </a:p>
          <a:p>
            <a:pPr marL="355600" marR="524510" indent="-34353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A loop is </a:t>
            </a:r>
            <a:r>
              <a:rPr lang="en-US" spc="-5" dirty="0">
                <a:latin typeface="Times New Roman"/>
                <a:cs typeface="Times New Roman"/>
              </a:rPr>
              <a:t>set </a:t>
            </a:r>
            <a:r>
              <a:rPr lang="en-US" dirty="0">
                <a:latin typeface="Times New Roman"/>
                <a:cs typeface="Times New Roman"/>
              </a:rPr>
              <a:t>up with a </a:t>
            </a:r>
            <a:r>
              <a:rPr lang="en-US" spc="-5" dirty="0">
                <a:latin typeface="Times New Roman"/>
                <a:cs typeface="Times New Roman"/>
              </a:rPr>
              <a:t>conditional jump  instruction that </a:t>
            </a:r>
            <a:r>
              <a:rPr lang="en-US" dirty="0">
                <a:latin typeface="Times New Roman"/>
                <a:cs typeface="Times New Roman"/>
              </a:rPr>
              <a:t>loops </a:t>
            </a:r>
            <a:r>
              <a:rPr lang="en-US" spc="-5" dirty="0">
                <a:latin typeface="Times New Roman"/>
                <a:cs typeface="Times New Roman"/>
              </a:rPr>
              <a:t>back </a:t>
            </a:r>
            <a:r>
              <a:rPr lang="en-US" dirty="0">
                <a:latin typeface="Times New Roman"/>
                <a:cs typeface="Times New Roman"/>
              </a:rPr>
              <a:t>or not </a:t>
            </a:r>
            <a:r>
              <a:rPr lang="en-US" spc="-5" dirty="0">
                <a:latin typeface="Times New Roman"/>
                <a:cs typeface="Times New Roman"/>
              </a:rPr>
              <a:t>depending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  </a:t>
            </a:r>
            <a:r>
              <a:rPr lang="en-US" spc="-5" dirty="0">
                <a:latin typeface="Times New Roman"/>
                <a:cs typeface="Times New Roman"/>
              </a:rPr>
              <a:t>whether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count has reached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termination  count.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16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Times New Roman"/>
                <a:cs typeface="Times New Roman"/>
              </a:rPr>
              <a:t>The operation of a loop counter can be  described using the following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flowchart.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98267" y="2998787"/>
            <a:ext cx="1574800" cy="2863850"/>
            <a:chOff x="3629025" y="2998787"/>
            <a:chExt cx="1574800" cy="2863850"/>
          </a:xfrm>
        </p:grpSpPr>
        <p:sp>
          <p:nvSpPr>
            <p:cNvPr id="4" name="object 4"/>
            <p:cNvSpPr txBox="1"/>
            <p:nvPr/>
          </p:nvSpPr>
          <p:spPr>
            <a:xfrm>
              <a:off x="3917950" y="2998787"/>
              <a:ext cx="1282700" cy="2857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366395">
                <a:lnSpc>
                  <a:spcPct val="100000"/>
                </a:lnSpc>
                <a:spcBef>
                  <a:spcPts val="370"/>
                </a:spcBef>
              </a:pPr>
              <a:r>
                <a:rPr sz="1200" spc="-5" dirty="0">
                  <a:latin typeface="Arial"/>
                  <a:cs typeface="Arial"/>
                </a:rPr>
                <a:t>Initialize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17950" y="4097337"/>
              <a:ext cx="1282700" cy="2857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62865">
                <a:lnSpc>
                  <a:spcPct val="100000"/>
                </a:lnSpc>
                <a:spcBef>
                  <a:spcPts val="370"/>
                </a:spcBef>
              </a:pPr>
              <a:r>
                <a:rPr sz="1200" spc="-5" dirty="0">
                  <a:latin typeface="Arial"/>
                  <a:cs typeface="Arial"/>
                </a:rPr>
                <a:t>Update the</a:t>
              </a:r>
              <a:r>
                <a:rPr sz="1200" spc="-65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count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6" name="object 6"/>
            <p:cNvGrpSpPr/>
            <p:nvPr/>
          </p:nvGrpSpPr>
          <p:grpSpPr>
            <a:xfrm>
              <a:off x="4086225" y="4648187"/>
              <a:ext cx="948055" cy="948055"/>
              <a:chOff x="4086225" y="4648187"/>
              <a:chExt cx="948055" cy="9480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4092575" y="4654537"/>
                <a:ext cx="935355" cy="935355"/>
              </a:xfrm>
              <a:custGeom>
                <a:avLst/>
                <a:gdLst/>
                <a:ahLst/>
                <a:cxnLst/>
                <a:rect l="l" t="t" r="r" b="b"/>
                <a:pathLst>
                  <a:path w="935354" h="935354">
                    <a:moveTo>
                      <a:pt x="467525" y="0"/>
                    </a:moveTo>
                    <a:lnTo>
                      <a:pt x="0" y="467525"/>
                    </a:lnTo>
                    <a:lnTo>
                      <a:pt x="467525" y="935050"/>
                    </a:lnTo>
                    <a:lnTo>
                      <a:pt x="935037" y="467525"/>
                    </a:lnTo>
                    <a:lnTo>
                      <a:pt x="467525" y="0"/>
                    </a:lnTo>
                    <a:close/>
                  </a:path>
                </a:pathLst>
              </a:custGeom>
              <a:solidFill>
                <a:srgbClr val="FFFF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092575" y="4654537"/>
                <a:ext cx="935355" cy="935355"/>
              </a:xfrm>
              <a:custGeom>
                <a:avLst/>
                <a:gdLst/>
                <a:ahLst/>
                <a:cxnLst/>
                <a:rect l="l" t="t" r="r" b="b"/>
                <a:pathLst>
                  <a:path w="935354" h="935354">
                    <a:moveTo>
                      <a:pt x="0" y="467525"/>
                    </a:moveTo>
                    <a:lnTo>
                      <a:pt x="467525" y="0"/>
                    </a:lnTo>
                    <a:lnTo>
                      <a:pt x="935037" y="467525"/>
                    </a:lnTo>
                    <a:lnTo>
                      <a:pt x="467525" y="935050"/>
                    </a:lnTo>
                    <a:lnTo>
                      <a:pt x="0" y="467525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4320603" y="4835397"/>
              <a:ext cx="51689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45720" algn="just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Is </a:t>
              </a:r>
              <a:r>
                <a:rPr sz="1200" spc="-5" dirty="0">
                  <a:latin typeface="Arial"/>
                  <a:cs typeface="Arial"/>
                </a:rPr>
                <a:t>this  </a:t>
              </a:r>
              <a:r>
                <a:rPr sz="1200" spc="-10" dirty="0">
                  <a:latin typeface="Arial"/>
                  <a:cs typeface="Arial"/>
                </a:rPr>
                <a:t>Final  Coun</a:t>
              </a:r>
              <a:r>
                <a:rPr sz="1200" spc="-5" dirty="0">
                  <a:latin typeface="Arial"/>
                  <a:cs typeface="Arial"/>
                </a:rPr>
                <a:t>t?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3629025" y="3278187"/>
              <a:ext cx="967105" cy="2584450"/>
              <a:chOff x="3629025" y="3278187"/>
              <a:chExt cx="967105" cy="258445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4557712" y="4379912"/>
                <a:ext cx="0" cy="211454"/>
              </a:xfrm>
              <a:custGeom>
                <a:avLst/>
                <a:gdLst/>
                <a:ahLst/>
                <a:cxnLst/>
                <a:rect l="l" t="t" r="r" b="b"/>
                <a:pathLst>
                  <a:path h="211454">
                    <a:moveTo>
                      <a:pt x="0" y="0"/>
                    </a:moveTo>
                    <a:lnTo>
                      <a:pt x="0" y="2111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519612" y="457835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557712" y="5575300"/>
                <a:ext cx="0" cy="224154"/>
              </a:xfrm>
              <a:custGeom>
                <a:avLst/>
                <a:gdLst/>
                <a:ahLst/>
                <a:cxnLst/>
                <a:rect l="l" t="t" r="r" b="b"/>
                <a:pathLst>
                  <a:path h="224154">
                    <a:moveTo>
                      <a:pt x="0" y="0"/>
                    </a:moveTo>
                    <a:lnTo>
                      <a:pt x="0" y="2238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519612" y="5786438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635375" y="5127625"/>
                <a:ext cx="436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6879">
                    <a:moveTo>
                      <a:pt x="436562" y="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4557712" y="3284537"/>
                <a:ext cx="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h="186054">
                    <a:moveTo>
                      <a:pt x="0" y="0"/>
                    </a:moveTo>
                    <a:lnTo>
                      <a:pt x="0" y="1857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519612" y="3457575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3921125" y="3536950"/>
              <a:ext cx="1282700" cy="2857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218440">
                <a:lnSpc>
                  <a:spcPct val="100000"/>
                </a:lnSpc>
                <a:spcBef>
                  <a:spcPts val="370"/>
                </a:spcBef>
              </a:pPr>
              <a:r>
                <a:rPr sz="1200" spc="-5" dirty="0">
                  <a:latin typeface="Arial"/>
                  <a:cs typeface="Arial"/>
                </a:rPr>
                <a:t>Body of</a:t>
              </a:r>
              <a:r>
                <a:rPr sz="1200" spc="-20" dirty="0">
                  <a:latin typeface="Arial"/>
                  <a:cs typeface="Arial"/>
                </a:rPr>
                <a:t> </a:t>
              </a:r>
              <a:r>
                <a:rPr sz="1200" spc="-10" dirty="0">
                  <a:latin typeface="Arial"/>
                  <a:cs typeface="Arial"/>
                </a:rPr>
                <a:t>loop</a:t>
              </a:r>
              <a:endParaRPr sz="1200">
                <a:latin typeface="Arial"/>
                <a:cs typeface="Arial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4522787" y="3822700"/>
              <a:ext cx="76200" cy="249554"/>
              <a:chOff x="4522787" y="3822700"/>
              <a:chExt cx="76200" cy="249554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4560887" y="3822700"/>
                <a:ext cx="0" cy="186055"/>
              </a:xfrm>
              <a:custGeom>
                <a:avLst/>
                <a:gdLst/>
                <a:ahLst/>
                <a:cxnLst/>
                <a:rect l="l" t="t" r="r" b="b"/>
                <a:pathLst>
                  <a:path h="186054">
                    <a:moveTo>
                      <a:pt x="0" y="0"/>
                    </a:moveTo>
                    <a:lnTo>
                      <a:pt x="0" y="185737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4522787" y="3995737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" name="object 22"/>
            <p:cNvGrpSpPr/>
            <p:nvPr/>
          </p:nvGrpSpPr>
          <p:grpSpPr>
            <a:xfrm>
              <a:off x="3641725" y="3346450"/>
              <a:ext cx="916305" cy="1781175"/>
              <a:chOff x="3641725" y="3346450"/>
              <a:chExt cx="916305" cy="1781175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3648075" y="3384550"/>
                <a:ext cx="0" cy="1743075"/>
              </a:xfrm>
              <a:custGeom>
                <a:avLst/>
                <a:gdLst/>
                <a:ahLst/>
                <a:cxnLst/>
                <a:rect l="l" t="t" r="r" b="b"/>
                <a:pathLst>
                  <a:path h="1743075">
                    <a:moveTo>
                      <a:pt x="0" y="174307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3648075" y="3384550"/>
                <a:ext cx="84645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46454">
                    <a:moveTo>
                      <a:pt x="0" y="0"/>
                    </a:moveTo>
                    <a:lnTo>
                      <a:pt x="846137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4481512" y="334645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0" y="0"/>
                    </a:moveTo>
                    <a:lnTo>
                      <a:pt x="0" y="76200"/>
                    </a:lnTo>
                    <a:lnTo>
                      <a:pt x="76200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3696652" y="4898897"/>
              <a:ext cx="21971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0" dirty="0">
                  <a:latin typeface="Arial"/>
                  <a:cs typeface="Arial"/>
                </a:rPr>
                <a:t>No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655553" y="5621273"/>
              <a:ext cx="27432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120" dirty="0">
                  <a:latin typeface="Arial"/>
                  <a:cs typeface="Arial"/>
                </a:rPr>
                <a:t>Y</a:t>
              </a:r>
              <a:r>
                <a:rPr sz="1200" spc="-10" dirty="0">
                  <a:latin typeface="Arial"/>
                  <a:cs typeface="Arial"/>
                </a:rPr>
                <a:t>e</a:t>
              </a:r>
              <a:r>
                <a:rPr sz="1200" dirty="0">
                  <a:latin typeface="Arial"/>
                  <a:cs typeface="Arial"/>
                </a:rPr>
                <a:t>s</a:t>
              </a:r>
              <a:endParaRPr sz="12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1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/>
              <a:t>Sample ALP </a:t>
            </a:r>
            <a:r>
              <a:rPr lang="en-US" dirty="0"/>
              <a:t>for </a:t>
            </a:r>
            <a:r>
              <a:rPr lang="en-US" spc="-5" dirty="0"/>
              <a:t>implementing </a:t>
            </a:r>
            <a:r>
              <a:rPr lang="en-US" dirty="0"/>
              <a:t>a</a:t>
            </a:r>
            <a:r>
              <a:rPr lang="en-US" spc="-365" dirty="0"/>
              <a:t> </a:t>
            </a:r>
            <a:r>
              <a:rPr lang="en-US" dirty="0"/>
              <a:t>loop  </a:t>
            </a:r>
            <a:r>
              <a:rPr lang="en-US" spc="-5" dirty="0"/>
              <a:t>Using </a:t>
            </a:r>
            <a:r>
              <a:rPr lang="en-US" u="heavy" dirty="0">
                <a:uFill>
                  <a:solidFill>
                    <a:srgbClr val="000000"/>
                  </a:solidFill>
                </a:uFill>
              </a:rPr>
              <a:t>DCR</a:t>
            </a:r>
            <a:r>
              <a:rPr lang="en-US" spc="-10" dirty="0"/>
              <a:t> </a:t>
            </a:r>
            <a:r>
              <a:rPr lang="en-US" spc="-5" dirty="0"/>
              <a:t>instruction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5018091" y="2952639"/>
            <a:ext cx="17322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"/>
                <a:cs typeface="Arial"/>
              </a:rPr>
              <a:t>MVI C,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15H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189201" y="3507279"/>
            <a:ext cx="9429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"/>
                <a:cs typeface="Arial"/>
              </a:rPr>
              <a:t>LOOP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018091" y="3348575"/>
            <a:ext cx="1983739" cy="113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3765">
              <a:lnSpc>
                <a:spcPct val="14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DCR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  JNZ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LOOP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1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Using a Register Pair as a Loop 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 algn="just">
              <a:lnSpc>
                <a:spcPts val="3020"/>
              </a:lnSpc>
              <a:spcBef>
                <a:spcPts val="484"/>
              </a:spcBef>
              <a:tabLst>
                <a:tab pos="355600" algn="l"/>
              </a:tabLst>
            </a:pPr>
            <a:r>
              <a:rPr lang="en-US" spc="-5" dirty="0" smtClean="0"/>
              <a:t>Using </a:t>
            </a:r>
            <a:r>
              <a:rPr lang="en-US" dirty="0" smtClean="0"/>
              <a:t>a </a:t>
            </a:r>
            <a:r>
              <a:rPr lang="en-US" spc="-5" dirty="0" smtClean="0"/>
              <a:t>single register, one </a:t>
            </a:r>
            <a:r>
              <a:rPr lang="en-US" spc="-10" dirty="0" smtClean="0"/>
              <a:t>can </a:t>
            </a:r>
            <a:r>
              <a:rPr lang="en-US" spc="-5" dirty="0" smtClean="0"/>
              <a:t>repeat </a:t>
            </a:r>
            <a:r>
              <a:rPr lang="en-US" dirty="0" smtClean="0"/>
              <a:t>a </a:t>
            </a:r>
            <a:r>
              <a:rPr lang="en-US" spc="-5" dirty="0" smtClean="0"/>
              <a:t>loop </a:t>
            </a:r>
            <a:r>
              <a:rPr lang="en-US" dirty="0" smtClean="0"/>
              <a:t>for a  </a:t>
            </a:r>
            <a:r>
              <a:rPr lang="en-US" spc="-5" dirty="0" smtClean="0"/>
              <a:t>maximum count </a:t>
            </a:r>
            <a:r>
              <a:rPr lang="en-US" dirty="0" smtClean="0"/>
              <a:t>of 255</a:t>
            </a:r>
            <a:r>
              <a:rPr lang="en-US" spc="-55" dirty="0" smtClean="0"/>
              <a:t> </a:t>
            </a:r>
            <a:r>
              <a:rPr lang="en-US" spc="-5" dirty="0" smtClean="0"/>
              <a:t>times.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lang="en-US" sz="3800" dirty="0" smtClean="0"/>
          </a:p>
          <a:p>
            <a:pPr marL="354965" marR="5080" indent="-342900" algn="just">
              <a:lnSpc>
                <a:spcPts val="3020"/>
              </a:lnSpc>
              <a:tabLst>
                <a:tab pos="356235" algn="l"/>
              </a:tabLst>
            </a:pPr>
            <a:r>
              <a:rPr lang="en-US" dirty="0" smtClean="0"/>
              <a:t>It </a:t>
            </a:r>
            <a:r>
              <a:rPr lang="en-US" spc="-5" dirty="0" smtClean="0"/>
              <a:t>is possible </a:t>
            </a:r>
            <a:r>
              <a:rPr lang="en-US" dirty="0" smtClean="0"/>
              <a:t>to </a:t>
            </a:r>
            <a:r>
              <a:rPr lang="en-US" spc="-5" dirty="0" smtClean="0"/>
              <a:t>increase </a:t>
            </a:r>
            <a:r>
              <a:rPr lang="en-US" spc="-10" dirty="0" smtClean="0"/>
              <a:t>this </a:t>
            </a:r>
            <a:r>
              <a:rPr lang="en-US" spc="-5" dirty="0" smtClean="0"/>
              <a:t>count </a:t>
            </a:r>
            <a:r>
              <a:rPr lang="en-US" dirty="0" smtClean="0"/>
              <a:t>by </a:t>
            </a:r>
            <a:r>
              <a:rPr lang="en-US" spc="-5" dirty="0" smtClean="0"/>
              <a:t>using </a:t>
            </a:r>
            <a:r>
              <a:rPr lang="en-US" dirty="0" smtClean="0"/>
              <a:t>a  </a:t>
            </a:r>
            <a:r>
              <a:rPr lang="en-US" spc="-5" dirty="0" smtClean="0"/>
              <a:t>register pair </a:t>
            </a:r>
            <a:r>
              <a:rPr lang="en-US" dirty="0" smtClean="0"/>
              <a:t>for </a:t>
            </a:r>
            <a:r>
              <a:rPr lang="en-US" spc="-5" dirty="0" smtClean="0"/>
              <a:t>the loop counter instead </a:t>
            </a:r>
            <a:r>
              <a:rPr lang="en-US" dirty="0" smtClean="0"/>
              <a:t>of </a:t>
            </a:r>
            <a:r>
              <a:rPr lang="en-US" spc="-5" dirty="0" smtClean="0"/>
              <a:t>the  single</a:t>
            </a:r>
            <a:r>
              <a:rPr lang="en-US" spc="-35" dirty="0" smtClean="0"/>
              <a:t> </a:t>
            </a:r>
            <a:r>
              <a:rPr lang="en-US" spc="-5" dirty="0" smtClean="0"/>
              <a:t>register.</a:t>
            </a:r>
          </a:p>
          <a:p>
            <a:pPr marL="755650" marR="5715" lvl="1" indent="-286385" algn="just">
              <a:lnSpc>
                <a:spcPts val="2590"/>
              </a:lnSpc>
              <a:spcBef>
                <a:spcPts val="59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minor problem arises in </a:t>
            </a:r>
            <a:r>
              <a:rPr lang="en-US" dirty="0">
                <a:latin typeface="Times New Roman"/>
                <a:cs typeface="Times New Roman"/>
              </a:rPr>
              <a:t>how </a:t>
            </a:r>
            <a:r>
              <a:rPr lang="en-US" spc="-5" dirty="0">
                <a:latin typeface="Times New Roman"/>
                <a:cs typeface="Times New Roman"/>
              </a:rPr>
              <a:t>to test for the final  </a:t>
            </a:r>
            <a:r>
              <a:rPr lang="en-US" dirty="0">
                <a:latin typeface="Times New Roman"/>
                <a:cs typeface="Times New Roman"/>
              </a:rPr>
              <a:t>count </a:t>
            </a:r>
            <a:r>
              <a:rPr lang="en-US" spc="-5" dirty="0">
                <a:latin typeface="Times New Roman"/>
                <a:cs typeface="Times New Roman"/>
              </a:rPr>
              <a:t>since DCX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INX </a:t>
            </a:r>
            <a:r>
              <a:rPr lang="en-US" dirty="0">
                <a:latin typeface="Times New Roman"/>
                <a:cs typeface="Times New Roman"/>
              </a:rPr>
              <a:t>do not </a:t>
            </a:r>
            <a:r>
              <a:rPr lang="en-US" spc="-5" dirty="0">
                <a:latin typeface="Times New Roman"/>
                <a:cs typeface="Times New Roman"/>
              </a:rPr>
              <a:t>modify 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flags.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 algn="just">
              <a:lnSpc>
                <a:spcPts val="259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However, if the loop </a:t>
            </a:r>
            <a:r>
              <a:rPr lang="en-US" spc="-10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looking for </a:t>
            </a:r>
            <a:r>
              <a:rPr lang="en-US" dirty="0">
                <a:latin typeface="Times New Roman"/>
                <a:cs typeface="Times New Roman"/>
              </a:rPr>
              <a:t>when </a:t>
            </a: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count  becomes zero, we can use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small trick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-5" dirty="0" err="1">
                <a:latin typeface="Times New Roman"/>
                <a:cs typeface="Times New Roman"/>
              </a:rPr>
              <a:t>ORing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two registers in the pair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then checking the zero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flag.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51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Using a Register Pair as a Loop 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following is an example of a loop set  up with a register pair as the loop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counter.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12700" marR="4198620" indent="0">
              <a:lnSpc>
                <a:spcPct val="120000"/>
              </a:lnSpc>
              <a:buNone/>
            </a:pPr>
            <a:r>
              <a:rPr lang="en-US" sz="2400" dirty="0" smtClean="0">
                <a:latin typeface="Arial"/>
                <a:cs typeface="Arial"/>
              </a:rPr>
              <a:t>	LXI </a:t>
            </a:r>
            <a:r>
              <a:rPr lang="en-US" sz="2400" spc="-5" dirty="0" smtClean="0">
                <a:latin typeface="Arial"/>
                <a:cs typeface="Arial"/>
              </a:rPr>
              <a:t>B,</a:t>
            </a:r>
            <a:r>
              <a:rPr lang="en-US" sz="2400" spc="-8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1000H  </a:t>
            </a:r>
          </a:p>
          <a:p>
            <a:pPr marL="12700" marR="4198620" indent="0">
              <a:lnSpc>
                <a:spcPct val="120000"/>
              </a:lnSpc>
              <a:buNone/>
            </a:pPr>
            <a:r>
              <a:rPr lang="en-US" sz="2400" spc="-5" dirty="0" smtClean="0">
                <a:latin typeface="Arial"/>
                <a:cs typeface="Arial"/>
              </a:rPr>
              <a:t>LOOP DCX</a:t>
            </a:r>
            <a:r>
              <a:rPr lang="en-US" sz="2400" spc="18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B</a:t>
            </a:r>
            <a:endParaRPr lang="en-US" sz="2400" dirty="0" smtClean="0">
              <a:latin typeface="Arial"/>
              <a:cs typeface="Arial"/>
            </a:endParaRPr>
          </a:p>
          <a:p>
            <a:pPr marL="817880" marR="4549775" indent="0">
              <a:lnSpc>
                <a:spcPct val="120000"/>
              </a:lnSpc>
              <a:buNone/>
            </a:pPr>
            <a:r>
              <a:rPr lang="en-US" sz="2400" spc="-5" dirty="0" smtClean="0">
                <a:latin typeface="Arial"/>
                <a:cs typeface="Arial"/>
              </a:rPr>
              <a:t> MOV </a:t>
            </a:r>
            <a:r>
              <a:rPr lang="en-US" sz="2400" dirty="0" smtClean="0">
                <a:latin typeface="Arial"/>
                <a:cs typeface="Arial"/>
              </a:rPr>
              <a:t>A, </a:t>
            </a:r>
            <a:r>
              <a:rPr lang="en-US" sz="2400" spc="-5" dirty="0" smtClean="0">
                <a:latin typeface="Arial"/>
                <a:cs typeface="Arial"/>
              </a:rPr>
              <a:t>C  </a:t>
            </a:r>
          </a:p>
          <a:p>
            <a:pPr marL="817880" marR="4549775" indent="0">
              <a:lnSpc>
                <a:spcPct val="120000"/>
              </a:lnSpc>
              <a:buNone/>
            </a:pP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ORA B  </a:t>
            </a:r>
          </a:p>
          <a:p>
            <a:pPr marL="817880" marR="4549775" indent="0">
              <a:lnSpc>
                <a:spcPct val="120000"/>
              </a:lnSpc>
              <a:buNone/>
            </a:pP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JNZ</a:t>
            </a:r>
            <a:r>
              <a:rPr lang="en-US" sz="2400" spc="-8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LOOP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2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</a:t>
            </a:r>
            <a:r>
              <a:rPr lang="en-US" spc="-10" dirty="0" smtClean="0"/>
              <a:t>e</a:t>
            </a:r>
            <a:r>
              <a:rPr lang="en-US" spc="-5" dirty="0" smtClean="0"/>
              <a:t>l</a:t>
            </a:r>
            <a:r>
              <a:rPr lang="en-US" spc="-10" dirty="0" smtClean="0"/>
              <a:t>a</a:t>
            </a:r>
            <a:r>
              <a:rPr lang="en-US" spc="-5" dirty="0" smtClean="0"/>
              <a:t>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 algn="just">
              <a:lnSpc>
                <a:spcPts val="3020"/>
              </a:lnSpc>
              <a:spcBef>
                <a:spcPts val="484"/>
              </a:spcBef>
              <a:tabLst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was </a:t>
            </a:r>
            <a:r>
              <a:rPr lang="en-US" dirty="0" smtClean="0">
                <a:latin typeface="Times New Roman"/>
                <a:cs typeface="Times New Roman"/>
              </a:rPr>
              <a:t>earlier </a:t>
            </a:r>
            <a:r>
              <a:rPr lang="en-US" spc="-5" dirty="0">
                <a:latin typeface="Times New Roman"/>
                <a:cs typeface="Times New Roman"/>
              </a:rPr>
              <a:t>that each instruction  passes </a:t>
            </a:r>
            <a:r>
              <a:rPr lang="en-US" dirty="0">
                <a:latin typeface="Times New Roman"/>
                <a:cs typeface="Times New Roman"/>
              </a:rPr>
              <a:t>through </a:t>
            </a:r>
            <a:r>
              <a:rPr lang="en-US" spc="-5" dirty="0">
                <a:latin typeface="Times New Roman"/>
                <a:cs typeface="Times New Roman"/>
              </a:rPr>
              <a:t>different combinations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Fetch,  Memory Read, and Memory </a:t>
            </a:r>
            <a:r>
              <a:rPr lang="en-US" dirty="0">
                <a:latin typeface="Times New Roman"/>
                <a:cs typeface="Times New Roman"/>
              </a:rPr>
              <a:t>Write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cycles.</a:t>
            </a:r>
            <a:endParaRPr lang="en-US" dirty="0">
              <a:latin typeface="Times New Roman"/>
              <a:cs typeface="Times New Roman"/>
            </a:endParaRPr>
          </a:p>
          <a:p>
            <a:pPr marL="355600" marR="295275" indent="-343535" algn="just">
              <a:lnSpc>
                <a:spcPts val="3020"/>
              </a:lnSpc>
              <a:spcBef>
                <a:spcPts val="680"/>
              </a:spcBef>
              <a:tabLst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Knowing the </a:t>
            </a:r>
            <a:r>
              <a:rPr lang="en-US" spc="-5" dirty="0">
                <a:latin typeface="Times New Roman"/>
                <a:cs typeface="Times New Roman"/>
              </a:rPr>
              <a:t>combinations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cycles, </a:t>
            </a:r>
            <a:r>
              <a:rPr lang="en-US" dirty="0">
                <a:latin typeface="Times New Roman"/>
                <a:cs typeface="Times New Roman"/>
              </a:rPr>
              <a:t>one</a:t>
            </a:r>
            <a:r>
              <a:rPr lang="en-US" spc="-1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can  calculate </a:t>
            </a:r>
            <a:r>
              <a:rPr lang="en-US" dirty="0">
                <a:latin typeface="Times New Roman"/>
                <a:cs typeface="Times New Roman"/>
              </a:rPr>
              <a:t>how long </a:t>
            </a:r>
            <a:r>
              <a:rPr lang="en-US" spc="-5" dirty="0">
                <a:latin typeface="Times New Roman"/>
                <a:cs typeface="Times New Roman"/>
              </a:rPr>
              <a:t>such an instruction </a:t>
            </a:r>
            <a:r>
              <a:rPr lang="en-US" dirty="0">
                <a:latin typeface="Times New Roman"/>
                <a:cs typeface="Times New Roman"/>
              </a:rPr>
              <a:t>would  require to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complete.</a:t>
            </a:r>
            <a:endParaRPr lang="en-US" dirty="0">
              <a:latin typeface="Times New Roman"/>
              <a:cs typeface="Times New Roman"/>
            </a:endParaRPr>
          </a:p>
          <a:p>
            <a:pPr marL="355600" marR="76835" indent="-343535" algn="just">
              <a:lnSpc>
                <a:spcPts val="3020"/>
              </a:lnSpc>
              <a:spcBef>
                <a:spcPts val="685"/>
              </a:spcBef>
              <a:tabLst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table </a:t>
            </a:r>
            <a:r>
              <a:rPr lang="en-US" dirty="0">
                <a:latin typeface="Times New Roman"/>
                <a:cs typeface="Times New Roman"/>
              </a:rPr>
              <a:t>in Appendix F of the book </a:t>
            </a:r>
            <a:r>
              <a:rPr lang="en-US" spc="-5" dirty="0">
                <a:latin typeface="Times New Roman"/>
                <a:cs typeface="Times New Roman"/>
              </a:rPr>
              <a:t>contains</a:t>
            </a:r>
            <a:r>
              <a:rPr lang="en-US" spc="-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 </a:t>
            </a:r>
            <a:r>
              <a:rPr lang="en-US" spc="-5" dirty="0">
                <a:latin typeface="Times New Roman"/>
                <a:cs typeface="Times New Roman"/>
              </a:rPr>
              <a:t>column </a:t>
            </a:r>
            <a:r>
              <a:rPr lang="en-US" dirty="0">
                <a:latin typeface="Times New Roman"/>
                <a:cs typeface="Times New Roman"/>
              </a:rPr>
              <a:t>with the title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B/M/T.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dirty="0">
                <a:latin typeface="Times New Roman"/>
                <a:cs typeface="Times New Roman"/>
              </a:rPr>
              <a:t>B </a:t>
            </a:r>
            <a:r>
              <a:rPr lang="en-US" spc="-5" dirty="0">
                <a:latin typeface="Times New Roman"/>
                <a:cs typeface="Times New Roman"/>
              </a:rPr>
              <a:t>for Number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Bytes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 for Number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Machine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Cycles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  <a:tab pos="756285" algn="l"/>
              </a:tabLst>
            </a:pP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-5" dirty="0">
                <a:latin typeface="Times New Roman"/>
                <a:cs typeface="Times New Roman"/>
              </a:rPr>
              <a:t>for Number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T-State.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18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ts val="3020"/>
              </a:lnSpc>
              <a:spcBef>
                <a:spcPts val="484"/>
              </a:spcBef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Knowing how </a:t>
            </a:r>
            <a:r>
              <a:rPr lang="en-US" spc="-5" dirty="0">
                <a:latin typeface="Times New Roman"/>
                <a:cs typeface="Times New Roman"/>
              </a:rPr>
              <a:t>many T-States an instruction  requires, and keeping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mind that </a:t>
            </a:r>
            <a:r>
              <a:rPr lang="en-US" dirty="0">
                <a:latin typeface="Times New Roman"/>
                <a:cs typeface="Times New Roman"/>
              </a:rPr>
              <a:t>a T-State is one  </a:t>
            </a:r>
            <a:r>
              <a:rPr lang="en-US" spc="-5" dirty="0">
                <a:latin typeface="Times New Roman"/>
                <a:cs typeface="Times New Roman"/>
              </a:rPr>
              <a:t>clock cycle </a:t>
            </a:r>
            <a:r>
              <a:rPr lang="en-US" dirty="0">
                <a:latin typeface="Times New Roman"/>
                <a:cs typeface="Times New Roman"/>
              </a:rPr>
              <a:t>long, we </a:t>
            </a:r>
            <a:r>
              <a:rPr lang="en-US" spc="-5" dirty="0">
                <a:latin typeface="Times New Roman"/>
                <a:cs typeface="Times New Roman"/>
              </a:rPr>
              <a:t>can calculate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time </a:t>
            </a:r>
            <a:r>
              <a:rPr lang="en-US" dirty="0">
                <a:latin typeface="Times New Roman"/>
                <a:cs typeface="Times New Roman"/>
              </a:rPr>
              <a:t>using  the following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formula: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lang="en-US" sz="3450" dirty="0" smtClean="0">
              <a:latin typeface="Times New Roman"/>
              <a:cs typeface="Times New Roman"/>
            </a:endParaRPr>
          </a:p>
          <a:p>
            <a:pPr marL="80645" algn="ctr">
              <a:lnSpc>
                <a:spcPct val="100000"/>
              </a:lnSpc>
            </a:pPr>
            <a:r>
              <a:rPr lang="en-US" spc="-5" dirty="0">
                <a:latin typeface="Times New Roman"/>
                <a:cs typeface="Times New Roman"/>
              </a:rPr>
              <a:t>Delay </a:t>
            </a:r>
            <a:r>
              <a:rPr lang="en-US" dirty="0">
                <a:latin typeface="Times New Roman"/>
                <a:cs typeface="Times New Roman"/>
              </a:rPr>
              <a:t>= No. of </a:t>
            </a:r>
            <a:r>
              <a:rPr lang="en-US" spc="-5" dirty="0">
                <a:latin typeface="Times New Roman"/>
                <a:cs typeface="Times New Roman"/>
              </a:rPr>
              <a:t>T-States 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Frequency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800" dirty="0" smtClean="0">
              <a:latin typeface="Times New Roman"/>
              <a:cs typeface="Times New Roman"/>
            </a:endParaRPr>
          </a:p>
          <a:p>
            <a:pPr marL="354965" marR="100965" indent="-342900"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example </a:t>
            </a:r>
            <a:r>
              <a:rPr lang="en-US" dirty="0">
                <a:latin typeface="Times New Roman"/>
                <a:cs typeface="Times New Roman"/>
              </a:rPr>
              <a:t>a “MVI” </a:t>
            </a:r>
            <a:r>
              <a:rPr lang="en-US" spc="-5" dirty="0">
                <a:latin typeface="Times New Roman"/>
                <a:cs typeface="Times New Roman"/>
              </a:rPr>
              <a:t>instruction uses </a:t>
            </a:r>
            <a:r>
              <a:rPr lang="en-US" dirty="0">
                <a:latin typeface="Times New Roman"/>
                <a:cs typeface="Times New Roman"/>
              </a:rPr>
              <a:t>7 </a:t>
            </a:r>
            <a:r>
              <a:rPr lang="en-US" spc="-5" dirty="0">
                <a:latin typeface="Times New Roman"/>
                <a:cs typeface="Times New Roman"/>
              </a:rPr>
              <a:t>T-States.  Therefore, </a:t>
            </a:r>
            <a:r>
              <a:rPr lang="en-US" dirty="0">
                <a:latin typeface="Times New Roman"/>
                <a:cs typeface="Times New Roman"/>
              </a:rPr>
              <a:t>if the </a:t>
            </a:r>
            <a:r>
              <a:rPr lang="en-US" spc="-5" dirty="0">
                <a:latin typeface="Times New Roman"/>
                <a:cs typeface="Times New Roman"/>
              </a:rPr>
              <a:t>Microprocessor </a:t>
            </a:r>
            <a:r>
              <a:rPr lang="en-US" dirty="0">
                <a:latin typeface="Times New Roman"/>
                <a:cs typeface="Times New Roman"/>
              </a:rPr>
              <a:t>is running </a:t>
            </a:r>
            <a:r>
              <a:rPr lang="en-US" spc="-5" dirty="0">
                <a:latin typeface="Times New Roman"/>
                <a:cs typeface="Times New Roman"/>
              </a:rPr>
              <a:t>at </a:t>
            </a:r>
            <a:r>
              <a:rPr lang="en-US" dirty="0">
                <a:latin typeface="Times New Roman"/>
                <a:cs typeface="Times New Roman"/>
              </a:rPr>
              <a:t>2  </a:t>
            </a:r>
            <a:r>
              <a:rPr lang="en-US" spc="-5" dirty="0">
                <a:latin typeface="Times New Roman"/>
                <a:cs typeface="Times New Roman"/>
              </a:rPr>
              <a:t>MHz,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instruction </a:t>
            </a:r>
            <a:r>
              <a:rPr lang="en-US" dirty="0">
                <a:latin typeface="Times New Roman"/>
                <a:cs typeface="Times New Roman"/>
              </a:rPr>
              <a:t>would require 3.5 </a:t>
            </a:r>
            <a:r>
              <a:rPr lang="en-US" spc="-5" dirty="0">
                <a:latin typeface="Symbol"/>
                <a:cs typeface="Symbol"/>
              </a:rPr>
              <a:t></a:t>
            </a:r>
            <a:r>
              <a:rPr lang="en-US" spc="-5" dirty="0">
                <a:latin typeface="Times New Roman"/>
                <a:cs typeface="Times New Roman"/>
              </a:rPr>
              <a:t>Seconds 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complete.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30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Delay</a:t>
            </a:r>
            <a:r>
              <a:rPr lang="en-US" spc="-70" dirty="0" smtClean="0"/>
              <a:t> </a:t>
            </a:r>
            <a:r>
              <a:rPr lang="en-US" spc="-5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600" marR="59055" indent="-342900">
              <a:lnSpc>
                <a:spcPts val="346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We can use a loop to produce a certain  amount of time delay in 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program.</a:t>
            </a:r>
            <a:endParaRPr lang="en-US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46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following is an example of a delay  loop</a:t>
            </a:r>
            <a:r>
              <a:rPr lang="en-US" spc="-5" dirty="0" smtClean="0">
                <a:latin typeface="Times New Roman"/>
                <a:cs typeface="Times New Roman"/>
              </a:rPr>
              <a:t>:</a:t>
            </a:r>
          </a:p>
          <a:p>
            <a:pPr marL="354965" marR="5080" indent="-342900">
              <a:lnSpc>
                <a:spcPts val="346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46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46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81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81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first instruction initializes the loop counter and is  executed only once requiring only 7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T-States.</a:t>
            </a:r>
            <a:endParaRPr lang="en-US" dirty="0">
              <a:latin typeface="Times New Roman"/>
              <a:cs typeface="Times New Roman"/>
            </a:endParaRPr>
          </a:p>
          <a:p>
            <a:pPr marL="354965" marR="355600" indent="-342900">
              <a:lnSpc>
                <a:spcPts val="281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following two instructions form a loop that  requires 14 T-States to execute and is repeated 255  times until C becomes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0.</a:t>
            </a:r>
            <a:endParaRPr lang="en-US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46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8859" y="3077396"/>
            <a:ext cx="274002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1550">
              <a:lnSpc>
                <a:spcPct val="11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MVI C,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FFH  LOOP DCR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</a:t>
            </a:r>
            <a:endParaRPr sz="2600" dirty="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Arial"/>
                <a:cs typeface="Arial"/>
              </a:rPr>
              <a:t>JNZ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4659" y="3077396"/>
            <a:ext cx="1731645" cy="1333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409"/>
              </a:spcBef>
            </a:pPr>
            <a:r>
              <a:rPr sz="2600" spc="-5" dirty="0">
                <a:latin typeface="Arial"/>
                <a:cs typeface="Arial"/>
              </a:rPr>
              <a:t>7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Arial"/>
                <a:cs typeface="Arial"/>
              </a:rPr>
              <a:t>4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Arial"/>
                <a:cs typeface="Arial"/>
              </a:rPr>
              <a:t>10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T-States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49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Counters &amp; Time Delays</vt:lpstr>
      <vt:lpstr>Counters</vt:lpstr>
      <vt:lpstr>Counters</vt:lpstr>
      <vt:lpstr>PowerPoint Presentation</vt:lpstr>
      <vt:lpstr>Using a Register Pair as a Loop  Counter</vt:lpstr>
      <vt:lpstr>Using a Register Pair as a Loop  Counter</vt:lpstr>
      <vt:lpstr>Delays</vt:lpstr>
      <vt:lpstr>Delays</vt:lpstr>
      <vt:lpstr>Delay loops</vt:lpstr>
      <vt:lpstr>Delay Loops (Contd.)</vt:lpstr>
      <vt:lpstr>Delay Loops (Contd.)</vt:lpstr>
      <vt:lpstr>Using a Register Pair as a Loop  Counter</vt:lpstr>
      <vt:lpstr>Using a Register Pair as a Loop  Counter</vt:lpstr>
      <vt:lpstr>Using a Register Pair as a Loop  Counter</vt:lpstr>
      <vt:lpstr>Nested Loops</vt:lpstr>
      <vt:lpstr>Nested Loops for Delay</vt:lpstr>
      <vt:lpstr>Delay Calculation of Nested  Loops</vt:lpstr>
      <vt:lpstr>Delay Calculation of Nested  Loops</vt:lpstr>
      <vt:lpstr>Increasing the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 &amp; Time Delays</dc:title>
  <dc:creator>Balaji Venkateswaran V</dc:creator>
  <cp:lastModifiedBy>Balaji Venkateswaran V</cp:lastModifiedBy>
  <cp:revision>1</cp:revision>
  <dcterms:created xsi:type="dcterms:W3CDTF">2021-03-04T04:10:30Z</dcterms:created>
  <dcterms:modified xsi:type="dcterms:W3CDTF">2021-03-04T04:10:51Z</dcterms:modified>
</cp:coreProperties>
</file>