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5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4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F6CA-73F3-4914-A76E-C68F195261C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A3AD-8BEE-4DDF-9DDE-A976F2DE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5" dirty="0" smtClean="0"/>
              <a:t>Stack and</a:t>
            </a:r>
            <a:r>
              <a:rPr lang="en-US" spc="-45" dirty="0" smtClean="0"/>
              <a:t> </a:t>
            </a:r>
            <a:r>
              <a:rPr lang="en-US" spc="-5" dirty="0" smtClean="0"/>
              <a:t>Subroutines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715" indent="-342900" algn="just">
              <a:lnSpc>
                <a:spcPts val="3020"/>
              </a:lnSpc>
              <a:spcBef>
                <a:spcPts val="484"/>
              </a:spcBef>
              <a:tabLst>
                <a:tab pos="356235" algn="l"/>
              </a:tabLst>
            </a:pP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subroutine is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group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instructions that will be  used repeatedly in different </a:t>
            </a:r>
            <a:r>
              <a:rPr lang="en-US" spc="-10" dirty="0">
                <a:latin typeface="Times New Roman"/>
                <a:cs typeface="Times New Roman"/>
              </a:rPr>
              <a:t>locations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the  </a:t>
            </a:r>
            <a:r>
              <a:rPr lang="en-US" dirty="0">
                <a:latin typeface="Times New Roman"/>
                <a:cs typeface="Times New Roman"/>
              </a:rPr>
              <a:t>program.</a:t>
            </a:r>
          </a:p>
          <a:p>
            <a:pPr marL="755650" marR="5715" lvl="1" indent="-286385" algn="just">
              <a:lnSpc>
                <a:spcPts val="259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Rather than repeat the same instructions several times,  they can be grouped into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subroutine that is called  from the different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locations.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Char char="–"/>
            </a:pPr>
            <a:endParaRPr lang="en-US" sz="3300" dirty="0" smtClean="0">
              <a:latin typeface="Times New Roman"/>
              <a:cs typeface="Times New Roman"/>
            </a:endParaRPr>
          </a:p>
          <a:p>
            <a:pPr marL="356235" marR="5080" indent="-344170" algn="just">
              <a:lnSpc>
                <a:spcPts val="3020"/>
              </a:lnSpc>
              <a:tabLst>
                <a:tab pos="356235" algn="l"/>
              </a:tabLst>
            </a:pP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Assembly language,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subroutine can </a:t>
            </a:r>
            <a:r>
              <a:rPr lang="en-US" spc="-10" dirty="0">
                <a:latin typeface="Times New Roman"/>
                <a:cs typeface="Times New Roman"/>
              </a:rPr>
              <a:t>exist  </a:t>
            </a:r>
            <a:r>
              <a:rPr lang="en-US" spc="-5" dirty="0">
                <a:latin typeface="Times New Roman"/>
                <a:cs typeface="Times New Roman"/>
              </a:rPr>
              <a:t>anywhere </a:t>
            </a:r>
            <a:r>
              <a:rPr lang="en-US" dirty="0">
                <a:latin typeface="Times New Roman"/>
                <a:cs typeface="Times New Roman"/>
              </a:rPr>
              <a:t>in the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code.</a:t>
            </a:r>
            <a:endParaRPr lang="en-US" dirty="0">
              <a:latin typeface="Times New Roman"/>
              <a:cs typeface="Times New Roman"/>
            </a:endParaRPr>
          </a:p>
          <a:p>
            <a:pPr marL="755650" marR="6350" lvl="1" indent="-286385" algn="just">
              <a:lnSpc>
                <a:spcPts val="2590"/>
              </a:lnSpc>
              <a:spcBef>
                <a:spcPts val="585"/>
              </a:spcBef>
              <a:buChar char="–"/>
              <a:tabLst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However, it is customary to place subroutines  separately from the main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program.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593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The 8085 has two instructions for dealing  with</a:t>
            </a:r>
            <a:r>
              <a:rPr lang="en-US" sz="3200" spc="-10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subroutines.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755650" marR="59563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The CALL instruction </a:t>
            </a:r>
            <a:r>
              <a:rPr lang="en-US" sz="2800" dirty="0" smtClean="0">
                <a:latin typeface="Times New Roman"/>
                <a:cs typeface="Times New Roman"/>
              </a:rPr>
              <a:t>is </a:t>
            </a:r>
            <a:r>
              <a:rPr lang="en-US" sz="2800" spc="-5" dirty="0" smtClean="0">
                <a:latin typeface="Times New Roman"/>
                <a:cs typeface="Times New Roman"/>
              </a:rPr>
              <a:t>used </a:t>
            </a:r>
            <a:r>
              <a:rPr lang="en-US" sz="2800" dirty="0" smtClean="0">
                <a:latin typeface="Times New Roman"/>
                <a:cs typeface="Times New Roman"/>
              </a:rPr>
              <a:t>to </a:t>
            </a:r>
            <a:r>
              <a:rPr lang="en-US" sz="2800" spc="-5" dirty="0" smtClean="0">
                <a:latin typeface="Times New Roman"/>
                <a:cs typeface="Times New Roman"/>
              </a:rPr>
              <a:t>redirect  </a:t>
            </a:r>
            <a:r>
              <a:rPr lang="en-US" sz="2800" dirty="0" smtClean="0">
                <a:latin typeface="Times New Roman"/>
                <a:cs typeface="Times New Roman"/>
              </a:rPr>
              <a:t>program </a:t>
            </a:r>
            <a:r>
              <a:rPr lang="en-US" sz="2800" spc="-5" dirty="0" smtClean="0">
                <a:latin typeface="Times New Roman"/>
                <a:cs typeface="Times New Roman"/>
              </a:rPr>
              <a:t>execution </a:t>
            </a:r>
            <a:r>
              <a:rPr lang="en-US" sz="2800" dirty="0" smtClean="0">
                <a:latin typeface="Times New Roman"/>
                <a:cs typeface="Times New Roman"/>
              </a:rPr>
              <a:t>to the</a:t>
            </a:r>
            <a:r>
              <a:rPr lang="en-US" sz="2800" spc="-8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subroutine.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55650" marR="38862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The RTE </a:t>
            </a:r>
            <a:r>
              <a:rPr lang="en-US" sz="2800" spc="-5" dirty="0" err="1" smtClean="0">
                <a:latin typeface="Times New Roman"/>
                <a:cs typeface="Times New Roman"/>
              </a:rPr>
              <a:t>insutruction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is </a:t>
            </a:r>
            <a:r>
              <a:rPr lang="en-US" sz="2800" spc="-5" dirty="0" smtClean="0">
                <a:latin typeface="Times New Roman"/>
                <a:cs typeface="Times New Roman"/>
              </a:rPr>
              <a:t>used </a:t>
            </a:r>
            <a:r>
              <a:rPr lang="en-US" sz="2800" dirty="0" smtClean="0">
                <a:latin typeface="Times New Roman"/>
                <a:cs typeface="Times New Roman"/>
              </a:rPr>
              <a:t>to </a:t>
            </a:r>
            <a:r>
              <a:rPr lang="en-US" sz="2800" spc="-5" dirty="0" smtClean="0">
                <a:latin typeface="Times New Roman"/>
                <a:cs typeface="Times New Roman"/>
              </a:rPr>
              <a:t>return </a:t>
            </a:r>
            <a:r>
              <a:rPr lang="en-US" sz="2800" dirty="0" smtClean="0">
                <a:latin typeface="Times New Roman"/>
                <a:cs typeface="Times New Roman"/>
              </a:rPr>
              <a:t>the  </a:t>
            </a:r>
            <a:r>
              <a:rPr lang="en-US" sz="2800" spc="-5" dirty="0" smtClean="0">
                <a:latin typeface="Times New Roman"/>
                <a:cs typeface="Times New Roman"/>
              </a:rPr>
              <a:t>execution </a:t>
            </a:r>
            <a:r>
              <a:rPr lang="en-US" sz="2800" dirty="0" smtClean="0">
                <a:latin typeface="Times New Roman"/>
                <a:cs typeface="Times New Roman"/>
              </a:rPr>
              <a:t>to the </a:t>
            </a:r>
            <a:r>
              <a:rPr lang="en-US" sz="2800" spc="-5" dirty="0" smtClean="0">
                <a:latin typeface="Times New Roman"/>
                <a:cs typeface="Times New Roman"/>
              </a:rPr>
              <a:t>calling</a:t>
            </a:r>
            <a:r>
              <a:rPr lang="en-US" sz="2800" spc="-8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routine.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246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The RTE</a:t>
            </a:r>
            <a:r>
              <a:rPr lang="en-US" spc="-45" dirty="0" smtClean="0"/>
              <a:t> </a:t>
            </a:r>
            <a:r>
              <a:rPr lang="en-US" spc="-5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6385">
              <a:lnSpc>
                <a:spcPct val="100000"/>
              </a:lnSpc>
              <a:spcBef>
                <a:spcPts val="880"/>
              </a:spcBef>
              <a:tabLst>
                <a:tab pos="286385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RTE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082675" marR="5080" lvl="1" indent="-457834">
              <a:lnSpc>
                <a:spcPct val="100000"/>
              </a:lnSpc>
              <a:spcBef>
                <a:spcPts val="690"/>
              </a:spcBef>
              <a:buChar char="–"/>
              <a:tabLst>
                <a:tab pos="1082675" algn="l"/>
                <a:tab pos="108331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Retrieve </a:t>
            </a:r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spc="-5" dirty="0" smtClean="0">
                <a:latin typeface="Times New Roman"/>
                <a:cs typeface="Times New Roman"/>
              </a:rPr>
              <a:t>return address </a:t>
            </a:r>
            <a:r>
              <a:rPr lang="en-US" sz="2800" dirty="0" smtClean="0">
                <a:latin typeface="Times New Roman"/>
                <a:cs typeface="Times New Roman"/>
              </a:rPr>
              <a:t>from the top</a:t>
            </a:r>
            <a:r>
              <a:rPr lang="en-US" sz="2800" spc="-12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of  the</a:t>
            </a:r>
            <a:r>
              <a:rPr lang="en-US" sz="2800" spc="-3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stack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082675" lvl="1" indent="-457834">
              <a:lnSpc>
                <a:spcPct val="100000"/>
              </a:lnSpc>
              <a:spcBef>
                <a:spcPts val="670"/>
              </a:spcBef>
              <a:buChar char="–"/>
              <a:tabLst>
                <a:tab pos="1082675" algn="l"/>
                <a:tab pos="108331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Load </a:t>
            </a:r>
            <a:r>
              <a:rPr lang="en-US" sz="2800" dirty="0" smtClean="0">
                <a:latin typeface="Times New Roman"/>
                <a:cs typeface="Times New Roman"/>
              </a:rPr>
              <a:t>the program </a:t>
            </a:r>
            <a:r>
              <a:rPr lang="en-US" sz="2800" spc="-5" dirty="0" smtClean="0">
                <a:latin typeface="Times New Roman"/>
                <a:cs typeface="Times New Roman"/>
              </a:rPr>
              <a:t>counter </a:t>
            </a:r>
            <a:r>
              <a:rPr lang="en-US" sz="2800" dirty="0" smtClean="0">
                <a:latin typeface="Times New Roman"/>
                <a:cs typeface="Times New Roman"/>
              </a:rPr>
              <a:t>with the</a:t>
            </a:r>
            <a:r>
              <a:rPr lang="en-US" sz="2800" spc="-11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return address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3909377" y="4133722"/>
            <a:ext cx="2717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PC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5941377" y="4452445"/>
            <a:ext cx="351155" cy="8382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6200"/>
              </a:lnSpc>
              <a:spcBef>
                <a:spcPts val="125"/>
              </a:spcBef>
            </a:pPr>
            <a:r>
              <a:rPr sz="1000" dirty="0">
                <a:latin typeface="Arial"/>
                <a:cs typeface="Arial"/>
              </a:rPr>
              <a:t>FFFB  FFFC  FFFD  FFFE  FFFF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7"/>
          <p:cNvGraphicFramePr>
            <a:graphicFrameLocks noGrp="1"/>
          </p:cNvGraphicFramePr>
          <p:nvPr/>
        </p:nvGraphicFramePr>
        <p:xfrm>
          <a:off x="6281737" y="4160837"/>
          <a:ext cx="660400" cy="110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243840">
                        <a:lnSpc>
                          <a:spcPts val="1160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222885">
                        <a:lnSpc>
                          <a:spcPts val="120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8"/>
          <p:cNvSpPr txBox="1"/>
          <p:nvPr/>
        </p:nvSpPr>
        <p:spPr>
          <a:xfrm>
            <a:off x="4246562" y="4175125"/>
            <a:ext cx="1282700" cy="16065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0530">
              <a:lnSpc>
                <a:spcPts val="1265"/>
              </a:lnSpc>
            </a:pPr>
            <a:r>
              <a:rPr sz="1200" spc="-5" dirty="0">
                <a:latin typeface="Arial"/>
                <a:cs typeface="Arial"/>
              </a:rPr>
              <a:t>2 0 0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1723389" y="4500117"/>
            <a:ext cx="422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4014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4015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2637751" y="4500117"/>
            <a:ext cx="377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. . .  </a:t>
            </a:r>
            <a:r>
              <a:rPr sz="1400" spc="-3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7497008" y="4754541"/>
            <a:ext cx="2616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SP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2"/>
          <p:cNvGrpSpPr/>
          <p:nvPr/>
        </p:nvGrpSpPr>
        <p:grpSpPr>
          <a:xfrm>
            <a:off x="4725974" y="4360862"/>
            <a:ext cx="1169035" cy="713105"/>
            <a:chOff x="4725974" y="4360862"/>
            <a:chExt cx="1169035" cy="713105"/>
          </a:xfrm>
        </p:grpSpPr>
        <p:sp>
          <p:nvSpPr>
            <p:cNvPr id="12" name="object 13"/>
            <p:cNvSpPr/>
            <p:nvPr/>
          </p:nvSpPr>
          <p:spPr>
            <a:xfrm>
              <a:off x="4783137" y="4465637"/>
              <a:ext cx="0" cy="577850"/>
            </a:xfrm>
            <a:custGeom>
              <a:avLst/>
              <a:gdLst/>
              <a:ahLst/>
              <a:cxnLst/>
              <a:rect l="l" t="t" r="r" b="b"/>
              <a:pathLst>
                <a:path h="577850">
                  <a:moveTo>
                    <a:pt x="0" y="0"/>
                  </a:moveTo>
                  <a:lnTo>
                    <a:pt x="0" y="577850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4725974" y="4370387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7162" y="0"/>
                  </a:moveTo>
                  <a:lnTo>
                    <a:pt x="0" y="114300"/>
                  </a:lnTo>
                  <a:lnTo>
                    <a:pt x="114300" y="114312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/>
            <p:cNvSpPr/>
            <p:nvPr/>
          </p:nvSpPr>
          <p:spPr>
            <a:xfrm>
              <a:off x="4784724" y="5054600"/>
              <a:ext cx="1108075" cy="0"/>
            </a:xfrm>
            <a:custGeom>
              <a:avLst/>
              <a:gdLst/>
              <a:ahLst/>
              <a:cxnLst/>
              <a:rect l="l" t="t" r="r" b="b"/>
              <a:pathLst>
                <a:path w="1108075">
                  <a:moveTo>
                    <a:pt x="0" y="0"/>
                  </a:moveTo>
                  <a:lnTo>
                    <a:pt x="1108075" y="0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/>
            <p:cNvSpPr/>
            <p:nvPr/>
          </p:nvSpPr>
          <p:spPr>
            <a:xfrm>
              <a:off x="5021262" y="4456112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0"/>
                  </a:moveTo>
                  <a:lnTo>
                    <a:pt x="0" y="428625"/>
                  </a:lnTo>
                </a:path>
              </a:pathLst>
            </a:custGeom>
            <a:ln w="38100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/>
            <p:cNvSpPr/>
            <p:nvPr/>
          </p:nvSpPr>
          <p:spPr>
            <a:xfrm>
              <a:off x="4964099" y="4360862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7162" y="0"/>
                  </a:moveTo>
                  <a:lnTo>
                    <a:pt x="0" y="114300"/>
                  </a:lnTo>
                  <a:lnTo>
                    <a:pt x="114300" y="114312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/>
            <p:cNvSpPr/>
            <p:nvPr/>
          </p:nvSpPr>
          <p:spPr>
            <a:xfrm>
              <a:off x="5035549" y="4895850"/>
              <a:ext cx="859155" cy="0"/>
            </a:xfrm>
            <a:custGeom>
              <a:avLst/>
              <a:gdLst/>
              <a:ahLst/>
              <a:cxnLst/>
              <a:rect l="l" t="t" r="r" b="b"/>
              <a:pathLst>
                <a:path w="859154">
                  <a:moveTo>
                    <a:pt x="0" y="0"/>
                  </a:moveTo>
                  <a:lnTo>
                    <a:pt x="858837" y="0"/>
                  </a:lnTo>
                </a:path>
              </a:pathLst>
            </a:custGeom>
            <a:ln w="38100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9"/>
          <p:cNvGrpSpPr/>
          <p:nvPr/>
        </p:nvGrpSpPr>
        <p:grpSpPr>
          <a:xfrm>
            <a:off x="6985000" y="5018087"/>
            <a:ext cx="617855" cy="225425"/>
            <a:chOff x="6985000" y="5018087"/>
            <a:chExt cx="617855" cy="225425"/>
          </a:xfrm>
        </p:grpSpPr>
        <p:sp>
          <p:nvSpPr>
            <p:cNvPr id="19" name="object 20"/>
            <p:cNvSpPr/>
            <p:nvPr/>
          </p:nvSpPr>
          <p:spPr>
            <a:xfrm>
              <a:off x="7596187" y="501808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6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/>
            <p:cNvSpPr/>
            <p:nvPr/>
          </p:nvSpPr>
          <p:spPr>
            <a:xfrm>
              <a:off x="7048500" y="5205412"/>
              <a:ext cx="548005" cy="0"/>
            </a:xfrm>
            <a:custGeom>
              <a:avLst/>
              <a:gdLst/>
              <a:ahLst/>
              <a:cxnLst/>
              <a:rect l="l" t="t" r="r" b="b"/>
              <a:pathLst>
                <a:path w="548004">
                  <a:moveTo>
                    <a:pt x="54768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/>
            <p:cNvSpPr/>
            <p:nvPr/>
          </p:nvSpPr>
          <p:spPr>
            <a:xfrm>
              <a:off x="6985000" y="51673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498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>
              <a:lnSpc>
                <a:spcPts val="3020"/>
              </a:lnSpc>
              <a:spcBef>
                <a:spcPts val="484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CALL instruction places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return address at  </a:t>
            </a:r>
            <a:r>
              <a:rPr lang="en-US" dirty="0">
                <a:latin typeface="Times New Roman"/>
                <a:cs typeface="Times New Roman"/>
              </a:rPr>
              <a:t>the two </a:t>
            </a:r>
            <a:r>
              <a:rPr lang="en-US" spc="-5" dirty="0">
                <a:latin typeface="Times New Roman"/>
                <a:cs typeface="Times New Roman"/>
              </a:rPr>
              <a:t>memory locations immediately </a:t>
            </a:r>
            <a:r>
              <a:rPr lang="en-US" dirty="0">
                <a:latin typeface="Times New Roman"/>
                <a:cs typeface="Times New Roman"/>
              </a:rPr>
              <a:t>before  </a:t>
            </a:r>
            <a:r>
              <a:rPr lang="en-US" spc="-5" dirty="0">
                <a:latin typeface="Times New Roman"/>
                <a:cs typeface="Times New Roman"/>
              </a:rPr>
              <a:t>where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Stack </a:t>
            </a:r>
            <a:r>
              <a:rPr lang="en-US" dirty="0">
                <a:latin typeface="Times New Roman"/>
                <a:cs typeface="Times New Roman"/>
              </a:rPr>
              <a:t>Pointer is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pointing.</a:t>
            </a:r>
          </a:p>
          <a:p>
            <a:pPr marL="755650" marR="659130" lvl="1" indent="-285750">
              <a:lnSpc>
                <a:spcPts val="2590"/>
              </a:lnSpc>
              <a:spcBef>
                <a:spcPts val="59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latin typeface="Times New Roman"/>
                <a:cs typeface="Times New Roman"/>
              </a:rPr>
              <a:t>You </a:t>
            </a:r>
            <a:r>
              <a:rPr lang="en-US" spc="-5" dirty="0">
                <a:latin typeface="Times New Roman"/>
                <a:cs typeface="Times New Roman"/>
              </a:rPr>
              <a:t>must set the SP correctly BEFORE using the  CALL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instruction.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lang="en-US" sz="3800" dirty="0" smtClean="0">
              <a:latin typeface="Times New Roman"/>
              <a:cs typeface="Times New Roman"/>
            </a:endParaRPr>
          </a:p>
          <a:p>
            <a:pPr marL="355600" marR="55244" indent="-343535" algn="just">
              <a:lnSpc>
                <a:spcPts val="3020"/>
              </a:lnSpc>
              <a:tabLst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RTE instruction takes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contents </a:t>
            </a:r>
            <a:r>
              <a:rPr lang="en-US" dirty="0">
                <a:latin typeface="Times New Roman"/>
                <a:cs typeface="Times New Roman"/>
              </a:rPr>
              <a:t>of the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two  </a:t>
            </a:r>
            <a:r>
              <a:rPr lang="en-US" spc="-5" dirty="0">
                <a:latin typeface="Times New Roman"/>
                <a:cs typeface="Times New Roman"/>
              </a:rPr>
              <a:t>memory locations at </a:t>
            </a:r>
            <a:r>
              <a:rPr lang="en-US" dirty="0">
                <a:latin typeface="Times New Roman"/>
                <a:cs typeface="Times New Roman"/>
              </a:rPr>
              <a:t>the top of the </a:t>
            </a:r>
            <a:r>
              <a:rPr lang="en-US" spc="-5" dirty="0">
                <a:latin typeface="Times New Roman"/>
                <a:cs typeface="Times New Roman"/>
              </a:rPr>
              <a:t>stack and uses  these as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return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address.</a:t>
            </a:r>
            <a:endParaRPr lang="en-US" dirty="0">
              <a:latin typeface="Times New Roman"/>
              <a:cs typeface="Times New Roman"/>
            </a:endParaRPr>
          </a:p>
          <a:p>
            <a:pPr marL="755650" marR="274320" lvl="1" indent="-286385" algn="just">
              <a:lnSpc>
                <a:spcPts val="2590"/>
              </a:lnSpc>
              <a:spcBef>
                <a:spcPts val="590"/>
              </a:spcBef>
              <a:buChar char="–"/>
              <a:tabLst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Do </a:t>
            </a:r>
            <a:r>
              <a:rPr lang="en-US" dirty="0">
                <a:latin typeface="Times New Roman"/>
                <a:cs typeface="Times New Roman"/>
              </a:rPr>
              <a:t>not </a:t>
            </a:r>
            <a:r>
              <a:rPr lang="en-US" spc="-5" dirty="0">
                <a:latin typeface="Times New Roman"/>
                <a:cs typeface="Times New Roman"/>
              </a:rPr>
              <a:t>modify the stack pointer in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subroutine. </a:t>
            </a:r>
            <a:r>
              <a:rPr lang="en-US" dirty="0">
                <a:latin typeface="Times New Roman"/>
                <a:cs typeface="Times New Roman"/>
              </a:rPr>
              <a:t>You  </a:t>
            </a:r>
            <a:r>
              <a:rPr lang="en-US" spc="-5" dirty="0">
                <a:latin typeface="Times New Roman"/>
                <a:cs typeface="Times New Roman"/>
              </a:rPr>
              <a:t>will loose the return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address.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214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The</a:t>
            </a:r>
            <a:r>
              <a:rPr lang="en-US" spc="-90" dirty="0" smtClean="0"/>
              <a:t> </a:t>
            </a:r>
            <a:r>
              <a:rPr lang="en-US" spc="-5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>
              <a:lnSpc>
                <a:spcPts val="3020"/>
              </a:lnSpc>
              <a:spcBef>
                <a:spcPts val="484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stack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an area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memory identified </a:t>
            </a:r>
            <a:r>
              <a:rPr lang="en-US" dirty="0">
                <a:latin typeface="Times New Roman"/>
                <a:cs typeface="Times New Roman"/>
              </a:rPr>
              <a:t>by the  </a:t>
            </a:r>
            <a:r>
              <a:rPr lang="en-US" spc="-5" dirty="0">
                <a:latin typeface="Times New Roman"/>
                <a:cs typeface="Times New Roman"/>
              </a:rPr>
              <a:t>programmer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temporary </a:t>
            </a:r>
            <a:r>
              <a:rPr lang="en-US" dirty="0">
                <a:latin typeface="Times New Roman"/>
                <a:cs typeface="Times New Roman"/>
              </a:rPr>
              <a:t>storage of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information.</a:t>
            </a:r>
            <a:endParaRPr lang="en-US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95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stack </a:t>
            </a:r>
            <a:r>
              <a:rPr lang="en-US" dirty="0">
                <a:latin typeface="Times New Roman"/>
                <a:cs typeface="Times New Roman"/>
              </a:rPr>
              <a:t>is a </a:t>
            </a:r>
            <a:r>
              <a:rPr lang="en-US" spc="-5" dirty="0">
                <a:latin typeface="Times New Roman"/>
                <a:cs typeface="Times New Roman"/>
              </a:rPr>
              <a:t>LIFO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structure.</a:t>
            </a:r>
            <a:endParaRPr lang="en-US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  <a:tabLst>
                <a:tab pos="75565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–	</a:t>
            </a:r>
            <a:r>
              <a:rPr lang="en-US" sz="2400" spc="-5" dirty="0" smtClean="0">
                <a:latin typeface="Times New Roman"/>
                <a:cs typeface="Times New Roman"/>
              </a:rPr>
              <a:t>Last In First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Out.</a:t>
            </a:r>
          </a:p>
          <a:p>
            <a:pPr marL="355600" marR="5080" indent="-343535">
              <a:lnSpc>
                <a:spcPts val="3020"/>
              </a:lnSpc>
              <a:spcBef>
                <a:spcPts val="484"/>
              </a:spcBef>
              <a:tabLst>
                <a:tab pos="355600" algn="l"/>
                <a:tab pos="35623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The stack normally </a:t>
            </a:r>
            <a:r>
              <a:rPr lang="en-US" sz="2400" dirty="0" smtClean="0">
                <a:latin typeface="Times New Roman"/>
                <a:cs typeface="Times New Roman"/>
              </a:rPr>
              <a:t>grows </a:t>
            </a:r>
            <a:r>
              <a:rPr lang="en-US" sz="2400" spc="-5" dirty="0" smtClean="0">
                <a:latin typeface="Times New Roman"/>
                <a:cs typeface="Times New Roman"/>
              </a:rPr>
              <a:t>backwards </a:t>
            </a:r>
            <a:r>
              <a:rPr lang="en-US" sz="2400" dirty="0" smtClean="0">
                <a:latin typeface="Times New Roman"/>
                <a:cs typeface="Times New Roman"/>
              </a:rPr>
              <a:t>into  </a:t>
            </a:r>
            <a:r>
              <a:rPr lang="en-US" sz="2400" spc="-5" dirty="0" smtClean="0">
                <a:latin typeface="Times New Roman"/>
                <a:cs typeface="Times New Roman"/>
              </a:rPr>
              <a:t>memory.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  <a:tabLst>
                <a:tab pos="75565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–	</a:t>
            </a:r>
            <a:r>
              <a:rPr lang="en-US" sz="2000" spc="-5" dirty="0" smtClean="0">
                <a:latin typeface="Times New Roman"/>
                <a:cs typeface="Times New Roman"/>
              </a:rPr>
              <a:t>In other words, the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programmer defines the bottom </a:t>
            </a:r>
            <a:r>
              <a:rPr lang="en-US" sz="2000" dirty="0" smtClean="0">
                <a:latin typeface="Times New Roman"/>
                <a:cs typeface="Times New Roman"/>
              </a:rPr>
              <a:t>of the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stack  </a:t>
            </a:r>
            <a:r>
              <a:rPr lang="en-US" sz="2000" dirty="0" smtClean="0">
                <a:latin typeface="Times New Roman"/>
                <a:cs typeface="Times New Roman"/>
              </a:rPr>
              <a:t>and </a:t>
            </a:r>
            <a:r>
              <a:rPr lang="en-US" sz="2000" spc="-5" dirty="0" smtClean="0">
                <a:latin typeface="Times New Roman"/>
                <a:cs typeface="Times New Roman"/>
              </a:rPr>
              <a:t>the stack grows </a:t>
            </a:r>
            <a:r>
              <a:rPr lang="en-US" sz="2000" dirty="0" smtClean="0">
                <a:latin typeface="Times New Roman"/>
                <a:cs typeface="Times New Roman"/>
              </a:rPr>
              <a:t>up into  </a:t>
            </a:r>
            <a:r>
              <a:rPr lang="en-US" sz="2000" spc="-5" dirty="0" smtClean="0">
                <a:latin typeface="Times New Roman"/>
                <a:cs typeface="Times New Roman"/>
              </a:rPr>
              <a:t>reducing address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range.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  <a:tabLst>
                <a:tab pos="75565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  <a:tabLst>
                <a:tab pos="755650" algn="l"/>
              </a:tabLst>
            </a:pP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48476" y="4439387"/>
            <a:ext cx="2451443" cy="2418613"/>
            <a:chOff x="6187414" y="3698875"/>
            <a:chExt cx="2451443" cy="2418613"/>
          </a:xfrm>
        </p:grpSpPr>
        <p:sp>
          <p:nvSpPr>
            <p:cNvPr id="7" name="object 6"/>
            <p:cNvSpPr/>
            <p:nvPr/>
          </p:nvSpPr>
          <p:spPr>
            <a:xfrm>
              <a:off x="7881937" y="580230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" name="object 7"/>
            <p:cNvGrpSpPr/>
            <p:nvPr/>
          </p:nvGrpSpPr>
          <p:grpSpPr>
            <a:xfrm>
              <a:off x="7094549" y="5453062"/>
              <a:ext cx="76200" cy="361950"/>
              <a:chOff x="7094549" y="5453062"/>
              <a:chExt cx="76200" cy="361950"/>
            </a:xfrm>
          </p:grpSpPr>
          <p:sp>
            <p:nvSpPr>
              <p:cNvPr id="9" name="object 8"/>
              <p:cNvSpPr/>
              <p:nvPr/>
            </p:nvSpPr>
            <p:spPr>
              <a:xfrm>
                <a:off x="7132637" y="5516563"/>
                <a:ext cx="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h="298450">
                    <a:moveTo>
                      <a:pt x="0" y="298450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9"/>
              <p:cNvSpPr/>
              <p:nvPr/>
            </p:nvSpPr>
            <p:spPr>
              <a:xfrm>
                <a:off x="7094549" y="5453062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38087" y="0"/>
                    </a:moveTo>
                    <a:lnTo>
                      <a:pt x="0" y="76200"/>
                    </a:lnTo>
                    <a:lnTo>
                      <a:pt x="76200" y="76187"/>
                    </a:lnTo>
                    <a:lnTo>
                      <a:pt x="3808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10"/>
            <p:cNvSpPr txBox="1"/>
            <p:nvPr/>
          </p:nvSpPr>
          <p:spPr>
            <a:xfrm>
              <a:off x="7221537" y="3698875"/>
              <a:ext cx="660400" cy="215455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86360">
                <a:lnSpc>
                  <a:spcPct val="100000"/>
                </a:lnSpc>
                <a:spcBef>
                  <a:spcPts val="350"/>
                </a:spcBef>
              </a:pPr>
              <a:r>
                <a:rPr sz="1200" spc="-5" dirty="0">
                  <a:latin typeface="Arial"/>
                  <a:cs typeface="Arial"/>
                </a:rPr>
                <a:t>Memory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" name="object 11"/>
            <p:cNvSpPr txBox="1"/>
            <p:nvPr/>
          </p:nvSpPr>
          <p:spPr>
            <a:xfrm>
              <a:off x="7932737" y="5543448"/>
              <a:ext cx="70612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10185" marR="5080" indent="-198120">
                <a:lnSpc>
                  <a:spcPct val="100000"/>
                </a:lnSpc>
                <a:spcBef>
                  <a:spcPts val="100"/>
                </a:spcBef>
              </a:pPr>
              <a:r>
                <a:rPr sz="1200" u="sng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 </a:t>
              </a:r>
              <a:r>
                <a:rPr sz="1200" u="sng" spc="-13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1200" dirty="0">
                  <a:latin typeface="Arial"/>
                  <a:cs typeface="Arial"/>
                </a:rPr>
                <a:t> </a:t>
              </a:r>
              <a:r>
                <a:rPr sz="1200" spc="15" dirty="0">
                  <a:latin typeface="Arial"/>
                  <a:cs typeface="Arial"/>
                </a:rPr>
                <a:t> </a:t>
              </a:r>
              <a:r>
                <a:rPr sz="1200" spc="-5" dirty="0">
                  <a:latin typeface="Arial"/>
                  <a:cs typeface="Arial"/>
                </a:rPr>
                <a:t>Bo</a:t>
              </a:r>
              <a:r>
                <a:rPr sz="1200" dirty="0">
                  <a:latin typeface="Arial"/>
                  <a:cs typeface="Arial"/>
                </a:rPr>
                <a:t>tt</a:t>
              </a:r>
              <a:r>
                <a:rPr sz="1200" spc="-10" dirty="0">
                  <a:latin typeface="Arial"/>
                  <a:cs typeface="Arial"/>
                </a:rPr>
                <a:t>om  </a:t>
              </a:r>
              <a:r>
                <a:rPr sz="1200" spc="-5" dirty="0">
                  <a:latin typeface="Arial"/>
                  <a:cs typeface="Arial"/>
                </a:rPr>
                <a:t>of the  Stack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" name="object 12"/>
            <p:cNvSpPr txBox="1"/>
            <p:nvPr/>
          </p:nvSpPr>
          <p:spPr>
            <a:xfrm>
              <a:off x="6187414" y="5052872"/>
              <a:ext cx="862965" cy="756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200" spc="-5" dirty="0">
                  <a:latin typeface="Arial"/>
                  <a:cs typeface="Arial"/>
                </a:rPr>
                <a:t>The Stack  grows  backwards  into</a:t>
              </a:r>
              <a:r>
                <a:rPr sz="1200" spc="-80" dirty="0">
                  <a:latin typeface="Arial"/>
                  <a:cs typeface="Arial"/>
                </a:rPr>
                <a:t> </a:t>
              </a:r>
              <a:r>
                <a:rPr sz="1200" spc="-5" dirty="0">
                  <a:latin typeface="Arial"/>
                  <a:cs typeface="Arial"/>
                </a:rPr>
                <a:t>memory</a:t>
              </a:r>
              <a:endParaRPr sz="12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66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The</a:t>
            </a:r>
            <a:r>
              <a:rPr lang="en-US" spc="-90" dirty="0" smtClean="0"/>
              <a:t> </a:t>
            </a:r>
            <a:r>
              <a:rPr lang="en-US" spc="-5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55600" marR="51435" indent="-343535">
              <a:lnSpc>
                <a:spcPts val="3020"/>
              </a:lnSpc>
              <a:spcBef>
                <a:spcPts val="484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Given that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stack </a:t>
            </a:r>
            <a:r>
              <a:rPr lang="en-US" dirty="0">
                <a:latin typeface="Times New Roman"/>
                <a:cs typeface="Times New Roman"/>
              </a:rPr>
              <a:t>grows </a:t>
            </a:r>
            <a:r>
              <a:rPr lang="en-US" spc="-5" dirty="0">
                <a:latin typeface="Times New Roman"/>
                <a:cs typeface="Times New Roman"/>
              </a:rPr>
              <a:t>backwards </a:t>
            </a:r>
            <a:r>
              <a:rPr lang="en-US" dirty="0">
                <a:latin typeface="Times New Roman"/>
                <a:cs typeface="Times New Roman"/>
              </a:rPr>
              <a:t>into  </a:t>
            </a:r>
            <a:r>
              <a:rPr lang="en-US" spc="-5" dirty="0">
                <a:latin typeface="Times New Roman"/>
                <a:cs typeface="Times New Roman"/>
              </a:rPr>
              <a:t>memory, </a:t>
            </a:r>
            <a:r>
              <a:rPr lang="en-US" dirty="0">
                <a:latin typeface="Times New Roman"/>
                <a:cs typeface="Times New Roman"/>
              </a:rPr>
              <a:t>it is </a:t>
            </a:r>
            <a:r>
              <a:rPr lang="en-US" spc="-5" dirty="0">
                <a:latin typeface="Times New Roman"/>
                <a:cs typeface="Times New Roman"/>
              </a:rPr>
              <a:t>customary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place </a:t>
            </a:r>
            <a:r>
              <a:rPr lang="en-US" dirty="0">
                <a:latin typeface="Times New Roman"/>
                <a:cs typeface="Times New Roman"/>
              </a:rPr>
              <a:t>the bottom of</a:t>
            </a:r>
            <a:r>
              <a:rPr lang="en-US" spc="-1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stack at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end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memory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keep </a:t>
            </a:r>
            <a:r>
              <a:rPr lang="en-US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as far away  </a:t>
            </a:r>
            <a:r>
              <a:rPr lang="en-US" dirty="0">
                <a:latin typeface="Times New Roman"/>
                <a:cs typeface="Times New Roman"/>
              </a:rPr>
              <a:t>from </a:t>
            </a:r>
            <a:r>
              <a:rPr lang="en-US" spc="-5" dirty="0">
                <a:latin typeface="Times New Roman"/>
                <a:cs typeface="Times New Roman"/>
              </a:rPr>
              <a:t>user programs as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possible.</a:t>
            </a:r>
            <a:endParaRPr lang="en-US" dirty="0">
              <a:latin typeface="Times New Roman"/>
              <a:cs typeface="Times New Roman"/>
            </a:endParaRPr>
          </a:p>
          <a:p>
            <a:pPr marL="355600" marR="218440" indent="-342900">
              <a:lnSpc>
                <a:spcPts val="3020"/>
              </a:lnSpc>
              <a:spcBef>
                <a:spcPts val="690"/>
              </a:spcBef>
              <a:tabLst>
                <a:tab pos="354965" algn="l"/>
                <a:tab pos="355600" algn="l"/>
              </a:tabLst>
            </a:pPr>
            <a:r>
              <a:rPr lang="en-US" dirty="0">
                <a:latin typeface="Times New Roman"/>
                <a:cs typeface="Times New Roman"/>
              </a:rPr>
              <a:t>In the 8085, the </a:t>
            </a:r>
            <a:r>
              <a:rPr lang="en-US" spc="-5" dirty="0">
                <a:latin typeface="Times New Roman"/>
                <a:cs typeface="Times New Roman"/>
              </a:rPr>
              <a:t>stack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defined </a:t>
            </a:r>
            <a:r>
              <a:rPr lang="en-US" dirty="0">
                <a:latin typeface="Times New Roman"/>
                <a:cs typeface="Times New Roman"/>
              </a:rPr>
              <a:t>by </a:t>
            </a:r>
            <a:r>
              <a:rPr lang="en-US" spc="-5" dirty="0">
                <a:latin typeface="Times New Roman"/>
                <a:cs typeface="Times New Roman"/>
              </a:rPr>
              <a:t>setting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SP  </a:t>
            </a:r>
            <a:r>
              <a:rPr lang="en-US" spc="-5" dirty="0">
                <a:latin typeface="Times New Roman"/>
                <a:cs typeface="Times New Roman"/>
              </a:rPr>
              <a:t>(Stack </a:t>
            </a:r>
            <a:r>
              <a:rPr lang="en-US" dirty="0">
                <a:latin typeface="Times New Roman"/>
                <a:cs typeface="Times New Roman"/>
              </a:rPr>
              <a:t>Pointer)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register.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lang="en-US" sz="3450" dirty="0" smtClean="0">
              <a:latin typeface="Times New Roman"/>
              <a:cs typeface="Times New Roman"/>
            </a:endParaRPr>
          </a:p>
          <a:p>
            <a:pPr marL="17780" algn="ctr">
              <a:lnSpc>
                <a:spcPct val="100000"/>
              </a:lnSpc>
            </a:pPr>
            <a:r>
              <a:rPr lang="en-US" sz="2400" spc="-5" dirty="0" smtClean="0">
                <a:latin typeface="Arial"/>
                <a:cs typeface="Arial"/>
              </a:rPr>
              <a:t>LXI </a:t>
            </a:r>
            <a:r>
              <a:rPr lang="en-US" sz="2400" dirty="0" smtClean="0">
                <a:latin typeface="Arial"/>
                <a:cs typeface="Arial"/>
              </a:rPr>
              <a:t>SP,</a:t>
            </a:r>
            <a:r>
              <a:rPr lang="en-US" sz="2400" spc="-3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FFFFH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3800" dirty="0" smtClean="0">
              <a:latin typeface="Arial"/>
              <a:cs typeface="Arial"/>
            </a:endParaRPr>
          </a:p>
          <a:p>
            <a:pPr marL="355600" marR="5080" indent="-343535">
              <a:lnSpc>
                <a:spcPts val="3020"/>
              </a:lnSpc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This sets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Stack </a:t>
            </a:r>
            <a:r>
              <a:rPr lang="en-US" dirty="0">
                <a:latin typeface="Times New Roman"/>
                <a:cs typeface="Times New Roman"/>
              </a:rPr>
              <a:t>Pointer to </a:t>
            </a:r>
            <a:r>
              <a:rPr lang="en-US" spc="-5" dirty="0">
                <a:latin typeface="Times New Roman"/>
                <a:cs typeface="Times New Roman"/>
              </a:rPr>
              <a:t>location </a:t>
            </a:r>
            <a:r>
              <a:rPr lang="en-US" dirty="0">
                <a:latin typeface="Times New Roman"/>
                <a:cs typeface="Times New Roman"/>
              </a:rPr>
              <a:t>FFFFH </a:t>
            </a:r>
            <a:r>
              <a:rPr lang="en-US" spc="-5" dirty="0">
                <a:latin typeface="Times New Roman"/>
                <a:cs typeface="Times New Roman"/>
              </a:rPr>
              <a:t>(end 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memory </a:t>
            </a:r>
            <a:r>
              <a:rPr lang="en-US" dirty="0">
                <a:latin typeface="Times New Roman"/>
                <a:cs typeface="Times New Roman"/>
              </a:rPr>
              <a:t>for the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8085).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15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Saving Information on the</a:t>
            </a:r>
            <a:r>
              <a:rPr lang="en-US" spc="-15" dirty="0" smtClean="0"/>
              <a:t> </a:t>
            </a:r>
            <a:r>
              <a:rPr lang="en-US" spc="-5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9144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Information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saved </a:t>
            </a:r>
            <a:r>
              <a:rPr lang="en-US" dirty="0">
                <a:latin typeface="Times New Roman"/>
                <a:cs typeface="Times New Roman"/>
              </a:rPr>
              <a:t>on the </a:t>
            </a:r>
            <a:r>
              <a:rPr lang="en-US" spc="-5" dirty="0">
                <a:latin typeface="Times New Roman"/>
                <a:cs typeface="Times New Roman"/>
              </a:rPr>
              <a:t>stack </a:t>
            </a:r>
            <a:r>
              <a:rPr lang="en-US" dirty="0">
                <a:latin typeface="Times New Roman"/>
                <a:cs typeface="Times New Roman"/>
              </a:rPr>
              <a:t>by </a:t>
            </a:r>
            <a:r>
              <a:rPr lang="en-US" dirty="0" err="1">
                <a:latin typeface="Times New Roman"/>
                <a:cs typeface="Times New Roman"/>
              </a:rPr>
              <a:t>PUSHing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it  on.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It is retrieved from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stack </a:t>
            </a:r>
            <a:r>
              <a:rPr lang="en-US" dirty="0">
                <a:latin typeface="Times New Roman"/>
                <a:cs typeface="Times New Roman"/>
              </a:rPr>
              <a:t>by </a:t>
            </a:r>
            <a:r>
              <a:rPr lang="en-US" spc="-5" dirty="0" err="1">
                <a:latin typeface="Times New Roman"/>
                <a:cs typeface="Times New Roman"/>
              </a:rPr>
              <a:t>POPing</a:t>
            </a:r>
            <a:r>
              <a:rPr lang="en-US" spc="-5" dirty="0">
                <a:latin typeface="Times New Roman"/>
                <a:cs typeface="Times New Roman"/>
              </a:rPr>
              <a:t> it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off.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lang="en-US" sz="2600" dirty="0" smtClean="0">
              <a:latin typeface="Times New Roman"/>
              <a:cs typeface="Times New Roman"/>
            </a:endParaRPr>
          </a:p>
          <a:p>
            <a:pPr marL="355600" marR="244475" indent="-343535">
              <a:lnSpc>
                <a:spcPct val="100000"/>
              </a:lnSpc>
              <a:spcBef>
                <a:spcPts val="1705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8085 provides two </a:t>
            </a:r>
            <a:r>
              <a:rPr lang="en-US" spc="-5" dirty="0">
                <a:latin typeface="Times New Roman"/>
                <a:cs typeface="Times New Roman"/>
              </a:rPr>
              <a:t>instructions: </a:t>
            </a:r>
            <a:r>
              <a:rPr lang="en-US" dirty="0">
                <a:latin typeface="Times New Roman"/>
                <a:cs typeface="Times New Roman"/>
              </a:rPr>
              <a:t>PUSH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  </a:t>
            </a:r>
            <a:r>
              <a:rPr lang="en-US" dirty="0">
                <a:latin typeface="Times New Roman"/>
                <a:cs typeface="Times New Roman"/>
              </a:rPr>
              <a:t>POP for storing </a:t>
            </a:r>
            <a:r>
              <a:rPr lang="en-US" spc="-5" dirty="0">
                <a:latin typeface="Times New Roman"/>
                <a:cs typeface="Times New Roman"/>
              </a:rPr>
              <a:t>information </a:t>
            </a:r>
            <a:r>
              <a:rPr lang="en-US" dirty="0">
                <a:latin typeface="Times New Roman"/>
                <a:cs typeface="Times New Roman"/>
              </a:rPr>
              <a:t>on the </a:t>
            </a:r>
            <a:r>
              <a:rPr lang="en-US" spc="-5" dirty="0">
                <a:latin typeface="Times New Roman"/>
                <a:cs typeface="Times New Roman"/>
              </a:rPr>
              <a:t>stack and  retrieving 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back.</a:t>
            </a:r>
            <a:endParaRPr lang="en-US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Both PUSH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POP work with register pairs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ONLY.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158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The PUSH</a:t>
            </a:r>
            <a:r>
              <a:rPr lang="en-US" spc="-45" dirty="0" smtClean="0"/>
              <a:t> </a:t>
            </a:r>
            <a:r>
              <a:rPr lang="en-US" spc="-5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900" algn="just">
              <a:lnSpc>
                <a:spcPct val="100000"/>
              </a:lnSpc>
              <a:spcBef>
                <a:spcPts val="880"/>
              </a:spcBef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PUSH</a:t>
            </a:r>
            <a:r>
              <a:rPr lang="en-US" sz="3200" spc="-10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B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Decrement</a:t>
            </a:r>
            <a:r>
              <a:rPr lang="en-US" sz="2800" spc="-4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SP</a:t>
            </a:r>
          </a:p>
          <a:p>
            <a:pPr marL="755650" marR="5080" lvl="1" indent="-285750" algn="just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Copy </a:t>
            </a:r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spc="-5" dirty="0" smtClean="0">
                <a:latin typeface="Times New Roman"/>
                <a:cs typeface="Times New Roman"/>
              </a:rPr>
              <a:t>contents </a:t>
            </a:r>
            <a:r>
              <a:rPr lang="en-US" sz="2800" dirty="0" smtClean="0">
                <a:latin typeface="Times New Roman"/>
                <a:cs typeface="Times New Roman"/>
              </a:rPr>
              <a:t>of </a:t>
            </a:r>
            <a:r>
              <a:rPr lang="en-US" sz="2800" spc="-5" dirty="0" smtClean="0">
                <a:latin typeface="Times New Roman"/>
                <a:cs typeface="Times New Roman"/>
              </a:rPr>
              <a:t>register </a:t>
            </a:r>
            <a:r>
              <a:rPr lang="en-US" sz="2800" dirty="0" smtClean="0">
                <a:latin typeface="Times New Roman"/>
                <a:cs typeface="Times New Roman"/>
              </a:rPr>
              <a:t>B to the</a:t>
            </a:r>
            <a:r>
              <a:rPr lang="en-US" sz="2800" spc="-10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memory  location pointed </a:t>
            </a:r>
            <a:r>
              <a:rPr lang="en-US" sz="2800" dirty="0" smtClean="0">
                <a:latin typeface="Times New Roman"/>
                <a:cs typeface="Times New Roman"/>
              </a:rPr>
              <a:t>to by</a:t>
            </a:r>
            <a:r>
              <a:rPr lang="en-US" sz="2800" spc="-6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SP</a:t>
            </a:r>
          </a:p>
          <a:p>
            <a:pPr marL="0" indent="0" algn="just">
              <a:lnSpc>
                <a:spcPts val="2830"/>
              </a:lnSpc>
              <a:spcBef>
                <a:spcPts val="1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– </a:t>
            </a:r>
            <a:r>
              <a:rPr lang="en-US" spc="-5" dirty="0">
                <a:latin typeface="Times New Roman"/>
                <a:cs typeface="Times New Roman"/>
              </a:rPr>
              <a:t>Decrement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SP</a:t>
            </a:r>
            <a:endParaRPr lang="en-US" sz="1400" dirty="0" smtClean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/>
                <a:cs typeface="Times New Roman"/>
              </a:rPr>
              <a:t>     –</a:t>
            </a:r>
            <a:r>
              <a:rPr lang="en-US" spc="145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opy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</a:t>
            </a:r>
            <a:r>
              <a:rPr lang="en-US" spc="-1025" dirty="0">
                <a:latin typeface="Times New Roman"/>
                <a:cs typeface="Times New Roman"/>
              </a:rPr>
              <a:t>o</a:t>
            </a:r>
            <a:r>
              <a:rPr lang="en-US" sz="1800" spc="-15" baseline="55555" dirty="0" smtClean="0">
                <a:latin typeface="Arial"/>
                <a:cs typeface="Arial"/>
              </a:rPr>
              <a:t>1</a:t>
            </a:r>
            <a:r>
              <a:rPr lang="en-US" sz="1800" spc="-472" baseline="55555" dirty="0" smtClean="0">
                <a:latin typeface="Arial"/>
                <a:cs typeface="Arial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nt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-715" dirty="0">
                <a:latin typeface="Times New Roman"/>
                <a:cs typeface="Times New Roman"/>
              </a:rPr>
              <a:t>n</a:t>
            </a:r>
            <a:r>
              <a:rPr lang="en-US" sz="1800" spc="-37" baseline="55555" dirty="0" smtClean="0">
                <a:latin typeface="Arial"/>
                <a:cs typeface="Arial"/>
              </a:rPr>
              <a:t>F</a:t>
            </a:r>
            <a:r>
              <a:rPr lang="en-US" spc="-760" dirty="0">
                <a:latin typeface="Times New Roman"/>
                <a:cs typeface="Times New Roman"/>
              </a:rPr>
              <a:t>t</a:t>
            </a:r>
            <a:r>
              <a:rPr lang="en-US" sz="1800" spc="112" baseline="55555" dirty="0" smtClean="0">
                <a:latin typeface="Arial"/>
                <a:cs typeface="Arial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dirty="0" err="1" smtClean="0">
                <a:latin typeface="Times New Roman"/>
                <a:cs typeface="Times New Roman"/>
              </a:rPr>
              <a:t>r</a:t>
            </a:r>
            <a:r>
              <a:rPr lang="en-US" spc="-5" dirty="0" err="1" smtClean="0">
                <a:latin typeface="Times New Roman"/>
                <a:cs typeface="Times New Roman"/>
              </a:rPr>
              <a:t>e</a:t>
            </a:r>
            <a:r>
              <a:rPr lang="en-US" dirty="0" err="1" smtClean="0">
                <a:latin typeface="Times New Roman"/>
                <a:cs typeface="Times New Roman"/>
              </a:rPr>
              <a:t>g</a:t>
            </a:r>
            <a:r>
              <a:rPr lang="en-US" dirty="0" smtClean="0">
                <a:latin typeface="Times New Roman"/>
                <a:cs typeface="Times New Roman"/>
              </a:rPr>
              <a:t> C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mem</a:t>
            </a:r>
            <a:r>
              <a:rPr lang="en-US" dirty="0" smtClean="0">
                <a:latin typeface="Times New Roman"/>
                <a:cs typeface="Times New Roman"/>
              </a:rPr>
              <a:t>ory </a:t>
            </a:r>
            <a:r>
              <a:rPr lang="en-US" spc="-5" dirty="0" smtClean="0">
                <a:latin typeface="Times New Roman"/>
                <a:cs typeface="Times New Roman"/>
              </a:rPr>
              <a:t>location </a:t>
            </a:r>
            <a:r>
              <a:rPr lang="en-US" spc="-5" dirty="0">
                <a:latin typeface="Times New Roman"/>
                <a:cs typeface="Times New Roman"/>
              </a:rPr>
              <a:t>pointed </a:t>
            </a:r>
            <a:r>
              <a:rPr lang="en-US" dirty="0">
                <a:latin typeface="Times New Roman"/>
                <a:cs typeface="Times New Roman"/>
              </a:rPr>
              <a:t>to by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SP</a:t>
            </a: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6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The POP</a:t>
            </a:r>
            <a:r>
              <a:rPr lang="en-US" spc="-45" dirty="0" smtClean="0"/>
              <a:t> </a:t>
            </a:r>
            <a:r>
              <a:rPr lang="en-US" spc="-5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POP</a:t>
            </a:r>
            <a:r>
              <a:rPr lang="en-US" sz="3200" spc="-20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D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Copy </a:t>
            </a:r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spc="-5" dirty="0" smtClean="0">
                <a:latin typeface="Times New Roman"/>
                <a:cs typeface="Times New Roman"/>
              </a:rPr>
              <a:t>contents </a:t>
            </a:r>
            <a:r>
              <a:rPr lang="en-US" sz="2800" dirty="0" smtClean="0">
                <a:latin typeface="Times New Roman"/>
                <a:cs typeface="Times New Roman"/>
              </a:rPr>
              <a:t>of the </a:t>
            </a:r>
            <a:r>
              <a:rPr lang="en-US" sz="2800" spc="-5" dirty="0" smtClean="0">
                <a:latin typeface="Times New Roman"/>
                <a:cs typeface="Times New Roman"/>
              </a:rPr>
              <a:t>memory</a:t>
            </a:r>
            <a:r>
              <a:rPr lang="en-US" sz="2800" spc="-9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location  pointed </a:t>
            </a:r>
            <a:r>
              <a:rPr lang="en-US" sz="2800" dirty="0" smtClean="0">
                <a:latin typeface="Times New Roman"/>
                <a:cs typeface="Times New Roman"/>
              </a:rPr>
              <a:t>to by the SP to </a:t>
            </a:r>
            <a:r>
              <a:rPr lang="en-US" sz="2800" spc="-5" dirty="0" smtClean="0">
                <a:latin typeface="Times New Roman"/>
                <a:cs typeface="Times New Roman"/>
              </a:rPr>
              <a:t>register</a:t>
            </a:r>
            <a:r>
              <a:rPr lang="en-US" sz="2800" spc="-95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E</a:t>
            </a: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Increment</a:t>
            </a:r>
            <a:r>
              <a:rPr lang="en-US" sz="2800" spc="-35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SP</a:t>
            </a:r>
          </a:p>
          <a:p>
            <a:r>
              <a:rPr lang="en-US" dirty="0">
                <a:latin typeface="Times New Roman"/>
                <a:cs typeface="Times New Roman"/>
              </a:rPr>
              <a:t>– </a:t>
            </a:r>
            <a:r>
              <a:rPr lang="en-US" spc="-5" dirty="0">
                <a:latin typeface="Times New Roman"/>
                <a:cs typeface="Times New Roman"/>
              </a:rPr>
              <a:t>Copy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contents </a:t>
            </a:r>
            <a:r>
              <a:rPr lang="en-US" dirty="0">
                <a:latin typeface="Times New Roman"/>
                <a:cs typeface="Times New Roman"/>
              </a:rPr>
              <a:t>of the </a:t>
            </a:r>
            <a:r>
              <a:rPr lang="en-US" spc="-5" dirty="0">
                <a:latin typeface="Times New Roman"/>
                <a:cs typeface="Times New Roman"/>
              </a:rPr>
              <a:t>memory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location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– </a:t>
            </a:r>
            <a:r>
              <a:rPr lang="en-US" spc="-5" dirty="0">
                <a:latin typeface="Times New Roman"/>
                <a:cs typeface="Times New Roman"/>
              </a:rPr>
              <a:t>Increment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7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Operation of the</a:t>
            </a:r>
            <a:r>
              <a:rPr lang="en-US" spc="-55" dirty="0" smtClean="0"/>
              <a:t> </a:t>
            </a:r>
            <a:r>
              <a:rPr lang="en-US" spc="-5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5600" marR="1286510" indent="-343535">
              <a:lnSpc>
                <a:spcPts val="3020"/>
              </a:lnSpc>
              <a:spcBef>
                <a:spcPts val="484"/>
              </a:spcBef>
              <a:tabLst>
                <a:tab pos="355600" algn="l"/>
                <a:tab pos="356235" algn="l"/>
              </a:tabLst>
            </a:pPr>
            <a:r>
              <a:rPr lang="en-US" dirty="0">
                <a:latin typeface="Times New Roman"/>
                <a:cs typeface="Times New Roman"/>
              </a:rPr>
              <a:t>During pushing, the </a:t>
            </a:r>
            <a:r>
              <a:rPr lang="en-US" spc="-5" dirty="0">
                <a:latin typeface="Times New Roman"/>
                <a:cs typeface="Times New Roman"/>
              </a:rPr>
              <a:t>stack operates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1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  </a:t>
            </a:r>
            <a:r>
              <a:rPr lang="en-US" spc="-5" dirty="0">
                <a:latin typeface="Times New Roman"/>
                <a:cs typeface="Times New Roman"/>
              </a:rPr>
              <a:t>“decrement then store”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style.</a:t>
            </a:r>
            <a:endParaRPr lang="en-US" dirty="0">
              <a:latin typeface="Times New Roman"/>
              <a:cs typeface="Times New Roman"/>
            </a:endParaRPr>
          </a:p>
          <a:p>
            <a:pPr marL="755650" marR="708025" lvl="1" indent="-285750">
              <a:lnSpc>
                <a:spcPts val="2590"/>
              </a:lnSpc>
              <a:spcBef>
                <a:spcPts val="58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stack pointer is decremented first, </a:t>
            </a:r>
            <a:r>
              <a:rPr lang="en-US" dirty="0">
                <a:latin typeface="Times New Roman"/>
                <a:cs typeface="Times New Roman"/>
              </a:rPr>
              <a:t>then </a:t>
            </a:r>
            <a:r>
              <a:rPr lang="en-US" spc="-5" dirty="0">
                <a:latin typeface="Times New Roman"/>
                <a:cs typeface="Times New Roman"/>
              </a:rPr>
              <a:t>the  information is placed </a:t>
            </a:r>
            <a:r>
              <a:rPr lang="en-US" dirty="0">
                <a:latin typeface="Times New Roman"/>
                <a:cs typeface="Times New Roman"/>
              </a:rPr>
              <a:t>on </a:t>
            </a:r>
            <a:r>
              <a:rPr lang="en-US" spc="-5" dirty="0">
                <a:latin typeface="Times New Roman"/>
                <a:cs typeface="Times New Roman"/>
              </a:rPr>
              <a:t>the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stack.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lang="en-US" sz="3800" dirty="0" smtClean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3020"/>
              </a:lnSpc>
              <a:tabLst>
                <a:tab pos="355600" algn="l"/>
                <a:tab pos="356235" algn="l"/>
              </a:tabLst>
            </a:pPr>
            <a:r>
              <a:rPr lang="en-US" dirty="0">
                <a:latin typeface="Times New Roman"/>
                <a:cs typeface="Times New Roman"/>
              </a:rPr>
              <a:t>During </a:t>
            </a:r>
            <a:r>
              <a:rPr lang="en-US" dirty="0" err="1">
                <a:latin typeface="Times New Roman"/>
                <a:cs typeface="Times New Roman"/>
              </a:rPr>
              <a:t>poping</a:t>
            </a:r>
            <a:r>
              <a:rPr lang="en-US" dirty="0">
                <a:latin typeface="Times New Roman"/>
                <a:cs typeface="Times New Roman"/>
              </a:rPr>
              <a:t>, the </a:t>
            </a:r>
            <a:r>
              <a:rPr lang="en-US" spc="-5" dirty="0">
                <a:latin typeface="Times New Roman"/>
                <a:cs typeface="Times New Roman"/>
              </a:rPr>
              <a:t>stack operates </a:t>
            </a:r>
            <a:r>
              <a:rPr lang="en-US" dirty="0">
                <a:latin typeface="Times New Roman"/>
                <a:cs typeface="Times New Roman"/>
              </a:rPr>
              <a:t>in a </a:t>
            </a:r>
            <a:r>
              <a:rPr lang="en-US" spc="-5" dirty="0">
                <a:latin typeface="Times New Roman"/>
                <a:cs typeface="Times New Roman"/>
              </a:rPr>
              <a:t>“use</a:t>
            </a:r>
            <a:r>
              <a:rPr lang="en-US" spc="-1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then  increment”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style.</a:t>
            </a:r>
            <a:endParaRPr lang="en-US" dirty="0">
              <a:latin typeface="Times New Roman"/>
              <a:cs typeface="Times New Roman"/>
            </a:endParaRPr>
          </a:p>
          <a:p>
            <a:pPr marL="755650" marR="192405" lvl="1" indent="-285750">
              <a:lnSpc>
                <a:spcPts val="2590"/>
              </a:lnSpc>
              <a:spcBef>
                <a:spcPts val="58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information is retrieved from the top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spc="-5" dirty="0" err="1">
                <a:latin typeface="Times New Roman"/>
                <a:cs typeface="Times New Roman"/>
              </a:rPr>
              <a:t>the</a:t>
            </a:r>
            <a:r>
              <a:rPr lang="en-US" spc="-5" dirty="0">
                <a:latin typeface="Times New Roman"/>
                <a:cs typeface="Times New Roman"/>
              </a:rPr>
              <a:t>  stack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then the pointer is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incremented.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lang="en-US" sz="3800" dirty="0" smtClean="0">
              <a:latin typeface="Times New Roman"/>
              <a:cs typeface="Times New Roman"/>
            </a:endParaRPr>
          </a:p>
          <a:p>
            <a:pPr marL="355600" marR="158750" indent="-342900">
              <a:lnSpc>
                <a:spcPts val="3020"/>
              </a:lnSpc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SP pointer </a:t>
            </a:r>
            <a:r>
              <a:rPr lang="en-US" spc="-5" dirty="0">
                <a:latin typeface="Times New Roman"/>
                <a:cs typeface="Times New Roman"/>
              </a:rPr>
              <a:t>always </a:t>
            </a:r>
            <a:r>
              <a:rPr lang="en-US" dirty="0">
                <a:latin typeface="Times New Roman"/>
                <a:cs typeface="Times New Roman"/>
              </a:rPr>
              <a:t>points to </a:t>
            </a:r>
            <a:r>
              <a:rPr lang="en-US" spc="-5" dirty="0">
                <a:latin typeface="Times New Roman"/>
                <a:cs typeface="Times New Roman"/>
              </a:rPr>
              <a:t>“the </a:t>
            </a:r>
            <a:r>
              <a:rPr lang="en-US" dirty="0">
                <a:latin typeface="Times New Roman"/>
                <a:cs typeface="Times New Roman"/>
              </a:rPr>
              <a:t>top of</a:t>
            </a:r>
            <a:r>
              <a:rPr lang="en-US" spc="-1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stack”.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691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LIFO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order </a:t>
            </a:r>
            <a:r>
              <a:rPr lang="en-US" dirty="0">
                <a:latin typeface="Times New Roman"/>
                <a:cs typeface="Times New Roman"/>
              </a:rPr>
              <a:t>of PUSHs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dirty="0">
                <a:latin typeface="Times New Roman"/>
                <a:cs typeface="Times New Roman"/>
              </a:rPr>
              <a:t>POPs </a:t>
            </a:r>
            <a:r>
              <a:rPr lang="en-US" spc="-5" dirty="0">
                <a:latin typeface="Times New Roman"/>
                <a:cs typeface="Times New Roman"/>
              </a:rPr>
              <a:t>must </a:t>
            </a:r>
            <a:r>
              <a:rPr lang="en-US" dirty="0">
                <a:latin typeface="Times New Roman"/>
                <a:cs typeface="Times New Roman"/>
              </a:rPr>
              <a:t>be </a:t>
            </a:r>
            <a:r>
              <a:rPr lang="en-US" spc="-5" dirty="0">
                <a:latin typeface="Times New Roman"/>
                <a:cs typeface="Times New Roman"/>
              </a:rPr>
              <a:t>opposite 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each other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order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retrieve information back  </a:t>
            </a:r>
            <a:r>
              <a:rPr lang="en-US" dirty="0">
                <a:latin typeface="Times New Roman"/>
                <a:cs typeface="Times New Roman"/>
              </a:rPr>
              <a:t>into its original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location.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127000" marR="5878195" indent="0">
              <a:lnSpc>
                <a:spcPct val="110000"/>
              </a:lnSpc>
              <a:buNone/>
            </a:pPr>
            <a:r>
              <a:rPr lang="en-US" sz="2600" spc="-5" dirty="0" smtClean="0">
                <a:latin typeface="Arial"/>
                <a:cs typeface="Arial"/>
              </a:rPr>
              <a:t>PUSH B  </a:t>
            </a:r>
          </a:p>
          <a:p>
            <a:pPr marL="127000" marR="5878195" indent="0">
              <a:lnSpc>
                <a:spcPct val="110000"/>
              </a:lnSpc>
              <a:buNone/>
            </a:pPr>
            <a:r>
              <a:rPr lang="en-US" sz="2600" spc="-5" dirty="0" smtClean="0">
                <a:latin typeface="Arial"/>
                <a:cs typeface="Arial"/>
              </a:rPr>
              <a:t>PUSH</a:t>
            </a:r>
            <a:r>
              <a:rPr lang="en-US" sz="2600" spc="-90" dirty="0" smtClean="0">
                <a:latin typeface="Arial"/>
                <a:cs typeface="Arial"/>
              </a:rPr>
              <a:t> </a:t>
            </a:r>
            <a:r>
              <a:rPr lang="en-US" sz="2600" spc="-5" dirty="0" smtClean="0">
                <a:latin typeface="Arial"/>
                <a:cs typeface="Arial"/>
              </a:rPr>
              <a:t>D</a:t>
            </a:r>
            <a:endParaRPr lang="en-US" sz="2600" dirty="0" smtClean="0">
              <a:latin typeface="Arial"/>
              <a:cs typeface="Arial"/>
            </a:endParaRPr>
          </a:p>
          <a:p>
            <a:pPr marL="127000" marR="6097270" indent="0">
              <a:lnSpc>
                <a:spcPct val="110000"/>
              </a:lnSpc>
              <a:buNone/>
            </a:pPr>
            <a:r>
              <a:rPr lang="en-US" sz="2600" spc="-10" dirty="0" smtClean="0">
                <a:latin typeface="Arial"/>
                <a:cs typeface="Arial"/>
              </a:rPr>
              <a:t>...  </a:t>
            </a:r>
          </a:p>
          <a:p>
            <a:pPr marL="127000" marR="6097270" indent="0">
              <a:lnSpc>
                <a:spcPct val="110000"/>
              </a:lnSpc>
              <a:buNone/>
            </a:pPr>
            <a:r>
              <a:rPr lang="en-US" sz="2600" spc="-5" dirty="0" smtClean="0">
                <a:latin typeface="Arial"/>
                <a:cs typeface="Arial"/>
              </a:rPr>
              <a:t>POP</a:t>
            </a:r>
            <a:r>
              <a:rPr lang="en-US" sz="2600" spc="-75" dirty="0" smtClean="0">
                <a:latin typeface="Arial"/>
                <a:cs typeface="Arial"/>
              </a:rPr>
              <a:t> </a:t>
            </a:r>
            <a:r>
              <a:rPr lang="en-US" sz="2600" spc="-5" dirty="0" smtClean="0">
                <a:latin typeface="Arial"/>
                <a:cs typeface="Arial"/>
              </a:rPr>
              <a:t>D  </a:t>
            </a:r>
          </a:p>
          <a:p>
            <a:pPr marL="127000" marR="6097270" indent="0">
              <a:lnSpc>
                <a:spcPct val="110000"/>
              </a:lnSpc>
              <a:buNone/>
            </a:pPr>
            <a:r>
              <a:rPr lang="en-US" sz="2600" spc="-5" dirty="0" smtClean="0">
                <a:latin typeface="Arial"/>
                <a:cs typeface="Arial"/>
              </a:rPr>
              <a:t>POP</a:t>
            </a:r>
            <a:r>
              <a:rPr lang="en-US" sz="2600" spc="-60" dirty="0" smtClean="0">
                <a:latin typeface="Arial"/>
                <a:cs typeface="Arial"/>
              </a:rPr>
              <a:t> </a:t>
            </a:r>
            <a:r>
              <a:rPr lang="en-US" sz="2600" spc="-5" dirty="0" smtClean="0">
                <a:latin typeface="Arial"/>
                <a:cs typeface="Arial"/>
              </a:rPr>
              <a:t>B</a:t>
            </a:r>
            <a:endParaRPr lang="en-US"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96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The PSW Register</a:t>
            </a:r>
            <a:r>
              <a:rPr lang="en-US" spc="-50" dirty="0" smtClean="0"/>
              <a:t> </a:t>
            </a:r>
            <a:r>
              <a:rPr lang="en-US" spc="-5" dirty="0" smtClean="0"/>
              <a:t>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334645" indent="-343535">
              <a:lnSpc>
                <a:spcPts val="3020"/>
              </a:lnSpc>
              <a:spcBef>
                <a:spcPts val="484"/>
              </a:spcBef>
              <a:tabLst>
                <a:tab pos="355600" algn="l"/>
                <a:tab pos="356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8085 </a:t>
            </a:r>
            <a:r>
              <a:rPr lang="en-US" spc="-5" dirty="0">
                <a:latin typeface="Times New Roman"/>
                <a:cs typeface="Times New Roman"/>
              </a:rPr>
              <a:t>recognizes </a:t>
            </a:r>
            <a:r>
              <a:rPr lang="en-US" dirty="0">
                <a:latin typeface="Times New Roman"/>
                <a:cs typeface="Times New Roman"/>
              </a:rPr>
              <a:t>one </a:t>
            </a:r>
            <a:r>
              <a:rPr lang="en-US" spc="-5" dirty="0">
                <a:latin typeface="Times New Roman"/>
                <a:cs typeface="Times New Roman"/>
              </a:rPr>
              <a:t>additional register pair  called </a:t>
            </a:r>
            <a:r>
              <a:rPr lang="en-US" dirty="0">
                <a:latin typeface="Times New Roman"/>
                <a:cs typeface="Times New Roman"/>
              </a:rPr>
              <a:t>the PSW (Program </a:t>
            </a:r>
            <a:r>
              <a:rPr lang="en-US" spc="-5" dirty="0">
                <a:latin typeface="Times New Roman"/>
                <a:cs typeface="Times New Roman"/>
              </a:rPr>
              <a:t>Status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Word).</a:t>
            </a:r>
          </a:p>
          <a:p>
            <a:pPr marL="755650" marR="365760" lvl="1" indent="-285750" algn="just">
              <a:lnSpc>
                <a:spcPts val="259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This register pair is </a:t>
            </a:r>
            <a:r>
              <a:rPr lang="en-US" dirty="0">
                <a:latin typeface="Times New Roman"/>
                <a:cs typeface="Times New Roman"/>
              </a:rPr>
              <a:t>made up of </a:t>
            </a:r>
            <a:r>
              <a:rPr lang="en-US" spc="-5" dirty="0">
                <a:latin typeface="Times New Roman"/>
                <a:cs typeface="Times New Roman"/>
              </a:rPr>
              <a:t>the Accumulator </a:t>
            </a:r>
            <a:r>
              <a:rPr lang="en-US" dirty="0">
                <a:latin typeface="Times New Roman"/>
                <a:cs typeface="Times New Roman"/>
              </a:rPr>
              <a:t>and  </a:t>
            </a:r>
            <a:r>
              <a:rPr lang="en-US" spc="-5" dirty="0">
                <a:latin typeface="Times New Roman"/>
                <a:cs typeface="Times New Roman"/>
              </a:rPr>
              <a:t>the Flags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registers.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lang="en-US" sz="3800" dirty="0" smtClean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3020"/>
              </a:lnSpc>
              <a:tabLst>
                <a:tab pos="355600" algn="l"/>
                <a:tab pos="356235" algn="l"/>
              </a:tabLst>
            </a:pPr>
            <a:r>
              <a:rPr lang="en-US" dirty="0">
                <a:latin typeface="Times New Roman"/>
                <a:cs typeface="Times New Roman"/>
              </a:rPr>
              <a:t>It is </a:t>
            </a:r>
            <a:r>
              <a:rPr lang="en-US" spc="-5" dirty="0">
                <a:latin typeface="Times New Roman"/>
                <a:cs typeface="Times New Roman"/>
              </a:rPr>
              <a:t>possible </a:t>
            </a:r>
            <a:r>
              <a:rPr lang="en-US" dirty="0">
                <a:latin typeface="Times New Roman"/>
                <a:cs typeface="Times New Roman"/>
              </a:rPr>
              <a:t>to push the PSW onto the </a:t>
            </a:r>
            <a:r>
              <a:rPr lang="en-US" spc="-5" dirty="0">
                <a:latin typeface="Times New Roman"/>
                <a:cs typeface="Times New Roman"/>
              </a:rPr>
              <a:t>stack, </a:t>
            </a:r>
            <a:r>
              <a:rPr lang="en-US" dirty="0">
                <a:latin typeface="Times New Roman"/>
                <a:cs typeface="Times New Roman"/>
              </a:rPr>
              <a:t>do  </a:t>
            </a:r>
            <a:r>
              <a:rPr lang="en-US" spc="-5" dirty="0">
                <a:latin typeface="Times New Roman"/>
                <a:cs typeface="Times New Roman"/>
              </a:rPr>
              <a:t>whatever operations are needed, then </a:t>
            </a:r>
            <a:r>
              <a:rPr lang="en-US" dirty="0">
                <a:latin typeface="Times New Roman"/>
                <a:cs typeface="Times New Roman"/>
              </a:rPr>
              <a:t>POP it off of  the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stack.</a:t>
            </a:r>
            <a:endParaRPr lang="en-US" dirty="0">
              <a:latin typeface="Times New Roman"/>
              <a:cs typeface="Times New Roman"/>
            </a:endParaRPr>
          </a:p>
          <a:p>
            <a:pPr marL="755650" marR="265430" lvl="1" indent="-286385" algn="just">
              <a:lnSpc>
                <a:spcPts val="2590"/>
              </a:lnSpc>
              <a:spcBef>
                <a:spcPts val="590"/>
              </a:spcBef>
              <a:buChar char="–"/>
              <a:tabLst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The result is </a:t>
            </a:r>
            <a:r>
              <a:rPr lang="en-US" dirty="0">
                <a:latin typeface="Times New Roman"/>
                <a:cs typeface="Times New Roman"/>
              </a:rPr>
              <a:t>that </a:t>
            </a:r>
            <a:r>
              <a:rPr lang="en-US" spc="-5" dirty="0">
                <a:latin typeface="Times New Roman"/>
                <a:cs typeface="Times New Roman"/>
              </a:rPr>
              <a:t>the contents </a:t>
            </a:r>
            <a:r>
              <a:rPr lang="en-US" dirty="0">
                <a:latin typeface="Times New Roman"/>
                <a:cs typeface="Times New Roman"/>
              </a:rPr>
              <a:t>of the </a:t>
            </a:r>
            <a:r>
              <a:rPr lang="en-US" spc="-5" dirty="0">
                <a:latin typeface="Times New Roman"/>
                <a:cs typeface="Times New Roman"/>
              </a:rPr>
              <a:t>Accumulator </a:t>
            </a:r>
            <a:r>
              <a:rPr lang="en-US" dirty="0">
                <a:latin typeface="Times New Roman"/>
                <a:cs typeface="Times New Roman"/>
              </a:rPr>
              <a:t>and  </a:t>
            </a:r>
            <a:r>
              <a:rPr lang="en-US" spc="-5" dirty="0">
                <a:latin typeface="Times New Roman"/>
                <a:cs typeface="Times New Roman"/>
              </a:rPr>
              <a:t>the status </a:t>
            </a:r>
            <a:r>
              <a:rPr lang="en-US" dirty="0">
                <a:latin typeface="Times New Roman"/>
                <a:cs typeface="Times New Roman"/>
              </a:rPr>
              <a:t>of the </a:t>
            </a:r>
            <a:r>
              <a:rPr lang="en-US" spc="-5" dirty="0">
                <a:latin typeface="Times New Roman"/>
                <a:cs typeface="Times New Roman"/>
              </a:rPr>
              <a:t>Flags are returned to </a:t>
            </a:r>
            <a:r>
              <a:rPr lang="en-US" dirty="0">
                <a:latin typeface="Times New Roman"/>
                <a:cs typeface="Times New Roman"/>
              </a:rPr>
              <a:t>what </a:t>
            </a:r>
            <a:r>
              <a:rPr lang="en-US" spc="-5" dirty="0">
                <a:latin typeface="Times New Roman"/>
                <a:cs typeface="Times New Roman"/>
              </a:rPr>
              <a:t>they were  before the operations were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executed.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547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712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Stack and Subroutines</vt:lpstr>
      <vt:lpstr>The Stack</vt:lpstr>
      <vt:lpstr>The Stack</vt:lpstr>
      <vt:lpstr>Saving Information on the Stack</vt:lpstr>
      <vt:lpstr>The PUSH Instruction</vt:lpstr>
      <vt:lpstr>The POP Instruction</vt:lpstr>
      <vt:lpstr>Operation of the Stack</vt:lpstr>
      <vt:lpstr>LIFO</vt:lpstr>
      <vt:lpstr>The PSW Register Pair</vt:lpstr>
      <vt:lpstr>Subroutines</vt:lpstr>
      <vt:lpstr>Subroutines</vt:lpstr>
      <vt:lpstr>The RTE Instruction</vt:lpstr>
      <vt:lpstr>Cautions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Subroutines</dc:title>
  <dc:creator>Balaji Venkateswaran V</dc:creator>
  <cp:lastModifiedBy>Balaji Venkateswaran V</cp:lastModifiedBy>
  <cp:revision>2</cp:revision>
  <dcterms:created xsi:type="dcterms:W3CDTF">2021-03-05T04:20:02Z</dcterms:created>
  <dcterms:modified xsi:type="dcterms:W3CDTF">2021-03-05T04:21:47Z</dcterms:modified>
</cp:coreProperties>
</file>