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media/image11.jpg" ContentType="application/octet-stream"/>
  <Override PartName="/ppt/media/image12.jpg" ContentType="application/octet-stream"/>
  <Override PartName="/ppt/media/image13.jpg" ContentType="application/octet-stream"/>
  <Override PartName="/ppt/media/image15.jpg" ContentType="application/octet-stream"/>
  <Override PartName="/ppt/media/image16.jpg" ContentType="application/octet-stream"/>
  <Override PartName="/ppt/media/image17.jpg" ContentType="application/octet-stream"/>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 id="2147483684" r:id="rId2"/>
    <p:sldMasterId id="2147483696" r:id="rId3"/>
  </p:sldMasterIdLst>
  <p:sldIdLst>
    <p:sldId id="318" r:id="rId4"/>
    <p:sldId id="307" r:id="rId5"/>
    <p:sldId id="308" r:id="rId6"/>
    <p:sldId id="309" r:id="rId7"/>
    <p:sldId id="310" r:id="rId8"/>
    <p:sldId id="311" r:id="rId9"/>
    <p:sldId id="381" r:id="rId10"/>
    <p:sldId id="339" r:id="rId11"/>
    <p:sldId id="340" r:id="rId12"/>
    <p:sldId id="312" r:id="rId13"/>
    <p:sldId id="316" r:id="rId14"/>
    <p:sldId id="338" r:id="rId15"/>
    <p:sldId id="317" r:id="rId16"/>
    <p:sldId id="344" r:id="rId17"/>
    <p:sldId id="348" r:id="rId18"/>
    <p:sldId id="375" r:id="rId19"/>
    <p:sldId id="349" r:id="rId20"/>
    <p:sldId id="376" r:id="rId21"/>
    <p:sldId id="350" r:id="rId22"/>
    <p:sldId id="370" r:id="rId23"/>
    <p:sldId id="371" r:id="rId24"/>
    <p:sldId id="351" r:id="rId25"/>
    <p:sldId id="377" r:id="rId26"/>
    <p:sldId id="378" r:id="rId27"/>
    <p:sldId id="352" r:id="rId28"/>
    <p:sldId id="353" r:id="rId29"/>
    <p:sldId id="354" r:id="rId30"/>
    <p:sldId id="355" r:id="rId31"/>
    <p:sldId id="379" r:id="rId32"/>
    <p:sldId id="380" r:id="rId33"/>
    <p:sldId id="374" r:id="rId34"/>
    <p:sldId id="362" r:id="rId35"/>
    <p:sldId id="363" r:id="rId36"/>
    <p:sldId id="364" r:id="rId37"/>
    <p:sldId id="365" r:id="rId38"/>
    <p:sldId id="366" r:id="rId39"/>
    <p:sldId id="367" r:id="rId40"/>
    <p:sldId id="368"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0" d="100"/>
          <a:sy n="70" d="100"/>
        </p:scale>
        <p:origin x="65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blackWhite">
          <a:xfrm>
            <a:off x="0" y="0"/>
            <a:ext cx="12192000" cy="1690688"/>
          </a:xfrm>
          <a:prstGeom prst="rect">
            <a:avLst/>
          </a:prstGeom>
          <a:solidFill>
            <a:schemeClr val="accent1"/>
          </a:solidFill>
          <a:ln w="9525">
            <a:solidFill>
              <a:schemeClr val="accent1"/>
            </a:solidFill>
            <a:miter lim="800000"/>
            <a:headEnd/>
            <a:tailEnd/>
          </a:ln>
          <a:effectLst/>
        </p:spPr>
        <p:txBody>
          <a:bodyPr wrap="none" anchor="ctr"/>
          <a:lstStyle/>
          <a:p>
            <a:pPr>
              <a:defRPr/>
            </a:pPr>
            <a:endParaRPr lang="en-US" sz="1800">
              <a:solidFill>
                <a:srgbClr val="FFFFFF"/>
              </a:solidFill>
              <a:latin typeface="Arial" charset="0"/>
              <a:cs typeface="Arial" charset="0"/>
            </a:endParaRPr>
          </a:p>
        </p:txBody>
      </p:sp>
      <p:sp>
        <p:nvSpPr>
          <p:cNvPr id="5" name="Rectangle 3"/>
          <p:cNvSpPr>
            <a:spLocks noChangeArrowheads="1"/>
          </p:cNvSpPr>
          <p:nvPr/>
        </p:nvSpPr>
        <p:spPr bwMode="blackWhite">
          <a:xfrm>
            <a:off x="0" y="5164139"/>
            <a:ext cx="12192000" cy="1690687"/>
          </a:xfrm>
          <a:prstGeom prst="rect">
            <a:avLst/>
          </a:prstGeom>
          <a:solidFill>
            <a:schemeClr val="accent1"/>
          </a:solidFill>
          <a:ln w="9525">
            <a:solidFill>
              <a:schemeClr val="accent1"/>
            </a:solidFill>
            <a:miter lim="800000"/>
            <a:headEnd/>
            <a:tailEnd/>
          </a:ln>
          <a:effectLst/>
        </p:spPr>
        <p:txBody>
          <a:bodyPr wrap="none" anchor="ctr"/>
          <a:lstStyle/>
          <a:p>
            <a:pPr>
              <a:defRPr/>
            </a:pPr>
            <a:endParaRPr lang="en-US" sz="1800">
              <a:solidFill>
                <a:srgbClr val="FFFFFF"/>
              </a:solidFill>
              <a:latin typeface="Arial" charset="0"/>
              <a:cs typeface="Arial" charset="0"/>
            </a:endParaRPr>
          </a:p>
        </p:txBody>
      </p:sp>
      <p:sp>
        <p:nvSpPr>
          <p:cNvPr id="7" name="Rectangle 7"/>
          <p:cNvSpPr>
            <a:spLocks noChangeArrowheads="1"/>
          </p:cNvSpPr>
          <p:nvPr/>
        </p:nvSpPr>
        <p:spPr bwMode="black">
          <a:xfrm>
            <a:off x="9766300" y="6270626"/>
            <a:ext cx="2065867" cy="244475"/>
          </a:xfrm>
          <a:prstGeom prst="rect">
            <a:avLst/>
          </a:prstGeom>
          <a:noFill/>
          <a:ln w="9525">
            <a:noFill/>
            <a:miter lim="800000"/>
            <a:headEnd/>
            <a:tailEnd/>
          </a:ln>
          <a:effectLst/>
        </p:spPr>
        <p:txBody>
          <a:bodyPr>
            <a:spAutoFit/>
          </a:bodyPr>
          <a:lstStyle/>
          <a:p>
            <a:pPr algn="r" eaLnBrk="0" hangingPunct="0">
              <a:defRPr/>
            </a:pPr>
            <a:r>
              <a:rPr lang="en-US" altLang="en-US" sz="1000" dirty="0">
                <a:solidFill>
                  <a:srgbClr val="FFFFFF"/>
                </a:solidFill>
                <a:latin typeface="Arial" charset="0"/>
                <a:cs typeface="Arial" charset="0"/>
              </a:rPr>
              <a:t>© 2019 UPES</a:t>
            </a:r>
          </a:p>
        </p:txBody>
      </p:sp>
      <p:sp>
        <p:nvSpPr>
          <p:cNvPr id="8" name="Line 8"/>
          <p:cNvSpPr>
            <a:spLocks noChangeShapeType="1"/>
          </p:cNvSpPr>
          <p:nvPr/>
        </p:nvSpPr>
        <p:spPr bwMode="black">
          <a:xfrm flipV="1">
            <a:off x="2484967" y="4217989"/>
            <a:ext cx="0" cy="941387"/>
          </a:xfrm>
          <a:prstGeom prst="line">
            <a:avLst/>
          </a:prstGeom>
          <a:noFill/>
          <a:ln w="12700">
            <a:solidFill>
              <a:schemeClr val="tx2"/>
            </a:solidFill>
            <a:round/>
            <a:headEnd/>
            <a:tailEnd/>
          </a:ln>
          <a:effectLst/>
        </p:spPr>
        <p:txBody>
          <a:bodyPr/>
          <a:lstStyle/>
          <a:p>
            <a:pPr>
              <a:defRPr/>
            </a:pPr>
            <a:endParaRPr lang="en-US" sz="1800">
              <a:solidFill>
                <a:srgbClr val="FFFFFF"/>
              </a:solidFill>
              <a:latin typeface="Arial" charset="0"/>
              <a:cs typeface="Arial" charset="0"/>
            </a:endParaRPr>
          </a:p>
        </p:txBody>
      </p:sp>
      <p:sp>
        <p:nvSpPr>
          <p:cNvPr id="9" name="Line 9"/>
          <p:cNvSpPr>
            <a:spLocks noChangeShapeType="1"/>
          </p:cNvSpPr>
          <p:nvPr/>
        </p:nvSpPr>
        <p:spPr bwMode="black">
          <a:xfrm flipV="1">
            <a:off x="2482851" y="1362075"/>
            <a:ext cx="0" cy="331788"/>
          </a:xfrm>
          <a:prstGeom prst="line">
            <a:avLst/>
          </a:prstGeom>
          <a:noFill/>
          <a:ln w="12700">
            <a:solidFill>
              <a:schemeClr val="tx1"/>
            </a:solidFill>
            <a:round/>
            <a:headEnd/>
            <a:tailEnd/>
          </a:ln>
          <a:effectLst/>
        </p:spPr>
        <p:txBody>
          <a:bodyPr/>
          <a:lstStyle/>
          <a:p>
            <a:pPr>
              <a:defRPr/>
            </a:pPr>
            <a:endParaRPr lang="en-US" sz="1800">
              <a:solidFill>
                <a:srgbClr val="FFFFFF"/>
              </a:solidFill>
              <a:latin typeface="Arial" charset="0"/>
              <a:cs typeface="Arial" charset="0"/>
            </a:endParaRPr>
          </a:p>
        </p:txBody>
      </p:sp>
      <p:sp>
        <p:nvSpPr>
          <p:cNvPr id="5130" name="Rectangle 10"/>
          <p:cNvSpPr>
            <a:spLocks noGrp="1" noChangeArrowheads="1"/>
          </p:cNvSpPr>
          <p:nvPr>
            <p:ph type="ctrTitle"/>
          </p:nvPr>
        </p:nvSpPr>
        <p:spPr>
          <a:xfrm>
            <a:off x="772584" y="2362201"/>
            <a:ext cx="10606616" cy="1470025"/>
          </a:xfrm>
        </p:spPr>
        <p:txBody>
          <a:bodyPr/>
          <a:lstStyle>
            <a:lvl1pPr>
              <a:defRPr b="1">
                <a:solidFill>
                  <a:schemeClr val="bg1"/>
                </a:solidFill>
              </a:defRPr>
            </a:lvl1pPr>
          </a:lstStyle>
          <a:p>
            <a:r>
              <a:rPr lang="en-US" altLang="en-US" dirty="0"/>
              <a:t>Presentation Title</a:t>
            </a:r>
          </a:p>
        </p:txBody>
      </p:sp>
      <p:sp>
        <p:nvSpPr>
          <p:cNvPr id="5131" name="Rectangle 11"/>
          <p:cNvSpPr>
            <a:spLocks noGrp="1" noChangeArrowheads="1"/>
          </p:cNvSpPr>
          <p:nvPr>
            <p:ph type="subTitle" idx="1"/>
          </p:nvPr>
        </p:nvSpPr>
        <p:spPr>
          <a:xfrm>
            <a:off x="2599267" y="4106863"/>
            <a:ext cx="8534400" cy="1384300"/>
          </a:xfrm>
        </p:spPr>
        <p:txBody>
          <a:bodyPr/>
          <a:lstStyle>
            <a:lvl1pPr marL="0" indent="0">
              <a:buFont typeface="Wingdings" pitchFamily="2" charset="2"/>
              <a:buNone/>
              <a:defRPr sz="2400">
                <a:solidFill>
                  <a:schemeClr val="accent2"/>
                </a:solidFill>
              </a:defRPr>
            </a:lvl1pPr>
          </a:lstStyle>
          <a:p>
            <a:r>
              <a:rPr lang="en-US" altLang="en-US" dirty="0"/>
              <a:t>Presentation Subtitle</a:t>
            </a:r>
            <a:br>
              <a:rPr lang="en-US" altLang="en-US" dirty="0"/>
            </a:br>
            <a:r>
              <a:rPr lang="en-US" altLang="en-US" dirty="0"/>
              <a:t>Subtitle Second Line</a:t>
            </a:r>
          </a:p>
        </p:txBody>
      </p:sp>
    </p:spTree>
    <p:extLst>
      <p:ext uri="{BB962C8B-B14F-4D97-AF65-F5344CB8AC3E}">
        <p14:creationId xmlns:p14="http://schemas.microsoft.com/office/powerpoint/2010/main" val="278040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pPr>
              <a:defRPr/>
            </a:pPr>
            <a:fld id="{30CC742A-8111-4F50-AB0F-FBAB2C431603}"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37237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68317" y="533400"/>
            <a:ext cx="2918883"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5317" y="533400"/>
            <a:ext cx="855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pPr>
              <a:defRPr/>
            </a:pPr>
            <a:fld id="{0161FD63-D2E7-4196-BCA2-D8711F9402C7}"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4123030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29179" y="1933496"/>
            <a:ext cx="9397360" cy="133414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658357" y="3526971"/>
            <a:ext cx="7739003" cy="1590595"/>
          </a:xfrm>
        </p:spPr>
        <p:txBody>
          <a:bodyPr/>
          <a:lstStyle>
            <a:lvl1pPr marL="0" indent="0" algn="ctr">
              <a:buNone/>
              <a:defRPr>
                <a:solidFill>
                  <a:schemeClr val="tx1">
                    <a:tint val="75000"/>
                  </a:schemeClr>
                </a:solidFill>
              </a:defRPr>
            </a:lvl1pPr>
            <a:lvl2pPr marL="414955" indent="0" algn="ctr">
              <a:buNone/>
              <a:defRPr>
                <a:solidFill>
                  <a:schemeClr val="tx1">
                    <a:tint val="75000"/>
                  </a:schemeClr>
                </a:solidFill>
              </a:defRPr>
            </a:lvl2pPr>
            <a:lvl3pPr marL="829909" indent="0" algn="ctr">
              <a:buNone/>
              <a:defRPr>
                <a:solidFill>
                  <a:schemeClr val="tx1">
                    <a:tint val="75000"/>
                  </a:schemeClr>
                </a:solidFill>
              </a:defRPr>
            </a:lvl3pPr>
            <a:lvl4pPr marL="1244864" indent="0" algn="ctr">
              <a:buNone/>
              <a:defRPr>
                <a:solidFill>
                  <a:schemeClr val="tx1">
                    <a:tint val="75000"/>
                  </a:schemeClr>
                </a:solidFill>
              </a:defRPr>
            </a:lvl4pPr>
            <a:lvl5pPr marL="1659819" indent="0" algn="ctr">
              <a:buNone/>
              <a:defRPr>
                <a:solidFill>
                  <a:schemeClr val="tx1">
                    <a:tint val="75000"/>
                  </a:schemeClr>
                </a:solidFill>
              </a:defRPr>
            </a:lvl5pPr>
            <a:lvl6pPr marL="2074774" indent="0" algn="ctr">
              <a:buNone/>
              <a:defRPr>
                <a:solidFill>
                  <a:schemeClr val="tx1">
                    <a:tint val="75000"/>
                  </a:schemeClr>
                </a:solidFill>
              </a:defRPr>
            </a:lvl6pPr>
            <a:lvl7pPr marL="2489728" indent="0" algn="ctr">
              <a:buNone/>
              <a:defRPr>
                <a:solidFill>
                  <a:schemeClr val="tx1">
                    <a:tint val="75000"/>
                  </a:schemeClr>
                </a:solidFill>
              </a:defRPr>
            </a:lvl7pPr>
            <a:lvl8pPr marL="2904683" indent="0" algn="ctr">
              <a:buNone/>
              <a:defRPr>
                <a:solidFill>
                  <a:schemeClr val="tx1">
                    <a:tint val="75000"/>
                  </a:schemeClr>
                </a:solidFill>
              </a:defRPr>
            </a:lvl8pPr>
            <a:lvl9pPr marL="3319638"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2021/3/30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022621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2021/3/30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904139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73326" y="3999540"/>
            <a:ext cx="9397360" cy="1236169"/>
          </a:xfrm>
        </p:spPr>
        <p:txBody>
          <a:bodyPr anchor="t"/>
          <a:lstStyle>
            <a:lvl1pPr algn="l">
              <a:defRPr sz="363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73326" y="2638026"/>
            <a:ext cx="9397360" cy="1361514"/>
          </a:xfrm>
        </p:spPr>
        <p:txBody>
          <a:bodyPr anchor="b"/>
          <a:lstStyle>
            <a:lvl1pPr marL="0" indent="0">
              <a:buNone/>
              <a:defRPr sz="1815">
                <a:solidFill>
                  <a:schemeClr val="tx1">
                    <a:tint val="75000"/>
                  </a:schemeClr>
                </a:solidFill>
              </a:defRPr>
            </a:lvl1pPr>
            <a:lvl2pPr marL="414955" indent="0">
              <a:buNone/>
              <a:defRPr sz="1634">
                <a:solidFill>
                  <a:schemeClr val="tx1">
                    <a:tint val="75000"/>
                  </a:schemeClr>
                </a:solidFill>
              </a:defRPr>
            </a:lvl2pPr>
            <a:lvl3pPr marL="829909" indent="0">
              <a:buNone/>
              <a:defRPr sz="1452">
                <a:solidFill>
                  <a:schemeClr val="tx1">
                    <a:tint val="75000"/>
                  </a:schemeClr>
                </a:solidFill>
              </a:defRPr>
            </a:lvl3pPr>
            <a:lvl4pPr marL="1244864" indent="0">
              <a:buNone/>
              <a:defRPr sz="1271">
                <a:solidFill>
                  <a:schemeClr val="tx1">
                    <a:tint val="75000"/>
                  </a:schemeClr>
                </a:solidFill>
              </a:defRPr>
            </a:lvl4pPr>
            <a:lvl5pPr marL="1659819" indent="0">
              <a:buNone/>
              <a:defRPr sz="1271">
                <a:solidFill>
                  <a:schemeClr val="tx1">
                    <a:tint val="75000"/>
                  </a:schemeClr>
                </a:solidFill>
              </a:defRPr>
            </a:lvl5pPr>
            <a:lvl6pPr marL="2074774" indent="0">
              <a:buNone/>
              <a:defRPr sz="1271">
                <a:solidFill>
                  <a:schemeClr val="tx1">
                    <a:tint val="75000"/>
                  </a:schemeClr>
                </a:solidFill>
              </a:defRPr>
            </a:lvl6pPr>
            <a:lvl7pPr marL="2489728" indent="0">
              <a:buNone/>
              <a:defRPr sz="1271">
                <a:solidFill>
                  <a:schemeClr val="tx1">
                    <a:tint val="75000"/>
                  </a:schemeClr>
                </a:solidFill>
              </a:defRPr>
            </a:lvl7pPr>
            <a:lvl8pPr marL="2904683" indent="0">
              <a:buNone/>
              <a:defRPr sz="1271">
                <a:solidFill>
                  <a:schemeClr val="tx1">
                    <a:tint val="75000"/>
                  </a:schemeClr>
                </a:solidFill>
              </a:defRPr>
            </a:lvl8pPr>
            <a:lvl9pPr marL="3319638" indent="0">
              <a:buNone/>
              <a:defRPr sz="1271">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869104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52786" y="1452283"/>
            <a:ext cx="4882942" cy="4107597"/>
          </a:xfrm>
        </p:spPr>
        <p:txBody>
          <a:bodyPr/>
          <a:lstStyle>
            <a:lvl1pPr>
              <a:defRPr sz="2541"/>
            </a:lvl1pPr>
            <a:lvl2pPr>
              <a:defRPr sz="2178"/>
            </a:lvl2pPr>
            <a:lvl3pPr>
              <a:defRPr sz="1815"/>
            </a:lvl3pPr>
            <a:lvl4pPr>
              <a:defRPr sz="1634"/>
            </a:lvl4pPr>
            <a:lvl5pPr>
              <a:defRPr sz="1634"/>
            </a:lvl5pPr>
            <a:lvl6pPr>
              <a:defRPr sz="1634"/>
            </a:lvl6pPr>
            <a:lvl7pPr>
              <a:defRPr sz="1634"/>
            </a:lvl7pPr>
            <a:lvl8pPr>
              <a:defRPr sz="1634"/>
            </a:lvl8pPr>
            <a:lvl9pPr>
              <a:defRPr sz="1634"/>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619990" y="1452283"/>
            <a:ext cx="4882942" cy="4107597"/>
          </a:xfrm>
        </p:spPr>
        <p:txBody>
          <a:bodyPr/>
          <a:lstStyle>
            <a:lvl1pPr>
              <a:defRPr sz="2541"/>
            </a:lvl1pPr>
            <a:lvl2pPr>
              <a:defRPr sz="2178"/>
            </a:lvl2pPr>
            <a:lvl3pPr>
              <a:defRPr sz="1815"/>
            </a:lvl3pPr>
            <a:lvl4pPr>
              <a:defRPr sz="1634"/>
            </a:lvl4pPr>
            <a:lvl5pPr>
              <a:defRPr sz="1634"/>
            </a:lvl5pPr>
            <a:lvl6pPr>
              <a:defRPr sz="1634"/>
            </a:lvl6pPr>
            <a:lvl7pPr>
              <a:defRPr sz="1634"/>
            </a:lvl7pPr>
            <a:lvl8pPr>
              <a:defRPr sz="1634"/>
            </a:lvl8pPr>
            <a:lvl9pPr>
              <a:defRPr sz="1634"/>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2021/3/30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55587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52786" y="1393212"/>
            <a:ext cx="4884862" cy="580624"/>
          </a:xfrm>
        </p:spPr>
        <p:txBody>
          <a:bodyPr anchor="b"/>
          <a:lstStyle>
            <a:lvl1pPr marL="0" indent="0">
              <a:buNone/>
              <a:defRPr sz="2178" b="1"/>
            </a:lvl1pPr>
            <a:lvl2pPr marL="414955" indent="0">
              <a:buNone/>
              <a:defRPr sz="1815" b="1"/>
            </a:lvl2pPr>
            <a:lvl3pPr marL="829909" indent="0">
              <a:buNone/>
              <a:defRPr sz="1634" b="1"/>
            </a:lvl3pPr>
            <a:lvl4pPr marL="1244864" indent="0">
              <a:buNone/>
              <a:defRPr sz="1452" b="1"/>
            </a:lvl4pPr>
            <a:lvl5pPr marL="1659819" indent="0">
              <a:buNone/>
              <a:defRPr sz="1452" b="1"/>
            </a:lvl5pPr>
            <a:lvl6pPr marL="2074774" indent="0">
              <a:buNone/>
              <a:defRPr sz="1452" b="1"/>
            </a:lvl6pPr>
            <a:lvl7pPr marL="2489728" indent="0">
              <a:buNone/>
              <a:defRPr sz="1452" b="1"/>
            </a:lvl7pPr>
            <a:lvl8pPr marL="2904683" indent="0">
              <a:buNone/>
              <a:defRPr sz="1452" b="1"/>
            </a:lvl8pPr>
            <a:lvl9pPr marL="3319638" indent="0">
              <a:buNone/>
              <a:defRPr sz="1452" b="1"/>
            </a:lvl9pPr>
          </a:lstStyle>
          <a:p>
            <a:pPr lvl="0"/>
            <a:r>
              <a:rPr lang="zh-CN" altLang="en-US" smtClean="0"/>
              <a:t>单击此处编辑母版文本样式</a:t>
            </a:r>
          </a:p>
        </p:txBody>
      </p:sp>
      <p:sp>
        <p:nvSpPr>
          <p:cNvPr id="4" name="内容占位符 3"/>
          <p:cNvSpPr>
            <a:spLocks noGrp="1"/>
          </p:cNvSpPr>
          <p:nvPr>
            <p:ph sz="half" idx="2"/>
          </p:nvPr>
        </p:nvSpPr>
        <p:spPr>
          <a:xfrm>
            <a:off x="552786" y="1973836"/>
            <a:ext cx="4884862" cy="3586043"/>
          </a:xfrm>
        </p:spPr>
        <p:txBody>
          <a:bodyPr/>
          <a:lstStyle>
            <a:lvl1pPr>
              <a:defRPr sz="2178"/>
            </a:lvl1pPr>
            <a:lvl2pPr>
              <a:defRPr sz="1815"/>
            </a:lvl2pPr>
            <a:lvl3pPr>
              <a:defRPr sz="1634"/>
            </a:lvl3pPr>
            <a:lvl4pPr>
              <a:defRPr sz="1452"/>
            </a:lvl4pPr>
            <a:lvl5pPr>
              <a:defRPr sz="1452"/>
            </a:lvl5pPr>
            <a:lvl6pPr>
              <a:defRPr sz="1452"/>
            </a:lvl6pPr>
            <a:lvl7pPr>
              <a:defRPr sz="1452"/>
            </a:lvl7pPr>
            <a:lvl8pPr>
              <a:defRPr sz="1452"/>
            </a:lvl8pPr>
            <a:lvl9pPr>
              <a:defRPr sz="1452"/>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616152" y="1393212"/>
            <a:ext cx="4886781" cy="580624"/>
          </a:xfrm>
        </p:spPr>
        <p:txBody>
          <a:bodyPr anchor="b"/>
          <a:lstStyle>
            <a:lvl1pPr marL="0" indent="0">
              <a:buNone/>
              <a:defRPr sz="2178" b="1"/>
            </a:lvl1pPr>
            <a:lvl2pPr marL="414955" indent="0">
              <a:buNone/>
              <a:defRPr sz="1815" b="1"/>
            </a:lvl2pPr>
            <a:lvl3pPr marL="829909" indent="0">
              <a:buNone/>
              <a:defRPr sz="1634" b="1"/>
            </a:lvl3pPr>
            <a:lvl4pPr marL="1244864" indent="0">
              <a:buNone/>
              <a:defRPr sz="1452" b="1"/>
            </a:lvl4pPr>
            <a:lvl5pPr marL="1659819" indent="0">
              <a:buNone/>
              <a:defRPr sz="1452" b="1"/>
            </a:lvl5pPr>
            <a:lvl6pPr marL="2074774" indent="0">
              <a:buNone/>
              <a:defRPr sz="1452" b="1"/>
            </a:lvl6pPr>
            <a:lvl7pPr marL="2489728" indent="0">
              <a:buNone/>
              <a:defRPr sz="1452" b="1"/>
            </a:lvl7pPr>
            <a:lvl8pPr marL="2904683" indent="0">
              <a:buNone/>
              <a:defRPr sz="1452" b="1"/>
            </a:lvl8pPr>
            <a:lvl9pPr marL="3319638" indent="0">
              <a:buNone/>
              <a:defRPr sz="1452" b="1"/>
            </a:lvl9pPr>
          </a:lstStyle>
          <a:p>
            <a:pPr lvl="0"/>
            <a:r>
              <a:rPr lang="zh-CN" altLang="en-US" smtClean="0"/>
              <a:t>单击此处编辑母版文本样式</a:t>
            </a:r>
          </a:p>
        </p:txBody>
      </p:sp>
      <p:sp>
        <p:nvSpPr>
          <p:cNvPr id="6" name="内容占位符 5"/>
          <p:cNvSpPr>
            <a:spLocks noGrp="1"/>
          </p:cNvSpPr>
          <p:nvPr>
            <p:ph sz="quarter" idx="4"/>
          </p:nvPr>
        </p:nvSpPr>
        <p:spPr>
          <a:xfrm>
            <a:off x="5616152" y="1973836"/>
            <a:ext cx="4886781" cy="3586043"/>
          </a:xfrm>
        </p:spPr>
        <p:txBody>
          <a:bodyPr/>
          <a:lstStyle>
            <a:lvl1pPr>
              <a:defRPr sz="2178"/>
            </a:lvl1pPr>
            <a:lvl2pPr>
              <a:defRPr sz="1815"/>
            </a:lvl2pPr>
            <a:lvl3pPr>
              <a:defRPr sz="1634"/>
            </a:lvl3pPr>
            <a:lvl4pPr>
              <a:defRPr sz="1452"/>
            </a:lvl4pPr>
            <a:lvl5pPr>
              <a:defRPr sz="1452"/>
            </a:lvl5pPr>
            <a:lvl6pPr>
              <a:defRPr sz="1452"/>
            </a:lvl6pPr>
            <a:lvl7pPr>
              <a:defRPr sz="1452"/>
            </a:lvl7pPr>
            <a:lvl8pPr>
              <a:defRPr sz="1452"/>
            </a:lvl8pPr>
            <a:lvl9pPr>
              <a:defRPr sz="1452"/>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2021/3/30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87727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2021/3/30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3285982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2021/3/30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6551681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52787" y="247810"/>
            <a:ext cx="3637255" cy="1054634"/>
          </a:xfrm>
        </p:spPr>
        <p:txBody>
          <a:bodyPr anchor="b"/>
          <a:lstStyle>
            <a:lvl1pPr algn="l">
              <a:defRPr sz="1815"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322479" y="247811"/>
            <a:ext cx="6180453" cy="5312069"/>
          </a:xfrm>
        </p:spPr>
        <p:txBody>
          <a:bodyPr/>
          <a:lstStyle>
            <a:lvl1pPr>
              <a:defRPr sz="2904"/>
            </a:lvl1pPr>
            <a:lvl2pPr>
              <a:defRPr sz="2541"/>
            </a:lvl2pPr>
            <a:lvl3pPr>
              <a:defRPr sz="2178"/>
            </a:lvl3pPr>
            <a:lvl4pPr>
              <a:defRPr sz="1815"/>
            </a:lvl4pPr>
            <a:lvl5pPr>
              <a:defRPr sz="1815"/>
            </a:lvl5pPr>
            <a:lvl6pPr>
              <a:defRPr sz="1815"/>
            </a:lvl6pPr>
            <a:lvl7pPr>
              <a:defRPr sz="1815"/>
            </a:lvl7pPr>
            <a:lvl8pPr>
              <a:defRPr sz="1815"/>
            </a:lvl8pPr>
            <a:lvl9pPr>
              <a:defRPr sz="1815"/>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52787" y="1302444"/>
            <a:ext cx="3637255" cy="4257435"/>
          </a:xfrm>
        </p:spPr>
        <p:txBody>
          <a:bodyPr/>
          <a:lstStyle>
            <a:lvl1pPr marL="0" indent="0">
              <a:buNone/>
              <a:defRPr sz="1271"/>
            </a:lvl1pPr>
            <a:lvl2pPr marL="414955" indent="0">
              <a:buNone/>
              <a:defRPr sz="1089"/>
            </a:lvl2pPr>
            <a:lvl3pPr marL="829909" indent="0">
              <a:buNone/>
              <a:defRPr sz="908"/>
            </a:lvl3pPr>
            <a:lvl4pPr marL="1244864" indent="0">
              <a:buNone/>
              <a:defRPr sz="817"/>
            </a:lvl4pPr>
            <a:lvl5pPr marL="1659819" indent="0">
              <a:buNone/>
              <a:defRPr sz="817"/>
            </a:lvl5pPr>
            <a:lvl6pPr marL="2074774" indent="0">
              <a:buNone/>
              <a:defRPr sz="817"/>
            </a:lvl6pPr>
            <a:lvl7pPr marL="2489728" indent="0">
              <a:buNone/>
              <a:defRPr sz="817"/>
            </a:lvl7pPr>
            <a:lvl8pPr marL="2904683" indent="0">
              <a:buNone/>
              <a:defRPr sz="817"/>
            </a:lvl8pPr>
            <a:lvl9pPr marL="3319638" indent="0">
              <a:buNone/>
              <a:defRPr sz="817"/>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25245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8000" y="1219200"/>
            <a:ext cx="11074400" cy="480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9"/>
          <p:cNvSpPr>
            <a:spLocks noGrp="1" noChangeArrowheads="1"/>
          </p:cNvSpPr>
          <p:nvPr>
            <p:ph type="sldNum" sz="quarter" idx="10"/>
          </p:nvPr>
        </p:nvSpPr>
        <p:spPr>
          <a:ln/>
        </p:spPr>
        <p:txBody>
          <a:bodyPr/>
          <a:lstStyle>
            <a:lvl1pPr>
              <a:defRPr/>
            </a:lvl1pPr>
          </a:lstStyle>
          <a:p>
            <a:pPr>
              <a:defRPr/>
            </a:pPr>
            <a:fld id="{CB470E41-7805-46DB-BA4C-236D435D7F28}" type="slidenum">
              <a:rPr lang="en-US" altLang="en-US">
                <a:solidFill>
                  <a:srgbClr val="FFFFFF"/>
                </a:solidFill>
              </a:rPr>
              <a:pPr>
                <a:defRPr/>
              </a:pPr>
              <a:t>‹#›</a:t>
            </a:fld>
            <a:endParaRPr lang="en-US" altLang="en-US" dirty="0">
              <a:solidFill>
                <a:srgbClr val="FFFFFF"/>
              </a:solidFill>
            </a:endParaRPr>
          </a:p>
        </p:txBody>
      </p:sp>
    </p:spTree>
    <p:extLst>
      <p:ext uri="{BB962C8B-B14F-4D97-AF65-F5344CB8AC3E}">
        <p14:creationId xmlns:p14="http://schemas.microsoft.com/office/powerpoint/2010/main" val="15767666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166998" y="4356847"/>
            <a:ext cx="6633431" cy="514350"/>
          </a:xfrm>
        </p:spPr>
        <p:txBody>
          <a:bodyPr anchor="b"/>
          <a:lstStyle>
            <a:lvl1pPr algn="l">
              <a:defRPr sz="1815"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166998" y="556132"/>
            <a:ext cx="6633431" cy="3734440"/>
          </a:xfrm>
        </p:spPr>
        <p:txBody>
          <a:bodyPr/>
          <a:lstStyle>
            <a:lvl1pPr marL="0" indent="0">
              <a:buNone/>
              <a:defRPr sz="2904"/>
            </a:lvl1pPr>
            <a:lvl2pPr marL="414955" indent="0">
              <a:buNone/>
              <a:defRPr sz="2541"/>
            </a:lvl2pPr>
            <a:lvl3pPr marL="829909" indent="0">
              <a:buNone/>
              <a:defRPr sz="2178"/>
            </a:lvl3pPr>
            <a:lvl4pPr marL="1244864" indent="0">
              <a:buNone/>
              <a:defRPr sz="1815"/>
            </a:lvl4pPr>
            <a:lvl5pPr marL="1659819" indent="0">
              <a:buNone/>
              <a:defRPr sz="1815"/>
            </a:lvl5pPr>
            <a:lvl6pPr marL="2074774" indent="0">
              <a:buNone/>
              <a:defRPr sz="1815"/>
            </a:lvl6pPr>
            <a:lvl7pPr marL="2489728" indent="0">
              <a:buNone/>
              <a:defRPr sz="1815"/>
            </a:lvl7pPr>
            <a:lvl8pPr marL="2904683" indent="0">
              <a:buNone/>
              <a:defRPr sz="1815"/>
            </a:lvl8pPr>
            <a:lvl9pPr marL="3319638" indent="0">
              <a:buNone/>
              <a:defRPr sz="1815"/>
            </a:lvl9pPr>
          </a:lstStyle>
          <a:p>
            <a:endParaRPr lang="zh-CN" altLang="en-US"/>
          </a:p>
        </p:txBody>
      </p:sp>
      <p:sp>
        <p:nvSpPr>
          <p:cNvPr id="4" name="文本占位符 3"/>
          <p:cNvSpPr>
            <a:spLocks noGrp="1"/>
          </p:cNvSpPr>
          <p:nvPr>
            <p:ph type="body" sz="half" idx="2"/>
          </p:nvPr>
        </p:nvSpPr>
        <p:spPr>
          <a:xfrm>
            <a:off x="2166998" y="4871198"/>
            <a:ext cx="6633431" cy="730463"/>
          </a:xfrm>
        </p:spPr>
        <p:txBody>
          <a:bodyPr/>
          <a:lstStyle>
            <a:lvl1pPr marL="0" indent="0">
              <a:buNone/>
              <a:defRPr sz="1271"/>
            </a:lvl1pPr>
            <a:lvl2pPr marL="414955" indent="0">
              <a:buNone/>
              <a:defRPr sz="1089"/>
            </a:lvl2pPr>
            <a:lvl3pPr marL="829909" indent="0">
              <a:buNone/>
              <a:defRPr sz="908"/>
            </a:lvl3pPr>
            <a:lvl4pPr marL="1244864" indent="0">
              <a:buNone/>
              <a:defRPr sz="817"/>
            </a:lvl4pPr>
            <a:lvl5pPr marL="1659819" indent="0">
              <a:buNone/>
              <a:defRPr sz="817"/>
            </a:lvl5pPr>
            <a:lvl6pPr marL="2074774" indent="0">
              <a:buNone/>
              <a:defRPr sz="817"/>
            </a:lvl6pPr>
            <a:lvl7pPr marL="2489728" indent="0">
              <a:buNone/>
              <a:defRPr sz="817"/>
            </a:lvl7pPr>
            <a:lvl8pPr marL="2904683" indent="0">
              <a:buNone/>
              <a:defRPr sz="817"/>
            </a:lvl8pPr>
            <a:lvl9pPr marL="3319638" indent="0">
              <a:buNone/>
              <a:defRPr sz="817"/>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824929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2021/3/30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663140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015395" y="249252"/>
            <a:ext cx="2487537" cy="531062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52786" y="249252"/>
            <a:ext cx="7278348" cy="531062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2021/3/30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733065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2021/3/30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7735198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2021/3/30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148470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6650066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2021/3/30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2761073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2021/3/30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8636333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2021/3/30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076088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2021/3/30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874341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62F0E77C-285C-449C-88D3-8B637471AE2C}"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31145316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145050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6261303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2021/3/30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9398503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2021/3/30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5569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600200"/>
            <a:ext cx="5435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600200"/>
            <a:ext cx="5435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sldNum" sz="quarter" idx="10"/>
          </p:nvPr>
        </p:nvSpPr>
        <p:spPr>
          <a:ln/>
        </p:spPr>
        <p:txBody>
          <a:bodyPr/>
          <a:lstStyle>
            <a:lvl1pPr>
              <a:defRPr/>
            </a:lvl1pPr>
          </a:lstStyle>
          <a:p>
            <a:pPr>
              <a:defRPr/>
            </a:pPr>
            <a:fld id="{526F94D8-DEC3-4538-9EC4-910C3D4C5BC7}"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3264378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sldNum" sz="quarter" idx="10"/>
          </p:nvPr>
        </p:nvSpPr>
        <p:spPr>
          <a:ln/>
        </p:spPr>
        <p:txBody>
          <a:bodyPr/>
          <a:lstStyle>
            <a:lvl1pPr>
              <a:defRPr/>
            </a:lvl1pPr>
          </a:lstStyle>
          <a:p>
            <a:pPr>
              <a:defRPr/>
            </a:pPr>
            <a:fld id="{BD367F67-B770-4EE1-929A-700C4EA970E1}"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048103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sldNum" sz="quarter" idx="10"/>
          </p:nvPr>
        </p:nvSpPr>
        <p:spPr>
          <a:ln/>
        </p:spPr>
        <p:txBody>
          <a:bodyPr/>
          <a:lstStyle>
            <a:lvl1pPr>
              <a:defRPr/>
            </a:lvl1pPr>
          </a:lstStyle>
          <a:p>
            <a:pPr>
              <a:defRPr/>
            </a:pPr>
            <a:fld id="{F3EE7DCB-A297-4EA4-A0AF-FD8678BC077A}"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1348033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F4F4279D-DAA7-4006-83BD-8B9868DB1DFA}"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079031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A554708E-2087-4733-927B-12DD4481DF62}"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3921778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71117C3C-4EC9-4E4D-8E07-5B33F7EF3E22}"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276386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blackWhite">
          <a:xfrm>
            <a:off x="0" y="6475414"/>
            <a:ext cx="12192000" cy="382587"/>
          </a:xfrm>
          <a:prstGeom prst="rect">
            <a:avLst/>
          </a:prstGeom>
          <a:solidFill>
            <a:schemeClr val="accent1"/>
          </a:solidFill>
          <a:ln w="3175">
            <a:solidFill>
              <a:schemeClr val="accent1"/>
            </a:solidFill>
            <a:miter lim="800000"/>
            <a:headEnd/>
            <a:tailEnd/>
          </a:ln>
          <a:effectLst/>
        </p:spPr>
        <p:txBody>
          <a:bodyPr wrap="none" anchor="ctr"/>
          <a:lstStyle/>
          <a:p>
            <a:pPr>
              <a:defRPr/>
            </a:pPr>
            <a:endParaRPr lang="en-US" sz="1800">
              <a:solidFill>
                <a:srgbClr val="FFFFFF"/>
              </a:solidFill>
              <a:latin typeface="Arial" charset="0"/>
              <a:cs typeface="Arial" charset="0"/>
            </a:endParaRPr>
          </a:p>
        </p:txBody>
      </p:sp>
      <p:sp>
        <p:nvSpPr>
          <p:cNvPr id="4099" name="Rectangle 3"/>
          <p:cNvSpPr>
            <a:spLocks noChangeArrowheads="1"/>
          </p:cNvSpPr>
          <p:nvPr/>
        </p:nvSpPr>
        <p:spPr bwMode="blackWhite">
          <a:xfrm>
            <a:off x="0" y="0"/>
            <a:ext cx="12192000" cy="382588"/>
          </a:xfrm>
          <a:prstGeom prst="rect">
            <a:avLst/>
          </a:prstGeom>
          <a:solidFill>
            <a:schemeClr val="accent1"/>
          </a:solidFill>
          <a:ln w="3175">
            <a:solidFill>
              <a:schemeClr val="accent1"/>
            </a:solidFill>
            <a:miter lim="800000"/>
            <a:headEnd/>
            <a:tailEnd/>
          </a:ln>
          <a:effectLst/>
        </p:spPr>
        <p:txBody>
          <a:bodyPr wrap="none" anchor="ctr"/>
          <a:lstStyle/>
          <a:p>
            <a:pPr>
              <a:defRPr/>
            </a:pPr>
            <a:endParaRPr lang="en-US" sz="1800">
              <a:solidFill>
                <a:srgbClr val="FFFFFF"/>
              </a:solidFill>
              <a:latin typeface="Arial" charset="0"/>
              <a:cs typeface="Arial" charset="0"/>
            </a:endParaRPr>
          </a:p>
        </p:txBody>
      </p:sp>
      <p:sp>
        <p:nvSpPr>
          <p:cNvPr id="1028" name="Rectangle 4"/>
          <p:cNvSpPr>
            <a:spLocks noGrp="1" noChangeArrowheads="1"/>
          </p:cNvSpPr>
          <p:nvPr>
            <p:ph type="title"/>
          </p:nvPr>
        </p:nvSpPr>
        <p:spPr bwMode="auto">
          <a:xfrm>
            <a:off x="205317" y="533401"/>
            <a:ext cx="11681883" cy="498475"/>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9" name="Rectangle 5"/>
          <p:cNvSpPr>
            <a:spLocks noGrp="1" noChangeArrowheads="1"/>
          </p:cNvSpPr>
          <p:nvPr>
            <p:ph type="body" idx="1"/>
          </p:nvPr>
        </p:nvSpPr>
        <p:spPr bwMode="auto">
          <a:xfrm>
            <a:off x="508000" y="1600200"/>
            <a:ext cx="110744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p:txBody>
      </p:sp>
      <p:sp>
        <p:nvSpPr>
          <p:cNvPr id="4105" name="Rectangle 9"/>
          <p:cNvSpPr>
            <a:spLocks noGrp="1" noChangeArrowheads="1"/>
          </p:cNvSpPr>
          <p:nvPr>
            <p:ph type="sldNum" sz="quarter" idx="4"/>
          </p:nvPr>
        </p:nvSpPr>
        <p:spPr bwMode="black">
          <a:xfrm>
            <a:off x="205318" y="6502401"/>
            <a:ext cx="1341967" cy="3206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spcBef>
                <a:spcPct val="50000"/>
              </a:spcBef>
              <a:defRPr sz="1000" b="1">
                <a:latin typeface="Arial" charset="0"/>
                <a:cs typeface="Arial" charset="0"/>
              </a:defRPr>
            </a:lvl1pPr>
          </a:lstStyle>
          <a:p>
            <a:pPr>
              <a:defRPr/>
            </a:pPr>
            <a:fld id="{0DA48991-441B-4C34-B5F3-5C3B4952CB0E}" type="slidenum">
              <a:rPr lang="en-US" altLang="en-US">
                <a:solidFill>
                  <a:srgbClr val="FFFFFF"/>
                </a:solidFill>
              </a:rPr>
              <a:pPr>
                <a:defRPr/>
              </a:pPr>
              <a:t>‹#›</a:t>
            </a:fld>
            <a:endParaRPr lang="en-US" altLang="en-US">
              <a:solidFill>
                <a:srgbClr val="FFFFFF"/>
              </a:solidFill>
            </a:endParaRPr>
          </a:p>
        </p:txBody>
      </p:sp>
      <p:sp>
        <p:nvSpPr>
          <p:cNvPr id="4122" name="Line 26"/>
          <p:cNvSpPr>
            <a:spLocks noChangeShapeType="1"/>
          </p:cNvSpPr>
          <p:nvPr/>
        </p:nvSpPr>
        <p:spPr bwMode="black">
          <a:xfrm>
            <a:off x="1930400" y="147638"/>
            <a:ext cx="0" cy="234950"/>
          </a:xfrm>
          <a:prstGeom prst="line">
            <a:avLst/>
          </a:prstGeom>
          <a:noFill/>
          <a:ln w="9525">
            <a:solidFill>
              <a:schemeClr val="tx1"/>
            </a:solidFill>
            <a:round/>
            <a:headEnd/>
            <a:tailEnd/>
          </a:ln>
          <a:effectLst/>
        </p:spPr>
        <p:txBody>
          <a:bodyPr wrap="none" anchor="ctr"/>
          <a:lstStyle/>
          <a:p>
            <a:pPr>
              <a:defRPr/>
            </a:pPr>
            <a:endParaRPr lang="en-US" sz="1800">
              <a:solidFill>
                <a:srgbClr val="FFFFFF"/>
              </a:solidFill>
              <a:latin typeface="Arial" charset="0"/>
              <a:cs typeface="Arial" charset="0"/>
            </a:endParaRPr>
          </a:p>
        </p:txBody>
      </p:sp>
      <p:sp>
        <p:nvSpPr>
          <p:cNvPr id="4123" name="Line 27"/>
          <p:cNvSpPr>
            <a:spLocks noChangeShapeType="1"/>
          </p:cNvSpPr>
          <p:nvPr/>
        </p:nvSpPr>
        <p:spPr bwMode="black">
          <a:xfrm>
            <a:off x="1930400" y="6475414"/>
            <a:ext cx="0" cy="192087"/>
          </a:xfrm>
          <a:prstGeom prst="line">
            <a:avLst/>
          </a:prstGeom>
          <a:noFill/>
          <a:ln w="9525">
            <a:solidFill>
              <a:schemeClr val="tx1"/>
            </a:solidFill>
            <a:round/>
            <a:headEnd/>
            <a:tailEnd/>
          </a:ln>
          <a:effectLst/>
        </p:spPr>
        <p:txBody>
          <a:bodyPr wrap="none" anchor="ctr"/>
          <a:lstStyle/>
          <a:p>
            <a:pPr>
              <a:defRPr/>
            </a:pPr>
            <a:endParaRPr lang="en-US" sz="1800">
              <a:solidFill>
                <a:srgbClr val="FFFFFF"/>
              </a:solidFill>
              <a:latin typeface="Arial" charset="0"/>
              <a:cs typeface="Arial" charset="0"/>
            </a:endParaRPr>
          </a:p>
        </p:txBody>
      </p:sp>
      <p:sp>
        <p:nvSpPr>
          <p:cNvPr id="4104" name="Rectangle 8"/>
          <p:cNvSpPr>
            <a:spLocks noChangeArrowheads="1"/>
          </p:cNvSpPr>
          <p:nvPr/>
        </p:nvSpPr>
        <p:spPr bwMode="black">
          <a:xfrm>
            <a:off x="7588251" y="6499226"/>
            <a:ext cx="4453467" cy="244475"/>
          </a:xfrm>
          <a:prstGeom prst="rect">
            <a:avLst/>
          </a:prstGeom>
          <a:noFill/>
          <a:ln w="9525">
            <a:noFill/>
            <a:miter lim="800000"/>
            <a:headEnd/>
            <a:tailEnd/>
          </a:ln>
          <a:effectLst/>
        </p:spPr>
        <p:txBody>
          <a:bodyPr>
            <a:spAutoFit/>
          </a:bodyPr>
          <a:lstStyle/>
          <a:p>
            <a:pPr algn="r" eaLnBrk="0" hangingPunct="0"/>
            <a:r>
              <a:rPr lang="en-US" altLang="en-US" sz="1000" dirty="0">
                <a:solidFill>
                  <a:srgbClr val="FFFFFF"/>
                </a:solidFill>
              </a:rPr>
              <a:t>© 2019 UPES</a:t>
            </a:r>
          </a:p>
        </p:txBody>
      </p:sp>
    </p:spTree>
    <p:extLst>
      <p:ext uri="{BB962C8B-B14F-4D97-AF65-F5344CB8AC3E}">
        <p14:creationId xmlns:p14="http://schemas.microsoft.com/office/powerpoint/2010/main" val="4275705850"/>
      </p:ext>
    </p:extLst>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p:txStyles>
    <p:titleStyle>
      <a:lvl1pPr algn="l" rtl="0" eaLnBrk="0" fontAlgn="base" hangingPunct="0">
        <a:lnSpc>
          <a:spcPct val="90000"/>
        </a:lnSpc>
        <a:spcBef>
          <a:spcPct val="0"/>
        </a:spcBef>
        <a:spcAft>
          <a:spcPct val="0"/>
        </a:spcAft>
        <a:defRPr sz="2800">
          <a:solidFill>
            <a:schemeClr val="accent1"/>
          </a:solidFill>
          <a:latin typeface="+mj-lt"/>
          <a:ea typeface="+mj-ea"/>
          <a:cs typeface="+mj-cs"/>
        </a:defRPr>
      </a:lvl1pPr>
      <a:lvl2pPr algn="l" rtl="0" eaLnBrk="0" fontAlgn="base" hangingPunct="0">
        <a:lnSpc>
          <a:spcPct val="90000"/>
        </a:lnSpc>
        <a:spcBef>
          <a:spcPct val="0"/>
        </a:spcBef>
        <a:spcAft>
          <a:spcPct val="0"/>
        </a:spcAft>
        <a:defRPr sz="2800">
          <a:solidFill>
            <a:schemeClr val="accent1"/>
          </a:solidFill>
          <a:latin typeface="Arial" charset="0"/>
          <a:cs typeface="Arial" charset="0"/>
        </a:defRPr>
      </a:lvl2pPr>
      <a:lvl3pPr algn="l" rtl="0" eaLnBrk="0" fontAlgn="base" hangingPunct="0">
        <a:lnSpc>
          <a:spcPct val="90000"/>
        </a:lnSpc>
        <a:spcBef>
          <a:spcPct val="0"/>
        </a:spcBef>
        <a:spcAft>
          <a:spcPct val="0"/>
        </a:spcAft>
        <a:defRPr sz="2800">
          <a:solidFill>
            <a:schemeClr val="accent1"/>
          </a:solidFill>
          <a:latin typeface="Arial" charset="0"/>
          <a:cs typeface="Arial" charset="0"/>
        </a:defRPr>
      </a:lvl3pPr>
      <a:lvl4pPr algn="l" rtl="0" eaLnBrk="0" fontAlgn="base" hangingPunct="0">
        <a:lnSpc>
          <a:spcPct val="90000"/>
        </a:lnSpc>
        <a:spcBef>
          <a:spcPct val="0"/>
        </a:spcBef>
        <a:spcAft>
          <a:spcPct val="0"/>
        </a:spcAft>
        <a:defRPr sz="2800">
          <a:solidFill>
            <a:schemeClr val="accent1"/>
          </a:solidFill>
          <a:latin typeface="Arial" charset="0"/>
          <a:cs typeface="Arial" charset="0"/>
        </a:defRPr>
      </a:lvl4pPr>
      <a:lvl5pPr algn="l" rtl="0" eaLnBrk="0" fontAlgn="base" hangingPunct="0">
        <a:lnSpc>
          <a:spcPct val="90000"/>
        </a:lnSpc>
        <a:spcBef>
          <a:spcPct val="0"/>
        </a:spcBef>
        <a:spcAft>
          <a:spcPct val="0"/>
        </a:spcAft>
        <a:defRPr sz="2800">
          <a:solidFill>
            <a:schemeClr val="accent1"/>
          </a:solidFill>
          <a:latin typeface="Arial" charset="0"/>
          <a:cs typeface="Arial" charset="0"/>
        </a:defRPr>
      </a:lvl5pPr>
      <a:lvl6pPr marL="457200" algn="l" rtl="0" fontAlgn="base">
        <a:lnSpc>
          <a:spcPct val="90000"/>
        </a:lnSpc>
        <a:spcBef>
          <a:spcPct val="0"/>
        </a:spcBef>
        <a:spcAft>
          <a:spcPct val="0"/>
        </a:spcAft>
        <a:defRPr sz="2800">
          <a:solidFill>
            <a:schemeClr val="accent1"/>
          </a:solidFill>
          <a:latin typeface="Arial" charset="0"/>
          <a:cs typeface="Arial" charset="0"/>
        </a:defRPr>
      </a:lvl6pPr>
      <a:lvl7pPr marL="914400" algn="l" rtl="0" fontAlgn="base">
        <a:lnSpc>
          <a:spcPct val="90000"/>
        </a:lnSpc>
        <a:spcBef>
          <a:spcPct val="0"/>
        </a:spcBef>
        <a:spcAft>
          <a:spcPct val="0"/>
        </a:spcAft>
        <a:defRPr sz="2800">
          <a:solidFill>
            <a:schemeClr val="accent1"/>
          </a:solidFill>
          <a:latin typeface="Arial" charset="0"/>
          <a:cs typeface="Arial" charset="0"/>
        </a:defRPr>
      </a:lvl7pPr>
      <a:lvl8pPr marL="1371600" algn="l" rtl="0" fontAlgn="base">
        <a:lnSpc>
          <a:spcPct val="90000"/>
        </a:lnSpc>
        <a:spcBef>
          <a:spcPct val="0"/>
        </a:spcBef>
        <a:spcAft>
          <a:spcPct val="0"/>
        </a:spcAft>
        <a:defRPr sz="2800">
          <a:solidFill>
            <a:schemeClr val="accent1"/>
          </a:solidFill>
          <a:latin typeface="Arial" charset="0"/>
          <a:cs typeface="Arial" charset="0"/>
        </a:defRPr>
      </a:lvl8pPr>
      <a:lvl9pPr marL="1828800" algn="l" rtl="0" fontAlgn="base">
        <a:lnSpc>
          <a:spcPct val="90000"/>
        </a:lnSpc>
        <a:spcBef>
          <a:spcPct val="0"/>
        </a:spcBef>
        <a:spcAft>
          <a:spcPct val="0"/>
        </a:spcAft>
        <a:defRPr sz="2800">
          <a:solidFill>
            <a:schemeClr val="accent1"/>
          </a:solidFill>
          <a:latin typeface="Arial" charset="0"/>
          <a:cs typeface="Arial" charset="0"/>
        </a:defRPr>
      </a:lvl9pPr>
    </p:titleStyle>
    <p:bodyStyle>
      <a:lvl1pPr marL="228600" indent="-228600" algn="l" rtl="0" eaLnBrk="0" fontAlgn="base" hangingPunct="0">
        <a:spcBef>
          <a:spcPct val="50000"/>
        </a:spcBef>
        <a:spcAft>
          <a:spcPct val="0"/>
        </a:spcAft>
        <a:buClr>
          <a:schemeClr val="accent2"/>
        </a:buClr>
        <a:buFont typeface="Wingdings" pitchFamily="2" charset="2"/>
        <a:buChar char="§"/>
        <a:defRPr sz="2000">
          <a:solidFill>
            <a:schemeClr val="bg1"/>
          </a:solidFill>
          <a:latin typeface="+mn-lt"/>
          <a:ea typeface="+mn-ea"/>
          <a:cs typeface="+mn-cs"/>
        </a:defRPr>
      </a:lvl1pPr>
      <a:lvl2pPr marL="750888" indent="-285750" algn="l" rtl="0" eaLnBrk="0" fontAlgn="base" hangingPunct="0">
        <a:spcBef>
          <a:spcPct val="25000"/>
        </a:spcBef>
        <a:spcAft>
          <a:spcPct val="15000"/>
        </a:spcAft>
        <a:buClr>
          <a:schemeClr val="accent2"/>
        </a:buClr>
        <a:buSzPct val="80000"/>
        <a:buFont typeface="Arial" pitchFamily="34" charset="0"/>
        <a:buChar char="►"/>
        <a:defRPr sz="2800">
          <a:solidFill>
            <a:schemeClr val="bg1"/>
          </a:solidFill>
          <a:latin typeface="+mn-lt"/>
          <a:cs typeface="+mn-cs"/>
        </a:defRPr>
      </a:lvl2pPr>
      <a:lvl3pPr marL="1143000" indent="-228600" algn="l" rtl="0" eaLnBrk="0" fontAlgn="base" hangingPunct="0">
        <a:spcBef>
          <a:spcPct val="20000"/>
        </a:spcBef>
        <a:spcAft>
          <a:spcPct val="0"/>
        </a:spcAft>
        <a:buClr>
          <a:schemeClr val="accent2"/>
        </a:buClr>
        <a:buFont typeface="Arial" pitchFamily="34" charset="0"/>
        <a:buChar char="–"/>
        <a:defRPr sz="2400">
          <a:solidFill>
            <a:schemeClr val="bg1"/>
          </a:solidFill>
          <a:latin typeface="+mn-lt"/>
          <a:cs typeface="+mn-cs"/>
        </a:defRPr>
      </a:lvl3pPr>
      <a:lvl4pPr marL="1600200" indent="-228600" algn="l" rtl="0" eaLnBrk="0" fontAlgn="base" hangingPunct="0">
        <a:spcBef>
          <a:spcPct val="20000"/>
        </a:spcBef>
        <a:spcAft>
          <a:spcPct val="0"/>
        </a:spcAft>
        <a:buClr>
          <a:schemeClr val="accent2"/>
        </a:buClr>
        <a:buChar char="•"/>
        <a:defRPr sz="2000">
          <a:solidFill>
            <a:schemeClr val="bg1"/>
          </a:solidFill>
          <a:latin typeface="+mn-lt"/>
          <a:cs typeface="+mn-cs"/>
        </a:defRPr>
      </a:lvl4pPr>
      <a:lvl5pPr marL="2057400" indent="-228600" algn="l" rtl="0" eaLnBrk="0" fontAlgn="base" hangingPunct="0">
        <a:spcBef>
          <a:spcPct val="20000"/>
        </a:spcBef>
        <a:spcAft>
          <a:spcPct val="0"/>
        </a:spcAft>
        <a:buClr>
          <a:schemeClr val="accent2"/>
        </a:buClr>
        <a:buFont typeface="Arial" pitchFamily="34" charset="0"/>
        <a:buChar char="»"/>
        <a:defRPr sz="1600">
          <a:solidFill>
            <a:schemeClr val="bg1"/>
          </a:solidFill>
          <a:latin typeface="+mn-lt"/>
          <a:cs typeface="+mn-cs"/>
        </a:defRPr>
      </a:lvl5pPr>
      <a:lvl6pPr marL="2514600" indent="-228600" algn="l" rtl="0" fontAlgn="base">
        <a:spcBef>
          <a:spcPct val="20000"/>
        </a:spcBef>
        <a:spcAft>
          <a:spcPct val="0"/>
        </a:spcAft>
        <a:buClr>
          <a:schemeClr val="accent2"/>
        </a:buClr>
        <a:buFont typeface="Arial" charset="0"/>
        <a:defRPr sz="1600">
          <a:solidFill>
            <a:schemeClr val="bg1"/>
          </a:solidFill>
          <a:latin typeface="+mn-lt"/>
          <a:cs typeface="+mn-cs"/>
        </a:defRPr>
      </a:lvl6pPr>
      <a:lvl7pPr marL="2971800" indent="-228600" algn="l" rtl="0" fontAlgn="base">
        <a:spcBef>
          <a:spcPct val="20000"/>
        </a:spcBef>
        <a:spcAft>
          <a:spcPct val="0"/>
        </a:spcAft>
        <a:buClr>
          <a:schemeClr val="accent2"/>
        </a:buClr>
        <a:buFont typeface="Arial" charset="0"/>
        <a:defRPr sz="1600">
          <a:solidFill>
            <a:schemeClr val="bg1"/>
          </a:solidFill>
          <a:latin typeface="+mn-lt"/>
          <a:cs typeface="+mn-cs"/>
        </a:defRPr>
      </a:lvl7pPr>
      <a:lvl8pPr marL="3429000" indent="-228600" algn="l" rtl="0" fontAlgn="base">
        <a:spcBef>
          <a:spcPct val="20000"/>
        </a:spcBef>
        <a:spcAft>
          <a:spcPct val="0"/>
        </a:spcAft>
        <a:buClr>
          <a:schemeClr val="accent2"/>
        </a:buClr>
        <a:buFont typeface="Arial" charset="0"/>
        <a:defRPr sz="1600">
          <a:solidFill>
            <a:schemeClr val="bg1"/>
          </a:solidFill>
          <a:latin typeface="+mn-lt"/>
          <a:cs typeface="+mn-cs"/>
        </a:defRPr>
      </a:lvl8pPr>
      <a:lvl9pPr marL="3886200" indent="-228600" algn="l" rtl="0" fontAlgn="base">
        <a:spcBef>
          <a:spcPct val="20000"/>
        </a:spcBef>
        <a:spcAft>
          <a:spcPct val="0"/>
        </a:spcAft>
        <a:buClr>
          <a:schemeClr val="accent2"/>
        </a:buClr>
        <a:buFont typeface="Arial" charset="0"/>
        <a:defRPr sz="1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52786" y="249251"/>
            <a:ext cx="9950146" cy="103734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52786" y="1452283"/>
            <a:ext cx="9950146" cy="410759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552786" y="5768789"/>
            <a:ext cx="2579668" cy="331374"/>
          </a:xfrm>
          <a:prstGeom prst="rect">
            <a:avLst/>
          </a:prstGeom>
        </p:spPr>
        <p:txBody>
          <a:bodyPr vert="horz" lIns="91440" tIns="45720" rIns="91440" bIns="45720" rtlCol="0" anchor="ctr"/>
          <a:lstStyle>
            <a:lvl1pPr algn="l">
              <a:defRPr sz="1089">
                <a:solidFill>
                  <a:schemeClr val="tx1">
                    <a:tint val="75000"/>
                  </a:schemeClr>
                </a:solidFill>
              </a:defRPr>
            </a:lvl1pPr>
          </a:lstStyle>
          <a:p>
            <a:fld id="{530820CF-B880-4189-942D-D702A7CBA730}" type="datetimeFigureOut">
              <a:rPr lang="zh-CN" altLang="en-US" smtClean="0"/>
              <a:t>2021/3/30</a:t>
            </a:fld>
            <a:endParaRPr lang="zh-CN" altLang="en-US"/>
          </a:p>
        </p:txBody>
      </p:sp>
      <p:sp>
        <p:nvSpPr>
          <p:cNvPr id="5" name="页脚占位符 4"/>
          <p:cNvSpPr>
            <a:spLocks noGrp="1"/>
          </p:cNvSpPr>
          <p:nvPr>
            <p:ph type="ftr" sz="quarter" idx="3"/>
          </p:nvPr>
        </p:nvSpPr>
        <p:spPr>
          <a:xfrm>
            <a:off x="3777370" y="5768789"/>
            <a:ext cx="3500977" cy="331374"/>
          </a:xfrm>
          <a:prstGeom prst="rect">
            <a:avLst/>
          </a:prstGeom>
        </p:spPr>
        <p:txBody>
          <a:bodyPr vert="horz" lIns="91440" tIns="45720" rIns="91440" bIns="45720" rtlCol="0" anchor="ctr"/>
          <a:lstStyle>
            <a:lvl1pPr algn="ctr">
              <a:defRPr sz="1089">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923264" y="5768789"/>
            <a:ext cx="2579668" cy="331374"/>
          </a:xfrm>
          <a:prstGeom prst="rect">
            <a:avLst/>
          </a:prstGeom>
        </p:spPr>
        <p:txBody>
          <a:bodyPr vert="horz" lIns="91440" tIns="45720" rIns="91440" bIns="45720" rtlCol="0" anchor="ctr"/>
          <a:lstStyle>
            <a:lvl1pPr algn="r">
              <a:defRPr sz="1089">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42547816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829909" rtl="0" eaLnBrk="1" latinLnBrk="0" hangingPunct="1">
        <a:spcBef>
          <a:spcPct val="0"/>
        </a:spcBef>
        <a:buNone/>
        <a:defRPr sz="3993" kern="1200">
          <a:solidFill>
            <a:schemeClr val="tx1"/>
          </a:solidFill>
          <a:latin typeface="+mj-lt"/>
          <a:ea typeface="+mj-ea"/>
          <a:cs typeface="+mj-cs"/>
        </a:defRPr>
      </a:lvl1pPr>
    </p:titleStyle>
    <p:bodyStyle>
      <a:lvl1pPr marL="311216" indent="-311216" algn="l" defTabSz="829909" rtl="0" eaLnBrk="1" latinLnBrk="0" hangingPunct="1">
        <a:spcBef>
          <a:spcPct val="20000"/>
        </a:spcBef>
        <a:buFont typeface="Arial" pitchFamily="34" charset="0"/>
        <a:buChar char="•"/>
        <a:defRPr sz="2904" kern="1200">
          <a:solidFill>
            <a:schemeClr val="tx1"/>
          </a:solidFill>
          <a:latin typeface="+mn-lt"/>
          <a:ea typeface="+mn-ea"/>
          <a:cs typeface="+mn-cs"/>
        </a:defRPr>
      </a:lvl1pPr>
      <a:lvl2pPr marL="674301" indent="-259347" algn="l" defTabSz="829909" rtl="0" eaLnBrk="1" latinLnBrk="0" hangingPunct="1">
        <a:spcBef>
          <a:spcPct val="20000"/>
        </a:spcBef>
        <a:buFont typeface="Arial" pitchFamily="34" charset="0"/>
        <a:buChar char="–"/>
        <a:defRPr sz="2541" kern="1200">
          <a:solidFill>
            <a:schemeClr val="tx1"/>
          </a:solidFill>
          <a:latin typeface="+mn-lt"/>
          <a:ea typeface="+mn-ea"/>
          <a:cs typeface="+mn-cs"/>
        </a:defRPr>
      </a:lvl2pPr>
      <a:lvl3pPr marL="1037387" indent="-207477" algn="l" defTabSz="829909" rtl="0" eaLnBrk="1" latinLnBrk="0" hangingPunct="1">
        <a:spcBef>
          <a:spcPct val="20000"/>
        </a:spcBef>
        <a:buFont typeface="Arial" pitchFamily="34" charset="0"/>
        <a:buChar char="•"/>
        <a:defRPr sz="2178" kern="1200">
          <a:solidFill>
            <a:schemeClr val="tx1"/>
          </a:solidFill>
          <a:latin typeface="+mn-lt"/>
          <a:ea typeface="+mn-ea"/>
          <a:cs typeface="+mn-cs"/>
        </a:defRPr>
      </a:lvl3pPr>
      <a:lvl4pPr marL="1452342" indent="-207477" algn="l" defTabSz="829909" rtl="0" eaLnBrk="1" latinLnBrk="0" hangingPunct="1">
        <a:spcBef>
          <a:spcPct val="20000"/>
        </a:spcBef>
        <a:buFont typeface="Arial" pitchFamily="34" charset="0"/>
        <a:buChar char="–"/>
        <a:defRPr sz="1815" kern="1200">
          <a:solidFill>
            <a:schemeClr val="tx1"/>
          </a:solidFill>
          <a:latin typeface="+mn-lt"/>
          <a:ea typeface="+mn-ea"/>
          <a:cs typeface="+mn-cs"/>
        </a:defRPr>
      </a:lvl4pPr>
      <a:lvl5pPr marL="1867296" indent="-207477" algn="l" defTabSz="829909" rtl="0" eaLnBrk="1" latinLnBrk="0" hangingPunct="1">
        <a:spcBef>
          <a:spcPct val="20000"/>
        </a:spcBef>
        <a:buFont typeface="Arial" pitchFamily="34" charset="0"/>
        <a:buChar char="»"/>
        <a:defRPr sz="1815" kern="1200">
          <a:solidFill>
            <a:schemeClr val="tx1"/>
          </a:solidFill>
          <a:latin typeface="+mn-lt"/>
          <a:ea typeface="+mn-ea"/>
          <a:cs typeface="+mn-cs"/>
        </a:defRPr>
      </a:lvl5pPr>
      <a:lvl6pPr marL="2282251" indent="-207477" algn="l" defTabSz="829909" rtl="0" eaLnBrk="1" latinLnBrk="0" hangingPunct="1">
        <a:spcBef>
          <a:spcPct val="20000"/>
        </a:spcBef>
        <a:buFont typeface="Arial" pitchFamily="34" charset="0"/>
        <a:buChar char="•"/>
        <a:defRPr sz="1815" kern="1200">
          <a:solidFill>
            <a:schemeClr val="tx1"/>
          </a:solidFill>
          <a:latin typeface="+mn-lt"/>
          <a:ea typeface="+mn-ea"/>
          <a:cs typeface="+mn-cs"/>
        </a:defRPr>
      </a:lvl6pPr>
      <a:lvl7pPr marL="2697206" indent="-207477" algn="l" defTabSz="829909" rtl="0" eaLnBrk="1" latinLnBrk="0" hangingPunct="1">
        <a:spcBef>
          <a:spcPct val="20000"/>
        </a:spcBef>
        <a:buFont typeface="Arial" pitchFamily="34" charset="0"/>
        <a:buChar char="•"/>
        <a:defRPr sz="1815" kern="1200">
          <a:solidFill>
            <a:schemeClr val="tx1"/>
          </a:solidFill>
          <a:latin typeface="+mn-lt"/>
          <a:ea typeface="+mn-ea"/>
          <a:cs typeface="+mn-cs"/>
        </a:defRPr>
      </a:lvl7pPr>
      <a:lvl8pPr marL="3112160" indent="-207477" algn="l" defTabSz="829909" rtl="0" eaLnBrk="1" latinLnBrk="0" hangingPunct="1">
        <a:spcBef>
          <a:spcPct val="20000"/>
        </a:spcBef>
        <a:buFont typeface="Arial" pitchFamily="34" charset="0"/>
        <a:buChar char="•"/>
        <a:defRPr sz="1815" kern="1200">
          <a:solidFill>
            <a:schemeClr val="tx1"/>
          </a:solidFill>
          <a:latin typeface="+mn-lt"/>
          <a:ea typeface="+mn-ea"/>
          <a:cs typeface="+mn-cs"/>
        </a:defRPr>
      </a:lvl8pPr>
      <a:lvl9pPr marL="3527115" indent="-207477" algn="l" defTabSz="829909" rtl="0" eaLnBrk="1" latinLnBrk="0" hangingPunct="1">
        <a:spcBef>
          <a:spcPct val="20000"/>
        </a:spcBef>
        <a:buFont typeface="Arial" pitchFamily="34" charset="0"/>
        <a:buChar char="•"/>
        <a:defRPr sz="1815" kern="1200">
          <a:solidFill>
            <a:schemeClr val="tx1"/>
          </a:solidFill>
          <a:latin typeface="+mn-lt"/>
          <a:ea typeface="+mn-ea"/>
          <a:cs typeface="+mn-cs"/>
        </a:defRPr>
      </a:lvl9pPr>
    </p:bodyStyle>
    <p:otherStyle>
      <a:defPPr>
        <a:defRPr lang="zh-CN"/>
      </a:defPPr>
      <a:lvl1pPr marL="0" algn="l" defTabSz="829909" rtl="0" eaLnBrk="1" latinLnBrk="0" hangingPunct="1">
        <a:defRPr sz="1634" kern="1200">
          <a:solidFill>
            <a:schemeClr val="tx1"/>
          </a:solidFill>
          <a:latin typeface="+mn-lt"/>
          <a:ea typeface="+mn-ea"/>
          <a:cs typeface="+mn-cs"/>
        </a:defRPr>
      </a:lvl1pPr>
      <a:lvl2pPr marL="414955" algn="l" defTabSz="829909" rtl="0" eaLnBrk="1" latinLnBrk="0" hangingPunct="1">
        <a:defRPr sz="1634" kern="1200">
          <a:solidFill>
            <a:schemeClr val="tx1"/>
          </a:solidFill>
          <a:latin typeface="+mn-lt"/>
          <a:ea typeface="+mn-ea"/>
          <a:cs typeface="+mn-cs"/>
        </a:defRPr>
      </a:lvl2pPr>
      <a:lvl3pPr marL="829909" algn="l" defTabSz="829909" rtl="0" eaLnBrk="1" latinLnBrk="0" hangingPunct="1">
        <a:defRPr sz="1634" kern="1200">
          <a:solidFill>
            <a:schemeClr val="tx1"/>
          </a:solidFill>
          <a:latin typeface="+mn-lt"/>
          <a:ea typeface="+mn-ea"/>
          <a:cs typeface="+mn-cs"/>
        </a:defRPr>
      </a:lvl3pPr>
      <a:lvl4pPr marL="1244864" algn="l" defTabSz="829909" rtl="0" eaLnBrk="1" latinLnBrk="0" hangingPunct="1">
        <a:defRPr sz="1634" kern="1200">
          <a:solidFill>
            <a:schemeClr val="tx1"/>
          </a:solidFill>
          <a:latin typeface="+mn-lt"/>
          <a:ea typeface="+mn-ea"/>
          <a:cs typeface="+mn-cs"/>
        </a:defRPr>
      </a:lvl4pPr>
      <a:lvl5pPr marL="1659819" algn="l" defTabSz="829909" rtl="0" eaLnBrk="1" latinLnBrk="0" hangingPunct="1">
        <a:defRPr sz="1634" kern="1200">
          <a:solidFill>
            <a:schemeClr val="tx1"/>
          </a:solidFill>
          <a:latin typeface="+mn-lt"/>
          <a:ea typeface="+mn-ea"/>
          <a:cs typeface="+mn-cs"/>
        </a:defRPr>
      </a:lvl5pPr>
      <a:lvl6pPr marL="2074774" algn="l" defTabSz="829909" rtl="0" eaLnBrk="1" latinLnBrk="0" hangingPunct="1">
        <a:defRPr sz="1634" kern="1200">
          <a:solidFill>
            <a:schemeClr val="tx1"/>
          </a:solidFill>
          <a:latin typeface="+mn-lt"/>
          <a:ea typeface="+mn-ea"/>
          <a:cs typeface="+mn-cs"/>
        </a:defRPr>
      </a:lvl6pPr>
      <a:lvl7pPr marL="2489728" algn="l" defTabSz="829909" rtl="0" eaLnBrk="1" latinLnBrk="0" hangingPunct="1">
        <a:defRPr sz="1634" kern="1200">
          <a:solidFill>
            <a:schemeClr val="tx1"/>
          </a:solidFill>
          <a:latin typeface="+mn-lt"/>
          <a:ea typeface="+mn-ea"/>
          <a:cs typeface="+mn-cs"/>
        </a:defRPr>
      </a:lvl7pPr>
      <a:lvl8pPr marL="2904683" algn="l" defTabSz="829909" rtl="0" eaLnBrk="1" latinLnBrk="0" hangingPunct="1">
        <a:defRPr sz="1634" kern="1200">
          <a:solidFill>
            <a:schemeClr val="tx1"/>
          </a:solidFill>
          <a:latin typeface="+mn-lt"/>
          <a:ea typeface="+mn-ea"/>
          <a:cs typeface="+mn-cs"/>
        </a:defRPr>
      </a:lvl8pPr>
      <a:lvl9pPr marL="3319638" algn="l" defTabSz="829909" rtl="0" eaLnBrk="1" latinLnBrk="0" hangingPunct="1">
        <a:defRPr sz="163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2021/3/30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6596005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sz="6000" dirty="0" smtClean="0"/>
          </a:p>
          <a:p>
            <a:pPr marL="0" indent="0" algn="ctr">
              <a:buNone/>
            </a:pPr>
            <a:r>
              <a:rPr lang="en-US" sz="6000" dirty="0" smtClean="0"/>
              <a:t>8051 Interfacing</a:t>
            </a:r>
            <a:endParaRPr lang="en-US" sz="6000" dirty="0"/>
          </a:p>
        </p:txBody>
      </p:sp>
    </p:spTree>
    <p:extLst>
      <p:ext uri="{BB962C8B-B14F-4D97-AF65-F5344CB8AC3E}">
        <p14:creationId xmlns:p14="http://schemas.microsoft.com/office/powerpoint/2010/main" val="3138521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940" y="-11373"/>
            <a:ext cx="8761412" cy="498475"/>
          </a:xfrm>
        </p:spPr>
        <p:txBody>
          <a:bodyPr/>
          <a:lstStyle/>
          <a:p>
            <a:r>
              <a:rPr lang="en-US" dirty="0" smtClean="0">
                <a:solidFill>
                  <a:schemeClr val="tx1"/>
                </a:solidFill>
              </a:rPr>
              <a:t>Flow Chart</a:t>
            </a:r>
            <a:endParaRPr lang="en-US" dirty="0">
              <a:solidFill>
                <a:schemeClr val="tx1"/>
              </a:solidFill>
            </a:endParaRPr>
          </a:p>
        </p:txBody>
      </p:sp>
      <p:pic>
        <p:nvPicPr>
          <p:cNvPr id="5" name="Content Placeholder 4"/>
          <p:cNvPicPr>
            <a:picLocks noGrp="1" noChangeAspect="1"/>
          </p:cNvPicPr>
          <p:nvPr>
            <p:ph idx="1"/>
          </p:nvPr>
        </p:nvPicPr>
        <p:blipFill>
          <a:blip r:embed="rId2"/>
          <a:stretch>
            <a:fillRect/>
          </a:stretch>
        </p:blipFill>
        <p:spPr>
          <a:xfrm>
            <a:off x="4762500" y="1314450"/>
            <a:ext cx="2590800" cy="4610100"/>
          </a:xfrm>
          <a:prstGeom prst="rect">
            <a:avLst/>
          </a:prstGeom>
        </p:spPr>
      </p:pic>
      <p:pic>
        <p:nvPicPr>
          <p:cNvPr id="4" name="Picture 3"/>
          <p:cNvPicPr>
            <a:picLocks noChangeAspect="1"/>
          </p:cNvPicPr>
          <p:nvPr/>
        </p:nvPicPr>
        <p:blipFill>
          <a:blip r:embed="rId3"/>
          <a:stretch>
            <a:fillRect/>
          </a:stretch>
        </p:blipFill>
        <p:spPr>
          <a:xfrm>
            <a:off x="1506940" y="661832"/>
            <a:ext cx="6248400" cy="5867400"/>
          </a:xfrm>
          <a:prstGeom prst="rect">
            <a:avLst/>
          </a:prstGeom>
        </p:spPr>
      </p:pic>
      <p:pic>
        <p:nvPicPr>
          <p:cNvPr id="6" name="Picture 5"/>
          <p:cNvPicPr>
            <a:picLocks noChangeAspect="1"/>
          </p:cNvPicPr>
          <p:nvPr/>
        </p:nvPicPr>
        <p:blipFill>
          <a:blip r:embed="rId2"/>
          <a:stretch>
            <a:fillRect/>
          </a:stretch>
        </p:blipFill>
        <p:spPr>
          <a:xfrm>
            <a:off x="8058150" y="1290482"/>
            <a:ext cx="2590800" cy="4610100"/>
          </a:xfrm>
          <a:prstGeom prst="rect">
            <a:avLst/>
          </a:prstGeom>
        </p:spPr>
      </p:pic>
    </p:spTree>
    <p:extLst>
      <p:ext uri="{BB962C8B-B14F-4D97-AF65-F5344CB8AC3E}">
        <p14:creationId xmlns:p14="http://schemas.microsoft.com/office/powerpoint/2010/main" val="1593361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03189" y="538329"/>
            <a:ext cx="7604835" cy="5671402"/>
          </a:xfrm>
          <a:prstGeom prst="rect">
            <a:avLst/>
          </a:prstGeom>
        </p:spPr>
      </p:pic>
    </p:spTree>
    <p:extLst>
      <p:ext uri="{BB962C8B-B14F-4D97-AF65-F5344CB8AC3E}">
        <p14:creationId xmlns:p14="http://schemas.microsoft.com/office/powerpoint/2010/main" val="4058396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37897" y="738521"/>
            <a:ext cx="7762307" cy="5211903"/>
          </a:xfrm>
          <a:prstGeom prst="rect">
            <a:avLst/>
          </a:prstGeom>
        </p:spPr>
      </p:pic>
    </p:spTree>
    <p:extLst>
      <p:ext uri="{BB962C8B-B14F-4D97-AF65-F5344CB8AC3E}">
        <p14:creationId xmlns:p14="http://schemas.microsoft.com/office/powerpoint/2010/main" val="3065521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43200" y="995481"/>
            <a:ext cx="7461956" cy="4972050"/>
          </a:xfrm>
          <a:prstGeom prst="rect">
            <a:avLst/>
          </a:prstGeom>
        </p:spPr>
      </p:pic>
    </p:spTree>
    <p:extLst>
      <p:ext uri="{BB962C8B-B14F-4D97-AF65-F5344CB8AC3E}">
        <p14:creationId xmlns:p14="http://schemas.microsoft.com/office/powerpoint/2010/main" val="32396378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Path385"/>
          <p:cNvSpPr/>
          <p:nvPr/>
        </p:nvSpPr>
        <p:spPr>
          <a:xfrm>
            <a:off x="1520158" y="0"/>
            <a:ext cx="0" cy="0"/>
          </a:xfrm>
          <a:custGeom>
            <a:avLst/>
            <a:gdLst/>
            <a:ahLst/>
            <a:cxnLst/>
            <a:rect l="l" t="t" r="r" b="b"/>
            <a:pathLst>
              <a:path/>
            </a:pathLst>
          </a:custGeom>
          <a:solidFill/>
          <a:ln>
            <a:solidFill/>
            <a:prstDash/>
          </a:ln>
        </p:spPr>
        <p:txBody>
          <a:bodyPr rtlCol="0" anchor="ctr"/>
          <a:lstStyle/>
          <a:p>
            <a:pPr algn="ctr" defTabSz="829909"/>
            <a:endParaRPr lang="en-US" altLang="zh-CN" sz="1634">
              <a:solidFill>
                <a:prstClr val="black"/>
              </a:solidFill>
              <a:latin typeface="Calibri"/>
              <a:ea typeface="宋体" panose="02010600030101010101" pitchFamily="2" charset="-122"/>
            </a:endParaRPr>
          </a:p>
        </p:txBody>
      </p:sp>
      <p:sp>
        <p:nvSpPr>
          <p:cNvPr id="391" name="Text Box391"/>
          <p:cNvSpPr txBox="1"/>
          <p:nvPr/>
        </p:nvSpPr>
        <p:spPr>
          <a:xfrm>
            <a:off x="793753" y="488192"/>
            <a:ext cx="9603314" cy="623248"/>
          </a:xfrm>
          <a:prstGeom prst="rect">
            <a:avLst/>
          </a:prstGeom>
        </p:spPr>
        <p:txBody>
          <a:bodyPr wrap="square" lIns="0" tIns="0" rIns="0" rtlCol="0">
            <a:spAutoFit/>
          </a:bodyPr>
          <a:lstStyle/>
          <a:p>
            <a:pPr defTabSz="829909">
              <a:lnSpc>
                <a:spcPts val="4455"/>
              </a:lnSpc>
            </a:pPr>
            <a:r>
              <a:rPr lang="en-US" altLang="zh-CN" sz="3993" spc="-72" dirty="0">
                <a:solidFill>
                  <a:srgbClr val="D2533C"/>
                </a:solidFill>
                <a:latin typeface="Arial"/>
                <a:ea typeface="Arial"/>
                <a:cs typeface="Arial"/>
              </a:rPr>
              <a:t>8051</a:t>
            </a:r>
            <a:r>
              <a:rPr lang="en-US" altLang="zh-CN" sz="3993" spc="-196" dirty="0">
                <a:solidFill>
                  <a:srgbClr val="D2533C"/>
                </a:solidFill>
                <a:latin typeface="Arial"/>
                <a:ea typeface="Arial"/>
                <a:cs typeface="Arial"/>
              </a:rPr>
              <a:t> </a:t>
            </a:r>
            <a:r>
              <a:rPr lang="en-US" altLang="zh-CN" sz="3993" spc="-88" dirty="0">
                <a:solidFill>
                  <a:srgbClr val="D2533C"/>
                </a:solidFill>
                <a:latin typeface="Arial"/>
                <a:ea typeface="Arial"/>
                <a:cs typeface="Arial"/>
              </a:rPr>
              <a:t>Interfacing</a:t>
            </a:r>
            <a:r>
              <a:rPr lang="en-US" altLang="zh-CN" sz="3993" spc="-196" dirty="0">
                <a:solidFill>
                  <a:srgbClr val="D2533C"/>
                </a:solidFill>
                <a:latin typeface="Arial"/>
                <a:ea typeface="Arial"/>
                <a:cs typeface="Arial"/>
              </a:rPr>
              <a:t> </a:t>
            </a:r>
            <a:r>
              <a:rPr lang="en-US" altLang="zh-CN" sz="3993" spc="-63" dirty="0" smtClean="0">
                <a:solidFill>
                  <a:srgbClr val="D2533C"/>
                </a:solidFill>
                <a:latin typeface="Arial"/>
                <a:ea typeface="Arial"/>
                <a:cs typeface="Arial"/>
              </a:rPr>
              <a:t>DAC</a:t>
            </a:r>
            <a:endParaRPr lang="en-US" altLang="zh-CN" sz="3993" dirty="0">
              <a:solidFill>
                <a:prstClr val="black"/>
              </a:solidFill>
              <a:latin typeface="Arial"/>
              <a:ea typeface="Arial"/>
              <a:cs typeface="Arial"/>
            </a:endParaRPr>
          </a:p>
        </p:txBody>
      </p:sp>
      <p:sp>
        <p:nvSpPr>
          <p:cNvPr id="397" name="Text Box397"/>
          <p:cNvSpPr txBox="1"/>
          <p:nvPr/>
        </p:nvSpPr>
        <p:spPr>
          <a:xfrm>
            <a:off x="1614311" y="1632693"/>
            <a:ext cx="8214387" cy="4355038"/>
          </a:xfrm>
          <a:prstGeom prst="rect">
            <a:avLst/>
          </a:prstGeom>
        </p:spPr>
        <p:txBody>
          <a:bodyPr wrap="square" lIns="0" tIns="0" rIns="0" rtlCol="0">
            <a:spAutoFit/>
          </a:bodyPr>
          <a:lstStyle/>
          <a:p>
            <a:pPr marL="342900" indent="-342900" algn="just" defTabSz="829909">
              <a:lnSpc>
                <a:spcPts val="2377"/>
              </a:lnSpc>
              <a:buFont typeface="Wingdings" panose="05000000000000000000" pitchFamily="2" charset="2"/>
              <a:buChar char="Ø"/>
            </a:pPr>
            <a:r>
              <a:rPr lang="en-US" altLang="zh-CN" sz="2178" dirty="0">
                <a:solidFill>
                  <a:srgbClr val="292934"/>
                </a:solidFill>
                <a:latin typeface="Arial"/>
                <a:ea typeface="Arial"/>
                <a:cs typeface="Arial"/>
              </a:rPr>
              <a:t>Microcontroller</a:t>
            </a:r>
            <a:r>
              <a:rPr lang="en-US" altLang="zh-CN" sz="2178" spc="30" dirty="0">
                <a:solidFill>
                  <a:srgbClr val="292934"/>
                </a:solidFill>
                <a:latin typeface="Arial"/>
                <a:ea typeface="Arial"/>
                <a:cs typeface="Arial"/>
              </a:rPr>
              <a:t> </a:t>
            </a:r>
            <a:r>
              <a:rPr lang="en-US" altLang="zh-CN" sz="2178" dirty="0">
                <a:solidFill>
                  <a:srgbClr val="292934"/>
                </a:solidFill>
                <a:latin typeface="Arial"/>
                <a:ea typeface="Arial"/>
                <a:cs typeface="Arial"/>
              </a:rPr>
              <a:t>are used in</a:t>
            </a:r>
            <a:r>
              <a:rPr lang="en-US" altLang="zh-CN" sz="2178" spc="12" dirty="0">
                <a:solidFill>
                  <a:srgbClr val="292934"/>
                </a:solidFill>
                <a:latin typeface="Arial"/>
                <a:ea typeface="Arial"/>
                <a:cs typeface="Arial"/>
              </a:rPr>
              <a:t> </a:t>
            </a:r>
            <a:r>
              <a:rPr lang="en-US" altLang="zh-CN" sz="2178" spc="-2" dirty="0">
                <a:solidFill>
                  <a:srgbClr val="292934"/>
                </a:solidFill>
                <a:latin typeface="Arial"/>
                <a:ea typeface="Arial"/>
                <a:cs typeface="Arial"/>
              </a:rPr>
              <a:t>wide</a:t>
            </a:r>
            <a:r>
              <a:rPr lang="en-US" altLang="zh-CN" sz="2178" spc="8" dirty="0">
                <a:solidFill>
                  <a:srgbClr val="292934"/>
                </a:solidFill>
                <a:latin typeface="Arial"/>
                <a:ea typeface="Arial"/>
                <a:cs typeface="Arial"/>
              </a:rPr>
              <a:t> </a:t>
            </a:r>
            <a:r>
              <a:rPr lang="en-US" altLang="zh-CN" sz="2178" dirty="0">
                <a:solidFill>
                  <a:srgbClr val="292934"/>
                </a:solidFill>
                <a:latin typeface="Arial"/>
                <a:ea typeface="Arial"/>
                <a:cs typeface="Arial"/>
              </a:rPr>
              <a:t>variety of</a:t>
            </a:r>
            <a:r>
              <a:rPr lang="en-US" altLang="zh-CN" sz="2178" spc="6" dirty="0">
                <a:solidFill>
                  <a:srgbClr val="292934"/>
                </a:solidFill>
                <a:latin typeface="Arial"/>
                <a:ea typeface="Arial"/>
                <a:cs typeface="Arial"/>
              </a:rPr>
              <a:t> </a:t>
            </a:r>
            <a:r>
              <a:rPr lang="en-US" altLang="zh-CN" sz="2178" spc="-2" dirty="0">
                <a:solidFill>
                  <a:srgbClr val="292934"/>
                </a:solidFill>
                <a:latin typeface="Arial"/>
                <a:ea typeface="Arial"/>
                <a:cs typeface="Arial"/>
              </a:rPr>
              <a:t>applications</a:t>
            </a:r>
            <a:r>
              <a:rPr lang="en-US" altLang="zh-CN" sz="2178" spc="43" dirty="0">
                <a:solidFill>
                  <a:srgbClr val="292934"/>
                </a:solidFill>
                <a:latin typeface="Arial"/>
                <a:ea typeface="Arial"/>
                <a:cs typeface="Arial"/>
              </a:rPr>
              <a:t> </a:t>
            </a:r>
            <a:r>
              <a:rPr lang="en-US" altLang="zh-CN" sz="2178" spc="-2" dirty="0">
                <a:solidFill>
                  <a:srgbClr val="292934"/>
                </a:solidFill>
                <a:latin typeface="Arial"/>
                <a:ea typeface="Arial"/>
                <a:cs typeface="Arial"/>
              </a:rPr>
              <a:t>like</a:t>
            </a:r>
            <a:r>
              <a:rPr lang="en-US" altLang="zh-CN" sz="2178" spc="10" dirty="0">
                <a:solidFill>
                  <a:srgbClr val="292934"/>
                </a:solidFill>
                <a:latin typeface="Arial"/>
                <a:ea typeface="Arial"/>
                <a:cs typeface="Arial"/>
              </a:rPr>
              <a:t> </a:t>
            </a:r>
            <a:r>
              <a:rPr lang="en-US" altLang="zh-CN" sz="2178" dirty="0">
                <a:solidFill>
                  <a:srgbClr val="292934"/>
                </a:solidFill>
                <a:latin typeface="Arial"/>
                <a:ea typeface="Arial"/>
                <a:cs typeface="Arial"/>
              </a:rPr>
              <a:t>for measuring</a:t>
            </a:r>
            <a:r>
              <a:rPr lang="en-US" altLang="zh-CN" sz="2178" spc="20" dirty="0">
                <a:solidFill>
                  <a:srgbClr val="292934"/>
                </a:solidFill>
                <a:latin typeface="Arial"/>
                <a:ea typeface="Arial"/>
                <a:cs typeface="Arial"/>
              </a:rPr>
              <a:t> </a:t>
            </a:r>
            <a:r>
              <a:rPr lang="en-US" altLang="zh-CN" sz="2178" dirty="0">
                <a:solidFill>
                  <a:srgbClr val="292934"/>
                </a:solidFill>
                <a:latin typeface="Arial"/>
                <a:ea typeface="Arial"/>
                <a:cs typeface="Arial"/>
              </a:rPr>
              <a:t>and</a:t>
            </a:r>
            <a:r>
              <a:rPr lang="en-US" altLang="zh-CN" sz="2178" spc="-5" dirty="0">
                <a:solidFill>
                  <a:srgbClr val="292934"/>
                </a:solidFill>
                <a:latin typeface="Arial"/>
                <a:ea typeface="Arial"/>
                <a:cs typeface="Arial"/>
              </a:rPr>
              <a:t> </a:t>
            </a:r>
            <a:r>
              <a:rPr lang="en-US" altLang="zh-CN" sz="2178" spc="1" dirty="0">
                <a:solidFill>
                  <a:srgbClr val="292934"/>
                </a:solidFill>
                <a:latin typeface="Arial"/>
                <a:ea typeface="Arial"/>
                <a:cs typeface="Arial"/>
              </a:rPr>
              <a:t>control</a:t>
            </a:r>
            <a:r>
              <a:rPr lang="en-US" altLang="zh-CN" sz="2178" dirty="0">
                <a:solidFill>
                  <a:srgbClr val="292934"/>
                </a:solidFill>
                <a:latin typeface="Arial"/>
                <a:ea typeface="Arial"/>
                <a:cs typeface="Arial"/>
              </a:rPr>
              <a:t> of</a:t>
            </a:r>
            <a:r>
              <a:rPr lang="en-US" altLang="zh-CN" sz="2178" spc="-5" dirty="0">
                <a:solidFill>
                  <a:srgbClr val="292934"/>
                </a:solidFill>
                <a:latin typeface="Arial"/>
                <a:ea typeface="Arial"/>
                <a:cs typeface="Arial"/>
              </a:rPr>
              <a:t> </a:t>
            </a:r>
            <a:r>
              <a:rPr lang="en-US" altLang="zh-CN" sz="2178" spc="-1" dirty="0">
                <a:solidFill>
                  <a:srgbClr val="292934"/>
                </a:solidFill>
                <a:latin typeface="Arial"/>
                <a:ea typeface="Arial"/>
                <a:cs typeface="Arial"/>
              </a:rPr>
              <a:t>physical</a:t>
            </a:r>
            <a:r>
              <a:rPr lang="en-US" altLang="zh-CN" sz="2178" spc="29" dirty="0">
                <a:solidFill>
                  <a:srgbClr val="292934"/>
                </a:solidFill>
                <a:latin typeface="Arial"/>
                <a:ea typeface="Arial"/>
                <a:cs typeface="Arial"/>
              </a:rPr>
              <a:t> </a:t>
            </a:r>
            <a:r>
              <a:rPr lang="en-US" altLang="zh-CN" sz="2178" spc="-1" dirty="0">
                <a:solidFill>
                  <a:srgbClr val="292934"/>
                </a:solidFill>
                <a:latin typeface="Arial"/>
                <a:ea typeface="Arial"/>
                <a:cs typeface="Arial"/>
              </a:rPr>
              <a:t>quantity</a:t>
            </a:r>
            <a:r>
              <a:rPr lang="en-US" altLang="zh-CN" sz="2178" spc="7" dirty="0">
                <a:solidFill>
                  <a:srgbClr val="292934"/>
                </a:solidFill>
                <a:latin typeface="Arial"/>
                <a:ea typeface="Arial"/>
                <a:cs typeface="Arial"/>
              </a:rPr>
              <a:t> </a:t>
            </a:r>
            <a:r>
              <a:rPr lang="en-US" altLang="zh-CN" sz="2178" spc="-2" dirty="0">
                <a:solidFill>
                  <a:srgbClr val="292934"/>
                </a:solidFill>
                <a:latin typeface="Arial"/>
                <a:ea typeface="Arial"/>
                <a:cs typeface="Arial"/>
              </a:rPr>
              <a:t>like</a:t>
            </a:r>
            <a:r>
              <a:rPr lang="en-US" altLang="zh-CN" sz="2178" spc="10" dirty="0">
                <a:solidFill>
                  <a:srgbClr val="292934"/>
                </a:solidFill>
                <a:latin typeface="Arial"/>
                <a:ea typeface="Arial"/>
                <a:cs typeface="Arial"/>
              </a:rPr>
              <a:t> </a:t>
            </a:r>
            <a:r>
              <a:rPr lang="en-US" altLang="zh-CN" sz="2178" spc="1" dirty="0">
                <a:solidFill>
                  <a:srgbClr val="292934"/>
                </a:solidFill>
                <a:latin typeface="Arial"/>
                <a:ea typeface="Arial"/>
                <a:cs typeface="Arial"/>
              </a:rPr>
              <a:t>temperature,</a:t>
            </a:r>
            <a:r>
              <a:rPr lang="en-US" altLang="zh-CN" sz="2178" dirty="0">
                <a:solidFill>
                  <a:srgbClr val="292934"/>
                </a:solidFill>
                <a:latin typeface="Arial"/>
                <a:ea typeface="Arial"/>
                <a:cs typeface="Arial"/>
              </a:rPr>
              <a:t> pressure,</a:t>
            </a:r>
            <a:r>
              <a:rPr lang="en-US" altLang="zh-CN" sz="2178" spc="9" dirty="0">
                <a:solidFill>
                  <a:srgbClr val="292934"/>
                </a:solidFill>
                <a:latin typeface="Arial"/>
                <a:ea typeface="Arial"/>
                <a:cs typeface="Arial"/>
              </a:rPr>
              <a:t> </a:t>
            </a:r>
            <a:r>
              <a:rPr lang="en-US" altLang="zh-CN" sz="2178" spc="-1" dirty="0">
                <a:solidFill>
                  <a:srgbClr val="292934"/>
                </a:solidFill>
                <a:latin typeface="Arial"/>
                <a:ea typeface="Arial"/>
                <a:cs typeface="Arial"/>
              </a:rPr>
              <a:t>speed,</a:t>
            </a:r>
            <a:r>
              <a:rPr lang="en-US" altLang="zh-CN" sz="2178" spc="5" dirty="0">
                <a:solidFill>
                  <a:srgbClr val="292934"/>
                </a:solidFill>
                <a:latin typeface="Arial"/>
                <a:ea typeface="Arial"/>
                <a:cs typeface="Arial"/>
              </a:rPr>
              <a:t> </a:t>
            </a:r>
            <a:r>
              <a:rPr lang="en-US" altLang="zh-CN" sz="2178" spc="-1" dirty="0">
                <a:solidFill>
                  <a:srgbClr val="292934"/>
                </a:solidFill>
                <a:latin typeface="Arial"/>
                <a:ea typeface="Arial"/>
                <a:cs typeface="Arial"/>
              </a:rPr>
              <a:t>distance,</a:t>
            </a:r>
            <a:r>
              <a:rPr lang="en-US" altLang="zh-CN" sz="2178" spc="8" dirty="0">
                <a:solidFill>
                  <a:srgbClr val="292934"/>
                </a:solidFill>
                <a:latin typeface="Arial"/>
                <a:ea typeface="Arial"/>
                <a:cs typeface="Arial"/>
              </a:rPr>
              <a:t> </a:t>
            </a:r>
            <a:r>
              <a:rPr lang="en-US" altLang="zh-CN" sz="2178" dirty="0" smtClean="0">
                <a:solidFill>
                  <a:srgbClr val="292934"/>
                </a:solidFill>
                <a:latin typeface="Arial"/>
                <a:ea typeface="Arial"/>
                <a:cs typeface="Arial"/>
              </a:rPr>
              <a:t>etc.</a:t>
            </a:r>
          </a:p>
          <a:p>
            <a:pPr marL="342900" indent="-342900" algn="just" defTabSz="829909">
              <a:lnSpc>
                <a:spcPts val="2377"/>
              </a:lnSpc>
              <a:buFont typeface="Wingdings" panose="05000000000000000000" pitchFamily="2" charset="2"/>
              <a:buChar char="Ø"/>
            </a:pPr>
            <a:endParaRPr lang="en-US" altLang="zh-CN" sz="2178" dirty="0">
              <a:solidFill>
                <a:srgbClr val="292934"/>
              </a:solidFill>
              <a:latin typeface="Arial"/>
              <a:ea typeface="Arial"/>
              <a:cs typeface="Arial"/>
            </a:endParaRPr>
          </a:p>
          <a:p>
            <a:pPr marL="342900" indent="-342900" algn="just" defTabSz="829909">
              <a:lnSpc>
                <a:spcPts val="2377"/>
              </a:lnSpc>
              <a:buFont typeface="Wingdings" panose="05000000000000000000" pitchFamily="2" charset="2"/>
              <a:buChar char="Ø"/>
            </a:pPr>
            <a:r>
              <a:rPr lang="en-US" altLang="zh-CN" sz="2178" dirty="0" smtClean="0">
                <a:solidFill>
                  <a:srgbClr val="292934"/>
                </a:solidFill>
                <a:latin typeface="Arial"/>
                <a:ea typeface="Arial"/>
                <a:cs typeface="Arial"/>
              </a:rPr>
              <a:t>In </a:t>
            </a:r>
            <a:r>
              <a:rPr lang="en-US" altLang="zh-CN" sz="2178" dirty="0">
                <a:solidFill>
                  <a:srgbClr val="292934"/>
                </a:solidFill>
                <a:latin typeface="Arial"/>
                <a:ea typeface="Arial"/>
                <a:cs typeface="Arial"/>
              </a:rPr>
              <a:t>these </a:t>
            </a:r>
            <a:r>
              <a:rPr lang="en-US" altLang="zh-CN" sz="2178" spc="1" dirty="0">
                <a:solidFill>
                  <a:srgbClr val="292934"/>
                </a:solidFill>
                <a:latin typeface="Arial"/>
                <a:ea typeface="Arial"/>
                <a:cs typeface="Arial"/>
              </a:rPr>
              <a:t>systems</a:t>
            </a:r>
            <a:r>
              <a:rPr lang="en-US" altLang="zh-CN" sz="2178" spc="-15" dirty="0">
                <a:solidFill>
                  <a:srgbClr val="292934"/>
                </a:solidFill>
                <a:latin typeface="Arial"/>
                <a:ea typeface="Arial"/>
                <a:cs typeface="Arial"/>
              </a:rPr>
              <a:t> </a:t>
            </a:r>
            <a:r>
              <a:rPr lang="en-US" altLang="zh-CN" sz="2178" dirty="0">
                <a:solidFill>
                  <a:srgbClr val="292934"/>
                </a:solidFill>
                <a:latin typeface="Arial"/>
                <a:ea typeface="Arial"/>
                <a:cs typeface="Arial"/>
              </a:rPr>
              <a:t>microcontroller</a:t>
            </a:r>
            <a:r>
              <a:rPr lang="en-US" altLang="zh-CN" sz="2178" spc="27" dirty="0">
                <a:solidFill>
                  <a:srgbClr val="292934"/>
                </a:solidFill>
                <a:latin typeface="Arial"/>
                <a:ea typeface="Arial"/>
                <a:cs typeface="Arial"/>
              </a:rPr>
              <a:t> </a:t>
            </a:r>
            <a:r>
              <a:rPr lang="en-US" altLang="zh-CN" sz="2178" dirty="0">
                <a:solidFill>
                  <a:srgbClr val="292934"/>
                </a:solidFill>
                <a:latin typeface="Arial"/>
                <a:ea typeface="Arial"/>
                <a:cs typeface="Arial"/>
              </a:rPr>
              <a:t>generates</a:t>
            </a:r>
            <a:r>
              <a:rPr lang="en-US" altLang="zh-CN" sz="2178" spc="11" dirty="0">
                <a:solidFill>
                  <a:srgbClr val="292934"/>
                </a:solidFill>
                <a:latin typeface="Arial"/>
                <a:ea typeface="Arial"/>
                <a:cs typeface="Arial"/>
              </a:rPr>
              <a:t> </a:t>
            </a:r>
            <a:r>
              <a:rPr lang="en-US" altLang="zh-CN" sz="2178" dirty="0">
                <a:solidFill>
                  <a:srgbClr val="292934"/>
                </a:solidFill>
                <a:latin typeface="Arial"/>
                <a:ea typeface="Arial"/>
                <a:cs typeface="Arial"/>
              </a:rPr>
              <a:t>output </a:t>
            </a:r>
            <a:r>
              <a:rPr lang="en-US" altLang="zh-CN" sz="2178" spc="-3" dirty="0">
                <a:solidFill>
                  <a:srgbClr val="292934"/>
                </a:solidFill>
                <a:latin typeface="Arial"/>
                <a:ea typeface="Arial"/>
                <a:cs typeface="Arial"/>
              </a:rPr>
              <a:t>which</a:t>
            </a:r>
            <a:r>
              <a:rPr lang="en-US" altLang="zh-CN" sz="2178" spc="21" dirty="0">
                <a:solidFill>
                  <a:srgbClr val="292934"/>
                </a:solidFill>
                <a:latin typeface="Arial"/>
                <a:ea typeface="Arial"/>
                <a:cs typeface="Arial"/>
              </a:rPr>
              <a:t> </a:t>
            </a:r>
            <a:r>
              <a:rPr lang="en-US" altLang="zh-CN" sz="2178" dirty="0">
                <a:solidFill>
                  <a:srgbClr val="292934"/>
                </a:solidFill>
                <a:latin typeface="Arial"/>
                <a:ea typeface="Arial"/>
                <a:cs typeface="Arial"/>
              </a:rPr>
              <a:t>is in </a:t>
            </a:r>
            <a:r>
              <a:rPr lang="en-US" altLang="zh-CN" sz="2178" spc="-1" dirty="0">
                <a:solidFill>
                  <a:srgbClr val="292934"/>
                </a:solidFill>
                <a:latin typeface="Arial"/>
                <a:ea typeface="Arial"/>
                <a:cs typeface="Arial"/>
              </a:rPr>
              <a:t>digital</a:t>
            </a:r>
            <a:r>
              <a:rPr lang="en-US" altLang="zh-CN" sz="2178" spc="16" dirty="0">
                <a:solidFill>
                  <a:srgbClr val="292934"/>
                </a:solidFill>
                <a:latin typeface="Arial"/>
                <a:ea typeface="Arial"/>
                <a:cs typeface="Arial"/>
              </a:rPr>
              <a:t> </a:t>
            </a:r>
            <a:r>
              <a:rPr lang="en-US" altLang="zh-CN" sz="2178" dirty="0">
                <a:solidFill>
                  <a:srgbClr val="292934"/>
                </a:solidFill>
                <a:latin typeface="Arial"/>
                <a:ea typeface="Arial"/>
                <a:cs typeface="Arial"/>
              </a:rPr>
              <a:t>form</a:t>
            </a:r>
            <a:r>
              <a:rPr lang="en-US" altLang="zh-CN" sz="2178" spc="-7" dirty="0">
                <a:solidFill>
                  <a:srgbClr val="292934"/>
                </a:solidFill>
                <a:latin typeface="Arial"/>
                <a:ea typeface="Arial"/>
                <a:cs typeface="Arial"/>
              </a:rPr>
              <a:t> </a:t>
            </a:r>
            <a:r>
              <a:rPr lang="en-US" altLang="zh-CN" sz="2178" dirty="0">
                <a:solidFill>
                  <a:srgbClr val="292934"/>
                </a:solidFill>
                <a:latin typeface="Arial"/>
                <a:ea typeface="Arial"/>
                <a:cs typeface="Arial"/>
              </a:rPr>
              <a:t>but </a:t>
            </a:r>
            <a:r>
              <a:rPr lang="en-US" altLang="zh-CN" sz="2178" spc="3" dirty="0">
                <a:solidFill>
                  <a:srgbClr val="292934"/>
                </a:solidFill>
                <a:latin typeface="Arial"/>
                <a:ea typeface="Arial"/>
                <a:cs typeface="Arial"/>
              </a:rPr>
              <a:t>the</a:t>
            </a:r>
            <a:r>
              <a:rPr lang="en-US" altLang="zh-CN" sz="2178" spc="-14" dirty="0">
                <a:solidFill>
                  <a:srgbClr val="292934"/>
                </a:solidFill>
                <a:latin typeface="Arial"/>
                <a:ea typeface="Arial"/>
                <a:cs typeface="Arial"/>
              </a:rPr>
              <a:t> </a:t>
            </a:r>
            <a:r>
              <a:rPr lang="en-US" altLang="zh-CN" sz="2178" spc="-1" dirty="0">
                <a:solidFill>
                  <a:srgbClr val="292934"/>
                </a:solidFill>
                <a:latin typeface="Arial"/>
                <a:ea typeface="Arial"/>
                <a:cs typeface="Arial"/>
              </a:rPr>
              <a:t>controlling</a:t>
            </a:r>
            <a:r>
              <a:rPr lang="en-US" altLang="zh-CN" sz="2178" spc="33" dirty="0">
                <a:solidFill>
                  <a:srgbClr val="292934"/>
                </a:solidFill>
                <a:latin typeface="Arial"/>
                <a:ea typeface="Arial"/>
                <a:cs typeface="Arial"/>
              </a:rPr>
              <a:t> </a:t>
            </a:r>
            <a:r>
              <a:rPr lang="en-US" altLang="zh-CN" sz="2178" dirty="0">
                <a:solidFill>
                  <a:srgbClr val="292934"/>
                </a:solidFill>
                <a:latin typeface="Arial"/>
                <a:ea typeface="Arial"/>
                <a:cs typeface="Arial"/>
              </a:rPr>
              <a:t>system</a:t>
            </a:r>
            <a:r>
              <a:rPr lang="en-US" altLang="zh-CN" sz="2178" spc="-11" dirty="0">
                <a:solidFill>
                  <a:srgbClr val="292934"/>
                </a:solidFill>
                <a:latin typeface="Arial"/>
                <a:ea typeface="Arial"/>
                <a:cs typeface="Arial"/>
              </a:rPr>
              <a:t> </a:t>
            </a:r>
            <a:r>
              <a:rPr lang="en-US" altLang="zh-CN" sz="2178" spc="-1" dirty="0">
                <a:solidFill>
                  <a:srgbClr val="292934"/>
                </a:solidFill>
                <a:latin typeface="Arial"/>
                <a:ea typeface="Arial"/>
                <a:cs typeface="Arial"/>
              </a:rPr>
              <a:t>requires</a:t>
            </a:r>
            <a:r>
              <a:rPr lang="en-US" altLang="zh-CN" sz="2178" spc="48" dirty="0">
                <a:solidFill>
                  <a:srgbClr val="292934"/>
                </a:solidFill>
                <a:latin typeface="Arial"/>
                <a:ea typeface="Arial"/>
                <a:cs typeface="Arial"/>
              </a:rPr>
              <a:t> </a:t>
            </a:r>
            <a:r>
              <a:rPr lang="en-US" altLang="zh-CN" sz="2178" spc="-2" dirty="0">
                <a:solidFill>
                  <a:srgbClr val="292934"/>
                </a:solidFill>
                <a:latin typeface="Arial"/>
                <a:ea typeface="Arial"/>
                <a:cs typeface="Arial"/>
              </a:rPr>
              <a:t>analog</a:t>
            </a:r>
            <a:r>
              <a:rPr lang="en-US" altLang="zh-CN" sz="2178" spc="26" dirty="0">
                <a:solidFill>
                  <a:srgbClr val="292934"/>
                </a:solidFill>
                <a:latin typeface="Arial"/>
                <a:ea typeface="Arial"/>
                <a:cs typeface="Arial"/>
              </a:rPr>
              <a:t> </a:t>
            </a:r>
            <a:r>
              <a:rPr lang="en-US" altLang="zh-CN" sz="2178" spc="-1" dirty="0">
                <a:solidFill>
                  <a:srgbClr val="292934"/>
                </a:solidFill>
                <a:latin typeface="Arial"/>
                <a:ea typeface="Arial"/>
                <a:cs typeface="Arial"/>
              </a:rPr>
              <a:t>signal</a:t>
            </a:r>
            <a:r>
              <a:rPr lang="en-US" altLang="zh-CN" sz="2178" spc="15" dirty="0">
                <a:solidFill>
                  <a:srgbClr val="292934"/>
                </a:solidFill>
                <a:latin typeface="Arial"/>
                <a:ea typeface="Arial"/>
                <a:cs typeface="Arial"/>
              </a:rPr>
              <a:t> </a:t>
            </a:r>
            <a:r>
              <a:rPr lang="en-US" altLang="zh-CN" sz="2178" dirty="0">
                <a:solidFill>
                  <a:srgbClr val="292934"/>
                </a:solidFill>
                <a:latin typeface="Arial"/>
                <a:ea typeface="Arial"/>
                <a:cs typeface="Arial"/>
              </a:rPr>
              <a:t>as they</a:t>
            </a:r>
            <a:r>
              <a:rPr lang="en-US" altLang="zh-CN" sz="2178" spc="-5" dirty="0">
                <a:solidFill>
                  <a:srgbClr val="292934"/>
                </a:solidFill>
                <a:latin typeface="Arial"/>
                <a:ea typeface="Arial"/>
                <a:cs typeface="Arial"/>
              </a:rPr>
              <a:t> </a:t>
            </a:r>
            <a:r>
              <a:rPr lang="en-US" altLang="zh-CN" sz="2178" spc="-1" dirty="0">
                <a:solidFill>
                  <a:srgbClr val="292934"/>
                </a:solidFill>
                <a:latin typeface="Arial"/>
                <a:ea typeface="Arial"/>
                <a:cs typeface="Arial"/>
              </a:rPr>
              <a:t>don't</a:t>
            </a:r>
            <a:r>
              <a:rPr lang="en-US" altLang="zh-CN" sz="2178" spc="15" dirty="0">
                <a:solidFill>
                  <a:srgbClr val="292934"/>
                </a:solidFill>
                <a:latin typeface="Arial"/>
                <a:ea typeface="Arial"/>
                <a:cs typeface="Arial"/>
              </a:rPr>
              <a:t> </a:t>
            </a:r>
            <a:r>
              <a:rPr lang="en-US" altLang="zh-CN" sz="2178" dirty="0">
                <a:solidFill>
                  <a:srgbClr val="292934"/>
                </a:solidFill>
                <a:latin typeface="Arial"/>
                <a:ea typeface="Arial"/>
                <a:cs typeface="Arial"/>
              </a:rPr>
              <a:t>accept</a:t>
            </a:r>
            <a:r>
              <a:rPr lang="en-US" altLang="zh-CN" sz="2178" spc="-7" dirty="0">
                <a:solidFill>
                  <a:srgbClr val="292934"/>
                </a:solidFill>
                <a:latin typeface="Arial"/>
                <a:ea typeface="Arial"/>
                <a:cs typeface="Arial"/>
              </a:rPr>
              <a:t> </a:t>
            </a:r>
            <a:r>
              <a:rPr lang="en-US" altLang="zh-CN" sz="2178" spc="-1" dirty="0">
                <a:solidFill>
                  <a:srgbClr val="292934"/>
                </a:solidFill>
                <a:latin typeface="Arial"/>
                <a:ea typeface="Arial"/>
                <a:cs typeface="Arial"/>
              </a:rPr>
              <a:t>digital</a:t>
            </a:r>
            <a:r>
              <a:rPr lang="en-US" altLang="zh-CN" sz="2178" spc="27" dirty="0">
                <a:solidFill>
                  <a:srgbClr val="292934"/>
                </a:solidFill>
                <a:latin typeface="Arial"/>
                <a:ea typeface="Arial"/>
                <a:cs typeface="Arial"/>
              </a:rPr>
              <a:t> </a:t>
            </a:r>
            <a:r>
              <a:rPr lang="en-US" altLang="zh-CN" sz="2178" dirty="0">
                <a:solidFill>
                  <a:srgbClr val="292934"/>
                </a:solidFill>
                <a:latin typeface="Arial"/>
                <a:ea typeface="Arial"/>
                <a:cs typeface="Arial"/>
              </a:rPr>
              <a:t>data</a:t>
            </a:r>
            <a:r>
              <a:rPr lang="en-US" altLang="zh-CN" sz="2178" spc="-7" dirty="0">
                <a:solidFill>
                  <a:srgbClr val="292934"/>
                </a:solidFill>
                <a:latin typeface="Arial"/>
                <a:ea typeface="Arial"/>
                <a:cs typeface="Arial"/>
              </a:rPr>
              <a:t> </a:t>
            </a:r>
            <a:r>
              <a:rPr lang="en-US" altLang="zh-CN" sz="2178" dirty="0">
                <a:solidFill>
                  <a:srgbClr val="292934"/>
                </a:solidFill>
                <a:latin typeface="Arial"/>
                <a:ea typeface="Arial"/>
                <a:cs typeface="Arial"/>
              </a:rPr>
              <a:t>thus making</a:t>
            </a:r>
            <a:r>
              <a:rPr lang="en-US" altLang="zh-CN" sz="2178" spc="12" dirty="0">
                <a:solidFill>
                  <a:srgbClr val="292934"/>
                </a:solidFill>
                <a:latin typeface="Arial"/>
                <a:ea typeface="Arial"/>
                <a:cs typeface="Arial"/>
              </a:rPr>
              <a:t> </a:t>
            </a:r>
            <a:r>
              <a:rPr lang="en-US" altLang="zh-CN" sz="2178" dirty="0">
                <a:solidFill>
                  <a:srgbClr val="292934"/>
                </a:solidFill>
                <a:latin typeface="Arial"/>
                <a:ea typeface="Arial"/>
                <a:cs typeface="Arial"/>
              </a:rPr>
              <a:t>it</a:t>
            </a:r>
            <a:r>
              <a:rPr lang="en-US" altLang="zh-CN" sz="2178" spc="-6" dirty="0">
                <a:solidFill>
                  <a:srgbClr val="292934"/>
                </a:solidFill>
                <a:latin typeface="Arial"/>
                <a:ea typeface="Arial"/>
                <a:cs typeface="Arial"/>
              </a:rPr>
              <a:t> </a:t>
            </a:r>
            <a:r>
              <a:rPr lang="en-US" altLang="zh-CN" sz="2178" dirty="0">
                <a:solidFill>
                  <a:srgbClr val="292934"/>
                </a:solidFill>
                <a:latin typeface="Arial"/>
                <a:ea typeface="Arial"/>
                <a:cs typeface="Arial"/>
              </a:rPr>
              <a:t>necessary</a:t>
            </a:r>
            <a:r>
              <a:rPr lang="en-US" altLang="zh-CN" sz="2178" spc="12" dirty="0">
                <a:solidFill>
                  <a:srgbClr val="292934"/>
                </a:solidFill>
                <a:latin typeface="Arial"/>
                <a:ea typeface="Arial"/>
                <a:cs typeface="Arial"/>
              </a:rPr>
              <a:t> </a:t>
            </a:r>
            <a:r>
              <a:rPr lang="en-US" altLang="zh-CN" sz="2178" dirty="0">
                <a:solidFill>
                  <a:srgbClr val="292934"/>
                </a:solidFill>
                <a:latin typeface="Arial"/>
                <a:ea typeface="Arial"/>
                <a:cs typeface="Arial"/>
              </a:rPr>
              <a:t>to </a:t>
            </a:r>
            <a:r>
              <a:rPr lang="en-US" altLang="zh-CN" sz="2178" spc="-2" dirty="0" smtClean="0">
                <a:solidFill>
                  <a:srgbClr val="292934"/>
                </a:solidFill>
                <a:latin typeface="Arial"/>
                <a:ea typeface="Arial"/>
                <a:cs typeface="Arial"/>
              </a:rPr>
              <a:t>use</a:t>
            </a:r>
          </a:p>
          <a:p>
            <a:pPr marL="342900" indent="-342900" algn="just" defTabSz="829909">
              <a:lnSpc>
                <a:spcPts val="2377"/>
              </a:lnSpc>
              <a:buFont typeface="Wingdings" panose="05000000000000000000" pitchFamily="2" charset="2"/>
              <a:buChar char="Ø"/>
            </a:pPr>
            <a:endParaRPr lang="en-US" altLang="zh-CN" sz="2178" spc="-2" dirty="0">
              <a:solidFill>
                <a:srgbClr val="292934"/>
              </a:solidFill>
              <a:latin typeface="Arial"/>
              <a:ea typeface="Arial"/>
              <a:cs typeface="Arial"/>
            </a:endParaRPr>
          </a:p>
          <a:p>
            <a:pPr marL="342900" indent="-342900" algn="just" defTabSz="829909">
              <a:lnSpc>
                <a:spcPts val="2377"/>
              </a:lnSpc>
              <a:buFont typeface="Wingdings" panose="05000000000000000000" pitchFamily="2" charset="2"/>
              <a:buChar char="Ø"/>
            </a:pPr>
            <a:r>
              <a:rPr lang="en-US" altLang="zh-CN" sz="2178" spc="-3" dirty="0" smtClean="0">
                <a:solidFill>
                  <a:srgbClr val="292934"/>
                </a:solidFill>
                <a:latin typeface="Arial"/>
                <a:ea typeface="Arial"/>
                <a:cs typeface="Arial"/>
              </a:rPr>
              <a:t>DAC</a:t>
            </a:r>
            <a:r>
              <a:rPr lang="en-US" altLang="zh-CN" sz="2178" spc="17" dirty="0" smtClean="0">
                <a:solidFill>
                  <a:srgbClr val="292934"/>
                </a:solidFill>
                <a:latin typeface="Arial"/>
                <a:ea typeface="Arial"/>
                <a:cs typeface="Arial"/>
              </a:rPr>
              <a:t> </a:t>
            </a:r>
            <a:r>
              <a:rPr lang="en-US" altLang="zh-CN" sz="2178" dirty="0">
                <a:solidFill>
                  <a:srgbClr val="292934"/>
                </a:solidFill>
                <a:latin typeface="Arial"/>
                <a:ea typeface="Arial"/>
                <a:cs typeface="Arial"/>
              </a:rPr>
              <a:t>converts </a:t>
            </a:r>
            <a:r>
              <a:rPr lang="en-US" altLang="zh-CN" sz="2178" spc="-2" dirty="0">
                <a:solidFill>
                  <a:srgbClr val="292934"/>
                </a:solidFill>
                <a:latin typeface="Arial"/>
                <a:ea typeface="Arial"/>
                <a:cs typeface="Arial"/>
              </a:rPr>
              <a:t>digital</a:t>
            </a:r>
            <a:r>
              <a:rPr lang="en-US" altLang="zh-CN" sz="2178" spc="19" dirty="0">
                <a:solidFill>
                  <a:srgbClr val="292934"/>
                </a:solidFill>
                <a:latin typeface="Arial"/>
                <a:ea typeface="Arial"/>
                <a:cs typeface="Arial"/>
              </a:rPr>
              <a:t> </a:t>
            </a:r>
            <a:r>
              <a:rPr lang="en-US" altLang="zh-CN" sz="2178" dirty="0">
                <a:solidFill>
                  <a:srgbClr val="292934"/>
                </a:solidFill>
                <a:latin typeface="Arial"/>
                <a:ea typeface="Arial"/>
                <a:cs typeface="Arial"/>
              </a:rPr>
              <a:t>data into </a:t>
            </a:r>
            <a:r>
              <a:rPr lang="en-US" altLang="zh-CN" sz="2178" spc="-1" dirty="0">
                <a:solidFill>
                  <a:srgbClr val="292934"/>
                </a:solidFill>
                <a:latin typeface="Arial"/>
                <a:ea typeface="Arial"/>
                <a:cs typeface="Arial"/>
              </a:rPr>
              <a:t>equivalent</a:t>
            </a:r>
            <a:r>
              <a:rPr lang="en-US" altLang="zh-CN" sz="2178" spc="51" dirty="0">
                <a:solidFill>
                  <a:srgbClr val="292934"/>
                </a:solidFill>
                <a:latin typeface="Arial"/>
                <a:ea typeface="Arial"/>
                <a:cs typeface="Arial"/>
              </a:rPr>
              <a:t> </a:t>
            </a:r>
            <a:r>
              <a:rPr lang="en-US" altLang="zh-CN" sz="2178" spc="-2" dirty="0">
                <a:solidFill>
                  <a:srgbClr val="292934"/>
                </a:solidFill>
                <a:latin typeface="Arial"/>
                <a:ea typeface="Arial"/>
                <a:cs typeface="Arial"/>
              </a:rPr>
              <a:t>analog</a:t>
            </a:r>
            <a:r>
              <a:rPr lang="en-US" altLang="zh-CN" sz="2178" spc="26" dirty="0">
                <a:solidFill>
                  <a:srgbClr val="292934"/>
                </a:solidFill>
                <a:latin typeface="Arial"/>
                <a:ea typeface="Arial"/>
                <a:cs typeface="Arial"/>
              </a:rPr>
              <a:t> </a:t>
            </a:r>
            <a:r>
              <a:rPr lang="en-US" altLang="zh-CN" sz="2178" spc="-1" dirty="0" smtClean="0">
                <a:solidFill>
                  <a:srgbClr val="292934"/>
                </a:solidFill>
                <a:latin typeface="Arial"/>
                <a:ea typeface="Arial"/>
                <a:cs typeface="Arial"/>
              </a:rPr>
              <a:t>voltage.</a:t>
            </a:r>
          </a:p>
          <a:p>
            <a:pPr marL="342900" indent="-342900" algn="just" defTabSz="829909">
              <a:lnSpc>
                <a:spcPts val="2377"/>
              </a:lnSpc>
              <a:buFont typeface="Wingdings" panose="05000000000000000000" pitchFamily="2" charset="2"/>
              <a:buChar char="Ø"/>
            </a:pPr>
            <a:endParaRPr lang="en-US" altLang="zh-CN" sz="2178" spc="-1" dirty="0">
              <a:solidFill>
                <a:srgbClr val="292934"/>
              </a:solidFill>
              <a:latin typeface="Arial"/>
              <a:ea typeface="Arial"/>
              <a:cs typeface="Arial"/>
            </a:endParaRPr>
          </a:p>
          <a:p>
            <a:pPr marL="342900" indent="-342900" algn="just" defTabSz="829909">
              <a:lnSpc>
                <a:spcPts val="2377"/>
              </a:lnSpc>
              <a:buFont typeface="Wingdings" panose="05000000000000000000" pitchFamily="2" charset="2"/>
              <a:buChar char="Ø"/>
            </a:pPr>
            <a:r>
              <a:rPr lang="en-US" altLang="zh-CN" sz="2178" dirty="0" smtClean="0">
                <a:solidFill>
                  <a:srgbClr val="292934"/>
                </a:solidFill>
                <a:latin typeface="Arial"/>
                <a:ea typeface="Arial"/>
                <a:cs typeface="Arial"/>
              </a:rPr>
              <a:t> </a:t>
            </a:r>
            <a:r>
              <a:rPr lang="en-US" altLang="zh-CN" sz="2178" spc="-2" dirty="0">
                <a:solidFill>
                  <a:srgbClr val="292934"/>
                </a:solidFill>
                <a:latin typeface="Arial"/>
                <a:ea typeface="Arial"/>
                <a:cs typeface="Arial"/>
              </a:rPr>
              <a:t>Digital</a:t>
            </a:r>
            <a:r>
              <a:rPr lang="en-US" altLang="zh-CN" sz="2178" spc="21" dirty="0">
                <a:solidFill>
                  <a:srgbClr val="292934"/>
                </a:solidFill>
                <a:latin typeface="Arial"/>
                <a:ea typeface="Arial"/>
                <a:cs typeface="Arial"/>
              </a:rPr>
              <a:t> </a:t>
            </a:r>
            <a:r>
              <a:rPr lang="en-US" altLang="zh-CN" sz="2178" dirty="0">
                <a:solidFill>
                  <a:srgbClr val="292934"/>
                </a:solidFill>
                <a:latin typeface="Arial"/>
                <a:ea typeface="Arial"/>
                <a:cs typeface="Arial"/>
              </a:rPr>
              <a:t>to</a:t>
            </a:r>
            <a:r>
              <a:rPr lang="en-US" altLang="zh-CN" sz="2178" spc="-122" dirty="0">
                <a:solidFill>
                  <a:srgbClr val="292934"/>
                </a:solidFill>
                <a:latin typeface="Arial"/>
                <a:ea typeface="Arial"/>
                <a:cs typeface="Arial"/>
              </a:rPr>
              <a:t> </a:t>
            </a:r>
            <a:r>
              <a:rPr lang="en-US" altLang="zh-CN" sz="2178" spc="-2" dirty="0">
                <a:solidFill>
                  <a:srgbClr val="292934"/>
                </a:solidFill>
                <a:latin typeface="Arial"/>
                <a:ea typeface="Arial"/>
                <a:cs typeface="Arial"/>
              </a:rPr>
              <a:t>Analog</a:t>
            </a:r>
            <a:r>
              <a:rPr lang="en-US" altLang="zh-CN" sz="2178" spc="34" dirty="0">
                <a:solidFill>
                  <a:srgbClr val="292934"/>
                </a:solidFill>
                <a:latin typeface="Arial"/>
                <a:ea typeface="Arial"/>
                <a:cs typeface="Arial"/>
              </a:rPr>
              <a:t> </a:t>
            </a:r>
            <a:r>
              <a:rPr lang="en-US" altLang="zh-CN" sz="2178" dirty="0">
                <a:solidFill>
                  <a:srgbClr val="292934"/>
                </a:solidFill>
                <a:latin typeface="Arial"/>
                <a:ea typeface="Arial"/>
                <a:cs typeface="Arial"/>
              </a:rPr>
              <a:t>Converter is a</a:t>
            </a:r>
            <a:r>
              <a:rPr lang="en-US" altLang="zh-CN" sz="2178" spc="5" dirty="0">
                <a:solidFill>
                  <a:srgbClr val="292934"/>
                </a:solidFill>
                <a:latin typeface="Arial"/>
                <a:ea typeface="Arial"/>
                <a:cs typeface="Arial"/>
              </a:rPr>
              <a:t> </a:t>
            </a:r>
            <a:r>
              <a:rPr lang="en-US" altLang="zh-CN" sz="2178" dirty="0">
                <a:solidFill>
                  <a:srgbClr val="292934"/>
                </a:solidFill>
                <a:latin typeface="Arial"/>
                <a:ea typeface="Arial"/>
                <a:cs typeface="Arial"/>
              </a:rPr>
              <a:t>device</a:t>
            </a:r>
            <a:r>
              <a:rPr lang="en-US" altLang="zh-CN" sz="2178" spc="6" dirty="0">
                <a:solidFill>
                  <a:srgbClr val="292934"/>
                </a:solidFill>
                <a:latin typeface="Arial"/>
                <a:ea typeface="Arial"/>
                <a:cs typeface="Arial"/>
              </a:rPr>
              <a:t> </a:t>
            </a:r>
            <a:r>
              <a:rPr lang="en-US" altLang="zh-CN" sz="2178" dirty="0">
                <a:solidFill>
                  <a:srgbClr val="292934"/>
                </a:solidFill>
                <a:latin typeface="Arial"/>
                <a:ea typeface="Arial"/>
                <a:cs typeface="Arial"/>
              </a:rPr>
              <a:t>used</a:t>
            </a:r>
            <a:r>
              <a:rPr lang="en-US" altLang="zh-CN" sz="2178" spc="6" dirty="0">
                <a:solidFill>
                  <a:srgbClr val="292934"/>
                </a:solidFill>
                <a:latin typeface="Arial"/>
                <a:ea typeface="Arial"/>
                <a:cs typeface="Arial"/>
              </a:rPr>
              <a:t> </a:t>
            </a:r>
            <a:r>
              <a:rPr lang="en-US" altLang="zh-CN" sz="2178" dirty="0">
                <a:solidFill>
                  <a:srgbClr val="292934"/>
                </a:solidFill>
                <a:latin typeface="Arial"/>
                <a:ea typeface="Arial"/>
                <a:cs typeface="Arial"/>
              </a:rPr>
              <a:t>to</a:t>
            </a:r>
            <a:r>
              <a:rPr lang="en-US" altLang="zh-CN" sz="2178" spc="-15" dirty="0">
                <a:solidFill>
                  <a:srgbClr val="292934"/>
                </a:solidFill>
                <a:latin typeface="Arial"/>
                <a:ea typeface="Arial"/>
                <a:cs typeface="Arial"/>
              </a:rPr>
              <a:t> </a:t>
            </a:r>
            <a:r>
              <a:rPr lang="en-US" altLang="zh-CN" sz="2178" dirty="0">
                <a:solidFill>
                  <a:srgbClr val="292934"/>
                </a:solidFill>
                <a:latin typeface="Arial"/>
                <a:ea typeface="Arial"/>
                <a:cs typeface="Arial"/>
              </a:rPr>
              <a:t>convert</a:t>
            </a:r>
            <a:r>
              <a:rPr lang="en-US" altLang="zh-CN" sz="2178" spc="5" dirty="0">
                <a:solidFill>
                  <a:srgbClr val="292934"/>
                </a:solidFill>
                <a:latin typeface="Arial"/>
                <a:ea typeface="Arial"/>
                <a:cs typeface="Arial"/>
              </a:rPr>
              <a:t> </a:t>
            </a:r>
            <a:r>
              <a:rPr lang="en-US" altLang="zh-CN" sz="2178" spc="-2" dirty="0">
                <a:solidFill>
                  <a:srgbClr val="292934"/>
                </a:solidFill>
                <a:latin typeface="Arial"/>
                <a:ea typeface="Arial"/>
                <a:cs typeface="Arial"/>
              </a:rPr>
              <a:t>digital</a:t>
            </a:r>
            <a:r>
              <a:rPr lang="en-US" altLang="zh-CN" sz="2178" dirty="0">
                <a:solidFill>
                  <a:srgbClr val="292934"/>
                </a:solidFill>
                <a:latin typeface="Arial"/>
                <a:ea typeface="Arial"/>
                <a:cs typeface="Arial"/>
              </a:rPr>
              <a:t> </a:t>
            </a:r>
            <a:r>
              <a:rPr lang="en-US" altLang="zh-CN" sz="2178" spc="-1" dirty="0">
                <a:solidFill>
                  <a:srgbClr val="292934"/>
                </a:solidFill>
                <a:latin typeface="Arial"/>
                <a:ea typeface="Arial"/>
                <a:cs typeface="Arial"/>
              </a:rPr>
              <a:t>pulses</a:t>
            </a:r>
            <a:r>
              <a:rPr lang="en-US" altLang="zh-CN" sz="2178" spc="9" dirty="0">
                <a:solidFill>
                  <a:srgbClr val="292934"/>
                </a:solidFill>
                <a:latin typeface="Arial"/>
                <a:ea typeface="Arial"/>
                <a:cs typeface="Arial"/>
              </a:rPr>
              <a:t> </a:t>
            </a:r>
            <a:r>
              <a:rPr lang="en-US" altLang="zh-CN" sz="2178" dirty="0">
                <a:solidFill>
                  <a:srgbClr val="292934"/>
                </a:solidFill>
                <a:latin typeface="Arial"/>
                <a:ea typeface="Arial"/>
                <a:cs typeface="Arial"/>
              </a:rPr>
              <a:t>to </a:t>
            </a:r>
            <a:r>
              <a:rPr lang="en-US" altLang="zh-CN" sz="2178" spc="-2" dirty="0">
                <a:solidFill>
                  <a:srgbClr val="292934"/>
                </a:solidFill>
                <a:latin typeface="Arial"/>
                <a:ea typeface="Arial"/>
                <a:cs typeface="Arial"/>
              </a:rPr>
              <a:t>analog</a:t>
            </a:r>
            <a:r>
              <a:rPr lang="en-US" altLang="zh-CN" sz="2178" spc="34" dirty="0">
                <a:solidFill>
                  <a:srgbClr val="292934"/>
                </a:solidFill>
                <a:latin typeface="Arial"/>
                <a:ea typeface="Arial"/>
                <a:cs typeface="Arial"/>
              </a:rPr>
              <a:t> </a:t>
            </a:r>
            <a:r>
              <a:rPr lang="en-US" altLang="zh-CN" sz="2178" spc="-1" dirty="0">
                <a:solidFill>
                  <a:srgbClr val="292934"/>
                </a:solidFill>
                <a:latin typeface="Arial"/>
                <a:ea typeface="Arial"/>
                <a:cs typeface="Arial"/>
              </a:rPr>
              <a:t>signals.</a:t>
            </a:r>
            <a:endParaRPr lang="en-US" altLang="zh-CN" sz="2178" dirty="0">
              <a:solidFill>
                <a:prstClr val="black"/>
              </a:solidFill>
              <a:latin typeface="Arial"/>
              <a:ea typeface="Arial"/>
              <a:cs typeface="Arial"/>
            </a:endParaRPr>
          </a:p>
          <a:p>
            <a:pPr marL="342900" indent="-342900" defTabSz="829909">
              <a:lnSpc>
                <a:spcPts val="2377"/>
              </a:lnSpc>
              <a:buFont typeface="Wingdings" panose="05000000000000000000" pitchFamily="2" charset="2"/>
              <a:buChar char="Ø"/>
            </a:pPr>
            <a:endParaRPr lang="en-US" altLang="zh-CN" sz="2178" dirty="0" smtClean="0">
              <a:solidFill>
                <a:srgbClr val="292934"/>
              </a:solidFill>
              <a:latin typeface="Arial"/>
              <a:ea typeface="Arial"/>
              <a:cs typeface="Arial"/>
            </a:endParaRPr>
          </a:p>
          <a:p>
            <a:pPr defTabSz="829909">
              <a:lnSpc>
                <a:spcPts val="2377"/>
              </a:lnSpc>
            </a:pPr>
            <a:endParaRPr lang="en-US" altLang="zh-CN" sz="2178" dirty="0">
              <a:solidFill>
                <a:prstClr val="black"/>
              </a:solidFill>
              <a:latin typeface="Arial"/>
              <a:ea typeface="Arial"/>
              <a:cs typeface="Arial"/>
            </a:endParaRPr>
          </a:p>
        </p:txBody>
      </p:sp>
    </p:spTree>
    <p:extLst>
      <p:ext uri="{BB962C8B-B14F-4D97-AF65-F5344CB8AC3E}">
        <p14:creationId xmlns:p14="http://schemas.microsoft.com/office/powerpoint/2010/main" val="2288078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1401" y="1165679"/>
            <a:ext cx="9950146" cy="4801761"/>
          </a:xfrm>
        </p:spPr>
        <p:txBody>
          <a:bodyPr>
            <a:noAutofit/>
          </a:bodyPr>
          <a:lstStyle/>
          <a:p>
            <a:pPr>
              <a:lnSpc>
                <a:spcPct val="150000"/>
              </a:lnSpc>
            </a:pPr>
            <a:r>
              <a:rPr lang="en-US" sz="2000" dirty="0">
                <a:latin typeface="Arial" panose="020B0604020202020204" pitchFamily="34" charset="0"/>
                <a:cs typeface="Arial" panose="020B0604020202020204" pitchFamily="34" charset="0"/>
              </a:rPr>
              <a:t>To convert the digital signal to analog signal a Digital-to-Analog Converter (</a:t>
            </a:r>
            <a:r>
              <a:rPr lang="en-US" sz="2000" dirty="0" smtClean="0">
                <a:latin typeface="Arial" panose="020B0604020202020204" pitchFamily="34" charset="0"/>
                <a:cs typeface="Arial" panose="020B0604020202020204" pitchFamily="34" charset="0"/>
              </a:rPr>
              <a:t>DAC) has </a:t>
            </a:r>
            <a:r>
              <a:rPr lang="en-US" sz="2000" dirty="0">
                <a:latin typeface="Arial" panose="020B0604020202020204" pitchFamily="34" charset="0"/>
                <a:cs typeface="Arial" panose="020B0604020202020204" pitchFamily="34" charset="0"/>
              </a:rPr>
              <a:t>to be employed.</a:t>
            </a:r>
          </a:p>
          <a:p>
            <a:pPr>
              <a:lnSpc>
                <a:spcPct val="150000"/>
              </a:lnSpc>
            </a:pPr>
            <a:r>
              <a:rPr lang="en-US" sz="2000" dirty="0" smtClean="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DAC will accept a digital (binary) input and convert to analog voltage or current.</a:t>
            </a:r>
          </a:p>
          <a:p>
            <a:pPr>
              <a:lnSpc>
                <a:spcPct val="150000"/>
              </a:lnSpc>
            </a:pPr>
            <a:r>
              <a:rPr lang="en-US" sz="2000" dirty="0" smtClean="0">
                <a:latin typeface="Arial" panose="020B0604020202020204" pitchFamily="34" charset="0"/>
                <a:cs typeface="Arial" panose="020B0604020202020204" pitchFamily="34" charset="0"/>
              </a:rPr>
              <a:t>Every </a:t>
            </a:r>
            <a:r>
              <a:rPr lang="en-US" sz="2000" dirty="0">
                <a:latin typeface="Arial" panose="020B0604020202020204" pitchFamily="34" charset="0"/>
                <a:cs typeface="Arial" panose="020B0604020202020204" pitchFamily="34" charset="0"/>
              </a:rPr>
              <a:t>DAC will have "n" input lines and an analog output.</a:t>
            </a:r>
          </a:p>
          <a:p>
            <a:pPr>
              <a:lnSpc>
                <a:spcPct val="150000"/>
              </a:lnSpc>
            </a:pPr>
            <a:r>
              <a:rPr lang="en-US" sz="2000" dirty="0" smtClean="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DAC require a reference analog voltage (</a:t>
            </a:r>
            <a:r>
              <a:rPr lang="en-US" sz="2000" dirty="0" err="1">
                <a:latin typeface="Arial" panose="020B0604020202020204" pitchFamily="34" charset="0"/>
                <a:cs typeface="Arial" panose="020B0604020202020204" pitchFamily="34" charset="0"/>
              </a:rPr>
              <a:t>V</a:t>
            </a:r>
            <a:r>
              <a:rPr lang="en-US" sz="2000" baseline="-25000" dirty="0" err="1">
                <a:latin typeface="Arial" panose="020B0604020202020204" pitchFamily="34" charset="0"/>
                <a:cs typeface="Arial" panose="020B0604020202020204" pitchFamily="34" charset="0"/>
              </a:rPr>
              <a:t>ref</a:t>
            </a:r>
            <a:r>
              <a:rPr lang="en-US" sz="2000" dirty="0">
                <a:latin typeface="Arial" panose="020B0604020202020204" pitchFamily="34" charset="0"/>
                <a:cs typeface="Arial" panose="020B0604020202020204" pitchFamily="34" charset="0"/>
              </a:rPr>
              <a:t>) or current (</a:t>
            </a:r>
            <a:r>
              <a:rPr lang="en-US" sz="2000" dirty="0" err="1">
                <a:latin typeface="Arial" panose="020B0604020202020204" pitchFamily="34" charset="0"/>
                <a:cs typeface="Arial" panose="020B0604020202020204" pitchFamily="34" charset="0"/>
              </a:rPr>
              <a:t>I</a:t>
            </a:r>
            <a:r>
              <a:rPr lang="en-US" sz="2000" baseline="-25000" dirty="0" err="1">
                <a:latin typeface="Arial" panose="020B0604020202020204" pitchFamily="34" charset="0"/>
                <a:cs typeface="Arial" panose="020B0604020202020204" pitchFamily="34" charset="0"/>
              </a:rPr>
              <a:t>ref</a:t>
            </a:r>
            <a:r>
              <a:rPr lang="en-US" sz="2000" dirty="0">
                <a:latin typeface="Arial" panose="020B0604020202020204" pitchFamily="34" charset="0"/>
                <a:cs typeface="Arial" panose="020B0604020202020204" pitchFamily="34" charset="0"/>
              </a:rPr>
              <a:t>) source.</a:t>
            </a:r>
          </a:p>
          <a:p>
            <a:pPr>
              <a:lnSpc>
                <a:spcPct val="150000"/>
              </a:lnSpc>
            </a:pPr>
            <a:r>
              <a:rPr lang="en-US" sz="2000" dirty="0" smtClean="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smallest possible analog value that can be represented by the n-bit binary code is </a:t>
            </a:r>
            <a:r>
              <a:rPr lang="en-US" sz="2000" dirty="0" smtClean="0">
                <a:latin typeface="Arial" panose="020B0604020202020204" pitchFamily="34" charset="0"/>
                <a:cs typeface="Arial" panose="020B0604020202020204" pitchFamily="34" charset="0"/>
              </a:rPr>
              <a:t>called </a:t>
            </a:r>
            <a:r>
              <a:rPr lang="en-US" sz="2000" dirty="0">
                <a:latin typeface="Arial" panose="020B0604020202020204" pitchFamily="34" charset="0"/>
                <a:cs typeface="Arial" panose="020B0604020202020204" pitchFamily="34" charset="0"/>
              </a:rPr>
              <a:t>resolution.</a:t>
            </a:r>
          </a:p>
          <a:p>
            <a:pPr>
              <a:lnSpc>
                <a:spcPct val="150000"/>
              </a:lnSpc>
            </a:pPr>
            <a:r>
              <a:rPr lang="en-US" sz="2000" dirty="0" smtClean="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resolution of DAC with n-bit binary input is </a:t>
            </a:r>
            <a:r>
              <a:rPr lang="en-US" sz="2000" dirty="0" smtClean="0">
                <a:latin typeface="Arial" panose="020B0604020202020204" pitchFamily="34" charset="0"/>
                <a:cs typeface="Arial" panose="020B0604020202020204" pitchFamily="34" charset="0"/>
              </a:rPr>
              <a:t>1/2</a:t>
            </a:r>
            <a:r>
              <a:rPr lang="en-US" sz="2000" baseline="30000" dirty="0" smtClean="0">
                <a:latin typeface="Arial" panose="020B0604020202020204" pitchFamily="34" charset="0"/>
                <a:cs typeface="Arial" panose="020B0604020202020204" pitchFamily="34" charset="0"/>
              </a:rPr>
              <a:t>n</a:t>
            </a:r>
            <a:r>
              <a:rPr lang="en-US" sz="2000" dirty="0" smtClean="0">
                <a:latin typeface="Arial" panose="020B0604020202020204" pitchFamily="34" charset="0"/>
                <a:cs typeface="Arial" panose="020B0604020202020204" pitchFamily="34" charset="0"/>
              </a:rPr>
              <a:t>  of </a:t>
            </a:r>
            <a:r>
              <a:rPr lang="en-US" sz="2000" dirty="0">
                <a:latin typeface="Arial" panose="020B0604020202020204" pitchFamily="34" charset="0"/>
                <a:cs typeface="Arial" panose="020B0604020202020204" pitchFamily="34" charset="0"/>
              </a:rPr>
              <a:t>reference analog value.</a:t>
            </a:r>
          </a:p>
          <a:p>
            <a:pPr>
              <a:lnSpc>
                <a:spcPct val="150000"/>
              </a:lnSpc>
            </a:pPr>
            <a:r>
              <a:rPr lang="en-US" sz="2000" dirty="0" smtClean="0">
                <a:latin typeface="Arial" panose="020B0604020202020204" pitchFamily="34" charset="0"/>
                <a:cs typeface="Arial" panose="020B0604020202020204" pitchFamily="34" charset="0"/>
              </a:rPr>
              <a:t>Every </a:t>
            </a:r>
            <a:r>
              <a:rPr lang="en-US" sz="2000" dirty="0">
                <a:latin typeface="Arial" panose="020B0604020202020204" pitchFamily="34" charset="0"/>
                <a:cs typeface="Arial" panose="020B0604020202020204" pitchFamily="34" charset="0"/>
              </a:rPr>
              <a:t>analog output will be a multiple of the resolution.</a:t>
            </a:r>
          </a:p>
          <a:p>
            <a:pPr marL="0" indent="0">
              <a:lnSpc>
                <a:spcPct val="150000"/>
              </a:lnSpc>
              <a:buNone/>
            </a:pPr>
            <a:endParaRPr lang="en-US" sz="2000" baseline="30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0607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8085projects.info/images/DAC-0800-pic1(78).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32869" y="1467763"/>
            <a:ext cx="4163370" cy="40583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00891" y="548640"/>
            <a:ext cx="9627326" cy="907941"/>
          </a:xfrm>
          <a:prstGeom prst="rect">
            <a:avLst/>
          </a:prstGeom>
          <a:noFill/>
        </p:spPr>
        <p:txBody>
          <a:bodyPr wrap="square" rtlCol="0">
            <a:spAutoFit/>
          </a:bodyPr>
          <a:lstStyle/>
          <a:p>
            <a:pPr>
              <a:lnSpc>
                <a:spcPts val="1440"/>
              </a:lnSpc>
            </a:pPr>
            <a:r>
              <a:rPr lang="en-US" sz="2000" b="1" dirty="0"/>
              <a:t>For example, consider an 8-bit DAC with reference analog voltage of 5 volts. The </a:t>
            </a:r>
            <a:r>
              <a:rPr lang="en-US" sz="2000" b="1" dirty="0" smtClean="0"/>
              <a:t>analog</a:t>
            </a:r>
          </a:p>
          <a:p>
            <a:pPr>
              <a:lnSpc>
                <a:spcPts val="1440"/>
              </a:lnSpc>
            </a:pPr>
            <a:endParaRPr lang="en-US" sz="2000" b="1" dirty="0"/>
          </a:p>
          <a:p>
            <a:pPr>
              <a:lnSpc>
                <a:spcPts val="1440"/>
              </a:lnSpc>
            </a:pPr>
            <a:r>
              <a:rPr lang="en-US" sz="2000" b="1" dirty="0" smtClean="0"/>
              <a:t>values </a:t>
            </a:r>
            <a:r>
              <a:rPr lang="en-US" sz="2000" b="1" dirty="0"/>
              <a:t>for all possible digital input are as shown.</a:t>
            </a:r>
            <a:endParaRPr lang="en-US" sz="2000" dirty="0"/>
          </a:p>
          <a:p>
            <a:endParaRPr lang="en-IN" dirty="0"/>
          </a:p>
        </p:txBody>
      </p:sp>
    </p:spTree>
    <p:extLst>
      <p:ext uri="{BB962C8B-B14F-4D97-AF65-F5344CB8AC3E}">
        <p14:creationId xmlns:p14="http://schemas.microsoft.com/office/powerpoint/2010/main" val="3294828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786" y="237962"/>
            <a:ext cx="9950146" cy="1037345"/>
          </a:xfrm>
        </p:spPr>
        <p:txBody>
          <a:bodyPr/>
          <a:lstStyle/>
          <a:p>
            <a:r>
              <a:rPr lang="en-US" b="1" dirty="0"/>
              <a:t>PIN DIGRAM </a:t>
            </a:r>
            <a:r>
              <a:rPr lang="en-US" b="1" dirty="0" smtClean="0"/>
              <a:t>OF </a:t>
            </a:r>
            <a:r>
              <a:rPr lang="en-US" b="1" dirty="0"/>
              <a:t>DAC0800</a:t>
            </a:r>
            <a:endParaRPr lang="en-US" dirty="0"/>
          </a:p>
        </p:txBody>
      </p:sp>
      <p:pic>
        <p:nvPicPr>
          <p:cNvPr id="1026" name="Picture 2" descr="http://8085projects.info/images/DAC-0800-pic1(78).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77262" y="1297885"/>
            <a:ext cx="3019048" cy="44142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8085projects.info/images/PinDiag-0800-pic2(7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730" y="1286596"/>
            <a:ext cx="7927270" cy="4628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707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5425" y="2829719"/>
            <a:ext cx="5524500" cy="1352550"/>
          </a:xfrm>
        </p:spPr>
      </p:pic>
    </p:spTree>
    <p:extLst>
      <p:ext uri="{BB962C8B-B14F-4D97-AF65-F5344CB8AC3E}">
        <p14:creationId xmlns:p14="http://schemas.microsoft.com/office/powerpoint/2010/main" val="3221873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2786" y="553156"/>
            <a:ext cx="11356992" cy="5892799"/>
          </a:xfrm>
        </p:spPr>
        <p:txBody>
          <a:bodyPr>
            <a:normAutofit/>
          </a:bodyPr>
          <a:lstStyle/>
          <a:p>
            <a:pPr marL="0" indent="0">
              <a:buNone/>
            </a:pPr>
            <a:r>
              <a:rPr lang="en-US" b="1" dirty="0"/>
              <a:t/>
            </a:r>
            <a:br>
              <a:rPr lang="en-US" b="1" dirty="0"/>
            </a:br>
            <a:endParaRPr lang="en-US" sz="2100" dirty="0"/>
          </a:p>
          <a:p>
            <a:r>
              <a:rPr lang="en-US" sz="2100" b="1" dirty="0"/>
              <a:t>The </a:t>
            </a:r>
            <a:r>
              <a:rPr lang="en-US" sz="2100" b="1" dirty="0" smtClean="0"/>
              <a:t>DAC 0800 </a:t>
            </a:r>
            <a:r>
              <a:rPr lang="en-US" sz="2100" b="1" dirty="0"/>
              <a:t>is an 8-bit, high speed, current output DAC with a typical settling time (conversion time) </a:t>
            </a:r>
            <a:r>
              <a:rPr lang="en-US" sz="2100" b="1" dirty="0" smtClean="0"/>
              <a:t>of   </a:t>
            </a:r>
            <a:r>
              <a:rPr lang="en-US" sz="2100" b="1" dirty="0"/>
              <a:t>100 ns</a:t>
            </a:r>
            <a:r>
              <a:rPr lang="en-US" sz="2100" b="1" dirty="0" smtClean="0"/>
              <a:t>.</a:t>
            </a:r>
            <a:endParaRPr lang="en-US" sz="2100" dirty="0" smtClean="0"/>
          </a:p>
          <a:p>
            <a:r>
              <a:rPr lang="en-US" sz="2100" b="1" dirty="0" smtClean="0"/>
              <a:t>It produces complementary current output, which can be converted to voltage by using simple resistor load.</a:t>
            </a:r>
            <a:endParaRPr lang="en-US" sz="2100" dirty="0" smtClean="0"/>
          </a:p>
          <a:p>
            <a:r>
              <a:rPr lang="en-US" sz="2100" b="1" dirty="0" smtClean="0"/>
              <a:t>The </a:t>
            </a:r>
            <a:r>
              <a:rPr lang="en-US" sz="2100" b="1" dirty="0"/>
              <a:t>DAC0800 require a positive and a negative supply voltage in the range of ± 5V to ±18V</a:t>
            </a:r>
            <a:r>
              <a:rPr lang="en-US" sz="2100" b="1" dirty="0" smtClean="0"/>
              <a:t>.</a:t>
            </a:r>
            <a:br>
              <a:rPr lang="en-US" sz="2100" b="1" dirty="0" smtClean="0"/>
            </a:br>
            <a:endParaRPr lang="en-US" sz="2100" dirty="0" smtClean="0"/>
          </a:p>
          <a:p>
            <a:r>
              <a:rPr lang="en-US" sz="2100" b="1" dirty="0" smtClean="0"/>
              <a:t>The </a:t>
            </a:r>
            <a:r>
              <a:rPr lang="en-US" sz="2100" b="1" dirty="0"/>
              <a:t>reference voltage and the digital input will decide the analog output current, which can be converted to a voltage by simply connecting a resistor to output terminal or by using an op-amp I to V converter.</a:t>
            </a:r>
            <a:endParaRPr lang="en-US" sz="2100" dirty="0"/>
          </a:p>
          <a:p>
            <a:r>
              <a:rPr lang="en-US" sz="2100" b="1" dirty="0" smtClean="0"/>
              <a:t>The </a:t>
            </a:r>
            <a:r>
              <a:rPr lang="en-US" sz="2100" b="1" dirty="0"/>
              <a:t>DAC0800 is available as a 16-pin IC in DIP.</a:t>
            </a:r>
            <a:endParaRPr lang="en-US" sz="2100" dirty="0"/>
          </a:p>
          <a:p>
            <a:pPr>
              <a:lnSpc>
                <a:spcPct val="120000"/>
              </a:lnSpc>
            </a:pPr>
            <a:endParaRPr lang="en-US" sz="4200" dirty="0"/>
          </a:p>
        </p:txBody>
      </p:sp>
    </p:spTree>
    <p:extLst>
      <p:ext uri="{BB962C8B-B14F-4D97-AF65-F5344CB8AC3E}">
        <p14:creationId xmlns:p14="http://schemas.microsoft.com/office/powerpoint/2010/main" val="3165367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Keyboards are organized in a matrix </a:t>
            </a:r>
            <a:r>
              <a:rPr lang="en-US" b="1" dirty="0" smtClean="0"/>
              <a:t>of rows </a:t>
            </a:r>
            <a:r>
              <a:rPr lang="en-US" b="1" dirty="0"/>
              <a:t>and columns</a:t>
            </a:r>
          </a:p>
          <a:p>
            <a:pPr>
              <a:buFont typeface="Wingdings" panose="05000000000000000000" pitchFamily="2" charset="2"/>
              <a:buChar char="Ø"/>
            </a:pPr>
            <a:r>
              <a:rPr lang="en-US" dirty="0" smtClean="0"/>
              <a:t>The </a:t>
            </a:r>
            <a:r>
              <a:rPr lang="en-US" dirty="0"/>
              <a:t>CPU accesses both rows and </a:t>
            </a:r>
            <a:r>
              <a:rPr lang="en-US" dirty="0" smtClean="0"/>
              <a:t>columns through </a:t>
            </a:r>
            <a:r>
              <a:rPr lang="en-US" dirty="0"/>
              <a:t>ports</a:t>
            </a:r>
          </a:p>
          <a:p>
            <a:r>
              <a:rPr lang="en-US" dirty="0" smtClean="0"/>
              <a:t>Therefore</a:t>
            </a:r>
            <a:r>
              <a:rPr lang="en-US" dirty="0"/>
              <a:t>, with two 8-bit ports, an 8 x 8 </a:t>
            </a:r>
            <a:r>
              <a:rPr lang="en-US" dirty="0" smtClean="0"/>
              <a:t>matrix of </a:t>
            </a:r>
            <a:r>
              <a:rPr lang="en-US" dirty="0"/>
              <a:t>keys can be connected to a </a:t>
            </a:r>
            <a:r>
              <a:rPr lang="en-US" dirty="0" smtClean="0"/>
              <a:t>microprocessor</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When </a:t>
            </a:r>
            <a:r>
              <a:rPr lang="en-US" dirty="0"/>
              <a:t>a key is pressed, a row and </a:t>
            </a:r>
            <a:r>
              <a:rPr lang="en-US" dirty="0" smtClean="0"/>
              <a:t>a column </a:t>
            </a:r>
            <a:r>
              <a:rPr lang="en-US" dirty="0"/>
              <a:t>make a contact</a:t>
            </a:r>
          </a:p>
          <a:p>
            <a:r>
              <a:rPr lang="en-US" dirty="0" smtClean="0"/>
              <a:t>Otherwise</a:t>
            </a:r>
            <a:r>
              <a:rPr lang="en-US" dirty="0"/>
              <a:t>, there is no connection </a:t>
            </a:r>
            <a:r>
              <a:rPr lang="en-US" dirty="0" smtClean="0"/>
              <a:t>between rows </a:t>
            </a:r>
            <a:r>
              <a:rPr lang="en-US" dirty="0"/>
              <a:t>and columns</a:t>
            </a:r>
          </a:p>
        </p:txBody>
      </p:sp>
      <p:sp>
        <p:nvSpPr>
          <p:cNvPr id="4" name="Title 1"/>
          <p:cNvSpPr txBox="1">
            <a:spLocks/>
          </p:cNvSpPr>
          <p:nvPr/>
        </p:nvSpPr>
        <p:spPr>
          <a:xfrm>
            <a:off x="1099432" y="0"/>
            <a:ext cx="8761412" cy="498475"/>
          </a:xfrm>
          <a:prstGeom prst="rect">
            <a:avLst/>
          </a:prstGeom>
        </p:spPr>
        <p:txBody>
          <a:bodyPr/>
          <a:lstStyle>
            <a:lvl1pPr algn="l" rtl="0" eaLnBrk="0" fontAlgn="base" hangingPunct="0">
              <a:lnSpc>
                <a:spcPct val="90000"/>
              </a:lnSpc>
              <a:spcBef>
                <a:spcPct val="0"/>
              </a:spcBef>
              <a:spcAft>
                <a:spcPct val="0"/>
              </a:spcAft>
              <a:defRPr sz="2800">
                <a:solidFill>
                  <a:schemeClr val="accent1"/>
                </a:solidFill>
                <a:latin typeface="+mj-lt"/>
                <a:ea typeface="+mj-ea"/>
                <a:cs typeface="+mj-cs"/>
              </a:defRPr>
            </a:lvl1pPr>
            <a:lvl2pPr algn="l" rtl="0" eaLnBrk="0" fontAlgn="base" hangingPunct="0">
              <a:lnSpc>
                <a:spcPct val="90000"/>
              </a:lnSpc>
              <a:spcBef>
                <a:spcPct val="0"/>
              </a:spcBef>
              <a:spcAft>
                <a:spcPct val="0"/>
              </a:spcAft>
              <a:defRPr sz="2800">
                <a:solidFill>
                  <a:schemeClr val="accent1"/>
                </a:solidFill>
                <a:latin typeface="Arial" charset="0"/>
                <a:cs typeface="Arial" charset="0"/>
              </a:defRPr>
            </a:lvl2pPr>
            <a:lvl3pPr algn="l" rtl="0" eaLnBrk="0" fontAlgn="base" hangingPunct="0">
              <a:lnSpc>
                <a:spcPct val="90000"/>
              </a:lnSpc>
              <a:spcBef>
                <a:spcPct val="0"/>
              </a:spcBef>
              <a:spcAft>
                <a:spcPct val="0"/>
              </a:spcAft>
              <a:defRPr sz="2800">
                <a:solidFill>
                  <a:schemeClr val="accent1"/>
                </a:solidFill>
                <a:latin typeface="Arial" charset="0"/>
                <a:cs typeface="Arial" charset="0"/>
              </a:defRPr>
            </a:lvl3pPr>
            <a:lvl4pPr algn="l" rtl="0" eaLnBrk="0" fontAlgn="base" hangingPunct="0">
              <a:lnSpc>
                <a:spcPct val="90000"/>
              </a:lnSpc>
              <a:spcBef>
                <a:spcPct val="0"/>
              </a:spcBef>
              <a:spcAft>
                <a:spcPct val="0"/>
              </a:spcAft>
              <a:defRPr sz="2800">
                <a:solidFill>
                  <a:schemeClr val="accent1"/>
                </a:solidFill>
                <a:latin typeface="Arial" charset="0"/>
                <a:cs typeface="Arial" charset="0"/>
              </a:defRPr>
            </a:lvl4pPr>
            <a:lvl5pPr algn="l" rtl="0" eaLnBrk="0" fontAlgn="base" hangingPunct="0">
              <a:lnSpc>
                <a:spcPct val="90000"/>
              </a:lnSpc>
              <a:spcBef>
                <a:spcPct val="0"/>
              </a:spcBef>
              <a:spcAft>
                <a:spcPct val="0"/>
              </a:spcAft>
              <a:defRPr sz="2800">
                <a:solidFill>
                  <a:schemeClr val="accent1"/>
                </a:solidFill>
                <a:latin typeface="Arial" charset="0"/>
                <a:cs typeface="Arial" charset="0"/>
              </a:defRPr>
            </a:lvl5pPr>
            <a:lvl6pPr marL="457200" algn="l" rtl="0" fontAlgn="base">
              <a:lnSpc>
                <a:spcPct val="90000"/>
              </a:lnSpc>
              <a:spcBef>
                <a:spcPct val="0"/>
              </a:spcBef>
              <a:spcAft>
                <a:spcPct val="0"/>
              </a:spcAft>
              <a:defRPr sz="2800">
                <a:solidFill>
                  <a:schemeClr val="accent1"/>
                </a:solidFill>
                <a:latin typeface="Arial" charset="0"/>
                <a:cs typeface="Arial" charset="0"/>
              </a:defRPr>
            </a:lvl6pPr>
            <a:lvl7pPr marL="914400" algn="l" rtl="0" fontAlgn="base">
              <a:lnSpc>
                <a:spcPct val="90000"/>
              </a:lnSpc>
              <a:spcBef>
                <a:spcPct val="0"/>
              </a:spcBef>
              <a:spcAft>
                <a:spcPct val="0"/>
              </a:spcAft>
              <a:defRPr sz="2800">
                <a:solidFill>
                  <a:schemeClr val="accent1"/>
                </a:solidFill>
                <a:latin typeface="Arial" charset="0"/>
                <a:cs typeface="Arial" charset="0"/>
              </a:defRPr>
            </a:lvl7pPr>
            <a:lvl8pPr marL="1371600" algn="l" rtl="0" fontAlgn="base">
              <a:lnSpc>
                <a:spcPct val="90000"/>
              </a:lnSpc>
              <a:spcBef>
                <a:spcPct val="0"/>
              </a:spcBef>
              <a:spcAft>
                <a:spcPct val="0"/>
              </a:spcAft>
              <a:defRPr sz="2800">
                <a:solidFill>
                  <a:schemeClr val="accent1"/>
                </a:solidFill>
                <a:latin typeface="Arial" charset="0"/>
                <a:cs typeface="Arial" charset="0"/>
              </a:defRPr>
            </a:lvl8pPr>
            <a:lvl9pPr marL="1828800" algn="l" rtl="0" fontAlgn="base">
              <a:lnSpc>
                <a:spcPct val="90000"/>
              </a:lnSpc>
              <a:spcBef>
                <a:spcPct val="0"/>
              </a:spcBef>
              <a:spcAft>
                <a:spcPct val="0"/>
              </a:spcAft>
              <a:defRPr sz="2800">
                <a:solidFill>
                  <a:schemeClr val="accent1"/>
                </a:solidFill>
                <a:latin typeface="Arial" charset="0"/>
                <a:cs typeface="Arial"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kern="0" dirty="0" smtClean="0">
                <a:solidFill>
                  <a:srgbClr val="FFFFFF"/>
                </a:solidFill>
                <a:latin typeface="Arial"/>
                <a:cs typeface="Arial"/>
              </a:rPr>
              <a:t>KEYBOARD</a:t>
            </a:r>
            <a:r>
              <a:rPr kumimoji="0" lang="en-US" sz="2800" b="0" i="0" u="none" strike="noStrike" kern="0" cap="none" spc="0" normalizeH="0" baseline="0" noProof="0" dirty="0" smtClean="0">
                <a:ln>
                  <a:noFill/>
                </a:ln>
                <a:solidFill>
                  <a:srgbClr val="FFFFFF"/>
                </a:solidFill>
                <a:effectLst/>
                <a:uLnTx/>
                <a:uFillTx/>
                <a:latin typeface="Arial"/>
                <a:ea typeface="+mj-ea"/>
                <a:cs typeface="Arial"/>
              </a:rPr>
              <a:t> Interfacing </a:t>
            </a:r>
            <a:endParaRPr kumimoji="0" lang="en-US" sz="2800" b="0" i="0" u="none" strike="noStrike" kern="0" cap="none" spc="0" normalizeH="0" baseline="0" noProof="0" dirty="0">
              <a:ln>
                <a:noFill/>
              </a:ln>
              <a:solidFill>
                <a:srgbClr val="FFFFFF"/>
              </a:solidFill>
              <a:effectLst/>
              <a:uLnTx/>
              <a:uFillTx/>
              <a:latin typeface="Arial"/>
              <a:ea typeface="+mj-ea"/>
              <a:cs typeface="Arial"/>
            </a:endParaRPr>
          </a:p>
        </p:txBody>
      </p:sp>
    </p:spTree>
    <p:extLst>
      <p:ext uri="{BB962C8B-B14F-4D97-AF65-F5344CB8AC3E}">
        <p14:creationId xmlns:p14="http://schemas.microsoft.com/office/powerpoint/2010/main" val="3475233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Square Wave Generation</a:t>
            </a:r>
            <a:endParaRPr lang="en-US" dirty="0"/>
          </a:p>
        </p:txBody>
      </p:sp>
      <p:sp>
        <p:nvSpPr>
          <p:cNvPr id="3" name="Content Placeholder 2"/>
          <p:cNvSpPr>
            <a:spLocks noGrp="1"/>
          </p:cNvSpPr>
          <p:nvPr>
            <p:ph idx="1"/>
          </p:nvPr>
        </p:nvSpPr>
        <p:spPr>
          <a:xfrm>
            <a:off x="857586" y="1531305"/>
            <a:ext cx="9950146" cy="4107597"/>
          </a:xfrm>
        </p:spPr>
        <p:txBody>
          <a:bodyPr>
            <a:normAutofit fontScale="55000" lnSpcReduction="20000"/>
          </a:bodyPr>
          <a:lstStyle/>
          <a:p>
            <a:pPr marL="0" indent="0">
              <a:buNone/>
            </a:pPr>
            <a:r>
              <a:rPr lang="en-US" dirty="0" smtClean="0"/>
              <a:t>ORG 0000h</a:t>
            </a:r>
          </a:p>
          <a:p>
            <a:pPr marL="0" indent="0">
              <a:buNone/>
            </a:pPr>
            <a:r>
              <a:rPr lang="en-US" dirty="0" smtClean="0"/>
              <a:t>MOV P1,# 00 H</a:t>
            </a:r>
          </a:p>
          <a:p>
            <a:pPr marL="0" indent="0">
              <a:buNone/>
            </a:pPr>
            <a:r>
              <a:rPr lang="en-US" dirty="0" smtClean="0"/>
              <a:t>LOOP 1     MOV P1, # FF H      ; </a:t>
            </a:r>
            <a:r>
              <a:rPr lang="pt-BR" dirty="0"/>
              <a:t>Port 1 is connected to input pins of DAC</a:t>
            </a:r>
          </a:p>
          <a:p>
            <a:pPr marL="0" indent="0">
              <a:buNone/>
            </a:pPr>
            <a:r>
              <a:rPr lang="en-US" dirty="0" smtClean="0"/>
              <a:t>                  ACALL, DELAY</a:t>
            </a:r>
          </a:p>
          <a:p>
            <a:pPr marL="0" indent="0">
              <a:buNone/>
            </a:pPr>
            <a:r>
              <a:rPr lang="en-US" dirty="0" smtClean="0"/>
              <a:t>                 MOV P1,# 00 H</a:t>
            </a:r>
          </a:p>
          <a:p>
            <a:pPr marL="0" indent="0">
              <a:buNone/>
            </a:pPr>
            <a:r>
              <a:rPr lang="en-US" dirty="0" smtClean="0"/>
              <a:t>                 ACALL DELAY</a:t>
            </a:r>
            <a:endParaRPr lang="en-US" dirty="0"/>
          </a:p>
          <a:p>
            <a:pPr marL="0" indent="0">
              <a:buNone/>
            </a:pPr>
            <a:r>
              <a:rPr lang="en-US" dirty="0" smtClean="0"/>
              <a:t>                 SJMP LOOP 1</a:t>
            </a:r>
            <a:endParaRPr lang="en-US" dirty="0"/>
          </a:p>
          <a:p>
            <a:pPr marL="0" indent="0">
              <a:buNone/>
            </a:pPr>
            <a:endParaRPr lang="en-US" dirty="0" smtClean="0"/>
          </a:p>
          <a:p>
            <a:pPr marL="0" indent="0">
              <a:buNone/>
            </a:pPr>
            <a:r>
              <a:rPr lang="pt-BR" dirty="0" smtClean="0"/>
              <a:t>DELAY:         </a:t>
            </a:r>
            <a:r>
              <a:rPr lang="pt-BR" dirty="0"/>
              <a:t>mov r0,#10</a:t>
            </a:r>
          </a:p>
          <a:p>
            <a:pPr marL="0" indent="0">
              <a:buNone/>
            </a:pPr>
            <a:r>
              <a:rPr lang="pt-BR" dirty="0"/>
              <a:t>del2:             mov r1,#250</a:t>
            </a:r>
          </a:p>
          <a:p>
            <a:pPr marL="0" indent="0">
              <a:buNone/>
            </a:pPr>
            <a:r>
              <a:rPr lang="pt-BR" dirty="0"/>
              <a:t>del1:             mov r2,#250</a:t>
            </a:r>
          </a:p>
          <a:p>
            <a:pPr marL="0" indent="0">
              <a:buNone/>
            </a:pPr>
            <a:r>
              <a:rPr lang="pt-BR" dirty="0"/>
              <a:t>                    djnz r2,$</a:t>
            </a:r>
          </a:p>
          <a:p>
            <a:pPr marL="0" indent="0">
              <a:buNone/>
            </a:pPr>
            <a:r>
              <a:rPr lang="pt-BR" dirty="0"/>
              <a:t>                    djnz r1,del1</a:t>
            </a:r>
          </a:p>
          <a:p>
            <a:pPr marL="0" indent="0">
              <a:buNone/>
            </a:pPr>
            <a:r>
              <a:rPr lang="pt-BR" dirty="0"/>
              <a:t>                    djnz r0,del2</a:t>
            </a:r>
          </a:p>
          <a:p>
            <a:pPr marL="0" indent="0">
              <a:buNone/>
            </a:pPr>
            <a:r>
              <a:rPr lang="pt-BR" dirty="0"/>
              <a:t>                    </a:t>
            </a:r>
            <a:r>
              <a:rPr lang="pt-BR" dirty="0" smtClean="0"/>
              <a:t>ret</a:t>
            </a:r>
          </a:p>
          <a:p>
            <a:pPr marL="0" indent="0">
              <a:buNone/>
            </a:pPr>
            <a:r>
              <a:rPr lang="pt-BR" dirty="0" smtClean="0"/>
              <a:t>END</a:t>
            </a:r>
            <a:endParaRPr lang="en-US" dirty="0"/>
          </a:p>
        </p:txBody>
      </p:sp>
    </p:spTree>
    <p:extLst>
      <p:ext uri="{BB962C8B-B14F-4D97-AF65-F5344CB8AC3E}">
        <p14:creationId xmlns:p14="http://schemas.microsoft.com/office/powerpoint/2010/main" val="3312425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Triangular </a:t>
            </a:r>
            <a:r>
              <a:rPr lang="en-US" dirty="0"/>
              <a:t>Wave Generation</a:t>
            </a:r>
          </a:p>
        </p:txBody>
      </p:sp>
      <p:sp>
        <p:nvSpPr>
          <p:cNvPr id="3" name="Content Placeholder 2"/>
          <p:cNvSpPr>
            <a:spLocks noGrp="1"/>
          </p:cNvSpPr>
          <p:nvPr>
            <p:ph idx="1"/>
          </p:nvPr>
        </p:nvSpPr>
        <p:spPr>
          <a:xfrm>
            <a:off x="1704253" y="1286597"/>
            <a:ext cx="7326858" cy="3127360"/>
          </a:xfrm>
        </p:spPr>
        <p:txBody>
          <a:bodyPr>
            <a:noAutofit/>
          </a:bodyPr>
          <a:lstStyle/>
          <a:p>
            <a:pPr marL="0" indent="0">
              <a:buNone/>
            </a:pPr>
            <a:r>
              <a:rPr lang="en-US" sz="1600" dirty="0" smtClean="0"/>
              <a:t>                 ORG </a:t>
            </a:r>
            <a:r>
              <a:rPr lang="en-US" sz="1600" dirty="0"/>
              <a:t>0000h</a:t>
            </a:r>
          </a:p>
          <a:p>
            <a:pPr marL="0" indent="0">
              <a:buNone/>
            </a:pPr>
            <a:r>
              <a:rPr lang="pt-BR" sz="1600" dirty="0" smtClean="0"/>
              <a:t>                 MOV </a:t>
            </a:r>
            <a:r>
              <a:rPr lang="pt-BR" sz="1600" dirty="0"/>
              <a:t>R7,#</a:t>
            </a:r>
            <a:r>
              <a:rPr lang="pt-BR" sz="1600" dirty="0" smtClean="0"/>
              <a:t>00H</a:t>
            </a:r>
          </a:p>
          <a:p>
            <a:pPr marL="0" indent="0">
              <a:buNone/>
            </a:pPr>
            <a:r>
              <a:rPr lang="pt-BR" sz="1600" dirty="0" smtClean="0"/>
              <a:t>triwave1</a:t>
            </a:r>
            <a:r>
              <a:rPr lang="pt-BR" sz="1600" dirty="0"/>
              <a:t>:    </a:t>
            </a:r>
            <a:r>
              <a:rPr lang="pt-BR" sz="1600" dirty="0" smtClean="0"/>
              <a:t>MOV P1,R7      ; Port 1 is connected to input pins of DAC</a:t>
            </a:r>
          </a:p>
          <a:p>
            <a:pPr marL="0" indent="0">
              <a:buNone/>
            </a:pPr>
            <a:r>
              <a:rPr lang="pt-BR" sz="1600" dirty="0" smtClean="0"/>
              <a:t>                      INC R7</a:t>
            </a:r>
          </a:p>
          <a:p>
            <a:pPr marL="0" indent="0">
              <a:buNone/>
            </a:pPr>
            <a:r>
              <a:rPr lang="pt-BR" sz="1600" dirty="0" smtClean="0"/>
              <a:t>                    CJNE </a:t>
            </a:r>
            <a:r>
              <a:rPr lang="pt-BR" sz="1600" dirty="0"/>
              <a:t>R7</a:t>
            </a:r>
            <a:r>
              <a:rPr lang="pt-BR" sz="1600" dirty="0" smtClean="0"/>
              <a:t>, #</a:t>
            </a:r>
            <a:r>
              <a:rPr lang="pt-BR" sz="1600" dirty="0"/>
              <a:t>FFH</a:t>
            </a:r>
            <a:r>
              <a:rPr lang="pt-BR" sz="1600" dirty="0" smtClean="0"/>
              <a:t>, triwave1                  </a:t>
            </a:r>
            <a:endParaRPr lang="pt-BR" sz="1600" dirty="0"/>
          </a:p>
          <a:p>
            <a:pPr marL="0" indent="0">
              <a:buNone/>
            </a:pPr>
            <a:r>
              <a:rPr lang="pt-BR" sz="1600" dirty="0"/>
              <a:t>                    </a:t>
            </a:r>
            <a:r>
              <a:rPr lang="pt-BR" sz="1600" dirty="0" smtClean="0"/>
              <a:t>MOV </a:t>
            </a:r>
            <a:r>
              <a:rPr lang="pt-BR" sz="1600" dirty="0"/>
              <a:t>R7,#</a:t>
            </a:r>
            <a:r>
              <a:rPr lang="pt-BR" sz="1600" dirty="0" smtClean="0"/>
              <a:t>FFH</a:t>
            </a:r>
            <a:endParaRPr lang="pt-BR" sz="1600" dirty="0"/>
          </a:p>
          <a:p>
            <a:pPr marL="0" indent="0">
              <a:buNone/>
            </a:pPr>
            <a:r>
              <a:rPr lang="pt-BR" sz="1600" dirty="0"/>
              <a:t>triwave2:        </a:t>
            </a:r>
            <a:r>
              <a:rPr lang="pt-BR" sz="1600" dirty="0" smtClean="0"/>
              <a:t>MOV P1,R7</a:t>
            </a:r>
            <a:endParaRPr lang="pt-BR" sz="1600" dirty="0"/>
          </a:p>
          <a:p>
            <a:pPr marL="0" indent="0">
              <a:buNone/>
            </a:pPr>
            <a:r>
              <a:rPr lang="pt-BR" sz="1600" dirty="0"/>
              <a:t>                    </a:t>
            </a:r>
            <a:r>
              <a:rPr lang="pt-BR" sz="1600" dirty="0" smtClean="0"/>
              <a:t>DJNZ R7,triwave2</a:t>
            </a:r>
          </a:p>
          <a:p>
            <a:pPr marL="0" indent="0">
              <a:buNone/>
            </a:pPr>
            <a:r>
              <a:rPr lang="pt-BR" sz="1600" dirty="0" smtClean="0"/>
              <a:t>                    SJMP, triwave1                    </a:t>
            </a:r>
            <a:endParaRPr lang="en-US" sz="1600" dirty="0"/>
          </a:p>
          <a:p>
            <a:pPr marL="0" indent="0">
              <a:buNone/>
            </a:pPr>
            <a:r>
              <a:rPr lang="pt-BR" sz="1600" dirty="0" smtClean="0"/>
              <a:t>                        END</a:t>
            </a:r>
            <a:endParaRPr lang="en-US" sz="1600" dirty="0"/>
          </a:p>
        </p:txBody>
      </p:sp>
    </p:spTree>
    <p:extLst>
      <p:ext uri="{BB962C8B-B14F-4D97-AF65-F5344CB8AC3E}">
        <p14:creationId xmlns:p14="http://schemas.microsoft.com/office/powerpoint/2010/main" val="2931800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ath242"/>
          <p:cNvSpPr/>
          <p:nvPr/>
        </p:nvSpPr>
        <p:spPr>
          <a:xfrm>
            <a:off x="1520158" y="0"/>
            <a:ext cx="0" cy="0"/>
          </a:xfrm>
          <a:custGeom>
            <a:avLst/>
            <a:gdLst/>
            <a:ahLst/>
            <a:cxnLst/>
            <a:rect l="l" t="t" r="r" b="b"/>
            <a:pathLst>
              <a:path/>
            </a:pathLst>
          </a:custGeom>
          <a:solidFill/>
          <a:ln>
            <a:solidFill/>
            <a:prstDash/>
          </a:ln>
        </p:spPr>
        <p:txBody>
          <a:bodyPr rtlCol="0" anchor="ctr"/>
          <a:lstStyle/>
          <a:p>
            <a:pPr algn="ctr" defTabSz="829909"/>
            <a:endParaRPr lang="en-US" altLang="zh-CN" sz="1634">
              <a:solidFill>
                <a:prstClr val="black"/>
              </a:solidFill>
              <a:latin typeface="Calibri"/>
              <a:ea typeface="宋体" panose="02010600030101010101" pitchFamily="2" charset="-122"/>
            </a:endParaRPr>
          </a:p>
        </p:txBody>
      </p:sp>
      <p:pic>
        <p:nvPicPr>
          <p:cNvPr id="248" name="Image248"/>
          <p:cNvPicPr>
            <a:picLocks noChangeAspect="1"/>
          </p:cNvPicPr>
          <p:nvPr/>
        </p:nvPicPr>
        <p:blipFill>
          <a:blip r:embed="rId2"/>
          <a:stretch>
            <a:fillRect/>
          </a:stretch>
        </p:blipFill>
        <p:spPr>
          <a:xfrm>
            <a:off x="6441523" y="2731563"/>
            <a:ext cx="3772851" cy="2602399"/>
          </a:xfrm>
          <a:prstGeom prst="rect">
            <a:avLst/>
          </a:prstGeom>
          <a:noFill/>
        </p:spPr>
      </p:pic>
      <p:sp>
        <p:nvSpPr>
          <p:cNvPr id="249" name="Text Box249"/>
          <p:cNvSpPr txBox="1"/>
          <p:nvPr/>
        </p:nvSpPr>
        <p:spPr>
          <a:xfrm>
            <a:off x="2069397" y="759126"/>
            <a:ext cx="4619807" cy="623248"/>
          </a:xfrm>
          <a:prstGeom prst="rect">
            <a:avLst/>
          </a:prstGeom>
        </p:spPr>
        <p:txBody>
          <a:bodyPr wrap="square" lIns="0" tIns="0" rIns="0" rtlCol="0">
            <a:spAutoFit/>
          </a:bodyPr>
          <a:lstStyle/>
          <a:p>
            <a:pPr defTabSz="829909">
              <a:lnSpc>
                <a:spcPts val="4455"/>
              </a:lnSpc>
            </a:pPr>
            <a:r>
              <a:rPr lang="en-US" altLang="zh-CN" sz="3993" spc="-72" dirty="0">
                <a:solidFill>
                  <a:srgbClr val="D2533C"/>
                </a:solidFill>
                <a:latin typeface="Arial"/>
                <a:ea typeface="Arial"/>
                <a:cs typeface="Arial"/>
              </a:rPr>
              <a:t>8051</a:t>
            </a:r>
            <a:r>
              <a:rPr lang="en-US" altLang="zh-CN" sz="3993" spc="-194" dirty="0">
                <a:solidFill>
                  <a:srgbClr val="D2533C"/>
                </a:solidFill>
                <a:latin typeface="Arial"/>
                <a:ea typeface="Arial"/>
                <a:cs typeface="Arial"/>
              </a:rPr>
              <a:t> </a:t>
            </a:r>
            <a:r>
              <a:rPr lang="en-US" altLang="zh-CN" sz="3993" spc="-87" dirty="0">
                <a:solidFill>
                  <a:srgbClr val="D2533C"/>
                </a:solidFill>
                <a:latin typeface="Arial"/>
                <a:ea typeface="Arial"/>
                <a:cs typeface="Arial"/>
              </a:rPr>
              <a:t>Interfacing</a:t>
            </a:r>
            <a:r>
              <a:rPr lang="en-US" altLang="zh-CN" sz="3993" spc="-450" dirty="0">
                <a:solidFill>
                  <a:srgbClr val="D2533C"/>
                </a:solidFill>
                <a:latin typeface="Arial"/>
                <a:ea typeface="Arial"/>
                <a:cs typeface="Arial"/>
              </a:rPr>
              <a:t> </a:t>
            </a:r>
            <a:r>
              <a:rPr lang="en-US" altLang="zh-CN" sz="3993" spc="-61" dirty="0">
                <a:solidFill>
                  <a:srgbClr val="D2533C"/>
                </a:solidFill>
                <a:latin typeface="Arial"/>
                <a:ea typeface="Arial"/>
                <a:cs typeface="Arial"/>
              </a:rPr>
              <a:t>ADC</a:t>
            </a:r>
            <a:endParaRPr lang="en-US" altLang="zh-CN" sz="3993">
              <a:solidFill>
                <a:prstClr val="black"/>
              </a:solidFill>
              <a:latin typeface="Arial"/>
              <a:ea typeface="Arial"/>
              <a:cs typeface="Arial"/>
            </a:endParaRPr>
          </a:p>
        </p:txBody>
      </p:sp>
      <p:sp>
        <p:nvSpPr>
          <p:cNvPr id="250" name="Text Box250"/>
          <p:cNvSpPr txBox="1"/>
          <p:nvPr/>
        </p:nvSpPr>
        <p:spPr>
          <a:xfrm>
            <a:off x="2069397" y="1709623"/>
            <a:ext cx="110214" cy="289823"/>
          </a:xfrm>
          <a:prstGeom prst="rect">
            <a:avLst/>
          </a:prstGeom>
        </p:spPr>
        <p:txBody>
          <a:bodyPr wrap="square" lIns="0" tIns="0" rIns="0" rtlCol="0">
            <a:spAutoFit/>
          </a:bodyPr>
          <a:lstStyle/>
          <a:p>
            <a:pPr defTabSz="829909">
              <a:lnSpc>
                <a:spcPts val="1896"/>
              </a:lnSpc>
            </a:pPr>
            <a:r>
              <a:rPr lang="en-US" altLang="zh-CN" sz="1679" spc="8" dirty="0">
                <a:solidFill>
                  <a:srgbClr val="93A299"/>
                </a:solidFill>
                <a:latin typeface="Arial"/>
                <a:ea typeface="Arial"/>
                <a:cs typeface="Arial"/>
              </a:rPr>
              <a:t>•</a:t>
            </a:r>
            <a:endParaRPr lang="en-US" altLang="zh-CN" sz="1679">
              <a:solidFill>
                <a:prstClr val="black"/>
              </a:solidFill>
              <a:latin typeface="Arial"/>
              <a:ea typeface="Arial"/>
              <a:cs typeface="Arial"/>
            </a:endParaRPr>
          </a:p>
        </p:txBody>
      </p:sp>
      <p:sp>
        <p:nvSpPr>
          <p:cNvPr id="251" name="Text Box251"/>
          <p:cNvSpPr txBox="1"/>
          <p:nvPr/>
        </p:nvSpPr>
        <p:spPr>
          <a:xfrm>
            <a:off x="2069397" y="2987683"/>
            <a:ext cx="110116" cy="289823"/>
          </a:xfrm>
          <a:prstGeom prst="rect">
            <a:avLst/>
          </a:prstGeom>
        </p:spPr>
        <p:txBody>
          <a:bodyPr wrap="square" lIns="0" tIns="0" rIns="0" rtlCol="0">
            <a:spAutoFit/>
          </a:bodyPr>
          <a:lstStyle/>
          <a:p>
            <a:pPr defTabSz="829909">
              <a:lnSpc>
                <a:spcPts val="1894"/>
              </a:lnSpc>
            </a:pPr>
            <a:r>
              <a:rPr lang="en-US" altLang="zh-CN" sz="1679" spc="7" dirty="0">
                <a:solidFill>
                  <a:srgbClr val="93A299"/>
                </a:solidFill>
                <a:latin typeface="Arial"/>
                <a:ea typeface="Arial"/>
                <a:cs typeface="Arial"/>
              </a:rPr>
              <a:t>•</a:t>
            </a:r>
            <a:endParaRPr lang="en-US" altLang="zh-CN" sz="1679">
              <a:solidFill>
                <a:prstClr val="black"/>
              </a:solidFill>
              <a:latin typeface="Arial"/>
              <a:ea typeface="Arial"/>
              <a:cs typeface="Arial"/>
            </a:endParaRPr>
          </a:p>
        </p:txBody>
      </p:sp>
      <p:sp>
        <p:nvSpPr>
          <p:cNvPr id="252" name="Text Box252"/>
          <p:cNvSpPr txBox="1"/>
          <p:nvPr/>
        </p:nvSpPr>
        <p:spPr>
          <a:xfrm>
            <a:off x="2069397" y="4265492"/>
            <a:ext cx="110116" cy="289823"/>
          </a:xfrm>
          <a:prstGeom prst="rect">
            <a:avLst/>
          </a:prstGeom>
        </p:spPr>
        <p:txBody>
          <a:bodyPr wrap="square" lIns="0" tIns="0" rIns="0" rtlCol="0">
            <a:spAutoFit/>
          </a:bodyPr>
          <a:lstStyle/>
          <a:p>
            <a:pPr defTabSz="829909">
              <a:lnSpc>
                <a:spcPts val="1894"/>
              </a:lnSpc>
            </a:pPr>
            <a:r>
              <a:rPr lang="en-US" altLang="zh-CN" sz="1679" spc="7" dirty="0">
                <a:solidFill>
                  <a:srgbClr val="93A299"/>
                </a:solidFill>
                <a:latin typeface="Arial"/>
                <a:ea typeface="Arial"/>
                <a:cs typeface="Arial"/>
              </a:rPr>
              <a:t>•</a:t>
            </a:r>
            <a:endParaRPr lang="en-US" altLang="zh-CN" sz="1679">
              <a:solidFill>
                <a:prstClr val="black"/>
              </a:solidFill>
              <a:latin typeface="Arial"/>
              <a:ea typeface="Arial"/>
              <a:cs typeface="Arial"/>
            </a:endParaRPr>
          </a:p>
        </p:txBody>
      </p:sp>
      <p:sp>
        <p:nvSpPr>
          <p:cNvPr id="253" name="Text Box253"/>
          <p:cNvSpPr txBox="1"/>
          <p:nvPr/>
        </p:nvSpPr>
        <p:spPr>
          <a:xfrm>
            <a:off x="2069397" y="5543118"/>
            <a:ext cx="110116" cy="289823"/>
          </a:xfrm>
          <a:prstGeom prst="rect">
            <a:avLst/>
          </a:prstGeom>
        </p:spPr>
        <p:txBody>
          <a:bodyPr wrap="square" lIns="0" tIns="0" rIns="0" rtlCol="0">
            <a:spAutoFit/>
          </a:bodyPr>
          <a:lstStyle/>
          <a:p>
            <a:pPr defTabSz="829909">
              <a:lnSpc>
                <a:spcPts val="1894"/>
              </a:lnSpc>
            </a:pPr>
            <a:r>
              <a:rPr lang="en-US" altLang="zh-CN" sz="1679" spc="7" dirty="0">
                <a:solidFill>
                  <a:srgbClr val="93A299"/>
                </a:solidFill>
                <a:latin typeface="Arial"/>
                <a:ea typeface="Arial"/>
                <a:cs typeface="Arial"/>
              </a:rPr>
              <a:t>•</a:t>
            </a:r>
            <a:endParaRPr lang="en-US" altLang="zh-CN" sz="1679">
              <a:solidFill>
                <a:prstClr val="black"/>
              </a:solidFill>
              <a:latin typeface="Arial"/>
              <a:ea typeface="Arial"/>
              <a:cs typeface="Arial"/>
            </a:endParaRPr>
          </a:p>
        </p:txBody>
      </p:sp>
      <p:sp>
        <p:nvSpPr>
          <p:cNvPr id="254" name="Text Box254"/>
          <p:cNvSpPr txBox="1"/>
          <p:nvPr/>
        </p:nvSpPr>
        <p:spPr>
          <a:xfrm>
            <a:off x="2252017" y="1675838"/>
            <a:ext cx="3236951" cy="815608"/>
          </a:xfrm>
          <a:prstGeom prst="rect">
            <a:avLst/>
          </a:prstGeom>
        </p:spPr>
        <p:txBody>
          <a:bodyPr wrap="square" lIns="0" tIns="0" rIns="0" rtlCol="0">
            <a:spAutoFit/>
          </a:bodyPr>
          <a:lstStyle/>
          <a:p>
            <a:pPr defTabSz="829909">
              <a:lnSpc>
                <a:spcPts val="2019"/>
              </a:lnSpc>
            </a:pPr>
            <a:r>
              <a:rPr lang="en-US" altLang="zh-CN" sz="1997" dirty="0">
                <a:solidFill>
                  <a:srgbClr val="292934"/>
                </a:solidFill>
                <a:latin typeface="Arial"/>
                <a:ea typeface="Arial"/>
                <a:cs typeface="Arial"/>
              </a:rPr>
              <a:t>Digital computers</a:t>
            </a:r>
            <a:r>
              <a:rPr lang="en-US" altLang="zh-CN" sz="1997" spc="20" dirty="0">
                <a:solidFill>
                  <a:srgbClr val="292934"/>
                </a:solidFill>
                <a:latin typeface="Arial"/>
                <a:ea typeface="Arial"/>
                <a:cs typeface="Arial"/>
              </a:rPr>
              <a:t> </a:t>
            </a:r>
            <a:r>
              <a:rPr lang="en-US" altLang="zh-CN" sz="1997" dirty="0">
                <a:solidFill>
                  <a:srgbClr val="292934"/>
                </a:solidFill>
                <a:latin typeface="Arial"/>
                <a:ea typeface="Arial"/>
                <a:cs typeface="Arial"/>
              </a:rPr>
              <a:t>use </a:t>
            </a:r>
            <a:r>
              <a:rPr lang="en-US" altLang="zh-CN" sz="1997" spc="1" dirty="0">
                <a:solidFill>
                  <a:srgbClr val="292934"/>
                </a:solidFill>
                <a:latin typeface="Arial"/>
                <a:ea typeface="Arial"/>
                <a:cs typeface="Arial"/>
              </a:rPr>
              <a:t>binary</a:t>
            </a:r>
            <a:r>
              <a:rPr lang="en-US" altLang="zh-CN" sz="1997" dirty="0">
                <a:solidFill>
                  <a:srgbClr val="292934"/>
                </a:solidFill>
                <a:latin typeface="Arial"/>
                <a:ea typeface="Arial"/>
                <a:cs typeface="Arial"/>
              </a:rPr>
              <a:t> </a:t>
            </a:r>
            <a:r>
              <a:rPr lang="en-US" altLang="zh-CN" sz="1997" spc="-1" dirty="0">
                <a:solidFill>
                  <a:srgbClr val="292934"/>
                </a:solidFill>
                <a:latin typeface="Arial"/>
                <a:ea typeface="Arial"/>
                <a:cs typeface="Arial"/>
              </a:rPr>
              <a:t>values</a:t>
            </a:r>
            <a:r>
              <a:rPr lang="en-US" altLang="zh-CN" sz="1997" dirty="0">
                <a:solidFill>
                  <a:srgbClr val="292934"/>
                </a:solidFill>
                <a:latin typeface="Arial"/>
                <a:ea typeface="Arial"/>
                <a:cs typeface="Arial"/>
              </a:rPr>
              <a:t> but in</a:t>
            </a:r>
            <a:r>
              <a:rPr lang="en-US" altLang="zh-CN" sz="1997" spc="5" dirty="0">
                <a:solidFill>
                  <a:srgbClr val="292934"/>
                </a:solidFill>
                <a:latin typeface="Arial"/>
                <a:ea typeface="Arial"/>
                <a:cs typeface="Arial"/>
              </a:rPr>
              <a:t> </a:t>
            </a:r>
            <a:r>
              <a:rPr lang="en-US" altLang="zh-CN" sz="1997" dirty="0">
                <a:solidFill>
                  <a:srgbClr val="292934"/>
                </a:solidFill>
                <a:latin typeface="Arial"/>
                <a:ea typeface="Arial"/>
                <a:cs typeface="Arial"/>
              </a:rPr>
              <a:t>physical world </a:t>
            </a:r>
            <a:r>
              <a:rPr lang="en-US" altLang="zh-CN" sz="1997" spc="-1" dirty="0">
                <a:solidFill>
                  <a:srgbClr val="292934"/>
                </a:solidFill>
                <a:latin typeface="Arial"/>
                <a:ea typeface="Arial"/>
                <a:cs typeface="Arial"/>
              </a:rPr>
              <a:t>everything</a:t>
            </a:r>
            <a:r>
              <a:rPr lang="en-US" altLang="zh-CN" sz="1997" spc="22" dirty="0">
                <a:solidFill>
                  <a:srgbClr val="292934"/>
                </a:solidFill>
                <a:latin typeface="Arial"/>
                <a:ea typeface="Arial"/>
                <a:cs typeface="Arial"/>
              </a:rPr>
              <a:t> </a:t>
            </a:r>
            <a:r>
              <a:rPr lang="en-US" altLang="zh-CN" sz="1997" dirty="0">
                <a:solidFill>
                  <a:srgbClr val="292934"/>
                </a:solidFill>
                <a:latin typeface="Arial"/>
                <a:ea typeface="Arial"/>
                <a:cs typeface="Arial"/>
              </a:rPr>
              <a:t>is</a:t>
            </a:r>
            <a:r>
              <a:rPr lang="en-US" altLang="zh-CN" sz="1997" spc="-113" dirty="0">
                <a:solidFill>
                  <a:srgbClr val="292934"/>
                </a:solidFill>
                <a:latin typeface="Arial"/>
                <a:ea typeface="Arial"/>
                <a:cs typeface="Arial"/>
              </a:rPr>
              <a:t> </a:t>
            </a:r>
            <a:r>
              <a:rPr lang="en-US" altLang="zh-CN" sz="1997" dirty="0">
                <a:solidFill>
                  <a:srgbClr val="292934"/>
                </a:solidFill>
                <a:latin typeface="Arial"/>
                <a:ea typeface="Arial"/>
                <a:cs typeface="Arial"/>
              </a:rPr>
              <a:t>Analog</a:t>
            </a:r>
            <a:endParaRPr lang="en-US" altLang="zh-CN" sz="1997">
              <a:solidFill>
                <a:prstClr val="black"/>
              </a:solidFill>
              <a:latin typeface="Arial"/>
              <a:ea typeface="Arial"/>
              <a:cs typeface="Arial"/>
            </a:endParaRPr>
          </a:p>
        </p:txBody>
      </p:sp>
      <p:sp>
        <p:nvSpPr>
          <p:cNvPr id="255" name="Text Box255"/>
          <p:cNvSpPr txBox="1"/>
          <p:nvPr/>
        </p:nvSpPr>
        <p:spPr>
          <a:xfrm>
            <a:off x="2252016" y="2406134"/>
            <a:ext cx="3415358" cy="328295"/>
          </a:xfrm>
          <a:prstGeom prst="rect">
            <a:avLst/>
          </a:prstGeom>
        </p:spPr>
        <p:txBody>
          <a:bodyPr wrap="square" lIns="0" tIns="0" rIns="0" rtlCol="0">
            <a:spAutoFit/>
          </a:bodyPr>
          <a:lstStyle/>
          <a:p>
            <a:pPr defTabSz="829909">
              <a:lnSpc>
                <a:spcPts val="2222"/>
              </a:lnSpc>
            </a:pPr>
            <a:r>
              <a:rPr lang="en-US" altLang="zh-CN" sz="1997" dirty="0">
                <a:solidFill>
                  <a:srgbClr val="292934"/>
                </a:solidFill>
                <a:latin typeface="Arial"/>
                <a:ea typeface="Arial"/>
                <a:cs typeface="Arial"/>
              </a:rPr>
              <a:t>(continuous)</a:t>
            </a:r>
            <a:r>
              <a:rPr lang="en-US" altLang="zh-CN" sz="1997" spc="19" dirty="0">
                <a:solidFill>
                  <a:srgbClr val="292934"/>
                </a:solidFill>
                <a:latin typeface="Arial"/>
                <a:ea typeface="Arial"/>
                <a:cs typeface="Arial"/>
              </a:rPr>
              <a:t> </a:t>
            </a:r>
            <a:r>
              <a:rPr lang="en-US" altLang="zh-CN" sz="1997" dirty="0">
                <a:solidFill>
                  <a:srgbClr val="292934"/>
                </a:solidFill>
                <a:latin typeface="Arial"/>
                <a:ea typeface="Arial"/>
                <a:cs typeface="Arial"/>
              </a:rPr>
              <a:t>eg.</a:t>
            </a:r>
            <a:r>
              <a:rPr lang="en-US" altLang="zh-CN" sz="1997" spc="-30" dirty="0">
                <a:solidFill>
                  <a:srgbClr val="292934"/>
                </a:solidFill>
                <a:latin typeface="Arial"/>
                <a:ea typeface="Arial"/>
                <a:cs typeface="Arial"/>
              </a:rPr>
              <a:t> </a:t>
            </a:r>
            <a:r>
              <a:rPr lang="en-US" altLang="zh-CN" sz="1997" spc="-19" dirty="0">
                <a:solidFill>
                  <a:srgbClr val="292934"/>
                </a:solidFill>
                <a:latin typeface="Arial"/>
                <a:ea typeface="Arial"/>
                <a:cs typeface="Arial"/>
              </a:rPr>
              <a:t>Temperature,</a:t>
            </a:r>
            <a:endParaRPr lang="en-US" altLang="zh-CN" sz="1997">
              <a:solidFill>
                <a:prstClr val="black"/>
              </a:solidFill>
              <a:latin typeface="Arial"/>
              <a:ea typeface="Arial"/>
              <a:cs typeface="Arial"/>
            </a:endParaRPr>
          </a:p>
        </p:txBody>
      </p:sp>
      <p:sp>
        <p:nvSpPr>
          <p:cNvPr id="256" name="Text Box256"/>
          <p:cNvSpPr txBox="1"/>
          <p:nvPr/>
        </p:nvSpPr>
        <p:spPr>
          <a:xfrm>
            <a:off x="2252016" y="2649482"/>
            <a:ext cx="1049054" cy="328295"/>
          </a:xfrm>
          <a:prstGeom prst="rect">
            <a:avLst/>
          </a:prstGeom>
        </p:spPr>
        <p:txBody>
          <a:bodyPr wrap="square" lIns="0" tIns="0" rIns="0" rtlCol="0">
            <a:spAutoFit/>
          </a:bodyPr>
          <a:lstStyle/>
          <a:p>
            <a:pPr defTabSz="829909">
              <a:lnSpc>
                <a:spcPts val="2222"/>
              </a:lnSpc>
            </a:pPr>
            <a:r>
              <a:rPr lang="en-US" altLang="zh-CN" sz="1997" dirty="0">
                <a:solidFill>
                  <a:srgbClr val="292934"/>
                </a:solidFill>
                <a:latin typeface="Arial"/>
                <a:ea typeface="Arial"/>
                <a:cs typeface="Arial"/>
              </a:rPr>
              <a:t>Pressure</a:t>
            </a:r>
            <a:endParaRPr lang="en-US" altLang="zh-CN" sz="1997">
              <a:solidFill>
                <a:prstClr val="black"/>
              </a:solidFill>
              <a:latin typeface="Arial"/>
              <a:ea typeface="Arial"/>
              <a:cs typeface="Arial"/>
            </a:endParaRPr>
          </a:p>
        </p:txBody>
      </p:sp>
      <p:sp>
        <p:nvSpPr>
          <p:cNvPr id="257" name="Text Box257"/>
          <p:cNvSpPr txBox="1"/>
          <p:nvPr/>
        </p:nvSpPr>
        <p:spPr>
          <a:xfrm>
            <a:off x="2252016" y="2953647"/>
            <a:ext cx="3586636" cy="1072088"/>
          </a:xfrm>
          <a:prstGeom prst="rect">
            <a:avLst/>
          </a:prstGeom>
        </p:spPr>
        <p:txBody>
          <a:bodyPr wrap="square" lIns="0" tIns="0" rIns="0" rtlCol="0">
            <a:spAutoFit/>
          </a:bodyPr>
          <a:lstStyle/>
          <a:p>
            <a:pPr algn="just" defTabSz="829909">
              <a:lnSpc>
                <a:spcPts val="1993"/>
              </a:lnSpc>
            </a:pPr>
            <a:r>
              <a:rPr lang="en-US" altLang="zh-CN" sz="1997" dirty="0">
                <a:solidFill>
                  <a:srgbClr val="292934"/>
                </a:solidFill>
                <a:latin typeface="Arial"/>
                <a:ea typeface="Arial"/>
                <a:cs typeface="Arial"/>
              </a:rPr>
              <a:t>A</a:t>
            </a:r>
            <a:r>
              <a:rPr lang="en-US" altLang="zh-CN" sz="1997" spc="-113" dirty="0">
                <a:solidFill>
                  <a:srgbClr val="292934"/>
                </a:solidFill>
                <a:latin typeface="Arial"/>
                <a:ea typeface="Arial"/>
                <a:cs typeface="Arial"/>
              </a:rPr>
              <a:t> </a:t>
            </a:r>
            <a:r>
              <a:rPr lang="en-US" altLang="zh-CN" sz="1997" spc="1" dirty="0">
                <a:solidFill>
                  <a:srgbClr val="292934"/>
                </a:solidFill>
                <a:latin typeface="Arial"/>
                <a:ea typeface="Arial"/>
                <a:cs typeface="Arial"/>
              </a:rPr>
              <a:t>physical</a:t>
            </a:r>
            <a:r>
              <a:rPr lang="en-US" altLang="zh-CN" sz="1997" dirty="0">
                <a:solidFill>
                  <a:srgbClr val="292934"/>
                </a:solidFill>
                <a:latin typeface="Arial"/>
                <a:ea typeface="Arial"/>
                <a:cs typeface="Arial"/>
              </a:rPr>
              <a:t> quantity is </a:t>
            </a:r>
            <a:r>
              <a:rPr lang="en-US" altLang="zh-CN" sz="1997" spc="-1" dirty="0">
                <a:solidFill>
                  <a:srgbClr val="292934"/>
                </a:solidFill>
                <a:latin typeface="Arial"/>
                <a:ea typeface="Arial"/>
                <a:cs typeface="Arial"/>
              </a:rPr>
              <a:t>converted</a:t>
            </a:r>
            <a:r>
              <a:rPr lang="en-US" altLang="zh-CN" sz="1997" dirty="0">
                <a:solidFill>
                  <a:srgbClr val="292934"/>
                </a:solidFill>
                <a:latin typeface="Arial"/>
                <a:ea typeface="Arial"/>
                <a:cs typeface="Arial"/>
              </a:rPr>
              <a:t> into </a:t>
            </a:r>
            <a:r>
              <a:rPr lang="en-US" altLang="zh-CN" sz="1997" spc="1" dirty="0">
                <a:solidFill>
                  <a:srgbClr val="292934"/>
                </a:solidFill>
                <a:latin typeface="Arial"/>
                <a:ea typeface="Arial"/>
                <a:cs typeface="Arial"/>
              </a:rPr>
              <a:t>electrical</a:t>
            </a:r>
            <a:r>
              <a:rPr lang="en-US" altLang="zh-CN" sz="1997" spc="-9" dirty="0">
                <a:solidFill>
                  <a:srgbClr val="292934"/>
                </a:solidFill>
                <a:latin typeface="Arial"/>
                <a:ea typeface="Arial"/>
                <a:cs typeface="Arial"/>
              </a:rPr>
              <a:t> </a:t>
            </a:r>
            <a:r>
              <a:rPr lang="en-US" altLang="zh-CN" sz="1997" spc="-1" dirty="0">
                <a:solidFill>
                  <a:srgbClr val="292934"/>
                </a:solidFill>
                <a:latin typeface="Arial"/>
                <a:ea typeface="Arial"/>
                <a:cs typeface="Arial"/>
              </a:rPr>
              <a:t>(voltage,</a:t>
            </a:r>
            <a:r>
              <a:rPr lang="en-US" altLang="zh-CN" sz="1997" spc="14" dirty="0">
                <a:solidFill>
                  <a:srgbClr val="292934"/>
                </a:solidFill>
                <a:latin typeface="Arial"/>
                <a:ea typeface="Arial"/>
                <a:cs typeface="Arial"/>
              </a:rPr>
              <a:t> </a:t>
            </a:r>
            <a:r>
              <a:rPr lang="en-US" altLang="zh-CN" sz="1997" dirty="0">
                <a:solidFill>
                  <a:srgbClr val="292934"/>
                </a:solidFill>
                <a:latin typeface="Arial"/>
                <a:ea typeface="Arial"/>
                <a:cs typeface="Arial"/>
              </a:rPr>
              <a:t>current) signals using </a:t>
            </a:r>
            <a:r>
              <a:rPr lang="en-US" altLang="zh-CN" sz="1997" spc="-5" dirty="0">
                <a:solidFill>
                  <a:srgbClr val="292934"/>
                </a:solidFill>
                <a:latin typeface="Arial"/>
                <a:ea typeface="Arial"/>
                <a:cs typeface="Arial"/>
              </a:rPr>
              <a:t>a</a:t>
            </a:r>
            <a:r>
              <a:rPr lang="en-US" altLang="zh-CN" sz="1997" spc="13" dirty="0">
                <a:solidFill>
                  <a:srgbClr val="292934"/>
                </a:solidFill>
                <a:latin typeface="Arial"/>
                <a:ea typeface="Arial"/>
                <a:cs typeface="Arial"/>
              </a:rPr>
              <a:t> </a:t>
            </a:r>
            <a:r>
              <a:rPr lang="en-US" altLang="zh-CN" sz="1997" dirty="0">
                <a:solidFill>
                  <a:srgbClr val="292934"/>
                </a:solidFill>
                <a:latin typeface="Arial"/>
                <a:ea typeface="Arial"/>
                <a:cs typeface="Arial"/>
              </a:rPr>
              <a:t>device </a:t>
            </a:r>
            <a:r>
              <a:rPr lang="en-US" altLang="zh-CN" sz="1997" spc="1" dirty="0">
                <a:solidFill>
                  <a:srgbClr val="292934"/>
                </a:solidFill>
                <a:latin typeface="Arial"/>
                <a:ea typeface="Arial"/>
                <a:cs typeface="Arial"/>
              </a:rPr>
              <a:t>called</a:t>
            </a:r>
            <a:r>
              <a:rPr lang="en-US" altLang="zh-CN" sz="1997" spc="-7" dirty="0">
                <a:solidFill>
                  <a:srgbClr val="292934"/>
                </a:solidFill>
                <a:latin typeface="Arial"/>
                <a:ea typeface="Arial"/>
                <a:cs typeface="Arial"/>
              </a:rPr>
              <a:t> </a:t>
            </a:r>
            <a:r>
              <a:rPr lang="en-US" altLang="zh-CN" sz="1997" dirty="0">
                <a:solidFill>
                  <a:srgbClr val="292934"/>
                </a:solidFill>
                <a:latin typeface="Arial"/>
                <a:ea typeface="Arial"/>
                <a:cs typeface="Arial"/>
              </a:rPr>
              <a:t>as </a:t>
            </a:r>
            <a:r>
              <a:rPr lang="en-US" altLang="zh-CN" sz="1997" b="1" spc="-11" dirty="0">
                <a:solidFill>
                  <a:srgbClr val="292934"/>
                </a:solidFill>
                <a:latin typeface="Arial"/>
                <a:ea typeface="Arial"/>
                <a:cs typeface="Arial"/>
              </a:rPr>
              <a:t>Transducer</a:t>
            </a:r>
            <a:r>
              <a:rPr lang="en-US" altLang="zh-CN" sz="1997" b="1" spc="15" dirty="0">
                <a:solidFill>
                  <a:srgbClr val="292934"/>
                </a:solidFill>
                <a:latin typeface="Arial"/>
                <a:ea typeface="Arial"/>
                <a:cs typeface="Arial"/>
              </a:rPr>
              <a:t> </a:t>
            </a:r>
            <a:r>
              <a:rPr lang="en-US" altLang="zh-CN" sz="1997" b="1" dirty="0">
                <a:solidFill>
                  <a:srgbClr val="292934"/>
                </a:solidFill>
                <a:latin typeface="Arial"/>
                <a:ea typeface="Arial"/>
                <a:cs typeface="Arial"/>
              </a:rPr>
              <a:t>(also</a:t>
            </a:r>
            <a:r>
              <a:rPr lang="en-US" altLang="zh-CN" sz="1997" b="1" spc="10" dirty="0">
                <a:solidFill>
                  <a:srgbClr val="292934"/>
                </a:solidFill>
                <a:latin typeface="Arial"/>
                <a:ea typeface="Arial"/>
                <a:cs typeface="Arial"/>
              </a:rPr>
              <a:t> </a:t>
            </a:r>
            <a:r>
              <a:rPr lang="en-US" altLang="zh-CN" sz="1997" b="1" spc="-2" dirty="0">
                <a:solidFill>
                  <a:srgbClr val="292934"/>
                </a:solidFill>
                <a:latin typeface="Arial"/>
                <a:ea typeface="Arial"/>
                <a:cs typeface="Arial"/>
              </a:rPr>
              <a:t>referred</a:t>
            </a:r>
            <a:r>
              <a:rPr lang="en-US" altLang="zh-CN" sz="1997" b="1" spc="18" dirty="0">
                <a:solidFill>
                  <a:srgbClr val="292934"/>
                </a:solidFill>
                <a:latin typeface="Arial"/>
                <a:ea typeface="Arial"/>
                <a:cs typeface="Arial"/>
              </a:rPr>
              <a:t> </a:t>
            </a:r>
            <a:r>
              <a:rPr lang="en-US" altLang="zh-CN" sz="1997" b="1" dirty="0">
                <a:solidFill>
                  <a:srgbClr val="292934"/>
                </a:solidFill>
                <a:latin typeface="Arial"/>
                <a:ea typeface="Arial"/>
                <a:cs typeface="Arial"/>
              </a:rPr>
              <a:t>as</a:t>
            </a:r>
            <a:endParaRPr lang="en-US" altLang="zh-CN" sz="1997" dirty="0">
              <a:solidFill>
                <a:prstClr val="black"/>
              </a:solidFill>
              <a:latin typeface="Arial"/>
              <a:ea typeface="Arial"/>
              <a:cs typeface="Arial"/>
            </a:endParaRPr>
          </a:p>
        </p:txBody>
      </p:sp>
      <p:sp>
        <p:nvSpPr>
          <p:cNvPr id="258" name="Text Box258"/>
          <p:cNvSpPr txBox="1"/>
          <p:nvPr/>
        </p:nvSpPr>
        <p:spPr>
          <a:xfrm>
            <a:off x="2252016" y="3927292"/>
            <a:ext cx="1188807" cy="328295"/>
          </a:xfrm>
          <a:prstGeom prst="rect">
            <a:avLst/>
          </a:prstGeom>
        </p:spPr>
        <p:txBody>
          <a:bodyPr wrap="square" lIns="0" tIns="0" rIns="0" rtlCol="0">
            <a:spAutoFit/>
          </a:bodyPr>
          <a:lstStyle/>
          <a:p>
            <a:pPr defTabSz="829909">
              <a:lnSpc>
                <a:spcPts val="2222"/>
              </a:lnSpc>
            </a:pPr>
            <a:r>
              <a:rPr lang="en-US" altLang="zh-CN" sz="1997" b="1" spc="-1" dirty="0">
                <a:solidFill>
                  <a:srgbClr val="292934"/>
                </a:solidFill>
                <a:latin typeface="Arial"/>
                <a:ea typeface="Arial"/>
                <a:cs typeface="Arial"/>
              </a:rPr>
              <a:t>Sensors).</a:t>
            </a:r>
            <a:endParaRPr lang="en-US" altLang="zh-CN" sz="1997">
              <a:solidFill>
                <a:prstClr val="black"/>
              </a:solidFill>
              <a:latin typeface="Arial"/>
              <a:ea typeface="Arial"/>
              <a:cs typeface="Arial"/>
            </a:endParaRPr>
          </a:p>
        </p:txBody>
      </p:sp>
      <p:sp>
        <p:nvSpPr>
          <p:cNvPr id="259" name="Text Box259"/>
          <p:cNvSpPr txBox="1"/>
          <p:nvPr/>
        </p:nvSpPr>
        <p:spPr>
          <a:xfrm>
            <a:off x="2252017" y="4231457"/>
            <a:ext cx="2977869" cy="328295"/>
          </a:xfrm>
          <a:prstGeom prst="rect">
            <a:avLst/>
          </a:prstGeom>
        </p:spPr>
        <p:txBody>
          <a:bodyPr wrap="square" lIns="0" tIns="0" rIns="0" rtlCol="0">
            <a:spAutoFit/>
          </a:bodyPr>
          <a:lstStyle/>
          <a:p>
            <a:pPr defTabSz="829909">
              <a:lnSpc>
                <a:spcPts val="2224"/>
              </a:lnSpc>
            </a:pPr>
            <a:r>
              <a:rPr lang="en-US" altLang="zh-CN" sz="1997" spc="-16" dirty="0">
                <a:solidFill>
                  <a:srgbClr val="292934"/>
                </a:solidFill>
                <a:latin typeface="Arial"/>
                <a:ea typeface="Arial"/>
                <a:cs typeface="Arial"/>
              </a:rPr>
              <a:t>We</a:t>
            </a:r>
            <a:r>
              <a:rPr lang="en-US" altLang="zh-CN" sz="1997" dirty="0">
                <a:solidFill>
                  <a:srgbClr val="292934"/>
                </a:solidFill>
                <a:latin typeface="Arial"/>
                <a:ea typeface="Arial"/>
                <a:cs typeface="Arial"/>
              </a:rPr>
              <a:t> need</a:t>
            </a:r>
            <a:r>
              <a:rPr lang="en-US" altLang="zh-CN" sz="1997" spc="-105" dirty="0">
                <a:solidFill>
                  <a:srgbClr val="292934"/>
                </a:solidFill>
                <a:latin typeface="Arial"/>
                <a:ea typeface="Arial"/>
                <a:cs typeface="Arial"/>
              </a:rPr>
              <a:t> </a:t>
            </a:r>
            <a:r>
              <a:rPr lang="en-US" altLang="zh-CN" sz="1997" spc="1" dirty="0">
                <a:solidFill>
                  <a:srgbClr val="292934"/>
                </a:solidFill>
                <a:latin typeface="Arial"/>
                <a:ea typeface="Arial"/>
                <a:cs typeface="Arial"/>
              </a:rPr>
              <a:t>Analog-to-Digital</a:t>
            </a:r>
            <a:endParaRPr lang="en-US" altLang="zh-CN" sz="1997">
              <a:solidFill>
                <a:prstClr val="black"/>
              </a:solidFill>
              <a:latin typeface="Arial"/>
              <a:ea typeface="Arial"/>
              <a:cs typeface="Arial"/>
            </a:endParaRPr>
          </a:p>
        </p:txBody>
      </p:sp>
      <p:sp>
        <p:nvSpPr>
          <p:cNvPr id="260" name="Text Box260"/>
          <p:cNvSpPr txBox="1"/>
          <p:nvPr/>
        </p:nvSpPr>
        <p:spPr>
          <a:xfrm>
            <a:off x="2252016" y="4475056"/>
            <a:ext cx="3668917" cy="1841530"/>
          </a:xfrm>
          <a:prstGeom prst="rect">
            <a:avLst/>
          </a:prstGeom>
        </p:spPr>
        <p:txBody>
          <a:bodyPr wrap="square" lIns="0" tIns="0" rIns="0" rtlCol="0">
            <a:spAutoFit/>
          </a:bodyPr>
          <a:lstStyle/>
          <a:p>
            <a:pPr defTabSz="829909">
              <a:lnSpc>
                <a:spcPts val="2028"/>
              </a:lnSpc>
            </a:pPr>
            <a:r>
              <a:rPr lang="en-US" altLang="zh-CN" sz="1997" spc="-1" dirty="0">
                <a:solidFill>
                  <a:srgbClr val="292934"/>
                </a:solidFill>
                <a:latin typeface="Arial"/>
                <a:ea typeface="Arial"/>
                <a:cs typeface="Arial"/>
              </a:rPr>
              <a:t>converter</a:t>
            </a:r>
            <a:r>
              <a:rPr lang="en-US" altLang="zh-CN" sz="1997" spc="31" dirty="0">
                <a:solidFill>
                  <a:srgbClr val="292934"/>
                </a:solidFill>
                <a:latin typeface="Arial"/>
                <a:ea typeface="Arial"/>
                <a:cs typeface="Arial"/>
              </a:rPr>
              <a:t> </a:t>
            </a:r>
            <a:r>
              <a:rPr lang="en-US" altLang="zh-CN" sz="1997" spc="-1" dirty="0">
                <a:solidFill>
                  <a:srgbClr val="292934"/>
                </a:solidFill>
                <a:latin typeface="Arial"/>
                <a:ea typeface="Arial"/>
                <a:cs typeface="Arial"/>
              </a:rPr>
              <a:t>(ADC)</a:t>
            </a:r>
            <a:r>
              <a:rPr lang="en-US" altLang="zh-CN" sz="1997" spc="5" dirty="0">
                <a:solidFill>
                  <a:srgbClr val="292934"/>
                </a:solidFill>
                <a:latin typeface="Arial"/>
                <a:ea typeface="Arial"/>
                <a:cs typeface="Arial"/>
              </a:rPr>
              <a:t> </a:t>
            </a:r>
            <a:r>
              <a:rPr lang="en-US" altLang="zh-CN" sz="1997" dirty="0">
                <a:solidFill>
                  <a:srgbClr val="292934"/>
                </a:solidFill>
                <a:latin typeface="Arial"/>
                <a:ea typeface="Arial"/>
                <a:cs typeface="Arial"/>
              </a:rPr>
              <a:t>to translate</a:t>
            </a:r>
            <a:r>
              <a:rPr lang="en-US" altLang="zh-CN" sz="1997" spc="555" dirty="0">
                <a:solidFill>
                  <a:srgbClr val="292934"/>
                </a:solidFill>
                <a:latin typeface="Arial"/>
                <a:ea typeface="Arial"/>
                <a:cs typeface="Arial"/>
              </a:rPr>
              <a:t> </a:t>
            </a:r>
            <a:r>
              <a:rPr lang="en-US" altLang="zh-CN" sz="1997" dirty="0">
                <a:solidFill>
                  <a:srgbClr val="292934"/>
                </a:solidFill>
                <a:latin typeface="Arial"/>
                <a:ea typeface="Arial"/>
                <a:cs typeface="Arial"/>
              </a:rPr>
              <a:t>Analog signals to Digital</a:t>
            </a:r>
            <a:r>
              <a:rPr lang="en-US" altLang="zh-CN" sz="1997" spc="-6" dirty="0">
                <a:solidFill>
                  <a:srgbClr val="292934"/>
                </a:solidFill>
                <a:latin typeface="Arial"/>
                <a:ea typeface="Arial"/>
                <a:cs typeface="Arial"/>
              </a:rPr>
              <a:t> </a:t>
            </a:r>
            <a:r>
              <a:rPr lang="en-US" altLang="zh-CN" sz="1997" spc="-1" dirty="0">
                <a:solidFill>
                  <a:srgbClr val="292934"/>
                </a:solidFill>
                <a:latin typeface="Arial"/>
                <a:ea typeface="Arial"/>
                <a:cs typeface="Arial"/>
              </a:rPr>
              <a:t>number</a:t>
            </a:r>
            <a:r>
              <a:rPr lang="en-US" altLang="zh-CN" sz="1997" dirty="0">
                <a:solidFill>
                  <a:srgbClr val="292934"/>
                </a:solidFill>
                <a:latin typeface="Arial"/>
                <a:ea typeface="Arial"/>
                <a:cs typeface="Arial"/>
              </a:rPr>
              <a:t> so that </a:t>
            </a:r>
            <a:r>
              <a:rPr lang="en-US" altLang="zh-CN" sz="1997" spc="1" dirty="0">
                <a:solidFill>
                  <a:srgbClr val="292934"/>
                </a:solidFill>
                <a:latin typeface="Arial"/>
                <a:ea typeface="Arial"/>
                <a:cs typeface="Arial"/>
              </a:rPr>
              <a:t>Microcontroller</a:t>
            </a:r>
            <a:r>
              <a:rPr lang="en-US" altLang="zh-CN" sz="1997" dirty="0">
                <a:solidFill>
                  <a:srgbClr val="292934"/>
                </a:solidFill>
                <a:latin typeface="Arial"/>
                <a:ea typeface="Arial"/>
                <a:cs typeface="Arial"/>
              </a:rPr>
              <a:t> can read </a:t>
            </a:r>
            <a:r>
              <a:rPr lang="en-US" altLang="zh-CN" sz="1997" spc="-2" dirty="0">
                <a:solidFill>
                  <a:srgbClr val="292934"/>
                </a:solidFill>
                <a:latin typeface="Arial"/>
                <a:ea typeface="Arial"/>
                <a:cs typeface="Arial"/>
              </a:rPr>
              <a:t>and</a:t>
            </a:r>
            <a:r>
              <a:rPr lang="en-US" altLang="zh-CN" sz="1997" spc="5" dirty="0">
                <a:solidFill>
                  <a:srgbClr val="292934"/>
                </a:solidFill>
                <a:latin typeface="Arial"/>
                <a:ea typeface="Arial"/>
                <a:cs typeface="Arial"/>
              </a:rPr>
              <a:t> </a:t>
            </a:r>
            <a:r>
              <a:rPr lang="en-US" altLang="zh-CN" sz="1997" dirty="0">
                <a:solidFill>
                  <a:srgbClr val="292934"/>
                </a:solidFill>
                <a:latin typeface="Arial"/>
                <a:ea typeface="Arial"/>
                <a:cs typeface="Arial"/>
              </a:rPr>
              <a:t>process</a:t>
            </a:r>
            <a:r>
              <a:rPr lang="en-US" altLang="zh-CN" sz="1997" spc="8" dirty="0">
                <a:solidFill>
                  <a:srgbClr val="292934"/>
                </a:solidFill>
                <a:latin typeface="Arial"/>
                <a:ea typeface="Arial"/>
                <a:cs typeface="Arial"/>
              </a:rPr>
              <a:t> </a:t>
            </a:r>
            <a:r>
              <a:rPr lang="en-US" altLang="zh-CN" sz="1997" dirty="0">
                <a:solidFill>
                  <a:srgbClr val="292934"/>
                </a:solidFill>
                <a:latin typeface="Arial"/>
                <a:ea typeface="Arial"/>
                <a:cs typeface="Arial"/>
              </a:rPr>
              <a:t>them</a:t>
            </a:r>
            <a:r>
              <a:rPr lang="en-US" altLang="zh-CN" sz="1997" dirty="0" smtClean="0">
                <a:solidFill>
                  <a:srgbClr val="292934"/>
                </a:solidFill>
                <a:latin typeface="Arial"/>
                <a:ea typeface="Arial"/>
                <a:cs typeface="Arial"/>
              </a:rPr>
              <a:t>.</a:t>
            </a:r>
          </a:p>
          <a:p>
            <a:pPr defTabSz="829909">
              <a:lnSpc>
                <a:spcPts val="2028"/>
              </a:lnSpc>
            </a:pPr>
            <a:r>
              <a:rPr lang="en-US" altLang="zh-CN" sz="1997" b="1" spc="-2" dirty="0" smtClean="0">
                <a:solidFill>
                  <a:srgbClr val="292934"/>
                </a:solidFill>
                <a:latin typeface="Arial"/>
                <a:ea typeface="Arial"/>
                <a:cs typeface="Arial"/>
              </a:rPr>
              <a:t>ADC0808</a:t>
            </a:r>
            <a:r>
              <a:rPr lang="en-US" altLang="zh-CN" sz="1997" b="1" spc="19" dirty="0" smtClean="0">
                <a:solidFill>
                  <a:srgbClr val="292934"/>
                </a:solidFill>
                <a:latin typeface="Arial"/>
                <a:ea typeface="Arial"/>
                <a:cs typeface="Arial"/>
              </a:rPr>
              <a:t> </a:t>
            </a:r>
            <a:r>
              <a:rPr lang="en-US" altLang="zh-CN" sz="1997" dirty="0">
                <a:solidFill>
                  <a:srgbClr val="292934"/>
                </a:solidFill>
                <a:latin typeface="Arial"/>
                <a:ea typeface="Arial"/>
                <a:cs typeface="Arial"/>
              </a:rPr>
              <a:t>allows us to</a:t>
            </a:r>
            <a:r>
              <a:rPr lang="en-US" altLang="zh-CN" sz="1997" spc="6" dirty="0">
                <a:solidFill>
                  <a:srgbClr val="292934"/>
                </a:solidFill>
                <a:latin typeface="Arial"/>
                <a:ea typeface="Arial"/>
                <a:cs typeface="Arial"/>
              </a:rPr>
              <a:t> </a:t>
            </a:r>
            <a:r>
              <a:rPr lang="en-US" altLang="zh-CN" sz="1997" spc="-1" dirty="0">
                <a:solidFill>
                  <a:srgbClr val="292934"/>
                </a:solidFill>
                <a:latin typeface="Arial"/>
                <a:ea typeface="Arial"/>
                <a:cs typeface="Arial"/>
              </a:rPr>
              <a:t>monitor</a:t>
            </a:r>
            <a:r>
              <a:rPr lang="en-US" altLang="zh-CN" sz="1997" dirty="0">
                <a:solidFill>
                  <a:srgbClr val="292934"/>
                </a:solidFill>
                <a:latin typeface="Arial"/>
                <a:ea typeface="Arial"/>
                <a:cs typeface="Arial"/>
              </a:rPr>
              <a:t> upto 8 </a:t>
            </a:r>
            <a:r>
              <a:rPr lang="en-US" altLang="zh-CN" sz="1997" spc="-3" dirty="0">
                <a:solidFill>
                  <a:srgbClr val="292934"/>
                </a:solidFill>
                <a:latin typeface="Arial"/>
                <a:ea typeface="Arial"/>
                <a:cs typeface="Arial"/>
              </a:rPr>
              <a:t>different</a:t>
            </a:r>
            <a:r>
              <a:rPr lang="en-US" altLang="zh-CN" sz="1997" spc="10" dirty="0">
                <a:solidFill>
                  <a:srgbClr val="292934"/>
                </a:solidFill>
                <a:latin typeface="Arial"/>
                <a:ea typeface="Arial"/>
                <a:cs typeface="Arial"/>
              </a:rPr>
              <a:t> </a:t>
            </a:r>
            <a:r>
              <a:rPr lang="en-US" altLang="zh-CN" sz="1997" dirty="0">
                <a:solidFill>
                  <a:srgbClr val="292934"/>
                </a:solidFill>
                <a:latin typeface="Arial"/>
                <a:ea typeface="Arial"/>
                <a:cs typeface="Arial"/>
              </a:rPr>
              <a:t>analog </a:t>
            </a:r>
            <a:r>
              <a:rPr lang="en-US" altLang="zh-CN" sz="1997" spc="1" dirty="0">
                <a:solidFill>
                  <a:srgbClr val="292934"/>
                </a:solidFill>
                <a:latin typeface="Arial"/>
                <a:ea typeface="Arial"/>
                <a:cs typeface="Arial"/>
              </a:rPr>
              <a:t>input</a:t>
            </a:r>
            <a:r>
              <a:rPr lang="en-US" altLang="zh-CN" sz="1997" spc="555" dirty="0">
                <a:solidFill>
                  <a:srgbClr val="292934"/>
                </a:solidFill>
                <a:latin typeface="Arial"/>
                <a:ea typeface="Arial"/>
                <a:cs typeface="Arial"/>
              </a:rPr>
              <a:t> </a:t>
            </a:r>
            <a:r>
              <a:rPr lang="en-US" altLang="zh-CN" sz="1997" dirty="0">
                <a:solidFill>
                  <a:srgbClr val="292934"/>
                </a:solidFill>
                <a:latin typeface="Arial"/>
                <a:ea typeface="Arial"/>
                <a:cs typeface="Arial"/>
              </a:rPr>
              <a:t>channels using </a:t>
            </a:r>
            <a:r>
              <a:rPr lang="en-US" altLang="zh-CN" sz="1997" spc="2" dirty="0">
                <a:solidFill>
                  <a:srgbClr val="292934"/>
                </a:solidFill>
                <a:latin typeface="Arial"/>
                <a:ea typeface="Arial"/>
                <a:cs typeface="Arial"/>
              </a:rPr>
              <a:t>single</a:t>
            </a:r>
            <a:r>
              <a:rPr lang="en-US" altLang="zh-CN" sz="1997" spc="-7" dirty="0">
                <a:solidFill>
                  <a:srgbClr val="292934"/>
                </a:solidFill>
                <a:latin typeface="Arial"/>
                <a:ea typeface="Arial"/>
                <a:cs typeface="Arial"/>
              </a:rPr>
              <a:t> </a:t>
            </a:r>
            <a:r>
              <a:rPr lang="en-US" altLang="zh-CN" sz="1997" dirty="0">
                <a:solidFill>
                  <a:srgbClr val="292934"/>
                </a:solidFill>
                <a:latin typeface="Arial"/>
                <a:ea typeface="Arial"/>
                <a:cs typeface="Arial"/>
              </a:rPr>
              <a:t>chip</a:t>
            </a:r>
            <a:endParaRPr lang="en-US" altLang="zh-CN" sz="1997" dirty="0">
              <a:solidFill>
                <a:prstClr val="black"/>
              </a:solidFill>
              <a:latin typeface="Arial"/>
              <a:ea typeface="Arial"/>
              <a:cs typeface="Arial"/>
            </a:endParaRPr>
          </a:p>
        </p:txBody>
      </p:sp>
    </p:spTree>
    <p:extLst>
      <p:ext uri="{BB962C8B-B14F-4D97-AF65-F5344CB8AC3E}">
        <p14:creationId xmlns:p14="http://schemas.microsoft.com/office/powerpoint/2010/main" val="4154700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2786" y="577072"/>
            <a:ext cx="9950146" cy="4107597"/>
          </a:xfrm>
        </p:spPr>
        <p:txBody>
          <a:bodyPr>
            <a:noAutofit/>
          </a:bodyPr>
          <a:lstStyle/>
          <a:p>
            <a:pPr algn="just"/>
            <a:r>
              <a:rPr lang="en-US" sz="2400" b="1" dirty="0"/>
              <a:t>ADC is the Analog to Digital converter</a:t>
            </a:r>
            <a:r>
              <a:rPr lang="en-US" sz="2400" dirty="0"/>
              <a:t>, which converts analog data into digital format; usually it is used to convert </a:t>
            </a:r>
            <a:r>
              <a:rPr lang="en-US" sz="2400" b="1" dirty="0"/>
              <a:t>analog voltage</a:t>
            </a:r>
            <a:r>
              <a:rPr lang="en-US" sz="2400" dirty="0"/>
              <a:t> into digital format. </a:t>
            </a:r>
            <a:endParaRPr lang="en-US" sz="2400" dirty="0" smtClean="0"/>
          </a:p>
          <a:p>
            <a:pPr algn="just"/>
            <a:r>
              <a:rPr lang="en-US" sz="2400" dirty="0" smtClean="0"/>
              <a:t>Analog </a:t>
            </a:r>
            <a:r>
              <a:rPr lang="en-US" sz="2400" dirty="0"/>
              <a:t>signal has infinite no of values like a sine wave or our speech, ADC converts them into particular levels or states, which can be measured in numbers as a physical quantity. </a:t>
            </a:r>
            <a:endParaRPr lang="en-US" sz="2400" dirty="0" smtClean="0"/>
          </a:p>
          <a:p>
            <a:pPr algn="just"/>
            <a:r>
              <a:rPr lang="en-US" sz="2400" dirty="0" smtClean="0"/>
              <a:t>Instead </a:t>
            </a:r>
            <a:r>
              <a:rPr lang="en-US" sz="2400" dirty="0"/>
              <a:t>of continuous conversion, ADC converts data periodically, which is usually known as sampling rate. </a:t>
            </a:r>
            <a:endParaRPr lang="en-US" sz="2400" dirty="0" smtClean="0"/>
          </a:p>
          <a:p>
            <a:pPr algn="just"/>
            <a:r>
              <a:rPr lang="en-US" sz="2400" b="1" dirty="0" smtClean="0"/>
              <a:t>Telephone </a:t>
            </a:r>
            <a:r>
              <a:rPr lang="en-US" sz="2400" b="1" dirty="0"/>
              <a:t>modem</a:t>
            </a:r>
            <a:r>
              <a:rPr lang="en-US" sz="2400" dirty="0"/>
              <a:t> is one of the examples of ADC, which is used for internet, it converts analog data into digital data, so that computer can understand, because computer can only understand Digital data. </a:t>
            </a:r>
            <a:endParaRPr lang="en-US" sz="2400" dirty="0" smtClean="0"/>
          </a:p>
          <a:p>
            <a:pPr algn="just"/>
            <a:r>
              <a:rPr lang="en-US" sz="2400" dirty="0" smtClean="0"/>
              <a:t>The </a:t>
            </a:r>
            <a:r>
              <a:rPr lang="en-US" sz="2400" dirty="0"/>
              <a:t>major advantage, of using ADC is that</a:t>
            </a:r>
            <a:r>
              <a:rPr lang="en-US" sz="2400" dirty="0" smtClean="0"/>
              <a:t>, </a:t>
            </a:r>
            <a:r>
              <a:rPr lang="en-US" sz="2400" dirty="0"/>
              <a:t>noise can be efficiently eliminated from the original signal and digital signal can travel more efficiently than analog one. That’s the reason that digital audio is very clear, while listening.</a:t>
            </a:r>
            <a:endParaRPr lang="en-IN" sz="2400" dirty="0"/>
          </a:p>
        </p:txBody>
      </p:sp>
    </p:spTree>
    <p:extLst>
      <p:ext uri="{BB962C8B-B14F-4D97-AF65-F5344CB8AC3E}">
        <p14:creationId xmlns:p14="http://schemas.microsoft.com/office/powerpoint/2010/main" val="1293416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smtClean="0"/>
              <a:t>ADC0808 </a:t>
            </a:r>
            <a:r>
              <a:rPr lang="en-US" dirty="0"/>
              <a:t>is a monolithic CMOS device and microprocessor compatible control logic and has 28 pin which gives 8-bit value in output and 8- channel ADC input pins (IN0-IN7). </a:t>
            </a:r>
            <a:endParaRPr lang="en-US" dirty="0" smtClean="0"/>
          </a:p>
          <a:p>
            <a:pPr algn="just"/>
            <a:r>
              <a:rPr lang="en-US" dirty="0" smtClean="0"/>
              <a:t>Its </a:t>
            </a:r>
            <a:r>
              <a:rPr lang="en-US" dirty="0"/>
              <a:t>resolution is 8 so it can encode the analog data into one of the </a:t>
            </a:r>
            <a:r>
              <a:rPr lang="en-US" b="1" dirty="0"/>
              <a:t>256 levels</a:t>
            </a:r>
            <a:r>
              <a:rPr lang="en-US" dirty="0"/>
              <a:t> (2</a:t>
            </a:r>
            <a:r>
              <a:rPr lang="en-US" baseline="30000" dirty="0"/>
              <a:t>8</a:t>
            </a:r>
            <a:r>
              <a:rPr lang="en-US" dirty="0"/>
              <a:t>).  </a:t>
            </a:r>
            <a:endParaRPr lang="en-US" dirty="0" smtClean="0"/>
          </a:p>
          <a:p>
            <a:pPr algn="just"/>
            <a:r>
              <a:rPr lang="en-US" dirty="0" smtClean="0"/>
              <a:t>This </a:t>
            </a:r>
            <a:r>
              <a:rPr lang="en-US" dirty="0"/>
              <a:t>device has three channel address line namely: ADDA, ADDB and ADDC for selecting channel. </a:t>
            </a:r>
            <a:endParaRPr lang="en-IN" dirty="0"/>
          </a:p>
        </p:txBody>
      </p:sp>
    </p:spTree>
    <p:extLst>
      <p:ext uri="{BB962C8B-B14F-4D97-AF65-F5344CB8AC3E}">
        <p14:creationId xmlns:p14="http://schemas.microsoft.com/office/powerpoint/2010/main" val="2656940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ath261"/>
          <p:cNvSpPr/>
          <p:nvPr/>
        </p:nvSpPr>
        <p:spPr>
          <a:xfrm>
            <a:off x="1520158" y="0"/>
            <a:ext cx="0" cy="0"/>
          </a:xfrm>
          <a:custGeom>
            <a:avLst/>
            <a:gdLst/>
            <a:ahLst/>
            <a:cxnLst/>
            <a:rect l="l" t="t" r="r" b="b"/>
            <a:pathLst>
              <a:path/>
            </a:pathLst>
          </a:custGeom>
          <a:solidFill/>
          <a:ln>
            <a:solidFill/>
            <a:prstDash/>
          </a:ln>
        </p:spPr>
        <p:txBody>
          <a:bodyPr rtlCol="0" anchor="ctr"/>
          <a:lstStyle/>
          <a:p>
            <a:pPr algn="ctr" defTabSz="829909"/>
            <a:endParaRPr lang="en-US" altLang="zh-CN" sz="1634">
              <a:solidFill>
                <a:prstClr val="black"/>
              </a:solidFill>
              <a:latin typeface="Calibri"/>
              <a:ea typeface="宋体" panose="02010600030101010101" pitchFamily="2" charset="-122"/>
            </a:endParaRPr>
          </a:p>
        </p:txBody>
      </p:sp>
      <p:pic>
        <p:nvPicPr>
          <p:cNvPr id="267" name="Image267"/>
          <p:cNvPicPr>
            <a:picLocks noChangeAspect="1"/>
          </p:cNvPicPr>
          <p:nvPr/>
        </p:nvPicPr>
        <p:blipFill>
          <a:blip r:embed="rId2"/>
          <a:stretch>
            <a:fillRect/>
          </a:stretch>
        </p:blipFill>
        <p:spPr>
          <a:xfrm>
            <a:off x="2567852" y="1701021"/>
            <a:ext cx="6917374" cy="4527985"/>
          </a:xfrm>
          <a:prstGeom prst="rect">
            <a:avLst/>
          </a:prstGeom>
          <a:noFill/>
        </p:spPr>
      </p:pic>
      <p:sp>
        <p:nvSpPr>
          <p:cNvPr id="268" name="Text Box268"/>
          <p:cNvSpPr txBox="1"/>
          <p:nvPr/>
        </p:nvSpPr>
        <p:spPr>
          <a:xfrm>
            <a:off x="2069397" y="759126"/>
            <a:ext cx="5807506" cy="623248"/>
          </a:xfrm>
          <a:prstGeom prst="rect">
            <a:avLst/>
          </a:prstGeom>
        </p:spPr>
        <p:txBody>
          <a:bodyPr wrap="square" lIns="0" tIns="0" rIns="0" rtlCol="0">
            <a:spAutoFit/>
          </a:bodyPr>
          <a:lstStyle/>
          <a:p>
            <a:pPr defTabSz="829909">
              <a:lnSpc>
                <a:spcPts val="4455"/>
              </a:lnSpc>
            </a:pPr>
            <a:r>
              <a:rPr lang="en-US" altLang="zh-CN" sz="3993" spc="-81" dirty="0" smtClean="0">
                <a:solidFill>
                  <a:srgbClr val="D2533C"/>
                </a:solidFill>
                <a:latin typeface="Arial"/>
                <a:ea typeface="Arial"/>
                <a:cs typeface="Arial"/>
              </a:rPr>
              <a:t>PIN DIAGRAM ADC0808</a:t>
            </a:r>
            <a:endParaRPr lang="en-US" altLang="zh-CN" sz="3993" dirty="0">
              <a:solidFill>
                <a:prstClr val="black"/>
              </a:solidFill>
              <a:latin typeface="Arial"/>
              <a:ea typeface="Arial"/>
              <a:cs typeface="Arial"/>
            </a:endParaRPr>
          </a:p>
        </p:txBody>
      </p:sp>
    </p:spTree>
    <p:extLst>
      <p:ext uri="{BB962C8B-B14F-4D97-AF65-F5344CB8AC3E}">
        <p14:creationId xmlns:p14="http://schemas.microsoft.com/office/powerpoint/2010/main" val="28205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Path269"/>
          <p:cNvSpPr/>
          <p:nvPr/>
        </p:nvSpPr>
        <p:spPr>
          <a:xfrm>
            <a:off x="1520158" y="0"/>
            <a:ext cx="0" cy="0"/>
          </a:xfrm>
          <a:custGeom>
            <a:avLst/>
            <a:gdLst/>
            <a:ahLst/>
            <a:cxnLst/>
            <a:rect l="l" t="t" r="r" b="b"/>
            <a:pathLst>
              <a:path/>
            </a:pathLst>
          </a:custGeom>
          <a:solidFill/>
          <a:ln>
            <a:solidFill/>
            <a:prstDash/>
          </a:ln>
        </p:spPr>
        <p:txBody>
          <a:bodyPr rtlCol="0" anchor="ctr"/>
          <a:lstStyle/>
          <a:p>
            <a:pPr algn="ctr" defTabSz="829909"/>
            <a:endParaRPr lang="en-US" altLang="zh-CN" sz="1634">
              <a:solidFill>
                <a:prstClr val="black"/>
              </a:solidFill>
              <a:latin typeface="Calibri"/>
              <a:ea typeface="宋体" panose="02010600030101010101" pitchFamily="2" charset="-122"/>
            </a:endParaRPr>
          </a:p>
        </p:txBody>
      </p:sp>
      <p:sp>
        <p:nvSpPr>
          <p:cNvPr id="275" name="Text Box275"/>
          <p:cNvSpPr txBox="1"/>
          <p:nvPr/>
        </p:nvSpPr>
        <p:spPr>
          <a:xfrm>
            <a:off x="2069397" y="759126"/>
            <a:ext cx="4804243" cy="623248"/>
          </a:xfrm>
          <a:prstGeom prst="rect">
            <a:avLst/>
          </a:prstGeom>
        </p:spPr>
        <p:txBody>
          <a:bodyPr wrap="square" lIns="0" tIns="0" rIns="0" rtlCol="0">
            <a:spAutoFit/>
          </a:bodyPr>
          <a:lstStyle/>
          <a:p>
            <a:pPr defTabSz="829909">
              <a:lnSpc>
                <a:spcPts val="4455"/>
              </a:lnSpc>
            </a:pPr>
            <a:r>
              <a:rPr lang="en-US" altLang="zh-CN" sz="3993" spc="-82" dirty="0">
                <a:solidFill>
                  <a:srgbClr val="D2533C"/>
                </a:solidFill>
                <a:latin typeface="Arial"/>
                <a:ea typeface="Arial"/>
                <a:cs typeface="Arial"/>
              </a:rPr>
              <a:t>Address</a:t>
            </a:r>
            <a:r>
              <a:rPr lang="en-US" altLang="zh-CN" sz="3993" spc="-210" dirty="0">
                <a:solidFill>
                  <a:srgbClr val="D2533C"/>
                </a:solidFill>
                <a:latin typeface="Arial"/>
                <a:ea typeface="Arial"/>
                <a:cs typeface="Arial"/>
              </a:rPr>
              <a:t> </a:t>
            </a:r>
            <a:r>
              <a:rPr lang="en-US" altLang="zh-CN" sz="3993" spc="-76" dirty="0">
                <a:solidFill>
                  <a:srgbClr val="D2533C"/>
                </a:solidFill>
                <a:latin typeface="Arial"/>
                <a:ea typeface="Arial"/>
                <a:cs typeface="Arial"/>
              </a:rPr>
              <a:t>Lines</a:t>
            </a:r>
            <a:r>
              <a:rPr lang="en-US" altLang="zh-CN" sz="3993" spc="-211" dirty="0">
                <a:solidFill>
                  <a:srgbClr val="D2533C"/>
                </a:solidFill>
                <a:latin typeface="Arial"/>
                <a:ea typeface="Arial"/>
                <a:cs typeface="Arial"/>
              </a:rPr>
              <a:t> </a:t>
            </a:r>
            <a:r>
              <a:rPr lang="en-US" altLang="zh-CN" sz="3993" spc="-82" dirty="0">
                <a:solidFill>
                  <a:srgbClr val="D2533C"/>
                </a:solidFill>
                <a:latin typeface="Arial"/>
                <a:ea typeface="Arial"/>
                <a:cs typeface="Arial"/>
              </a:rPr>
              <a:t>(A,B,C)</a:t>
            </a:r>
            <a:endParaRPr lang="en-US" altLang="zh-CN" sz="3993">
              <a:solidFill>
                <a:prstClr val="black"/>
              </a:solidFill>
              <a:latin typeface="Arial"/>
              <a:ea typeface="Arial"/>
              <a:cs typeface="Arial"/>
            </a:endParaRPr>
          </a:p>
        </p:txBody>
      </p:sp>
      <p:graphicFrame>
        <p:nvGraphicFramePr>
          <p:cNvPr id="276" name="Table276"/>
          <p:cNvGraphicFramePr>
            <a:graphicFrameLocks noGrp="1"/>
          </p:cNvGraphicFramePr>
          <p:nvPr/>
        </p:nvGraphicFramePr>
        <p:xfrm>
          <a:off x="1876114" y="1839170"/>
          <a:ext cx="3825785" cy="3651604"/>
        </p:xfrm>
        <a:graphic>
          <a:graphicData uri="http://schemas.openxmlformats.org/drawingml/2006/table">
            <a:tbl>
              <a:tblPr>
                <a:tableStyleId>{2D5ABB26-0587-4C30-8999-92F81FD0307C}</a:tableStyleId>
              </a:tblPr>
              <a:tblGrid>
                <a:gridCol w="1638140">
                  <a:extLst>
                    <a:ext uri="{9D8B030D-6E8A-4147-A177-3AD203B41FA5}">
                      <a16:colId xmlns:a16="http://schemas.microsoft.com/office/drawing/2014/main" val="20000"/>
                    </a:ext>
                  </a:extLst>
                </a:gridCol>
                <a:gridCol w="808322">
                  <a:extLst>
                    <a:ext uri="{9D8B030D-6E8A-4147-A177-3AD203B41FA5}">
                      <a16:colId xmlns:a16="http://schemas.microsoft.com/office/drawing/2014/main" val="20001"/>
                    </a:ext>
                  </a:extLst>
                </a:gridCol>
                <a:gridCol w="808207">
                  <a:extLst>
                    <a:ext uri="{9D8B030D-6E8A-4147-A177-3AD203B41FA5}">
                      <a16:colId xmlns:a16="http://schemas.microsoft.com/office/drawing/2014/main" val="20002"/>
                    </a:ext>
                  </a:extLst>
                </a:gridCol>
                <a:gridCol w="571116">
                  <a:extLst>
                    <a:ext uri="{9D8B030D-6E8A-4147-A177-3AD203B41FA5}">
                      <a16:colId xmlns:a16="http://schemas.microsoft.com/office/drawing/2014/main" val="20003"/>
                    </a:ext>
                  </a:extLst>
                </a:gridCol>
              </a:tblGrid>
              <a:tr h="703089">
                <a:tc>
                  <a:txBody>
                    <a:bodyPr/>
                    <a:lstStyle/>
                    <a:p>
                      <a:pPr marL="44982" algn="l" rtl="0">
                        <a:lnSpc>
                          <a:spcPts val="2234"/>
                        </a:lnSpc>
                        <a:spcBef>
                          <a:spcPts val="495"/>
                        </a:spcBef>
                      </a:pPr>
                      <a:r>
                        <a:rPr lang="en-US" altLang="zh-CN" sz="1800" b="1" spc="2" dirty="0">
                          <a:solidFill>
                            <a:srgbClr val="FFFFFF"/>
                          </a:solidFill>
                          <a:latin typeface="Arial"/>
                          <a:ea typeface="Arial"/>
                          <a:cs typeface="Arial"/>
                        </a:rPr>
                        <a:t>Selected</a:t>
                      </a:r>
                      <a:r>
                        <a:rPr lang="en-US" altLang="zh-CN" sz="1800" b="1" spc="-100" dirty="0">
                          <a:solidFill>
                            <a:srgbClr val="FFFFFF"/>
                          </a:solidFill>
                          <a:latin typeface="Arial"/>
                          <a:ea typeface="Arial"/>
                          <a:cs typeface="Arial"/>
                        </a:rPr>
                        <a:t> </a:t>
                      </a:r>
                      <a:r>
                        <a:rPr lang="en-US" altLang="zh-CN" sz="1800" b="1" spc="6" dirty="0">
                          <a:solidFill>
                            <a:srgbClr val="FFFFFF"/>
                          </a:solidFill>
                          <a:latin typeface="Arial"/>
                          <a:ea typeface="Arial"/>
                          <a:cs typeface="Arial"/>
                        </a:rPr>
                        <a:t>ADC</a:t>
                      </a:r>
                      <a:endParaRPr lang="en-US" altLang="zh-CN" sz="1800">
                        <a:latin typeface="Arial"/>
                        <a:ea typeface="Arial"/>
                        <a:cs typeface="Arial"/>
                      </a:endParaRPr>
                    </a:p>
                    <a:p>
                      <a:pPr marL="44982" algn="l" rtl="0">
                        <a:lnSpc>
                          <a:spcPts val="2234"/>
                        </a:lnSpc>
                        <a:spcBef>
                          <a:spcPts val="165"/>
                        </a:spcBef>
                      </a:pPr>
                      <a:r>
                        <a:rPr lang="en-US" altLang="zh-CN" sz="1800" b="1" spc="2" dirty="0">
                          <a:solidFill>
                            <a:srgbClr val="FFFFFF"/>
                          </a:solidFill>
                          <a:latin typeface="Arial"/>
                          <a:ea typeface="Arial"/>
                          <a:cs typeface="Arial"/>
                        </a:rPr>
                        <a:t>channel</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93A299"/>
                    </a:solidFill>
                  </a:tcPr>
                </a:tc>
                <a:tc>
                  <a:txBody>
                    <a:bodyPr/>
                    <a:lstStyle/>
                    <a:p>
                      <a:pPr algn="l">
                        <a:lnSpc>
                          <a:spcPts val="1695"/>
                        </a:lnSpc>
                      </a:pPr>
                      <a:endParaRPr sz="1500"/>
                    </a:p>
                    <a:p>
                      <a:pPr algn="l" rtl="0">
                        <a:lnSpc>
                          <a:spcPts val="2234"/>
                        </a:lnSpc>
                      </a:pPr>
                      <a:endParaRPr sz="1500"/>
                    </a:p>
                    <a:p>
                      <a:pPr marL="45350" algn="l" rtl="0">
                        <a:lnSpc>
                          <a:spcPts val="2234"/>
                        </a:lnSpc>
                      </a:pPr>
                      <a:r>
                        <a:rPr lang="en-US" altLang="zh-CN" sz="1800" b="1" spc="0" dirty="0">
                          <a:solidFill>
                            <a:srgbClr val="FFFFFF"/>
                          </a:solidFill>
                          <a:latin typeface="Arial"/>
                          <a:ea typeface="Arial"/>
                          <a:cs typeface="Arial"/>
                        </a:rPr>
                        <a:t>C</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93A299"/>
                    </a:solidFill>
                  </a:tcPr>
                </a:tc>
                <a:tc>
                  <a:txBody>
                    <a:bodyPr/>
                    <a:lstStyle/>
                    <a:p>
                      <a:pPr algn="l">
                        <a:lnSpc>
                          <a:spcPts val="1695"/>
                        </a:lnSpc>
                      </a:pPr>
                      <a:endParaRPr sz="1500"/>
                    </a:p>
                    <a:p>
                      <a:pPr algn="l" rtl="0">
                        <a:lnSpc>
                          <a:spcPts val="2234"/>
                        </a:lnSpc>
                      </a:pPr>
                      <a:endParaRPr sz="1500"/>
                    </a:p>
                    <a:p>
                      <a:pPr marL="45351" algn="l" rtl="0">
                        <a:lnSpc>
                          <a:spcPts val="2234"/>
                        </a:lnSpc>
                      </a:pPr>
                      <a:r>
                        <a:rPr lang="en-US" altLang="zh-CN" sz="1800" b="1" spc="0" dirty="0">
                          <a:solidFill>
                            <a:srgbClr val="FFFFFF"/>
                          </a:solidFill>
                          <a:latin typeface="Arial"/>
                          <a:ea typeface="Arial"/>
                          <a:cs typeface="Arial"/>
                        </a:rPr>
                        <a:t>B</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93A299"/>
                    </a:solidFill>
                  </a:tcPr>
                </a:tc>
                <a:tc>
                  <a:txBody>
                    <a:bodyPr/>
                    <a:lstStyle/>
                    <a:p>
                      <a:pPr algn="l">
                        <a:lnSpc>
                          <a:spcPts val="1695"/>
                        </a:lnSpc>
                      </a:pPr>
                      <a:endParaRPr sz="1500"/>
                    </a:p>
                    <a:p>
                      <a:pPr algn="l" rtl="0">
                        <a:lnSpc>
                          <a:spcPts val="2234"/>
                        </a:lnSpc>
                      </a:pPr>
                      <a:endParaRPr sz="1500"/>
                    </a:p>
                    <a:p>
                      <a:pPr marL="45731" algn="l" rtl="0">
                        <a:lnSpc>
                          <a:spcPts val="2234"/>
                        </a:lnSpc>
                      </a:pPr>
                      <a:r>
                        <a:rPr lang="en-US" altLang="zh-CN" sz="1800" b="1" spc="0" dirty="0">
                          <a:solidFill>
                            <a:srgbClr val="FFFFFF"/>
                          </a:solidFill>
                          <a:latin typeface="Arial"/>
                          <a:ea typeface="Arial"/>
                          <a:cs typeface="Arial"/>
                        </a:rPr>
                        <a:t>A</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93A299"/>
                    </a:solidFill>
                  </a:tcPr>
                </a:tc>
                <a:extLst>
                  <a:ext uri="{0D108BD9-81ED-4DB2-BD59-A6C34878D82A}">
                    <a16:rowId xmlns:a16="http://schemas.microsoft.com/office/drawing/2014/main" val="10000"/>
                  </a:ext>
                </a:extLst>
              </a:tr>
              <a:tr h="359613">
                <a:tc>
                  <a:txBody>
                    <a:bodyPr/>
                    <a:lstStyle/>
                    <a:p>
                      <a:pPr marL="44982" algn="l" rtl="0">
                        <a:lnSpc>
                          <a:spcPts val="2234"/>
                        </a:lnSpc>
                        <a:spcBef>
                          <a:spcPts val="495"/>
                        </a:spcBef>
                      </a:pPr>
                      <a:r>
                        <a:rPr lang="en-US" altLang="zh-CN" sz="1800" spc="2" dirty="0">
                          <a:solidFill>
                            <a:srgbClr val="292934"/>
                          </a:solidFill>
                          <a:latin typeface="Arial"/>
                          <a:ea typeface="Arial"/>
                          <a:cs typeface="Arial"/>
                        </a:rPr>
                        <a:t>IN0</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CE0DE"/>
                    </a:solidFill>
                  </a:tcPr>
                </a:tc>
                <a:tc>
                  <a:txBody>
                    <a:bodyPr/>
                    <a:lstStyle/>
                    <a:p>
                      <a:pPr marL="45350" algn="l" rtl="0">
                        <a:lnSpc>
                          <a:spcPts val="2234"/>
                        </a:lnSpc>
                        <a:spcBef>
                          <a:spcPts val="495"/>
                        </a:spcBef>
                      </a:pPr>
                      <a:r>
                        <a:rPr lang="en-US" altLang="zh-CN" sz="1800" spc="0" dirty="0">
                          <a:solidFill>
                            <a:srgbClr val="292934"/>
                          </a:solidFill>
                          <a:latin typeface="Arial"/>
                          <a:ea typeface="Arial"/>
                          <a:cs typeface="Arial"/>
                        </a:rPr>
                        <a:t>0</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CE0DE"/>
                    </a:solidFill>
                  </a:tcPr>
                </a:tc>
                <a:tc>
                  <a:txBody>
                    <a:bodyPr/>
                    <a:lstStyle/>
                    <a:p>
                      <a:pPr marL="45351" algn="l" rtl="0">
                        <a:lnSpc>
                          <a:spcPts val="2234"/>
                        </a:lnSpc>
                        <a:spcBef>
                          <a:spcPts val="495"/>
                        </a:spcBef>
                      </a:pPr>
                      <a:r>
                        <a:rPr lang="en-US" altLang="zh-CN" sz="1800" spc="0" dirty="0">
                          <a:solidFill>
                            <a:srgbClr val="292934"/>
                          </a:solidFill>
                          <a:latin typeface="Arial"/>
                          <a:ea typeface="Arial"/>
                          <a:cs typeface="Arial"/>
                        </a:rPr>
                        <a:t>0</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CE0DE"/>
                    </a:solidFill>
                  </a:tcPr>
                </a:tc>
                <a:tc>
                  <a:txBody>
                    <a:bodyPr/>
                    <a:lstStyle/>
                    <a:p>
                      <a:pPr marL="45731" algn="l" rtl="0">
                        <a:lnSpc>
                          <a:spcPts val="2234"/>
                        </a:lnSpc>
                        <a:spcBef>
                          <a:spcPts val="495"/>
                        </a:spcBef>
                      </a:pPr>
                      <a:r>
                        <a:rPr lang="en-US" altLang="zh-CN" sz="1800" spc="0" dirty="0">
                          <a:solidFill>
                            <a:srgbClr val="292934"/>
                          </a:solidFill>
                          <a:latin typeface="Arial"/>
                          <a:ea typeface="Arial"/>
                          <a:cs typeface="Arial"/>
                        </a:rPr>
                        <a:t>0</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CE0DE"/>
                    </a:solidFill>
                  </a:tcPr>
                </a:tc>
                <a:extLst>
                  <a:ext uri="{0D108BD9-81ED-4DB2-BD59-A6C34878D82A}">
                    <a16:rowId xmlns:a16="http://schemas.microsoft.com/office/drawing/2014/main" val="10001"/>
                  </a:ext>
                </a:extLst>
              </a:tr>
              <a:tr h="359613">
                <a:tc>
                  <a:txBody>
                    <a:bodyPr/>
                    <a:lstStyle/>
                    <a:p>
                      <a:pPr marL="44982" algn="l" rtl="0">
                        <a:lnSpc>
                          <a:spcPts val="2234"/>
                        </a:lnSpc>
                        <a:spcBef>
                          <a:spcPts val="495"/>
                        </a:spcBef>
                      </a:pPr>
                      <a:r>
                        <a:rPr lang="en-US" altLang="zh-CN" sz="1800" spc="2" dirty="0">
                          <a:solidFill>
                            <a:srgbClr val="292934"/>
                          </a:solidFill>
                          <a:latin typeface="Arial"/>
                          <a:ea typeface="Arial"/>
                          <a:cs typeface="Arial"/>
                        </a:rPr>
                        <a:t>IN1</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EF0EF"/>
                    </a:solidFill>
                  </a:tcPr>
                </a:tc>
                <a:tc>
                  <a:txBody>
                    <a:bodyPr/>
                    <a:lstStyle/>
                    <a:p>
                      <a:pPr marL="45350" algn="l" rtl="0">
                        <a:lnSpc>
                          <a:spcPts val="2234"/>
                        </a:lnSpc>
                        <a:spcBef>
                          <a:spcPts val="495"/>
                        </a:spcBef>
                      </a:pPr>
                      <a:r>
                        <a:rPr lang="en-US" altLang="zh-CN" sz="1800" spc="0" dirty="0">
                          <a:solidFill>
                            <a:srgbClr val="292934"/>
                          </a:solidFill>
                          <a:latin typeface="Arial"/>
                          <a:ea typeface="Arial"/>
                          <a:cs typeface="Arial"/>
                        </a:rPr>
                        <a:t>0</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EF0EF"/>
                    </a:solidFill>
                  </a:tcPr>
                </a:tc>
                <a:tc>
                  <a:txBody>
                    <a:bodyPr/>
                    <a:lstStyle/>
                    <a:p>
                      <a:pPr marL="45351" algn="l" rtl="0">
                        <a:lnSpc>
                          <a:spcPts val="2234"/>
                        </a:lnSpc>
                        <a:spcBef>
                          <a:spcPts val="495"/>
                        </a:spcBef>
                      </a:pPr>
                      <a:r>
                        <a:rPr lang="en-US" altLang="zh-CN" sz="1800" spc="0" dirty="0">
                          <a:solidFill>
                            <a:srgbClr val="292934"/>
                          </a:solidFill>
                          <a:latin typeface="Arial"/>
                          <a:ea typeface="Arial"/>
                          <a:cs typeface="Arial"/>
                        </a:rPr>
                        <a:t>0</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EF0EF"/>
                    </a:solidFill>
                  </a:tcPr>
                </a:tc>
                <a:tc>
                  <a:txBody>
                    <a:bodyPr/>
                    <a:lstStyle/>
                    <a:p>
                      <a:pPr marL="45731" algn="l" rtl="0">
                        <a:lnSpc>
                          <a:spcPts val="2234"/>
                        </a:lnSpc>
                        <a:spcBef>
                          <a:spcPts val="495"/>
                        </a:spcBef>
                      </a:pPr>
                      <a:r>
                        <a:rPr lang="en-US" altLang="zh-CN" sz="1800" spc="0" dirty="0">
                          <a:solidFill>
                            <a:srgbClr val="292934"/>
                          </a:solidFill>
                          <a:latin typeface="Arial"/>
                          <a:ea typeface="Arial"/>
                          <a:cs typeface="Arial"/>
                        </a:rPr>
                        <a:t>1</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EF0EF"/>
                    </a:solidFill>
                  </a:tcPr>
                </a:tc>
                <a:extLst>
                  <a:ext uri="{0D108BD9-81ED-4DB2-BD59-A6C34878D82A}">
                    <a16:rowId xmlns:a16="http://schemas.microsoft.com/office/drawing/2014/main" val="10002"/>
                  </a:ext>
                </a:extLst>
              </a:tr>
              <a:tr h="359613">
                <a:tc>
                  <a:txBody>
                    <a:bodyPr/>
                    <a:lstStyle/>
                    <a:p>
                      <a:pPr marL="44982" algn="l" rtl="0">
                        <a:lnSpc>
                          <a:spcPts val="2234"/>
                        </a:lnSpc>
                        <a:spcBef>
                          <a:spcPts val="498"/>
                        </a:spcBef>
                      </a:pPr>
                      <a:r>
                        <a:rPr lang="en-US" altLang="zh-CN" sz="1800" spc="2" dirty="0">
                          <a:solidFill>
                            <a:srgbClr val="292934"/>
                          </a:solidFill>
                          <a:latin typeface="Arial"/>
                          <a:ea typeface="Arial"/>
                          <a:cs typeface="Arial"/>
                        </a:rPr>
                        <a:t>IN2</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CE0DE"/>
                    </a:solidFill>
                  </a:tcPr>
                </a:tc>
                <a:tc>
                  <a:txBody>
                    <a:bodyPr/>
                    <a:lstStyle/>
                    <a:p>
                      <a:pPr marL="45350" algn="l" rtl="0">
                        <a:lnSpc>
                          <a:spcPts val="2234"/>
                        </a:lnSpc>
                        <a:spcBef>
                          <a:spcPts val="498"/>
                        </a:spcBef>
                      </a:pPr>
                      <a:r>
                        <a:rPr lang="en-US" altLang="zh-CN" sz="1800" spc="0" dirty="0">
                          <a:solidFill>
                            <a:srgbClr val="292934"/>
                          </a:solidFill>
                          <a:latin typeface="Arial"/>
                          <a:ea typeface="Arial"/>
                          <a:cs typeface="Arial"/>
                        </a:rPr>
                        <a:t>0</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CE0DE"/>
                    </a:solidFill>
                  </a:tcPr>
                </a:tc>
                <a:tc>
                  <a:txBody>
                    <a:bodyPr/>
                    <a:lstStyle/>
                    <a:p>
                      <a:pPr marL="45351" algn="l" rtl="0">
                        <a:lnSpc>
                          <a:spcPts val="2234"/>
                        </a:lnSpc>
                        <a:spcBef>
                          <a:spcPts val="498"/>
                        </a:spcBef>
                      </a:pPr>
                      <a:r>
                        <a:rPr lang="en-US" altLang="zh-CN" sz="1800" spc="0" dirty="0">
                          <a:solidFill>
                            <a:srgbClr val="292934"/>
                          </a:solidFill>
                          <a:latin typeface="Arial"/>
                          <a:ea typeface="Arial"/>
                          <a:cs typeface="Arial"/>
                        </a:rPr>
                        <a:t>1</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CE0DE"/>
                    </a:solidFill>
                  </a:tcPr>
                </a:tc>
                <a:tc>
                  <a:txBody>
                    <a:bodyPr/>
                    <a:lstStyle/>
                    <a:p>
                      <a:pPr marL="45731" algn="l" rtl="0">
                        <a:lnSpc>
                          <a:spcPts val="2234"/>
                        </a:lnSpc>
                        <a:spcBef>
                          <a:spcPts val="498"/>
                        </a:spcBef>
                      </a:pPr>
                      <a:r>
                        <a:rPr lang="en-US" altLang="zh-CN" sz="1800" spc="0" dirty="0">
                          <a:solidFill>
                            <a:srgbClr val="292934"/>
                          </a:solidFill>
                          <a:latin typeface="Arial"/>
                          <a:ea typeface="Arial"/>
                          <a:cs typeface="Arial"/>
                        </a:rPr>
                        <a:t>0</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CE0DE"/>
                    </a:solidFill>
                  </a:tcPr>
                </a:tc>
                <a:extLst>
                  <a:ext uri="{0D108BD9-81ED-4DB2-BD59-A6C34878D82A}">
                    <a16:rowId xmlns:a16="http://schemas.microsoft.com/office/drawing/2014/main" val="10003"/>
                  </a:ext>
                </a:extLst>
              </a:tr>
              <a:tr h="359613">
                <a:tc>
                  <a:txBody>
                    <a:bodyPr/>
                    <a:lstStyle/>
                    <a:p>
                      <a:pPr marL="44982" algn="l" rtl="0">
                        <a:lnSpc>
                          <a:spcPts val="2234"/>
                        </a:lnSpc>
                        <a:spcBef>
                          <a:spcPts val="498"/>
                        </a:spcBef>
                      </a:pPr>
                      <a:r>
                        <a:rPr lang="en-US" altLang="zh-CN" sz="1800" spc="2" dirty="0">
                          <a:solidFill>
                            <a:srgbClr val="292934"/>
                          </a:solidFill>
                          <a:latin typeface="Arial"/>
                          <a:ea typeface="Arial"/>
                          <a:cs typeface="Arial"/>
                        </a:rPr>
                        <a:t>IN3</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EF0EF"/>
                    </a:solidFill>
                  </a:tcPr>
                </a:tc>
                <a:tc>
                  <a:txBody>
                    <a:bodyPr/>
                    <a:lstStyle/>
                    <a:p>
                      <a:pPr marL="45350" algn="l" rtl="0">
                        <a:lnSpc>
                          <a:spcPts val="2234"/>
                        </a:lnSpc>
                        <a:spcBef>
                          <a:spcPts val="498"/>
                        </a:spcBef>
                      </a:pPr>
                      <a:r>
                        <a:rPr lang="en-US" altLang="zh-CN" sz="1800" spc="0" dirty="0">
                          <a:solidFill>
                            <a:srgbClr val="292934"/>
                          </a:solidFill>
                          <a:latin typeface="Arial"/>
                          <a:ea typeface="Arial"/>
                          <a:cs typeface="Arial"/>
                        </a:rPr>
                        <a:t>0</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EF0EF"/>
                    </a:solidFill>
                  </a:tcPr>
                </a:tc>
                <a:tc>
                  <a:txBody>
                    <a:bodyPr/>
                    <a:lstStyle/>
                    <a:p>
                      <a:pPr marL="45351" algn="l" rtl="0">
                        <a:lnSpc>
                          <a:spcPts val="2234"/>
                        </a:lnSpc>
                        <a:spcBef>
                          <a:spcPts val="498"/>
                        </a:spcBef>
                      </a:pPr>
                      <a:r>
                        <a:rPr lang="en-US" altLang="zh-CN" sz="1800" spc="0" dirty="0">
                          <a:solidFill>
                            <a:srgbClr val="292934"/>
                          </a:solidFill>
                          <a:latin typeface="Arial"/>
                          <a:ea typeface="Arial"/>
                          <a:cs typeface="Arial"/>
                        </a:rPr>
                        <a:t>1</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EF0EF"/>
                    </a:solidFill>
                  </a:tcPr>
                </a:tc>
                <a:tc>
                  <a:txBody>
                    <a:bodyPr/>
                    <a:lstStyle/>
                    <a:p>
                      <a:pPr marL="45731" algn="l" rtl="0">
                        <a:lnSpc>
                          <a:spcPts val="2234"/>
                        </a:lnSpc>
                        <a:spcBef>
                          <a:spcPts val="498"/>
                        </a:spcBef>
                      </a:pPr>
                      <a:r>
                        <a:rPr lang="en-US" altLang="zh-CN" sz="1800" spc="0" dirty="0">
                          <a:solidFill>
                            <a:srgbClr val="292934"/>
                          </a:solidFill>
                          <a:latin typeface="Arial"/>
                          <a:ea typeface="Arial"/>
                          <a:cs typeface="Arial"/>
                        </a:rPr>
                        <a:t>1</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EF0EF"/>
                    </a:solidFill>
                  </a:tcPr>
                </a:tc>
                <a:extLst>
                  <a:ext uri="{0D108BD9-81ED-4DB2-BD59-A6C34878D82A}">
                    <a16:rowId xmlns:a16="http://schemas.microsoft.com/office/drawing/2014/main" val="10004"/>
                  </a:ext>
                </a:extLst>
              </a:tr>
              <a:tr h="359613">
                <a:tc>
                  <a:txBody>
                    <a:bodyPr/>
                    <a:lstStyle/>
                    <a:p>
                      <a:pPr marL="44982" algn="l" rtl="0">
                        <a:lnSpc>
                          <a:spcPts val="2234"/>
                        </a:lnSpc>
                        <a:spcBef>
                          <a:spcPts val="498"/>
                        </a:spcBef>
                      </a:pPr>
                      <a:r>
                        <a:rPr lang="en-US" altLang="zh-CN" sz="1800" spc="2" dirty="0">
                          <a:solidFill>
                            <a:srgbClr val="292934"/>
                          </a:solidFill>
                          <a:latin typeface="Arial"/>
                          <a:ea typeface="Arial"/>
                          <a:cs typeface="Arial"/>
                        </a:rPr>
                        <a:t>IN4</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CE0DE"/>
                    </a:solidFill>
                  </a:tcPr>
                </a:tc>
                <a:tc>
                  <a:txBody>
                    <a:bodyPr/>
                    <a:lstStyle/>
                    <a:p>
                      <a:pPr marL="45350" algn="l" rtl="0">
                        <a:lnSpc>
                          <a:spcPts val="2234"/>
                        </a:lnSpc>
                        <a:spcBef>
                          <a:spcPts val="498"/>
                        </a:spcBef>
                      </a:pPr>
                      <a:r>
                        <a:rPr lang="en-US" altLang="zh-CN" sz="1800" spc="0" dirty="0">
                          <a:solidFill>
                            <a:srgbClr val="292934"/>
                          </a:solidFill>
                          <a:latin typeface="Arial"/>
                          <a:ea typeface="Arial"/>
                          <a:cs typeface="Arial"/>
                        </a:rPr>
                        <a:t>1</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CE0DE"/>
                    </a:solidFill>
                  </a:tcPr>
                </a:tc>
                <a:tc>
                  <a:txBody>
                    <a:bodyPr/>
                    <a:lstStyle/>
                    <a:p>
                      <a:pPr marL="45351" algn="l" rtl="0">
                        <a:lnSpc>
                          <a:spcPts val="2234"/>
                        </a:lnSpc>
                        <a:spcBef>
                          <a:spcPts val="498"/>
                        </a:spcBef>
                      </a:pPr>
                      <a:r>
                        <a:rPr lang="en-US" altLang="zh-CN" sz="1800" spc="0" dirty="0">
                          <a:solidFill>
                            <a:srgbClr val="292934"/>
                          </a:solidFill>
                          <a:latin typeface="Arial"/>
                          <a:ea typeface="Arial"/>
                          <a:cs typeface="Arial"/>
                        </a:rPr>
                        <a:t>0</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CE0DE"/>
                    </a:solidFill>
                  </a:tcPr>
                </a:tc>
                <a:tc>
                  <a:txBody>
                    <a:bodyPr/>
                    <a:lstStyle/>
                    <a:p>
                      <a:pPr marL="45731" algn="l" rtl="0">
                        <a:lnSpc>
                          <a:spcPts val="2234"/>
                        </a:lnSpc>
                        <a:spcBef>
                          <a:spcPts val="498"/>
                        </a:spcBef>
                      </a:pPr>
                      <a:r>
                        <a:rPr lang="en-US" altLang="zh-CN" sz="1800" spc="0" dirty="0">
                          <a:solidFill>
                            <a:srgbClr val="292934"/>
                          </a:solidFill>
                          <a:latin typeface="Arial"/>
                          <a:ea typeface="Arial"/>
                          <a:cs typeface="Arial"/>
                        </a:rPr>
                        <a:t>0</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CE0DE"/>
                    </a:solidFill>
                  </a:tcPr>
                </a:tc>
                <a:extLst>
                  <a:ext uri="{0D108BD9-81ED-4DB2-BD59-A6C34878D82A}">
                    <a16:rowId xmlns:a16="http://schemas.microsoft.com/office/drawing/2014/main" val="10005"/>
                  </a:ext>
                </a:extLst>
              </a:tr>
              <a:tr h="359613">
                <a:tc>
                  <a:txBody>
                    <a:bodyPr/>
                    <a:lstStyle/>
                    <a:p>
                      <a:pPr marL="44982" algn="l" rtl="0">
                        <a:lnSpc>
                          <a:spcPts val="2236"/>
                        </a:lnSpc>
                        <a:spcBef>
                          <a:spcPts val="498"/>
                        </a:spcBef>
                      </a:pPr>
                      <a:r>
                        <a:rPr lang="en-US" altLang="zh-CN" sz="1800" spc="4" dirty="0">
                          <a:solidFill>
                            <a:srgbClr val="292934"/>
                          </a:solidFill>
                          <a:latin typeface="Arial"/>
                          <a:ea typeface="Arial"/>
                          <a:cs typeface="Arial"/>
                        </a:rPr>
                        <a:t>IN5</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EF0EF"/>
                    </a:solidFill>
                  </a:tcPr>
                </a:tc>
                <a:tc>
                  <a:txBody>
                    <a:bodyPr/>
                    <a:lstStyle/>
                    <a:p>
                      <a:pPr marL="45350" algn="l" rtl="0">
                        <a:lnSpc>
                          <a:spcPts val="2236"/>
                        </a:lnSpc>
                        <a:spcBef>
                          <a:spcPts val="498"/>
                        </a:spcBef>
                      </a:pPr>
                      <a:r>
                        <a:rPr lang="en-US" altLang="zh-CN" sz="1800" spc="0" dirty="0">
                          <a:solidFill>
                            <a:srgbClr val="292934"/>
                          </a:solidFill>
                          <a:latin typeface="Arial"/>
                          <a:ea typeface="Arial"/>
                          <a:cs typeface="Arial"/>
                        </a:rPr>
                        <a:t>1</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EF0EF"/>
                    </a:solidFill>
                  </a:tcPr>
                </a:tc>
                <a:tc>
                  <a:txBody>
                    <a:bodyPr/>
                    <a:lstStyle/>
                    <a:p>
                      <a:pPr marL="45351" algn="l" rtl="0">
                        <a:lnSpc>
                          <a:spcPts val="2236"/>
                        </a:lnSpc>
                        <a:spcBef>
                          <a:spcPts val="498"/>
                        </a:spcBef>
                      </a:pPr>
                      <a:r>
                        <a:rPr lang="en-US" altLang="zh-CN" sz="1800" spc="0" dirty="0">
                          <a:solidFill>
                            <a:srgbClr val="292934"/>
                          </a:solidFill>
                          <a:latin typeface="Arial"/>
                          <a:ea typeface="Arial"/>
                          <a:cs typeface="Arial"/>
                        </a:rPr>
                        <a:t>0</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EF0EF"/>
                    </a:solidFill>
                  </a:tcPr>
                </a:tc>
                <a:tc>
                  <a:txBody>
                    <a:bodyPr/>
                    <a:lstStyle/>
                    <a:p>
                      <a:pPr marL="45731" algn="l" rtl="0">
                        <a:lnSpc>
                          <a:spcPts val="2236"/>
                        </a:lnSpc>
                        <a:spcBef>
                          <a:spcPts val="498"/>
                        </a:spcBef>
                      </a:pPr>
                      <a:r>
                        <a:rPr lang="en-US" altLang="zh-CN" sz="1800" spc="0" dirty="0">
                          <a:solidFill>
                            <a:srgbClr val="292934"/>
                          </a:solidFill>
                          <a:latin typeface="Arial"/>
                          <a:ea typeface="Arial"/>
                          <a:cs typeface="Arial"/>
                        </a:rPr>
                        <a:t>1</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EF0EF"/>
                    </a:solidFill>
                  </a:tcPr>
                </a:tc>
                <a:extLst>
                  <a:ext uri="{0D108BD9-81ED-4DB2-BD59-A6C34878D82A}">
                    <a16:rowId xmlns:a16="http://schemas.microsoft.com/office/drawing/2014/main" val="10006"/>
                  </a:ext>
                </a:extLst>
              </a:tr>
              <a:tr h="359613">
                <a:tc>
                  <a:txBody>
                    <a:bodyPr/>
                    <a:lstStyle/>
                    <a:p>
                      <a:pPr marL="44982" algn="l" rtl="0">
                        <a:lnSpc>
                          <a:spcPts val="2234"/>
                        </a:lnSpc>
                        <a:spcBef>
                          <a:spcPts val="500"/>
                        </a:spcBef>
                      </a:pPr>
                      <a:r>
                        <a:rPr lang="en-US" altLang="zh-CN" sz="1800" spc="2" dirty="0">
                          <a:solidFill>
                            <a:srgbClr val="292934"/>
                          </a:solidFill>
                          <a:latin typeface="Arial"/>
                          <a:ea typeface="Arial"/>
                          <a:cs typeface="Arial"/>
                        </a:rPr>
                        <a:t>IN6</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CE0DE"/>
                    </a:solidFill>
                  </a:tcPr>
                </a:tc>
                <a:tc>
                  <a:txBody>
                    <a:bodyPr/>
                    <a:lstStyle/>
                    <a:p>
                      <a:pPr marL="45350" algn="l" rtl="0">
                        <a:lnSpc>
                          <a:spcPts val="2234"/>
                        </a:lnSpc>
                        <a:spcBef>
                          <a:spcPts val="500"/>
                        </a:spcBef>
                      </a:pPr>
                      <a:r>
                        <a:rPr lang="en-US" altLang="zh-CN" sz="1800" spc="0" dirty="0">
                          <a:solidFill>
                            <a:srgbClr val="292934"/>
                          </a:solidFill>
                          <a:latin typeface="Arial"/>
                          <a:ea typeface="Arial"/>
                          <a:cs typeface="Arial"/>
                        </a:rPr>
                        <a:t>1</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CE0DE"/>
                    </a:solidFill>
                  </a:tcPr>
                </a:tc>
                <a:tc>
                  <a:txBody>
                    <a:bodyPr/>
                    <a:lstStyle/>
                    <a:p>
                      <a:pPr marL="45351" algn="l" rtl="0">
                        <a:lnSpc>
                          <a:spcPts val="2234"/>
                        </a:lnSpc>
                        <a:spcBef>
                          <a:spcPts val="500"/>
                        </a:spcBef>
                      </a:pPr>
                      <a:r>
                        <a:rPr lang="en-US" altLang="zh-CN" sz="1800" spc="0" dirty="0">
                          <a:solidFill>
                            <a:srgbClr val="292934"/>
                          </a:solidFill>
                          <a:latin typeface="Arial"/>
                          <a:ea typeface="Arial"/>
                          <a:cs typeface="Arial"/>
                        </a:rPr>
                        <a:t>1</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CE0DE"/>
                    </a:solidFill>
                  </a:tcPr>
                </a:tc>
                <a:tc>
                  <a:txBody>
                    <a:bodyPr/>
                    <a:lstStyle/>
                    <a:p>
                      <a:pPr marL="45731" algn="l" rtl="0">
                        <a:lnSpc>
                          <a:spcPts val="2234"/>
                        </a:lnSpc>
                        <a:spcBef>
                          <a:spcPts val="500"/>
                        </a:spcBef>
                      </a:pPr>
                      <a:r>
                        <a:rPr lang="en-US" altLang="zh-CN" sz="1800" spc="0" dirty="0">
                          <a:solidFill>
                            <a:srgbClr val="292934"/>
                          </a:solidFill>
                          <a:latin typeface="Arial"/>
                          <a:ea typeface="Arial"/>
                          <a:cs typeface="Arial"/>
                        </a:rPr>
                        <a:t>0</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CE0DE"/>
                    </a:solidFill>
                  </a:tcPr>
                </a:tc>
                <a:extLst>
                  <a:ext uri="{0D108BD9-81ED-4DB2-BD59-A6C34878D82A}">
                    <a16:rowId xmlns:a16="http://schemas.microsoft.com/office/drawing/2014/main" val="10007"/>
                  </a:ext>
                </a:extLst>
              </a:tr>
              <a:tr h="359613">
                <a:tc>
                  <a:txBody>
                    <a:bodyPr/>
                    <a:lstStyle/>
                    <a:p>
                      <a:pPr marL="44982" algn="l" rtl="0">
                        <a:lnSpc>
                          <a:spcPts val="2234"/>
                        </a:lnSpc>
                        <a:spcBef>
                          <a:spcPts val="500"/>
                        </a:spcBef>
                      </a:pPr>
                      <a:r>
                        <a:rPr lang="en-US" altLang="zh-CN" sz="1800" spc="2" dirty="0">
                          <a:solidFill>
                            <a:srgbClr val="292934"/>
                          </a:solidFill>
                          <a:latin typeface="Arial"/>
                          <a:ea typeface="Arial"/>
                          <a:cs typeface="Arial"/>
                        </a:rPr>
                        <a:t>IN7</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EF0EF"/>
                    </a:solidFill>
                  </a:tcPr>
                </a:tc>
                <a:tc>
                  <a:txBody>
                    <a:bodyPr/>
                    <a:lstStyle/>
                    <a:p>
                      <a:pPr marL="45350" algn="l" rtl="0">
                        <a:lnSpc>
                          <a:spcPts val="2234"/>
                        </a:lnSpc>
                        <a:spcBef>
                          <a:spcPts val="500"/>
                        </a:spcBef>
                      </a:pPr>
                      <a:r>
                        <a:rPr lang="en-US" altLang="zh-CN" sz="1800" spc="0" dirty="0">
                          <a:solidFill>
                            <a:srgbClr val="292934"/>
                          </a:solidFill>
                          <a:latin typeface="Arial"/>
                          <a:ea typeface="Arial"/>
                          <a:cs typeface="Arial"/>
                        </a:rPr>
                        <a:t>1</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EF0EF"/>
                    </a:solidFill>
                  </a:tcPr>
                </a:tc>
                <a:tc>
                  <a:txBody>
                    <a:bodyPr/>
                    <a:lstStyle/>
                    <a:p>
                      <a:pPr marL="45351" algn="l" rtl="0">
                        <a:lnSpc>
                          <a:spcPts val="2234"/>
                        </a:lnSpc>
                        <a:spcBef>
                          <a:spcPts val="500"/>
                        </a:spcBef>
                      </a:pPr>
                      <a:r>
                        <a:rPr lang="en-US" altLang="zh-CN" sz="1800" spc="0" dirty="0">
                          <a:solidFill>
                            <a:srgbClr val="292934"/>
                          </a:solidFill>
                          <a:latin typeface="Arial"/>
                          <a:ea typeface="Arial"/>
                          <a:cs typeface="Arial"/>
                        </a:rPr>
                        <a:t>1</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EF0EF"/>
                    </a:solidFill>
                  </a:tcPr>
                </a:tc>
                <a:tc>
                  <a:txBody>
                    <a:bodyPr/>
                    <a:lstStyle/>
                    <a:p>
                      <a:pPr marL="45731" algn="l" rtl="0">
                        <a:lnSpc>
                          <a:spcPts val="2234"/>
                        </a:lnSpc>
                        <a:spcBef>
                          <a:spcPts val="500"/>
                        </a:spcBef>
                      </a:pPr>
                      <a:r>
                        <a:rPr lang="en-US" altLang="zh-CN" sz="1800" spc="0" dirty="0">
                          <a:solidFill>
                            <a:srgbClr val="292934"/>
                          </a:solidFill>
                          <a:latin typeface="Arial"/>
                          <a:ea typeface="Arial"/>
                          <a:cs typeface="Arial"/>
                        </a:rPr>
                        <a:t>1</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EF0EF"/>
                    </a:solidFill>
                  </a:tcPr>
                </a:tc>
                <a:extLst>
                  <a:ext uri="{0D108BD9-81ED-4DB2-BD59-A6C34878D82A}">
                    <a16:rowId xmlns:a16="http://schemas.microsoft.com/office/drawing/2014/main" val="10008"/>
                  </a:ext>
                </a:extLst>
              </a:tr>
            </a:tbl>
          </a:graphicData>
        </a:graphic>
      </p:graphicFrame>
      <p:sp>
        <p:nvSpPr>
          <p:cNvPr id="277" name="Text Box277"/>
          <p:cNvSpPr txBox="1"/>
          <p:nvPr/>
        </p:nvSpPr>
        <p:spPr>
          <a:xfrm>
            <a:off x="6264323" y="1743761"/>
            <a:ext cx="3234741" cy="443711"/>
          </a:xfrm>
          <a:prstGeom prst="rect">
            <a:avLst/>
          </a:prstGeom>
        </p:spPr>
        <p:txBody>
          <a:bodyPr wrap="square" lIns="0" tIns="0" rIns="0" rtlCol="0">
            <a:spAutoFit/>
          </a:bodyPr>
          <a:lstStyle/>
          <a:p>
            <a:pPr defTabSz="829909">
              <a:lnSpc>
                <a:spcPts val="3135"/>
              </a:lnSpc>
            </a:pPr>
            <a:r>
              <a:rPr lang="en-US" altLang="zh-CN" sz="2405" dirty="0">
                <a:solidFill>
                  <a:srgbClr val="93A299"/>
                </a:solidFill>
                <a:latin typeface="Arial"/>
                <a:ea typeface="Arial"/>
                <a:cs typeface="Arial"/>
              </a:rPr>
              <a:t>•</a:t>
            </a:r>
            <a:r>
              <a:rPr lang="en-US" altLang="zh-CN" sz="2405" spc="-73" dirty="0">
                <a:solidFill>
                  <a:srgbClr val="93A299"/>
                </a:solidFill>
                <a:latin typeface="Arial"/>
                <a:ea typeface="Arial"/>
                <a:cs typeface="Arial"/>
              </a:rPr>
              <a:t> </a:t>
            </a:r>
            <a:r>
              <a:rPr lang="en-US" altLang="zh-CN" sz="2814" spc="-4" dirty="0">
                <a:solidFill>
                  <a:srgbClr val="292934"/>
                </a:solidFill>
                <a:latin typeface="Arial"/>
                <a:ea typeface="Arial"/>
                <a:cs typeface="Arial"/>
              </a:rPr>
              <a:t>ADC0808</a:t>
            </a:r>
            <a:r>
              <a:rPr lang="en-US" altLang="zh-CN" sz="2814" spc="31" dirty="0">
                <a:solidFill>
                  <a:srgbClr val="292934"/>
                </a:solidFill>
                <a:latin typeface="Arial"/>
                <a:ea typeface="Arial"/>
                <a:cs typeface="Arial"/>
              </a:rPr>
              <a:t> </a:t>
            </a:r>
            <a:r>
              <a:rPr lang="en-US" altLang="zh-CN" sz="2814" spc="-5" dirty="0">
                <a:solidFill>
                  <a:srgbClr val="292934"/>
                </a:solidFill>
                <a:latin typeface="Arial"/>
                <a:ea typeface="Arial"/>
                <a:cs typeface="Arial"/>
              </a:rPr>
              <a:t>has</a:t>
            </a:r>
            <a:r>
              <a:rPr lang="en-US" altLang="zh-CN" sz="2814" spc="9" dirty="0">
                <a:solidFill>
                  <a:srgbClr val="292934"/>
                </a:solidFill>
                <a:latin typeface="Arial"/>
                <a:ea typeface="Arial"/>
                <a:cs typeface="Arial"/>
              </a:rPr>
              <a:t> </a:t>
            </a:r>
            <a:r>
              <a:rPr lang="en-US" altLang="zh-CN" sz="2814" spc="-2" dirty="0">
                <a:solidFill>
                  <a:srgbClr val="292934"/>
                </a:solidFill>
                <a:latin typeface="Arial"/>
                <a:ea typeface="Arial"/>
                <a:cs typeface="Arial"/>
              </a:rPr>
              <a:t>8-bit</a:t>
            </a:r>
            <a:endParaRPr lang="en-US" altLang="zh-CN" sz="2814">
              <a:solidFill>
                <a:prstClr val="black"/>
              </a:solidFill>
              <a:latin typeface="Arial"/>
              <a:ea typeface="Arial"/>
              <a:cs typeface="Arial"/>
            </a:endParaRPr>
          </a:p>
        </p:txBody>
      </p:sp>
      <p:sp>
        <p:nvSpPr>
          <p:cNvPr id="278" name="Text Box278"/>
          <p:cNvSpPr txBox="1"/>
          <p:nvPr/>
        </p:nvSpPr>
        <p:spPr>
          <a:xfrm>
            <a:off x="6446942" y="2172636"/>
            <a:ext cx="1821045" cy="443711"/>
          </a:xfrm>
          <a:prstGeom prst="rect">
            <a:avLst/>
          </a:prstGeom>
        </p:spPr>
        <p:txBody>
          <a:bodyPr wrap="square" lIns="0" tIns="0" rIns="0" rtlCol="0">
            <a:spAutoFit/>
          </a:bodyPr>
          <a:lstStyle/>
          <a:p>
            <a:pPr defTabSz="829909">
              <a:lnSpc>
                <a:spcPts val="3132"/>
              </a:lnSpc>
            </a:pPr>
            <a:r>
              <a:rPr lang="en-US" altLang="zh-CN" sz="2814" spc="-4" dirty="0">
                <a:solidFill>
                  <a:srgbClr val="292934"/>
                </a:solidFill>
                <a:latin typeface="Arial"/>
                <a:ea typeface="Arial"/>
                <a:cs typeface="Arial"/>
              </a:rPr>
              <a:t>data</a:t>
            </a:r>
            <a:r>
              <a:rPr lang="en-US" altLang="zh-CN" sz="2814" spc="19" dirty="0">
                <a:solidFill>
                  <a:srgbClr val="292934"/>
                </a:solidFill>
                <a:latin typeface="Arial"/>
                <a:ea typeface="Arial"/>
                <a:cs typeface="Arial"/>
              </a:rPr>
              <a:t> </a:t>
            </a:r>
            <a:r>
              <a:rPr lang="en-US" altLang="zh-CN" sz="2814" spc="-3" dirty="0">
                <a:solidFill>
                  <a:srgbClr val="292934"/>
                </a:solidFill>
                <a:latin typeface="Arial"/>
                <a:ea typeface="Arial"/>
                <a:cs typeface="Arial"/>
              </a:rPr>
              <a:t>output</a:t>
            </a:r>
            <a:endParaRPr lang="en-US" altLang="zh-CN" sz="2814">
              <a:solidFill>
                <a:prstClr val="black"/>
              </a:solidFill>
              <a:latin typeface="Arial"/>
              <a:ea typeface="Arial"/>
              <a:cs typeface="Arial"/>
            </a:endParaRPr>
          </a:p>
        </p:txBody>
      </p:sp>
      <p:sp>
        <p:nvSpPr>
          <p:cNvPr id="279" name="Text Box279"/>
          <p:cNvSpPr txBox="1"/>
          <p:nvPr/>
        </p:nvSpPr>
        <p:spPr>
          <a:xfrm>
            <a:off x="6264324" y="2686986"/>
            <a:ext cx="2460542" cy="443711"/>
          </a:xfrm>
          <a:prstGeom prst="rect">
            <a:avLst/>
          </a:prstGeom>
        </p:spPr>
        <p:txBody>
          <a:bodyPr wrap="square" lIns="0" tIns="0" rIns="0" rtlCol="0">
            <a:spAutoFit/>
          </a:bodyPr>
          <a:lstStyle/>
          <a:p>
            <a:pPr defTabSz="829909">
              <a:lnSpc>
                <a:spcPts val="3132"/>
              </a:lnSpc>
            </a:pPr>
            <a:r>
              <a:rPr lang="en-US" altLang="zh-CN" sz="2405" dirty="0">
                <a:solidFill>
                  <a:srgbClr val="93A299"/>
                </a:solidFill>
                <a:latin typeface="Arial"/>
                <a:ea typeface="Arial"/>
                <a:cs typeface="Arial"/>
              </a:rPr>
              <a:t>•</a:t>
            </a:r>
            <a:r>
              <a:rPr lang="en-US" altLang="zh-CN" sz="2405" spc="-73" dirty="0">
                <a:solidFill>
                  <a:srgbClr val="93A299"/>
                </a:solidFill>
                <a:latin typeface="Arial"/>
                <a:ea typeface="Arial"/>
                <a:cs typeface="Arial"/>
              </a:rPr>
              <a:t> </a:t>
            </a:r>
            <a:r>
              <a:rPr lang="en-US" altLang="zh-CN" sz="2814" dirty="0">
                <a:solidFill>
                  <a:srgbClr val="292934"/>
                </a:solidFill>
                <a:latin typeface="Arial"/>
                <a:ea typeface="Arial"/>
                <a:cs typeface="Arial"/>
              </a:rPr>
              <a:t>8 </a:t>
            </a:r>
            <a:r>
              <a:rPr lang="en-US" altLang="zh-CN" sz="2814" spc="-5" dirty="0">
                <a:solidFill>
                  <a:srgbClr val="292934"/>
                </a:solidFill>
                <a:latin typeface="Arial"/>
                <a:ea typeface="Arial"/>
                <a:cs typeface="Arial"/>
              </a:rPr>
              <a:t>analog</a:t>
            </a:r>
            <a:r>
              <a:rPr lang="en-US" altLang="zh-CN" sz="2814" spc="38" dirty="0">
                <a:solidFill>
                  <a:srgbClr val="292934"/>
                </a:solidFill>
                <a:latin typeface="Arial"/>
                <a:ea typeface="Arial"/>
                <a:cs typeface="Arial"/>
              </a:rPr>
              <a:t> </a:t>
            </a:r>
            <a:r>
              <a:rPr lang="en-US" altLang="zh-CN" sz="2814" spc="-4" dirty="0">
                <a:solidFill>
                  <a:srgbClr val="292934"/>
                </a:solidFill>
                <a:latin typeface="Arial"/>
                <a:ea typeface="Arial"/>
                <a:cs typeface="Arial"/>
              </a:rPr>
              <a:t>input</a:t>
            </a:r>
            <a:endParaRPr lang="en-US" altLang="zh-CN" sz="2814">
              <a:solidFill>
                <a:prstClr val="black"/>
              </a:solidFill>
              <a:latin typeface="Arial"/>
              <a:ea typeface="Arial"/>
              <a:cs typeface="Arial"/>
            </a:endParaRPr>
          </a:p>
        </p:txBody>
      </p:sp>
      <p:sp>
        <p:nvSpPr>
          <p:cNvPr id="280" name="Text Box280"/>
          <p:cNvSpPr txBox="1"/>
          <p:nvPr/>
        </p:nvSpPr>
        <p:spPr>
          <a:xfrm>
            <a:off x="6446943" y="3115592"/>
            <a:ext cx="2080694" cy="443711"/>
          </a:xfrm>
          <a:prstGeom prst="rect">
            <a:avLst/>
          </a:prstGeom>
        </p:spPr>
        <p:txBody>
          <a:bodyPr wrap="square" lIns="0" tIns="0" rIns="0" rtlCol="0">
            <a:spAutoFit/>
          </a:bodyPr>
          <a:lstStyle/>
          <a:p>
            <a:pPr defTabSz="829909">
              <a:lnSpc>
                <a:spcPts val="3135"/>
              </a:lnSpc>
            </a:pPr>
            <a:r>
              <a:rPr lang="en-US" altLang="zh-CN" sz="2814" spc="-5" dirty="0">
                <a:solidFill>
                  <a:srgbClr val="292934"/>
                </a:solidFill>
                <a:latin typeface="Arial"/>
                <a:ea typeface="Arial"/>
                <a:cs typeface="Arial"/>
              </a:rPr>
              <a:t>channels</a:t>
            </a:r>
            <a:r>
              <a:rPr lang="en-US" altLang="zh-CN" sz="2814" spc="42" dirty="0">
                <a:solidFill>
                  <a:srgbClr val="292934"/>
                </a:solidFill>
                <a:latin typeface="Arial"/>
                <a:ea typeface="Arial"/>
                <a:cs typeface="Arial"/>
              </a:rPr>
              <a:t> </a:t>
            </a:r>
            <a:r>
              <a:rPr lang="en-US" altLang="zh-CN" sz="2814" dirty="0">
                <a:solidFill>
                  <a:srgbClr val="292934"/>
                </a:solidFill>
                <a:latin typeface="Arial"/>
                <a:ea typeface="Arial"/>
                <a:cs typeface="Arial"/>
              </a:rPr>
              <a:t>are</a:t>
            </a:r>
            <a:endParaRPr lang="en-US" altLang="zh-CN" sz="2814">
              <a:solidFill>
                <a:prstClr val="black"/>
              </a:solidFill>
              <a:latin typeface="Arial"/>
              <a:ea typeface="Arial"/>
              <a:cs typeface="Arial"/>
            </a:endParaRPr>
          </a:p>
        </p:txBody>
      </p:sp>
      <p:sp>
        <p:nvSpPr>
          <p:cNvPr id="281" name="Text Box281"/>
          <p:cNvSpPr txBox="1"/>
          <p:nvPr/>
        </p:nvSpPr>
        <p:spPr>
          <a:xfrm>
            <a:off x="6446942" y="3544467"/>
            <a:ext cx="2536346" cy="443711"/>
          </a:xfrm>
          <a:prstGeom prst="rect">
            <a:avLst/>
          </a:prstGeom>
        </p:spPr>
        <p:txBody>
          <a:bodyPr wrap="square" lIns="0" tIns="0" rIns="0" rtlCol="0">
            <a:spAutoFit/>
          </a:bodyPr>
          <a:lstStyle/>
          <a:p>
            <a:pPr defTabSz="829909">
              <a:lnSpc>
                <a:spcPts val="3132"/>
              </a:lnSpc>
            </a:pPr>
            <a:r>
              <a:rPr lang="en-US" altLang="zh-CN" sz="2814" spc="-4" dirty="0">
                <a:solidFill>
                  <a:srgbClr val="292934"/>
                </a:solidFill>
                <a:latin typeface="Arial"/>
                <a:ea typeface="Arial"/>
                <a:cs typeface="Arial"/>
              </a:rPr>
              <a:t>multiplexed</a:t>
            </a:r>
            <a:r>
              <a:rPr lang="en-US" altLang="zh-CN" sz="2814" spc="50" dirty="0">
                <a:solidFill>
                  <a:srgbClr val="292934"/>
                </a:solidFill>
                <a:latin typeface="Arial"/>
                <a:ea typeface="Arial"/>
                <a:cs typeface="Arial"/>
              </a:rPr>
              <a:t> </a:t>
            </a:r>
            <a:r>
              <a:rPr lang="en-US" altLang="zh-CN" sz="2814" spc="-5" dirty="0">
                <a:solidFill>
                  <a:srgbClr val="292934"/>
                </a:solidFill>
                <a:latin typeface="Arial"/>
                <a:ea typeface="Arial"/>
                <a:cs typeface="Arial"/>
              </a:rPr>
              <a:t>and</a:t>
            </a:r>
            <a:endParaRPr lang="en-US" altLang="zh-CN" sz="2814">
              <a:solidFill>
                <a:prstClr val="black"/>
              </a:solidFill>
              <a:latin typeface="Arial"/>
              <a:ea typeface="Arial"/>
              <a:cs typeface="Arial"/>
            </a:endParaRPr>
          </a:p>
        </p:txBody>
      </p:sp>
      <p:sp>
        <p:nvSpPr>
          <p:cNvPr id="282" name="Text Box282"/>
          <p:cNvSpPr txBox="1"/>
          <p:nvPr/>
        </p:nvSpPr>
        <p:spPr>
          <a:xfrm>
            <a:off x="6446942" y="3973092"/>
            <a:ext cx="3609925" cy="892552"/>
          </a:xfrm>
          <a:prstGeom prst="rect">
            <a:avLst/>
          </a:prstGeom>
        </p:spPr>
        <p:txBody>
          <a:bodyPr wrap="square" lIns="0" tIns="0" rIns="0" rtlCol="0">
            <a:spAutoFit/>
          </a:bodyPr>
          <a:lstStyle/>
          <a:p>
            <a:pPr defTabSz="829909">
              <a:lnSpc>
                <a:spcPts val="3255"/>
              </a:lnSpc>
            </a:pPr>
            <a:r>
              <a:rPr lang="en-US" altLang="zh-CN" sz="2814" spc="-3" dirty="0">
                <a:solidFill>
                  <a:srgbClr val="292934"/>
                </a:solidFill>
                <a:latin typeface="Arial"/>
                <a:ea typeface="Arial"/>
                <a:cs typeface="Arial"/>
              </a:rPr>
              <a:t>selected</a:t>
            </a:r>
            <a:r>
              <a:rPr lang="en-US" altLang="zh-CN" sz="2814" spc="22" dirty="0">
                <a:solidFill>
                  <a:srgbClr val="292934"/>
                </a:solidFill>
                <a:latin typeface="Arial"/>
                <a:ea typeface="Arial"/>
                <a:cs typeface="Arial"/>
              </a:rPr>
              <a:t> </a:t>
            </a:r>
            <a:r>
              <a:rPr lang="en-US" altLang="zh-CN" sz="2814" spc="-5" dirty="0">
                <a:solidFill>
                  <a:srgbClr val="292934"/>
                </a:solidFill>
                <a:latin typeface="Arial"/>
                <a:ea typeface="Arial"/>
                <a:cs typeface="Arial"/>
              </a:rPr>
              <a:t>using</a:t>
            </a:r>
            <a:r>
              <a:rPr lang="en-US" altLang="zh-CN" sz="2814" spc="29" dirty="0">
                <a:solidFill>
                  <a:srgbClr val="292934"/>
                </a:solidFill>
                <a:latin typeface="Arial"/>
                <a:ea typeface="Arial"/>
                <a:cs typeface="Arial"/>
              </a:rPr>
              <a:t> </a:t>
            </a:r>
            <a:r>
              <a:rPr lang="en-US" altLang="zh-CN" sz="2814" spc="-1" dirty="0">
                <a:solidFill>
                  <a:srgbClr val="292934"/>
                </a:solidFill>
                <a:latin typeface="Arial"/>
                <a:ea typeface="Arial"/>
                <a:cs typeface="Arial"/>
              </a:rPr>
              <a:t>three</a:t>
            </a:r>
            <a:r>
              <a:rPr lang="en-US" altLang="zh-CN" sz="2814" dirty="0">
                <a:solidFill>
                  <a:srgbClr val="292934"/>
                </a:solidFill>
                <a:latin typeface="Arial"/>
                <a:ea typeface="Arial"/>
                <a:cs typeface="Arial"/>
              </a:rPr>
              <a:t> </a:t>
            </a:r>
            <a:r>
              <a:rPr lang="en-US" altLang="zh-CN" sz="2814" spc="-4" dirty="0">
                <a:solidFill>
                  <a:srgbClr val="292934"/>
                </a:solidFill>
                <a:latin typeface="Arial"/>
                <a:ea typeface="Arial"/>
                <a:cs typeface="Arial"/>
              </a:rPr>
              <a:t>address</a:t>
            </a:r>
            <a:r>
              <a:rPr lang="en-US" altLang="zh-CN" sz="2814" spc="43" dirty="0">
                <a:solidFill>
                  <a:srgbClr val="292934"/>
                </a:solidFill>
                <a:latin typeface="Arial"/>
                <a:ea typeface="Arial"/>
                <a:cs typeface="Arial"/>
              </a:rPr>
              <a:t> </a:t>
            </a:r>
            <a:r>
              <a:rPr lang="en-US" altLang="zh-CN" sz="2814" spc="-3" dirty="0">
                <a:solidFill>
                  <a:srgbClr val="292934"/>
                </a:solidFill>
                <a:latin typeface="Arial"/>
                <a:ea typeface="Arial"/>
                <a:cs typeface="Arial"/>
              </a:rPr>
              <a:t>pins</a:t>
            </a:r>
            <a:r>
              <a:rPr lang="en-US" altLang="zh-CN" sz="2814" spc="-145" dirty="0">
                <a:solidFill>
                  <a:srgbClr val="292934"/>
                </a:solidFill>
                <a:latin typeface="Arial"/>
                <a:ea typeface="Arial"/>
                <a:cs typeface="Arial"/>
              </a:rPr>
              <a:t> </a:t>
            </a:r>
            <a:r>
              <a:rPr lang="en-US" altLang="zh-CN" sz="2814" dirty="0">
                <a:solidFill>
                  <a:srgbClr val="292934"/>
                </a:solidFill>
                <a:latin typeface="Arial"/>
                <a:ea typeface="Arial"/>
                <a:cs typeface="Arial"/>
              </a:rPr>
              <a:t>A, B &amp;</a:t>
            </a:r>
            <a:r>
              <a:rPr lang="en-US" altLang="zh-CN" sz="2814" spc="-11" dirty="0">
                <a:solidFill>
                  <a:srgbClr val="292934"/>
                </a:solidFill>
                <a:latin typeface="Arial"/>
                <a:ea typeface="Arial"/>
                <a:cs typeface="Arial"/>
              </a:rPr>
              <a:t> </a:t>
            </a:r>
            <a:r>
              <a:rPr lang="en-US" altLang="zh-CN" sz="2814" dirty="0">
                <a:solidFill>
                  <a:srgbClr val="292934"/>
                </a:solidFill>
                <a:latin typeface="Arial"/>
                <a:ea typeface="Arial"/>
                <a:cs typeface="Arial"/>
              </a:rPr>
              <a:t>C.</a:t>
            </a:r>
            <a:endParaRPr lang="en-US" altLang="zh-CN" sz="2814">
              <a:solidFill>
                <a:prstClr val="black"/>
              </a:solidFill>
              <a:latin typeface="Arial"/>
              <a:ea typeface="Arial"/>
              <a:cs typeface="Arial"/>
            </a:endParaRPr>
          </a:p>
        </p:txBody>
      </p:sp>
    </p:spTree>
    <p:extLst>
      <p:ext uri="{BB962C8B-B14F-4D97-AF65-F5344CB8AC3E}">
        <p14:creationId xmlns:p14="http://schemas.microsoft.com/office/powerpoint/2010/main" val="1647436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Path283"/>
          <p:cNvSpPr/>
          <p:nvPr/>
        </p:nvSpPr>
        <p:spPr>
          <a:xfrm>
            <a:off x="1520158" y="0"/>
            <a:ext cx="0" cy="0"/>
          </a:xfrm>
          <a:custGeom>
            <a:avLst/>
            <a:gdLst/>
            <a:ahLst/>
            <a:cxnLst/>
            <a:rect l="l" t="t" r="r" b="b"/>
            <a:pathLst>
              <a:path/>
            </a:pathLst>
          </a:custGeom>
          <a:solidFill/>
          <a:ln>
            <a:solidFill/>
            <a:prstDash/>
          </a:ln>
        </p:spPr>
        <p:txBody>
          <a:bodyPr rtlCol="0" anchor="ctr"/>
          <a:lstStyle/>
          <a:p>
            <a:pPr algn="ctr" defTabSz="829909"/>
            <a:endParaRPr lang="en-US" altLang="zh-CN" sz="1634">
              <a:solidFill>
                <a:prstClr val="black"/>
              </a:solidFill>
              <a:latin typeface="Calibri"/>
              <a:ea typeface="宋体" panose="02010600030101010101" pitchFamily="2" charset="-122"/>
            </a:endParaRPr>
          </a:p>
        </p:txBody>
      </p:sp>
      <p:sp>
        <p:nvSpPr>
          <p:cNvPr id="289" name="Text Box289"/>
          <p:cNvSpPr txBox="1"/>
          <p:nvPr/>
        </p:nvSpPr>
        <p:spPr>
          <a:xfrm>
            <a:off x="2069397" y="759126"/>
            <a:ext cx="5786203" cy="623248"/>
          </a:xfrm>
          <a:prstGeom prst="rect">
            <a:avLst/>
          </a:prstGeom>
        </p:spPr>
        <p:txBody>
          <a:bodyPr wrap="square" lIns="0" tIns="0" rIns="0" rtlCol="0">
            <a:spAutoFit/>
          </a:bodyPr>
          <a:lstStyle/>
          <a:p>
            <a:pPr defTabSz="829909">
              <a:lnSpc>
                <a:spcPts val="4455"/>
              </a:lnSpc>
            </a:pPr>
            <a:r>
              <a:rPr lang="en-US" altLang="zh-CN" sz="3993" spc="-81" dirty="0">
                <a:solidFill>
                  <a:srgbClr val="D2533C"/>
                </a:solidFill>
                <a:latin typeface="Arial"/>
                <a:ea typeface="Arial"/>
                <a:cs typeface="Arial"/>
              </a:rPr>
              <a:t>Signals</a:t>
            </a:r>
            <a:r>
              <a:rPr lang="en-US" altLang="zh-CN" sz="3993" spc="-221" dirty="0">
                <a:solidFill>
                  <a:srgbClr val="D2533C"/>
                </a:solidFill>
                <a:latin typeface="Arial"/>
                <a:ea typeface="Arial"/>
                <a:cs typeface="Arial"/>
              </a:rPr>
              <a:t> </a:t>
            </a:r>
            <a:r>
              <a:rPr lang="en-US" altLang="zh-CN" sz="3993" spc="-64" dirty="0">
                <a:solidFill>
                  <a:srgbClr val="D2533C"/>
                </a:solidFill>
                <a:latin typeface="Arial"/>
                <a:ea typeface="Arial"/>
                <a:cs typeface="Arial"/>
              </a:rPr>
              <a:t>for</a:t>
            </a:r>
            <a:r>
              <a:rPr lang="en-US" altLang="zh-CN" sz="3993" spc="-427" dirty="0">
                <a:solidFill>
                  <a:srgbClr val="D2533C"/>
                </a:solidFill>
                <a:latin typeface="Arial"/>
                <a:ea typeface="Arial"/>
                <a:cs typeface="Arial"/>
              </a:rPr>
              <a:t> </a:t>
            </a:r>
            <a:r>
              <a:rPr lang="en-US" altLang="zh-CN" sz="3993" spc="-63" dirty="0">
                <a:solidFill>
                  <a:srgbClr val="D2533C"/>
                </a:solidFill>
                <a:latin typeface="Arial"/>
                <a:ea typeface="Arial"/>
                <a:cs typeface="Arial"/>
              </a:rPr>
              <a:t>A/D</a:t>
            </a:r>
            <a:r>
              <a:rPr lang="en-US" altLang="zh-CN" sz="3993" spc="-203" dirty="0">
                <a:solidFill>
                  <a:srgbClr val="D2533C"/>
                </a:solidFill>
                <a:latin typeface="Arial"/>
                <a:ea typeface="Arial"/>
                <a:cs typeface="Arial"/>
              </a:rPr>
              <a:t> </a:t>
            </a:r>
            <a:r>
              <a:rPr lang="en-US" altLang="zh-CN" sz="3993" spc="-84" dirty="0">
                <a:solidFill>
                  <a:srgbClr val="D2533C"/>
                </a:solidFill>
                <a:latin typeface="Arial"/>
                <a:ea typeface="Arial"/>
                <a:cs typeface="Arial"/>
              </a:rPr>
              <a:t>Conversion</a:t>
            </a:r>
            <a:endParaRPr lang="en-US" altLang="zh-CN" sz="3993">
              <a:solidFill>
                <a:prstClr val="black"/>
              </a:solidFill>
              <a:latin typeface="Arial"/>
              <a:ea typeface="Arial"/>
              <a:cs typeface="Arial"/>
            </a:endParaRPr>
          </a:p>
        </p:txBody>
      </p:sp>
      <p:sp>
        <p:nvSpPr>
          <p:cNvPr id="290" name="Text Box290"/>
          <p:cNvSpPr txBox="1"/>
          <p:nvPr/>
        </p:nvSpPr>
        <p:spPr>
          <a:xfrm>
            <a:off x="2069397" y="1670232"/>
            <a:ext cx="116895" cy="315471"/>
          </a:xfrm>
          <a:prstGeom prst="rect">
            <a:avLst/>
          </a:prstGeom>
        </p:spPr>
        <p:txBody>
          <a:bodyPr wrap="square" lIns="0" tIns="0" rIns="0" rtlCol="0">
            <a:spAutoFit/>
          </a:bodyPr>
          <a:lstStyle/>
          <a:p>
            <a:pPr defTabSz="829909">
              <a:lnSpc>
                <a:spcPts val="2064"/>
              </a:lnSpc>
            </a:pPr>
            <a:r>
              <a:rPr lang="en-US" altLang="zh-CN" sz="1861" dirty="0">
                <a:solidFill>
                  <a:srgbClr val="93A299"/>
                </a:solidFill>
                <a:latin typeface="Arial"/>
                <a:ea typeface="Arial"/>
                <a:cs typeface="Arial"/>
              </a:rPr>
              <a:t>•</a:t>
            </a:r>
            <a:endParaRPr lang="en-US" altLang="zh-CN" sz="1861">
              <a:solidFill>
                <a:prstClr val="black"/>
              </a:solidFill>
              <a:latin typeface="Arial"/>
              <a:ea typeface="Arial"/>
              <a:cs typeface="Arial"/>
            </a:endParaRPr>
          </a:p>
        </p:txBody>
      </p:sp>
      <p:sp>
        <p:nvSpPr>
          <p:cNvPr id="291" name="Text Box291"/>
          <p:cNvSpPr txBox="1"/>
          <p:nvPr/>
        </p:nvSpPr>
        <p:spPr>
          <a:xfrm>
            <a:off x="2069397" y="2632544"/>
            <a:ext cx="116992" cy="315471"/>
          </a:xfrm>
          <a:prstGeom prst="rect">
            <a:avLst/>
          </a:prstGeom>
        </p:spPr>
        <p:txBody>
          <a:bodyPr wrap="square" lIns="0" tIns="0" rIns="0" rtlCol="0">
            <a:spAutoFit/>
          </a:bodyPr>
          <a:lstStyle/>
          <a:p>
            <a:pPr defTabSz="829909">
              <a:lnSpc>
                <a:spcPts val="2067"/>
              </a:lnSpc>
            </a:pPr>
            <a:r>
              <a:rPr lang="en-US" altLang="zh-CN" sz="1861" dirty="0">
                <a:solidFill>
                  <a:srgbClr val="93A299"/>
                </a:solidFill>
                <a:latin typeface="Arial"/>
                <a:ea typeface="Arial"/>
                <a:cs typeface="Arial"/>
              </a:rPr>
              <a:t>•</a:t>
            </a:r>
            <a:endParaRPr lang="en-US" altLang="zh-CN" sz="1861">
              <a:solidFill>
                <a:prstClr val="black"/>
              </a:solidFill>
              <a:latin typeface="Arial"/>
              <a:ea typeface="Arial"/>
              <a:cs typeface="Arial"/>
            </a:endParaRPr>
          </a:p>
        </p:txBody>
      </p:sp>
      <p:sp>
        <p:nvSpPr>
          <p:cNvPr id="292" name="Text Box292"/>
          <p:cNvSpPr txBox="1"/>
          <p:nvPr/>
        </p:nvSpPr>
        <p:spPr>
          <a:xfrm>
            <a:off x="2069397" y="3893762"/>
            <a:ext cx="116992" cy="315471"/>
          </a:xfrm>
          <a:prstGeom prst="rect">
            <a:avLst/>
          </a:prstGeom>
        </p:spPr>
        <p:txBody>
          <a:bodyPr wrap="square" lIns="0" tIns="0" rIns="0" rtlCol="0">
            <a:spAutoFit/>
          </a:bodyPr>
          <a:lstStyle/>
          <a:p>
            <a:pPr defTabSz="829909">
              <a:lnSpc>
                <a:spcPts val="2067"/>
              </a:lnSpc>
            </a:pPr>
            <a:r>
              <a:rPr lang="en-US" altLang="zh-CN" sz="1861" dirty="0">
                <a:solidFill>
                  <a:srgbClr val="93A299"/>
                </a:solidFill>
                <a:latin typeface="Arial"/>
                <a:ea typeface="Arial"/>
                <a:cs typeface="Arial"/>
              </a:rPr>
              <a:t>•</a:t>
            </a:r>
            <a:endParaRPr lang="en-US" altLang="zh-CN" sz="1861">
              <a:solidFill>
                <a:prstClr val="black"/>
              </a:solidFill>
              <a:latin typeface="Arial"/>
              <a:ea typeface="Arial"/>
              <a:cs typeface="Arial"/>
            </a:endParaRPr>
          </a:p>
        </p:txBody>
      </p:sp>
      <p:sp>
        <p:nvSpPr>
          <p:cNvPr id="293" name="Text Box293"/>
          <p:cNvSpPr txBox="1"/>
          <p:nvPr/>
        </p:nvSpPr>
        <p:spPr>
          <a:xfrm>
            <a:off x="2069397" y="4856345"/>
            <a:ext cx="116895" cy="315471"/>
          </a:xfrm>
          <a:prstGeom prst="rect">
            <a:avLst/>
          </a:prstGeom>
        </p:spPr>
        <p:txBody>
          <a:bodyPr wrap="square" lIns="0" tIns="0" rIns="0" rtlCol="0">
            <a:spAutoFit/>
          </a:bodyPr>
          <a:lstStyle/>
          <a:p>
            <a:pPr defTabSz="829909">
              <a:lnSpc>
                <a:spcPts val="2064"/>
              </a:lnSpc>
            </a:pPr>
            <a:r>
              <a:rPr lang="en-US" altLang="zh-CN" sz="1861" dirty="0">
                <a:solidFill>
                  <a:srgbClr val="93A299"/>
                </a:solidFill>
                <a:latin typeface="Arial"/>
                <a:ea typeface="Arial"/>
                <a:cs typeface="Arial"/>
              </a:rPr>
              <a:t>•</a:t>
            </a:r>
            <a:endParaRPr lang="en-US" altLang="zh-CN" sz="1861">
              <a:solidFill>
                <a:prstClr val="black"/>
              </a:solidFill>
              <a:latin typeface="Arial"/>
              <a:ea typeface="Arial"/>
              <a:cs typeface="Arial"/>
            </a:endParaRPr>
          </a:p>
        </p:txBody>
      </p:sp>
      <p:sp>
        <p:nvSpPr>
          <p:cNvPr id="294" name="Text Box294"/>
          <p:cNvSpPr txBox="1"/>
          <p:nvPr/>
        </p:nvSpPr>
        <p:spPr>
          <a:xfrm>
            <a:off x="2252016" y="1632693"/>
            <a:ext cx="7648993" cy="969496"/>
          </a:xfrm>
          <a:prstGeom prst="rect">
            <a:avLst/>
          </a:prstGeom>
        </p:spPr>
        <p:txBody>
          <a:bodyPr wrap="square" lIns="0" tIns="0" rIns="0" rtlCol="0">
            <a:spAutoFit/>
          </a:bodyPr>
          <a:lstStyle/>
          <a:p>
            <a:pPr defTabSz="829909">
              <a:lnSpc>
                <a:spcPts val="2377"/>
              </a:lnSpc>
            </a:pPr>
            <a:r>
              <a:rPr lang="en-US" altLang="zh-CN" sz="2178" b="1" spc="-1" dirty="0">
                <a:solidFill>
                  <a:srgbClr val="292934"/>
                </a:solidFill>
                <a:latin typeface="Arial"/>
                <a:ea typeface="Arial"/>
                <a:cs typeface="Arial"/>
              </a:rPr>
              <a:t>Address</a:t>
            </a:r>
            <a:r>
              <a:rPr lang="en-US" altLang="zh-CN" sz="2178" b="1" spc="9" dirty="0">
                <a:solidFill>
                  <a:srgbClr val="292934"/>
                </a:solidFill>
                <a:latin typeface="Arial"/>
                <a:ea typeface="Arial"/>
                <a:cs typeface="Arial"/>
              </a:rPr>
              <a:t> </a:t>
            </a:r>
            <a:r>
              <a:rPr lang="en-US" altLang="zh-CN" sz="2178" b="1" dirty="0">
                <a:solidFill>
                  <a:srgbClr val="292934"/>
                </a:solidFill>
                <a:latin typeface="Arial"/>
                <a:ea typeface="Arial"/>
                <a:cs typeface="Arial"/>
              </a:rPr>
              <a:t>Latch Enable</a:t>
            </a:r>
            <a:r>
              <a:rPr lang="en-US" altLang="zh-CN" sz="2178" b="1" spc="-12" dirty="0">
                <a:solidFill>
                  <a:srgbClr val="292934"/>
                </a:solidFill>
                <a:latin typeface="Arial"/>
                <a:ea typeface="Arial"/>
                <a:cs typeface="Arial"/>
              </a:rPr>
              <a:t> </a:t>
            </a:r>
            <a:r>
              <a:rPr lang="en-US" altLang="zh-CN" sz="2178" b="1" spc="-1" dirty="0">
                <a:solidFill>
                  <a:srgbClr val="292934"/>
                </a:solidFill>
                <a:latin typeface="Arial"/>
                <a:ea typeface="Arial"/>
                <a:cs typeface="Arial"/>
              </a:rPr>
              <a:t>(ALE):</a:t>
            </a:r>
            <a:r>
              <a:rPr lang="en-US" altLang="zh-CN" sz="2178" b="1" spc="-110" dirty="0">
                <a:solidFill>
                  <a:srgbClr val="292934"/>
                </a:solidFill>
                <a:latin typeface="Arial"/>
                <a:ea typeface="Arial"/>
                <a:cs typeface="Arial"/>
              </a:rPr>
              <a:t> </a:t>
            </a:r>
            <a:r>
              <a:rPr lang="en-US" altLang="zh-CN" sz="2178" dirty="0">
                <a:solidFill>
                  <a:srgbClr val="292934"/>
                </a:solidFill>
                <a:latin typeface="Arial"/>
                <a:ea typeface="Arial"/>
                <a:cs typeface="Arial"/>
              </a:rPr>
              <a:t>A</a:t>
            </a:r>
            <a:r>
              <a:rPr lang="en-US" altLang="zh-CN" sz="2178" spc="-119" dirty="0">
                <a:solidFill>
                  <a:srgbClr val="292934"/>
                </a:solidFill>
                <a:latin typeface="Arial"/>
                <a:ea typeface="Arial"/>
                <a:cs typeface="Arial"/>
              </a:rPr>
              <a:t> </a:t>
            </a:r>
            <a:r>
              <a:rPr lang="en-US" altLang="zh-CN" sz="2178" spc="-119" dirty="0" smtClean="0">
                <a:solidFill>
                  <a:srgbClr val="292934"/>
                </a:solidFill>
                <a:latin typeface="Arial"/>
                <a:ea typeface="Arial"/>
                <a:cs typeface="Arial"/>
              </a:rPr>
              <a:t> </a:t>
            </a:r>
            <a:r>
              <a:rPr lang="en-US" altLang="zh-CN" sz="2178" spc="-6" dirty="0" smtClean="0">
                <a:solidFill>
                  <a:srgbClr val="292934"/>
                </a:solidFill>
                <a:latin typeface="Arial"/>
                <a:ea typeface="Arial"/>
                <a:cs typeface="Arial"/>
              </a:rPr>
              <a:t>LOW-TO-HIGH</a:t>
            </a:r>
            <a:r>
              <a:rPr lang="en-US" altLang="zh-CN" sz="2178" spc="-25" dirty="0" smtClean="0">
                <a:solidFill>
                  <a:srgbClr val="292934"/>
                </a:solidFill>
                <a:latin typeface="Arial"/>
                <a:ea typeface="Arial"/>
                <a:cs typeface="Arial"/>
              </a:rPr>
              <a:t> </a:t>
            </a:r>
            <a:r>
              <a:rPr lang="en-US" altLang="zh-CN" sz="2178" spc="-1" dirty="0">
                <a:solidFill>
                  <a:srgbClr val="292934"/>
                </a:solidFill>
                <a:latin typeface="Arial"/>
                <a:ea typeface="Arial"/>
                <a:cs typeface="Arial"/>
              </a:rPr>
              <a:t>signal</a:t>
            </a:r>
            <a:r>
              <a:rPr lang="en-US" altLang="zh-CN" sz="2178" spc="32" dirty="0">
                <a:solidFill>
                  <a:srgbClr val="292934"/>
                </a:solidFill>
                <a:latin typeface="Arial"/>
                <a:ea typeface="Arial"/>
                <a:cs typeface="Arial"/>
              </a:rPr>
              <a:t> </a:t>
            </a:r>
            <a:r>
              <a:rPr lang="en-US" altLang="zh-CN" sz="2178" dirty="0">
                <a:solidFill>
                  <a:srgbClr val="292934"/>
                </a:solidFill>
                <a:latin typeface="Arial"/>
                <a:ea typeface="Arial"/>
                <a:cs typeface="Arial"/>
              </a:rPr>
              <a:t>at </a:t>
            </a:r>
            <a:r>
              <a:rPr lang="en-US" altLang="zh-CN" sz="2178" spc="-1" dirty="0">
                <a:solidFill>
                  <a:srgbClr val="292934"/>
                </a:solidFill>
                <a:latin typeface="Arial"/>
                <a:ea typeface="Arial"/>
                <a:cs typeface="Arial"/>
              </a:rPr>
              <a:t>this</a:t>
            </a:r>
            <a:r>
              <a:rPr lang="en-US" altLang="zh-CN" sz="2178" dirty="0">
                <a:solidFill>
                  <a:srgbClr val="292934"/>
                </a:solidFill>
                <a:latin typeface="Arial"/>
                <a:ea typeface="Arial"/>
                <a:cs typeface="Arial"/>
              </a:rPr>
              <a:t> pin</a:t>
            </a:r>
            <a:r>
              <a:rPr lang="en-US" altLang="zh-CN" sz="2178" spc="5" dirty="0">
                <a:solidFill>
                  <a:srgbClr val="292934"/>
                </a:solidFill>
                <a:latin typeface="Arial"/>
                <a:ea typeface="Arial"/>
                <a:cs typeface="Arial"/>
              </a:rPr>
              <a:t> </a:t>
            </a:r>
            <a:r>
              <a:rPr lang="en-US" altLang="zh-CN" sz="2178" spc="-2" dirty="0">
                <a:solidFill>
                  <a:srgbClr val="292934"/>
                </a:solidFill>
                <a:latin typeface="Arial"/>
                <a:ea typeface="Arial"/>
                <a:cs typeface="Arial"/>
              </a:rPr>
              <a:t>will</a:t>
            </a:r>
            <a:r>
              <a:rPr lang="en-US" altLang="zh-CN" sz="2178" spc="15" dirty="0">
                <a:solidFill>
                  <a:srgbClr val="292934"/>
                </a:solidFill>
                <a:latin typeface="Arial"/>
                <a:ea typeface="Arial"/>
                <a:cs typeface="Arial"/>
              </a:rPr>
              <a:t> </a:t>
            </a:r>
            <a:r>
              <a:rPr lang="en-US" altLang="zh-CN" sz="2178" spc="-1" dirty="0">
                <a:solidFill>
                  <a:srgbClr val="292934"/>
                </a:solidFill>
                <a:latin typeface="Arial"/>
                <a:ea typeface="Arial"/>
                <a:cs typeface="Arial"/>
              </a:rPr>
              <a:t>latch</a:t>
            </a:r>
            <a:r>
              <a:rPr lang="en-US" altLang="zh-CN" sz="2178" dirty="0">
                <a:solidFill>
                  <a:srgbClr val="292934"/>
                </a:solidFill>
                <a:latin typeface="Arial"/>
                <a:ea typeface="Arial"/>
                <a:cs typeface="Arial"/>
              </a:rPr>
              <a:t> </a:t>
            </a:r>
            <a:r>
              <a:rPr lang="en-US" altLang="zh-CN" sz="2178" spc="3" dirty="0">
                <a:solidFill>
                  <a:srgbClr val="292934"/>
                </a:solidFill>
                <a:latin typeface="Arial"/>
                <a:ea typeface="Arial"/>
                <a:cs typeface="Arial"/>
              </a:rPr>
              <a:t>the</a:t>
            </a:r>
            <a:r>
              <a:rPr lang="en-US" altLang="zh-CN" sz="2178" dirty="0">
                <a:solidFill>
                  <a:srgbClr val="292934"/>
                </a:solidFill>
                <a:latin typeface="Arial"/>
                <a:ea typeface="Arial"/>
                <a:cs typeface="Arial"/>
              </a:rPr>
              <a:t> above-selected</a:t>
            </a:r>
            <a:r>
              <a:rPr lang="en-US" altLang="zh-CN" sz="2178" spc="24" dirty="0">
                <a:solidFill>
                  <a:srgbClr val="292934"/>
                </a:solidFill>
                <a:latin typeface="Arial"/>
                <a:ea typeface="Arial"/>
                <a:cs typeface="Arial"/>
              </a:rPr>
              <a:t> </a:t>
            </a:r>
            <a:r>
              <a:rPr lang="en-US" altLang="zh-CN" sz="2178" spc="-1" dirty="0">
                <a:solidFill>
                  <a:srgbClr val="292934"/>
                </a:solidFill>
                <a:latin typeface="Arial"/>
                <a:ea typeface="Arial"/>
                <a:cs typeface="Arial"/>
              </a:rPr>
              <a:t>address</a:t>
            </a:r>
            <a:r>
              <a:rPr lang="en-US" altLang="zh-CN" sz="2178" spc="17" dirty="0">
                <a:solidFill>
                  <a:srgbClr val="292934"/>
                </a:solidFill>
                <a:latin typeface="Arial"/>
                <a:ea typeface="Arial"/>
                <a:cs typeface="Arial"/>
              </a:rPr>
              <a:t> </a:t>
            </a:r>
            <a:r>
              <a:rPr lang="en-US" altLang="zh-CN" sz="2178" dirty="0">
                <a:solidFill>
                  <a:srgbClr val="292934"/>
                </a:solidFill>
                <a:latin typeface="Arial"/>
                <a:ea typeface="Arial"/>
                <a:cs typeface="Arial"/>
              </a:rPr>
              <a:t>and</a:t>
            </a:r>
            <a:r>
              <a:rPr lang="en-US" altLang="zh-CN" sz="2178" spc="7" dirty="0">
                <a:solidFill>
                  <a:srgbClr val="292934"/>
                </a:solidFill>
                <a:latin typeface="Arial"/>
                <a:ea typeface="Arial"/>
                <a:cs typeface="Arial"/>
              </a:rPr>
              <a:t> </a:t>
            </a:r>
            <a:r>
              <a:rPr lang="en-US" altLang="zh-CN" sz="2178" dirty="0" smtClean="0">
                <a:solidFill>
                  <a:srgbClr val="292934"/>
                </a:solidFill>
                <a:latin typeface="Arial"/>
                <a:ea typeface="Arial"/>
                <a:cs typeface="Arial"/>
              </a:rPr>
              <a:t>select</a:t>
            </a:r>
            <a:r>
              <a:rPr lang="en-US" altLang="zh-CN" sz="2178" spc="6" dirty="0" smtClean="0">
                <a:solidFill>
                  <a:srgbClr val="292934"/>
                </a:solidFill>
                <a:latin typeface="Arial"/>
                <a:ea typeface="Arial"/>
                <a:cs typeface="Arial"/>
              </a:rPr>
              <a:t> </a:t>
            </a:r>
            <a:r>
              <a:rPr lang="en-US" altLang="zh-CN" sz="2178" dirty="0">
                <a:solidFill>
                  <a:srgbClr val="292934"/>
                </a:solidFill>
                <a:latin typeface="Arial"/>
                <a:ea typeface="Arial"/>
                <a:cs typeface="Arial"/>
              </a:rPr>
              <a:t>the</a:t>
            </a:r>
            <a:r>
              <a:rPr lang="en-US" altLang="zh-CN" sz="2178" spc="605" dirty="0">
                <a:solidFill>
                  <a:srgbClr val="292934"/>
                </a:solidFill>
                <a:latin typeface="Arial"/>
                <a:ea typeface="Arial"/>
                <a:cs typeface="Arial"/>
              </a:rPr>
              <a:t> </a:t>
            </a:r>
            <a:r>
              <a:rPr lang="en-US" altLang="zh-CN" sz="2178" dirty="0">
                <a:solidFill>
                  <a:srgbClr val="292934"/>
                </a:solidFill>
                <a:latin typeface="Arial"/>
                <a:ea typeface="Arial"/>
                <a:cs typeface="Arial"/>
              </a:rPr>
              <a:t>respective</a:t>
            </a:r>
            <a:r>
              <a:rPr lang="en-US" altLang="zh-CN" sz="2178" spc="12" dirty="0">
                <a:solidFill>
                  <a:srgbClr val="292934"/>
                </a:solidFill>
                <a:latin typeface="Arial"/>
                <a:ea typeface="Arial"/>
                <a:cs typeface="Arial"/>
              </a:rPr>
              <a:t> </a:t>
            </a:r>
            <a:r>
              <a:rPr lang="en-US" altLang="zh-CN" sz="2178" spc="-1" dirty="0">
                <a:solidFill>
                  <a:srgbClr val="292934"/>
                </a:solidFill>
                <a:latin typeface="Arial"/>
                <a:ea typeface="Arial"/>
                <a:cs typeface="Arial"/>
              </a:rPr>
              <a:t>channel</a:t>
            </a:r>
            <a:r>
              <a:rPr lang="en-US" altLang="zh-CN" sz="2178" spc="17" dirty="0">
                <a:solidFill>
                  <a:srgbClr val="292934"/>
                </a:solidFill>
                <a:latin typeface="Arial"/>
                <a:ea typeface="Arial"/>
                <a:cs typeface="Arial"/>
              </a:rPr>
              <a:t> </a:t>
            </a:r>
            <a:r>
              <a:rPr lang="en-US" altLang="zh-CN" sz="2178" dirty="0">
                <a:solidFill>
                  <a:srgbClr val="292934"/>
                </a:solidFill>
                <a:latin typeface="Arial"/>
                <a:ea typeface="Arial"/>
                <a:cs typeface="Arial"/>
              </a:rPr>
              <a:t>for</a:t>
            </a:r>
            <a:r>
              <a:rPr lang="en-US" altLang="zh-CN" sz="2178" spc="-119" dirty="0">
                <a:solidFill>
                  <a:srgbClr val="292934"/>
                </a:solidFill>
                <a:latin typeface="Arial"/>
                <a:ea typeface="Arial"/>
                <a:cs typeface="Arial"/>
              </a:rPr>
              <a:t> </a:t>
            </a:r>
            <a:r>
              <a:rPr lang="en-US" altLang="zh-CN" sz="2178" spc="-3" dirty="0">
                <a:solidFill>
                  <a:srgbClr val="292934"/>
                </a:solidFill>
                <a:latin typeface="Arial"/>
                <a:ea typeface="Arial"/>
                <a:cs typeface="Arial"/>
              </a:rPr>
              <a:t>ADC</a:t>
            </a:r>
            <a:r>
              <a:rPr lang="en-US" altLang="zh-CN" sz="2178" spc="9" dirty="0">
                <a:solidFill>
                  <a:srgbClr val="292934"/>
                </a:solidFill>
                <a:latin typeface="Arial"/>
                <a:ea typeface="Arial"/>
                <a:cs typeface="Arial"/>
              </a:rPr>
              <a:t> </a:t>
            </a:r>
            <a:r>
              <a:rPr lang="en-US" altLang="zh-CN" sz="2178" dirty="0">
                <a:solidFill>
                  <a:srgbClr val="292934"/>
                </a:solidFill>
                <a:latin typeface="Arial"/>
                <a:ea typeface="Arial"/>
                <a:cs typeface="Arial"/>
              </a:rPr>
              <a:t>conversion.</a:t>
            </a:r>
            <a:endParaRPr lang="en-US" altLang="zh-CN" sz="2178" dirty="0">
              <a:solidFill>
                <a:prstClr val="black"/>
              </a:solidFill>
              <a:latin typeface="Arial"/>
              <a:ea typeface="Arial"/>
              <a:cs typeface="Arial"/>
            </a:endParaRPr>
          </a:p>
        </p:txBody>
      </p:sp>
      <p:sp>
        <p:nvSpPr>
          <p:cNvPr id="295" name="Text Box295"/>
          <p:cNvSpPr txBox="1"/>
          <p:nvPr/>
        </p:nvSpPr>
        <p:spPr>
          <a:xfrm>
            <a:off x="2252017" y="2595005"/>
            <a:ext cx="7896033" cy="1277273"/>
          </a:xfrm>
          <a:prstGeom prst="rect">
            <a:avLst/>
          </a:prstGeom>
        </p:spPr>
        <p:txBody>
          <a:bodyPr wrap="square" lIns="0" tIns="0" rIns="0" rtlCol="0">
            <a:spAutoFit/>
          </a:bodyPr>
          <a:lstStyle/>
          <a:p>
            <a:pPr defTabSz="829909">
              <a:lnSpc>
                <a:spcPts val="2372"/>
              </a:lnSpc>
            </a:pPr>
            <a:r>
              <a:rPr lang="en-US" altLang="zh-CN" sz="2178" b="1" spc="-34" dirty="0">
                <a:solidFill>
                  <a:srgbClr val="292934"/>
                </a:solidFill>
                <a:latin typeface="Arial"/>
                <a:ea typeface="Arial"/>
                <a:cs typeface="Arial"/>
              </a:rPr>
              <a:t>START</a:t>
            </a:r>
            <a:r>
              <a:rPr lang="en-US" altLang="zh-CN" sz="2178" b="1" spc="8" dirty="0">
                <a:solidFill>
                  <a:srgbClr val="292934"/>
                </a:solidFill>
                <a:latin typeface="Arial"/>
                <a:ea typeface="Arial"/>
                <a:cs typeface="Arial"/>
              </a:rPr>
              <a:t> </a:t>
            </a:r>
            <a:r>
              <a:rPr lang="en-US" altLang="zh-CN" sz="2178" b="1" dirty="0">
                <a:solidFill>
                  <a:srgbClr val="292934"/>
                </a:solidFill>
                <a:latin typeface="Arial"/>
                <a:ea typeface="Arial"/>
                <a:cs typeface="Arial"/>
              </a:rPr>
              <a:t>Conversion</a:t>
            </a:r>
            <a:r>
              <a:rPr lang="en-US" altLang="zh-CN" sz="2178" b="1" spc="-8" dirty="0">
                <a:solidFill>
                  <a:srgbClr val="292934"/>
                </a:solidFill>
                <a:latin typeface="Arial"/>
                <a:ea typeface="Arial"/>
                <a:cs typeface="Arial"/>
              </a:rPr>
              <a:t> </a:t>
            </a:r>
            <a:r>
              <a:rPr lang="en-US" altLang="zh-CN" sz="2178" b="1" spc="2" dirty="0">
                <a:solidFill>
                  <a:srgbClr val="292934"/>
                </a:solidFill>
                <a:latin typeface="Arial"/>
                <a:ea typeface="Arial"/>
                <a:cs typeface="Arial"/>
              </a:rPr>
              <a:t>(SC):</a:t>
            </a:r>
            <a:r>
              <a:rPr lang="en-US" altLang="zh-CN" sz="2178" b="1" spc="-36" dirty="0">
                <a:solidFill>
                  <a:srgbClr val="292934"/>
                </a:solidFill>
                <a:latin typeface="Arial"/>
                <a:ea typeface="Arial"/>
                <a:cs typeface="Arial"/>
              </a:rPr>
              <a:t> </a:t>
            </a:r>
            <a:r>
              <a:rPr lang="en-US" altLang="zh-CN" sz="2178" dirty="0">
                <a:solidFill>
                  <a:srgbClr val="292934"/>
                </a:solidFill>
                <a:latin typeface="Arial"/>
                <a:ea typeface="Arial"/>
                <a:cs typeface="Arial"/>
              </a:rPr>
              <a:t>The</a:t>
            </a:r>
            <a:r>
              <a:rPr lang="en-US" altLang="zh-CN" sz="2178" spc="-121" dirty="0">
                <a:solidFill>
                  <a:srgbClr val="292934"/>
                </a:solidFill>
                <a:latin typeface="Arial"/>
                <a:ea typeface="Arial"/>
                <a:cs typeface="Arial"/>
              </a:rPr>
              <a:t> </a:t>
            </a:r>
            <a:r>
              <a:rPr lang="en-US" altLang="zh-CN" sz="2178" spc="2" dirty="0">
                <a:solidFill>
                  <a:srgbClr val="292934"/>
                </a:solidFill>
                <a:latin typeface="Arial"/>
                <a:ea typeface="Arial"/>
                <a:cs typeface="Arial"/>
              </a:rPr>
              <a:t>A/D</a:t>
            </a:r>
            <a:r>
              <a:rPr lang="en-US" altLang="zh-CN" sz="2178" spc="-17" dirty="0">
                <a:solidFill>
                  <a:srgbClr val="292934"/>
                </a:solidFill>
                <a:latin typeface="Arial"/>
                <a:ea typeface="Arial"/>
                <a:cs typeface="Arial"/>
              </a:rPr>
              <a:t> </a:t>
            </a:r>
            <a:r>
              <a:rPr lang="en-US" altLang="zh-CN" sz="2178" spc="-25" dirty="0">
                <a:solidFill>
                  <a:srgbClr val="292934"/>
                </a:solidFill>
                <a:latin typeface="Arial"/>
                <a:ea typeface="Arial"/>
                <a:cs typeface="Arial"/>
              </a:rPr>
              <a:t>converter</a:t>
            </a:r>
            <a:r>
              <a:rPr lang="en-US" altLang="zh-CN" sz="2178" spc="-306" dirty="0">
                <a:solidFill>
                  <a:srgbClr val="292934"/>
                </a:solidFill>
                <a:latin typeface="Arial"/>
                <a:ea typeface="Arial"/>
                <a:cs typeface="Arial"/>
              </a:rPr>
              <a:t> </a:t>
            </a:r>
            <a:r>
              <a:rPr lang="en-US" altLang="zh-CN" sz="2178" spc="24" dirty="0" smtClean="0">
                <a:solidFill>
                  <a:srgbClr val="292934"/>
                </a:solidFill>
                <a:latin typeface="Arial"/>
                <a:ea typeface="Arial"/>
                <a:cs typeface="Arial"/>
              </a:rPr>
              <a:t> </a:t>
            </a:r>
            <a:r>
              <a:rPr lang="en-US" altLang="zh-CN" sz="2178" dirty="0">
                <a:solidFill>
                  <a:srgbClr val="292934"/>
                </a:solidFill>
                <a:latin typeface="Arial"/>
                <a:ea typeface="Arial"/>
                <a:cs typeface="Arial"/>
              </a:rPr>
              <a:t>successive</a:t>
            </a:r>
            <a:r>
              <a:rPr lang="en-US" altLang="zh-CN" sz="2178" spc="605" dirty="0">
                <a:solidFill>
                  <a:srgbClr val="292934"/>
                </a:solidFill>
                <a:latin typeface="Arial"/>
                <a:ea typeface="Arial"/>
                <a:cs typeface="Arial"/>
              </a:rPr>
              <a:t> </a:t>
            </a:r>
            <a:r>
              <a:rPr lang="en-US" altLang="zh-CN" sz="2178" spc="-1" dirty="0">
                <a:solidFill>
                  <a:srgbClr val="292934"/>
                </a:solidFill>
                <a:latin typeface="Arial"/>
                <a:ea typeface="Arial"/>
                <a:cs typeface="Arial"/>
              </a:rPr>
              <a:t>approximation</a:t>
            </a:r>
            <a:r>
              <a:rPr lang="en-US" altLang="zh-CN" sz="2178" spc="39" dirty="0">
                <a:solidFill>
                  <a:srgbClr val="292934"/>
                </a:solidFill>
                <a:latin typeface="Arial"/>
                <a:ea typeface="Arial"/>
                <a:cs typeface="Arial"/>
              </a:rPr>
              <a:t> </a:t>
            </a:r>
            <a:r>
              <a:rPr lang="en-US" altLang="zh-CN" sz="2178" dirty="0">
                <a:solidFill>
                  <a:srgbClr val="292934"/>
                </a:solidFill>
                <a:latin typeface="Arial"/>
                <a:ea typeface="Arial"/>
                <a:cs typeface="Arial"/>
              </a:rPr>
              <a:t>register </a:t>
            </a:r>
            <a:r>
              <a:rPr lang="en-US" altLang="zh-CN" sz="2178" spc="-1" dirty="0">
                <a:solidFill>
                  <a:srgbClr val="292934"/>
                </a:solidFill>
                <a:latin typeface="Arial"/>
                <a:ea typeface="Arial"/>
                <a:cs typeface="Arial"/>
              </a:rPr>
              <a:t>(SAR)</a:t>
            </a:r>
            <a:r>
              <a:rPr lang="en-US" altLang="zh-CN" sz="2178" dirty="0">
                <a:solidFill>
                  <a:srgbClr val="292934"/>
                </a:solidFill>
                <a:latin typeface="Arial"/>
                <a:ea typeface="Arial"/>
                <a:cs typeface="Arial"/>
              </a:rPr>
              <a:t> is </a:t>
            </a:r>
            <a:r>
              <a:rPr lang="en-US" altLang="zh-CN" sz="2178" spc="2" dirty="0">
                <a:solidFill>
                  <a:srgbClr val="292934"/>
                </a:solidFill>
                <a:latin typeface="Arial"/>
                <a:ea typeface="Arial"/>
                <a:cs typeface="Arial"/>
              </a:rPr>
              <a:t>reset</a:t>
            </a:r>
            <a:r>
              <a:rPr lang="en-US" altLang="zh-CN" sz="2178" spc="-9" dirty="0">
                <a:solidFill>
                  <a:srgbClr val="292934"/>
                </a:solidFill>
                <a:latin typeface="Arial"/>
                <a:ea typeface="Arial"/>
                <a:cs typeface="Arial"/>
              </a:rPr>
              <a:t> </a:t>
            </a:r>
            <a:r>
              <a:rPr lang="en-US" altLang="zh-CN" sz="2178" dirty="0">
                <a:solidFill>
                  <a:srgbClr val="292934"/>
                </a:solidFill>
                <a:latin typeface="Arial"/>
                <a:ea typeface="Arial"/>
                <a:cs typeface="Arial"/>
              </a:rPr>
              <a:t>on</a:t>
            </a:r>
            <a:r>
              <a:rPr lang="en-US" altLang="zh-CN" sz="2178" spc="9" dirty="0">
                <a:solidFill>
                  <a:srgbClr val="292934"/>
                </a:solidFill>
                <a:latin typeface="Arial"/>
                <a:ea typeface="Arial"/>
                <a:cs typeface="Arial"/>
              </a:rPr>
              <a:t> </a:t>
            </a:r>
            <a:r>
              <a:rPr lang="en-US" altLang="zh-CN" sz="2178" dirty="0">
                <a:solidFill>
                  <a:srgbClr val="292934"/>
                </a:solidFill>
                <a:latin typeface="Arial"/>
                <a:ea typeface="Arial"/>
                <a:cs typeface="Arial"/>
              </a:rPr>
              <a:t>the</a:t>
            </a:r>
            <a:r>
              <a:rPr lang="en-US" altLang="zh-CN" sz="2178" spc="-5" dirty="0">
                <a:solidFill>
                  <a:srgbClr val="292934"/>
                </a:solidFill>
                <a:latin typeface="Arial"/>
                <a:ea typeface="Arial"/>
                <a:cs typeface="Arial"/>
              </a:rPr>
              <a:t> </a:t>
            </a:r>
            <a:r>
              <a:rPr lang="en-US" altLang="zh-CN" sz="2178" spc="-1" dirty="0">
                <a:solidFill>
                  <a:srgbClr val="292934"/>
                </a:solidFill>
                <a:latin typeface="Arial"/>
                <a:ea typeface="Arial"/>
                <a:cs typeface="Arial"/>
              </a:rPr>
              <a:t>positive</a:t>
            </a:r>
            <a:r>
              <a:rPr lang="en-US" altLang="zh-CN" sz="2178" spc="12" dirty="0">
                <a:solidFill>
                  <a:srgbClr val="292934"/>
                </a:solidFill>
                <a:latin typeface="Arial"/>
                <a:ea typeface="Arial"/>
                <a:cs typeface="Arial"/>
              </a:rPr>
              <a:t> </a:t>
            </a:r>
            <a:r>
              <a:rPr lang="en-US" altLang="zh-CN" sz="2178" spc="-1" dirty="0">
                <a:solidFill>
                  <a:srgbClr val="292934"/>
                </a:solidFill>
                <a:latin typeface="Arial"/>
                <a:ea typeface="Arial"/>
                <a:cs typeface="Arial"/>
              </a:rPr>
              <a:t>edge</a:t>
            </a:r>
            <a:r>
              <a:rPr lang="en-US" altLang="zh-CN" sz="2178" spc="9" dirty="0">
                <a:solidFill>
                  <a:srgbClr val="292934"/>
                </a:solidFill>
                <a:latin typeface="Arial"/>
                <a:ea typeface="Arial"/>
                <a:cs typeface="Arial"/>
              </a:rPr>
              <a:t> </a:t>
            </a:r>
            <a:r>
              <a:rPr lang="en-US" altLang="zh-CN" sz="2178" dirty="0">
                <a:solidFill>
                  <a:srgbClr val="292934"/>
                </a:solidFill>
                <a:latin typeface="Arial"/>
                <a:ea typeface="Arial"/>
                <a:cs typeface="Arial"/>
              </a:rPr>
              <a:t>of the start</a:t>
            </a:r>
            <a:r>
              <a:rPr lang="en-US" altLang="zh-CN" sz="2178" spc="-7" dirty="0">
                <a:solidFill>
                  <a:srgbClr val="292934"/>
                </a:solidFill>
                <a:latin typeface="Arial"/>
                <a:ea typeface="Arial"/>
                <a:cs typeface="Arial"/>
              </a:rPr>
              <a:t> </a:t>
            </a:r>
            <a:r>
              <a:rPr lang="en-US" altLang="zh-CN" sz="2178" dirty="0">
                <a:solidFill>
                  <a:srgbClr val="292934"/>
                </a:solidFill>
                <a:latin typeface="Arial"/>
                <a:ea typeface="Arial"/>
                <a:cs typeface="Arial"/>
              </a:rPr>
              <a:t>conversion</a:t>
            </a:r>
            <a:r>
              <a:rPr lang="en-US" altLang="zh-CN" sz="2178" spc="15" dirty="0">
                <a:solidFill>
                  <a:srgbClr val="292934"/>
                </a:solidFill>
                <a:latin typeface="Arial"/>
                <a:ea typeface="Arial"/>
                <a:cs typeface="Arial"/>
              </a:rPr>
              <a:t> </a:t>
            </a:r>
            <a:r>
              <a:rPr lang="en-US" altLang="zh-CN" sz="2178" dirty="0">
                <a:solidFill>
                  <a:srgbClr val="292934"/>
                </a:solidFill>
                <a:latin typeface="Arial"/>
                <a:ea typeface="Arial"/>
                <a:cs typeface="Arial"/>
              </a:rPr>
              <a:t>(SC)</a:t>
            </a:r>
            <a:r>
              <a:rPr lang="en-US" altLang="zh-CN" sz="2178" spc="-5" dirty="0">
                <a:solidFill>
                  <a:srgbClr val="292934"/>
                </a:solidFill>
                <a:latin typeface="Arial"/>
                <a:ea typeface="Arial"/>
                <a:cs typeface="Arial"/>
              </a:rPr>
              <a:t> </a:t>
            </a:r>
            <a:r>
              <a:rPr lang="en-US" altLang="zh-CN" sz="2178" spc="-1" dirty="0">
                <a:solidFill>
                  <a:srgbClr val="292934"/>
                </a:solidFill>
                <a:latin typeface="Arial"/>
                <a:ea typeface="Arial"/>
                <a:cs typeface="Arial"/>
              </a:rPr>
              <a:t>pulse.</a:t>
            </a:r>
            <a:r>
              <a:rPr lang="en-US" altLang="zh-CN" sz="2178" spc="-28" dirty="0">
                <a:solidFill>
                  <a:srgbClr val="292934"/>
                </a:solidFill>
                <a:latin typeface="Arial"/>
                <a:ea typeface="Arial"/>
                <a:cs typeface="Arial"/>
              </a:rPr>
              <a:t> </a:t>
            </a:r>
            <a:r>
              <a:rPr lang="en-US" altLang="zh-CN" sz="2178" spc="-1" dirty="0">
                <a:solidFill>
                  <a:srgbClr val="292934"/>
                </a:solidFill>
                <a:latin typeface="Arial"/>
                <a:ea typeface="Arial"/>
                <a:cs typeface="Arial"/>
              </a:rPr>
              <a:t>Thus</a:t>
            </a:r>
            <a:r>
              <a:rPr lang="en-US" altLang="zh-CN" sz="2178" dirty="0">
                <a:solidFill>
                  <a:srgbClr val="292934"/>
                </a:solidFill>
                <a:latin typeface="Arial"/>
                <a:ea typeface="Arial"/>
                <a:cs typeface="Arial"/>
              </a:rPr>
              <a:t> we</a:t>
            </a:r>
            <a:r>
              <a:rPr lang="en-US" altLang="zh-CN" sz="2178" spc="10" dirty="0">
                <a:solidFill>
                  <a:srgbClr val="292934"/>
                </a:solidFill>
                <a:latin typeface="Arial"/>
                <a:ea typeface="Arial"/>
                <a:cs typeface="Arial"/>
              </a:rPr>
              <a:t> </a:t>
            </a:r>
            <a:r>
              <a:rPr lang="en-US" altLang="zh-CN" sz="2178" spc="-1" dirty="0">
                <a:solidFill>
                  <a:srgbClr val="292934"/>
                </a:solidFill>
                <a:latin typeface="Arial"/>
                <a:ea typeface="Arial"/>
                <a:cs typeface="Arial"/>
              </a:rPr>
              <a:t>need</a:t>
            </a:r>
            <a:r>
              <a:rPr lang="en-US" altLang="zh-CN" sz="2178" spc="9" dirty="0">
                <a:solidFill>
                  <a:srgbClr val="292934"/>
                </a:solidFill>
                <a:latin typeface="Arial"/>
                <a:ea typeface="Arial"/>
                <a:cs typeface="Arial"/>
              </a:rPr>
              <a:t> </a:t>
            </a:r>
            <a:r>
              <a:rPr lang="en-US" altLang="zh-CN" sz="2178" dirty="0">
                <a:solidFill>
                  <a:srgbClr val="292934"/>
                </a:solidFill>
                <a:latin typeface="Arial"/>
                <a:ea typeface="Arial"/>
                <a:cs typeface="Arial"/>
              </a:rPr>
              <a:t>to </a:t>
            </a:r>
            <a:r>
              <a:rPr lang="en-US" altLang="zh-CN" sz="2178" spc="-1" dirty="0">
                <a:solidFill>
                  <a:srgbClr val="292934"/>
                </a:solidFill>
                <a:latin typeface="Arial"/>
                <a:ea typeface="Arial"/>
                <a:cs typeface="Arial"/>
              </a:rPr>
              <a:t>generate</a:t>
            </a:r>
            <a:r>
              <a:rPr lang="en-US" altLang="zh-CN" sz="2178" spc="15" dirty="0">
                <a:solidFill>
                  <a:srgbClr val="292934"/>
                </a:solidFill>
                <a:latin typeface="Arial"/>
                <a:ea typeface="Arial"/>
                <a:cs typeface="Arial"/>
              </a:rPr>
              <a:t> </a:t>
            </a:r>
            <a:r>
              <a:rPr lang="en-US" altLang="zh-CN" sz="2178" dirty="0">
                <a:solidFill>
                  <a:srgbClr val="292934"/>
                </a:solidFill>
                <a:latin typeface="Arial"/>
                <a:ea typeface="Arial"/>
                <a:cs typeface="Arial"/>
              </a:rPr>
              <a:t>a</a:t>
            </a:r>
            <a:r>
              <a:rPr lang="en-US" altLang="zh-CN" sz="2178" spc="12" dirty="0">
                <a:solidFill>
                  <a:srgbClr val="292934"/>
                </a:solidFill>
                <a:latin typeface="Arial"/>
                <a:ea typeface="Arial"/>
                <a:cs typeface="Arial"/>
              </a:rPr>
              <a:t> </a:t>
            </a:r>
            <a:r>
              <a:rPr lang="en-US" altLang="zh-CN" sz="2178" spc="-9" dirty="0">
                <a:solidFill>
                  <a:srgbClr val="292934"/>
                </a:solidFill>
                <a:latin typeface="Arial"/>
                <a:ea typeface="Arial"/>
                <a:cs typeface="Arial"/>
              </a:rPr>
              <a:t>LOW-</a:t>
            </a:r>
            <a:r>
              <a:rPr lang="en-US" altLang="zh-CN" sz="2178" dirty="0">
                <a:solidFill>
                  <a:srgbClr val="292934"/>
                </a:solidFill>
                <a:latin typeface="Arial"/>
                <a:ea typeface="Arial"/>
                <a:cs typeface="Arial"/>
              </a:rPr>
              <a:t> HIGH</a:t>
            </a:r>
            <a:r>
              <a:rPr lang="en-US" altLang="zh-CN" sz="2178" spc="-5" dirty="0">
                <a:solidFill>
                  <a:srgbClr val="292934"/>
                </a:solidFill>
                <a:latin typeface="Arial"/>
                <a:ea typeface="Arial"/>
                <a:cs typeface="Arial"/>
              </a:rPr>
              <a:t> </a:t>
            </a:r>
            <a:r>
              <a:rPr lang="en-US" altLang="zh-CN" sz="2178" spc="-2" dirty="0">
                <a:solidFill>
                  <a:srgbClr val="292934"/>
                </a:solidFill>
                <a:latin typeface="Arial"/>
                <a:ea typeface="Arial"/>
                <a:cs typeface="Arial"/>
              </a:rPr>
              <a:t>pulse</a:t>
            </a:r>
            <a:r>
              <a:rPr lang="en-US" altLang="zh-CN" sz="2178" spc="24" dirty="0">
                <a:solidFill>
                  <a:srgbClr val="292934"/>
                </a:solidFill>
                <a:latin typeface="Arial"/>
                <a:ea typeface="Arial"/>
                <a:cs typeface="Arial"/>
              </a:rPr>
              <a:t> </a:t>
            </a:r>
            <a:r>
              <a:rPr lang="en-US" altLang="zh-CN" sz="2178" dirty="0">
                <a:solidFill>
                  <a:srgbClr val="292934"/>
                </a:solidFill>
                <a:latin typeface="Arial"/>
                <a:ea typeface="Arial"/>
                <a:cs typeface="Arial"/>
              </a:rPr>
              <a:t>for</a:t>
            </a:r>
            <a:r>
              <a:rPr lang="en-US" altLang="zh-CN" sz="2178" spc="-10" dirty="0">
                <a:solidFill>
                  <a:srgbClr val="292934"/>
                </a:solidFill>
                <a:latin typeface="Arial"/>
                <a:ea typeface="Arial"/>
                <a:cs typeface="Arial"/>
              </a:rPr>
              <a:t> </a:t>
            </a:r>
            <a:r>
              <a:rPr lang="en-US" altLang="zh-CN" sz="2178" dirty="0">
                <a:solidFill>
                  <a:srgbClr val="292934"/>
                </a:solidFill>
                <a:latin typeface="Arial"/>
                <a:ea typeface="Arial"/>
                <a:cs typeface="Arial"/>
              </a:rPr>
              <a:t>starting </a:t>
            </a:r>
            <a:r>
              <a:rPr lang="en-US" altLang="zh-CN" sz="2178" spc="3" dirty="0">
                <a:solidFill>
                  <a:srgbClr val="292934"/>
                </a:solidFill>
                <a:latin typeface="Arial"/>
                <a:ea typeface="Arial"/>
                <a:cs typeface="Arial"/>
              </a:rPr>
              <a:t>the</a:t>
            </a:r>
            <a:r>
              <a:rPr lang="en-US" altLang="zh-CN" sz="2178" spc="-133" dirty="0">
                <a:solidFill>
                  <a:srgbClr val="292934"/>
                </a:solidFill>
                <a:latin typeface="Arial"/>
                <a:ea typeface="Arial"/>
                <a:cs typeface="Arial"/>
              </a:rPr>
              <a:t> </a:t>
            </a:r>
            <a:r>
              <a:rPr lang="en-US" altLang="zh-CN" sz="2178" spc="-3" dirty="0">
                <a:solidFill>
                  <a:srgbClr val="292934"/>
                </a:solidFill>
                <a:latin typeface="Arial"/>
                <a:ea typeface="Arial"/>
                <a:cs typeface="Arial"/>
              </a:rPr>
              <a:t>ADC</a:t>
            </a:r>
            <a:r>
              <a:rPr lang="en-US" altLang="zh-CN" sz="2178" spc="9" dirty="0">
                <a:solidFill>
                  <a:srgbClr val="292934"/>
                </a:solidFill>
                <a:latin typeface="Arial"/>
                <a:ea typeface="Arial"/>
                <a:cs typeface="Arial"/>
              </a:rPr>
              <a:t> </a:t>
            </a:r>
            <a:r>
              <a:rPr lang="en-US" altLang="zh-CN" sz="2178" dirty="0">
                <a:solidFill>
                  <a:srgbClr val="292934"/>
                </a:solidFill>
                <a:latin typeface="Arial"/>
                <a:ea typeface="Arial"/>
                <a:cs typeface="Arial"/>
              </a:rPr>
              <a:t>conversion.</a:t>
            </a:r>
            <a:endParaRPr lang="en-US" altLang="zh-CN" sz="2178" dirty="0">
              <a:solidFill>
                <a:prstClr val="black"/>
              </a:solidFill>
              <a:latin typeface="Arial"/>
              <a:ea typeface="Arial"/>
              <a:cs typeface="Arial"/>
            </a:endParaRPr>
          </a:p>
        </p:txBody>
      </p:sp>
      <p:sp>
        <p:nvSpPr>
          <p:cNvPr id="296" name="Text Box296"/>
          <p:cNvSpPr txBox="1"/>
          <p:nvPr/>
        </p:nvSpPr>
        <p:spPr>
          <a:xfrm>
            <a:off x="2252016" y="3856223"/>
            <a:ext cx="7865120" cy="1969770"/>
          </a:xfrm>
          <a:prstGeom prst="rect">
            <a:avLst/>
          </a:prstGeom>
        </p:spPr>
        <p:txBody>
          <a:bodyPr wrap="square" lIns="0" tIns="0" rIns="0" rtlCol="0">
            <a:spAutoFit/>
          </a:bodyPr>
          <a:lstStyle/>
          <a:p>
            <a:pPr defTabSz="829909">
              <a:lnSpc>
                <a:spcPts val="2452"/>
              </a:lnSpc>
            </a:pPr>
            <a:r>
              <a:rPr lang="en-US" altLang="zh-CN" sz="2178" b="1" dirty="0">
                <a:solidFill>
                  <a:srgbClr val="292934"/>
                </a:solidFill>
                <a:latin typeface="Arial"/>
                <a:ea typeface="Arial"/>
                <a:cs typeface="Arial"/>
              </a:rPr>
              <a:t>End</a:t>
            </a:r>
            <a:r>
              <a:rPr lang="en-US" altLang="zh-CN" sz="2178" b="1" spc="-14" dirty="0">
                <a:solidFill>
                  <a:srgbClr val="292934"/>
                </a:solidFill>
                <a:latin typeface="Arial"/>
                <a:ea typeface="Arial"/>
                <a:cs typeface="Arial"/>
              </a:rPr>
              <a:t> </a:t>
            </a:r>
            <a:r>
              <a:rPr lang="en-US" altLang="zh-CN" sz="2178" b="1" dirty="0">
                <a:solidFill>
                  <a:srgbClr val="292934"/>
                </a:solidFill>
                <a:latin typeface="Arial"/>
                <a:ea typeface="Arial"/>
                <a:cs typeface="Arial"/>
              </a:rPr>
              <a:t>of Conversion</a:t>
            </a:r>
            <a:r>
              <a:rPr lang="en-US" altLang="zh-CN" sz="2178" b="1" spc="-12" dirty="0">
                <a:solidFill>
                  <a:srgbClr val="292934"/>
                </a:solidFill>
                <a:latin typeface="Arial"/>
                <a:ea typeface="Arial"/>
                <a:cs typeface="Arial"/>
              </a:rPr>
              <a:t> </a:t>
            </a:r>
            <a:r>
              <a:rPr lang="en-US" altLang="zh-CN" sz="2178" b="1" dirty="0">
                <a:solidFill>
                  <a:srgbClr val="292934"/>
                </a:solidFill>
                <a:latin typeface="Arial"/>
                <a:ea typeface="Arial"/>
                <a:cs typeface="Arial"/>
              </a:rPr>
              <a:t>(EOC):</a:t>
            </a:r>
            <a:r>
              <a:rPr lang="en-US" altLang="zh-CN" sz="2178" b="1" spc="11" dirty="0">
                <a:solidFill>
                  <a:srgbClr val="292934"/>
                </a:solidFill>
                <a:latin typeface="Arial"/>
                <a:ea typeface="Arial"/>
                <a:cs typeface="Arial"/>
              </a:rPr>
              <a:t> </a:t>
            </a:r>
            <a:r>
              <a:rPr lang="en-US" altLang="zh-CN" sz="2178" spc="2" dirty="0">
                <a:solidFill>
                  <a:srgbClr val="292934"/>
                </a:solidFill>
                <a:latin typeface="Arial"/>
                <a:ea typeface="Arial"/>
                <a:cs typeface="Arial"/>
              </a:rPr>
              <a:t>Once</a:t>
            </a:r>
            <a:r>
              <a:rPr lang="en-US" altLang="zh-CN" sz="2178" spc="-15" dirty="0">
                <a:solidFill>
                  <a:srgbClr val="292934"/>
                </a:solidFill>
                <a:latin typeface="Arial"/>
                <a:ea typeface="Arial"/>
                <a:cs typeface="Arial"/>
              </a:rPr>
              <a:t> </a:t>
            </a:r>
            <a:r>
              <a:rPr lang="en-US" altLang="zh-CN" sz="2178" dirty="0">
                <a:solidFill>
                  <a:srgbClr val="292934"/>
                </a:solidFill>
                <a:latin typeface="Arial"/>
                <a:ea typeface="Arial"/>
                <a:cs typeface="Arial"/>
              </a:rPr>
              <a:t>the</a:t>
            </a:r>
            <a:r>
              <a:rPr lang="en-US" altLang="zh-CN" sz="2178" spc="-6" dirty="0">
                <a:solidFill>
                  <a:srgbClr val="292934"/>
                </a:solidFill>
                <a:latin typeface="Arial"/>
                <a:ea typeface="Arial"/>
                <a:cs typeface="Arial"/>
              </a:rPr>
              <a:t> </a:t>
            </a:r>
            <a:r>
              <a:rPr lang="en-US" altLang="zh-CN" sz="2178" dirty="0">
                <a:solidFill>
                  <a:srgbClr val="292934"/>
                </a:solidFill>
                <a:latin typeface="Arial"/>
                <a:ea typeface="Arial"/>
                <a:cs typeface="Arial"/>
              </a:rPr>
              <a:t>conversion</a:t>
            </a:r>
            <a:r>
              <a:rPr lang="en-US" altLang="zh-CN" sz="2178" spc="16" dirty="0">
                <a:solidFill>
                  <a:srgbClr val="292934"/>
                </a:solidFill>
                <a:latin typeface="Arial"/>
                <a:ea typeface="Arial"/>
                <a:cs typeface="Arial"/>
              </a:rPr>
              <a:t> </a:t>
            </a:r>
            <a:r>
              <a:rPr lang="en-US" altLang="zh-CN" sz="2178" dirty="0">
                <a:solidFill>
                  <a:srgbClr val="292934"/>
                </a:solidFill>
                <a:latin typeface="Arial"/>
                <a:ea typeface="Arial"/>
                <a:cs typeface="Arial"/>
              </a:rPr>
              <a:t>is </a:t>
            </a:r>
            <a:r>
              <a:rPr lang="en-US" altLang="zh-CN" sz="2178" spc="-24" dirty="0">
                <a:solidFill>
                  <a:srgbClr val="292934"/>
                </a:solidFill>
                <a:latin typeface="Arial"/>
                <a:ea typeface="Arial"/>
                <a:cs typeface="Arial"/>
              </a:rPr>
              <a:t>over,</a:t>
            </a:r>
            <a:r>
              <a:rPr lang="en-US" altLang="zh-CN" sz="2178" dirty="0">
                <a:solidFill>
                  <a:srgbClr val="292934"/>
                </a:solidFill>
                <a:latin typeface="Arial"/>
                <a:ea typeface="Arial"/>
                <a:cs typeface="Arial"/>
              </a:rPr>
              <a:t> this</a:t>
            </a:r>
            <a:r>
              <a:rPr lang="en-US" altLang="zh-CN" sz="2178" spc="605" dirty="0">
                <a:solidFill>
                  <a:srgbClr val="292934"/>
                </a:solidFill>
                <a:latin typeface="Arial"/>
                <a:ea typeface="Arial"/>
                <a:cs typeface="Arial"/>
              </a:rPr>
              <a:t> </a:t>
            </a:r>
            <a:r>
              <a:rPr lang="en-US" altLang="zh-CN" sz="2178" dirty="0">
                <a:solidFill>
                  <a:srgbClr val="292934"/>
                </a:solidFill>
                <a:latin typeface="Arial"/>
                <a:ea typeface="Arial"/>
                <a:cs typeface="Arial"/>
              </a:rPr>
              <a:t>pin</a:t>
            </a:r>
            <a:r>
              <a:rPr lang="en-US" altLang="zh-CN" sz="2178" spc="5" dirty="0">
                <a:solidFill>
                  <a:srgbClr val="292934"/>
                </a:solidFill>
                <a:latin typeface="Arial"/>
                <a:ea typeface="Arial"/>
                <a:cs typeface="Arial"/>
              </a:rPr>
              <a:t> </a:t>
            </a:r>
            <a:r>
              <a:rPr lang="en-US" altLang="zh-CN" sz="2178" dirty="0">
                <a:solidFill>
                  <a:srgbClr val="292934"/>
                </a:solidFill>
                <a:latin typeface="Arial"/>
                <a:ea typeface="Arial"/>
                <a:cs typeface="Arial"/>
              </a:rPr>
              <a:t>is </a:t>
            </a:r>
            <a:r>
              <a:rPr lang="en-US" altLang="zh-CN" sz="2178" spc="-2" dirty="0">
                <a:solidFill>
                  <a:srgbClr val="292934"/>
                </a:solidFill>
                <a:latin typeface="Arial"/>
                <a:ea typeface="Arial"/>
                <a:cs typeface="Arial"/>
              </a:rPr>
              <a:t>pulled</a:t>
            </a:r>
            <a:r>
              <a:rPr lang="en-US" altLang="zh-CN" sz="2178" spc="31" dirty="0">
                <a:solidFill>
                  <a:srgbClr val="292934"/>
                </a:solidFill>
                <a:latin typeface="Arial"/>
                <a:ea typeface="Arial"/>
                <a:cs typeface="Arial"/>
              </a:rPr>
              <a:t> </a:t>
            </a:r>
            <a:r>
              <a:rPr lang="en-US" altLang="zh-CN" sz="2178" dirty="0">
                <a:solidFill>
                  <a:srgbClr val="292934"/>
                </a:solidFill>
                <a:latin typeface="Arial"/>
                <a:ea typeface="Arial"/>
                <a:cs typeface="Arial"/>
              </a:rPr>
              <a:t>HIGH </a:t>
            </a:r>
            <a:r>
              <a:rPr lang="en-US" altLang="zh-CN" sz="2178" spc="-4" dirty="0">
                <a:solidFill>
                  <a:srgbClr val="292934"/>
                </a:solidFill>
                <a:latin typeface="Arial"/>
                <a:ea typeface="Arial"/>
                <a:cs typeface="Arial"/>
              </a:rPr>
              <a:t>by</a:t>
            </a:r>
            <a:r>
              <a:rPr lang="en-US" altLang="zh-CN" sz="2178" spc="-120" dirty="0">
                <a:solidFill>
                  <a:srgbClr val="292934"/>
                </a:solidFill>
                <a:latin typeface="Arial"/>
                <a:ea typeface="Arial"/>
                <a:cs typeface="Arial"/>
              </a:rPr>
              <a:t> </a:t>
            </a:r>
            <a:r>
              <a:rPr lang="en-US" altLang="zh-CN" sz="2178" spc="-3" dirty="0">
                <a:solidFill>
                  <a:srgbClr val="292934"/>
                </a:solidFill>
                <a:latin typeface="Arial"/>
                <a:ea typeface="Arial"/>
                <a:cs typeface="Arial"/>
              </a:rPr>
              <a:t>ADC0808.</a:t>
            </a:r>
            <a:r>
              <a:rPr lang="en-US" altLang="zh-CN" sz="2178" dirty="0">
                <a:solidFill>
                  <a:srgbClr val="292934"/>
                </a:solidFill>
                <a:latin typeface="Arial"/>
                <a:ea typeface="Arial"/>
                <a:cs typeface="Arial"/>
              </a:rPr>
              <a:t> This pin</a:t>
            </a:r>
            <a:r>
              <a:rPr lang="en-US" altLang="zh-CN" sz="2178" spc="5" dirty="0">
                <a:solidFill>
                  <a:srgbClr val="292934"/>
                </a:solidFill>
                <a:latin typeface="Arial"/>
                <a:ea typeface="Arial"/>
                <a:cs typeface="Arial"/>
              </a:rPr>
              <a:t> </a:t>
            </a:r>
            <a:r>
              <a:rPr lang="en-US" altLang="zh-CN" sz="2178" spc="-1" dirty="0">
                <a:solidFill>
                  <a:srgbClr val="292934"/>
                </a:solidFill>
                <a:latin typeface="Arial"/>
                <a:ea typeface="Arial"/>
                <a:cs typeface="Arial"/>
              </a:rPr>
              <a:t>needs</a:t>
            </a:r>
            <a:r>
              <a:rPr lang="en-US" altLang="zh-CN" sz="2178" spc="11" dirty="0">
                <a:solidFill>
                  <a:srgbClr val="292934"/>
                </a:solidFill>
                <a:latin typeface="Arial"/>
                <a:ea typeface="Arial"/>
                <a:cs typeface="Arial"/>
              </a:rPr>
              <a:t> </a:t>
            </a:r>
            <a:r>
              <a:rPr lang="en-US" altLang="zh-CN" sz="2178" dirty="0">
                <a:solidFill>
                  <a:srgbClr val="292934"/>
                </a:solidFill>
                <a:latin typeface="Arial"/>
                <a:ea typeface="Arial"/>
                <a:cs typeface="Arial"/>
              </a:rPr>
              <a:t>to </a:t>
            </a:r>
            <a:r>
              <a:rPr lang="en-US" altLang="zh-CN" sz="2178" spc="-3" dirty="0">
                <a:solidFill>
                  <a:srgbClr val="292934"/>
                </a:solidFill>
                <a:latin typeface="Arial"/>
                <a:ea typeface="Arial"/>
                <a:cs typeface="Arial"/>
              </a:rPr>
              <a:t>be</a:t>
            </a:r>
            <a:r>
              <a:rPr lang="en-US" altLang="zh-CN" sz="2178" dirty="0">
                <a:solidFill>
                  <a:srgbClr val="292934"/>
                </a:solidFill>
                <a:latin typeface="Arial"/>
                <a:ea typeface="Arial"/>
                <a:cs typeface="Arial"/>
              </a:rPr>
              <a:t> monitored for the conversion</a:t>
            </a:r>
            <a:r>
              <a:rPr lang="en-US" altLang="zh-CN" sz="2178" spc="11" dirty="0">
                <a:solidFill>
                  <a:srgbClr val="292934"/>
                </a:solidFill>
                <a:latin typeface="Arial"/>
                <a:ea typeface="Arial"/>
                <a:cs typeface="Arial"/>
              </a:rPr>
              <a:t> </a:t>
            </a:r>
            <a:r>
              <a:rPr lang="en-US" altLang="zh-CN" sz="2178" dirty="0">
                <a:solidFill>
                  <a:srgbClr val="292934"/>
                </a:solidFill>
                <a:latin typeface="Arial"/>
                <a:ea typeface="Arial"/>
                <a:cs typeface="Arial"/>
              </a:rPr>
              <a:t>to complete and</a:t>
            </a:r>
            <a:r>
              <a:rPr lang="en-US" altLang="zh-CN" sz="2178" spc="6" dirty="0">
                <a:solidFill>
                  <a:srgbClr val="292934"/>
                </a:solidFill>
                <a:latin typeface="Arial"/>
                <a:ea typeface="Arial"/>
                <a:cs typeface="Arial"/>
              </a:rPr>
              <a:t> </a:t>
            </a:r>
            <a:r>
              <a:rPr lang="en-US" altLang="zh-CN" sz="2178" dirty="0">
                <a:solidFill>
                  <a:srgbClr val="292934"/>
                </a:solidFill>
                <a:latin typeface="Arial"/>
                <a:ea typeface="Arial"/>
                <a:cs typeface="Arial"/>
              </a:rPr>
              <a:t>then </a:t>
            </a:r>
            <a:r>
              <a:rPr lang="en-US" altLang="zh-CN" sz="2178" spc="2" dirty="0">
                <a:solidFill>
                  <a:srgbClr val="292934"/>
                </a:solidFill>
                <a:latin typeface="Arial"/>
                <a:ea typeface="Arial"/>
                <a:cs typeface="Arial"/>
              </a:rPr>
              <a:t>read</a:t>
            </a:r>
            <a:r>
              <a:rPr lang="en-US" altLang="zh-CN" sz="2178" spc="-9" dirty="0">
                <a:solidFill>
                  <a:srgbClr val="292934"/>
                </a:solidFill>
                <a:latin typeface="Arial"/>
                <a:ea typeface="Arial"/>
                <a:cs typeface="Arial"/>
              </a:rPr>
              <a:t> </a:t>
            </a:r>
            <a:r>
              <a:rPr lang="en-US" altLang="zh-CN" sz="2178" spc="3" dirty="0">
                <a:solidFill>
                  <a:srgbClr val="292934"/>
                </a:solidFill>
                <a:latin typeface="Arial"/>
                <a:ea typeface="Arial"/>
                <a:cs typeface="Arial"/>
              </a:rPr>
              <a:t>the</a:t>
            </a:r>
            <a:r>
              <a:rPr lang="en-US" altLang="zh-CN" sz="2178" spc="-15" dirty="0">
                <a:solidFill>
                  <a:srgbClr val="292934"/>
                </a:solidFill>
                <a:latin typeface="Arial"/>
                <a:ea typeface="Arial"/>
                <a:cs typeface="Arial"/>
              </a:rPr>
              <a:t> </a:t>
            </a:r>
            <a:r>
              <a:rPr lang="en-US" altLang="zh-CN" sz="2178" dirty="0">
                <a:solidFill>
                  <a:srgbClr val="292934"/>
                </a:solidFill>
                <a:latin typeface="Arial"/>
                <a:ea typeface="Arial"/>
                <a:cs typeface="Arial"/>
              </a:rPr>
              <a:t>data.</a:t>
            </a:r>
            <a:r>
              <a:rPr lang="en-US" altLang="zh-CN" sz="2178" spc="605" dirty="0">
                <a:solidFill>
                  <a:srgbClr val="292934"/>
                </a:solidFill>
                <a:latin typeface="Arial"/>
                <a:ea typeface="Arial"/>
                <a:cs typeface="Arial"/>
              </a:rPr>
              <a:t> </a:t>
            </a:r>
            <a:endParaRPr lang="en-US" altLang="zh-CN" sz="2178" spc="605" dirty="0" smtClean="0">
              <a:solidFill>
                <a:srgbClr val="292934"/>
              </a:solidFill>
              <a:latin typeface="Arial"/>
              <a:ea typeface="Arial"/>
              <a:cs typeface="Arial"/>
            </a:endParaRPr>
          </a:p>
          <a:p>
            <a:pPr defTabSz="829909">
              <a:lnSpc>
                <a:spcPts val="2452"/>
              </a:lnSpc>
            </a:pPr>
            <a:r>
              <a:rPr lang="en-US" altLang="zh-CN" sz="2178" b="1" spc="1" dirty="0" smtClean="0">
                <a:solidFill>
                  <a:srgbClr val="292934"/>
                </a:solidFill>
                <a:latin typeface="Arial"/>
                <a:ea typeface="Arial"/>
                <a:cs typeface="Arial"/>
              </a:rPr>
              <a:t>Output</a:t>
            </a:r>
            <a:r>
              <a:rPr lang="en-US" altLang="zh-CN" sz="2178" b="1" spc="-28" dirty="0" smtClean="0">
                <a:solidFill>
                  <a:srgbClr val="292934"/>
                </a:solidFill>
                <a:latin typeface="Arial"/>
                <a:ea typeface="Arial"/>
                <a:cs typeface="Arial"/>
              </a:rPr>
              <a:t> </a:t>
            </a:r>
            <a:r>
              <a:rPr lang="en-US" altLang="zh-CN" sz="2178" b="1" dirty="0">
                <a:solidFill>
                  <a:srgbClr val="292934"/>
                </a:solidFill>
                <a:latin typeface="Arial"/>
                <a:ea typeface="Arial"/>
                <a:cs typeface="Arial"/>
              </a:rPr>
              <a:t>Enable(OE):</a:t>
            </a:r>
            <a:r>
              <a:rPr lang="en-US" altLang="zh-CN" sz="2178" b="1" spc="-125" dirty="0">
                <a:solidFill>
                  <a:srgbClr val="292934"/>
                </a:solidFill>
                <a:latin typeface="Arial"/>
                <a:ea typeface="Arial"/>
                <a:cs typeface="Arial"/>
              </a:rPr>
              <a:t> </a:t>
            </a:r>
            <a:r>
              <a:rPr lang="en-US" altLang="zh-CN" sz="2178" spc="-2" dirty="0">
                <a:solidFill>
                  <a:srgbClr val="292934"/>
                </a:solidFill>
                <a:latin typeface="Arial"/>
                <a:ea typeface="Arial"/>
                <a:cs typeface="Arial"/>
              </a:rPr>
              <a:t>ADC0808</a:t>
            </a:r>
            <a:r>
              <a:rPr lang="en-US" altLang="zh-CN" sz="2178" spc="34" dirty="0">
                <a:solidFill>
                  <a:srgbClr val="292934"/>
                </a:solidFill>
                <a:latin typeface="Arial"/>
                <a:ea typeface="Arial"/>
                <a:cs typeface="Arial"/>
              </a:rPr>
              <a:t> </a:t>
            </a:r>
            <a:r>
              <a:rPr lang="en-US" altLang="zh-CN" sz="2178" spc="-1" dirty="0">
                <a:solidFill>
                  <a:srgbClr val="292934"/>
                </a:solidFill>
                <a:latin typeface="Arial"/>
                <a:ea typeface="Arial"/>
                <a:cs typeface="Arial"/>
              </a:rPr>
              <a:t>does</a:t>
            </a:r>
            <a:r>
              <a:rPr lang="en-US" altLang="zh-CN" sz="2178" spc="12" dirty="0">
                <a:solidFill>
                  <a:srgbClr val="292934"/>
                </a:solidFill>
                <a:latin typeface="Arial"/>
                <a:ea typeface="Arial"/>
                <a:cs typeface="Arial"/>
              </a:rPr>
              <a:t> </a:t>
            </a:r>
            <a:r>
              <a:rPr lang="en-US" altLang="zh-CN" sz="2178" dirty="0">
                <a:solidFill>
                  <a:srgbClr val="292934"/>
                </a:solidFill>
                <a:latin typeface="Arial"/>
                <a:ea typeface="Arial"/>
                <a:cs typeface="Arial"/>
              </a:rPr>
              <a:t>the</a:t>
            </a:r>
            <a:r>
              <a:rPr lang="en-US" altLang="zh-CN" sz="2178" spc="-122" dirty="0">
                <a:solidFill>
                  <a:srgbClr val="292934"/>
                </a:solidFill>
                <a:latin typeface="Arial"/>
                <a:ea typeface="Arial"/>
                <a:cs typeface="Arial"/>
              </a:rPr>
              <a:t> </a:t>
            </a:r>
            <a:r>
              <a:rPr lang="en-US" altLang="zh-CN" sz="2178" dirty="0">
                <a:solidFill>
                  <a:srgbClr val="292934"/>
                </a:solidFill>
                <a:latin typeface="Arial"/>
                <a:ea typeface="Arial"/>
                <a:cs typeface="Arial"/>
              </a:rPr>
              <a:t>A/D conversion</a:t>
            </a:r>
            <a:r>
              <a:rPr lang="en-US" altLang="zh-CN" sz="2178" spc="17" dirty="0">
                <a:solidFill>
                  <a:srgbClr val="292934"/>
                </a:solidFill>
                <a:latin typeface="Arial"/>
                <a:ea typeface="Arial"/>
                <a:cs typeface="Arial"/>
              </a:rPr>
              <a:t> </a:t>
            </a:r>
            <a:r>
              <a:rPr lang="en-US" altLang="zh-CN" sz="2178" dirty="0">
                <a:solidFill>
                  <a:srgbClr val="292934"/>
                </a:solidFill>
                <a:latin typeface="Arial"/>
                <a:ea typeface="Arial"/>
                <a:cs typeface="Arial"/>
              </a:rPr>
              <a:t>and</a:t>
            </a:r>
            <a:r>
              <a:rPr lang="en-US" altLang="zh-CN" sz="2178" spc="605" dirty="0">
                <a:solidFill>
                  <a:srgbClr val="292934"/>
                </a:solidFill>
                <a:latin typeface="Arial"/>
                <a:ea typeface="Arial"/>
                <a:cs typeface="Arial"/>
              </a:rPr>
              <a:t> </a:t>
            </a:r>
            <a:r>
              <a:rPr lang="en-US" altLang="zh-CN" sz="2178" spc="-2" dirty="0">
                <a:solidFill>
                  <a:srgbClr val="292934"/>
                </a:solidFill>
                <a:latin typeface="Arial"/>
                <a:ea typeface="Arial"/>
                <a:cs typeface="Arial"/>
              </a:rPr>
              <a:t>holds</a:t>
            </a:r>
            <a:r>
              <a:rPr lang="en-US" altLang="zh-CN" sz="2178" spc="12" dirty="0">
                <a:solidFill>
                  <a:srgbClr val="292934"/>
                </a:solidFill>
                <a:latin typeface="Arial"/>
                <a:ea typeface="Arial"/>
                <a:cs typeface="Arial"/>
              </a:rPr>
              <a:t> </a:t>
            </a:r>
            <a:r>
              <a:rPr lang="en-US" altLang="zh-CN" sz="2178" dirty="0">
                <a:solidFill>
                  <a:srgbClr val="292934"/>
                </a:solidFill>
                <a:latin typeface="Arial"/>
                <a:ea typeface="Arial"/>
                <a:cs typeface="Arial"/>
              </a:rPr>
              <a:t>the</a:t>
            </a:r>
            <a:r>
              <a:rPr lang="en-US" altLang="zh-CN" sz="2178" spc="5" dirty="0">
                <a:solidFill>
                  <a:srgbClr val="292934"/>
                </a:solidFill>
                <a:latin typeface="Arial"/>
                <a:ea typeface="Arial"/>
                <a:cs typeface="Arial"/>
              </a:rPr>
              <a:t> </a:t>
            </a:r>
            <a:r>
              <a:rPr lang="en-US" altLang="zh-CN" sz="2178" spc="1" dirty="0">
                <a:solidFill>
                  <a:srgbClr val="292934"/>
                </a:solidFill>
                <a:latin typeface="Arial"/>
                <a:ea typeface="Arial"/>
                <a:cs typeface="Arial"/>
              </a:rPr>
              <a:t>data</a:t>
            </a:r>
            <a:r>
              <a:rPr lang="en-US" altLang="zh-CN" sz="2178" dirty="0">
                <a:solidFill>
                  <a:srgbClr val="292934"/>
                </a:solidFill>
                <a:latin typeface="Arial"/>
                <a:ea typeface="Arial"/>
                <a:cs typeface="Arial"/>
              </a:rPr>
              <a:t> in the</a:t>
            </a:r>
            <a:r>
              <a:rPr lang="en-US" altLang="zh-CN" sz="2178" spc="-6" dirty="0">
                <a:solidFill>
                  <a:srgbClr val="292934"/>
                </a:solidFill>
                <a:latin typeface="Arial"/>
                <a:ea typeface="Arial"/>
                <a:cs typeface="Arial"/>
              </a:rPr>
              <a:t> </a:t>
            </a:r>
            <a:r>
              <a:rPr lang="en-US" altLang="zh-CN" sz="2178" dirty="0">
                <a:solidFill>
                  <a:srgbClr val="292934"/>
                </a:solidFill>
                <a:latin typeface="Arial"/>
                <a:ea typeface="Arial"/>
                <a:cs typeface="Arial"/>
              </a:rPr>
              <a:t>internal</a:t>
            </a:r>
            <a:r>
              <a:rPr lang="en-US" altLang="zh-CN" sz="2178" spc="18" dirty="0">
                <a:solidFill>
                  <a:srgbClr val="292934"/>
                </a:solidFill>
                <a:latin typeface="Arial"/>
                <a:ea typeface="Arial"/>
                <a:cs typeface="Arial"/>
              </a:rPr>
              <a:t> </a:t>
            </a:r>
            <a:r>
              <a:rPr lang="en-US" altLang="zh-CN" sz="2178" dirty="0">
                <a:solidFill>
                  <a:srgbClr val="292934"/>
                </a:solidFill>
                <a:latin typeface="Arial"/>
                <a:ea typeface="Arial"/>
                <a:cs typeface="Arial"/>
              </a:rPr>
              <a:t>registers.</a:t>
            </a:r>
            <a:r>
              <a:rPr lang="en-US" altLang="zh-CN" sz="2178" spc="-119" dirty="0">
                <a:solidFill>
                  <a:srgbClr val="292934"/>
                </a:solidFill>
                <a:latin typeface="Arial"/>
                <a:ea typeface="Arial"/>
                <a:cs typeface="Arial"/>
              </a:rPr>
              <a:t> </a:t>
            </a:r>
            <a:r>
              <a:rPr lang="en-US" altLang="zh-CN" sz="2178" dirty="0">
                <a:solidFill>
                  <a:srgbClr val="292934"/>
                </a:solidFill>
                <a:latin typeface="Arial"/>
                <a:ea typeface="Arial"/>
                <a:cs typeface="Arial"/>
              </a:rPr>
              <a:t>A</a:t>
            </a:r>
            <a:r>
              <a:rPr lang="en-US" altLang="zh-CN" sz="2178" spc="-131" dirty="0">
                <a:solidFill>
                  <a:srgbClr val="292934"/>
                </a:solidFill>
                <a:latin typeface="Arial"/>
                <a:ea typeface="Arial"/>
                <a:cs typeface="Arial"/>
              </a:rPr>
              <a:t> </a:t>
            </a:r>
            <a:r>
              <a:rPr lang="en-US" altLang="zh-CN" sz="2178" spc="2" dirty="0">
                <a:solidFill>
                  <a:srgbClr val="292934"/>
                </a:solidFill>
                <a:latin typeface="Arial"/>
                <a:ea typeface="Arial"/>
                <a:cs typeface="Arial"/>
              </a:rPr>
              <a:t>HIGH</a:t>
            </a:r>
            <a:r>
              <a:rPr lang="en-US" altLang="zh-CN" sz="2178" dirty="0">
                <a:solidFill>
                  <a:srgbClr val="292934"/>
                </a:solidFill>
                <a:latin typeface="Arial"/>
                <a:ea typeface="Arial"/>
                <a:cs typeface="Arial"/>
              </a:rPr>
              <a:t> </a:t>
            </a:r>
            <a:r>
              <a:rPr lang="en-US" altLang="zh-CN" sz="2178" spc="-1" dirty="0">
                <a:solidFill>
                  <a:srgbClr val="292934"/>
                </a:solidFill>
                <a:latin typeface="Arial"/>
                <a:ea typeface="Arial"/>
                <a:cs typeface="Arial"/>
              </a:rPr>
              <a:t>signal</a:t>
            </a:r>
            <a:r>
              <a:rPr lang="en-US" altLang="zh-CN" sz="2178" spc="14" dirty="0">
                <a:solidFill>
                  <a:srgbClr val="292934"/>
                </a:solidFill>
                <a:latin typeface="Arial"/>
                <a:ea typeface="Arial"/>
                <a:cs typeface="Arial"/>
              </a:rPr>
              <a:t> </a:t>
            </a:r>
            <a:r>
              <a:rPr lang="en-US" altLang="zh-CN" sz="2178" dirty="0">
                <a:solidFill>
                  <a:srgbClr val="292934"/>
                </a:solidFill>
                <a:latin typeface="Arial"/>
                <a:ea typeface="Arial"/>
                <a:cs typeface="Arial"/>
              </a:rPr>
              <a:t>on this pin </a:t>
            </a:r>
            <a:r>
              <a:rPr lang="en-US" altLang="zh-CN" sz="2178" spc="-2" dirty="0">
                <a:solidFill>
                  <a:srgbClr val="292934"/>
                </a:solidFill>
                <a:latin typeface="Arial"/>
                <a:ea typeface="Arial"/>
                <a:cs typeface="Arial"/>
              </a:rPr>
              <a:t>will</a:t>
            </a:r>
            <a:r>
              <a:rPr lang="en-US" altLang="zh-CN" sz="2178" spc="15" dirty="0">
                <a:solidFill>
                  <a:srgbClr val="292934"/>
                </a:solidFill>
                <a:latin typeface="Arial"/>
                <a:ea typeface="Arial"/>
                <a:cs typeface="Arial"/>
              </a:rPr>
              <a:t> </a:t>
            </a:r>
            <a:r>
              <a:rPr lang="en-US" altLang="zh-CN" sz="2178" dirty="0">
                <a:solidFill>
                  <a:srgbClr val="292934"/>
                </a:solidFill>
                <a:latin typeface="Arial"/>
                <a:ea typeface="Arial"/>
                <a:cs typeface="Arial"/>
              </a:rPr>
              <a:t>bring</a:t>
            </a:r>
            <a:r>
              <a:rPr lang="en-US" altLang="zh-CN" sz="2178" spc="8" dirty="0">
                <a:solidFill>
                  <a:srgbClr val="292934"/>
                </a:solidFill>
                <a:latin typeface="Arial"/>
                <a:ea typeface="Arial"/>
                <a:cs typeface="Arial"/>
              </a:rPr>
              <a:t> </a:t>
            </a:r>
            <a:r>
              <a:rPr lang="en-US" altLang="zh-CN" sz="2178" dirty="0">
                <a:solidFill>
                  <a:srgbClr val="292934"/>
                </a:solidFill>
                <a:latin typeface="Arial"/>
                <a:ea typeface="Arial"/>
                <a:cs typeface="Arial"/>
              </a:rPr>
              <a:t>the data on</a:t>
            </a:r>
            <a:r>
              <a:rPr lang="en-US" altLang="zh-CN" sz="2178" spc="7" dirty="0">
                <a:solidFill>
                  <a:srgbClr val="292934"/>
                </a:solidFill>
                <a:latin typeface="Arial"/>
                <a:ea typeface="Arial"/>
                <a:cs typeface="Arial"/>
              </a:rPr>
              <a:t> </a:t>
            </a:r>
            <a:r>
              <a:rPr lang="en-US" altLang="zh-CN" sz="2178" dirty="0">
                <a:solidFill>
                  <a:srgbClr val="292934"/>
                </a:solidFill>
                <a:latin typeface="Arial"/>
                <a:ea typeface="Arial"/>
                <a:cs typeface="Arial"/>
              </a:rPr>
              <a:t>the</a:t>
            </a:r>
            <a:r>
              <a:rPr lang="en-US" altLang="zh-CN" sz="2178" spc="-5" dirty="0">
                <a:solidFill>
                  <a:srgbClr val="292934"/>
                </a:solidFill>
                <a:latin typeface="Arial"/>
                <a:ea typeface="Arial"/>
                <a:cs typeface="Arial"/>
              </a:rPr>
              <a:t> </a:t>
            </a:r>
            <a:r>
              <a:rPr lang="en-US" altLang="zh-CN" sz="2178" dirty="0">
                <a:solidFill>
                  <a:srgbClr val="292934"/>
                </a:solidFill>
                <a:latin typeface="Arial"/>
                <a:ea typeface="Arial"/>
                <a:cs typeface="Arial"/>
              </a:rPr>
              <a:t>output </a:t>
            </a:r>
            <a:r>
              <a:rPr lang="en-US" altLang="zh-CN" sz="2178" spc="-3" dirty="0">
                <a:solidFill>
                  <a:srgbClr val="292934"/>
                </a:solidFill>
                <a:latin typeface="Arial"/>
                <a:ea typeface="Arial"/>
                <a:cs typeface="Arial"/>
              </a:rPr>
              <a:t>lines.</a:t>
            </a:r>
            <a:endParaRPr lang="en-US" altLang="zh-CN" sz="2178" dirty="0">
              <a:solidFill>
                <a:prstClr val="black"/>
              </a:solidFill>
              <a:latin typeface="Arial"/>
              <a:ea typeface="Arial"/>
              <a:cs typeface="Arial"/>
            </a:endParaRPr>
          </a:p>
        </p:txBody>
      </p:sp>
      <p:sp>
        <p:nvSpPr>
          <p:cNvPr id="297" name="Text Box297"/>
          <p:cNvSpPr txBox="1"/>
          <p:nvPr/>
        </p:nvSpPr>
        <p:spPr>
          <a:xfrm>
            <a:off x="2069397" y="5781461"/>
            <a:ext cx="4984650" cy="353943"/>
          </a:xfrm>
          <a:prstGeom prst="rect">
            <a:avLst/>
          </a:prstGeom>
        </p:spPr>
        <p:txBody>
          <a:bodyPr wrap="square" lIns="0" tIns="0" rIns="0" rtlCol="0">
            <a:spAutoFit/>
          </a:bodyPr>
          <a:lstStyle/>
          <a:p>
            <a:pPr defTabSz="829909">
              <a:lnSpc>
                <a:spcPts val="2428"/>
              </a:lnSpc>
            </a:pPr>
            <a:r>
              <a:rPr lang="en-US" altLang="zh-CN" sz="1861" dirty="0">
                <a:solidFill>
                  <a:srgbClr val="93A299"/>
                </a:solidFill>
                <a:latin typeface="Arial"/>
                <a:ea typeface="Arial"/>
                <a:cs typeface="Arial"/>
              </a:rPr>
              <a:t>•</a:t>
            </a:r>
            <a:r>
              <a:rPr lang="en-US" altLang="zh-CN" sz="1861" spc="270" dirty="0">
                <a:solidFill>
                  <a:srgbClr val="93A299"/>
                </a:solidFill>
                <a:latin typeface="Arial"/>
                <a:ea typeface="Arial"/>
                <a:cs typeface="Arial"/>
              </a:rPr>
              <a:t> </a:t>
            </a:r>
            <a:r>
              <a:rPr lang="en-US" altLang="zh-CN" sz="2178" dirty="0">
                <a:solidFill>
                  <a:srgbClr val="292934"/>
                </a:solidFill>
                <a:latin typeface="Arial"/>
                <a:ea typeface="Arial"/>
                <a:cs typeface="Arial"/>
              </a:rPr>
              <a:t>D0-D7</a:t>
            </a:r>
            <a:r>
              <a:rPr lang="en-US" altLang="zh-CN" sz="2178" spc="6" dirty="0">
                <a:solidFill>
                  <a:srgbClr val="292934"/>
                </a:solidFill>
                <a:latin typeface="Arial"/>
                <a:ea typeface="Arial"/>
                <a:cs typeface="Arial"/>
              </a:rPr>
              <a:t> </a:t>
            </a:r>
            <a:r>
              <a:rPr lang="en-US" altLang="zh-CN" sz="2178" dirty="0">
                <a:solidFill>
                  <a:srgbClr val="292934"/>
                </a:solidFill>
                <a:latin typeface="Arial"/>
                <a:ea typeface="Arial"/>
                <a:cs typeface="Arial"/>
              </a:rPr>
              <a:t>are </a:t>
            </a:r>
            <a:r>
              <a:rPr lang="en-US" altLang="zh-CN" sz="2178" spc="3" dirty="0">
                <a:solidFill>
                  <a:srgbClr val="292934"/>
                </a:solidFill>
                <a:latin typeface="Arial"/>
                <a:ea typeface="Arial"/>
                <a:cs typeface="Arial"/>
              </a:rPr>
              <a:t>the</a:t>
            </a:r>
            <a:r>
              <a:rPr lang="en-US" altLang="zh-CN" sz="2178" dirty="0">
                <a:solidFill>
                  <a:srgbClr val="292934"/>
                </a:solidFill>
                <a:latin typeface="Arial"/>
                <a:ea typeface="Arial"/>
                <a:cs typeface="Arial"/>
              </a:rPr>
              <a:t> </a:t>
            </a:r>
            <a:r>
              <a:rPr lang="en-US" altLang="zh-CN" sz="2178" spc="-1" dirty="0">
                <a:solidFill>
                  <a:srgbClr val="292934"/>
                </a:solidFill>
                <a:latin typeface="Arial"/>
                <a:ea typeface="Arial"/>
                <a:cs typeface="Arial"/>
              </a:rPr>
              <a:t>digital</a:t>
            </a:r>
            <a:r>
              <a:rPr lang="en-US" altLang="zh-CN" sz="2178" spc="15" dirty="0">
                <a:solidFill>
                  <a:srgbClr val="292934"/>
                </a:solidFill>
                <a:latin typeface="Arial"/>
                <a:ea typeface="Arial"/>
                <a:cs typeface="Arial"/>
              </a:rPr>
              <a:t> </a:t>
            </a:r>
            <a:r>
              <a:rPr lang="en-US" altLang="zh-CN" sz="2178" spc="-1" dirty="0">
                <a:solidFill>
                  <a:srgbClr val="292934"/>
                </a:solidFill>
                <a:latin typeface="Arial"/>
                <a:ea typeface="Arial"/>
                <a:cs typeface="Arial"/>
              </a:rPr>
              <a:t>Data</a:t>
            </a:r>
            <a:r>
              <a:rPr lang="en-US" altLang="zh-CN" sz="2178" dirty="0">
                <a:solidFill>
                  <a:srgbClr val="292934"/>
                </a:solidFill>
                <a:latin typeface="Arial"/>
                <a:ea typeface="Arial"/>
                <a:cs typeface="Arial"/>
              </a:rPr>
              <a:t> output </a:t>
            </a:r>
            <a:r>
              <a:rPr lang="en-US" altLang="zh-CN" sz="2178" spc="-2" dirty="0">
                <a:solidFill>
                  <a:srgbClr val="292934"/>
                </a:solidFill>
                <a:latin typeface="Arial"/>
                <a:ea typeface="Arial"/>
                <a:cs typeface="Arial"/>
              </a:rPr>
              <a:t>lines.</a:t>
            </a:r>
            <a:endParaRPr lang="en-US" altLang="zh-CN" sz="2178" dirty="0">
              <a:solidFill>
                <a:prstClr val="black"/>
              </a:solidFill>
              <a:latin typeface="Arial"/>
              <a:ea typeface="Arial"/>
              <a:cs typeface="Arial"/>
            </a:endParaRPr>
          </a:p>
        </p:txBody>
      </p:sp>
    </p:spTree>
    <p:extLst>
      <p:ext uri="{BB962C8B-B14F-4D97-AF65-F5344CB8AC3E}">
        <p14:creationId xmlns:p14="http://schemas.microsoft.com/office/powerpoint/2010/main" val="1249852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8" name="Image298"/>
          <p:cNvPicPr>
            <a:picLocks noChangeAspect="1"/>
          </p:cNvPicPr>
          <p:nvPr/>
        </p:nvPicPr>
        <p:blipFill>
          <a:blip r:embed="rId2"/>
          <a:stretch>
            <a:fillRect/>
          </a:stretch>
        </p:blipFill>
        <p:spPr>
          <a:xfrm>
            <a:off x="1520158" y="2305"/>
            <a:ext cx="9149379" cy="6844175"/>
          </a:xfrm>
          <a:prstGeom prst="rect">
            <a:avLst/>
          </a:prstGeom>
          <a:noFill/>
        </p:spPr>
      </p:pic>
      <p:sp>
        <p:nvSpPr>
          <p:cNvPr id="304" name="Text Box304"/>
          <p:cNvSpPr txBox="1"/>
          <p:nvPr/>
        </p:nvSpPr>
        <p:spPr>
          <a:xfrm>
            <a:off x="2069398" y="547261"/>
            <a:ext cx="4178174" cy="559127"/>
          </a:xfrm>
          <a:prstGeom prst="rect">
            <a:avLst/>
          </a:prstGeom>
        </p:spPr>
        <p:txBody>
          <a:bodyPr wrap="square" lIns="0" tIns="0" rIns="0" rtlCol="0">
            <a:spAutoFit/>
          </a:bodyPr>
          <a:lstStyle/>
          <a:p>
            <a:pPr defTabSz="829909">
              <a:lnSpc>
                <a:spcPts val="4042"/>
              </a:lnSpc>
            </a:pPr>
            <a:r>
              <a:rPr lang="en-US" altLang="zh-CN" sz="3630" spc="-76" dirty="0">
                <a:solidFill>
                  <a:srgbClr val="D2533C"/>
                </a:solidFill>
                <a:latin typeface="Arial"/>
                <a:ea typeface="Arial"/>
                <a:cs typeface="Arial"/>
              </a:rPr>
              <a:t>8051</a:t>
            </a:r>
            <a:r>
              <a:rPr lang="en-US" altLang="zh-CN" sz="3630" spc="-183" dirty="0">
                <a:solidFill>
                  <a:srgbClr val="D2533C"/>
                </a:solidFill>
                <a:latin typeface="Arial"/>
                <a:ea typeface="Arial"/>
                <a:cs typeface="Arial"/>
              </a:rPr>
              <a:t> </a:t>
            </a:r>
            <a:r>
              <a:rPr lang="en-US" altLang="zh-CN" sz="3630" spc="-89" dirty="0">
                <a:solidFill>
                  <a:srgbClr val="D2533C"/>
                </a:solidFill>
                <a:latin typeface="Arial"/>
                <a:ea typeface="Arial"/>
                <a:cs typeface="Arial"/>
              </a:rPr>
              <a:t>Interfacing</a:t>
            </a:r>
            <a:r>
              <a:rPr lang="en-US" altLang="zh-CN" sz="3630" spc="-407" dirty="0">
                <a:solidFill>
                  <a:srgbClr val="D2533C"/>
                </a:solidFill>
                <a:latin typeface="Arial"/>
                <a:ea typeface="Arial"/>
                <a:cs typeface="Arial"/>
              </a:rPr>
              <a:t> </a:t>
            </a:r>
            <a:r>
              <a:rPr lang="en-US" altLang="zh-CN" sz="3630" spc="-68" dirty="0">
                <a:solidFill>
                  <a:srgbClr val="D2533C"/>
                </a:solidFill>
                <a:latin typeface="Arial"/>
                <a:ea typeface="Arial"/>
                <a:cs typeface="Arial"/>
              </a:rPr>
              <a:t>ADC</a:t>
            </a:r>
            <a:endParaRPr lang="en-US" altLang="zh-CN" sz="3630">
              <a:solidFill>
                <a:prstClr val="black"/>
              </a:solidFill>
              <a:latin typeface="Arial"/>
              <a:ea typeface="Arial"/>
              <a:cs typeface="Arial"/>
            </a:endParaRPr>
          </a:p>
        </p:txBody>
      </p:sp>
    </p:spTree>
    <p:extLst>
      <p:ext uri="{BB962C8B-B14F-4D97-AF65-F5344CB8AC3E}">
        <p14:creationId xmlns:p14="http://schemas.microsoft.com/office/powerpoint/2010/main" val="2181292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2050" y="1653381"/>
            <a:ext cx="6191250" cy="3705225"/>
          </a:xfrm>
        </p:spPr>
      </p:pic>
    </p:spTree>
    <p:extLst>
      <p:ext uri="{BB962C8B-B14F-4D97-AF65-F5344CB8AC3E}">
        <p14:creationId xmlns:p14="http://schemas.microsoft.com/office/powerpoint/2010/main" val="4165243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
            <a:ext cx="8761412" cy="498475"/>
          </a:xfrm>
        </p:spPr>
        <p:txBody>
          <a:bodyPr/>
          <a:lstStyle/>
          <a:p>
            <a:r>
              <a:rPr lang="en-US" dirty="0" smtClean="0">
                <a:solidFill>
                  <a:schemeClr val="tx1"/>
                </a:solidFill>
              </a:rPr>
              <a:t>4 x 4 Matrix</a:t>
            </a:r>
            <a:endParaRPr lang="en-US" dirty="0">
              <a:solidFill>
                <a:schemeClr val="tx1"/>
              </a:solidFill>
            </a:endParaRPr>
          </a:p>
        </p:txBody>
      </p:sp>
      <p:sp>
        <p:nvSpPr>
          <p:cNvPr id="3" name="Content Placeholder 2"/>
          <p:cNvSpPr>
            <a:spLocks noGrp="1"/>
          </p:cNvSpPr>
          <p:nvPr>
            <p:ph idx="1"/>
          </p:nvPr>
        </p:nvSpPr>
        <p:spPr>
          <a:xfrm>
            <a:off x="1905000" y="504968"/>
            <a:ext cx="8305800" cy="5514833"/>
          </a:xfrm>
        </p:spPr>
        <p:txBody>
          <a:bodyPr/>
          <a:lstStyle/>
          <a:p>
            <a:r>
              <a:rPr lang="en-US" dirty="0"/>
              <a:t>A 4x4 matrix connected to two ports</a:t>
            </a:r>
          </a:p>
          <a:p>
            <a:r>
              <a:rPr lang="en-US" dirty="0" smtClean="0"/>
              <a:t>The </a:t>
            </a:r>
            <a:r>
              <a:rPr lang="en-US" dirty="0"/>
              <a:t>rows are connected to an output </a:t>
            </a:r>
            <a:r>
              <a:rPr lang="en-US" dirty="0" smtClean="0"/>
              <a:t>port and </a:t>
            </a:r>
            <a:r>
              <a:rPr lang="en-US" dirty="0"/>
              <a:t>the columns are connected to </a:t>
            </a:r>
            <a:r>
              <a:rPr lang="en-US" dirty="0" smtClean="0"/>
              <a:t>an input </a:t>
            </a:r>
            <a:r>
              <a:rPr lang="en-US" dirty="0"/>
              <a:t>port</a:t>
            </a:r>
          </a:p>
        </p:txBody>
      </p:sp>
      <p:pic>
        <p:nvPicPr>
          <p:cNvPr id="4" name="Picture 3"/>
          <p:cNvPicPr>
            <a:picLocks noChangeAspect="1"/>
          </p:cNvPicPr>
          <p:nvPr/>
        </p:nvPicPr>
        <p:blipFill>
          <a:blip r:embed="rId2"/>
          <a:stretch>
            <a:fillRect/>
          </a:stretch>
        </p:blipFill>
        <p:spPr>
          <a:xfrm>
            <a:off x="1905000" y="1676400"/>
            <a:ext cx="8305800" cy="4762500"/>
          </a:xfrm>
          <a:prstGeom prst="rect">
            <a:avLst/>
          </a:prstGeom>
        </p:spPr>
      </p:pic>
    </p:spTree>
    <p:extLst>
      <p:ext uri="{BB962C8B-B14F-4D97-AF65-F5344CB8AC3E}">
        <p14:creationId xmlns:p14="http://schemas.microsoft.com/office/powerpoint/2010/main" val="29598945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a:t>
            </a:r>
            <a:endParaRPr lang="en-IN" dirty="0"/>
          </a:p>
        </p:txBody>
      </p:sp>
      <p:sp>
        <p:nvSpPr>
          <p:cNvPr id="3" name="Content Placeholder 2"/>
          <p:cNvSpPr>
            <a:spLocks noGrp="1"/>
          </p:cNvSpPr>
          <p:nvPr>
            <p:ph idx="1"/>
          </p:nvPr>
        </p:nvSpPr>
        <p:spPr/>
        <p:txBody>
          <a:bodyPr>
            <a:normAutofit fontScale="85000" lnSpcReduction="10000"/>
          </a:bodyPr>
          <a:lstStyle/>
          <a:p>
            <a:r>
              <a:rPr lang="en-US" dirty="0" smtClean="0"/>
              <a:t>Here, 3 channels </a:t>
            </a:r>
            <a:r>
              <a:rPr lang="en-US" dirty="0"/>
              <a:t>of ADC0808 </a:t>
            </a:r>
            <a:r>
              <a:rPr lang="en-US" dirty="0" smtClean="0"/>
              <a:t>have been interfaced.</a:t>
            </a:r>
          </a:p>
          <a:p>
            <a:r>
              <a:rPr lang="en-US" dirty="0" smtClean="0"/>
              <a:t> </a:t>
            </a:r>
            <a:r>
              <a:rPr lang="en-US" dirty="0"/>
              <a:t>When </a:t>
            </a:r>
            <a:r>
              <a:rPr lang="en-US" dirty="0" smtClean="0"/>
              <a:t>you </a:t>
            </a:r>
            <a:r>
              <a:rPr lang="en-US" dirty="0"/>
              <a:t>power the circuit then  microcontroller initialize the LCD by using appropriate command, gives clock to ADC chip,  selects ADC channel by using address line and send start conversion signal to ADC. </a:t>
            </a:r>
            <a:endParaRPr lang="en-US" dirty="0" smtClean="0"/>
          </a:p>
          <a:p>
            <a:r>
              <a:rPr lang="en-US" dirty="0" smtClean="0"/>
              <a:t>After </a:t>
            </a:r>
            <a:r>
              <a:rPr lang="en-US" dirty="0"/>
              <a:t>this ADC first reads selected ADC channel input and gives its converted output to microcontroller. </a:t>
            </a:r>
            <a:endParaRPr lang="en-US" dirty="0" smtClean="0"/>
          </a:p>
          <a:p>
            <a:r>
              <a:rPr lang="en-US" dirty="0" smtClean="0"/>
              <a:t>Then </a:t>
            </a:r>
            <a:r>
              <a:rPr lang="en-US" dirty="0"/>
              <a:t>microcontroller shows its value at Ch1 position in LCD. </a:t>
            </a:r>
            <a:endParaRPr lang="en-US" dirty="0" smtClean="0"/>
          </a:p>
          <a:p>
            <a:r>
              <a:rPr lang="en-US" dirty="0" smtClean="0"/>
              <a:t>And </a:t>
            </a:r>
            <a:r>
              <a:rPr lang="en-US" dirty="0"/>
              <a:t>then microcontroller changes ADC channel by using address line. </a:t>
            </a:r>
            <a:endParaRPr lang="en-US" dirty="0" smtClean="0"/>
          </a:p>
          <a:p>
            <a:r>
              <a:rPr lang="en-US" dirty="0"/>
              <a:t>T</a:t>
            </a:r>
            <a:r>
              <a:rPr lang="en-US" dirty="0" smtClean="0"/>
              <a:t>hen </a:t>
            </a:r>
            <a:r>
              <a:rPr lang="en-US" dirty="0"/>
              <a:t>ADC reads selected channel and </a:t>
            </a:r>
            <a:r>
              <a:rPr lang="en-US" dirty="0" smtClean="0"/>
              <a:t>sends </a:t>
            </a:r>
            <a:r>
              <a:rPr lang="en-US" dirty="0"/>
              <a:t>output to microcontroller. And show on LCD as name Ch2. And like wise for other channels.</a:t>
            </a:r>
            <a:endParaRPr lang="en-IN" dirty="0"/>
          </a:p>
        </p:txBody>
      </p:sp>
    </p:spTree>
    <p:extLst>
      <p:ext uri="{BB962C8B-B14F-4D97-AF65-F5344CB8AC3E}">
        <p14:creationId xmlns:p14="http://schemas.microsoft.com/office/powerpoint/2010/main" val="12871451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9138356" cy="1143000"/>
          </a:xfrm>
        </p:spPr>
        <p:txBody>
          <a:bodyPr/>
          <a:lstStyle/>
          <a:p>
            <a:pPr lvl="0" algn="l">
              <a:lnSpc>
                <a:spcPts val="6002"/>
              </a:lnSpc>
              <a:spcBef>
                <a:spcPts val="0"/>
              </a:spcBef>
              <a:defRPr/>
            </a:pPr>
            <a:r>
              <a:rPr lang="en-US" altLang="zh-CN" b="1" spc="-2" dirty="0">
                <a:solidFill>
                  <a:srgbClr val="000000"/>
                </a:solidFill>
                <a:latin typeface="Calibri Light"/>
                <a:ea typeface="Calibri Light"/>
                <a:cs typeface="Calibri Light"/>
              </a:rPr>
              <a:t>Successive</a:t>
            </a:r>
            <a:r>
              <a:rPr lang="en-US" altLang="zh-CN" b="1" spc="-89" dirty="0">
                <a:solidFill>
                  <a:srgbClr val="000000"/>
                </a:solidFill>
                <a:latin typeface="Calibri Light"/>
                <a:ea typeface="Calibri Light"/>
                <a:cs typeface="Calibri Light"/>
              </a:rPr>
              <a:t> </a:t>
            </a:r>
            <a:r>
              <a:rPr lang="en-US" altLang="zh-CN" b="1" spc="-21" dirty="0" smtClean="0">
                <a:solidFill>
                  <a:srgbClr val="000000"/>
                </a:solidFill>
                <a:latin typeface="Calibri Light"/>
                <a:ea typeface="Calibri Light"/>
                <a:cs typeface="Calibri Light"/>
              </a:rPr>
              <a:t>Approximation ADC</a:t>
            </a:r>
            <a:endParaRPr lang="en-US" altLang="zh-CN" b="1" dirty="0">
              <a:solidFill>
                <a:prstClr val="black"/>
              </a:solidFill>
              <a:latin typeface="Calibri Light"/>
              <a:ea typeface="Calibri Light"/>
              <a:cs typeface="Calibri Light"/>
            </a:endParaRPr>
          </a:p>
        </p:txBody>
      </p:sp>
      <p:sp>
        <p:nvSpPr>
          <p:cNvPr id="4" name="object 4"/>
          <p:cNvSpPr txBox="1">
            <a:spLocks noGrp="1"/>
          </p:cNvSpPr>
          <p:nvPr>
            <p:ph idx="1"/>
          </p:nvPr>
        </p:nvSpPr>
        <p:spPr>
          <a:xfrm>
            <a:off x="457200" y="1633538"/>
            <a:ext cx="9680222" cy="3286284"/>
          </a:xfrm>
          <a:prstGeom prst="rect">
            <a:avLst/>
          </a:prstGeom>
        </p:spPr>
        <p:txBody>
          <a:bodyPr vert="horz" wrap="square" lIns="0" tIns="1143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69265" indent="-457200">
              <a:spcBef>
                <a:spcPts val="90"/>
              </a:spcBef>
              <a:buSzPct val="95000"/>
              <a:tabLst>
                <a:tab pos="102235" algn="l"/>
              </a:tabLst>
            </a:pPr>
            <a:r>
              <a:rPr sz="2800" spc="-5" dirty="0">
                <a:latin typeface="Arial"/>
                <a:cs typeface="Arial"/>
              </a:rPr>
              <a:t>Uses a n-bit </a:t>
            </a:r>
            <a:r>
              <a:rPr sz="2800" dirty="0">
                <a:latin typeface="Arial"/>
                <a:cs typeface="Arial"/>
              </a:rPr>
              <a:t>DAC </a:t>
            </a:r>
            <a:r>
              <a:rPr sz="2800" spc="-5" dirty="0">
                <a:latin typeface="Arial"/>
                <a:cs typeface="Arial"/>
              </a:rPr>
              <a:t>to compare </a:t>
            </a:r>
            <a:r>
              <a:rPr sz="2800" spc="-5" dirty="0" smtClean="0">
                <a:latin typeface="Arial"/>
                <a:cs typeface="Arial"/>
              </a:rPr>
              <a:t>DAC</a:t>
            </a:r>
            <a:r>
              <a:rPr lang="en-IN" sz="2800" spc="-5" dirty="0" smtClean="0">
                <a:latin typeface="Arial"/>
                <a:cs typeface="Arial"/>
              </a:rPr>
              <a:t> output</a:t>
            </a:r>
            <a:r>
              <a:rPr sz="2800" spc="-5" dirty="0" smtClean="0">
                <a:latin typeface="Arial"/>
                <a:cs typeface="Arial"/>
              </a:rPr>
              <a:t> </a:t>
            </a:r>
            <a:r>
              <a:rPr sz="2800" spc="-5" dirty="0">
                <a:latin typeface="Arial"/>
                <a:cs typeface="Arial"/>
              </a:rPr>
              <a:t>and original analog</a:t>
            </a:r>
            <a:r>
              <a:rPr sz="2800" spc="65" dirty="0">
                <a:latin typeface="Arial"/>
                <a:cs typeface="Arial"/>
              </a:rPr>
              <a:t> </a:t>
            </a:r>
            <a:r>
              <a:rPr sz="2800" spc="-5" dirty="0">
                <a:latin typeface="Arial"/>
                <a:cs typeface="Arial"/>
              </a:rPr>
              <a:t>results.</a:t>
            </a:r>
            <a:endParaRPr sz="2800" dirty="0">
              <a:latin typeface="Arial"/>
              <a:cs typeface="Arial"/>
            </a:endParaRPr>
          </a:p>
          <a:p>
            <a:pPr marL="457200" marR="344170" indent="-457200">
              <a:buSzPct val="95000"/>
              <a:tabLst>
                <a:tab pos="102235" algn="l"/>
              </a:tabLst>
            </a:pPr>
            <a:r>
              <a:rPr sz="2800" spc="-5" dirty="0">
                <a:latin typeface="Arial"/>
                <a:cs typeface="Arial"/>
              </a:rPr>
              <a:t>Uses Successive Approximation Register (SAR</a:t>
            </a:r>
            <a:r>
              <a:rPr sz="2800" spc="-5" dirty="0" smtClean="0">
                <a:latin typeface="Arial"/>
                <a:cs typeface="Arial"/>
              </a:rPr>
              <a:t>)</a:t>
            </a:r>
            <a:r>
              <a:rPr lang="en-IN" sz="2800" spc="-5" dirty="0" smtClean="0">
                <a:latin typeface="Arial"/>
                <a:cs typeface="Arial"/>
              </a:rPr>
              <a:t>, which</a:t>
            </a:r>
            <a:r>
              <a:rPr sz="2800" spc="-5" dirty="0" smtClean="0">
                <a:latin typeface="Arial"/>
                <a:cs typeface="Arial"/>
              </a:rPr>
              <a:t> </a:t>
            </a:r>
            <a:r>
              <a:rPr sz="2800" spc="-5" dirty="0">
                <a:latin typeface="Arial"/>
                <a:cs typeface="Arial"/>
              </a:rPr>
              <a:t>supplies an  approximate digital code to DAC of</a:t>
            </a:r>
            <a:r>
              <a:rPr sz="2800" spc="35" dirty="0">
                <a:latin typeface="Arial"/>
                <a:cs typeface="Arial"/>
              </a:rPr>
              <a:t> </a:t>
            </a:r>
            <a:r>
              <a:rPr sz="2800" dirty="0">
                <a:latin typeface="Arial"/>
                <a:cs typeface="Arial"/>
              </a:rPr>
              <a:t>Vin.</a:t>
            </a:r>
          </a:p>
          <a:p>
            <a:pPr marL="457200" marR="5080" indent="-457200">
              <a:buSzPct val="95000"/>
              <a:tabLst>
                <a:tab pos="102235" algn="l"/>
              </a:tabLst>
            </a:pPr>
            <a:r>
              <a:rPr sz="2800" spc="-5" dirty="0">
                <a:latin typeface="Arial"/>
                <a:cs typeface="Arial"/>
              </a:rPr>
              <a:t>Comparison changes digital output to bring it closer to the input  value.</a:t>
            </a:r>
            <a:endParaRPr sz="2800" dirty="0">
              <a:latin typeface="Arial"/>
              <a:cs typeface="Arial"/>
            </a:endParaRPr>
          </a:p>
          <a:p>
            <a:pPr marL="469265" indent="-457200">
              <a:buSzPct val="95000"/>
              <a:tabLst>
                <a:tab pos="102235" algn="l"/>
                <a:tab pos="2330450" algn="l"/>
              </a:tabLst>
            </a:pPr>
            <a:r>
              <a:rPr sz="2800" spc="-5" dirty="0">
                <a:latin typeface="Arial"/>
                <a:cs typeface="Arial"/>
              </a:rPr>
              <a:t>Uses</a:t>
            </a:r>
            <a:r>
              <a:rPr sz="2800" spc="10" dirty="0">
                <a:latin typeface="Arial"/>
                <a:cs typeface="Arial"/>
              </a:rPr>
              <a:t> </a:t>
            </a:r>
            <a:r>
              <a:rPr sz="2800" spc="-5" dirty="0">
                <a:latin typeface="Arial"/>
                <a:cs typeface="Arial"/>
              </a:rPr>
              <a:t>Closed-Loop	Feedback</a:t>
            </a:r>
            <a:r>
              <a:rPr sz="2800" dirty="0">
                <a:latin typeface="Arial"/>
                <a:cs typeface="Arial"/>
              </a:rPr>
              <a:t> </a:t>
            </a:r>
            <a:r>
              <a:rPr sz="2800" spc="-5" dirty="0">
                <a:latin typeface="Arial"/>
                <a:cs typeface="Arial"/>
              </a:rPr>
              <a:t>Conversion</a:t>
            </a:r>
            <a:endParaRPr sz="2800" dirty="0">
              <a:latin typeface="Arial"/>
              <a:cs typeface="Arial"/>
            </a:endParaRPr>
          </a:p>
        </p:txBody>
      </p:sp>
    </p:spTree>
    <p:extLst>
      <p:ext uri="{BB962C8B-B14F-4D97-AF65-F5344CB8AC3E}">
        <p14:creationId xmlns:p14="http://schemas.microsoft.com/office/powerpoint/2010/main" val="17090126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ath7"/>
          <p:cNvSpPr/>
          <p:nvPr/>
        </p:nvSpPr>
        <p:spPr>
          <a:xfrm>
            <a:off x="0" y="0"/>
            <a:ext cx="0" cy="0"/>
          </a:xfrm>
          <a:custGeom>
            <a:avLst/>
            <a:gdLst/>
            <a:ahLst/>
            <a:cxnLst/>
            <a:rect l="l" t="t" r="r" b="b"/>
            <a:pathLst>
              <a:path/>
            </a:pathLst>
          </a:custGeom>
          <a:solidFill/>
          <a:ln>
            <a:solidFill/>
            <a:prstDash/>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pic>
        <p:nvPicPr>
          <p:cNvPr id="8" name="Image8"/>
          <p:cNvPicPr>
            <a:picLocks noChangeAspect="1"/>
          </p:cNvPicPr>
          <p:nvPr/>
        </p:nvPicPr>
        <p:blipFill>
          <a:blip r:embed="rId2"/>
          <a:stretch>
            <a:fillRect/>
          </a:stretch>
        </p:blipFill>
        <p:spPr>
          <a:xfrm>
            <a:off x="5987455" y="1226879"/>
            <a:ext cx="4804723" cy="4191788"/>
          </a:xfrm>
          <a:prstGeom prst="rect">
            <a:avLst/>
          </a:prstGeom>
          <a:noFill/>
        </p:spPr>
      </p:pic>
      <p:sp>
        <p:nvSpPr>
          <p:cNvPr id="15" name="object 10"/>
          <p:cNvSpPr txBox="1"/>
          <p:nvPr/>
        </p:nvSpPr>
        <p:spPr>
          <a:xfrm>
            <a:off x="443206" y="1615377"/>
            <a:ext cx="2921635" cy="1897380"/>
          </a:xfrm>
          <a:prstGeom prst="rect">
            <a:avLst/>
          </a:prstGeom>
        </p:spPr>
        <p:txBody>
          <a:bodyPr vert="horz" wrap="square" lIns="0" tIns="7048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20700" indent="-457200">
              <a:lnSpc>
                <a:spcPct val="100000"/>
              </a:lnSpc>
              <a:spcBef>
                <a:spcPts val="555"/>
              </a:spcBef>
              <a:buAutoNum type="arabicPeriod"/>
              <a:tabLst>
                <a:tab pos="520065" algn="l"/>
                <a:tab pos="520700" algn="l"/>
              </a:tabLst>
            </a:pPr>
            <a:r>
              <a:rPr sz="1800" dirty="0">
                <a:latin typeface="Arial"/>
                <a:cs typeface="Arial"/>
              </a:rPr>
              <a:t>MSB </a:t>
            </a:r>
            <a:r>
              <a:rPr sz="1800" spc="-5" dirty="0">
                <a:latin typeface="Arial"/>
                <a:cs typeface="Arial"/>
              </a:rPr>
              <a:t>initialized as</a:t>
            </a:r>
            <a:r>
              <a:rPr sz="1800" spc="-35" dirty="0">
                <a:latin typeface="Arial"/>
                <a:cs typeface="Arial"/>
              </a:rPr>
              <a:t> </a:t>
            </a:r>
            <a:r>
              <a:rPr sz="1800" dirty="0">
                <a:latin typeface="Arial"/>
                <a:cs typeface="Arial"/>
              </a:rPr>
              <a:t>1</a:t>
            </a:r>
          </a:p>
          <a:p>
            <a:pPr marL="520700" marR="68580" indent="-457200">
              <a:lnSpc>
                <a:spcPct val="100000"/>
              </a:lnSpc>
              <a:spcBef>
                <a:spcPts val="455"/>
              </a:spcBef>
              <a:buAutoNum type="arabicPeriod"/>
              <a:tabLst>
                <a:tab pos="520065" algn="l"/>
                <a:tab pos="520700" algn="l"/>
              </a:tabLst>
            </a:pPr>
            <a:r>
              <a:rPr sz="1800" spc="-5" dirty="0">
                <a:latin typeface="Arial"/>
                <a:cs typeface="Arial"/>
              </a:rPr>
              <a:t>Convert digital </a:t>
            </a:r>
            <a:r>
              <a:rPr sz="1800" dirty="0">
                <a:latin typeface="Arial"/>
                <a:cs typeface="Arial"/>
              </a:rPr>
              <a:t>value</a:t>
            </a:r>
            <a:r>
              <a:rPr sz="1800" spc="-90" dirty="0">
                <a:latin typeface="Arial"/>
                <a:cs typeface="Arial"/>
              </a:rPr>
              <a:t> </a:t>
            </a:r>
            <a:r>
              <a:rPr sz="1800" dirty="0">
                <a:latin typeface="Arial"/>
                <a:cs typeface="Arial"/>
              </a:rPr>
              <a:t>to  </a:t>
            </a:r>
            <a:r>
              <a:rPr sz="1800" spc="-5" dirty="0">
                <a:latin typeface="Arial"/>
                <a:cs typeface="Arial"/>
              </a:rPr>
              <a:t>analog using</a:t>
            </a:r>
            <a:r>
              <a:rPr sz="1800" spc="-25" dirty="0">
                <a:latin typeface="Arial"/>
                <a:cs typeface="Arial"/>
              </a:rPr>
              <a:t> </a:t>
            </a:r>
            <a:r>
              <a:rPr sz="1800" spc="-5" dirty="0">
                <a:latin typeface="Arial"/>
                <a:cs typeface="Arial"/>
              </a:rPr>
              <a:t>DAC</a:t>
            </a:r>
            <a:endParaRPr sz="1800" dirty="0">
              <a:latin typeface="Arial"/>
              <a:cs typeface="Arial"/>
            </a:endParaRPr>
          </a:p>
          <a:p>
            <a:pPr marL="520700" marR="411480" indent="-457200">
              <a:lnSpc>
                <a:spcPct val="100000"/>
              </a:lnSpc>
              <a:spcBef>
                <a:spcPts val="434"/>
              </a:spcBef>
              <a:buAutoNum type="arabicPeriod"/>
              <a:tabLst>
                <a:tab pos="520065" algn="l"/>
                <a:tab pos="520700" algn="l"/>
              </a:tabLst>
            </a:pPr>
            <a:r>
              <a:rPr sz="1800" spc="-5" dirty="0">
                <a:latin typeface="Arial"/>
                <a:cs typeface="Arial"/>
              </a:rPr>
              <a:t>Compares guess</a:t>
            </a:r>
            <a:r>
              <a:rPr sz="1800" spc="-90" dirty="0">
                <a:latin typeface="Arial"/>
                <a:cs typeface="Arial"/>
              </a:rPr>
              <a:t> </a:t>
            </a:r>
            <a:r>
              <a:rPr sz="1800" dirty="0">
                <a:latin typeface="Arial"/>
                <a:cs typeface="Arial"/>
              </a:rPr>
              <a:t>to  </a:t>
            </a:r>
            <a:r>
              <a:rPr sz="1800" spc="-5" dirty="0">
                <a:latin typeface="Arial"/>
                <a:cs typeface="Arial"/>
              </a:rPr>
              <a:t>analog</a:t>
            </a:r>
            <a:r>
              <a:rPr sz="1800" spc="-15" dirty="0">
                <a:latin typeface="Arial"/>
                <a:cs typeface="Arial"/>
              </a:rPr>
              <a:t> </a:t>
            </a:r>
            <a:r>
              <a:rPr sz="1800" spc="-5" dirty="0">
                <a:latin typeface="Arial"/>
                <a:cs typeface="Arial"/>
              </a:rPr>
              <a:t>input</a:t>
            </a:r>
            <a:endParaRPr sz="1800" dirty="0">
              <a:latin typeface="Arial"/>
              <a:cs typeface="Arial"/>
            </a:endParaRPr>
          </a:p>
          <a:p>
            <a:pPr marL="520700" indent="-457200">
              <a:lnSpc>
                <a:spcPct val="100000"/>
              </a:lnSpc>
              <a:spcBef>
                <a:spcPts val="430"/>
              </a:spcBef>
              <a:buAutoNum type="arabicPeriod"/>
              <a:tabLst>
                <a:tab pos="520065" algn="l"/>
                <a:tab pos="520700" algn="l"/>
              </a:tabLst>
            </a:pPr>
            <a:r>
              <a:rPr sz="1800" dirty="0">
                <a:latin typeface="Arial"/>
                <a:cs typeface="Arial"/>
              </a:rPr>
              <a:t>Is</a:t>
            </a:r>
            <a:r>
              <a:rPr sz="1800" spc="-10" dirty="0">
                <a:latin typeface="Arial"/>
                <a:cs typeface="Arial"/>
              </a:rPr>
              <a:t> </a:t>
            </a:r>
            <a:r>
              <a:rPr sz="1800" dirty="0">
                <a:latin typeface="Arial"/>
                <a:cs typeface="Arial"/>
              </a:rPr>
              <a:t>V</a:t>
            </a:r>
            <a:r>
              <a:rPr sz="1800" baseline="-23148" dirty="0">
                <a:latin typeface="Arial"/>
                <a:cs typeface="Arial"/>
              </a:rPr>
              <a:t>in</a:t>
            </a:r>
            <a:r>
              <a:rPr sz="1800" dirty="0">
                <a:latin typeface="Arial"/>
                <a:cs typeface="Arial"/>
              </a:rPr>
              <a:t>&gt;V</a:t>
            </a:r>
            <a:r>
              <a:rPr sz="1800" baseline="-23148" dirty="0">
                <a:latin typeface="Arial"/>
                <a:cs typeface="Arial"/>
              </a:rPr>
              <a:t>DAC</a:t>
            </a:r>
          </a:p>
        </p:txBody>
      </p:sp>
      <p:sp>
        <p:nvSpPr>
          <p:cNvPr id="16" name="object 11"/>
          <p:cNvSpPr txBox="1"/>
          <p:nvPr/>
        </p:nvSpPr>
        <p:spPr>
          <a:xfrm>
            <a:off x="443206" y="3662617"/>
            <a:ext cx="2479040" cy="958215"/>
          </a:xfrm>
          <a:prstGeom prst="rect">
            <a:avLst/>
          </a:prstGeom>
        </p:spPr>
        <p:txBody>
          <a:bodyPr vert="horz" wrap="square" lIns="0" tIns="6731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56870" indent="-344805">
              <a:lnSpc>
                <a:spcPct val="100000"/>
              </a:lnSpc>
              <a:spcBef>
                <a:spcPts val="530"/>
              </a:spcBef>
              <a:buChar char="•"/>
              <a:tabLst>
                <a:tab pos="356870" algn="l"/>
                <a:tab pos="357505" algn="l"/>
              </a:tabLst>
            </a:pPr>
            <a:r>
              <a:rPr sz="1800" dirty="0">
                <a:latin typeface="Arial"/>
                <a:cs typeface="Arial"/>
              </a:rPr>
              <a:t>Set </a:t>
            </a:r>
            <a:r>
              <a:rPr sz="1800" spc="-5" dirty="0">
                <a:latin typeface="Arial"/>
                <a:cs typeface="Arial"/>
              </a:rPr>
              <a:t>bit</a:t>
            </a:r>
            <a:r>
              <a:rPr sz="1800" spc="-15" dirty="0">
                <a:latin typeface="Arial"/>
                <a:cs typeface="Arial"/>
              </a:rPr>
              <a:t> </a:t>
            </a:r>
            <a:r>
              <a:rPr sz="1800" dirty="0">
                <a:latin typeface="Arial"/>
                <a:cs typeface="Arial"/>
              </a:rPr>
              <a:t>1</a:t>
            </a:r>
          </a:p>
          <a:p>
            <a:pPr marL="356870" marR="5080" indent="-344805">
              <a:lnSpc>
                <a:spcPct val="100000"/>
              </a:lnSpc>
              <a:spcBef>
                <a:spcPts val="430"/>
              </a:spcBef>
              <a:buChar char="•"/>
              <a:tabLst>
                <a:tab pos="356870" algn="l"/>
                <a:tab pos="357505" algn="l"/>
              </a:tabLst>
            </a:pPr>
            <a:r>
              <a:rPr sz="1800" dirty="0">
                <a:latin typeface="Arial"/>
                <a:cs typeface="Arial"/>
              </a:rPr>
              <a:t>If </a:t>
            </a:r>
            <a:r>
              <a:rPr sz="1800" spc="-5" dirty="0">
                <a:latin typeface="Arial"/>
                <a:cs typeface="Arial"/>
              </a:rPr>
              <a:t>no, bit is </a:t>
            </a:r>
            <a:r>
              <a:rPr sz="1800" dirty="0">
                <a:latin typeface="Arial"/>
                <a:cs typeface="Arial"/>
              </a:rPr>
              <a:t>0 </a:t>
            </a:r>
            <a:r>
              <a:rPr sz="1800" spc="-5" dirty="0">
                <a:latin typeface="Arial"/>
                <a:cs typeface="Arial"/>
              </a:rPr>
              <a:t>and</a:t>
            </a:r>
            <a:r>
              <a:rPr sz="1800" spc="-90" dirty="0">
                <a:latin typeface="Arial"/>
                <a:cs typeface="Arial"/>
              </a:rPr>
              <a:t> </a:t>
            </a:r>
            <a:r>
              <a:rPr sz="1800" dirty="0">
                <a:latin typeface="Arial"/>
                <a:cs typeface="Arial"/>
              </a:rPr>
              <a:t>test  </a:t>
            </a:r>
            <a:r>
              <a:rPr sz="1800" spc="-5" dirty="0">
                <a:latin typeface="Arial"/>
                <a:cs typeface="Arial"/>
              </a:rPr>
              <a:t>next</a:t>
            </a:r>
            <a:r>
              <a:rPr sz="1800" spc="-10" dirty="0">
                <a:latin typeface="Arial"/>
                <a:cs typeface="Arial"/>
              </a:rPr>
              <a:t> </a:t>
            </a:r>
            <a:r>
              <a:rPr sz="1800" spc="-5" dirty="0">
                <a:latin typeface="Arial"/>
                <a:cs typeface="Arial"/>
              </a:rPr>
              <a:t>bit</a:t>
            </a:r>
            <a:endParaRPr sz="1800" dirty="0">
              <a:latin typeface="Arial"/>
              <a:cs typeface="Arial"/>
            </a:endParaRPr>
          </a:p>
        </p:txBody>
      </p:sp>
      <p:grpSp>
        <p:nvGrpSpPr>
          <p:cNvPr id="17" name="object 12"/>
          <p:cNvGrpSpPr/>
          <p:nvPr/>
        </p:nvGrpSpPr>
        <p:grpSpPr>
          <a:xfrm>
            <a:off x="3246301" y="2797366"/>
            <a:ext cx="307975" cy="1580642"/>
            <a:chOff x="5409437" y="4823460"/>
            <a:chExt cx="307975" cy="1580642"/>
          </a:xfrm>
        </p:grpSpPr>
        <p:sp>
          <p:nvSpPr>
            <p:cNvPr id="20" name="object 13"/>
            <p:cNvSpPr/>
            <p:nvPr/>
          </p:nvSpPr>
          <p:spPr>
            <a:xfrm>
              <a:off x="5409437" y="4873752"/>
              <a:ext cx="307975" cy="1530350"/>
            </a:xfrm>
            <a:custGeom>
              <a:avLst/>
              <a:gdLst/>
              <a:ahLst/>
              <a:cxnLst/>
              <a:rect l="l" t="t" r="r" b="b"/>
              <a:pathLst>
                <a:path w="307975" h="1530350">
                  <a:moveTo>
                    <a:pt x="0" y="1527047"/>
                  </a:moveTo>
                  <a:lnTo>
                    <a:pt x="304799" y="1530095"/>
                  </a:lnTo>
                </a:path>
                <a:path w="307975" h="1530350">
                  <a:moveTo>
                    <a:pt x="304799" y="1527047"/>
                  </a:moveTo>
                  <a:lnTo>
                    <a:pt x="307847" y="3047"/>
                  </a:lnTo>
                </a:path>
                <a:path w="307975" h="1530350">
                  <a:moveTo>
                    <a:pt x="304799" y="3047"/>
                  </a:moveTo>
                  <a:lnTo>
                    <a:pt x="0" y="0"/>
                  </a:lnTo>
                </a:path>
              </a:pathLst>
            </a:custGeom>
            <a:ln w="12191">
              <a:solidFill>
                <a:srgbClr val="0000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1" name="object 14"/>
            <p:cNvSpPr/>
            <p:nvPr/>
          </p:nvSpPr>
          <p:spPr>
            <a:xfrm>
              <a:off x="5414009" y="4823460"/>
              <a:ext cx="106680" cy="106680"/>
            </a:xfrm>
            <a:custGeom>
              <a:avLst/>
              <a:gdLst/>
              <a:ahLst/>
              <a:cxnLst/>
              <a:rect l="l" t="t" r="r" b="b"/>
              <a:pathLst>
                <a:path w="106679" h="106679">
                  <a:moveTo>
                    <a:pt x="106679" y="0"/>
                  </a:moveTo>
                  <a:lnTo>
                    <a:pt x="0" y="54863"/>
                  </a:lnTo>
                  <a:lnTo>
                    <a:pt x="106679" y="106679"/>
                  </a:lnTo>
                </a:path>
              </a:pathLst>
            </a:custGeom>
            <a:ln w="12191">
              <a:solidFill>
                <a:srgbClr val="0000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ysClr val="windowText" lastClr="000000"/>
                </a:solidFill>
                <a:effectLst/>
                <a:uLnTx/>
                <a:uFillTx/>
                <a:latin typeface="Calibri"/>
                <a:ea typeface="+mn-ea"/>
                <a:cs typeface="+mn-cs"/>
              </a:endParaRPr>
            </a:p>
          </p:txBody>
        </p:sp>
      </p:grpSp>
      <p:sp>
        <p:nvSpPr>
          <p:cNvPr id="18" name="object 15"/>
          <p:cNvSpPr txBox="1"/>
          <p:nvPr/>
        </p:nvSpPr>
        <p:spPr>
          <a:xfrm>
            <a:off x="3772560" y="3362897"/>
            <a:ext cx="1321435" cy="29972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sz="1800" spc="-5" dirty="0">
                <a:latin typeface="Arial"/>
                <a:cs typeface="Arial"/>
              </a:rPr>
              <a:t>Closed-Loop</a:t>
            </a:r>
            <a:endParaRPr sz="1800" dirty="0">
              <a:latin typeface="Arial"/>
              <a:cs typeface="Arial"/>
            </a:endParaRPr>
          </a:p>
        </p:txBody>
      </p:sp>
      <p:sp>
        <p:nvSpPr>
          <p:cNvPr id="19" name="object 44"/>
          <p:cNvSpPr txBox="1"/>
          <p:nvPr/>
        </p:nvSpPr>
        <p:spPr>
          <a:xfrm>
            <a:off x="443206" y="1066541"/>
            <a:ext cx="2427605" cy="269304"/>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980"/>
              </a:lnSpc>
            </a:pPr>
            <a:r>
              <a:rPr sz="1800" b="1" u="sng" dirty="0" smtClean="0">
                <a:uFill>
                  <a:solidFill>
                    <a:srgbClr val="000000"/>
                  </a:solidFill>
                </a:uFill>
                <a:latin typeface="Arial"/>
                <a:cs typeface="Arial"/>
              </a:rPr>
              <a:t>Process</a:t>
            </a:r>
            <a:endParaRPr sz="1800" dirty="0">
              <a:latin typeface="Arial"/>
              <a:cs typeface="Arial"/>
            </a:endParaRPr>
          </a:p>
        </p:txBody>
      </p:sp>
    </p:spTree>
    <p:extLst>
      <p:ext uri="{BB962C8B-B14F-4D97-AF65-F5344CB8AC3E}">
        <p14:creationId xmlns:p14="http://schemas.microsoft.com/office/powerpoint/2010/main" val="3924981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ath10"/>
          <p:cNvSpPr/>
          <p:nvPr/>
        </p:nvSpPr>
        <p:spPr>
          <a:xfrm>
            <a:off x="0" y="0"/>
            <a:ext cx="0" cy="0"/>
          </a:xfrm>
          <a:custGeom>
            <a:avLst/>
            <a:gdLst/>
            <a:ahLst/>
            <a:cxnLst/>
            <a:rect l="l" t="t" r="r" b="b"/>
            <a:pathLst>
              <a:path/>
            </a:pathLst>
          </a:custGeom>
          <a:solidFill/>
          <a:ln>
            <a:solidFill/>
            <a:prstDash/>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1" name="Path11"/>
          <p:cNvSpPr/>
          <p:nvPr/>
        </p:nvSpPr>
        <p:spPr>
          <a:xfrm>
            <a:off x="2684504" y="2706954"/>
            <a:ext cx="2309839" cy="213427"/>
          </a:xfrm>
          <a:custGeom>
            <a:avLst/>
            <a:gdLst/>
            <a:ahLst/>
            <a:cxnLst/>
            <a:rect l="l" t="t" r="r" b="b"/>
            <a:pathLst>
              <a:path w="2309839" h="213427">
                <a:moveTo>
                  <a:pt x="90310" y="106714"/>
                </a:moveTo>
                <a:lnTo>
                  <a:pt x="2219530" y="106714"/>
                </a:lnTo>
              </a:path>
            </a:pathLst>
          </a:custGeom>
          <a:solidFill/>
          <a:ln w="16402" cap="sq">
            <a:solidFill>
              <a:srgbClr val="000000"/>
            </a:solidFill>
            <a:prstDash val="solid"/>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2" name="Path12"/>
          <p:cNvSpPr/>
          <p:nvPr/>
        </p:nvSpPr>
        <p:spPr>
          <a:xfrm>
            <a:off x="6108540" y="2706954"/>
            <a:ext cx="822303" cy="213428"/>
          </a:xfrm>
          <a:custGeom>
            <a:avLst/>
            <a:gdLst/>
            <a:ahLst/>
            <a:cxnLst/>
            <a:rect l="l" t="t" r="r" b="b"/>
            <a:pathLst>
              <a:path w="822303" h="213428">
                <a:moveTo>
                  <a:pt x="90310" y="106713"/>
                </a:moveTo>
                <a:lnTo>
                  <a:pt x="731993" y="106713"/>
                </a:lnTo>
              </a:path>
            </a:pathLst>
          </a:custGeom>
          <a:solidFill/>
          <a:ln w="16402" cap="sq">
            <a:solidFill>
              <a:srgbClr val="000000"/>
            </a:solidFill>
            <a:prstDash val="solid"/>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3" name="Text Box13"/>
          <p:cNvSpPr txBox="1"/>
          <p:nvPr/>
        </p:nvSpPr>
        <p:spPr>
          <a:xfrm>
            <a:off x="3893585" y="2841357"/>
            <a:ext cx="146935" cy="178879"/>
          </a:xfrm>
          <a:prstGeom prst="rect">
            <a:avLst/>
          </a:prstGeom>
        </p:spPr>
        <p:txBody>
          <a:bodyPr wrap="square" lIns="0" tIns="0" rIns="0" rtlCol="0">
            <a:spAutoFit/>
          </a:bodyPr>
          <a:lstStyle/>
          <a:p>
            <a:pPr marL="0" marR="0" lvl="0" indent="0" algn="l" defTabSz="914400" rtl="0" eaLnBrk="1" fontAlgn="auto" latinLnBrk="0" hangingPunct="1">
              <a:lnSpc>
                <a:spcPts val="1408"/>
              </a:lnSpc>
              <a:spcBef>
                <a:spcPts val="0"/>
              </a:spcBef>
              <a:spcAft>
                <a:spcPts val="0"/>
              </a:spcAft>
              <a:buClrTx/>
              <a:buSzTx/>
              <a:buFontTx/>
              <a:buNone/>
              <a:tabLst/>
              <a:defRPr/>
            </a:pPr>
            <a:r>
              <a:rPr kumimoji="0" lang="en-US" altLang="zh-CN" sz="1250" b="0" i="1" u="none" strike="noStrike" kern="1200" cap="none" spc="32" normalizeH="0" baseline="0" noProof="0" dirty="0">
                <a:ln>
                  <a:noFill/>
                </a:ln>
                <a:solidFill>
                  <a:srgbClr val="000000"/>
                </a:solidFill>
                <a:effectLst/>
                <a:uLnTx/>
                <a:uFillTx/>
                <a:latin typeface="Times New Roman"/>
                <a:ea typeface="Times New Roman"/>
                <a:cs typeface="Times New Roman"/>
              </a:rPr>
              <a:t>n</a:t>
            </a:r>
            <a:endParaRPr kumimoji="0" lang="en-US" altLang="zh-CN" sz="1250" b="0" i="0" u="none" strike="noStrike" kern="1200" cap="none" spc="0" normalizeH="0" baseline="0" noProof="0">
              <a:ln>
                <a:noFill/>
              </a:ln>
              <a:solidFill>
                <a:prstClr val="black"/>
              </a:solidFill>
              <a:effectLst/>
              <a:uLnTx/>
              <a:uFillTx/>
              <a:latin typeface="Times New Roman"/>
              <a:ea typeface="Times New Roman"/>
              <a:cs typeface="Times New Roman"/>
            </a:endParaRPr>
          </a:p>
        </p:txBody>
      </p:sp>
      <p:sp>
        <p:nvSpPr>
          <p:cNvPr id="14" name="Text Box14"/>
          <p:cNvSpPr txBox="1"/>
          <p:nvPr/>
        </p:nvSpPr>
        <p:spPr>
          <a:xfrm>
            <a:off x="4924094" y="2513519"/>
            <a:ext cx="682344" cy="700192"/>
          </a:xfrm>
          <a:prstGeom prst="rect">
            <a:avLst/>
          </a:prstGeom>
        </p:spPr>
        <p:txBody>
          <a:bodyPr wrap="square" lIns="0" tIns="0" rIns="0" rtlCol="0">
            <a:spAutoFit/>
          </a:bodyPr>
          <a:lstStyle/>
          <a:p>
            <a:pPr marL="0" marR="0" lvl="0" indent="0" algn="l" defTabSz="914400" rtl="0" eaLnBrk="1" fontAlgn="auto" latinLnBrk="0" hangingPunct="1">
              <a:lnSpc>
                <a:spcPts val="5070"/>
              </a:lnSpc>
              <a:spcBef>
                <a:spcPts val="0"/>
              </a:spcBef>
              <a:spcAft>
                <a:spcPts val="0"/>
              </a:spcAft>
              <a:buClrTx/>
              <a:buSzTx/>
              <a:buFontTx/>
              <a:buNone/>
              <a:tabLst/>
              <a:defRPr/>
            </a:pPr>
            <a:r>
              <a:rPr kumimoji="0" lang="en-US" altLang="zh-CN" sz="4600" b="0" i="1" u="none" strike="noStrike" kern="1200" cap="none" spc="79" normalizeH="0" baseline="0" noProof="0" dirty="0" smtClean="0">
                <a:ln>
                  <a:noFill/>
                </a:ln>
                <a:solidFill>
                  <a:srgbClr val="000000"/>
                </a:solidFill>
                <a:effectLst/>
                <a:uLnTx/>
                <a:uFillTx/>
                <a:latin typeface="Times New Roman"/>
                <a:ea typeface="Times New Roman"/>
                <a:cs typeface="Times New Roman"/>
              </a:rPr>
              <a:t>*V</a:t>
            </a:r>
            <a:endParaRPr kumimoji="0" lang="en-US" altLang="zh-CN" sz="4600" b="0" i="0" u="none" strike="noStrike" kern="1200" cap="none" spc="0" normalizeH="0" baseline="0" noProof="0" dirty="0">
              <a:ln>
                <a:noFill/>
              </a:ln>
              <a:solidFill>
                <a:prstClr val="black"/>
              </a:solidFill>
              <a:effectLst/>
              <a:uLnTx/>
              <a:uFillTx/>
              <a:latin typeface="Times New Roman"/>
              <a:ea typeface="Times New Roman"/>
              <a:cs typeface="Times New Roman"/>
            </a:endParaRPr>
          </a:p>
        </p:txBody>
      </p:sp>
      <p:sp>
        <p:nvSpPr>
          <p:cNvPr id="15" name="Text Box15"/>
          <p:cNvSpPr txBox="1"/>
          <p:nvPr/>
        </p:nvSpPr>
        <p:spPr>
          <a:xfrm>
            <a:off x="6207181" y="2320731"/>
            <a:ext cx="664175" cy="429270"/>
          </a:xfrm>
          <a:prstGeom prst="rect">
            <a:avLst/>
          </a:prstGeom>
        </p:spPr>
        <p:txBody>
          <a:bodyPr wrap="square" lIns="0" tIns="0" rIns="0" rtlCol="0">
            <a:spAutoFit/>
          </a:bodyPr>
          <a:lstStyle/>
          <a:p>
            <a:pPr marL="0" marR="0" lvl="0" indent="0" algn="l" defTabSz="914400" rtl="0" eaLnBrk="1" fontAlgn="auto" latinLnBrk="0" hangingPunct="1">
              <a:lnSpc>
                <a:spcPts val="3380"/>
              </a:lnSpc>
              <a:spcBef>
                <a:spcPts val="0"/>
              </a:spcBef>
              <a:spcAft>
                <a:spcPts val="0"/>
              </a:spcAft>
              <a:buClrTx/>
              <a:buSzTx/>
              <a:buFontTx/>
              <a:buNone/>
              <a:tabLst/>
              <a:defRPr/>
            </a:pPr>
            <a:r>
              <a:rPr kumimoji="0" lang="en-US" altLang="zh-CN" sz="3050" b="0" i="0" u="none" strike="noStrike" kern="1200" cap="none" spc="52" normalizeH="0" baseline="0" noProof="0" dirty="0">
                <a:ln>
                  <a:noFill/>
                </a:ln>
                <a:solidFill>
                  <a:srgbClr val="000000"/>
                </a:solidFill>
                <a:effectLst/>
                <a:uLnTx/>
                <a:uFillTx/>
                <a:latin typeface="Times New Roman"/>
                <a:ea typeface="Times New Roman"/>
                <a:cs typeface="Times New Roman"/>
              </a:rPr>
              <a:t>128</a:t>
            </a:r>
            <a:endParaRPr kumimoji="0" lang="en-US" altLang="zh-CN" sz="3050" b="0" i="0" u="none" strike="noStrike" kern="1200" cap="none" spc="0" normalizeH="0" baseline="0" noProof="0" dirty="0">
              <a:ln>
                <a:noFill/>
              </a:ln>
              <a:solidFill>
                <a:prstClr val="black"/>
              </a:solidFill>
              <a:effectLst/>
              <a:uLnTx/>
              <a:uFillTx/>
              <a:latin typeface="Times New Roman"/>
              <a:ea typeface="Times New Roman"/>
              <a:cs typeface="Times New Roman"/>
            </a:endParaRPr>
          </a:p>
        </p:txBody>
      </p:sp>
      <p:sp>
        <p:nvSpPr>
          <p:cNvPr id="16" name="Text Box16"/>
          <p:cNvSpPr txBox="1"/>
          <p:nvPr/>
        </p:nvSpPr>
        <p:spPr>
          <a:xfrm>
            <a:off x="5635280" y="2857501"/>
            <a:ext cx="206225" cy="250404"/>
          </a:xfrm>
          <a:prstGeom prst="rect">
            <a:avLst/>
          </a:prstGeom>
        </p:spPr>
        <p:txBody>
          <a:bodyPr wrap="square" lIns="0" tIns="0" rIns="0" rtlCol="0">
            <a:spAutoFit/>
          </a:bodyPr>
          <a:lstStyle/>
          <a:p>
            <a:pPr marL="0" marR="0" lvl="0" indent="0" algn="l" defTabSz="914400" rtl="0" eaLnBrk="1" fontAlgn="auto" latinLnBrk="0" hangingPunct="1">
              <a:lnSpc>
                <a:spcPts val="1972"/>
              </a:lnSpc>
              <a:spcBef>
                <a:spcPts val="0"/>
              </a:spcBef>
              <a:spcAft>
                <a:spcPts val="0"/>
              </a:spcAft>
              <a:buClrTx/>
              <a:buSzTx/>
              <a:buFontTx/>
              <a:buNone/>
              <a:tabLst/>
              <a:defRPr/>
            </a:pPr>
            <a:r>
              <a:rPr kumimoji="0" lang="en-US" altLang="zh-CN" sz="1800" b="0" i="1" u="none" strike="noStrike" kern="1200" cap="none" spc="24" normalizeH="0" baseline="0" noProof="0" dirty="0">
                <a:ln>
                  <a:noFill/>
                </a:ln>
                <a:solidFill>
                  <a:srgbClr val="000000"/>
                </a:solidFill>
                <a:effectLst/>
                <a:uLnTx/>
                <a:uFillTx/>
                <a:latin typeface="Times New Roman"/>
                <a:ea typeface="Times New Roman"/>
                <a:cs typeface="Times New Roman"/>
              </a:rPr>
              <a:t>R</a:t>
            </a:r>
            <a:endParaRPr kumimoji="0" lang="en-US" altLang="zh-CN" sz="1800" b="0" i="0" u="none" strike="noStrike" kern="1200" cap="none" spc="0" normalizeH="0" baseline="0" noProof="0" dirty="0">
              <a:ln>
                <a:noFill/>
              </a:ln>
              <a:solidFill>
                <a:prstClr val="black"/>
              </a:solidFill>
              <a:effectLst/>
              <a:uLnTx/>
              <a:uFillTx/>
              <a:latin typeface="Times New Roman"/>
              <a:ea typeface="Times New Roman"/>
              <a:cs typeface="Times New Roman"/>
            </a:endParaRPr>
          </a:p>
        </p:txBody>
      </p:sp>
      <p:sp>
        <p:nvSpPr>
          <p:cNvPr id="17" name="Text Box17"/>
          <p:cNvSpPr txBox="1"/>
          <p:nvPr/>
        </p:nvSpPr>
        <p:spPr>
          <a:xfrm>
            <a:off x="91440" y="13646"/>
            <a:ext cx="6010934" cy="1508105"/>
          </a:xfrm>
          <a:prstGeom prst="rect">
            <a:avLst/>
          </a:prstGeom>
        </p:spPr>
        <p:txBody>
          <a:bodyPr wrap="square" lIns="0" tIns="0" rIns="0" rtlCol="0">
            <a:spAutoFit/>
          </a:bodyPr>
          <a:lstStyle/>
          <a:p>
            <a:pPr marL="1053389" marR="0" lvl="0" indent="-1053389" algn="l" defTabSz="914400" rtl="0" eaLnBrk="1" fontAlgn="auto" latinLnBrk="0" hangingPunct="1">
              <a:lnSpc>
                <a:spcPts val="3762"/>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Arial"/>
                <a:ea typeface="Arial"/>
                <a:cs typeface="Arial"/>
              </a:rPr>
              <a:t>•</a:t>
            </a:r>
            <a:r>
              <a:rPr kumimoji="0" lang="en-US" altLang="zh-CN" sz="2800" b="0" i="0" u="none" strike="noStrike" kern="1200" cap="none" spc="9608" normalizeH="0" baseline="0" noProof="0" dirty="0">
                <a:ln>
                  <a:noFill/>
                </a:ln>
                <a:solidFill>
                  <a:srgbClr val="000000"/>
                </a:solidFill>
                <a:effectLst/>
                <a:uLnTx/>
                <a:uFillTx/>
                <a:latin typeface="Arial"/>
                <a:ea typeface="Arial"/>
                <a:cs typeface="Arial"/>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MSB</a:t>
            </a:r>
            <a:r>
              <a:rPr kumimoji="0" lang="en-US" altLang="zh-CN" sz="2800" b="0" i="0" u="none" strike="noStrike" kern="1200" cap="none" spc="2293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LSB</a:t>
            </a:r>
            <a:r>
              <a:rPr kumimoji="0" lang="en-US" altLang="zh-CN" sz="2800" b="0" i="0" u="none" strike="noStrike" kern="1200" cap="none" spc="633" normalizeH="0" baseline="0" noProof="0" dirty="0">
                <a:ln>
                  <a:noFill/>
                </a:ln>
                <a:solidFill>
                  <a:srgbClr val="000000"/>
                </a:solidFill>
                <a:effectLst/>
                <a:uLnTx/>
                <a:uFillTx/>
                <a:latin typeface="Calibri"/>
                <a:ea typeface="Calibri"/>
                <a:cs typeface="Calibri"/>
              </a:rPr>
              <a:t> </a:t>
            </a:r>
            <a:endParaRPr kumimoji="0" lang="en-US" altLang="zh-CN" sz="2800" b="0" i="0" u="none" strike="noStrike" kern="1200" cap="none" spc="633" normalizeH="0" baseline="0" noProof="0" dirty="0" smtClean="0">
              <a:ln>
                <a:noFill/>
              </a:ln>
              <a:solidFill>
                <a:srgbClr val="000000"/>
              </a:solidFill>
              <a:effectLst/>
              <a:uLnTx/>
              <a:uFillTx/>
              <a:latin typeface="Calibri"/>
              <a:ea typeface="Calibri"/>
              <a:cs typeface="Calibri"/>
            </a:endParaRPr>
          </a:p>
          <a:p>
            <a:pPr marL="1053389" marR="0" lvl="0" indent="-1053389" algn="l" defTabSz="914400" rtl="0" eaLnBrk="1" fontAlgn="auto" latinLnBrk="0" hangingPunct="1">
              <a:lnSpc>
                <a:spcPts val="3762"/>
              </a:lnSpc>
              <a:spcBef>
                <a:spcPts val="0"/>
              </a:spcBef>
              <a:spcAft>
                <a:spcPts val="0"/>
              </a:spcAft>
              <a:buClrTx/>
              <a:buSzTx/>
              <a:buFontTx/>
              <a:buNone/>
              <a:tabLst/>
              <a:defRPr/>
            </a:pPr>
            <a:r>
              <a:rPr lang="en-US" altLang="zh-CN" sz="2800" spc="633" dirty="0">
                <a:solidFill>
                  <a:srgbClr val="000000"/>
                </a:solidFill>
                <a:latin typeface="Calibri"/>
                <a:ea typeface="Calibri"/>
                <a:cs typeface="Calibri"/>
              </a:rPr>
              <a:t> </a:t>
            </a:r>
            <a:r>
              <a:rPr lang="en-US" altLang="zh-CN" sz="2800" spc="633" dirty="0" smtClean="0">
                <a:solidFill>
                  <a:srgbClr val="000000"/>
                </a:solidFill>
                <a:latin typeface="Calibri"/>
                <a:ea typeface="Calibri"/>
                <a:cs typeface="Calibri"/>
              </a:rPr>
              <a:t>    </a:t>
            </a:r>
            <a:r>
              <a:rPr kumimoji="0" lang="en-US" altLang="zh-CN" sz="2800" b="0" i="0" u="none" strike="noStrike" kern="1200" cap="none" spc="0" normalizeH="0" baseline="0" noProof="0" dirty="0" smtClean="0">
                <a:ln>
                  <a:noFill/>
                </a:ln>
                <a:solidFill>
                  <a:srgbClr val="000000"/>
                </a:solidFill>
                <a:effectLst/>
                <a:uLnTx/>
                <a:uFillTx/>
                <a:latin typeface="Calibri"/>
                <a:ea typeface="Calibri"/>
                <a:cs typeface="Calibri"/>
              </a:rPr>
              <a:t>1</a:t>
            </a:r>
            <a:r>
              <a:rPr kumimoji="0" lang="en-US" altLang="zh-CN" sz="2800" b="0" i="0" u="none" strike="noStrike" kern="1200" cap="none" spc="646" normalizeH="0" baseline="0" noProof="0" dirty="0" smtClean="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0</a:t>
            </a:r>
            <a:r>
              <a:rPr kumimoji="0" lang="en-US" altLang="zh-CN" sz="2800" b="0" i="0" u="none" strike="noStrike" kern="1200" cap="none" spc="64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0</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0</a:t>
            </a:r>
            <a:r>
              <a:rPr kumimoji="0" lang="en-US" altLang="zh-CN" sz="2800" b="0" i="0" u="none" strike="noStrike" kern="1200" cap="none" spc="19088"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0</a:t>
            </a:r>
            <a:r>
              <a:rPr kumimoji="0" lang="en-US" altLang="zh-CN" sz="2800" b="0" i="0" u="none" strike="noStrike" kern="1200" cap="none" spc="64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0</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0</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0 </a:t>
            </a:r>
            <a:endParaRPr kumimoji="0" lang="en-US" altLang="zh-CN" sz="2800" b="0" i="0" u="none" strike="noStrike" kern="1200" cap="none" spc="0" normalizeH="0" baseline="0" noProof="0" dirty="0" smtClean="0">
              <a:ln>
                <a:noFill/>
              </a:ln>
              <a:solidFill>
                <a:srgbClr val="000000"/>
              </a:solidFill>
              <a:effectLst/>
              <a:uLnTx/>
              <a:uFillTx/>
              <a:latin typeface="Calibri"/>
              <a:ea typeface="Calibri"/>
              <a:cs typeface="Calibri"/>
            </a:endParaRPr>
          </a:p>
          <a:p>
            <a:pPr marL="1053389" marR="0" lvl="0" indent="-1053389" algn="l" defTabSz="914400" rtl="0" eaLnBrk="1" fontAlgn="auto" latinLnBrk="0" hangingPunct="1">
              <a:lnSpc>
                <a:spcPts val="3762"/>
              </a:lnSpc>
              <a:spcBef>
                <a:spcPts val="0"/>
              </a:spcBef>
              <a:spcAft>
                <a:spcPts val="0"/>
              </a:spcAft>
              <a:buClrTx/>
              <a:buSzTx/>
              <a:buFontTx/>
              <a:buNone/>
              <a:tabLst/>
              <a:defRPr/>
            </a:pPr>
            <a:r>
              <a:rPr lang="en-US" altLang="zh-CN" sz="2800" dirty="0">
                <a:solidFill>
                  <a:srgbClr val="000000"/>
                </a:solidFill>
                <a:latin typeface="Calibri"/>
                <a:ea typeface="Calibri"/>
                <a:cs typeface="Calibri"/>
              </a:rPr>
              <a:t> </a:t>
            </a:r>
            <a:r>
              <a:rPr lang="en-US" altLang="zh-CN" sz="2800" dirty="0" smtClean="0">
                <a:solidFill>
                  <a:srgbClr val="000000"/>
                </a:solidFill>
                <a:latin typeface="Calibri"/>
                <a:ea typeface="Calibri"/>
                <a:cs typeface="Calibri"/>
              </a:rPr>
              <a:t>         </a:t>
            </a:r>
            <a:r>
              <a:rPr kumimoji="0" lang="en-US" altLang="zh-CN" sz="2800" b="0" i="0" u="none" strike="noStrike" kern="1200" cap="none" spc="0" normalizeH="0" baseline="0" noProof="0" dirty="0" smtClean="0">
                <a:ln>
                  <a:noFill/>
                </a:ln>
                <a:solidFill>
                  <a:srgbClr val="000000"/>
                </a:solidFill>
                <a:effectLst/>
                <a:uLnTx/>
                <a:uFillTx/>
                <a:latin typeface="Calibri"/>
                <a:ea typeface="Calibri"/>
                <a:cs typeface="Calibri"/>
              </a:rPr>
              <a:t>7</a:t>
            </a:r>
            <a:r>
              <a:rPr kumimoji="0" lang="en-US" altLang="zh-CN" sz="2800" b="0" i="0" u="none" strike="noStrike" kern="1200" cap="none" spc="646" normalizeH="0" baseline="0" noProof="0" dirty="0" smtClean="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6</a:t>
            </a:r>
            <a:r>
              <a:rPr kumimoji="0" lang="en-US" altLang="zh-CN" sz="2800" b="0" i="0" u="none" strike="noStrike" kern="1200" cap="none" spc="64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5</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4</a:t>
            </a:r>
            <a:r>
              <a:rPr kumimoji="0" lang="en-US" altLang="zh-CN" sz="2800" b="0" i="0" u="none" strike="noStrike" kern="1200" cap="none" spc="19088"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3</a:t>
            </a:r>
            <a:r>
              <a:rPr kumimoji="0" lang="en-US" altLang="zh-CN" sz="2800" b="0" i="0" u="none" strike="noStrike" kern="1200" cap="none" spc="64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2</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1</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0</a:t>
            </a:r>
            <a:endParaRPr kumimoji="0" lang="en-US" altLang="zh-CN" sz="2800" b="0" i="0" u="none" strike="noStrike" kern="1200" cap="none" spc="0" normalizeH="0" baseline="0" noProof="0" dirty="0">
              <a:ln>
                <a:noFill/>
              </a:ln>
              <a:solidFill>
                <a:prstClr val="black"/>
              </a:solidFill>
              <a:effectLst/>
              <a:uLnTx/>
              <a:uFillTx/>
              <a:latin typeface="Calibri"/>
              <a:ea typeface="Calibri"/>
              <a:cs typeface="Calibri"/>
            </a:endParaRPr>
          </a:p>
        </p:txBody>
      </p:sp>
      <p:sp>
        <p:nvSpPr>
          <p:cNvPr id="18" name="Text Box18"/>
          <p:cNvSpPr txBox="1"/>
          <p:nvPr/>
        </p:nvSpPr>
        <p:spPr>
          <a:xfrm>
            <a:off x="333756" y="1602131"/>
            <a:ext cx="2527391" cy="355396"/>
          </a:xfrm>
          <a:prstGeom prst="rect">
            <a:avLst/>
          </a:prstGeom>
        </p:spPr>
        <p:txBody>
          <a:bodyPr wrap="square" lIns="0" tIns="0" rIns="0" rtlCol="0">
            <a:spAutoFit/>
          </a:bodyPr>
          <a:lstStyle/>
          <a:p>
            <a:pPr marL="0" marR="0" lvl="0" indent="0" algn="l" defTabSz="914400" rtl="0" eaLnBrk="1" fontAlgn="auto" latinLnBrk="0" hangingPunct="1">
              <a:lnSpc>
                <a:spcPts val="2798"/>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If the </a:t>
            </a:r>
            <a:r>
              <a:rPr kumimoji="0" lang="en-US" altLang="zh-CN" sz="2800" b="0" i="0" u="none" strike="noStrike" kern="1200" cap="none" spc="-25" normalizeH="0" baseline="0" noProof="0" dirty="0">
                <a:ln>
                  <a:noFill/>
                </a:ln>
                <a:solidFill>
                  <a:srgbClr val="000000"/>
                </a:solidFill>
                <a:effectLst/>
                <a:uLnTx/>
                <a:uFillTx/>
                <a:latin typeface="Calibri"/>
                <a:ea typeface="Calibri"/>
                <a:cs typeface="Calibri"/>
              </a:rPr>
              <a:t>DAC</a:t>
            </a:r>
            <a:r>
              <a:rPr kumimoji="0" lang="en-US" altLang="zh-CN" sz="2800" b="0" i="0" u="none" strike="noStrike" kern="1200" cap="none" spc="23"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V</a:t>
            </a:r>
            <a:r>
              <a:rPr kumimoji="0" lang="en-US" altLang="zh-CN" sz="1200" b="0" i="0" u="none" strike="noStrike" kern="1200" cap="none" spc="0" normalizeH="0" baseline="0" noProof="0" dirty="0">
                <a:ln>
                  <a:noFill/>
                </a:ln>
                <a:solidFill>
                  <a:srgbClr val="000000"/>
                </a:solidFill>
                <a:effectLst/>
                <a:uLnTx/>
                <a:uFillTx/>
                <a:latin typeface="Calibri"/>
                <a:ea typeface="Calibri"/>
                <a:cs typeface="Calibri"/>
              </a:rPr>
              <a:t>R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a:t>
            </a:r>
            <a:r>
              <a:rPr kumimoji="0" lang="en-US" altLang="zh-CN" sz="2800" b="0" i="0" u="none" strike="noStrike" kern="1200" cap="none" spc="13"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1V</a:t>
            </a:r>
            <a:endParaRPr kumimoji="0" lang="en-US" altLang="zh-CN" sz="2800" b="0" i="0" u="none" strike="noStrike" kern="1200" cap="none" spc="0" normalizeH="0" baseline="0" noProof="0" dirty="0">
              <a:ln>
                <a:noFill/>
              </a:ln>
              <a:solidFill>
                <a:prstClr val="black"/>
              </a:solidFill>
              <a:effectLst/>
              <a:uLnTx/>
              <a:uFillTx/>
              <a:latin typeface="Calibri"/>
              <a:ea typeface="Calibri"/>
              <a:cs typeface="Calibri"/>
            </a:endParaRPr>
          </a:p>
        </p:txBody>
      </p:sp>
      <p:sp>
        <p:nvSpPr>
          <p:cNvPr id="19" name="Text Box19"/>
          <p:cNvSpPr txBox="1"/>
          <p:nvPr/>
        </p:nvSpPr>
        <p:spPr>
          <a:xfrm>
            <a:off x="333756" y="2636633"/>
            <a:ext cx="2343966" cy="355092"/>
          </a:xfrm>
          <a:prstGeom prst="rect">
            <a:avLst/>
          </a:prstGeom>
        </p:spPr>
        <p:txBody>
          <a:bodyPr wrap="square" lIns="0" tIns="0" rIns="0" rtlCol="0">
            <a:spAutoFit/>
          </a:bodyPr>
          <a:lstStyle/>
          <a:p>
            <a:pPr marL="0" marR="0" lvl="0" indent="0" algn="l" defTabSz="914400" rtl="0" eaLnBrk="1" fontAlgn="auto" latinLnBrk="0" hangingPunct="1">
              <a:lnSpc>
                <a:spcPts val="2796"/>
              </a:lnSpc>
              <a:spcBef>
                <a:spcPts val="0"/>
              </a:spcBef>
              <a:spcAft>
                <a:spcPts val="0"/>
              </a:spcAft>
              <a:buClrTx/>
              <a:buSzTx/>
              <a:buFontTx/>
              <a:buNone/>
              <a:tabLst/>
              <a:defRPr/>
            </a:pPr>
            <a:r>
              <a:rPr kumimoji="0" lang="en-US" altLang="zh-CN" sz="2800" b="0" i="0" u="none" strike="noStrike" kern="1200" cap="none" spc="-2" normalizeH="0" baseline="0" noProof="0" dirty="0">
                <a:ln>
                  <a:noFill/>
                </a:ln>
                <a:solidFill>
                  <a:srgbClr val="000000"/>
                </a:solidFill>
                <a:effectLst/>
                <a:uLnTx/>
                <a:uFillTx/>
                <a:latin typeface="Calibri"/>
                <a:ea typeface="Calibri"/>
                <a:cs typeface="Calibri"/>
              </a:rPr>
              <a:t>then</a:t>
            </a:r>
            <a:r>
              <a:rPr kumimoji="0" lang="en-US" altLang="zh-CN" sz="2800" b="0" i="0" u="none" strike="noStrike" kern="1200" cap="none" spc="1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V</a:t>
            </a:r>
            <a:r>
              <a:rPr kumimoji="0" lang="en-US" altLang="zh-CN" sz="1200" b="0" i="0" u="none" strike="noStrike" kern="1200" cap="none" spc="0" normalizeH="0" baseline="0" noProof="0" dirty="0">
                <a:ln>
                  <a:noFill/>
                </a:ln>
                <a:solidFill>
                  <a:srgbClr val="000000"/>
                </a:solidFill>
                <a:effectLst/>
                <a:uLnTx/>
                <a:uFillTx/>
                <a:latin typeface="Calibri"/>
                <a:ea typeface="Calibri"/>
                <a:cs typeface="Calibri"/>
              </a:rPr>
              <a:t>0</a:t>
            </a:r>
            <a:r>
              <a:rPr kumimoji="0" lang="en-US" altLang="zh-CN" sz="1200" b="0" i="0" u="none" strike="noStrike" kern="1200" cap="none" spc="9"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of </a:t>
            </a:r>
            <a:r>
              <a:rPr kumimoji="0" lang="en-US" altLang="zh-CN" sz="2800" b="0" i="0" u="none" strike="noStrike" kern="1200" cap="none" spc="-22" normalizeH="0" baseline="0" noProof="0" dirty="0">
                <a:ln>
                  <a:noFill/>
                </a:ln>
                <a:solidFill>
                  <a:srgbClr val="000000"/>
                </a:solidFill>
                <a:effectLst/>
                <a:uLnTx/>
                <a:uFillTx/>
                <a:latin typeface="Calibri"/>
                <a:ea typeface="Calibri"/>
                <a:cs typeface="Calibri"/>
              </a:rPr>
              <a:t>DAC</a:t>
            </a:r>
            <a:r>
              <a:rPr kumimoji="0" lang="en-US" altLang="zh-CN" sz="2800" b="0" i="0" u="none" strike="noStrike" kern="1200" cap="none" spc="9"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a:t>
            </a:r>
            <a:endParaRPr kumimoji="0" lang="en-US" altLang="zh-CN" sz="2800" b="0" i="0" u="none" strike="noStrike" kern="1200" cap="none" spc="0" normalizeH="0" baseline="0" noProof="0" dirty="0">
              <a:ln>
                <a:noFill/>
              </a:ln>
              <a:solidFill>
                <a:prstClr val="black"/>
              </a:solidFill>
              <a:effectLst/>
              <a:uLnTx/>
              <a:uFillTx/>
              <a:latin typeface="Calibri"/>
              <a:ea typeface="Calibri"/>
              <a:cs typeface="Calibri"/>
            </a:endParaRPr>
          </a:p>
        </p:txBody>
      </p:sp>
      <p:sp>
        <p:nvSpPr>
          <p:cNvPr id="20" name="Text Box20"/>
          <p:cNvSpPr txBox="1"/>
          <p:nvPr/>
        </p:nvSpPr>
        <p:spPr>
          <a:xfrm>
            <a:off x="2814403" y="2320731"/>
            <a:ext cx="2109691" cy="429270"/>
          </a:xfrm>
          <a:prstGeom prst="rect">
            <a:avLst/>
          </a:prstGeom>
        </p:spPr>
        <p:txBody>
          <a:bodyPr wrap="square" lIns="0" tIns="0" rIns="0" rtlCol="0">
            <a:spAutoFit/>
          </a:bodyPr>
          <a:lstStyle/>
          <a:p>
            <a:pPr marL="0" marR="0" lvl="0" indent="0" algn="l" defTabSz="914400" rtl="0" eaLnBrk="1" fontAlgn="auto" latinLnBrk="0" hangingPunct="1">
              <a:lnSpc>
                <a:spcPts val="3380"/>
              </a:lnSpc>
              <a:spcBef>
                <a:spcPts val="0"/>
              </a:spcBef>
              <a:spcAft>
                <a:spcPts val="0"/>
              </a:spcAft>
              <a:buClrTx/>
              <a:buSzTx/>
              <a:buFontTx/>
              <a:buNone/>
              <a:tabLst/>
              <a:defRPr/>
            </a:pPr>
            <a:r>
              <a:rPr kumimoji="0" lang="en-US" altLang="zh-CN" sz="3050" b="0" i="1" u="none" strike="noStrike" kern="1200" cap="none" spc="42" normalizeH="0" baseline="0" noProof="0" dirty="0">
                <a:ln>
                  <a:noFill/>
                </a:ln>
                <a:solidFill>
                  <a:srgbClr val="000000"/>
                </a:solidFill>
                <a:effectLst/>
                <a:uLnTx/>
                <a:uFillTx/>
                <a:latin typeface="Times New Roman"/>
                <a:ea typeface="Times New Roman"/>
                <a:cs typeface="Times New Roman"/>
              </a:rPr>
              <a:t>DigitalVal</a:t>
            </a:r>
            <a:r>
              <a:rPr kumimoji="0" lang="en-US" altLang="zh-CN" sz="3050" b="0" i="1" u="none" strike="noStrike" kern="1200" cap="none" spc="45" normalizeH="0" baseline="0" noProof="0" dirty="0">
                <a:ln>
                  <a:noFill/>
                </a:ln>
                <a:solidFill>
                  <a:srgbClr val="000000"/>
                </a:solidFill>
                <a:effectLst/>
                <a:uLnTx/>
                <a:uFillTx/>
                <a:latin typeface="Times New Roman"/>
                <a:ea typeface="Times New Roman"/>
                <a:cs typeface="Times New Roman"/>
              </a:rPr>
              <a:t>ue</a:t>
            </a:r>
            <a:endParaRPr kumimoji="0" lang="en-US" altLang="zh-CN" sz="3050" b="0" i="0" u="none" strike="noStrike" kern="1200" cap="none" spc="0" normalizeH="0" baseline="0" noProof="0">
              <a:ln>
                <a:noFill/>
              </a:ln>
              <a:solidFill>
                <a:prstClr val="black"/>
              </a:solidFill>
              <a:effectLst/>
              <a:uLnTx/>
              <a:uFillTx/>
              <a:latin typeface="Times New Roman"/>
              <a:ea typeface="Times New Roman"/>
              <a:cs typeface="Times New Roman"/>
            </a:endParaRPr>
          </a:p>
        </p:txBody>
      </p:sp>
      <p:sp>
        <p:nvSpPr>
          <p:cNvPr id="21" name="Text Box21"/>
          <p:cNvSpPr txBox="1"/>
          <p:nvPr/>
        </p:nvSpPr>
        <p:spPr>
          <a:xfrm>
            <a:off x="3701932" y="2874114"/>
            <a:ext cx="238325" cy="429270"/>
          </a:xfrm>
          <a:prstGeom prst="rect">
            <a:avLst/>
          </a:prstGeom>
        </p:spPr>
        <p:txBody>
          <a:bodyPr wrap="square" lIns="0" tIns="0" rIns="0" rtlCol="0">
            <a:spAutoFit/>
          </a:bodyPr>
          <a:lstStyle/>
          <a:p>
            <a:pPr marL="0" marR="0" lvl="0" indent="0" algn="l" defTabSz="914400" rtl="0" eaLnBrk="1" fontAlgn="auto" latinLnBrk="0" hangingPunct="1">
              <a:lnSpc>
                <a:spcPts val="3380"/>
              </a:lnSpc>
              <a:spcBef>
                <a:spcPts val="0"/>
              </a:spcBef>
              <a:spcAft>
                <a:spcPts val="0"/>
              </a:spcAft>
              <a:buClrTx/>
              <a:buSzTx/>
              <a:buFontTx/>
              <a:buNone/>
              <a:tabLst/>
              <a:defRPr/>
            </a:pPr>
            <a:r>
              <a:rPr kumimoji="0" lang="en-US" altLang="zh-CN" sz="3050" b="0" i="0" u="none" strike="noStrike" kern="1200" cap="none" spc="52" normalizeH="0" baseline="0" noProof="0" dirty="0">
                <a:ln>
                  <a:noFill/>
                </a:ln>
                <a:solidFill>
                  <a:srgbClr val="000000"/>
                </a:solidFill>
                <a:effectLst/>
                <a:uLnTx/>
                <a:uFillTx/>
                <a:latin typeface="Times New Roman"/>
                <a:ea typeface="Times New Roman"/>
                <a:cs typeface="Times New Roman"/>
              </a:rPr>
              <a:t>2</a:t>
            </a:r>
            <a:endParaRPr kumimoji="0" lang="en-US" altLang="zh-CN" sz="3050" b="0" i="0" u="none" strike="noStrike" kern="1200" cap="none" spc="0" normalizeH="0" baseline="0" noProof="0">
              <a:ln>
                <a:noFill/>
              </a:ln>
              <a:solidFill>
                <a:prstClr val="black"/>
              </a:solidFill>
              <a:effectLst/>
              <a:uLnTx/>
              <a:uFillTx/>
              <a:latin typeface="Times New Roman"/>
              <a:ea typeface="Times New Roman"/>
              <a:cs typeface="Times New Roman"/>
            </a:endParaRPr>
          </a:p>
        </p:txBody>
      </p:sp>
      <p:sp>
        <p:nvSpPr>
          <p:cNvPr id="23" name="Text Box23"/>
          <p:cNvSpPr txBox="1"/>
          <p:nvPr/>
        </p:nvSpPr>
        <p:spPr>
          <a:xfrm>
            <a:off x="6225919" y="2868055"/>
            <a:ext cx="638775" cy="429270"/>
          </a:xfrm>
          <a:prstGeom prst="rect">
            <a:avLst/>
          </a:prstGeom>
        </p:spPr>
        <p:txBody>
          <a:bodyPr wrap="square" lIns="0" tIns="0" rIns="0" rtlCol="0">
            <a:spAutoFit/>
          </a:bodyPr>
          <a:lstStyle/>
          <a:p>
            <a:pPr marL="0" marR="0" lvl="0" indent="0" algn="l" defTabSz="914400" rtl="0" eaLnBrk="1" fontAlgn="auto" latinLnBrk="0" hangingPunct="1">
              <a:lnSpc>
                <a:spcPts val="3380"/>
              </a:lnSpc>
              <a:spcBef>
                <a:spcPts val="0"/>
              </a:spcBef>
              <a:spcAft>
                <a:spcPts val="0"/>
              </a:spcAft>
              <a:buClrTx/>
              <a:buSzTx/>
              <a:buFontTx/>
              <a:buNone/>
              <a:tabLst/>
              <a:defRPr/>
            </a:pPr>
            <a:r>
              <a:rPr kumimoji="0" lang="en-US" altLang="zh-CN" sz="3050" b="0" i="0" u="none" strike="noStrike" kern="1200" cap="none" spc="52" normalizeH="0" baseline="0" noProof="0" dirty="0">
                <a:ln>
                  <a:noFill/>
                </a:ln>
                <a:solidFill>
                  <a:srgbClr val="000000"/>
                </a:solidFill>
                <a:effectLst/>
                <a:uLnTx/>
                <a:uFillTx/>
                <a:latin typeface="Times New Roman"/>
                <a:ea typeface="Times New Roman"/>
                <a:cs typeface="Times New Roman"/>
              </a:rPr>
              <a:t>256</a:t>
            </a:r>
            <a:endParaRPr kumimoji="0" lang="en-US" altLang="zh-CN" sz="3050" b="0" i="0" u="none" strike="noStrike" kern="1200" cap="none" spc="0" normalizeH="0" baseline="0" noProof="0" dirty="0">
              <a:ln>
                <a:noFill/>
              </a:ln>
              <a:solidFill>
                <a:prstClr val="black"/>
              </a:solidFill>
              <a:effectLst/>
              <a:uLnTx/>
              <a:uFillTx/>
              <a:latin typeface="Times New Roman"/>
              <a:ea typeface="Times New Roman"/>
              <a:cs typeface="Times New Roman"/>
            </a:endParaRPr>
          </a:p>
        </p:txBody>
      </p:sp>
      <p:sp>
        <p:nvSpPr>
          <p:cNvPr id="24" name="Text Box24"/>
          <p:cNvSpPr txBox="1"/>
          <p:nvPr/>
        </p:nvSpPr>
        <p:spPr>
          <a:xfrm>
            <a:off x="91439" y="3593163"/>
            <a:ext cx="10158871" cy="969496"/>
          </a:xfrm>
          <a:prstGeom prst="rect">
            <a:avLst/>
          </a:prstGeom>
        </p:spPr>
        <p:txBody>
          <a:bodyPr wrap="square" lIns="0" tIns="0" rIns="0" rtlCol="0">
            <a:spAutoFit/>
          </a:bodyPr>
          <a:lstStyle/>
          <a:p>
            <a:pPr marL="0" marR="0" lvl="0" indent="0" algn="l" defTabSz="914400" rtl="0" eaLnBrk="1" fontAlgn="auto" latinLnBrk="0" hangingPunct="1">
              <a:lnSpc>
                <a:spcPts val="3625"/>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Arial"/>
                <a:ea typeface="Arial"/>
                <a:cs typeface="Arial"/>
              </a:rPr>
              <a:t>•</a:t>
            </a:r>
            <a:r>
              <a:rPr kumimoji="0" lang="en-US" altLang="zh-CN" sz="2800" b="0" i="0" u="none" strike="noStrike" kern="1200" cap="none" spc="42" normalizeH="0" baseline="0" noProof="0" dirty="0">
                <a:ln>
                  <a:noFill/>
                </a:ln>
                <a:solidFill>
                  <a:srgbClr val="000000"/>
                </a:solidFill>
                <a:effectLst/>
                <a:uLnTx/>
                <a:uFillTx/>
                <a:latin typeface="Arial"/>
                <a:ea typeface="Arial"/>
                <a:cs typeface="Arial"/>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If </a:t>
            </a:r>
            <a:r>
              <a:rPr kumimoji="0" lang="en-US" altLang="zh-CN" sz="2800" b="0" i="0" u="none" strike="noStrike" kern="1200" cap="none" spc="-7" normalizeH="0" baseline="0" noProof="0" dirty="0">
                <a:ln>
                  <a:noFill/>
                </a:ln>
                <a:solidFill>
                  <a:srgbClr val="000000"/>
                </a:solidFill>
                <a:effectLst/>
                <a:uLnTx/>
                <a:uFillTx/>
                <a:latin typeface="Calibri"/>
                <a:ea typeface="Calibri"/>
                <a:cs typeface="Calibri"/>
              </a:rPr>
              <a:t>the</a:t>
            </a:r>
            <a:r>
              <a:rPr kumimoji="0" lang="en-US" altLang="zh-CN" sz="2800" b="0" i="0" u="none" strike="noStrike" kern="1200" cap="none" spc="14"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4" normalizeH="0" baseline="0" noProof="0" dirty="0">
                <a:ln>
                  <a:noFill/>
                </a:ln>
                <a:solidFill>
                  <a:srgbClr val="000000"/>
                </a:solidFill>
                <a:effectLst/>
                <a:uLnTx/>
                <a:uFillTx/>
                <a:latin typeface="Calibri"/>
                <a:ea typeface="Calibri"/>
                <a:cs typeface="Calibri"/>
              </a:rPr>
              <a:t>input</a:t>
            </a:r>
            <a:r>
              <a:rPr kumimoji="0" lang="en-US" altLang="zh-CN" sz="2800" b="0" i="0" u="none" strike="noStrike" kern="1200" cap="none" spc="27"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is </a:t>
            </a:r>
            <a:r>
              <a:rPr kumimoji="0" lang="en-US" altLang="zh-CN" sz="2800" b="0" i="0" u="none" strike="noStrike" kern="1200" cap="none" spc="-13" normalizeH="0" baseline="0" noProof="0" dirty="0">
                <a:ln>
                  <a:noFill/>
                </a:ln>
                <a:solidFill>
                  <a:srgbClr val="000000"/>
                </a:solidFill>
                <a:effectLst/>
                <a:uLnTx/>
                <a:uFillTx/>
                <a:latin typeface="Calibri"/>
                <a:ea typeface="Calibri"/>
                <a:cs typeface="Calibri"/>
              </a:rPr>
              <a:t>greater</a:t>
            </a:r>
            <a:r>
              <a:rPr kumimoji="0" lang="en-US" altLang="zh-CN" sz="2800" b="0" i="0" u="none" strike="noStrike" kern="1200" cap="none" spc="-2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2" normalizeH="0" baseline="0" noProof="0" dirty="0">
                <a:ln>
                  <a:noFill/>
                </a:ln>
                <a:solidFill>
                  <a:srgbClr val="000000"/>
                </a:solidFill>
                <a:effectLst/>
                <a:uLnTx/>
                <a:uFillTx/>
                <a:latin typeface="Calibri"/>
                <a:ea typeface="Calibri"/>
                <a:cs typeface="Calibri"/>
              </a:rPr>
              <a:t>than</a:t>
            </a:r>
            <a:r>
              <a:rPr kumimoji="0" lang="en-US" altLang="zh-CN" sz="2800" b="0" i="0" u="none" strike="noStrike" kern="1200" cap="none" spc="22"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0.5V</a:t>
            </a:r>
            <a:r>
              <a:rPr kumimoji="0" lang="en-US" altLang="zh-CN" sz="2800" b="0" i="0" u="none" strike="noStrike" kern="1200" cap="none" spc="23"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2" normalizeH="0" baseline="0" noProof="0" dirty="0" smtClean="0">
                <a:ln>
                  <a:noFill/>
                </a:ln>
                <a:solidFill>
                  <a:srgbClr val="000000"/>
                </a:solidFill>
                <a:effectLst/>
                <a:uLnTx/>
                <a:uFillTx/>
                <a:latin typeface="Calibri"/>
                <a:ea typeface="Calibri"/>
                <a:cs typeface="Calibri"/>
              </a:rPr>
              <a:t>then</a:t>
            </a:r>
            <a:r>
              <a:rPr kumimoji="0" lang="en-US" altLang="zh-CN" sz="2800" b="0" i="0" u="none" strike="noStrike" kern="1200" cap="none" spc="-2" normalizeH="0" noProof="0" dirty="0" smtClean="0">
                <a:ln>
                  <a:noFill/>
                </a:ln>
                <a:solidFill>
                  <a:srgbClr val="000000"/>
                </a:solidFill>
                <a:effectLst/>
                <a:uLnTx/>
                <a:uFillTx/>
                <a:latin typeface="Calibri"/>
                <a:ea typeface="Calibri"/>
                <a:cs typeface="Calibri"/>
              </a:rPr>
              <a:t> bit set at 1 only</a:t>
            </a:r>
            <a:r>
              <a:rPr kumimoji="0" lang="en-US" altLang="zh-CN" sz="2800" b="0" i="0" u="none" strike="noStrike" kern="1200" cap="none" spc="-22" normalizeH="0" baseline="0" noProof="0" dirty="0" smtClean="0">
                <a:ln>
                  <a:noFill/>
                </a:ln>
                <a:solidFill>
                  <a:srgbClr val="000000"/>
                </a:solidFill>
                <a:effectLst/>
                <a:uLnTx/>
                <a:uFillTx/>
                <a:latin typeface="Calibri"/>
                <a:ea typeface="Calibri"/>
                <a:cs typeface="Calibri"/>
              </a:rPr>
              <a:t>.</a:t>
            </a:r>
            <a:r>
              <a:rPr kumimoji="0" lang="en-US" altLang="zh-CN" sz="2800" b="0" i="0" u="none" strike="noStrike" kern="1200" cap="none" spc="0" normalizeH="0" baseline="0" noProof="0" dirty="0" smtClean="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Arial"/>
                <a:ea typeface="Arial"/>
                <a:cs typeface="Arial"/>
              </a:rPr>
              <a:t>•</a:t>
            </a:r>
            <a:r>
              <a:rPr kumimoji="0" lang="en-US" altLang="zh-CN" sz="2800" b="0" i="0" u="none" strike="noStrike" kern="1200" cap="none" spc="42" normalizeH="0" baseline="0" noProof="0" dirty="0">
                <a:ln>
                  <a:noFill/>
                </a:ln>
                <a:solidFill>
                  <a:srgbClr val="000000"/>
                </a:solidFill>
                <a:effectLst/>
                <a:uLnTx/>
                <a:uFillTx/>
                <a:latin typeface="Arial"/>
                <a:ea typeface="Arial"/>
                <a:cs typeface="Arial"/>
              </a:rPr>
              <a:t> </a:t>
            </a:r>
            <a:endParaRPr kumimoji="0" lang="en-US" altLang="zh-CN" sz="2800" b="0" i="0" u="none" strike="noStrike" kern="1200" cap="none" spc="42" normalizeH="0" baseline="0" noProof="0" dirty="0" smtClean="0">
              <a:ln>
                <a:noFill/>
              </a:ln>
              <a:solidFill>
                <a:srgbClr val="000000"/>
              </a:solidFill>
              <a:effectLst/>
              <a:uLnTx/>
              <a:uFillTx/>
              <a:latin typeface="Arial"/>
              <a:ea typeface="Arial"/>
              <a:cs typeface="Arial"/>
            </a:endParaRPr>
          </a:p>
          <a:p>
            <a:pPr marL="0" marR="0" lvl="0" indent="0" algn="l" defTabSz="914400" rtl="0" eaLnBrk="1" fontAlgn="auto" latinLnBrk="0" hangingPunct="1">
              <a:lnSpc>
                <a:spcPts val="3625"/>
              </a:lnSpc>
              <a:spcBef>
                <a:spcPts val="0"/>
              </a:spcBef>
              <a:spcAft>
                <a:spcPts val="0"/>
              </a:spcAft>
              <a:buClrTx/>
              <a:buSzTx/>
              <a:buFontTx/>
              <a:buNone/>
              <a:tabLst/>
              <a:defRPr/>
            </a:pPr>
            <a:r>
              <a:rPr kumimoji="0" lang="en-US" altLang="zh-CN" sz="2800" b="0" i="0" u="none" strike="noStrike" kern="1200" cap="none" spc="-4" normalizeH="0" baseline="0" noProof="0" dirty="0" smtClean="0">
                <a:ln>
                  <a:noFill/>
                </a:ln>
                <a:solidFill>
                  <a:srgbClr val="000000"/>
                </a:solidFill>
                <a:effectLst/>
                <a:uLnTx/>
                <a:uFillTx/>
                <a:latin typeface="Calibri"/>
                <a:ea typeface="Calibri"/>
                <a:cs typeface="Calibri"/>
              </a:rPr>
              <a:t>Since</a:t>
            </a:r>
            <a:r>
              <a:rPr kumimoji="0" lang="en-US" altLang="zh-CN" sz="2800" b="0" i="0" u="none" strike="noStrike" kern="1200" cap="none" spc="19" normalizeH="0" baseline="0" noProof="0" dirty="0" smtClean="0">
                <a:ln>
                  <a:noFill/>
                </a:ln>
                <a:solidFill>
                  <a:srgbClr val="000000"/>
                </a:solidFill>
                <a:effectLst/>
                <a:uLnTx/>
                <a:uFillTx/>
                <a:latin typeface="Calibri"/>
                <a:ea typeface="Calibri"/>
                <a:cs typeface="Calibri"/>
              </a:rPr>
              <a:t> </a:t>
            </a:r>
            <a:r>
              <a:rPr kumimoji="0" lang="en-US" altLang="zh-CN" sz="2800" b="0" i="0" u="none" strike="noStrike" kern="1200" cap="none" spc="-11" normalizeH="0" baseline="0" noProof="0" dirty="0">
                <a:ln>
                  <a:noFill/>
                </a:ln>
                <a:solidFill>
                  <a:srgbClr val="000000"/>
                </a:solidFill>
                <a:effectLst/>
                <a:uLnTx/>
                <a:uFillTx/>
                <a:latin typeface="Calibri"/>
                <a:ea typeface="Calibri"/>
                <a:cs typeface="Calibri"/>
              </a:rPr>
              <a:t>there</a:t>
            </a:r>
            <a:r>
              <a:rPr kumimoji="0" lang="en-US" altLang="zh-CN" sz="2800" b="0" i="0" u="none" strike="noStrike" kern="1200" cap="none" spc="15"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is </a:t>
            </a:r>
            <a:r>
              <a:rPr kumimoji="0" lang="en-US" altLang="zh-CN" sz="2800" b="0" i="0" u="none" strike="noStrike" kern="1200" cap="none" spc="-4" normalizeH="0" baseline="0" noProof="0" dirty="0">
                <a:ln>
                  <a:noFill/>
                </a:ln>
                <a:solidFill>
                  <a:srgbClr val="000000"/>
                </a:solidFill>
                <a:effectLst/>
                <a:uLnTx/>
                <a:uFillTx/>
                <a:latin typeface="Calibri"/>
                <a:ea typeface="Calibri"/>
                <a:cs typeface="Calibri"/>
              </a:rPr>
              <a:t>no</a:t>
            </a:r>
            <a:r>
              <a:rPr kumimoji="0" lang="en-US" altLang="zh-CN" sz="2800" b="0" i="0" u="none" strike="noStrike" kern="1200" cap="none" spc="19"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5" normalizeH="0" baseline="0" noProof="0" dirty="0">
                <a:ln>
                  <a:noFill/>
                </a:ln>
                <a:solidFill>
                  <a:srgbClr val="000000"/>
                </a:solidFill>
                <a:effectLst/>
                <a:uLnTx/>
                <a:uFillTx/>
                <a:latin typeface="Calibri"/>
                <a:ea typeface="Calibri"/>
                <a:cs typeface="Calibri"/>
              </a:rPr>
              <a:t>change</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3" normalizeH="0" baseline="0" noProof="0" dirty="0">
                <a:ln>
                  <a:noFill/>
                </a:ln>
                <a:solidFill>
                  <a:srgbClr val="000000"/>
                </a:solidFill>
                <a:effectLst/>
                <a:uLnTx/>
                <a:uFillTx/>
                <a:latin typeface="Calibri"/>
                <a:ea typeface="Calibri"/>
                <a:cs typeface="Calibri"/>
              </a:rPr>
              <a:t>in</a:t>
            </a:r>
            <a:r>
              <a:rPr kumimoji="0" lang="en-US" altLang="zh-CN" sz="2800" b="0" i="0" u="none" strike="noStrike" kern="1200" cap="none" spc="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4" normalizeH="0" baseline="0" noProof="0" dirty="0" smtClean="0">
                <a:ln>
                  <a:noFill/>
                </a:ln>
                <a:solidFill>
                  <a:srgbClr val="000000"/>
                </a:solidFill>
                <a:effectLst/>
                <a:uLnTx/>
                <a:uFillTx/>
                <a:latin typeface="Calibri"/>
                <a:ea typeface="Calibri"/>
                <a:cs typeface="Calibri"/>
              </a:rPr>
              <a:t>output, </a:t>
            </a:r>
            <a:r>
              <a:rPr kumimoji="0" lang="en-US" altLang="zh-CN" sz="2800" b="0" i="0" u="none" strike="noStrike" kern="1200" cap="none" spc="37" normalizeH="0" baseline="0" noProof="0" dirty="0" smtClean="0">
                <a:ln>
                  <a:noFill/>
                </a:ln>
                <a:solidFill>
                  <a:srgbClr val="000000"/>
                </a:solidFill>
                <a:effectLst/>
                <a:uLnTx/>
                <a:uFillTx/>
                <a:latin typeface="Calibri"/>
                <a:ea typeface="Calibri"/>
                <a:cs typeface="Calibri"/>
              </a:rPr>
              <a:t> </a:t>
            </a:r>
            <a:r>
              <a:rPr kumimoji="0" lang="en-US" altLang="zh-CN" sz="2800" b="0" i="0" u="none" strike="noStrike" kern="1200" cap="none" spc="-10" normalizeH="0" baseline="0" noProof="0" dirty="0">
                <a:ln>
                  <a:noFill/>
                </a:ln>
                <a:solidFill>
                  <a:srgbClr val="000000"/>
                </a:solidFill>
                <a:effectLst/>
                <a:uLnTx/>
                <a:uFillTx/>
                <a:latin typeface="Calibri"/>
                <a:ea typeface="Calibri"/>
                <a:cs typeface="Calibri"/>
              </a:rPr>
              <a:t>SAR</a:t>
            </a:r>
            <a:r>
              <a:rPr kumimoji="0" lang="en-US" altLang="zh-CN" sz="2800" b="0" i="0" u="none" strike="noStrike" kern="1200" cap="none" spc="2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6" normalizeH="0" baseline="0" noProof="0" dirty="0">
                <a:ln>
                  <a:noFill/>
                </a:ln>
                <a:solidFill>
                  <a:srgbClr val="000000"/>
                </a:solidFill>
                <a:effectLst/>
                <a:uLnTx/>
                <a:uFillTx/>
                <a:latin typeface="Calibri"/>
                <a:ea typeface="Calibri"/>
                <a:cs typeface="Calibri"/>
              </a:rPr>
              <a:t>set</a:t>
            </a:r>
            <a:r>
              <a:rPr kumimoji="0" lang="en-US" altLang="zh-CN" sz="2800" b="0" i="0" u="none" strike="noStrike" kern="1200" cap="none" spc="12"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22" normalizeH="0" baseline="0" noProof="0" dirty="0">
                <a:ln>
                  <a:noFill/>
                </a:ln>
                <a:solidFill>
                  <a:srgbClr val="000000"/>
                </a:solidFill>
                <a:effectLst/>
                <a:uLnTx/>
                <a:uFillTx/>
                <a:latin typeface="Calibri"/>
                <a:ea typeface="Calibri"/>
                <a:cs typeface="Calibri"/>
              </a:rPr>
              <a:t>for</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2" normalizeH="0" baseline="0" noProof="0" dirty="0">
                <a:ln>
                  <a:noFill/>
                </a:ln>
                <a:solidFill>
                  <a:srgbClr val="000000"/>
                </a:solidFill>
                <a:effectLst/>
                <a:uLnTx/>
                <a:uFillTx/>
                <a:latin typeface="Calibri"/>
                <a:ea typeface="Calibri"/>
                <a:cs typeface="Calibri"/>
              </a:rPr>
              <a:t>next</a:t>
            </a:r>
            <a:r>
              <a:rPr kumimoji="0" lang="en-US" altLang="zh-CN" sz="2800" b="0" i="0" u="none" strike="noStrike" kern="1200" cap="none" spc="14"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2" normalizeH="0" baseline="0" noProof="0" dirty="0">
                <a:ln>
                  <a:noFill/>
                </a:ln>
                <a:solidFill>
                  <a:srgbClr val="000000"/>
                </a:solidFill>
                <a:effectLst/>
                <a:uLnTx/>
                <a:uFillTx/>
                <a:latin typeface="Calibri"/>
                <a:ea typeface="Calibri"/>
                <a:cs typeface="Calibri"/>
              </a:rPr>
              <a:t>trial.</a:t>
            </a:r>
            <a:endParaRPr kumimoji="0" lang="en-US" altLang="zh-CN" sz="2800" b="0" i="0" u="none" strike="noStrike" kern="1200" cap="none" spc="0" normalizeH="0" baseline="0" noProof="0" dirty="0">
              <a:ln>
                <a:noFill/>
              </a:ln>
              <a:solidFill>
                <a:prstClr val="black"/>
              </a:solidFill>
              <a:effectLst/>
              <a:uLnTx/>
              <a:uFillTx/>
              <a:latin typeface="Calibri"/>
              <a:ea typeface="Calibri"/>
              <a:cs typeface="Calibri"/>
            </a:endParaRPr>
          </a:p>
        </p:txBody>
      </p:sp>
      <p:sp>
        <p:nvSpPr>
          <p:cNvPr id="25" name="Text Box25"/>
          <p:cNvSpPr txBox="1"/>
          <p:nvPr/>
        </p:nvSpPr>
        <p:spPr>
          <a:xfrm>
            <a:off x="1711706" y="4669054"/>
            <a:ext cx="4196954" cy="355396"/>
          </a:xfrm>
          <a:prstGeom prst="rect">
            <a:avLst/>
          </a:prstGeom>
        </p:spPr>
        <p:txBody>
          <a:bodyPr wrap="square" lIns="0" tIns="0" rIns="0" rtlCol="0">
            <a:spAutoFit/>
          </a:bodyPr>
          <a:lstStyle/>
          <a:p>
            <a:pPr marL="0" marR="0" lvl="0" indent="0" algn="l" defTabSz="914400" rtl="0" eaLnBrk="1" fontAlgn="auto" latinLnBrk="0" hangingPunct="1">
              <a:lnSpc>
                <a:spcPts val="2798"/>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MSB</a:t>
            </a:r>
            <a:r>
              <a:rPr kumimoji="0" lang="en-US" altLang="zh-CN" sz="2800" b="0" i="0" u="none" strike="noStrike" kern="1200" cap="none" spc="2293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LSB</a:t>
            </a:r>
            <a:endParaRPr kumimoji="0" lang="en-US" altLang="zh-CN" sz="2800" b="0" i="0" u="none" strike="noStrike" kern="1200" cap="none" spc="0" normalizeH="0" baseline="0" noProof="0">
              <a:ln>
                <a:noFill/>
              </a:ln>
              <a:solidFill>
                <a:prstClr val="black"/>
              </a:solidFill>
              <a:effectLst/>
              <a:uLnTx/>
              <a:uFillTx/>
              <a:latin typeface="Calibri"/>
              <a:ea typeface="Calibri"/>
              <a:cs typeface="Calibri"/>
            </a:endParaRPr>
          </a:p>
        </p:txBody>
      </p:sp>
      <p:sp>
        <p:nvSpPr>
          <p:cNvPr id="26" name="Text Box26"/>
          <p:cNvSpPr txBox="1"/>
          <p:nvPr/>
        </p:nvSpPr>
        <p:spPr>
          <a:xfrm>
            <a:off x="1467866" y="5181727"/>
            <a:ext cx="4798463" cy="355092"/>
          </a:xfrm>
          <a:prstGeom prst="rect">
            <a:avLst/>
          </a:prstGeom>
        </p:spPr>
        <p:txBody>
          <a:bodyPr wrap="square" lIns="0" tIns="0" rIns="0" rtlCol="0">
            <a:spAutoFit/>
          </a:bodyPr>
          <a:lstStyle/>
          <a:p>
            <a:pPr marL="0" marR="0" lvl="0" indent="0" algn="l" defTabSz="914400" rtl="0" eaLnBrk="1" fontAlgn="auto" latinLnBrk="0" hangingPunct="1">
              <a:lnSpc>
                <a:spcPts val="2796"/>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1</a:t>
            </a:r>
            <a:r>
              <a:rPr kumimoji="0" lang="en-US" altLang="zh-CN" sz="2800" b="0" i="0" u="none" strike="noStrike" kern="1200" cap="none" spc="64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1</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0</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0</a:t>
            </a:r>
            <a:r>
              <a:rPr kumimoji="0" lang="en-US" altLang="zh-CN" sz="2800" b="0" i="0" u="none" strike="noStrike" kern="1200" cap="none" spc="1783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0</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0</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0</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0</a:t>
            </a:r>
            <a:endParaRPr kumimoji="0" lang="en-US" altLang="zh-CN" sz="2800" b="0" i="0" u="none" strike="noStrike" kern="1200" cap="none" spc="0" normalizeH="0" baseline="0" noProof="0" dirty="0">
              <a:ln>
                <a:noFill/>
              </a:ln>
              <a:solidFill>
                <a:prstClr val="black"/>
              </a:solidFill>
              <a:effectLst/>
              <a:uLnTx/>
              <a:uFillTx/>
              <a:latin typeface="Calibri"/>
              <a:ea typeface="Calibri"/>
              <a:cs typeface="Calibri"/>
            </a:endParaRPr>
          </a:p>
        </p:txBody>
      </p:sp>
      <p:sp>
        <p:nvSpPr>
          <p:cNvPr id="27" name="Text Box27"/>
          <p:cNvSpPr txBox="1"/>
          <p:nvPr/>
        </p:nvSpPr>
        <p:spPr>
          <a:xfrm>
            <a:off x="1467866" y="5692216"/>
            <a:ext cx="4798463" cy="355093"/>
          </a:xfrm>
          <a:prstGeom prst="rect">
            <a:avLst/>
          </a:prstGeom>
        </p:spPr>
        <p:txBody>
          <a:bodyPr wrap="square" lIns="0" tIns="0" rIns="0" rtlCol="0">
            <a:spAutoFit/>
          </a:bodyPr>
          <a:lstStyle/>
          <a:p>
            <a:pPr marL="0" marR="0" lvl="0" indent="0" algn="l" defTabSz="914400" rtl="0" eaLnBrk="1" fontAlgn="auto" latinLnBrk="0" hangingPunct="1">
              <a:lnSpc>
                <a:spcPts val="2796"/>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7</a:t>
            </a:r>
            <a:r>
              <a:rPr kumimoji="0" lang="en-US" altLang="zh-CN" sz="2800" b="0" i="0" u="none" strike="noStrike" kern="1200" cap="none" spc="64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6</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5</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4</a:t>
            </a:r>
            <a:r>
              <a:rPr kumimoji="0" lang="en-US" altLang="zh-CN" sz="2800" b="0" i="0" u="none" strike="noStrike" kern="1200" cap="none" spc="1783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3</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2</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1</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0</a:t>
            </a:r>
            <a:endParaRPr kumimoji="0" lang="en-US" altLang="zh-CN" sz="2800" b="0" i="0" u="none" strike="noStrike" kern="1200" cap="none" spc="0" normalizeH="0" baseline="0" noProof="0">
              <a:ln>
                <a:noFill/>
              </a:ln>
              <a:solidFill>
                <a:prstClr val="black"/>
              </a:solidFill>
              <a:effectLst/>
              <a:uLnTx/>
              <a:uFillTx/>
              <a:latin typeface="Calibri"/>
              <a:ea typeface="Calibri"/>
              <a:cs typeface="Calibri"/>
            </a:endParaRPr>
          </a:p>
        </p:txBody>
      </p:sp>
      <p:sp>
        <p:nvSpPr>
          <p:cNvPr id="28" name="Text Box28"/>
          <p:cNvSpPr txBox="1"/>
          <p:nvPr/>
        </p:nvSpPr>
        <p:spPr>
          <a:xfrm>
            <a:off x="91440" y="6202528"/>
            <a:ext cx="7164871" cy="355397"/>
          </a:xfrm>
          <a:prstGeom prst="rect">
            <a:avLst/>
          </a:prstGeom>
        </p:spPr>
        <p:txBody>
          <a:bodyPr wrap="square" lIns="0" tIns="0" rIns="0" rtlCol="0">
            <a:spAutoFit/>
          </a:bodyPr>
          <a:lstStyle/>
          <a:p>
            <a:pPr marL="0" marR="0" lvl="0" indent="0" algn="l" defTabSz="914400" rtl="0" eaLnBrk="1" fontAlgn="auto" latinLnBrk="0" hangingPunct="1">
              <a:lnSpc>
                <a:spcPts val="2798"/>
              </a:lnSpc>
              <a:spcBef>
                <a:spcPts val="0"/>
              </a:spcBef>
              <a:spcAft>
                <a:spcPts val="0"/>
              </a:spcAft>
              <a:buClrTx/>
              <a:buSzTx/>
              <a:buFontTx/>
              <a:buNone/>
              <a:tabLst/>
              <a:defRPr/>
            </a:pPr>
            <a:r>
              <a:rPr kumimoji="0" lang="en-US" altLang="zh-CN" sz="2800" b="0" i="0" u="none" strike="noStrike" kern="1200" cap="none" spc="-8" normalizeH="0" baseline="0" noProof="0" dirty="0">
                <a:ln>
                  <a:noFill/>
                </a:ln>
                <a:solidFill>
                  <a:srgbClr val="000000"/>
                </a:solidFill>
                <a:effectLst/>
                <a:uLnTx/>
                <a:uFillTx/>
                <a:latin typeface="Calibri"/>
                <a:ea typeface="Calibri"/>
                <a:cs typeface="Calibri"/>
              </a:rPr>
              <a:t>Now</a:t>
            </a:r>
            <a:r>
              <a:rPr kumimoji="0" lang="en-US" altLang="zh-CN" sz="2800" b="0" i="0" u="none" strike="noStrike" kern="1200" cap="none" spc="18"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the </a:t>
            </a:r>
            <a:r>
              <a:rPr kumimoji="0" lang="en-US" altLang="zh-CN" sz="2800" b="0" i="0" u="none" strike="noStrike" kern="1200" cap="none" spc="-21" normalizeH="0" baseline="0" noProof="0" dirty="0">
                <a:ln>
                  <a:noFill/>
                </a:ln>
                <a:solidFill>
                  <a:srgbClr val="000000"/>
                </a:solidFill>
                <a:effectLst/>
                <a:uLnTx/>
                <a:uFillTx/>
                <a:latin typeface="Calibri"/>
                <a:ea typeface="Calibri"/>
                <a:cs typeface="Calibri"/>
              </a:rPr>
              <a:t>DAC</a:t>
            </a:r>
            <a:r>
              <a:rPr kumimoji="0" lang="en-US" altLang="zh-CN" sz="2800" b="0" i="0" u="none" strike="noStrike" kern="1200" cap="none" spc="7"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7" normalizeH="0" baseline="0" noProof="0" dirty="0">
                <a:ln>
                  <a:noFill/>
                </a:ln>
                <a:solidFill>
                  <a:srgbClr val="000000"/>
                </a:solidFill>
                <a:effectLst/>
                <a:uLnTx/>
                <a:uFillTx/>
                <a:latin typeface="Calibri"/>
                <a:ea typeface="Calibri"/>
                <a:cs typeface="Calibri"/>
              </a:rPr>
              <a:t>gives</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the</a:t>
            </a:r>
            <a:r>
              <a:rPr kumimoji="0" lang="en-US" altLang="zh-CN" sz="2800" b="0" i="0" u="none" strike="noStrike" kern="1200" cap="none" spc="-13"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3" normalizeH="0" baseline="0" noProof="0" dirty="0">
                <a:ln>
                  <a:noFill/>
                </a:ln>
                <a:solidFill>
                  <a:srgbClr val="000000"/>
                </a:solidFill>
                <a:effectLst/>
                <a:uLnTx/>
                <a:uFillTx/>
                <a:latin typeface="Calibri"/>
                <a:ea typeface="Calibri"/>
                <a:cs typeface="Calibri"/>
              </a:rPr>
              <a:t>output</a:t>
            </a:r>
            <a:r>
              <a:rPr kumimoji="0" lang="en-US" altLang="zh-CN" sz="2800" b="0" i="0" u="none" strike="noStrike" kern="1200" cap="none" spc="38"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a:t>
            </a:r>
            <a:r>
              <a:rPr kumimoji="0" lang="en-US" altLang="zh-CN" sz="2800" b="0" i="0" u="none" strike="noStrike" kern="1200" cap="none" spc="1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 normalizeH="0" baseline="0" noProof="0" dirty="0">
                <a:ln>
                  <a:noFill/>
                </a:ln>
                <a:solidFill>
                  <a:srgbClr val="000000"/>
                </a:solidFill>
                <a:effectLst/>
                <a:uLnTx/>
                <a:uFillTx/>
                <a:latin typeface="Calibri"/>
                <a:ea typeface="Calibri"/>
                <a:cs typeface="Calibri"/>
              </a:rPr>
              <a:t>0.5+0.25</a:t>
            </a:r>
            <a:r>
              <a:rPr kumimoji="0" lang="en-US" altLang="zh-CN" sz="2800" b="0" i="0" u="none" strike="noStrike" kern="1200" cap="none" spc="58"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0.75V</a:t>
            </a:r>
            <a:endParaRPr kumimoji="0" lang="en-US" altLang="zh-CN" sz="2800" b="0" i="0" u="none" strike="noStrike" kern="1200" cap="none" spc="0" normalizeH="0" baseline="0" noProof="0">
              <a:ln>
                <a:noFill/>
              </a:ln>
              <a:solidFill>
                <a:prstClr val="black"/>
              </a:solidFill>
              <a:effectLst/>
              <a:uLnTx/>
              <a:uFillTx/>
              <a:latin typeface="Calibri"/>
              <a:ea typeface="Calibri"/>
              <a:cs typeface="Calibri"/>
            </a:endParaRPr>
          </a:p>
        </p:txBody>
      </p:sp>
      <p:sp>
        <p:nvSpPr>
          <p:cNvPr id="30" name="Text Box19"/>
          <p:cNvSpPr txBox="1"/>
          <p:nvPr/>
        </p:nvSpPr>
        <p:spPr>
          <a:xfrm>
            <a:off x="5870347" y="2652380"/>
            <a:ext cx="190643" cy="410241"/>
          </a:xfrm>
          <a:prstGeom prst="rect">
            <a:avLst/>
          </a:prstGeom>
        </p:spPr>
        <p:txBody>
          <a:bodyPr wrap="square" lIns="0" tIns="0" rIns="0" rtlCol="0">
            <a:spAutoFit/>
          </a:bodyPr>
          <a:lstStyle/>
          <a:p>
            <a:pPr marL="0" marR="0" lvl="0" indent="0" algn="l" defTabSz="914400" rtl="0" eaLnBrk="1" fontAlgn="auto" latinLnBrk="0" hangingPunct="1">
              <a:lnSpc>
                <a:spcPts val="2796"/>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000000"/>
                </a:solidFill>
                <a:effectLst/>
                <a:uLnTx/>
                <a:uFillTx/>
                <a:latin typeface="Calibri"/>
                <a:ea typeface="Calibri"/>
                <a:cs typeface="Calibri"/>
              </a:rPr>
              <a:t>=</a:t>
            </a:r>
            <a:endParaRPr kumimoji="0" lang="en-US" altLang="zh-CN" sz="2800" b="0" i="0" u="none" strike="noStrike" kern="1200" cap="none" spc="0" normalizeH="0" baseline="0" noProof="0" dirty="0">
              <a:ln>
                <a:noFill/>
              </a:ln>
              <a:solidFill>
                <a:prstClr val="black"/>
              </a:solidFill>
              <a:effectLst/>
              <a:uLnTx/>
              <a:uFillTx/>
              <a:latin typeface="Calibri"/>
              <a:ea typeface="Calibri"/>
              <a:cs typeface="Calibri"/>
            </a:endParaRPr>
          </a:p>
        </p:txBody>
      </p:sp>
      <p:sp>
        <p:nvSpPr>
          <p:cNvPr id="31" name="Text Box19"/>
          <p:cNvSpPr txBox="1"/>
          <p:nvPr/>
        </p:nvSpPr>
        <p:spPr>
          <a:xfrm>
            <a:off x="7034940" y="2653723"/>
            <a:ext cx="190643" cy="410241"/>
          </a:xfrm>
          <a:prstGeom prst="rect">
            <a:avLst/>
          </a:prstGeom>
        </p:spPr>
        <p:txBody>
          <a:bodyPr wrap="square" lIns="0" tIns="0" rIns="0" rtlCol="0">
            <a:spAutoFit/>
          </a:bodyPr>
          <a:lstStyle/>
          <a:p>
            <a:pPr marL="0" marR="0" lvl="0" indent="0" algn="l" defTabSz="914400" rtl="0" eaLnBrk="1" fontAlgn="auto" latinLnBrk="0" hangingPunct="1">
              <a:lnSpc>
                <a:spcPts val="2796"/>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000000"/>
                </a:solidFill>
                <a:effectLst/>
                <a:uLnTx/>
                <a:uFillTx/>
                <a:latin typeface="Calibri"/>
                <a:ea typeface="Calibri"/>
                <a:cs typeface="Calibri"/>
              </a:rPr>
              <a:t>=</a:t>
            </a:r>
            <a:endParaRPr kumimoji="0" lang="en-US" altLang="zh-CN" sz="2800" b="0" i="0" u="none" strike="noStrike" kern="1200" cap="none" spc="0" normalizeH="0" baseline="0" noProof="0" dirty="0">
              <a:ln>
                <a:noFill/>
              </a:ln>
              <a:solidFill>
                <a:prstClr val="black"/>
              </a:solidFill>
              <a:effectLst/>
              <a:uLnTx/>
              <a:uFillTx/>
              <a:latin typeface="Calibri"/>
              <a:ea typeface="Calibri"/>
              <a:cs typeface="Calibri"/>
            </a:endParaRPr>
          </a:p>
        </p:txBody>
      </p:sp>
      <p:sp>
        <p:nvSpPr>
          <p:cNvPr id="32" name="Text Box26"/>
          <p:cNvSpPr txBox="1"/>
          <p:nvPr/>
        </p:nvSpPr>
        <p:spPr>
          <a:xfrm>
            <a:off x="7249109" y="2652380"/>
            <a:ext cx="878058" cy="405239"/>
          </a:xfrm>
          <a:prstGeom prst="rect">
            <a:avLst/>
          </a:prstGeom>
        </p:spPr>
        <p:txBody>
          <a:bodyPr wrap="square" lIns="0" tIns="0" rIns="0" rtlCol="0">
            <a:spAutoFit/>
          </a:bodyPr>
          <a:lstStyle/>
          <a:p>
            <a:pPr marL="0" marR="0" lvl="0" indent="0" algn="l" defTabSz="914400" rtl="0" eaLnBrk="1" fontAlgn="auto" latinLnBrk="0" hangingPunct="1">
              <a:lnSpc>
                <a:spcPts val="2796"/>
              </a:lnSpc>
              <a:spcBef>
                <a:spcPts val="0"/>
              </a:spcBef>
              <a:spcAft>
                <a:spcPts val="0"/>
              </a:spcAft>
              <a:buClrTx/>
              <a:buSzTx/>
              <a:buFontTx/>
              <a:buNone/>
              <a:tabLst/>
              <a:defRPr/>
            </a:pPr>
            <a:r>
              <a:rPr lang="en-US" altLang="zh-CN" sz="2800" dirty="0">
                <a:solidFill>
                  <a:srgbClr val="000000"/>
                </a:solidFill>
                <a:latin typeface="Calibri"/>
                <a:ea typeface="Calibri"/>
                <a:cs typeface="Calibri"/>
              </a:rPr>
              <a:t> </a:t>
            </a:r>
            <a:r>
              <a:rPr lang="en-US" altLang="zh-CN" sz="2800" dirty="0" smtClean="0">
                <a:solidFill>
                  <a:srgbClr val="000000"/>
                </a:solidFill>
                <a:latin typeface="Calibri"/>
                <a:ea typeface="Calibri"/>
                <a:cs typeface="Calibri"/>
              </a:rPr>
              <a:t>0.5 V</a:t>
            </a:r>
            <a:endParaRPr kumimoji="0" lang="en-US" altLang="zh-CN" sz="2800" b="0" i="0" u="none" strike="noStrike" kern="1200" cap="none" spc="0" normalizeH="0" baseline="0" noProof="0" dirty="0">
              <a:ln>
                <a:noFill/>
              </a:ln>
              <a:solidFill>
                <a:prstClr val="black"/>
              </a:solidFill>
              <a:effectLst/>
              <a:uLnTx/>
              <a:uFillTx/>
              <a:latin typeface="Calibri"/>
              <a:ea typeface="Calibri"/>
              <a:cs typeface="Calibri"/>
            </a:endParaRPr>
          </a:p>
        </p:txBody>
      </p:sp>
      <p:graphicFrame>
        <p:nvGraphicFramePr>
          <p:cNvPr id="29" name="Table42"/>
          <p:cNvGraphicFramePr>
            <a:graphicFrameLocks noGrp="1"/>
          </p:cNvGraphicFramePr>
          <p:nvPr>
            <p:extLst>
              <p:ext uri="{D42A27DB-BD31-4B8C-83A1-F6EECF244321}">
                <p14:modId xmlns:p14="http://schemas.microsoft.com/office/powerpoint/2010/main" val="526676143"/>
              </p:ext>
            </p:extLst>
          </p:nvPr>
        </p:nvGraphicFramePr>
        <p:xfrm>
          <a:off x="9039597" y="191911"/>
          <a:ext cx="2804732" cy="3037267"/>
        </p:xfrm>
        <a:graphic>
          <a:graphicData uri="http://schemas.openxmlformats.org/drawingml/2006/table">
            <a:tbl>
              <a:tblPr>
                <a:tableStyleId>{2D5ABB26-0587-4C30-8999-92F81FD0307C}</a:tableStyleId>
              </a:tblPr>
              <a:tblGrid>
                <a:gridCol w="1149541">
                  <a:extLst>
                    <a:ext uri="{9D8B030D-6E8A-4147-A177-3AD203B41FA5}">
                      <a16:colId xmlns:a16="http://schemas.microsoft.com/office/drawing/2014/main" val="20000"/>
                    </a:ext>
                  </a:extLst>
                </a:gridCol>
                <a:gridCol w="1655191">
                  <a:extLst>
                    <a:ext uri="{9D8B030D-6E8A-4147-A177-3AD203B41FA5}">
                      <a16:colId xmlns:a16="http://schemas.microsoft.com/office/drawing/2014/main" val="20001"/>
                    </a:ext>
                  </a:extLst>
                </a:gridCol>
              </a:tblGrid>
              <a:tr h="195804">
                <a:tc>
                  <a:txBody>
                    <a:bodyPr/>
                    <a:lstStyle/>
                    <a:p>
                      <a:pPr marL="91528" algn="l" rtl="0">
                        <a:lnSpc>
                          <a:spcPts val="1800"/>
                        </a:lnSpc>
                        <a:spcBef>
                          <a:spcPts val="692"/>
                        </a:spcBef>
                      </a:pPr>
                      <a:r>
                        <a:rPr lang="en-US" altLang="zh-CN" sz="1800" b="1" spc="-1" dirty="0">
                          <a:solidFill>
                            <a:srgbClr val="FFFFFF"/>
                          </a:solidFill>
                          <a:latin typeface="Calibri"/>
                          <a:ea typeface="Calibri"/>
                          <a:cs typeface="Calibri"/>
                        </a:rPr>
                        <a:t>Digital</a:t>
                      </a:r>
                      <a:r>
                        <a:rPr lang="en-US" altLang="zh-CN" sz="1800" b="1" spc="-21" dirty="0">
                          <a:solidFill>
                            <a:srgbClr val="FFFFFF"/>
                          </a:solidFill>
                          <a:latin typeface="Calibri"/>
                          <a:ea typeface="Calibri"/>
                          <a:cs typeface="Calibri"/>
                        </a:rPr>
                        <a:t> </a:t>
                      </a:r>
                      <a:r>
                        <a:rPr lang="en-US" altLang="zh-CN" sz="1800" b="1" spc="0" dirty="0">
                          <a:solidFill>
                            <a:srgbClr val="FFFFFF"/>
                          </a:solidFill>
                          <a:latin typeface="Calibri"/>
                          <a:ea typeface="Calibri"/>
                          <a:cs typeface="Calibri"/>
                        </a:rPr>
                        <a:t>Bit</a:t>
                      </a:r>
                      <a:endParaRPr lang="en-US" altLang="zh-CN" sz="1800" dirty="0">
                        <a:latin typeface="Calibri"/>
                        <a:ea typeface="Calibri"/>
                        <a:cs typeface="Calibri"/>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70AD47"/>
                    </a:solidFill>
                  </a:tcPr>
                </a:tc>
                <a:tc>
                  <a:txBody>
                    <a:bodyPr/>
                    <a:lstStyle/>
                    <a:p>
                      <a:pPr marL="91694" algn="l" rtl="0">
                        <a:lnSpc>
                          <a:spcPts val="1800"/>
                        </a:lnSpc>
                        <a:spcBef>
                          <a:spcPts val="692"/>
                        </a:spcBef>
                      </a:pPr>
                      <a:r>
                        <a:rPr lang="en-US" altLang="zh-CN" sz="1800" b="1" spc="0" dirty="0">
                          <a:solidFill>
                            <a:srgbClr val="FFFFFF"/>
                          </a:solidFill>
                          <a:latin typeface="Calibri"/>
                          <a:ea typeface="Calibri"/>
                          <a:cs typeface="Calibri"/>
                        </a:rPr>
                        <a:t>Bit</a:t>
                      </a:r>
                      <a:r>
                        <a:rPr lang="en-US" altLang="zh-CN" sz="1800" b="1" dirty="0">
                          <a:solidFill>
                            <a:srgbClr val="FFFFFF"/>
                          </a:solidFill>
                          <a:latin typeface="Calibri"/>
                          <a:ea typeface="Calibri"/>
                          <a:cs typeface="Calibri"/>
                        </a:rPr>
                        <a:t> </a:t>
                      </a:r>
                      <a:r>
                        <a:rPr lang="en-US" altLang="zh-CN" sz="1800" b="1" spc="-10" dirty="0">
                          <a:solidFill>
                            <a:srgbClr val="FFFFFF"/>
                          </a:solidFill>
                          <a:latin typeface="Calibri"/>
                          <a:ea typeface="Calibri"/>
                          <a:cs typeface="Calibri"/>
                        </a:rPr>
                        <a:t>Weight</a:t>
                      </a:r>
                      <a:r>
                        <a:rPr lang="en-US" altLang="zh-CN" sz="1800" b="1" spc="-25" dirty="0">
                          <a:solidFill>
                            <a:srgbClr val="FFFFFF"/>
                          </a:solidFill>
                          <a:latin typeface="Calibri"/>
                          <a:ea typeface="Calibri"/>
                          <a:cs typeface="Calibri"/>
                        </a:rPr>
                        <a:t> </a:t>
                      </a:r>
                      <a:r>
                        <a:rPr lang="en-US" altLang="zh-CN" sz="1800" b="1" spc="2" dirty="0">
                          <a:solidFill>
                            <a:srgbClr val="FFFFFF"/>
                          </a:solidFill>
                          <a:latin typeface="Calibri"/>
                          <a:ea typeface="Calibri"/>
                          <a:cs typeface="Calibri"/>
                        </a:rPr>
                        <a:t>(V)</a:t>
                      </a:r>
                      <a:endParaRPr lang="en-US" altLang="zh-CN" sz="1800">
                        <a:latin typeface="Calibri"/>
                        <a:ea typeface="Calibri"/>
                        <a:cs typeface="Calibri"/>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70AD47"/>
                    </a:solidFill>
                  </a:tcPr>
                </a:tc>
                <a:extLst>
                  <a:ext uri="{0D108BD9-81ED-4DB2-BD59-A6C34878D82A}">
                    <a16:rowId xmlns:a16="http://schemas.microsoft.com/office/drawing/2014/main" val="10000"/>
                  </a:ext>
                </a:extLst>
              </a:tr>
              <a:tr h="286906">
                <a:tc>
                  <a:txBody>
                    <a:bodyPr/>
                    <a:lstStyle/>
                    <a:p>
                      <a:pPr marL="91528" algn="l" rtl="0">
                        <a:lnSpc>
                          <a:spcPts val="1800"/>
                        </a:lnSpc>
                        <a:spcBef>
                          <a:spcPts val="691"/>
                        </a:spcBef>
                      </a:pPr>
                      <a:r>
                        <a:rPr lang="en-US" altLang="zh-CN" sz="1800" spc="0" dirty="0">
                          <a:solidFill>
                            <a:srgbClr val="000000"/>
                          </a:solidFill>
                          <a:latin typeface="Calibri"/>
                          <a:ea typeface="Calibri"/>
                          <a:cs typeface="Calibri"/>
                        </a:rPr>
                        <a:t>7</a:t>
                      </a:r>
                      <a:endParaRPr lang="en-US" altLang="zh-CN" sz="1800" dirty="0">
                        <a:latin typeface="Calibri"/>
                        <a:ea typeface="Calibri"/>
                        <a:cs typeface="Calibri"/>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BF1E9"/>
                    </a:solidFill>
                  </a:tcPr>
                </a:tc>
                <a:tc>
                  <a:txBody>
                    <a:bodyPr/>
                    <a:lstStyle/>
                    <a:p>
                      <a:pPr marL="91694" algn="l" rtl="0">
                        <a:lnSpc>
                          <a:spcPts val="1800"/>
                        </a:lnSpc>
                        <a:spcBef>
                          <a:spcPts val="691"/>
                        </a:spcBef>
                      </a:pPr>
                      <a:r>
                        <a:rPr lang="en-US" altLang="zh-CN" sz="1800" spc="0" dirty="0">
                          <a:solidFill>
                            <a:srgbClr val="000000"/>
                          </a:solidFill>
                          <a:latin typeface="Calibri"/>
                          <a:ea typeface="Calibri"/>
                          <a:cs typeface="Calibri"/>
                        </a:rPr>
                        <a:t>0.5</a:t>
                      </a:r>
                      <a:endParaRPr lang="en-US" altLang="zh-CN" sz="1800">
                        <a:latin typeface="Calibri"/>
                        <a:ea typeface="Calibri"/>
                        <a:cs typeface="Calibri"/>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BF1E9"/>
                    </a:solidFill>
                  </a:tcPr>
                </a:tc>
                <a:extLst>
                  <a:ext uri="{0D108BD9-81ED-4DB2-BD59-A6C34878D82A}">
                    <a16:rowId xmlns:a16="http://schemas.microsoft.com/office/drawing/2014/main" val="10001"/>
                  </a:ext>
                </a:extLst>
              </a:tr>
              <a:tr h="286981">
                <a:tc>
                  <a:txBody>
                    <a:bodyPr/>
                    <a:lstStyle/>
                    <a:p>
                      <a:pPr marL="91528" algn="l" rtl="0">
                        <a:lnSpc>
                          <a:spcPts val="1800"/>
                        </a:lnSpc>
                        <a:spcBef>
                          <a:spcPts val="693"/>
                        </a:spcBef>
                      </a:pPr>
                      <a:r>
                        <a:rPr lang="en-US" altLang="zh-CN" sz="1800" spc="0" dirty="0">
                          <a:solidFill>
                            <a:srgbClr val="000000"/>
                          </a:solidFill>
                          <a:latin typeface="Calibri"/>
                          <a:ea typeface="Calibri"/>
                          <a:cs typeface="Calibri"/>
                        </a:rPr>
                        <a:t>6</a:t>
                      </a:r>
                      <a:endParaRPr lang="en-US" altLang="zh-CN" sz="1800">
                        <a:latin typeface="Calibri"/>
                        <a:ea typeface="Calibri"/>
                        <a:cs typeface="Calibri"/>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BF1E9"/>
                    </a:solidFill>
                  </a:tcPr>
                </a:tc>
                <a:tc>
                  <a:txBody>
                    <a:bodyPr/>
                    <a:lstStyle/>
                    <a:p>
                      <a:pPr marL="91694" algn="l" rtl="0">
                        <a:lnSpc>
                          <a:spcPts val="1800"/>
                        </a:lnSpc>
                        <a:spcBef>
                          <a:spcPts val="693"/>
                        </a:spcBef>
                      </a:pPr>
                      <a:r>
                        <a:rPr lang="en-US" altLang="zh-CN" sz="1800" spc="0" dirty="0">
                          <a:solidFill>
                            <a:srgbClr val="000000"/>
                          </a:solidFill>
                          <a:latin typeface="Calibri"/>
                          <a:ea typeface="Calibri"/>
                          <a:cs typeface="Calibri"/>
                        </a:rPr>
                        <a:t>0.25</a:t>
                      </a:r>
                      <a:endParaRPr lang="en-US" altLang="zh-CN" sz="1800" dirty="0">
                        <a:latin typeface="Calibri"/>
                        <a:ea typeface="Calibri"/>
                        <a:cs typeface="Calibri"/>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BF1E9"/>
                    </a:solidFill>
                  </a:tcPr>
                </a:tc>
                <a:extLst>
                  <a:ext uri="{0D108BD9-81ED-4DB2-BD59-A6C34878D82A}">
                    <a16:rowId xmlns:a16="http://schemas.microsoft.com/office/drawing/2014/main" val="10002"/>
                  </a:ext>
                </a:extLst>
              </a:tr>
              <a:tr h="286906">
                <a:tc>
                  <a:txBody>
                    <a:bodyPr/>
                    <a:lstStyle/>
                    <a:p>
                      <a:pPr marL="91528" algn="l" rtl="0">
                        <a:lnSpc>
                          <a:spcPts val="1802"/>
                        </a:lnSpc>
                        <a:spcBef>
                          <a:spcPts val="690"/>
                        </a:spcBef>
                      </a:pPr>
                      <a:r>
                        <a:rPr lang="en-US" altLang="zh-CN" sz="1800" spc="0" dirty="0">
                          <a:solidFill>
                            <a:srgbClr val="000000"/>
                          </a:solidFill>
                          <a:latin typeface="Calibri"/>
                          <a:ea typeface="Calibri"/>
                          <a:cs typeface="Calibri"/>
                        </a:rPr>
                        <a:t>5</a:t>
                      </a:r>
                      <a:endParaRPr lang="en-US" altLang="zh-CN" sz="1800">
                        <a:latin typeface="Calibri"/>
                        <a:ea typeface="Calibri"/>
                        <a:cs typeface="Calibri"/>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BF1E9"/>
                    </a:solidFill>
                  </a:tcPr>
                </a:tc>
                <a:tc>
                  <a:txBody>
                    <a:bodyPr/>
                    <a:lstStyle/>
                    <a:p>
                      <a:pPr marL="91694" algn="l" rtl="0">
                        <a:lnSpc>
                          <a:spcPts val="1802"/>
                        </a:lnSpc>
                        <a:spcBef>
                          <a:spcPts val="690"/>
                        </a:spcBef>
                      </a:pPr>
                      <a:r>
                        <a:rPr lang="en-US" altLang="zh-CN" sz="1800" spc="2" dirty="0">
                          <a:solidFill>
                            <a:srgbClr val="000000"/>
                          </a:solidFill>
                          <a:latin typeface="Calibri"/>
                          <a:ea typeface="Calibri"/>
                          <a:cs typeface="Calibri"/>
                        </a:rPr>
                        <a:t>0.125</a:t>
                      </a:r>
                      <a:endParaRPr lang="en-US" altLang="zh-CN" sz="1800">
                        <a:latin typeface="Calibri"/>
                        <a:ea typeface="Calibri"/>
                        <a:cs typeface="Calibri"/>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BF1E9"/>
                    </a:solidFill>
                  </a:tcPr>
                </a:tc>
                <a:extLst>
                  <a:ext uri="{0D108BD9-81ED-4DB2-BD59-A6C34878D82A}">
                    <a16:rowId xmlns:a16="http://schemas.microsoft.com/office/drawing/2014/main" val="10003"/>
                  </a:ext>
                </a:extLst>
              </a:tr>
              <a:tr h="286981">
                <a:tc>
                  <a:txBody>
                    <a:bodyPr/>
                    <a:lstStyle/>
                    <a:p>
                      <a:pPr marL="91528" algn="l" rtl="0">
                        <a:lnSpc>
                          <a:spcPts val="1800"/>
                        </a:lnSpc>
                        <a:spcBef>
                          <a:spcPts val="694"/>
                        </a:spcBef>
                      </a:pPr>
                      <a:r>
                        <a:rPr lang="en-US" altLang="zh-CN" sz="1800" spc="0" dirty="0">
                          <a:solidFill>
                            <a:srgbClr val="000000"/>
                          </a:solidFill>
                          <a:latin typeface="Calibri"/>
                          <a:ea typeface="Calibri"/>
                          <a:cs typeface="Calibri"/>
                        </a:rPr>
                        <a:t>4</a:t>
                      </a:r>
                      <a:endParaRPr lang="en-US" altLang="zh-CN" sz="1800">
                        <a:latin typeface="Calibri"/>
                        <a:ea typeface="Calibri"/>
                        <a:cs typeface="Calibri"/>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BF1E9"/>
                    </a:solidFill>
                  </a:tcPr>
                </a:tc>
                <a:tc>
                  <a:txBody>
                    <a:bodyPr/>
                    <a:lstStyle/>
                    <a:p>
                      <a:pPr marL="91694" algn="l" rtl="0">
                        <a:lnSpc>
                          <a:spcPts val="1800"/>
                        </a:lnSpc>
                        <a:spcBef>
                          <a:spcPts val="694"/>
                        </a:spcBef>
                      </a:pPr>
                      <a:r>
                        <a:rPr lang="en-US" altLang="zh-CN" sz="1800" spc="0" dirty="0">
                          <a:solidFill>
                            <a:srgbClr val="000000"/>
                          </a:solidFill>
                          <a:latin typeface="Calibri"/>
                          <a:ea typeface="Calibri"/>
                          <a:cs typeface="Calibri"/>
                        </a:rPr>
                        <a:t>0.0625</a:t>
                      </a:r>
                      <a:endParaRPr lang="en-US" altLang="zh-CN" sz="1800">
                        <a:latin typeface="Calibri"/>
                        <a:ea typeface="Calibri"/>
                        <a:cs typeface="Calibri"/>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BF1E9"/>
                    </a:solidFill>
                  </a:tcPr>
                </a:tc>
                <a:extLst>
                  <a:ext uri="{0D108BD9-81ED-4DB2-BD59-A6C34878D82A}">
                    <a16:rowId xmlns:a16="http://schemas.microsoft.com/office/drawing/2014/main" val="10004"/>
                  </a:ext>
                </a:extLst>
              </a:tr>
              <a:tr h="286906">
                <a:tc>
                  <a:txBody>
                    <a:bodyPr/>
                    <a:lstStyle/>
                    <a:p>
                      <a:pPr marL="91528" algn="l" rtl="0">
                        <a:lnSpc>
                          <a:spcPts val="1800"/>
                        </a:lnSpc>
                        <a:spcBef>
                          <a:spcPts val="695"/>
                        </a:spcBef>
                      </a:pPr>
                      <a:r>
                        <a:rPr lang="en-US" altLang="zh-CN" sz="1800" spc="0" dirty="0">
                          <a:solidFill>
                            <a:srgbClr val="000000"/>
                          </a:solidFill>
                          <a:latin typeface="Calibri"/>
                          <a:ea typeface="Calibri"/>
                          <a:cs typeface="Calibri"/>
                        </a:rPr>
                        <a:t>3</a:t>
                      </a:r>
                      <a:endParaRPr lang="en-US" altLang="zh-CN" sz="1800">
                        <a:latin typeface="Calibri"/>
                        <a:ea typeface="Calibri"/>
                        <a:cs typeface="Calibri"/>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BF1E9"/>
                    </a:solidFill>
                  </a:tcPr>
                </a:tc>
                <a:tc>
                  <a:txBody>
                    <a:bodyPr/>
                    <a:lstStyle/>
                    <a:p>
                      <a:pPr marL="91694" algn="l" rtl="0">
                        <a:lnSpc>
                          <a:spcPts val="1800"/>
                        </a:lnSpc>
                        <a:spcBef>
                          <a:spcPts val="695"/>
                        </a:spcBef>
                      </a:pPr>
                      <a:r>
                        <a:rPr lang="en-US" altLang="zh-CN" sz="1800" spc="0" dirty="0">
                          <a:solidFill>
                            <a:srgbClr val="000000"/>
                          </a:solidFill>
                          <a:latin typeface="Calibri"/>
                          <a:ea typeface="Calibri"/>
                          <a:cs typeface="Calibri"/>
                        </a:rPr>
                        <a:t>0.0313</a:t>
                      </a:r>
                      <a:endParaRPr lang="en-US" altLang="zh-CN" sz="1800">
                        <a:latin typeface="Calibri"/>
                        <a:ea typeface="Calibri"/>
                        <a:cs typeface="Calibri"/>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BF1E9"/>
                    </a:solidFill>
                  </a:tcPr>
                </a:tc>
                <a:extLst>
                  <a:ext uri="{0D108BD9-81ED-4DB2-BD59-A6C34878D82A}">
                    <a16:rowId xmlns:a16="http://schemas.microsoft.com/office/drawing/2014/main" val="10005"/>
                  </a:ext>
                </a:extLst>
              </a:tr>
              <a:tr h="286981">
                <a:tc>
                  <a:txBody>
                    <a:bodyPr/>
                    <a:lstStyle/>
                    <a:p>
                      <a:pPr marL="91528" algn="l" rtl="0">
                        <a:lnSpc>
                          <a:spcPts val="1802"/>
                        </a:lnSpc>
                        <a:spcBef>
                          <a:spcPts val="693"/>
                        </a:spcBef>
                      </a:pPr>
                      <a:r>
                        <a:rPr lang="en-US" altLang="zh-CN" sz="1800" spc="0" dirty="0">
                          <a:solidFill>
                            <a:srgbClr val="000000"/>
                          </a:solidFill>
                          <a:latin typeface="Calibri"/>
                          <a:ea typeface="Calibri"/>
                          <a:cs typeface="Calibri"/>
                        </a:rPr>
                        <a:t>2</a:t>
                      </a:r>
                      <a:endParaRPr lang="en-US" altLang="zh-CN" sz="1800">
                        <a:latin typeface="Calibri"/>
                        <a:ea typeface="Calibri"/>
                        <a:cs typeface="Calibri"/>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BF1E9"/>
                    </a:solidFill>
                  </a:tcPr>
                </a:tc>
                <a:tc>
                  <a:txBody>
                    <a:bodyPr/>
                    <a:lstStyle/>
                    <a:p>
                      <a:pPr marL="91694" algn="l" rtl="0">
                        <a:lnSpc>
                          <a:spcPts val="1802"/>
                        </a:lnSpc>
                        <a:spcBef>
                          <a:spcPts val="693"/>
                        </a:spcBef>
                      </a:pPr>
                      <a:r>
                        <a:rPr lang="en-US" altLang="zh-CN" sz="1800" spc="0" dirty="0">
                          <a:solidFill>
                            <a:srgbClr val="000000"/>
                          </a:solidFill>
                          <a:latin typeface="Calibri"/>
                          <a:ea typeface="Calibri"/>
                          <a:cs typeface="Calibri"/>
                        </a:rPr>
                        <a:t>0.0157</a:t>
                      </a:r>
                      <a:endParaRPr lang="en-US" altLang="zh-CN" sz="1800">
                        <a:latin typeface="Calibri"/>
                        <a:ea typeface="Calibri"/>
                        <a:cs typeface="Calibri"/>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BF1E9"/>
                    </a:solidFill>
                  </a:tcPr>
                </a:tc>
                <a:extLst>
                  <a:ext uri="{0D108BD9-81ED-4DB2-BD59-A6C34878D82A}">
                    <a16:rowId xmlns:a16="http://schemas.microsoft.com/office/drawing/2014/main" val="10006"/>
                  </a:ext>
                </a:extLst>
              </a:tr>
              <a:tr h="286906">
                <a:tc>
                  <a:txBody>
                    <a:bodyPr/>
                    <a:lstStyle/>
                    <a:p>
                      <a:pPr marL="91528" algn="l" rtl="0">
                        <a:lnSpc>
                          <a:spcPts val="1800"/>
                        </a:lnSpc>
                        <a:spcBef>
                          <a:spcPts val="696"/>
                        </a:spcBef>
                      </a:pPr>
                      <a:r>
                        <a:rPr lang="en-US" altLang="zh-CN" sz="1800" spc="0" dirty="0">
                          <a:solidFill>
                            <a:srgbClr val="000000"/>
                          </a:solidFill>
                          <a:latin typeface="Calibri"/>
                          <a:ea typeface="Calibri"/>
                          <a:cs typeface="Calibri"/>
                        </a:rPr>
                        <a:t>1</a:t>
                      </a:r>
                      <a:endParaRPr lang="en-US" altLang="zh-CN" sz="1800">
                        <a:latin typeface="Calibri"/>
                        <a:ea typeface="Calibri"/>
                        <a:cs typeface="Calibri"/>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BF1E9"/>
                    </a:solidFill>
                  </a:tcPr>
                </a:tc>
                <a:tc>
                  <a:txBody>
                    <a:bodyPr/>
                    <a:lstStyle/>
                    <a:p>
                      <a:pPr marL="91694" algn="l" rtl="0">
                        <a:lnSpc>
                          <a:spcPts val="1800"/>
                        </a:lnSpc>
                        <a:spcBef>
                          <a:spcPts val="696"/>
                        </a:spcBef>
                      </a:pPr>
                      <a:r>
                        <a:rPr lang="en-US" altLang="zh-CN" sz="1800" spc="0" dirty="0">
                          <a:solidFill>
                            <a:srgbClr val="000000"/>
                          </a:solidFill>
                          <a:latin typeface="Calibri"/>
                          <a:ea typeface="Calibri"/>
                          <a:cs typeface="Calibri"/>
                        </a:rPr>
                        <a:t>0.0078</a:t>
                      </a:r>
                      <a:endParaRPr lang="en-US" altLang="zh-CN" sz="1800">
                        <a:latin typeface="Calibri"/>
                        <a:ea typeface="Calibri"/>
                        <a:cs typeface="Calibri"/>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BF1E9"/>
                    </a:solidFill>
                  </a:tcPr>
                </a:tc>
                <a:extLst>
                  <a:ext uri="{0D108BD9-81ED-4DB2-BD59-A6C34878D82A}">
                    <a16:rowId xmlns:a16="http://schemas.microsoft.com/office/drawing/2014/main" val="10007"/>
                  </a:ext>
                </a:extLst>
              </a:tr>
              <a:tr h="661336">
                <a:tc>
                  <a:txBody>
                    <a:bodyPr/>
                    <a:lstStyle/>
                    <a:p>
                      <a:pPr marL="91528" algn="l" rtl="0">
                        <a:lnSpc>
                          <a:spcPts val="1800"/>
                        </a:lnSpc>
                        <a:spcBef>
                          <a:spcPts val="699"/>
                        </a:spcBef>
                      </a:pPr>
                      <a:r>
                        <a:rPr lang="en-US" altLang="zh-CN" sz="1800" spc="0" dirty="0">
                          <a:solidFill>
                            <a:srgbClr val="000000"/>
                          </a:solidFill>
                          <a:latin typeface="Calibri"/>
                          <a:ea typeface="Calibri"/>
                          <a:cs typeface="Calibri"/>
                        </a:rPr>
                        <a:t>0</a:t>
                      </a:r>
                      <a:endParaRPr lang="en-US" altLang="zh-CN" sz="1800" dirty="0">
                        <a:latin typeface="Calibri"/>
                        <a:ea typeface="Calibri"/>
                        <a:cs typeface="Calibri"/>
                      </a:endParaRPr>
                    </a:p>
                    <a:p>
                      <a:pPr marL="190582" algn="l" rtl="0">
                        <a:lnSpc>
                          <a:spcPts val="3512"/>
                        </a:lnSpc>
                        <a:spcBef>
                          <a:spcPts val="1043"/>
                        </a:spcBef>
                      </a:pPr>
                      <a:endParaRPr lang="en-US" altLang="zh-CN" sz="2800" dirty="0">
                        <a:latin typeface="Calibri"/>
                        <a:ea typeface="Calibri"/>
                        <a:cs typeface="Calibri"/>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BF1E9"/>
                    </a:solidFill>
                  </a:tcPr>
                </a:tc>
                <a:tc>
                  <a:txBody>
                    <a:bodyPr/>
                    <a:lstStyle/>
                    <a:p>
                      <a:pPr marL="91694" algn="l" rtl="0">
                        <a:lnSpc>
                          <a:spcPts val="1800"/>
                        </a:lnSpc>
                        <a:spcBef>
                          <a:spcPts val="699"/>
                        </a:spcBef>
                      </a:pPr>
                      <a:r>
                        <a:rPr lang="en-US" altLang="zh-CN" sz="1800" spc="0" dirty="0">
                          <a:solidFill>
                            <a:srgbClr val="000000"/>
                          </a:solidFill>
                          <a:latin typeface="Calibri"/>
                          <a:ea typeface="Calibri"/>
                          <a:cs typeface="Calibri"/>
                        </a:rPr>
                        <a:t>0.0039</a:t>
                      </a:r>
                      <a:endParaRPr lang="en-US" altLang="zh-CN" sz="1800" dirty="0">
                        <a:latin typeface="Calibri"/>
                        <a:ea typeface="Calibri"/>
                        <a:cs typeface="Calibri"/>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BF1E9"/>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505210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ath29"/>
          <p:cNvSpPr/>
          <p:nvPr/>
        </p:nvSpPr>
        <p:spPr>
          <a:xfrm>
            <a:off x="0" y="0"/>
            <a:ext cx="0" cy="0"/>
          </a:xfrm>
          <a:custGeom>
            <a:avLst/>
            <a:gdLst/>
            <a:ahLst/>
            <a:cxnLst/>
            <a:rect l="l" t="t" r="r" b="b"/>
            <a:pathLst>
              <a:path/>
            </a:pathLst>
          </a:custGeom>
          <a:solidFill/>
          <a:ln>
            <a:solidFill/>
            <a:prstDash/>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0" name="Text Box30"/>
          <p:cNvSpPr txBox="1"/>
          <p:nvPr/>
        </p:nvSpPr>
        <p:spPr>
          <a:xfrm>
            <a:off x="91440" y="448516"/>
            <a:ext cx="10947158" cy="815608"/>
          </a:xfrm>
          <a:prstGeom prst="rect">
            <a:avLst/>
          </a:prstGeom>
        </p:spPr>
        <p:txBody>
          <a:bodyPr wrap="square" lIns="0" tIns="0" rIns="0" rtlCol="0">
            <a:spAutoFit/>
          </a:bodyPr>
          <a:lstStyle/>
          <a:p>
            <a:pPr marL="228600" marR="0" lvl="0" indent="-228600" algn="l" defTabSz="914400" rtl="0" eaLnBrk="1" fontAlgn="auto" latinLnBrk="0" hangingPunct="1">
              <a:lnSpc>
                <a:spcPts val="2959"/>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Arial"/>
                <a:ea typeface="Arial"/>
                <a:cs typeface="Arial"/>
              </a:rPr>
              <a:t>•</a:t>
            </a:r>
            <a:r>
              <a:rPr kumimoji="0" lang="en-US" altLang="zh-CN" sz="2800" b="0" i="0" u="none" strike="noStrike" kern="1200" cap="none" spc="42" normalizeH="0" baseline="0" noProof="0" dirty="0">
                <a:ln>
                  <a:noFill/>
                </a:ln>
                <a:solidFill>
                  <a:srgbClr val="000000"/>
                </a:solidFill>
                <a:effectLst/>
                <a:uLnTx/>
                <a:uFillTx/>
                <a:latin typeface="Arial"/>
                <a:ea typeface="Arial"/>
                <a:cs typeface="Arial"/>
              </a:rPr>
              <a:t> </a:t>
            </a:r>
            <a:r>
              <a:rPr kumimoji="0" lang="en-US" altLang="zh-CN" sz="2800" b="0" i="0" u="none" strike="noStrike" kern="1200" cap="none" spc="-8" normalizeH="0" baseline="0" noProof="0" dirty="0">
                <a:ln>
                  <a:noFill/>
                </a:ln>
                <a:solidFill>
                  <a:srgbClr val="000000"/>
                </a:solidFill>
                <a:effectLst/>
                <a:uLnTx/>
                <a:uFillTx/>
                <a:latin typeface="Calibri"/>
                <a:ea typeface="Calibri"/>
                <a:cs typeface="Calibri"/>
              </a:rPr>
              <a:t>Now</a:t>
            </a:r>
            <a:r>
              <a:rPr kumimoji="0" lang="en-US" altLang="zh-CN" sz="2800" b="0" i="0" u="none" strike="noStrike" kern="1200" cap="none" spc="1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2" normalizeH="0" baseline="0" noProof="0" dirty="0">
                <a:ln>
                  <a:noFill/>
                </a:ln>
                <a:solidFill>
                  <a:srgbClr val="000000"/>
                </a:solidFill>
                <a:effectLst/>
                <a:uLnTx/>
                <a:uFillTx/>
                <a:latin typeface="Calibri"/>
                <a:ea typeface="Calibri"/>
                <a:cs typeface="Calibri"/>
              </a:rPr>
              <a:t>the</a:t>
            </a:r>
            <a:r>
              <a:rPr kumimoji="0" lang="en-US" altLang="zh-CN" sz="2800" b="0" i="0" u="none" strike="noStrike" kern="1200" cap="none" spc="8"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4" normalizeH="0" baseline="0" noProof="0" dirty="0">
                <a:ln>
                  <a:noFill/>
                </a:ln>
                <a:solidFill>
                  <a:srgbClr val="000000"/>
                </a:solidFill>
                <a:effectLst/>
                <a:uLnTx/>
                <a:uFillTx/>
                <a:latin typeface="Calibri"/>
                <a:ea typeface="Calibri"/>
                <a:cs typeface="Calibri"/>
              </a:rPr>
              <a:t>comparator</a:t>
            </a:r>
            <a:r>
              <a:rPr kumimoji="0" lang="en-US" altLang="zh-CN" sz="2800" b="0" i="0" u="none" strike="noStrike" kern="1200" cap="none" spc="-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5" normalizeH="0" baseline="0" noProof="0" dirty="0">
                <a:ln>
                  <a:noFill/>
                </a:ln>
                <a:solidFill>
                  <a:srgbClr val="000000"/>
                </a:solidFill>
                <a:effectLst/>
                <a:uLnTx/>
                <a:uFillTx/>
                <a:latin typeface="Calibri"/>
                <a:ea typeface="Calibri"/>
                <a:cs typeface="Calibri"/>
              </a:rPr>
              <a:t>changes</a:t>
            </a:r>
            <a:r>
              <a:rPr kumimoji="0" lang="en-US" altLang="zh-CN" sz="2800" b="0" i="0" u="none" strike="noStrike" kern="1200" cap="none" spc="12"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smtClean="0">
                <a:ln>
                  <a:noFill/>
                </a:ln>
                <a:solidFill>
                  <a:srgbClr val="000000"/>
                </a:solidFill>
                <a:effectLst/>
                <a:uLnTx/>
                <a:uFillTx/>
                <a:latin typeface="Calibri"/>
                <a:ea typeface="Calibri"/>
                <a:cs typeface="Calibri"/>
              </a:rPr>
              <a:t>its </a:t>
            </a:r>
            <a:r>
              <a:rPr kumimoji="0" lang="en-US" altLang="zh-CN" sz="2800" b="0" i="0" u="none" strike="noStrike" kern="1200" cap="none" spc="-2" normalizeH="0" baseline="0" noProof="0" dirty="0">
                <a:ln>
                  <a:noFill/>
                </a:ln>
                <a:solidFill>
                  <a:srgbClr val="000000"/>
                </a:solidFill>
                <a:effectLst/>
                <a:uLnTx/>
                <a:uFillTx/>
                <a:latin typeface="Calibri"/>
                <a:ea typeface="Calibri"/>
                <a:cs typeface="Calibri"/>
              </a:rPr>
              <a:t>output</a:t>
            </a:r>
            <a:r>
              <a:rPr kumimoji="0" lang="en-US" altLang="zh-CN" sz="2800" b="0" i="0" u="none" strike="noStrike" kern="1200" cap="none" spc="3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2" normalizeH="0" baseline="0" noProof="0" dirty="0">
                <a:ln>
                  <a:noFill/>
                </a:ln>
                <a:solidFill>
                  <a:srgbClr val="000000"/>
                </a:solidFill>
                <a:effectLst/>
                <a:uLnTx/>
                <a:uFillTx/>
                <a:latin typeface="Calibri"/>
                <a:ea typeface="Calibri"/>
                <a:cs typeface="Calibri"/>
              </a:rPr>
              <a:t>i.e.</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7" normalizeH="0" baseline="0" noProof="0" dirty="0">
                <a:ln>
                  <a:noFill/>
                </a:ln>
                <a:solidFill>
                  <a:srgbClr val="000000"/>
                </a:solidFill>
                <a:effectLst/>
                <a:uLnTx/>
                <a:uFillTx/>
                <a:latin typeface="Calibri"/>
                <a:ea typeface="Calibri"/>
                <a:cs typeface="Calibri"/>
              </a:rPr>
              <a:t>goes</a:t>
            </a:r>
            <a:r>
              <a:rPr kumimoji="0" lang="en-US" altLang="zh-CN" sz="2800" b="0" i="0" u="none" strike="noStrike" kern="1200" cap="none" spc="12"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5" normalizeH="0" baseline="0" noProof="0" dirty="0">
                <a:ln>
                  <a:noFill/>
                </a:ln>
                <a:solidFill>
                  <a:srgbClr val="000000"/>
                </a:solidFill>
                <a:effectLst/>
                <a:uLnTx/>
                <a:uFillTx/>
                <a:latin typeface="Calibri"/>
                <a:ea typeface="Calibri"/>
                <a:cs typeface="Calibri"/>
              </a:rPr>
              <a:t>high</a:t>
            </a:r>
            <a:r>
              <a:rPr kumimoji="0" lang="en-US" altLang="zh-CN" sz="2800" b="0" i="0" u="none" strike="noStrike" kern="1200" cap="none" spc="12"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if </a:t>
            </a:r>
            <a:r>
              <a:rPr kumimoji="0" lang="en-US" altLang="zh-CN" sz="2800" b="0" i="0" u="none" strike="noStrike" kern="1200" cap="none" spc="-3" normalizeH="0" baseline="0" noProof="0" dirty="0">
                <a:ln>
                  <a:noFill/>
                </a:ln>
                <a:solidFill>
                  <a:srgbClr val="000000"/>
                </a:solidFill>
                <a:effectLst/>
                <a:uLnTx/>
                <a:uFillTx/>
                <a:latin typeface="Calibri"/>
                <a:ea typeface="Calibri"/>
                <a:cs typeface="Calibri"/>
              </a:rPr>
              <a:t>the</a:t>
            </a:r>
            <a:r>
              <a:rPr kumimoji="0" lang="en-US" altLang="zh-CN" sz="2800" b="0" i="0" u="none" strike="noStrike" kern="1200" cap="none" spc="5"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4" normalizeH="0" baseline="0" noProof="0" dirty="0">
                <a:ln>
                  <a:noFill/>
                </a:ln>
                <a:solidFill>
                  <a:srgbClr val="000000"/>
                </a:solidFill>
                <a:effectLst/>
                <a:uLnTx/>
                <a:uFillTx/>
                <a:latin typeface="Calibri"/>
                <a:ea typeface="Calibri"/>
                <a:cs typeface="Calibri"/>
              </a:rPr>
              <a:t>input</a:t>
            </a:r>
            <a:r>
              <a:rPr kumimoji="0" lang="en-US" altLang="zh-CN" sz="2800" b="0" i="0" u="none" strike="noStrike" kern="1200" cap="none" spc="27"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4" normalizeH="0" baseline="0" noProof="0" dirty="0">
                <a:ln>
                  <a:noFill/>
                </a:ln>
                <a:solidFill>
                  <a:srgbClr val="000000"/>
                </a:solidFill>
                <a:effectLst/>
                <a:uLnTx/>
                <a:uFillTx/>
                <a:latin typeface="Calibri"/>
                <a:ea typeface="Calibri"/>
                <a:cs typeface="Calibri"/>
              </a:rPr>
              <a:t>voltage</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0" normalizeH="0" baseline="0" noProof="0" dirty="0">
                <a:ln>
                  <a:noFill/>
                </a:ln>
                <a:solidFill>
                  <a:srgbClr val="000000"/>
                </a:solidFill>
                <a:effectLst/>
                <a:uLnTx/>
                <a:uFillTx/>
                <a:latin typeface="Calibri"/>
                <a:ea typeface="Calibri"/>
                <a:cs typeface="Calibri"/>
              </a:rPr>
              <a:t>is</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3" normalizeH="0" baseline="0" noProof="0" dirty="0">
                <a:ln>
                  <a:noFill/>
                </a:ln>
                <a:solidFill>
                  <a:srgbClr val="000000"/>
                </a:solidFill>
                <a:effectLst/>
                <a:uLnTx/>
                <a:uFillTx/>
                <a:latin typeface="Calibri"/>
                <a:ea typeface="Calibri"/>
                <a:cs typeface="Calibri"/>
              </a:rPr>
              <a:t>greater</a:t>
            </a:r>
            <a:r>
              <a:rPr kumimoji="0" lang="en-US" altLang="zh-CN" sz="2800" b="0" i="0" u="none" strike="noStrike" kern="1200" cap="none" spc="-28"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2" normalizeH="0" baseline="0" noProof="0" dirty="0">
                <a:ln>
                  <a:noFill/>
                </a:ln>
                <a:solidFill>
                  <a:srgbClr val="000000"/>
                </a:solidFill>
                <a:effectLst/>
                <a:uLnTx/>
                <a:uFillTx/>
                <a:latin typeface="Calibri"/>
                <a:ea typeface="Calibri"/>
                <a:cs typeface="Calibri"/>
              </a:rPr>
              <a:t>than</a:t>
            </a:r>
            <a:r>
              <a:rPr kumimoji="0" lang="en-US" altLang="zh-CN" sz="2800" b="0" i="0" u="none" strike="noStrike" kern="1200" cap="none" spc="22"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0.75V</a:t>
            </a:r>
            <a:r>
              <a:rPr kumimoji="0" lang="en-US" altLang="zh-CN" sz="2800" b="0" i="0" u="none" strike="noStrike" kern="1200" cap="none" spc="29"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2" normalizeH="0" baseline="0" noProof="0" dirty="0">
                <a:ln>
                  <a:noFill/>
                </a:ln>
                <a:solidFill>
                  <a:srgbClr val="000000"/>
                </a:solidFill>
                <a:effectLst/>
                <a:uLnTx/>
                <a:uFillTx/>
                <a:latin typeface="Calibri"/>
                <a:ea typeface="Calibri"/>
                <a:cs typeface="Calibri"/>
              </a:rPr>
              <a:t>then</a:t>
            </a:r>
            <a:r>
              <a:rPr kumimoji="0" lang="en-US" altLang="zh-CN" sz="2800" b="0" i="0" u="none" strike="noStrike" kern="1200" cap="none" spc="5"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5" normalizeH="0" baseline="0" noProof="0" dirty="0">
                <a:ln>
                  <a:noFill/>
                </a:ln>
                <a:solidFill>
                  <a:srgbClr val="000000"/>
                </a:solidFill>
                <a:effectLst/>
                <a:uLnTx/>
                <a:uFillTx/>
                <a:latin typeface="Calibri"/>
                <a:ea typeface="Calibri"/>
                <a:cs typeface="Calibri"/>
              </a:rPr>
              <a:t>bit</a:t>
            </a:r>
            <a:r>
              <a:rPr kumimoji="0" lang="en-US" altLang="zh-CN" sz="2800" b="0" i="0" u="none" strike="noStrike" kern="1200" cap="none" spc="24"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7</a:t>
            </a:r>
            <a:r>
              <a:rPr kumimoji="0" lang="en-US" altLang="zh-CN" sz="2800" b="0" i="0" u="none" strike="noStrike" kern="1200" cap="none" spc="8"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2" normalizeH="0" baseline="0" noProof="0" dirty="0">
                <a:ln>
                  <a:noFill/>
                </a:ln>
                <a:solidFill>
                  <a:srgbClr val="000000"/>
                </a:solidFill>
                <a:effectLst/>
                <a:uLnTx/>
                <a:uFillTx/>
                <a:latin typeface="Calibri"/>
                <a:ea typeface="Calibri"/>
                <a:cs typeface="Calibri"/>
              </a:rPr>
              <a:t>and</a:t>
            </a:r>
            <a:r>
              <a:rPr kumimoji="0" lang="en-US" altLang="zh-CN" sz="2800" b="0" i="0" u="none" strike="noStrike" kern="1200" cap="none" spc="1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5" normalizeH="0" baseline="0" noProof="0" dirty="0">
                <a:ln>
                  <a:noFill/>
                </a:ln>
                <a:solidFill>
                  <a:srgbClr val="000000"/>
                </a:solidFill>
                <a:effectLst/>
                <a:uLnTx/>
                <a:uFillTx/>
                <a:latin typeface="Calibri"/>
                <a:ea typeface="Calibri"/>
                <a:cs typeface="Calibri"/>
              </a:rPr>
              <a:t>bit</a:t>
            </a:r>
            <a:r>
              <a:rPr kumimoji="0" lang="en-US" altLang="zh-CN" sz="2800" b="0" i="0" u="none" strike="noStrike" kern="1200" cap="none" spc="13"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6</a:t>
            </a:r>
            <a:r>
              <a:rPr kumimoji="0" lang="en-US" altLang="zh-CN" sz="2800" b="0" i="0" u="none" strike="noStrike" kern="1200" cap="none" spc="8"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4" normalizeH="0" baseline="0" noProof="0" dirty="0">
                <a:ln>
                  <a:noFill/>
                </a:ln>
                <a:solidFill>
                  <a:srgbClr val="000000"/>
                </a:solidFill>
                <a:effectLst/>
                <a:uLnTx/>
                <a:uFillTx/>
                <a:latin typeface="Calibri"/>
                <a:ea typeface="Calibri"/>
                <a:cs typeface="Calibri"/>
              </a:rPr>
              <a:t>are</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26" normalizeH="0" baseline="0" noProof="0" dirty="0">
                <a:ln>
                  <a:noFill/>
                </a:ln>
                <a:solidFill>
                  <a:srgbClr val="000000"/>
                </a:solidFill>
                <a:effectLst/>
                <a:uLnTx/>
                <a:uFillTx/>
                <a:latin typeface="Calibri"/>
                <a:ea typeface="Calibri"/>
                <a:cs typeface="Calibri"/>
              </a:rPr>
              <a:t>kept</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3" normalizeH="0" baseline="0" noProof="0" dirty="0">
                <a:ln>
                  <a:noFill/>
                </a:ln>
                <a:solidFill>
                  <a:srgbClr val="000000"/>
                </a:solidFill>
                <a:effectLst/>
                <a:uLnTx/>
                <a:uFillTx/>
                <a:latin typeface="Calibri"/>
                <a:ea typeface="Calibri"/>
                <a:cs typeface="Calibri"/>
              </a:rPr>
              <a:t>as</a:t>
            </a:r>
            <a:r>
              <a:rPr kumimoji="0" lang="en-US" altLang="zh-CN" sz="2800" b="0" i="0" u="none" strike="noStrike" kern="1200" cap="none" spc="7"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one.</a:t>
            </a:r>
            <a:endParaRPr kumimoji="0" lang="en-US" altLang="zh-CN" sz="2800" b="0" i="0" u="none" strike="noStrike" kern="1200" cap="none" spc="0" normalizeH="0" baseline="0" noProof="0" dirty="0">
              <a:ln>
                <a:noFill/>
              </a:ln>
              <a:solidFill>
                <a:prstClr val="black"/>
              </a:solidFill>
              <a:effectLst/>
              <a:uLnTx/>
              <a:uFillTx/>
              <a:latin typeface="Calibri"/>
              <a:ea typeface="Calibri"/>
              <a:cs typeface="Calibri"/>
            </a:endParaRPr>
          </a:p>
        </p:txBody>
      </p:sp>
      <p:sp>
        <p:nvSpPr>
          <p:cNvPr id="31" name="Text Box31"/>
          <p:cNvSpPr txBox="1"/>
          <p:nvPr/>
        </p:nvSpPr>
        <p:spPr>
          <a:xfrm>
            <a:off x="333756" y="1314323"/>
            <a:ext cx="6099166" cy="355092"/>
          </a:xfrm>
          <a:prstGeom prst="rect">
            <a:avLst/>
          </a:prstGeom>
        </p:spPr>
        <p:txBody>
          <a:bodyPr wrap="square" lIns="0" tIns="0" rIns="0" rtlCol="0">
            <a:spAutoFit/>
          </a:bodyPr>
          <a:lstStyle/>
          <a:p>
            <a:pPr marL="0" marR="0" lvl="0" indent="0" algn="l" defTabSz="914400" rtl="0" eaLnBrk="1" fontAlgn="auto" latinLnBrk="0" hangingPunct="1">
              <a:lnSpc>
                <a:spcPts val="2796"/>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If </a:t>
            </a:r>
            <a:r>
              <a:rPr kumimoji="0" lang="en-US" altLang="zh-CN" sz="2800" b="0" i="0" u="none" strike="noStrike" kern="1200" cap="none" spc="-3" normalizeH="0" baseline="0" noProof="0" dirty="0">
                <a:ln>
                  <a:noFill/>
                </a:ln>
                <a:solidFill>
                  <a:srgbClr val="000000"/>
                </a:solidFill>
                <a:effectLst/>
                <a:uLnTx/>
                <a:uFillTx/>
                <a:latin typeface="Calibri"/>
                <a:ea typeface="Calibri"/>
                <a:cs typeface="Calibri"/>
              </a:rPr>
              <a:t>the</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3" normalizeH="0" baseline="0" noProof="0" dirty="0">
                <a:ln>
                  <a:noFill/>
                </a:ln>
                <a:solidFill>
                  <a:srgbClr val="000000"/>
                </a:solidFill>
                <a:effectLst/>
                <a:uLnTx/>
                <a:uFillTx/>
                <a:latin typeface="Calibri"/>
                <a:ea typeface="Calibri"/>
                <a:cs typeface="Calibri"/>
              </a:rPr>
              <a:t>input</a:t>
            </a:r>
            <a:r>
              <a:rPr kumimoji="0" lang="en-US" altLang="zh-CN" sz="2800" b="0" i="0" u="none" strike="noStrike" kern="1200" cap="none" spc="41"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4" normalizeH="0" baseline="0" noProof="0" dirty="0">
                <a:ln>
                  <a:noFill/>
                </a:ln>
                <a:solidFill>
                  <a:srgbClr val="000000"/>
                </a:solidFill>
                <a:effectLst/>
                <a:uLnTx/>
                <a:uFillTx/>
                <a:latin typeface="Calibri"/>
                <a:ea typeface="Calibri"/>
                <a:cs typeface="Calibri"/>
              </a:rPr>
              <a:t>voltage</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0" normalizeH="0" baseline="0" noProof="0" dirty="0">
                <a:ln>
                  <a:noFill/>
                </a:ln>
                <a:solidFill>
                  <a:srgbClr val="000000"/>
                </a:solidFill>
                <a:effectLst/>
                <a:uLnTx/>
                <a:uFillTx/>
                <a:latin typeface="Calibri"/>
                <a:ea typeface="Calibri"/>
                <a:cs typeface="Calibri"/>
              </a:rPr>
              <a:t>is</a:t>
            </a:r>
            <a:r>
              <a:rPr kumimoji="0" lang="en-US" altLang="zh-CN" sz="2800" b="0" i="0" u="none" strike="noStrike" kern="1200" cap="none" spc="9"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4" normalizeH="0" baseline="0" noProof="0" dirty="0">
                <a:ln>
                  <a:noFill/>
                </a:ln>
                <a:solidFill>
                  <a:srgbClr val="000000"/>
                </a:solidFill>
                <a:effectLst/>
                <a:uLnTx/>
                <a:uFillTx/>
                <a:latin typeface="Calibri"/>
                <a:ea typeface="Calibri"/>
                <a:cs typeface="Calibri"/>
              </a:rPr>
              <a:t>less</a:t>
            </a:r>
            <a:r>
              <a:rPr kumimoji="0" lang="en-US" altLang="zh-CN" sz="2800" b="0" i="0" u="none" strike="noStrike" kern="1200" cap="none" spc="12"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2" normalizeH="0" baseline="0" noProof="0" dirty="0">
                <a:ln>
                  <a:noFill/>
                </a:ln>
                <a:solidFill>
                  <a:srgbClr val="000000"/>
                </a:solidFill>
                <a:effectLst/>
                <a:uLnTx/>
                <a:uFillTx/>
                <a:latin typeface="Calibri"/>
                <a:ea typeface="Calibri"/>
                <a:cs typeface="Calibri"/>
              </a:rPr>
              <a:t>than</a:t>
            </a:r>
            <a:r>
              <a:rPr kumimoji="0" lang="en-US" altLang="zh-CN" sz="2800" b="0" i="0" u="none" strike="noStrike" kern="1200" cap="none" spc="8"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0.75V</a:t>
            </a:r>
            <a:r>
              <a:rPr kumimoji="0" lang="en-US" altLang="zh-CN" sz="2800" b="0" i="0" u="none" strike="noStrike" kern="1200" cap="none" spc="29"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2" normalizeH="0" baseline="0" noProof="0" dirty="0">
                <a:ln>
                  <a:noFill/>
                </a:ln>
                <a:solidFill>
                  <a:srgbClr val="000000"/>
                </a:solidFill>
                <a:effectLst/>
                <a:uLnTx/>
                <a:uFillTx/>
                <a:latin typeface="Calibri"/>
                <a:ea typeface="Calibri"/>
                <a:cs typeface="Calibri"/>
              </a:rPr>
              <a:t>then</a:t>
            </a:r>
            <a:endParaRPr kumimoji="0" lang="en-US" altLang="zh-CN" sz="2800" b="0" i="0" u="none" strike="noStrike" kern="1200" cap="none" spc="0" normalizeH="0" baseline="0" noProof="0">
              <a:ln>
                <a:noFill/>
              </a:ln>
              <a:solidFill>
                <a:prstClr val="black"/>
              </a:solidFill>
              <a:effectLst/>
              <a:uLnTx/>
              <a:uFillTx/>
              <a:latin typeface="Calibri"/>
              <a:ea typeface="Calibri"/>
              <a:cs typeface="Calibri"/>
            </a:endParaRPr>
          </a:p>
        </p:txBody>
      </p:sp>
      <p:sp>
        <p:nvSpPr>
          <p:cNvPr id="32" name="Text Box32"/>
          <p:cNvSpPr txBox="1"/>
          <p:nvPr/>
        </p:nvSpPr>
        <p:spPr>
          <a:xfrm>
            <a:off x="91440" y="1781962"/>
            <a:ext cx="2872887" cy="355397"/>
          </a:xfrm>
          <a:prstGeom prst="rect">
            <a:avLst/>
          </a:prstGeom>
        </p:spPr>
        <p:txBody>
          <a:bodyPr wrap="square" lIns="0" tIns="0" rIns="0" rtlCol="0">
            <a:spAutoFit/>
          </a:bodyPr>
          <a:lstStyle/>
          <a:p>
            <a:pPr marL="0" marR="0" lvl="0" indent="0" algn="l" defTabSz="914400" rtl="0" eaLnBrk="1" fontAlgn="auto" latinLnBrk="0" hangingPunct="1">
              <a:lnSpc>
                <a:spcPts val="2798"/>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1.</a:t>
            </a:r>
            <a:r>
              <a:rPr kumimoji="0" lang="en-US" altLang="zh-CN" sz="2800" b="0" i="0" u="none" strike="noStrike" kern="1200" cap="none" spc="1304"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Bit 7 is </a:t>
            </a:r>
            <a:r>
              <a:rPr kumimoji="0" lang="en-US" altLang="zh-CN" sz="2800" b="0" i="0" u="none" strike="noStrike" kern="1200" cap="none" spc="-26" normalizeH="0" baseline="0" noProof="0" dirty="0">
                <a:ln>
                  <a:noFill/>
                </a:ln>
                <a:solidFill>
                  <a:srgbClr val="000000"/>
                </a:solidFill>
                <a:effectLst/>
                <a:uLnTx/>
                <a:uFillTx/>
                <a:latin typeface="Calibri"/>
                <a:ea typeface="Calibri"/>
                <a:cs typeface="Calibri"/>
              </a:rPr>
              <a:t>kept</a:t>
            </a:r>
            <a:r>
              <a:rPr kumimoji="0" lang="en-US" altLang="zh-CN" sz="2800" b="0" i="0" u="none" strike="noStrike" kern="1200" cap="none" spc="12"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as 1</a:t>
            </a:r>
            <a:endParaRPr kumimoji="0" lang="en-US" altLang="zh-CN" sz="2800" b="0" i="0" u="none" strike="noStrike" kern="1200" cap="none" spc="0" normalizeH="0" baseline="0" noProof="0">
              <a:ln>
                <a:noFill/>
              </a:ln>
              <a:solidFill>
                <a:prstClr val="black"/>
              </a:solidFill>
              <a:effectLst/>
              <a:uLnTx/>
              <a:uFillTx/>
              <a:latin typeface="Calibri"/>
              <a:ea typeface="Calibri"/>
              <a:cs typeface="Calibri"/>
            </a:endParaRPr>
          </a:p>
        </p:txBody>
      </p:sp>
      <p:sp>
        <p:nvSpPr>
          <p:cNvPr id="33" name="Text Box33"/>
          <p:cNvSpPr txBox="1"/>
          <p:nvPr/>
        </p:nvSpPr>
        <p:spPr>
          <a:xfrm>
            <a:off x="91440" y="2250440"/>
            <a:ext cx="3616591" cy="355092"/>
          </a:xfrm>
          <a:prstGeom prst="rect">
            <a:avLst/>
          </a:prstGeom>
        </p:spPr>
        <p:txBody>
          <a:bodyPr wrap="square" lIns="0" tIns="0" rIns="0" rtlCol="0">
            <a:spAutoFit/>
          </a:bodyPr>
          <a:lstStyle/>
          <a:p>
            <a:pPr marL="0" marR="0" lvl="0" indent="0" algn="l" defTabSz="914400" rtl="0" eaLnBrk="1" fontAlgn="auto" latinLnBrk="0" hangingPunct="1">
              <a:lnSpc>
                <a:spcPts val="2796"/>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2.</a:t>
            </a:r>
            <a:r>
              <a:rPr kumimoji="0" lang="en-US" altLang="zh-CN" sz="2800" b="0" i="0" u="none" strike="noStrike" kern="1200" cap="none" spc="1304"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Bit</a:t>
            </a:r>
            <a:r>
              <a:rPr kumimoji="0" lang="en-US" altLang="zh-CN" sz="2800" b="0" i="0" u="none" strike="noStrike" kern="1200" cap="none" spc="-5"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6</a:t>
            </a:r>
            <a:r>
              <a:rPr kumimoji="0" lang="en-US" altLang="zh-CN" sz="2800" b="0" i="0" u="none" strike="noStrike" kern="1200" cap="none" spc="8"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is </a:t>
            </a:r>
            <a:r>
              <a:rPr kumimoji="0" lang="en-US" altLang="zh-CN" sz="2800" b="0" i="0" u="none" strike="noStrike" kern="1200" cap="none" spc="-26" normalizeH="0" baseline="0" noProof="0" dirty="0">
                <a:ln>
                  <a:noFill/>
                </a:ln>
                <a:solidFill>
                  <a:srgbClr val="000000"/>
                </a:solidFill>
                <a:effectLst/>
                <a:uLnTx/>
                <a:uFillTx/>
                <a:latin typeface="Calibri"/>
                <a:ea typeface="Calibri"/>
                <a:cs typeface="Calibri"/>
              </a:rPr>
              <a:t>kept</a:t>
            </a:r>
            <a:r>
              <a:rPr kumimoji="0" lang="en-US" altLang="zh-CN" sz="2800" b="0" i="0" u="none" strike="noStrike" kern="1200" cap="none" spc="14"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2" normalizeH="0" baseline="0" noProof="0" dirty="0">
                <a:ln>
                  <a:noFill/>
                </a:ln>
                <a:solidFill>
                  <a:srgbClr val="000000"/>
                </a:solidFill>
                <a:effectLst/>
                <a:uLnTx/>
                <a:uFillTx/>
                <a:latin typeface="Calibri"/>
                <a:ea typeface="Calibri"/>
                <a:cs typeface="Calibri"/>
              </a:rPr>
              <a:t>back</a:t>
            </a:r>
            <a:r>
              <a:rPr kumimoji="0" lang="en-US" altLang="zh-CN" sz="2800" b="0" i="0" u="none" strike="noStrike" kern="1200" cap="none" spc="8"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4" normalizeH="0" baseline="0" noProof="0" dirty="0">
                <a:ln>
                  <a:noFill/>
                </a:ln>
                <a:solidFill>
                  <a:srgbClr val="000000"/>
                </a:solidFill>
                <a:effectLst/>
                <a:uLnTx/>
                <a:uFillTx/>
                <a:latin typeface="Calibri"/>
                <a:ea typeface="Calibri"/>
                <a:cs typeface="Calibri"/>
              </a:rPr>
              <a:t>to</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0</a:t>
            </a:r>
            <a:endParaRPr kumimoji="0" lang="en-US" altLang="zh-CN" sz="2800" b="0" i="0" u="none" strike="noStrike" kern="1200" cap="none" spc="0" normalizeH="0" baseline="0" noProof="0">
              <a:ln>
                <a:noFill/>
              </a:ln>
              <a:solidFill>
                <a:prstClr val="black"/>
              </a:solidFill>
              <a:effectLst/>
              <a:uLnTx/>
              <a:uFillTx/>
              <a:latin typeface="Calibri"/>
              <a:ea typeface="Calibri"/>
              <a:cs typeface="Calibri"/>
            </a:endParaRPr>
          </a:p>
        </p:txBody>
      </p:sp>
      <p:sp>
        <p:nvSpPr>
          <p:cNvPr id="34" name="Text Box34"/>
          <p:cNvSpPr txBox="1"/>
          <p:nvPr/>
        </p:nvSpPr>
        <p:spPr>
          <a:xfrm>
            <a:off x="91440" y="2664793"/>
            <a:ext cx="1750796" cy="410131"/>
          </a:xfrm>
          <a:prstGeom prst="rect">
            <a:avLst/>
          </a:prstGeom>
        </p:spPr>
        <p:txBody>
          <a:bodyPr wrap="square" lIns="0" tIns="0" rIns="0" rtlCol="0">
            <a:spAutoFit/>
          </a:bodyPr>
          <a:lstStyle/>
          <a:p>
            <a:pPr marL="0" marR="0" lvl="0" indent="0" algn="l" defTabSz="914400" rtl="0" eaLnBrk="1" fontAlgn="auto" latinLnBrk="0" hangingPunct="1">
              <a:lnSpc>
                <a:spcPts val="3229"/>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Arial"/>
                <a:ea typeface="Arial"/>
                <a:cs typeface="Arial"/>
              </a:rPr>
              <a:t>•</a:t>
            </a:r>
            <a:r>
              <a:rPr kumimoji="0" lang="en-US" altLang="zh-CN" sz="2800" b="0" i="0" u="none" strike="noStrike" kern="1200" cap="none" spc="678" normalizeH="0" baseline="0" noProof="0" dirty="0">
                <a:ln>
                  <a:noFill/>
                </a:ln>
                <a:solidFill>
                  <a:srgbClr val="000000"/>
                </a:solidFill>
                <a:effectLst/>
                <a:uLnTx/>
                <a:uFillTx/>
                <a:latin typeface="Arial"/>
                <a:ea typeface="Arial"/>
                <a:cs typeface="Arial"/>
              </a:rPr>
              <a:t> </a:t>
            </a:r>
            <a:r>
              <a:rPr kumimoji="0" lang="en-US" altLang="zh-CN" sz="2800" b="0" i="0" u="none" strike="noStrike" kern="1200" cap="none" spc="-11" normalizeH="0" baseline="0" noProof="0" dirty="0">
                <a:ln>
                  <a:noFill/>
                </a:ln>
                <a:solidFill>
                  <a:srgbClr val="000000"/>
                </a:solidFill>
                <a:effectLst/>
                <a:uLnTx/>
                <a:uFillTx/>
                <a:latin typeface="Calibri"/>
                <a:ea typeface="Calibri"/>
                <a:cs typeface="Calibri"/>
              </a:rPr>
              <a:t>Third</a:t>
            </a:r>
            <a:r>
              <a:rPr kumimoji="0" lang="en-US" altLang="zh-CN" sz="2800" b="0" i="0" u="none" strike="noStrike" kern="1200" cap="none" spc="23"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4" normalizeH="0" baseline="0" noProof="0" dirty="0">
                <a:ln>
                  <a:noFill/>
                </a:ln>
                <a:solidFill>
                  <a:srgbClr val="000000"/>
                </a:solidFill>
                <a:effectLst/>
                <a:uLnTx/>
                <a:uFillTx/>
                <a:latin typeface="Calibri"/>
                <a:ea typeface="Calibri"/>
                <a:cs typeface="Calibri"/>
              </a:rPr>
              <a:t>trial</a:t>
            </a:r>
            <a:endParaRPr kumimoji="0" lang="en-US" altLang="zh-CN" sz="2800" b="0" i="0" u="none" strike="noStrike" kern="1200" cap="none" spc="0" normalizeH="0" baseline="0" noProof="0">
              <a:ln>
                <a:noFill/>
              </a:ln>
              <a:solidFill>
                <a:prstClr val="black"/>
              </a:solidFill>
              <a:effectLst/>
              <a:uLnTx/>
              <a:uFillTx/>
              <a:latin typeface="Calibri"/>
              <a:ea typeface="Calibri"/>
              <a:cs typeface="Calibri"/>
            </a:endParaRPr>
          </a:p>
        </p:txBody>
      </p:sp>
      <p:sp>
        <p:nvSpPr>
          <p:cNvPr id="35" name="Text Box35"/>
          <p:cNvSpPr txBox="1"/>
          <p:nvPr/>
        </p:nvSpPr>
        <p:spPr>
          <a:xfrm>
            <a:off x="2924810" y="3187471"/>
            <a:ext cx="3712904" cy="355397"/>
          </a:xfrm>
          <a:prstGeom prst="rect">
            <a:avLst/>
          </a:prstGeom>
        </p:spPr>
        <p:txBody>
          <a:bodyPr wrap="square" lIns="0" tIns="0" rIns="0" rtlCol="0">
            <a:spAutoFit/>
          </a:bodyPr>
          <a:lstStyle/>
          <a:p>
            <a:pPr marL="0" marR="0" lvl="0" indent="0" algn="l" defTabSz="914400" rtl="0" eaLnBrk="1" fontAlgn="auto" latinLnBrk="0" hangingPunct="1">
              <a:lnSpc>
                <a:spcPts val="2798"/>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MSB</a:t>
            </a:r>
            <a:r>
              <a:rPr kumimoji="0" lang="en-US" altLang="zh-CN" sz="2800" b="0" i="0" u="none" strike="noStrike" kern="1200" cap="none" spc="19118"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LSB</a:t>
            </a:r>
            <a:endParaRPr kumimoji="0" lang="en-US" altLang="zh-CN" sz="2800" b="0" i="0" u="none" strike="noStrike" kern="1200" cap="none" spc="0" normalizeH="0" baseline="0" noProof="0">
              <a:ln>
                <a:noFill/>
              </a:ln>
              <a:solidFill>
                <a:prstClr val="black"/>
              </a:solidFill>
              <a:effectLst/>
              <a:uLnTx/>
              <a:uFillTx/>
              <a:latin typeface="Calibri"/>
              <a:ea typeface="Calibri"/>
              <a:cs typeface="Calibri"/>
            </a:endParaRPr>
          </a:p>
        </p:txBody>
      </p:sp>
      <p:sp>
        <p:nvSpPr>
          <p:cNvPr id="36" name="Text Box36"/>
          <p:cNvSpPr txBox="1"/>
          <p:nvPr/>
        </p:nvSpPr>
        <p:spPr>
          <a:xfrm>
            <a:off x="2520950" y="3655822"/>
            <a:ext cx="4474264" cy="355092"/>
          </a:xfrm>
          <a:prstGeom prst="rect">
            <a:avLst/>
          </a:prstGeom>
        </p:spPr>
        <p:txBody>
          <a:bodyPr wrap="square" lIns="0" tIns="0" rIns="0" rtlCol="0">
            <a:spAutoFit/>
          </a:bodyPr>
          <a:lstStyle/>
          <a:p>
            <a:pPr marL="0" marR="0" lvl="0" indent="0" algn="l" defTabSz="914400" rtl="0" eaLnBrk="1" fontAlgn="auto" latinLnBrk="0" hangingPunct="1">
              <a:lnSpc>
                <a:spcPts val="2796"/>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1</a:t>
            </a:r>
            <a:r>
              <a:rPr kumimoji="0" lang="en-US" altLang="zh-CN" sz="2800" b="0" i="0" u="none" strike="noStrike" kern="1200" cap="none" spc="64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0</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1</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0</a:t>
            </a:r>
            <a:r>
              <a:rPr kumimoji="0" lang="en-US" altLang="zh-CN" sz="2800" b="0" i="0" u="none" strike="noStrike" kern="1200" cap="none" spc="15277"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0</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0</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0</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0</a:t>
            </a:r>
            <a:endParaRPr kumimoji="0" lang="en-US" altLang="zh-CN" sz="2800" b="0" i="0" u="none" strike="noStrike" kern="1200" cap="none" spc="0" normalizeH="0" baseline="0" noProof="0" dirty="0">
              <a:ln>
                <a:noFill/>
              </a:ln>
              <a:solidFill>
                <a:prstClr val="black"/>
              </a:solidFill>
              <a:effectLst/>
              <a:uLnTx/>
              <a:uFillTx/>
              <a:latin typeface="Calibri"/>
              <a:ea typeface="Calibri"/>
              <a:cs typeface="Calibri"/>
            </a:endParaRPr>
          </a:p>
        </p:txBody>
      </p:sp>
      <p:sp>
        <p:nvSpPr>
          <p:cNvPr id="37" name="Text Box37"/>
          <p:cNvSpPr txBox="1"/>
          <p:nvPr/>
        </p:nvSpPr>
        <p:spPr>
          <a:xfrm>
            <a:off x="2520950" y="4125214"/>
            <a:ext cx="4474264" cy="355093"/>
          </a:xfrm>
          <a:prstGeom prst="rect">
            <a:avLst/>
          </a:prstGeom>
        </p:spPr>
        <p:txBody>
          <a:bodyPr wrap="square" lIns="0" tIns="0" rIns="0" rtlCol="0">
            <a:spAutoFit/>
          </a:bodyPr>
          <a:lstStyle/>
          <a:p>
            <a:pPr marL="0" marR="0" lvl="0" indent="0" algn="l" defTabSz="914400" rtl="0" eaLnBrk="1" fontAlgn="auto" latinLnBrk="0" hangingPunct="1">
              <a:lnSpc>
                <a:spcPts val="2796"/>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7</a:t>
            </a:r>
            <a:r>
              <a:rPr kumimoji="0" lang="en-US" altLang="zh-CN" sz="2800" b="0" i="0" u="none" strike="noStrike" kern="1200" cap="none" spc="64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6</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5</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4</a:t>
            </a:r>
            <a:r>
              <a:rPr kumimoji="0" lang="en-US" altLang="zh-CN" sz="2800" b="0" i="0" u="none" strike="noStrike" kern="1200" cap="none" spc="15277"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3</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2</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1</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0</a:t>
            </a:r>
            <a:endParaRPr kumimoji="0" lang="en-US" altLang="zh-CN" sz="2800" b="0" i="0" u="none" strike="noStrike" kern="1200" cap="none" spc="0" normalizeH="0" baseline="0" noProof="0" dirty="0">
              <a:ln>
                <a:noFill/>
              </a:ln>
              <a:solidFill>
                <a:prstClr val="black"/>
              </a:solidFill>
              <a:effectLst/>
              <a:uLnTx/>
              <a:uFillTx/>
              <a:latin typeface="Calibri"/>
              <a:ea typeface="Calibri"/>
              <a:cs typeface="Calibri"/>
            </a:endParaRPr>
          </a:p>
        </p:txBody>
      </p:sp>
      <p:sp>
        <p:nvSpPr>
          <p:cNvPr id="38" name="Text Box38"/>
          <p:cNvSpPr txBox="1"/>
          <p:nvPr/>
        </p:nvSpPr>
        <p:spPr>
          <a:xfrm>
            <a:off x="496824" y="4592854"/>
            <a:ext cx="7570735" cy="410241"/>
          </a:xfrm>
          <a:prstGeom prst="rect">
            <a:avLst/>
          </a:prstGeom>
        </p:spPr>
        <p:txBody>
          <a:bodyPr wrap="square" lIns="0" tIns="0" rIns="0" rtlCol="0">
            <a:spAutoFit/>
          </a:bodyPr>
          <a:lstStyle/>
          <a:p>
            <a:pPr marL="0" marR="0" lvl="0" indent="0" algn="l" defTabSz="914400" rtl="0" eaLnBrk="1" fontAlgn="auto" latinLnBrk="0" hangingPunct="1">
              <a:lnSpc>
                <a:spcPts val="2798"/>
              </a:lnSpc>
              <a:spcBef>
                <a:spcPts val="0"/>
              </a:spcBef>
              <a:spcAft>
                <a:spcPts val="0"/>
              </a:spcAft>
              <a:buClrTx/>
              <a:buSzTx/>
              <a:buFontTx/>
              <a:buNone/>
              <a:tabLst/>
              <a:defRPr/>
            </a:pPr>
            <a:r>
              <a:rPr kumimoji="0" lang="en-US" altLang="zh-CN" sz="2800" b="0" i="0" u="none" strike="noStrike" kern="1200" cap="none" spc="-8" normalizeH="0" baseline="0" noProof="0" dirty="0">
                <a:ln>
                  <a:noFill/>
                </a:ln>
                <a:solidFill>
                  <a:srgbClr val="000000"/>
                </a:solidFill>
                <a:effectLst/>
                <a:uLnTx/>
                <a:uFillTx/>
                <a:latin typeface="Calibri"/>
                <a:ea typeface="Calibri"/>
                <a:cs typeface="Calibri"/>
              </a:rPr>
              <a:t>Now</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20" normalizeH="0" baseline="0" noProof="0" dirty="0">
                <a:ln>
                  <a:noFill/>
                </a:ln>
                <a:solidFill>
                  <a:srgbClr val="000000"/>
                </a:solidFill>
                <a:effectLst/>
                <a:uLnTx/>
                <a:uFillTx/>
                <a:latin typeface="Calibri"/>
                <a:ea typeface="Calibri"/>
                <a:cs typeface="Calibri"/>
              </a:rPr>
              <a:t>DAC</a:t>
            </a:r>
            <a:r>
              <a:rPr kumimoji="0" lang="en-US" altLang="zh-CN" sz="2800" b="0" i="0" u="none" strike="noStrike" kern="1200" cap="none" spc="22"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7" normalizeH="0" baseline="0" noProof="0" dirty="0">
                <a:ln>
                  <a:noFill/>
                </a:ln>
                <a:solidFill>
                  <a:srgbClr val="000000"/>
                </a:solidFill>
                <a:effectLst/>
                <a:uLnTx/>
                <a:uFillTx/>
                <a:latin typeface="Calibri"/>
                <a:ea typeface="Calibri"/>
                <a:cs typeface="Calibri"/>
              </a:rPr>
              <a:t>gives</a:t>
            </a:r>
            <a:r>
              <a:rPr kumimoji="0" lang="en-US" altLang="zh-CN" sz="2800" b="0" i="0" u="none" strike="noStrike" kern="1200" cap="none" spc="-13"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the </a:t>
            </a:r>
            <a:r>
              <a:rPr kumimoji="0" lang="en-US" altLang="zh-CN" sz="2800" b="0" i="0" u="none" strike="noStrike" kern="1200" cap="none" spc="-2" normalizeH="0" baseline="0" noProof="0" dirty="0">
                <a:ln>
                  <a:noFill/>
                </a:ln>
                <a:solidFill>
                  <a:srgbClr val="000000"/>
                </a:solidFill>
                <a:effectLst/>
                <a:uLnTx/>
                <a:uFillTx/>
                <a:latin typeface="Calibri"/>
                <a:ea typeface="Calibri"/>
                <a:cs typeface="Calibri"/>
              </a:rPr>
              <a:t>output</a:t>
            </a:r>
            <a:r>
              <a:rPr kumimoji="0" lang="en-US" altLang="zh-CN" sz="2800" b="0" i="0" u="none" strike="noStrike" kern="1200" cap="none" spc="3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a:t>
            </a:r>
            <a:r>
              <a:rPr kumimoji="0" lang="en-US" altLang="zh-CN" sz="2800" b="0" i="0" u="none" strike="noStrike" kern="1200" cap="none" spc="1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2" normalizeH="0" baseline="0" noProof="0" dirty="0" smtClean="0">
                <a:ln>
                  <a:noFill/>
                </a:ln>
                <a:solidFill>
                  <a:srgbClr val="000000"/>
                </a:solidFill>
                <a:effectLst/>
                <a:uLnTx/>
                <a:uFillTx/>
                <a:latin typeface="Calibri"/>
                <a:ea typeface="Calibri"/>
                <a:cs typeface="Calibri"/>
              </a:rPr>
              <a:t>0.5+0.125</a:t>
            </a:r>
            <a:r>
              <a:rPr kumimoji="0" lang="en-US" altLang="zh-CN" sz="2800" b="0" i="0" u="none" strike="noStrike" kern="1200" cap="none" spc="55" normalizeH="0" baseline="0" noProof="0" dirty="0" smtClean="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a:t>
            </a:r>
            <a:r>
              <a:rPr kumimoji="0" lang="en-US" altLang="zh-CN" sz="2800" b="0" i="0" u="none" strike="noStrike" kern="1200" cap="none" spc="1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smtClean="0">
                <a:ln>
                  <a:noFill/>
                </a:ln>
                <a:solidFill>
                  <a:srgbClr val="000000"/>
                </a:solidFill>
                <a:effectLst/>
                <a:uLnTx/>
                <a:uFillTx/>
                <a:latin typeface="Calibri"/>
                <a:ea typeface="Calibri"/>
                <a:cs typeface="Calibri"/>
              </a:rPr>
              <a:t>0.625</a:t>
            </a:r>
            <a:endParaRPr kumimoji="0" lang="en-US" altLang="zh-CN" sz="2800" b="0" i="0" u="none" strike="noStrike" kern="1200" cap="none" spc="0" normalizeH="0" baseline="0" noProof="0" dirty="0">
              <a:ln>
                <a:noFill/>
              </a:ln>
              <a:solidFill>
                <a:prstClr val="black"/>
              </a:solidFill>
              <a:effectLst/>
              <a:uLnTx/>
              <a:uFillTx/>
              <a:latin typeface="Calibri"/>
              <a:ea typeface="Calibri"/>
              <a:cs typeface="Calibri"/>
            </a:endParaRPr>
          </a:p>
        </p:txBody>
      </p:sp>
      <p:sp>
        <p:nvSpPr>
          <p:cNvPr id="39" name="Text Box39"/>
          <p:cNvSpPr txBox="1"/>
          <p:nvPr/>
        </p:nvSpPr>
        <p:spPr>
          <a:xfrm>
            <a:off x="91440" y="5006292"/>
            <a:ext cx="4021443" cy="410131"/>
          </a:xfrm>
          <a:prstGeom prst="rect">
            <a:avLst/>
          </a:prstGeom>
        </p:spPr>
        <p:txBody>
          <a:bodyPr wrap="square" lIns="0" tIns="0" rIns="0" rtlCol="0">
            <a:spAutoFit/>
          </a:bodyPr>
          <a:lstStyle/>
          <a:p>
            <a:pPr marL="0" marR="0" lvl="0" indent="0" algn="l" defTabSz="914400" rtl="0" eaLnBrk="1" fontAlgn="auto" latinLnBrk="0" hangingPunct="1">
              <a:lnSpc>
                <a:spcPts val="3229"/>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Arial"/>
                <a:ea typeface="Arial"/>
                <a:cs typeface="Arial"/>
              </a:rPr>
              <a:t>•</a:t>
            </a:r>
            <a:r>
              <a:rPr kumimoji="0" lang="en-US" altLang="zh-CN" sz="2800" b="0" i="0" u="none" strike="noStrike" kern="1200" cap="none" spc="42" normalizeH="0" baseline="0" noProof="0" dirty="0">
                <a:ln>
                  <a:noFill/>
                </a:ln>
                <a:solidFill>
                  <a:srgbClr val="000000"/>
                </a:solidFill>
                <a:effectLst/>
                <a:uLnTx/>
                <a:uFillTx/>
                <a:latin typeface="Arial"/>
                <a:ea typeface="Arial"/>
                <a:cs typeface="Arial"/>
              </a:rPr>
              <a:t> </a:t>
            </a:r>
            <a:r>
              <a:rPr kumimoji="0" lang="en-US" altLang="zh-CN" sz="2800" b="0" i="0" u="none" strike="noStrike" kern="1200" cap="none" spc="-24" normalizeH="0" baseline="0" noProof="0" dirty="0">
                <a:ln>
                  <a:noFill/>
                </a:ln>
                <a:solidFill>
                  <a:srgbClr val="000000"/>
                </a:solidFill>
                <a:effectLst/>
                <a:uLnTx/>
                <a:uFillTx/>
                <a:latin typeface="Calibri"/>
                <a:ea typeface="Calibri"/>
                <a:cs typeface="Calibri"/>
              </a:rPr>
              <a:t>Like</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2" normalizeH="0" baseline="0" noProof="0" dirty="0">
                <a:ln>
                  <a:noFill/>
                </a:ln>
                <a:solidFill>
                  <a:srgbClr val="000000"/>
                </a:solidFill>
                <a:effectLst/>
                <a:uLnTx/>
                <a:uFillTx/>
                <a:latin typeface="Calibri"/>
                <a:ea typeface="Calibri"/>
                <a:cs typeface="Calibri"/>
              </a:rPr>
              <a:t>this</a:t>
            </a:r>
            <a:r>
              <a:rPr kumimoji="0" lang="en-US" altLang="zh-CN" sz="2800" b="0" i="0" u="none" strike="noStrike" kern="1200" cap="none" spc="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8</a:t>
            </a:r>
            <a:r>
              <a:rPr kumimoji="0" lang="en-US" altLang="zh-CN" sz="2800" b="0" i="0" u="none" strike="noStrike" kern="1200" cap="none" spc="8"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3" normalizeH="0" baseline="0" noProof="0" dirty="0">
                <a:ln>
                  <a:noFill/>
                </a:ln>
                <a:solidFill>
                  <a:srgbClr val="000000"/>
                </a:solidFill>
                <a:effectLst/>
                <a:uLnTx/>
                <a:uFillTx/>
                <a:latin typeface="Calibri"/>
                <a:ea typeface="Calibri"/>
                <a:cs typeface="Calibri"/>
              </a:rPr>
              <a:t>trials</a:t>
            </a:r>
            <a:r>
              <a:rPr kumimoji="0" lang="en-US" altLang="zh-CN" sz="2800" b="0" i="0" u="none" strike="noStrike" kern="1200" cap="none" spc="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4" normalizeH="0" baseline="0" noProof="0" dirty="0">
                <a:ln>
                  <a:noFill/>
                </a:ln>
                <a:solidFill>
                  <a:srgbClr val="000000"/>
                </a:solidFill>
                <a:effectLst/>
                <a:uLnTx/>
                <a:uFillTx/>
                <a:latin typeface="Calibri"/>
                <a:ea typeface="Calibri"/>
                <a:cs typeface="Calibri"/>
              </a:rPr>
              <a:t>are</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 normalizeH="0" baseline="0" noProof="0" dirty="0">
                <a:ln>
                  <a:noFill/>
                </a:ln>
                <a:solidFill>
                  <a:srgbClr val="000000"/>
                </a:solidFill>
                <a:effectLst/>
                <a:uLnTx/>
                <a:uFillTx/>
                <a:latin typeface="Calibri"/>
                <a:ea typeface="Calibri"/>
                <a:cs typeface="Calibri"/>
              </a:rPr>
              <a:t>made.</a:t>
            </a:r>
            <a:endParaRPr kumimoji="0" lang="en-US" altLang="zh-CN" sz="2800" b="0" i="0" u="none" strike="noStrike" kern="1200" cap="none" spc="0" normalizeH="0" baseline="0" noProof="0">
              <a:ln>
                <a:noFill/>
              </a:ln>
              <a:solidFill>
                <a:prstClr val="black"/>
              </a:solidFill>
              <a:effectLst/>
              <a:uLnTx/>
              <a:uFillTx/>
              <a:latin typeface="Calibri"/>
              <a:ea typeface="Calibri"/>
              <a:cs typeface="Calibri"/>
            </a:endParaRPr>
          </a:p>
        </p:txBody>
      </p:sp>
    </p:spTree>
    <p:extLst>
      <p:ext uri="{BB962C8B-B14F-4D97-AF65-F5344CB8AC3E}">
        <p14:creationId xmlns:p14="http://schemas.microsoft.com/office/powerpoint/2010/main" val="2871484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Path40"/>
          <p:cNvSpPr/>
          <p:nvPr/>
        </p:nvSpPr>
        <p:spPr>
          <a:xfrm>
            <a:off x="0" y="0"/>
            <a:ext cx="0" cy="0"/>
          </a:xfrm>
          <a:custGeom>
            <a:avLst/>
            <a:gdLst/>
            <a:ahLst/>
            <a:cxnLst/>
            <a:rect l="l" t="t" r="r" b="b"/>
            <a:pathLst>
              <a:path/>
            </a:pathLst>
          </a:custGeom>
          <a:solidFill/>
          <a:ln>
            <a:solidFill/>
            <a:prstDash/>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1" name="Text Box41"/>
          <p:cNvSpPr txBox="1"/>
          <p:nvPr/>
        </p:nvSpPr>
        <p:spPr>
          <a:xfrm>
            <a:off x="170462" y="372244"/>
            <a:ext cx="11161822" cy="892552"/>
          </a:xfrm>
          <a:prstGeom prst="rect">
            <a:avLst/>
          </a:prstGeom>
        </p:spPr>
        <p:txBody>
          <a:bodyPr wrap="square" lIns="0" tIns="0" rIns="0" rtlCol="0">
            <a:spAutoFit/>
          </a:bodyPr>
          <a:lstStyle/>
          <a:p>
            <a:pPr marL="228600" marR="0" lvl="0" indent="-228600" algn="l" defTabSz="914400" rtl="0" eaLnBrk="1" fontAlgn="auto" latinLnBrk="0" hangingPunct="1">
              <a:lnSpc>
                <a:spcPts val="3251"/>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Arial"/>
                <a:ea typeface="Arial"/>
                <a:cs typeface="Arial"/>
              </a:rPr>
              <a:t>•</a:t>
            </a:r>
            <a:r>
              <a:rPr kumimoji="0" lang="en-US" altLang="zh-CN" sz="2800" b="0" i="0" u="none" strike="noStrike" kern="1200" cap="none" spc="42" normalizeH="0" baseline="0" noProof="0" dirty="0">
                <a:ln>
                  <a:noFill/>
                </a:ln>
                <a:solidFill>
                  <a:srgbClr val="000000"/>
                </a:solidFill>
                <a:effectLst/>
                <a:uLnTx/>
                <a:uFillTx/>
                <a:latin typeface="Arial"/>
                <a:ea typeface="Arial"/>
                <a:cs typeface="Arial"/>
              </a:rPr>
              <a:t> </a:t>
            </a:r>
            <a:r>
              <a:rPr kumimoji="0" lang="en-US" altLang="zh-CN" sz="2800" b="0" i="0" u="none" strike="noStrike" kern="1200" cap="none" spc="0" normalizeH="0" baseline="0" noProof="0" dirty="0" smtClean="0">
                <a:ln>
                  <a:noFill/>
                </a:ln>
                <a:solidFill>
                  <a:srgbClr val="000000"/>
                </a:solidFill>
                <a:effectLst/>
                <a:uLnTx/>
                <a:uFillTx/>
                <a:latin typeface="Calibri"/>
                <a:ea typeface="Calibri"/>
                <a:cs typeface="Calibri"/>
              </a:rPr>
              <a:t>If 1 micro sec is r</a:t>
            </a:r>
            <a:r>
              <a:rPr kumimoji="0" lang="en-US" altLang="zh-CN" sz="2800" b="0" i="0" u="none" strike="noStrike" kern="1200" cap="none" spc="-12" normalizeH="0" baseline="0" noProof="0" dirty="0" smtClean="0">
                <a:ln>
                  <a:noFill/>
                </a:ln>
                <a:solidFill>
                  <a:srgbClr val="000000"/>
                </a:solidFill>
                <a:effectLst/>
                <a:uLnTx/>
                <a:uFillTx/>
                <a:latin typeface="Calibri"/>
                <a:ea typeface="Calibri"/>
                <a:cs typeface="Calibri"/>
              </a:rPr>
              <a:t>equired</a:t>
            </a:r>
            <a:r>
              <a:rPr kumimoji="0" lang="en-US" altLang="zh-CN" sz="2800" b="0" i="0" u="none" strike="noStrike" kern="1200" cap="none" spc="37" normalizeH="0" baseline="0" noProof="0" dirty="0" smtClean="0">
                <a:ln>
                  <a:noFill/>
                </a:ln>
                <a:solidFill>
                  <a:srgbClr val="000000"/>
                </a:solidFill>
                <a:effectLst/>
                <a:uLnTx/>
                <a:uFillTx/>
                <a:latin typeface="Calibri"/>
                <a:ea typeface="Calibri"/>
                <a:cs typeface="Calibri"/>
              </a:rPr>
              <a:t> </a:t>
            </a:r>
            <a:r>
              <a:rPr kumimoji="0" lang="en-US" altLang="zh-CN" sz="2800" b="0" i="0" u="none" strike="noStrike" kern="1200" cap="none" spc="-20" normalizeH="0" baseline="0" noProof="0" dirty="0">
                <a:ln>
                  <a:noFill/>
                </a:ln>
                <a:solidFill>
                  <a:srgbClr val="000000"/>
                </a:solidFill>
                <a:effectLst/>
                <a:uLnTx/>
                <a:uFillTx/>
                <a:latin typeface="Calibri"/>
                <a:ea typeface="Calibri"/>
                <a:cs typeface="Calibri"/>
              </a:rPr>
              <a:t>for</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1</a:t>
            </a:r>
            <a:r>
              <a:rPr kumimoji="0" lang="en-US" altLang="zh-CN" sz="2800" b="0" i="0" u="none" strike="noStrike" kern="1200" cap="none" spc="2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5" normalizeH="0" baseline="0" noProof="0" dirty="0">
                <a:ln>
                  <a:noFill/>
                </a:ln>
                <a:solidFill>
                  <a:srgbClr val="000000"/>
                </a:solidFill>
                <a:effectLst/>
                <a:uLnTx/>
                <a:uFillTx/>
                <a:latin typeface="Calibri"/>
                <a:ea typeface="Calibri"/>
                <a:cs typeface="Calibri"/>
              </a:rPr>
              <a:t>conversion</a:t>
            </a:r>
            <a:r>
              <a:rPr kumimoji="0" lang="en-US" altLang="zh-CN" sz="2800" b="0" i="0" u="none" strike="noStrike" kern="1200" cap="none" spc="25"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then</a:t>
            </a:r>
            <a:r>
              <a:rPr kumimoji="0" lang="en-US" altLang="zh-CN" sz="2800" b="0" i="0" u="none" strike="noStrike" kern="1200" cap="none" spc="19"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only </a:t>
            </a:r>
            <a:r>
              <a:rPr kumimoji="0" lang="en-US" altLang="zh-CN" sz="2800" b="0" i="0" u="none" strike="noStrike" kern="1200" cap="none" spc="-69" normalizeH="0" baseline="0" noProof="0" dirty="0" smtClean="0">
                <a:ln>
                  <a:noFill/>
                </a:ln>
                <a:solidFill>
                  <a:srgbClr val="000000"/>
                </a:solidFill>
                <a:effectLst/>
                <a:uLnTx/>
                <a:uFillTx/>
                <a:latin typeface="Calibri"/>
                <a:ea typeface="Calibri"/>
                <a:cs typeface="Calibri"/>
              </a:rPr>
              <a:t>8 micro sec </a:t>
            </a:r>
            <a:r>
              <a:rPr kumimoji="0" lang="en-US" altLang="zh-CN" sz="2800" b="0" i="0" u="none" strike="noStrike" kern="1200" cap="none" spc="-815" normalizeH="0" baseline="0" noProof="0" dirty="0" smtClean="0">
                <a:ln>
                  <a:noFill/>
                </a:ln>
                <a:solidFill>
                  <a:srgbClr val="000000"/>
                </a:solidFill>
                <a:effectLst/>
                <a:uLnTx/>
                <a:uFillTx/>
                <a:latin typeface="Segoe UI Symbol"/>
                <a:ea typeface="Segoe UI Symbol"/>
                <a:cs typeface="Segoe UI Symbol"/>
              </a:rPr>
              <a:t>  </a:t>
            </a:r>
            <a:r>
              <a:rPr kumimoji="0" lang="en-US" altLang="zh-CN" sz="2800" b="0" i="0" u="none" strike="noStrike" kern="1200" cap="none" spc="0" normalizeH="0" baseline="0" noProof="0" dirty="0" smtClean="0">
                <a:ln>
                  <a:noFill/>
                </a:ln>
                <a:solidFill>
                  <a:srgbClr val="000000"/>
                </a:solidFill>
                <a:effectLst/>
                <a:uLnTx/>
                <a:uFillTx/>
                <a:latin typeface="Calibri"/>
                <a:ea typeface="Calibri"/>
                <a:cs typeface="Calibri"/>
              </a:rPr>
              <a:t>is </a:t>
            </a:r>
            <a:r>
              <a:rPr kumimoji="0" lang="en-US" altLang="zh-CN" sz="2800" b="0" i="0" u="none" strike="noStrike" kern="1200" cap="none" spc="-13" normalizeH="0" baseline="0" noProof="0" dirty="0">
                <a:ln>
                  <a:noFill/>
                </a:ln>
                <a:solidFill>
                  <a:srgbClr val="000000"/>
                </a:solidFill>
                <a:effectLst/>
                <a:uLnTx/>
                <a:uFillTx/>
                <a:latin typeface="Calibri"/>
                <a:ea typeface="Calibri"/>
                <a:cs typeface="Calibri"/>
              </a:rPr>
              <a:t>required</a:t>
            </a:r>
            <a:r>
              <a:rPr kumimoji="0" lang="en-US" altLang="zh-CN" sz="2800" b="0" i="0" u="none" strike="noStrike" kern="1200" cap="none" spc="3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3" normalizeH="0" baseline="0" noProof="0" dirty="0">
                <a:ln>
                  <a:noFill/>
                </a:ln>
                <a:solidFill>
                  <a:srgbClr val="000000"/>
                </a:solidFill>
                <a:effectLst/>
                <a:uLnTx/>
                <a:uFillTx/>
                <a:latin typeface="Calibri"/>
                <a:ea typeface="Calibri"/>
                <a:cs typeface="Calibri"/>
              </a:rPr>
              <a:t>to</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0" normalizeH="0" baseline="0" noProof="0" dirty="0">
                <a:ln>
                  <a:noFill/>
                </a:ln>
                <a:solidFill>
                  <a:srgbClr val="000000"/>
                </a:solidFill>
                <a:effectLst/>
                <a:uLnTx/>
                <a:uFillTx/>
                <a:latin typeface="Calibri"/>
                <a:ea typeface="Calibri"/>
                <a:cs typeface="Calibri"/>
              </a:rPr>
              <a:t>complete</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smtClean="0">
                <a:ln>
                  <a:noFill/>
                </a:ln>
                <a:solidFill>
                  <a:srgbClr val="000000"/>
                </a:solidFill>
                <a:effectLst/>
                <a:uLnTx/>
                <a:uFillTx/>
                <a:latin typeface="Calibri"/>
                <a:ea typeface="Calibri"/>
                <a:cs typeface="Calibri"/>
              </a:rPr>
              <a:t>the full </a:t>
            </a:r>
            <a:r>
              <a:rPr kumimoji="0" lang="en-US" altLang="zh-CN" sz="2800" b="0" i="0" u="none" strike="noStrike" kern="1200" cap="none" spc="-16" normalizeH="0" baseline="0" noProof="0" dirty="0">
                <a:ln>
                  <a:noFill/>
                </a:ln>
                <a:solidFill>
                  <a:srgbClr val="000000"/>
                </a:solidFill>
                <a:effectLst/>
                <a:uLnTx/>
                <a:uFillTx/>
                <a:latin typeface="Calibri"/>
                <a:ea typeface="Calibri"/>
                <a:cs typeface="Calibri"/>
              </a:rPr>
              <a:t>conversion.</a:t>
            </a:r>
            <a:r>
              <a:rPr kumimoji="0" lang="en-US" altLang="zh-CN" sz="2800" b="0" i="0" u="none" strike="noStrike" kern="1200" cap="none" spc="44"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So </a:t>
            </a:r>
            <a:r>
              <a:rPr kumimoji="0" lang="en-US" altLang="zh-CN" sz="2800" b="0" i="0" u="none" strike="noStrike" kern="1200" cap="none" spc="-4" normalizeH="0" baseline="0" noProof="0" dirty="0">
                <a:ln>
                  <a:noFill/>
                </a:ln>
                <a:solidFill>
                  <a:srgbClr val="000000"/>
                </a:solidFill>
                <a:effectLst/>
                <a:uLnTx/>
                <a:uFillTx/>
                <a:latin typeface="Calibri"/>
                <a:ea typeface="Calibri"/>
                <a:cs typeface="Calibri"/>
              </a:rPr>
              <a:t>it</a:t>
            </a:r>
            <a:r>
              <a:rPr kumimoji="0" lang="en-US" altLang="zh-CN" sz="2800" b="0" i="0" u="none" strike="noStrike" kern="1200" cap="none" spc="14"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is </a:t>
            </a:r>
            <a:r>
              <a:rPr kumimoji="0" lang="en-US" altLang="zh-CN" sz="2800" b="0" i="0" u="none" strike="noStrike" kern="1200" cap="none" spc="-7" normalizeH="0" baseline="0" noProof="0" dirty="0">
                <a:ln>
                  <a:noFill/>
                </a:ln>
                <a:solidFill>
                  <a:srgbClr val="000000"/>
                </a:solidFill>
                <a:effectLst/>
                <a:uLnTx/>
                <a:uFillTx/>
                <a:latin typeface="Calibri"/>
                <a:ea typeface="Calibri"/>
                <a:cs typeface="Calibri"/>
              </a:rPr>
              <a:t>very</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9" normalizeH="0" baseline="0" noProof="0" dirty="0">
                <a:ln>
                  <a:noFill/>
                </a:ln>
                <a:solidFill>
                  <a:srgbClr val="000000"/>
                </a:solidFill>
                <a:effectLst/>
                <a:uLnTx/>
                <a:uFillTx/>
                <a:latin typeface="Calibri"/>
                <a:ea typeface="Calibri"/>
                <a:cs typeface="Calibri"/>
              </a:rPr>
              <a:t>fast.</a:t>
            </a:r>
            <a:endParaRPr kumimoji="0" lang="en-US" altLang="zh-CN" sz="2800" b="0" i="0" u="none" strike="noStrike" kern="1200" cap="none" spc="0" normalizeH="0" baseline="0" noProof="0" dirty="0">
              <a:ln>
                <a:noFill/>
              </a:ln>
              <a:solidFill>
                <a:prstClr val="black"/>
              </a:solidFill>
              <a:effectLst/>
              <a:uLnTx/>
              <a:uFillTx/>
              <a:latin typeface="Calibri"/>
              <a:ea typeface="Calibri"/>
              <a:cs typeface="Calibri"/>
            </a:endParaRPr>
          </a:p>
        </p:txBody>
      </p:sp>
      <p:sp>
        <p:nvSpPr>
          <p:cNvPr id="43" name="Text Box43"/>
          <p:cNvSpPr txBox="1"/>
          <p:nvPr/>
        </p:nvSpPr>
        <p:spPr>
          <a:xfrm>
            <a:off x="170462" y="1514418"/>
            <a:ext cx="11130384" cy="794256"/>
          </a:xfrm>
          <a:prstGeom prst="rect">
            <a:avLst/>
          </a:prstGeom>
        </p:spPr>
        <p:txBody>
          <a:bodyPr wrap="square" lIns="0" tIns="0" rIns="0" rtlCol="0">
            <a:spAutoFit/>
          </a:bodyPr>
          <a:lstStyle/>
          <a:p>
            <a:pPr marL="228600" marR="0" lvl="0" indent="-228600" algn="l" defTabSz="914400" rtl="0" eaLnBrk="1" fontAlgn="auto" latinLnBrk="0" hangingPunct="1">
              <a:lnSpc>
                <a:spcPts val="3127"/>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Arial"/>
                <a:ea typeface="Arial"/>
                <a:cs typeface="Arial"/>
              </a:rPr>
              <a:t>•</a:t>
            </a:r>
            <a:r>
              <a:rPr kumimoji="0" lang="en-US" altLang="zh-CN" sz="2800" b="0" i="0" u="none" strike="noStrike" kern="1200" cap="none" spc="42" normalizeH="0" baseline="0" noProof="0" dirty="0">
                <a:ln>
                  <a:noFill/>
                </a:ln>
                <a:solidFill>
                  <a:srgbClr val="000000"/>
                </a:solidFill>
                <a:effectLst/>
                <a:uLnTx/>
                <a:uFillTx/>
                <a:latin typeface="Arial"/>
                <a:ea typeface="Arial"/>
                <a:cs typeface="Arial"/>
              </a:rPr>
              <a:t> </a:t>
            </a:r>
            <a:r>
              <a:rPr kumimoji="0" lang="en-US" altLang="zh-CN" sz="2800" b="0" i="0" u="none" strike="noStrike" kern="1200" cap="none" spc="-2" normalizeH="0" baseline="0" noProof="0" dirty="0">
                <a:ln>
                  <a:noFill/>
                </a:ln>
                <a:solidFill>
                  <a:srgbClr val="000000"/>
                </a:solidFill>
                <a:effectLst/>
                <a:uLnTx/>
                <a:uFillTx/>
                <a:latin typeface="Calibri"/>
                <a:ea typeface="Calibri"/>
                <a:cs typeface="Calibri"/>
              </a:rPr>
              <a:t>But</a:t>
            </a:r>
            <a:r>
              <a:rPr kumimoji="0" lang="en-US" altLang="zh-CN" sz="2800" b="0" i="0" u="none" strike="noStrike" kern="1200" cap="none" spc="11"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6" normalizeH="0" baseline="0" noProof="0" dirty="0">
                <a:ln>
                  <a:noFill/>
                </a:ln>
                <a:solidFill>
                  <a:srgbClr val="000000"/>
                </a:solidFill>
                <a:effectLst/>
                <a:uLnTx/>
                <a:uFillTx/>
                <a:latin typeface="Calibri"/>
                <a:ea typeface="Calibri"/>
                <a:cs typeface="Calibri"/>
              </a:rPr>
              <a:t>converted</a:t>
            </a:r>
            <a:r>
              <a:rPr kumimoji="0" lang="en-US" altLang="zh-CN" sz="2800" b="0" i="0" u="none" strike="noStrike" kern="1200" cap="none" spc="9"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4" normalizeH="0" baseline="0" noProof="0" dirty="0">
                <a:ln>
                  <a:noFill/>
                </a:ln>
                <a:solidFill>
                  <a:srgbClr val="000000"/>
                </a:solidFill>
                <a:effectLst/>
                <a:uLnTx/>
                <a:uFillTx/>
                <a:latin typeface="Calibri"/>
                <a:ea typeface="Calibri"/>
                <a:cs typeface="Calibri"/>
              </a:rPr>
              <a:t>output</a:t>
            </a:r>
            <a:r>
              <a:rPr kumimoji="0" lang="en-US" altLang="zh-CN" sz="2800" b="0" i="0" u="none" strike="noStrike" kern="1200" cap="none" spc="37"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is </a:t>
            </a:r>
            <a:r>
              <a:rPr kumimoji="0" lang="en-US" altLang="zh-CN" sz="2800" b="0" i="0" u="none" strike="noStrike" kern="1200" cap="none" spc="-10" normalizeH="0" baseline="0" noProof="0" dirty="0">
                <a:ln>
                  <a:noFill/>
                </a:ln>
                <a:solidFill>
                  <a:srgbClr val="000000"/>
                </a:solidFill>
                <a:effectLst/>
                <a:uLnTx/>
                <a:uFillTx/>
                <a:latin typeface="Calibri"/>
                <a:ea typeface="Calibri"/>
                <a:cs typeface="Calibri"/>
              </a:rPr>
              <a:t>valid</a:t>
            </a:r>
            <a:r>
              <a:rPr kumimoji="0" lang="en-US" altLang="zh-CN" sz="2800" b="0" i="0" u="none" strike="noStrike" kern="1200" cap="none" spc="7"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4" normalizeH="0" baseline="0" noProof="0" dirty="0">
                <a:ln>
                  <a:noFill/>
                </a:ln>
                <a:solidFill>
                  <a:srgbClr val="000000"/>
                </a:solidFill>
                <a:effectLst/>
                <a:uLnTx/>
                <a:uFillTx/>
                <a:latin typeface="Calibri"/>
                <a:ea typeface="Calibri"/>
                <a:cs typeface="Calibri"/>
              </a:rPr>
              <a:t>only</a:t>
            </a:r>
            <a:r>
              <a:rPr kumimoji="0" lang="en-US" altLang="zh-CN" sz="2800" b="0" i="0" u="none" strike="noStrike" kern="1200" cap="none" spc="5"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if </a:t>
            </a:r>
            <a:r>
              <a:rPr kumimoji="0" lang="en-US" altLang="zh-CN" sz="2800" b="0" i="0" u="none" strike="noStrike" kern="1200" cap="none" spc="-3" normalizeH="0" baseline="0" noProof="0" dirty="0">
                <a:ln>
                  <a:noFill/>
                </a:ln>
                <a:solidFill>
                  <a:srgbClr val="000000"/>
                </a:solidFill>
                <a:effectLst/>
                <a:uLnTx/>
                <a:uFillTx/>
                <a:latin typeface="Calibri"/>
                <a:ea typeface="Calibri"/>
                <a:cs typeface="Calibri"/>
              </a:rPr>
              <a:t>the</a:t>
            </a:r>
            <a:r>
              <a:rPr kumimoji="0" lang="en-US" altLang="zh-CN" sz="2800" b="0" i="0" u="none" strike="noStrike" kern="1200" cap="none" spc="5"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4" normalizeH="0" baseline="0" noProof="0" dirty="0">
                <a:ln>
                  <a:noFill/>
                </a:ln>
                <a:solidFill>
                  <a:srgbClr val="000000"/>
                </a:solidFill>
                <a:effectLst/>
                <a:uLnTx/>
                <a:uFillTx/>
                <a:latin typeface="Calibri"/>
                <a:ea typeface="Calibri"/>
                <a:cs typeface="Calibri"/>
              </a:rPr>
              <a:t>input</a:t>
            </a:r>
            <a:r>
              <a:rPr kumimoji="0" lang="en-US" altLang="zh-CN" sz="2800" b="0" i="0" u="none" strike="noStrike" kern="1200" cap="none" spc="27"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4" normalizeH="0" baseline="0" noProof="0" dirty="0">
                <a:ln>
                  <a:noFill/>
                </a:ln>
                <a:solidFill>
                  <a:srgbClr val="000000"/>
                </a:solidFill>
                <a:effectLst/>
                <a:uLnTx/>
                <a:uFillTx/>
                <a:latin typeface="Calibri"/>
                <a:ea typeface="Calibri"/>
                <a:cs typeface="Calibri"/>
              </a:rPr>
              <a:t>voltage</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0" normalizeH="0" baseline="0" noProof="0" dirty="0">
                <a:ln>
                  <a:noFill/>
                </a:ln>
                <a:solidFill>
                  <a:srgbClr val="000000"/>
                </a:solidFill>
                <a:effectLst/>
                <a:uLnTx/>
                <a:uFillTx/>
                <a:latin typeface="Calibri"/>
                <a:ea typeface="Calibri"/>
                <a:cs typeface="Calibri"/>
              </a:rPr>
              <a:t>is</a:t>
            </a:r>
            <a:r>
              <a:rPr kumimoji="0" lang="en-US" altLang="zh-CN" sz="2800" b="0" i="0" u="none" strike="noStrike" kern="1200" cap="none" spc="9"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6" normalizeH="0" baseline="0" noProof="0" dirty="0">
                <a:ln>
                  <a:noFill/>
                </a:ln>
                <a:solidFill>
                  <a:srgbClr val="000000"/>
                </a:solidFill>
                <a:effectLst/>
                <a:uLnTx/>
                <a:uFillTx/>
                <a:latin typeface="Calibri"/>
                <a:ea typeface="Calibri"/>
                <a:cs typeface="Calibri"/>
              </a:rPr>
              <a:t>constant</a:t>
            </a:r>
            <a:r>
              <a:rPr kumimoji="0" lang="en-US" altLang="zh-CN" sz="2800" b="0" i="0" u="none" strike="noStrike" kern="1200" cap="none" spc="32"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5" normalizeH="0" baseline="0" noProof="0" dirty="0">
                <a:ln>
                  <a:noFill/>
                </a:ln>
                <a:solidFill>
                  <a:srgbClr val="000000"/>
                </a:solidFill>
                <a:effectLst/>
                <a:uLnTx/>
                <a:uFillTx/>
                <a:latin typeface="Calibri"/>
                <a:ea typeface="Calibri"/>
                <a:cs typeface="Calibri"/>
              </a:rPr>
              <a:t>during</a:t>
            </a:r>
            <a:r>
              <a:rPr kumimoji="0" lang="en-US" altLang="zh-CN" sz="2800" b="0" i="0" u="none" strike="noStrike" kern="1200" cap="none" spc="24"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2" normalizeH="0" baseline="0" noProof="0" dirty="0">
                <a:ln>
                  <a:noFill/>
                </a:ln>
                <a:solidFill>
                  <a:srgbClr val="000000"/>
                </a:solidFill>
                <a:effectLst/>
                <a:uLnTx/>
                <a:uFillTx/>
                <a:latin typeface="Calibri"/>
                <a:ea typeface="Calibri"/>
                <a:cs typeface="Calibri"/>
              </a:rPr>
              <a:t>the</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7" normalizeH="0" baseline="0" noProof="0" dirty="0">
                <a:ln>
                  <a:noFill/>
                </a:ln>
                <a:solidFill>
                  <a:srgbClr val="000000"/>
                </a:solidFill>
                <a:effectLst/>
                <a:uLnTx/>
                <a:uFillTx/>
                <a:latin typeface="Calibri"/>
                <a:ea typeface="Calibri"/>
                <a:cs typeface="Calibri"/>
              </a:rPr>
              <a:t>conversion</a:t>
            </a:r>
            <a:r>
              <a:rPr kumimoji="0" lang="en-US" altLang="zh-CN" sz="2800" b="0" i="0" u="none" strike="noStrike" kern="1200" cap="none" spc="31"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 normalizeH="0" baseline="0" noProof="0" dirty="0">
                <a:ln>
                  <a:noFill/>
                </a:ln>
                <a:solidFill>
                  <a:srgbClr val="000000"/>
                </a:solidFill>
                <a:effectLst/>
                <a:uLnTx/>
                <a:uFillTx/>
                <a:latin typeface="Calibri"/>
                <a:ea typeface="Calibri"/>
                <a:cs typeface="Calibri"/>
              </a:rPr>
              <a:t>time.</a:t>
            </a:r>
            <a:endParaRPr kumimoji="0" lang="en-US" altLang="zh-CN" sz="2800" b="0" i="0" u="none" strike="noStrike" kern="1200" cap="none" spc="0" normalizeH="0" baseline="0" noProof="0" dirty="0">
              <a:ln>
                <a:noFill/>
              </a:ln>
              <a:solidFill>
                <a:prstClr val="black"/>
              </a:solidFill>
              <a:effectLst/>
              <a:uLnTx/>
              <a:uFillTx/>
              <a:latin typeface="Calibri"/>
              <a:ea typeface="Calibri"/>
              <a:cs typeface="Calibri"/>
            </a:endParaRPr>
          </a:p>
        </p:txBody>
      </p:sp>
    </p:spTree>
    <p:extLst>
      <p:ext uri="{BB962C8B-B14F-4D97-AF65-F5344CB8AC3E}">
        <p14:creationId xmlns:p14="http://schemas.microsoft.com/office/powerpoint/2010/main" val="7161603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Path44"/>
          <p:cNvSpPr/>
          <p:nvPr/>
        </p:nvSpPr>
        <p:spPr>
          <a:xfrm>
            <a:off x="0" y="0"/>
            <a:ext cx="0" cy="0"/>
          </a:xfrm>
          <a:custGeom>
            <a:avLst/>
            <a:gdLst/>
            <a:ahLst/>
            <a:cxnLst/>
            <a:rect l="l" t="t" r="r" b="b"/>
            <a:pathLst>
              <a:path/>
            </a:pathLst>
          </a:custGeom>
          <a:solidFill/>
          <a:ln>
            <a:solidFill/>
            <a:prstDash/>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pic>
        <p:nvPicPr>
          <p:cNvPr id="45" name="Image45"/>
          <p:cNvPicPr>
            <a:picLocks noChangeAspect="1"/>
          </p:cNvPicPr>
          <p:nvPr/>
        </p:nvPicPr>
        <p:blipFill>
          <a:blip r:embed="rId2"/>
          <a:stretch>
            <a:fillRect/>
          </a:stretch>
        </p:blipFill>
        <p:spPr>
          <a:xfrm>
            <a:off x="1789176" y="2098548"/>
            <a:ext cx="6937248" cy="2449068"/>
          </a:xfrm>
          <a:prstGeom prst="rect">
            <a:avLst/>
          </a:prstGeom>
          <a:noFill/>
        </p:spPr>
      </p:pic>
      <p:sp>
        <p:nvSpPr>
          <p:cNvPr id="46" name="Text Box46"/>
          <p:cNvSpPr txBox="1"/>
          <p:nvPr/>
        </p:nvSpPr>
        <p:spPr>
          <a:xfrm>
            <a:off x="91440" y="149377"/>
            <a:ext cx="9245970" cy="1617320"/>
          </a:xfrm>
          <a:prstGeom prst="rect">
            <a:avLst/>
          </a:prstGeom>
        </p:spPr>
        <p:txBody>
          <a:bodyPr wrap="square" lIns="0" tIns="0" rIns="0" rtlCol="0">
            <a:spAutoFit/>
          </a:bodyPr>
          <a:lstStyle/>
          <a:p>
            <a:pPr marL="0" marR="0" lvl="0" indent="0" algn="l" defTabSz="914400" rtl="0" eaLnBrk="1" fontAlgn="auto" latinLnBrk="0" hangingPunct="1">
              <a:lnSpc>
                <a:spcPts val="6367"/>
              </a:lnSpc>
              <a:spcBef>
                <a:spcPts val="0"/>
              </a:spcBef>
              <a:spcAft>
                <a:spcPts val="0"/>
              </a:spcAft>
              <a:buClrTx/>
              <a:buSzTx/>
              <a:buFontTx/>
              <a:buNone/>
              <a:tabLst/>
              <a:defRPr/>
            </a:pPr>
            <a:r>
              <a:rPr kumimoji="0" lang="en-US" altLang="zh-CN" sz="4400" b="0" i="0" u="none" strike="noStrike" kern="1200" cap="none" spc="-6" normalizeH="0" baseline="0" noProof="0" dirty="0">
                <a:ln>
                  <a:noFill/>
                </a:ln>
                <a:solidFill>
                  <a:srgbClr val="000000"/>
                </a:solidFill>
                <a:effectLst/>
                <a:uLnTx/>
                <a:uFillTx/>
                <a:latin typeface="Calibri Light"/>
                <a:ea typeface="Calibri Light"/>
                <a:cs typeface="Calibri Light"/>
              </a:rPr>
              <a:t>How</a:t>
            </a:r>
            <a:r>
              <a:rPr kumimoji="0" lang="en-US" altLang="zh-CN" sz="4400" b="0" i="0" u="none" strike="noStrike" kern="1200" cap="none" spc="14" normalizeH="0" baseline="0" noProof="0" dirty="0">
                <a:ln>
                  <a:noFill/>
                </a:ln>
                <a:solidFill>
                  <a:srgbClr val="000000"/>
                </a:solidFill>
                <a:effectLst/>
                <a:uLnTx/>
                <a:uFillTx/>
                <a:latin typeface="Calibri Light"/>
                <a:ea typeface="Calibri Light"/>
                <a:cs typeface="Calibri Light"/>
              </a:rPr>
              <a:t> </a:t>
            </a:r>
            <a:r>
              <a:rPr kumimoji="0" lang="en-US" altLang="zh-CN" sz="4400" b="0" i="0" u="none" strike="noStrike" kern="1200" cap="none" spc="-19" normalizeH="0" baseline="0" noProof="0" dirty="0">
                <a:ln>
                  <a:noFill/>
                </a:ln>
                <a:solidFill>
                  <a:srgbClr val="000000"/>
                </a:solidFill>
                <a:effectLst/>
                <a:uLnTx/>
                <a:uFillTx/>
                <a:latin typeface="Calibri Light"/>
                <a:ea typeface="Calibri Light"/>
                <a:cs typeface="Calibri Light"/>
              </a:rPr>
              <a:t>to</a:t>
            </a:r>
            <a:r>
              <a:rPr kumimoji="0" lang="en-US" altLang="zh-CN" sz="4400" b="0" i="0" u="none" strike="noStrike" kern="1200" cap="none" spc="0" normalizeH="0" baseline="0" noProof="0" dirty="0">
                <a:ln>
                  <a:noFill/>
                </a:ln>
                <a:solidFill>
                  <a:srgbClr val="000000"/>
                </a:solidFill>
                <a:effectLst/>
                <a:uLnTx/>
                <a:uFillTx/>
                <a:latin typeface="Calibri Light"/>
                <a:ea typeface="Calibri Light"/>
                <a:cs typeface="Calibri Light"/>
              </a:rPr>
              <a:t> </a:t>
            </a:r>
            <a:r>
              <a:rPr kumimoji="0" lang="en-US" altLang="zh-CN" sz="4400" b="0" i="0" u="none" strike="noStrike" kern="1200" cap="none" spc="-33" normalizeH="0" baseline="0" noProof="0" dirty="0">
                <a:ln>
                  <a:noFill/>
                </a:ln>
                <a:solidFill>
                  <a:srgbClr val="000000"/>
                </a:solidFill>
                <a:effectLst/>
                <a:uLnTx/>
                <a:uFillTx/>
                <a:latin typeface="Calibri Light"/>
                <a:ea typeface="Calibri Light"/>
                <a:cs typeface="Calibri Light"/>
              </a:rPr>
              <a:t>keep</a:t>
            </a:r>
            <a:r>
              <a:rPr kumimoji="0" lang="en-US" altLang="zh-CN" sz="4400" b="0" i="0" u="none" strike="noStrike" kern="1200" cap="none" spc="0" normalizeH="0" baseline="0" noProof="0" dirty="0">
                <a:ln>
                  <a:noFill/>
                </a:ln>
                <a:solidFill>
                  <a:srgbClr val="000000"/>
                </a:solidFill>
                <a:effectLst/>
                <a:uLnTx/>
                <a:uFillTx/>
                <a:latin typeface="Calibri Light"/>
                <a:ea typeface="Calibri Light"/>
                <a:cs typeface="Calibri Light"/>
              </a:rPr>
              <a:t> </a:t>
            </a:r>
            <a:r>
              <a:rPr kumimoji="0" lang="en-US" altLang="zh-CN" sz="4400" b="0" i="0" u="none" strike="noStrike" kern="1200" cap="none" spc="3" normalizeH="0" baseline="0" noProof="0" dirty="0">
                <a:ln>
                  <a:noFill/>
                </a:ln>
                <a:solidFill>
                  <a:srgbClr val="000000"/>
                </a:solidFill>
                <a:effectLst/>
                <a:uLnTx/>
                <a:uFillTx/>
                <a:latin typeface="Calibri Light"/>
                <a:ea typeface="Calibri Light"/>
                <a:cs typeface="Calibri Light"/>
              </a:rPr>
              <a:t>the</a:t>
            </a:r>
            <a:r>
              <a:rPr kumimoji="0" lang="en-US" altLang="zh-CN" sz="4400" b="0" i="0" u="none" strike="noStrike" kern="1200" cap="none" spc="0" normalizeH="0" baseline="0" noProof="0" dirty="0">
                <a:ln>
                  <a:noFill/>
                </a:ln>
                <a:solidFill>
                  <a:srgbClr val="000000"/>
                </a:solidFill>
                <a:effectLst/>
                <a:uLnTx/>
                <a:uFillTx/>
                <a:latin typeface="Calibri Light"/>
                <a:ea typeface="Calibri Light"/>
                <a:cs typeface="Calibri Light"/>
              </a:rPr>
              <a:t> </a:t>
            </a:r>
            <a:r>
              <a:rPr kumimoji="0" lang="en-US" altLang="zh-CN" sz="4400" b="0" i="0" u="none" strike="noStrike" kern="1200" cap="none" spc="3" normalizeH="0" baseline="0" noProof="0" dirty="0">
                <a:ln>
                  <a:noFill/>
                </a:ln>
                <a:solidFill>
                  <a:srgbClr val="000000"/>
                </a:solidFill>
                <a:effectLst/>
                <a:uLnTx/>
                <a:uFillTx/>
                <a:latin typeface="Calibri Light"/>
                <a:ea typeface="Calibri Light"/>
                <a:cs typeface="Calibri Light"/>
              </a:rPr>
              <a:t>input</a:t>
            </a:r>
            <a:r>
              <a:rPr kumimoji="0" lang="en-US" altLang="zh-CN" sz="4400" b="0" i="0" u="none" strike="noStrike" kern="1200" cap="none" spc="0" normalizeH="0" baseline="0" noProof="0" dirty="0">
                <a:ln>
                  <a:noFill/>
                </a:ln>
                <a:solidFill>
                  <a:srgbClr val="000000"/>
                </a:solidFill>
                <a:effectLst/>
                <a:uLnTx/>
                <a:uFillTx/>
                <a:latin typeface="Calibri Light"/>
                <a:ea typeface="Calibri Light"/>
                <a:cs typeface="Calibri Light"/>
              </a:rPr>
              <a:t> </a:t>
            </a:r>
            <a:r>
              <a:rPr kumimoji="0" lang="en-US" altLang="zh-CN" sz="4400" b="0" i="0" u="none" strike="noStrike" kern="1200" cap="none" spc="-21" normalizeH="0" baseline="0" noProof="0" dirty="0">
                <a:ln>
                  <a:noFill/>
                </a:ln>
                <a:solidFill>
                  <a:srgbClr val="000000"/>
                </a:solidFill>
                <a:effectLst/>
                <a:uLnTx/>
                <a:uFillTx/>
                <a:latin typeface="Calibri Light"/>
                <a:ea typeface="Calibri Light"/>
                <a:cs typeface="Calibri Light"/>
              </a:rPr>
              <a:t>voltage</a:t>
            </a:r>
            <a:r>
              <a:rPr kumimoji="0" lang="en-US" altLang="zh-CN" sz="4400" b="0" i="0" u="none" strike="noStrike" kern="1200" cap="none" spc="0" normalizeH="0" baseline="0" noProof="0" dirty="0">
                <a:ln>
                  <a:noFill/>
                </a:ln>
                <a:solidFill>
                  <a:srgbClr val="000000"/>
                </a:solidFill>
                <a:effectLst/>
                <a:uLnTx/>
                <a:uFillTx/>
                <a:latin typeface="Calibri Light"/>
                <a:ea typeface="Calibri Light"/>
                <a:cs typeface="Calibri Light"/>
              </a:rPr>
              <a:t> </a:t>
            </a:r>
            <a:r>
              <a:rPr kumimoji="0" lang="en-US" altLang="zh-CN" sz="4400" b="0" i="0" u="none" strike="noStrike" kern="1200" cap="none" spc="-22" normalizeH="0" baseline="0" noProof="0" dirty="0">
                <a:ln>
                  <a:noFill/>
                </a:ln>
                <a:solidFill>
                  <a:srgbClr val="000000"/>
                </a:solidFill>
                <a:effectLst/>
                <a:uLnTx/>
                <a:uFillTx/>
                <a:latin typeface="Calibri Light"/>
                <a:ea typeface="Calibri Light"/>
                <a:cs typeface="Calibri Light"/>
              </a:rPr>
              <a:t>constant</a:t>
            </a:r>
            <a:r>
              <a:rPr kumimoji="0" lang="en-US" altLang="zh-CN" sz="4400" b="0" i="0" u="none" strike="noStrike" kern="1200" cap="none" spc="0" normalizeH="0" baseline="0" noProof="0" dirty="0">
                <a:ln>
                  <a:noFill/>
                </a:ln>
                <a:solidFill>
                  <a:srgbClr val="000000"/>
                </a:solidFill>
                <a:effectLst/>
                <a:uLnTx/>
                <a:uFillTx/>
                <a:latin typeface="Calibri Light"/>
                <a:ea typeface="Calibri Light"/>
                <a:cs typeface="Calibri Light"/>
              </a:rPr>
              <a:t> </a:t>
            </a:r>
            <a:r>
              <a:rPr kumimoji="0" lang="en-US" altLang="zh-CN" sz="4400" b="0" i="0" u="none" strike="noStrike" kern="1200" cap="none" spc="5" normalizeH="0" baseline="0" noProof="0" dirty="0">
                <a:ln>
                  <a:noFill/>
                </a:ln>
                <a:solidFill>
                  <a:srgbClr val="000000"/>
                </a:solidFill>
                <a:effectLst/>
                <a:uLnTx/>
                <a:uFillTx/>
                <a:latin typeface="Calibri Light"/>
                <a:ea typeface="Calibri Light"/>
                <a:cs typeface="Calibri Light"/>
              </a:rPr>
              <a:t>?</a:t>
            </a:r>
            <a:r>
              <a:rPr kumimoji="0" lang="en-US" altLang="zh-CN" sz="4400" b="0" i="0" u="none" strike="noStrike" kern="1200" cap="none" spc="0" normalizeH="0" baseline="0" noProof="0" dirty="0">
                <a:ln>
                  <a:noFill/>
                </a:ln>
                <a:solidFill>
                  <a:srgbClr val="000000"/>
                </a:solidFill>
                <a:effectLst/>
                <a:uLnTx/>
                <a:uFillTx/>
                <a:latin typeface="Calibri Light"/>
                <a:ea typeface="Calibri Light"/>
                <a:cs typeface="Calibri Light"/>
              </a:rPr>
              <a:t> </a:t>
            </a:r>
            <a:r>
              <a:rPr kumimoji="0" lang="en-US" altLang="zh-CN" sz="2800" b="0" i="0" u="none" strike="noStrike" kern="1200" cap="none" spc="0" normalizeH="0" baseline="0" noProof="0" dirty="0">
                <a:ln>
                  <a:noFill/>
                </a:ln>
                <a:solidFill>
                  <a:srgbClr val="000000"/>
                </a:solidFill>
                <a:effectLst/>
                <a:uLnTx/>
                <a:uFillTx/>
                <a:latin typeface="Arial"/>
                <a:ea typeface="Arial"/>
                <a:cs typeface="Arial"/>
              </a:rPr>
              <a:t>•</a:t>
            </a:r>
            <a:r>
              <a:rPr kumimoji="0" lang="en-US" altLang="zh-CN" sz="2800" b="0" i="0" u="none" strike="noStrike" kern="1200" cap="none" spc="42" normalizeH="0" baseline="0" noProof="0" dirty="0">
                <a:ln>
                  <a:noFill/>
                </a:ln>
                <a:solidFill>
                  <a:srgbClr val="000000"/>
                </a:solidFill>
                <a:effectLst/>
                <a:uLnTx/>
                <a:uFillTx/>
                <a:latin typeface="Arial"/>
                <a:ea typeface="Arial"/>
                <a:cs typeface="Arial"/>
              </a:rPr>
              <a:t> </a:t>
            </a:r>
            <a:r>
              <a:rPr kumimoji="0" lang="en-US" altLang="zh-CN" sz="2800" b="0" i="0" u="none" strike="noStrike" kern="1200" cap="none" spc="-12" normalizeH="0" baseline="0" noProof="0" dirty="0">
                <a:ln>
                  <a:noFill/>
                </a:ln>
                <a:solidFill>
                  <a:srgbClr val="000000"/>
                </a:solidFill>
                <a:effectLst/>
                <a:uLnTx/>
                <a:uFillTx/>
                <a:latin typeface="Calibri"/>
                <a:ea typeface="Calibri"/>
                <a:cs typeface="Calibri"/>
              </a:rPr>
              <a:t>Latch</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3" normalizeH="0" baseline="0" noProof="0" dirty="0">
                <a:ln>
                  <a:noFill/>
                </a:ln>
                <a:solidFill>
                  <a:srgbClr val="000000"/>
                </a:solidFill>
                <a:effectLst/>
                <a:uLnTx/>
                <a:uFillTx/>
                <a:latin typeface="Calibri"/>
                <a:ea typeface="Calibri"/>
                <a:cs typeface="Calibri"/>
              </a:rPr>
              <a:t>the</a:t>
            </a:r>
            <a:r>
              <a:rPr kumimoji="0" lang="en-US" altLang="zh-CN" sz="2800" b="0" i="0" u="none" strike="noStrike" kern="1200" cap="none" spc="14"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4" normalizeH="0" baseline="0" noProof="0" dirty="0">
                <a:ln>
                  <a:noFill/>
                </a:ln>
                <a:solidFill>
                  <a:srgbClr val="000000"/>
                </a:solidFill>
                <a:effectLst/>
                <a:uLnTx/>
                <a:uFillTx/>
                <a:latin typeface="Calibri"/>
                <a:ea typeface="Calibri"/>
                <a:cs typeface="Calibri"/>
              </a:rPr>
              <a:t>input</a:t>
            </a:r>
            <a:r>
              <a:rPr kumimoji="0" lang="en-US" altLang="zh-CN" sz="2800" b="0" i="0" u="none" strike="noStrike" kern="1200" cap="none" spc="27"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4" normalizeH="0" baseline="0" noProof="0" dirty="0">
                <a:ln>
                  <a:noFill/>
                </a:ln>
                <a:solidFill>
                  <a:srgbClr val="000000"/>
                </a:solidFill>
                <a:effectLst/>
                <a:uLnTx/>
                <a:uFillTx/>
                <a:latin typeface="Calibri"/>
                <a:ea typeface="Calibri"/>
                <a:cs typeface="Calibri"/>
              </a:rPr>
              <a:t>voltage</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5" normalizeH="0" baseline="0" noProof="0" dirty="0">
                <a:ln>
                  <a:noFill/>
                </a:ln>
                <a:solidFill>
                  <a:srgbClr val="000000"/>
                </a:solidFill>
                <a:effectLst/>
                <a:uLnTx/>
                <a:uFillTx/>
                <a:latin typeface="Calibri"/>
                <a:ea typeface="Calibri"/>
                <a:cs typeface="Calibri"/>
              </a:rPr>
              <a:t>by</a:t>
            </a:r>
            <a:r>
              <a:rPr kumimoji="0" lang="en-US" altLang="zh-CN" sz="2800" b="0" i="0" u="none" strike="noStrike" kern="1200" cap="none" spc="18"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4" normalizeH="0" baseline="0" noProof="0" dirty="0">
                <a:ln>
                  <a:noFill/>
                </a:ln>
                <a:solidFill>
                  <a:srgbClr val="000000"/>
                </a:solidFill>
                <a:effectLst/>
                <a:uLnTx/>
                <a:uFillTx/>
                <a:latin typeface="Calibri"/>
                <a:ea typeface="Calibri"/>
                <a:cs typeface="Calibri"/>
              </a:rPr>
              <a:t>using</a:t>
            </a:r>
            <a:r>
              <a:rPr kumimoji="0" lang="en-US" altLang="zh-CN" sz="2800" b="0" i="0" u="none" strike="noStrike" kern="1200" cap="none" spc="25"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3" normalizeH="0" baseline="0" noProof="0" dirty="0">
                <a:ln>
                  <a:noFill/>
                </a:ln>
                <a:solidFill>
                  <a:srgbClr val="000000"/>
                </a:solidFill>
                <a:effectLst/>
                <a:uLnTx/>
                <a:uFillTx/>
                <a:latin typeface="Calibri"/>
                <a:ea typeface="Calibri"/>
                <a:cs typeface="Calibri"/>
              </a:rPr>
              <a:t>sample</a:t>
            </a:r>
            <a:r>
              <a:rPr kumimoji="0" lang="en-US" altLang="zh-CN" sz="2800" b="0" i="0" u="none" strike="noStrike" kern="1200" cap="none" spc="11"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2" normalizeH="0" baseline="0" noProof="0" dirty="0">
                <a:ln>
                  <a:noFill/>
                </a:ln>
                <a:solidFill>
                  <a:srgbClr val="000000"/>
                </a:solidFill>
                <a:effectLst/>
                <a:uLnTx/>
                <a:uFillTx/>
                <a:latin typeface="Calibri"/>
                <a:ea typeface="Calibri"/>
                <a:cs typeface="Calibri"/>
              </a:rPr>
              <a:t>and</a:t>
            </a:r>
            <a:r>
              <a:rPr kumimoji="0" lang="en-US" altLang="zh-CN" sz="2800" b="0" i="0" u="none" strike="noStrike" kern="1200" cap="none" spc="21"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4" normalizeH="0" baseline="0" noProof="0" dirty="0">
                <a:ln>
                  <a:noFill/>
                </a:ln>
                <a:solidFill>
                  <a:srgbClr val="000000"/>
                </a:solidFill>
                <a:effectLst/>
                <a:uLnTx/>
                <a:uFillTx/>
                <a:latin typeface="Calibri"/>
                <a:ea typeface="Calibri"/>
                <a:cs typeface="Calibri"/>
              </a:rPr>
              <a:t>hold</a:t>
            </a:r>
            <a:r>
              <a:rPr kumimoji="0" lang="en-US" altLang="zh-CN" sz="2800" b="0" i="0" u="none" strike="noStrike" kern="1200" cap="none" spc="22"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6" normalizeH="0" baseline="0" noProof="0" dirty="0">
                <a:ln>
                  <a:noFill/>
                </a:ln>
                <a:solidFill>
                  <a:srgbClr val="000000"/>
                </a:solidFill>
                <a:effectLst/>
                <a:uLnTx/>
                <a:uFillTx/>
                <a:latin typeface="Calibri"/>
                <a:ea typeface="Calibri"/>
                <a:cs typeface="Calibri"/>
              </a:rPr>
              <a:t>circuit.</a:t>
            </a:r>
            <a:endParaRPr kumimoji="0" lang="en-US" altLang="zh-CN" sz="2800" b="0" i="0" u="none" strike="noStrike" kern="1200" cap="none" spc="0" normalizeH="0" baseline="0" noProof="0">
              <a:ln>
                <a:noFill/>
              </a:ln>
              <a:solidFill>
                <a:prstClr val="black"/>
              </a:solidFill>
              <a:effectLst/>
              <a:uLnTx/>
              <a:uFillTx/>
              <a:latin typeface="Calibri"/>
              <a:ea typeface="Calibri"/>
              <a:cs typeface="Calibri"/>
            </a:endParaRPr>
          </a:p>
        </p:txBody>
      </p:sp>
      <p:sp>
        <p:nvSpPr>
          <p:cNvPr id="47" name="Text Box47"/>
          <p:cNvSpPr txBox="1"/>
          <p:nvPr/>
        </p:nvSpPr>
        <p:spPr>
          <a:xfrm>
            <a:off x="172212" y="4988840"/>
            <a:ext cx="11790004" cy="918200"/>
          </a:xfrm>
          <a:prstGeom prst="rect">
            <a:avLst/>
          </a:prstGeom>
        </p:spPr>
        <p:txBody>
          <a:bodyPr wrap="square" lIns="0" tIns="0" rIns="0" rtlCol="0">
            <a:spAutoFit/>
          </a:bodyPr>
          <a:lstStyle/>
          <a:p>
            <a:pPr marL="0" marR="0" lvl="0" indent="0" algn="l" defTabSz="914400" rtl="0" eaLnBrk="1" fontAlgn="auto" latinLnBrk="0" hangingPunct="1">
              <a:lnSpc>
                <a:spcPts val="3410"/>
              </a:lnSpc>
              <a:spcBef>
                <a:spcPts val="0"/>
              </a:spcBef>
              <a:spcAft>
                <a:spcPts val="0"/>
              </a:spcAft>
              <a:buClrTx/>
              <a:buSzTx/>
              <a:buFontTx/>
              <a:buNone/>
              <a:tabLst/>
              <a:defRPr/>
            </a:pPr>
            <a:r>
              <a:rPr kumimoji="0" lang="en-US" altLang="zh-CN" sz="2800" b="0" i="0" u="none" strike="noStrike" kern="1200" cap="none" spc="-21" normalizeH="0" baseline="0" noProof="0" dirty="0">
                <a:ln>
                  <a:noFill/>
                </a:ln>
                <a:solidFill>
                  <a:srgbClr val="000000"/>
                </a:solidFill>
                <a:effectLst/>
                <a:uLnTx/>
                <a:uFillTx/>
                <a:latin typeface="Calibri"/>
                <a:ea typeface="Calibri"/>
                <a:cs typeface="Calibri"/>
              </a:rPr>
              <a:t>First</a:t>
            </a:r>
            <a:r>
              <a:rPr kumimoji="0" lang="en-US" altLang="zh-CN" sz="2800" b="0" i="0" u="none" strike="noStrike" kern="1200" cap="none" spc="23"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2" normalizeH="0" baseline="0" noProof="0" dirty="0">
                <a:ln>
                  <a:noFill/>
                </a:ln>
                <a:solidFill>
                  <a:srgbClr val="000000"/>
                </a:solidFill>
                <a:effectLst/>
                <a:uLnTx/>
                <a:uFillTx/>
                <a:latin typeface="Calibri"/>
                <a:ea typeface="Calibri"/>
                <a:cs typeface="Calibri"/>
              </a:rPr>
              <a:t>Switch</a:t>
            </a:r>
            <a:r>
              <a:rPr kumimoji="0" lang="en-US" altLang="zh-CN" sz="2800" b="0" i="0" u="none" strike="noStrike" kern="1200" cap="none" spc="25"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is</a:t>
            </a:r>
            <a:r>
              <a:rPr kumimoji="0" lang="en-US" altLang="zh-CN" sz="2800" b="0" i="0" u="none" strike="noStrike" kern="1200" cap="none" spc="-13"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6" normalizeH="0" baseline="0" noProof="0" dirty="0">
                <a:ln>
                  <a:noFill/>
                </a:ln>
                <a:solidFill>
                  <a:srgbClr val="000000"/>
                </a:solidFill>
                <a:effectLst/>
                <a:uLnTx/>
                <a:uFillTx/>
                <a:latin typeface="Calibri"/>
                <a:ea typeface="Calibri"/>
                <a:cs typeface="Calibri"/>
              </a:rPr>
              <a:t>connected</a:t>
            </a:r>
            <a:r>
              <a:rPr kumimoji="0" lang="en-US" altLang="zh-CN" sz="2800" b="0" i="0" u="none" strike="noStrike" kern="1200" cap="none" spc="1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6" normalizeH="0" baseline="0" noProof="0" dirty="0" smtClean="0">
                <a:ln>
                  <a:noFill/>
                </a:ln>
                <a:solidFill>
                  <a:srgbClr val="000000"/>
                </a:solidFill>
                <a:effectLst/>
                <a:uLnTx/>
                <a:uFillTx/>
                <a:latin typeface="Calibri"/>
                <a:ea typeface="Calibri"/>
                <a:cs typeface="Calibri"/>
              </a:rPr>
              <a:t>to </a:t>
            </a:r>
            <a:r>
              <a:rPr kumimoji="0" lang="en-US" altLang="zh-CN" sz="2800" b="0" i="0" u="none" strike="noStrike" kern="1200" cap="none" spc="-6" normalizeH="0" baseline="0" noProof="0" dirty="0" smtClean="0">
                <a:ln>
                  <a:noFill/>
                </a:ln>
                <a:solidFill>
                  <a:srgbClr val="000000"/>
                </a:solidFill>
                <a:effectLst/>
                <a:uLnTx/>
                <a:uFillTx/>
                <a:latin typeface="Calibri"/>
                <a:ea typeface="Calibri"/>
                <a:cs typeface="Calibri"/>
              </a:rPr>
              <a:t>input</a:t>
            </a:r>
            <a:r>
              <a:rPr kumimoji="0" lang="en-US" altLang="zh-CN" sz="2800" b="0" i="0" u="none" strike="noStrike" kern="1200" cap="none" spc="37" normalizeH="0" baseline="0" noProof="0" dirty="0" smtClean="0">
                <a:ln>
                  <a:noFill/>
                </a:ln>
                <a:solidFill>
                  <a:srgbClr val="000000"/>
                </a:solidFill>
                <a:effectLst/>
                <a:uLnTx/>
                <a:uFillTx/>
                <a:latin typeface="Calibri"/>
                <a:ea typeface="Calibri"/>
                <a:cs typeface="Calibri"/>
              </a:rPr>
              <a:t> </a:t>
            </a:r>
            <a:r>
              <a:rPr kumimoji="0" lang="en-US" altLang="zh-CN" sz="2800" b="0" i="0" u="none" strike="noStrike" kern="1200" cap="none" spc="-14" normalizeH="0" baseline="0" noProof="0" dirty="0">
                <a:ln>
                  <a:noFill/>
                </a:ln>
                <a:solidFill>
                  <a:srgbClr val="000000"/>
                </a:solidFill>
                <a:effectLst/>
                <a:uLnTx/>
                <a:uFillTx/>
                <a:latin typeface="Calibri"/>
                <a:ea typeface="Calibri"/>
                <a:cs typeface="Calibri"/>
              </a:rPr>
              <a:t>voltage</a:t>
            </a:r>
            <a:r>
              <a:rPr kumimoji="0" lang="en-US" altLang="zh-CN" sz="2800" b="0" i="0" u="none" strike="noStrike" kern="1200" cap="none" spc="-11"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then</a:t>
            </a:r>
            <a:r>
              <a:rPr kumimoji="0" lang="en-US" altLang="zh-CN" sz="2800" b="0" i="0" u="none" strike="noStrike" kern="1200" cap="none" spc="8"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8" normalizeH="0" baseline="0" noProof="0" dirty="0">
                <a:ln>
                  <a:noFill/>
                </a:ln>
                <a:solidFill>
                  <a:srgbClr val="000000"/>
                </a:solidFill>
                <a:effectLst/>
                <a:uLnTx/>
                <a:uFillTx/>
                <a:latin typeface="Calibri"/>
                <a:ea typeface="Calibri"/>
                <a:cs typeface="Calibri"/>
              </a:rPr>
              <a:t>after</a:t>
            </a:r>
            <a:r>
              <a:rPr kumimoji="0" lang="en-US" altLang="zh-CN" sz="2800" b="0" i="0" u="none" strike="noStrike" kern="1200" cap="none" spc="-14"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some </a:t>
            </a:r>
            <a:r>
              <a:rPr kumimoji="0" lang="en-US" altLang="zh-CN" sz="2800" b="0" i="0" u="none" strike="noStrike" kern="1200" cap="none" spc="-5" normalizeH="0" baseline="0" noProof="0" dirty="0">
                <a:ln>
                  <a:noFill/>
                </a:ln>
                <a:solidFill>
                  <a:srgbClr val="000000"/>
                </a:solidFill>
                <a:effectLst/>
                <a:uLnTx/>
                <a:uFillTx/>
                <a:latin typeface="Calibri"/>
                <a:ea typeface="Calibri"/>
                <a:cs typeface="Calibri"/>
              </a:rPr>
              <a:t>time</a:t>
            </a:r>
            <a:r>
              <a:rPr kumimoji="0" lang="en-US" altLang="zh-CN" sz="2800" b="0" i="0" u="none" strike="noStrike" kern="1200" cap="none" spc="1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5" normalizeH="0" baseline="0" noProof="0" dirty="0">
                <a:ln>
                  <a:noFill/>
                </a:ln>
                <a:solidFill>
                  <a:srgbClr val="000000"/>
                </a:solidFill>
                <a:effectLst/>
                <a:uLnTx/>
                <a:uFillTx/>
                <a:latin typeface="Calibri"/>
                <a:ea typeface="Calibri"/>
                <a:cs typeface="Calibri"/>
              </a:rPr>
              <a:t>connect</a:t>
            </a:r>
            <a:r>
              <a:rPr kumimoji="0" lang="en-US" altLang="zh-CN" sz="2800" b="0" i="0" u="none" strike="noStrike" kern="1200" cap="none" spc="15"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it </a:t>
            </a:r>
            <a:r>
              <a:rPr kumimoji="0" lang="en-US" altLang="zh-CN" sz="2800" b="0" i="0" u="none" strike="noStrike" kern="1200" cap="none" spc="-11" normalizeH="0" baseline="0" noProof="0" dirty="0">
                <a:ln>
                  <a:noFill/>
                </a:ln>
                <a:solidFill>
                  <a:srgbClr val="000000"/>
                </a:solidFill>
                <a:effectLst/>
                <a:uLnTx/>
                <a:uFillTx/>
                <a:latin typeface="Calibri"/>
                <a:ea typeface="Calibri"/>
                <a:cs typeface="Calibri"/>
              </a:rPr>
              <a:t>to</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8" normalizeH="0" baseline="0" noProof="0" dirty="0">
                <a:ln>
                  <a:noFill/>
                </a:ln>
                <a:solidFill>
                  <a:srgbClr val="000000"/>
                </a:solidFill>
                <a:effectLst/>
                <a:uLnTx/>
                <a:uFillTx/>
                <a:latin typeface="Calibri"/>
                <a:ea typeface="Calibri"/>
                <a:cs typeface="Calibri"/>
              </a:rPr>
              <a:t>ground.</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20" normalizeH="0" baseline="0" noProof="0" dirty="0">
                <a:ln>
                  <a:noFill/>
                </a:ln>
                <a:solidFill>
                  <a:srgbClr val="000000"/>
                </a:solidFill>
                <a:effectLst/>
                <a:uLnTx/>
                <a:uFillTx/>
                <a:latin typeface="Calibri"/>
                <a:ea typeface="Calibri"/>
                <a:cs typeface="Calibri"/>
              </a:rPr>
              <a:t>Therefore</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the</a:t>
            </a:r>
            <a:r>
              <a:rPr kumimoji="0" lang="en-US" altLang="zh-CN" sz="2800" b="0" i="0" u="none" strike="noStrike" kern="1200" cap="none" spc="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4" normalizeH="0" baseline="0" noProof="0" dirty="0">
                <a:ln>
                  <a:noFill/>
                </a:ln>
                <a:solidFill>
                  <a:srgbClr val="000000"/>
                </a:solidFill>
                <a:effectLst/>
                <a:uLnTx/>
                <a:uFillTx/>
                <a:latin typeface="Calibri"/>
                <a:ea typeface="Calibri"/>
                <a:cs typeface="Calibri"/>
              </a:rPr>
              <a:t>voltage</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1" normalizeH="0" baseline="0" noProof="0" dirty="0">
                <a:ln>
                  <a:noFill/>
                </a:ln>
                <a:solidFill>
                  <a:srgbClr val="000000"/>
                </a:solidFill>
                <a:effectLst/>
                <a:uLnTx/>
                <a:uFillTx/>
                <a:latin typeface="Calibri"/>
                <a:ea typeface="Calibri"/>
                <a:cs typeface="Calibri"/>
              </a:rPr>
              <a:t>in</a:t>
            </a:r>
            <a:r>
              <a:rPr kumimoji="0" lang="en-US" altLang="zh-CN" sz="2800" b="0" i="0" u="none" strike="noStrike" kern="1200" cap="none" spc="8"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C </a:t>
            </a:r>
            <a:r>
              <a:rPr kumimoji="0" lang="en-US" altLang="zh-CN" sz="2800" b="0" i="0" u="none" strike="noStrike" kern="1200" cap="none" spc="-9" normalizeH="0" baseline="0" noProof="0" dirty="0">
                <a:ln>
                  <a:noFill/>
                </a:ln>
                <a:solidFill>
                  <a:srgbClr val="000000"/>
                </a:solidFill>
                <a:effectLst/>
                <a:uLnTx/>
                <a:uFillTx/>
                <a:latin typeface="Calibri"/>
                <a:ea typeface="Calibri"/>
                <a:cs typeface="Calibri"/>
              </a:rPr>
              <a:t>remains</a:t>
            </a:r>
            <a:r>
              <a:rPr kumimoji="0" lang="en-US" altLang="zh-CN" sz="2800" b="0" i="0" u="none" strike="noStrike" kern="1200" cap="none" spc="1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4" normalizeH="0" baseline="0" noProof="0" dirty="0">
                <a:ln>
                  <a:noFill/>
                </a:ln>
                <a:solidFill>
                  <a:srgbClr val="000000"/>
                </a:solidFill>
                <a:effectLst/>
                <a:uLnTx/>
                <a:uFillTx/>
                <a:latin typeface="Calibri"/>
                <a:ea typeface="Calibri"/>
                <a:cs typeface="Calibri"/>
              </a:rPr>
              <a:t>constant.</a:t>
            </a:r>
            <a:endParaRPr kumimoji="0" lang="en-US" altLang="zh-CN" sz="2800" b="0" i="0" u="none" strike="noStrike" kern="1200" cap="none" spc="0" normalizeH="0" baseline="0" noProof="0" dirty="0">
              <a:ln>
                <a:noFill/>
              </a:ln>
              <a:solidFill>
                <a:prstClr val="black"/>
              </a:solidFill>
              <a:effectLst/>
              <a:uLnTx/>
              <a:uFillTx/>
              <a:latin typeface="Calibri"/>
              <a:ea typeface="Calibri"/>
              <a:cs typeface="Calibri"/>
            </a:endParaRPr>
          </a:p>
        </p:txBody>
      </p:sp>
    </p:spTree>
    <p:extLst>
      <p:ext uri="{BB962C8B-B14F-4D97-AF65-F5344CB8AC3E}">
        <p14:creationId xmlns:p14="http://schemas.microsoft.com/office/powerpoint/2010/main" val="39548097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Path48"/>
          <p:cNvSpPr/>
          <p:nvPr/>
        </p:nvSpPr>
        <p:spPr>
          <a:xfrm>
            <a:off x="0" y="0"/>
            <a:ext cx="0" cy="0"/>
          </a:xfrm>
          <a:custGeom>
            <a:avLst/>
            <a:gdLst/>
            <a:ahLst/>
            <a:cxnLst/>
            <a:rect l="l" t="t" r="r" b="b"/>
            <a:pathLst>
              <a:path/>
            </a:pathLst>
          </a:custGeom>
          <a:solidFill/>
          <a:ln>
            <a:solidFill/>
            <a:prstDash/>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pic>
        <p:nvPicPr>
          <p:cNvPr id="49" name="Image49"/>
          <p:cNvPicPr>
            <a:picLocks noChangeAspect="1"/>
          </p:cNvPicPr>
          <p:nvPr/>
        </p:nvPicPr>
        <p:blipFill>
          <a:blip r:embed="rId2"/>
          <a:stretch>
            <a:fillRect/>
          </a:stretch>
        </p:blipFill>
        <p:spPr>
          <a:xfrm>
            <a:off x="2819400" y="1981200"/>
            <a:ext cx="5315712" cy="3429000"/>
          </a:xfrm>
          <a:prstGeom prst="rect">
            <a:avLst/>
          </a:prstGeom>
          <a:noFill/>
        </p:spPr>
      </p:pic>
      <p:sp>
        <p:nvSpPr>
          <p:cNvPr id="50" name="Text Box50"/>
          <p:cNvSpPr txBox="1"/>
          <p:nvPr/>
        </p:nvSpPr>
        <p:spPr>
          <a:xfrm>
            <a:off x="929640" y="762279"/>
            <a:ext cx="1646427" cy="559613"/>
          </a:xfrm>
          <a:prstGeom prst="rect">
            <a:avLst/>
          </a:prstGeom>
        </p:spPr>
        <p:txBody>
          <a:bodyPr wrap="square" lIns="0" tIns="0" rIns="0" rtlCol="0">
            <a:spAutoFit/>
          </a:bodyPr>
          <a:lstStyle/>
          <a:p>
            <a:pPr marL="0" marR="0" lvl="0" indent="0" algn="l" defTabSz="914400" rtl="0" eaLnBrk="1" fontAlgn="auto" latinLnBrk="0" hangingPunct="1">
              <a:lnSpc>
                <a:spcPts val="4406"/>
              </a:lnSpc>
              <a:spcBef>
                <a:spcPts val="0"/>
              </a:spcBef>
              <a:spcAft>
                <a:spcPts val="0"/>
              </a:spcAft>
              <a:buClrTx/>
              <a:buSzTx/>
              <a:buFontTx/>
              <a:buNone/>
              <a:tabLst/>
              <a:defRPr/>
            </a:pPr>
            <a:r>
              <a:rPr kumimoji="0" lang="en-US" altLang="zh-CN" sz="4400" b="0" i="0" u="none" strike="noStrike" kern="1200" cap="none" spc="5" normalizeH="0" baseline="0" noProof="0" dirty="0">
                <a:ln>
                  <a:noFill/>
                </a:ln>
                <a:solidFill>
                  <a:srgbClr val="000000"/>
                </a:solidFill>
                <a:effectLst/>
                <a:uLnTx/>
                <a:uFillTx/>
                <a:latin typeface="Calibri Light"/>
                <a:ea typeface="Calibri Light"/>
                <a:cs typeface="Calibri Light"/>
              </a:rPr>
              <a:t>Output</a:t>
            </a:r>
            <a:endParaRPr kumimoji="0" lang="en-US" altLang="zh-CN" sz="4400" b="0" i="0" u="none" strike="noStrike" kern="1200" cap="none" spc="0" normalizeH="0" baseline="0" noProof="0">
              <a:ln>
                <a:noFill/>
              </a:ln>
              <a:solidFill>
                <a:prstClr val="black"/>
              </a:solidFill>
              <a:effectLst/>
              <a:uLnTx/>
              <a:uFillTx/>
              <a:latin typeface="Calibri Light"/>
              <a:ea typeface="Calibri Light"/>
              <a:cs typeface="Calibri Light"/>
            </a:endParaRPr>
          </a:p>
        </p:txBody>
      </p:sp>
    </p:spTree>
    <p:extLst>
      <p:ext uri="{BB962C8B-B14F-4D97-AF65-F5344CB8AC3E}">
        <p14:creationId xmlns:p14="http://schemas.microsoft.com/office/powerpoint/2010/main" val="24648695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Path51"/>
          <p:cNvSpPr/>
          <p:nvPr/>
        </p:nvSpPr>
        <p:spPr>
          <a:xfrm>
            <a:off x="0" y="0"/>
            <a:ext cx="0" cy="0"/>
          </a:xfrm>
          <a:custGeom>
            <a:avLst/>
            <a:gdLst/>
            <a:ahLst/>
            <a:cxnLst/>
            <a:rect l="l" t="t" r="r" b="b"/>
            <a:pathLst>
              <a:path/>
            </a:pathLst>
          </a:custGeom>
          <a:solidFill/>
          <a:ln>
            <a:solidFill/>
            <a:prstDash/>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2" name="Text Box52"/>
          <p:cNvSpPr txBox="1"/>
          <p:nvPr/>
        </p:nvSpPr>
        <p:spPr>
          <a:xfrm>
            <a:off x="4373626" y="374904"/>
            <a:ext cx="2185111" cy="457200"/>
          </a:xfrm>
          <a:prstGeom prst="rect">
            <a:avLst/>
          </a:prstGeom>
        </p:spPr>
        <p:txBody>
          <a:bodyPr wrap="square" lIns="0" tIns="0" rIns="0" rtlCol="0">
            <a:spAutoFit/>
          </a:bodyPr>
          <a:lstStyle/>
          <a:p>
            <a:pPr marL="0" marR="0" lvl="0" indent="0" algn="l" defTabSz="914400" rtl="0" eaLnBrk="1" fontAlgn="auto" latinLnBrk="0" hangingPunct="1">
              <a:lnSpc>
                <a:spcPts val="3600"/>
              </a:lnSpc>
              <a:spcBef>
                <a:spcPts val="0"/>
              </a:spcBef>
              <a:spcAft>
                <a:spcPts val="0"/>
              </a:spcAft>
              <a:buClrTx/>
              <a:buSzTx/>
              <a:buFontTx/>
              <a:buNone/>
              <a:tabLst/>
              <a:defRPr/>
            </a:pPr>
            <a:r>
              <a:rPr kumimoji="0" lang="en-US" altLang="zh-CN" sz="3600" b="0" i="0" u="none" strike="noStrike" kern="1200" cap="none" spc="-14" normalizeH="0" baseline="0" noProof="0" dirty="0">
                <a:ln>
                  <a:noFill/>
                </a:ln>
                <a:solidFill>
                  <a:srgbClr val="0563C1"/>
                </a:solidFill>
                <a:effectLst/>
                <a:uLnTx/>
                <a:uFillTx/>
                <a:latin typeface="Calibri"/>
                <a:ea typeface="Calibri"/>
                <a:cs typeface="Calibri"/>
              </a:rPr>
              <a:t>Advantages</a:t>
            </a:r>
            <a:endParaRPr kumimoji="0" lang="en-US" altLang="zh-CN" sz="3600" b="0" i="0" u="none" strike="noStrike" kern="1200" cap="none" spc="0" normalizeH="0" baseline="0" noProof="0">
              <a:ln>
                <a:noFill/>
              </a:ln>
              <a:solidFill>
                <a:prstClr val="black"/>
              </a:solidFill>
              <a:effectLst/>
              <a:uLnTx/>
              <a:uFillTx/>
              <a:latin typeface="Calibri"/>
              <a:ea typeface="Calibri"/>
              <a:cs typeface="Calibri"/>
            </a:endParaRPr>
          </a:p>
        </p:txBody>
      </p:sp>
      <p:sp>
        <p:nvSpPr>
          <p:cNvPr id="53" name="Text Box53"/>
          <p:cNvSpPr txBox="1"/>
          <p:nvPr/>
        </p:nvSpPr>
        <p:spPr>
          <a:xfrm>
            <a:off x="588874" y="981916"/>
            <a:ext cx="5289507" cy="410131"/>
          </a:xfrm>
          <a:prstGeom prst="rect">
            <a:avLst/>
          </a:prstGeom>
        </p:spPr>
        <p:txBody>
          <a:bodyPr wrap="square" lIns="0" tIns="0" rIns="0" rtlCol="0">
            <a:spAutoFit/>
          </a:bodyPr>
          <a:lstStyle/>
          <a:p>
            <a:pPr marL="0" marR="0" lvl="0" indent="0" algn="l" defTabSz="914400" rtl="0" eaLnBrk="1" fontAlgn="auto" latinLnBrk="0" hangingPunct="1">
              <a:lnSpc>
                <a:spcPts val="3229"/>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Arial"/>
                <a:ea typeface="Arial"/>
                <a:cs typeface="Arial"/>
              </a:rPr>
              <a:t>•</a:t>
            </a:r>
            <a:r>
              <a:rPr kumimoji="0" lang="en-US" altLang="zh-CN" sz="2800" b="0" i="0" u="none" strike="noStrike" kern="1200" cap="none" spc="498" normalizeH="0" baseline="0" noProof="0" dirty="0">
                <a:ln>
                  <a:noFill/>
                </a:ln>
                <a:solidFill>
                  <a:srgbClr val="000000"/>
                </a:solidFill>
                <a:effectLst/>
                <a:uLnTx/>
                <a:uFillTx/>
                <a:latin typeface="Arial"/>
                <a:ea typeface="Arial"/>
                <a:cs typeface="Arial"/>
              </a:rPr>
              <a:t> </a:t>
            </a:r>
            <a:r>
              <a:rPr kumimoji="0" lang="en-US" altLang="zh-CN" sz="2800" b="0" i="0" u="none" strike="noStrike" kern="1200" cap="none" spc="-2" normalizeH="0" baseline="0" noProof="0" dirty="0">
                <a:ln>
                  <a:noFill/>
                </a:ln>
                <a:solidFill>
                  <a:srgbClr val="000000"/>
                </a:solidFill>
                <a:effectLst/>
                <a:uLnTx/>
                <a:uFillTx/>
                <a:latin typeface="Calibri"/>
                <a:ea typeface="Calibri"/>
                <a:cs typeface="Calibri"/>
              </a:rPr>
              <a:t>Capable</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3" normalizeH="0" baseline="0" noProof="0" dirty="0">
                <a:ln>
                  <a:noFill/>
                </a:ln>
                <a:solidFill>
                  <a:srgbClr val="000000"/>
                </a:solidFill>
                <a:effectLst/>
                <a:uLnTx/>
                <a:uFillTx/>
                <a:latin typeface="Calibri"/>
                <a:ea typeface="Calibri"/>
                <a:cs typeface="Calibri"/>
              </a:rPr>
              <a:t>of</a:t>
            </a:r>
            <a:r>
              <a:rPr kumimoji="0" lang="en-US" altLang="zh-CN" sz="2800" b="0" i="0" u="none" strike="noStrike" kern="1200" cap="none" spc="-13"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5" normalizeH="0" baseline="0" noProof="0" dirty="0">
                <a:ln>
                  <a:noFill/>
                </a:ln>
                <a:solidFill>
                  <a:srgbClr val="000000"/>
                </a:solidFill>
                <a:effectLst/>
                <a:uLnTx/>
                <a:uFillTx/>
                <a:latin typeface="Calibri"/>
                <a:ea typeface="Calibri"/>
                <a:cs typeface="Calibri"/>
              </a:rPr>
              <a:t>high</a:t>
            </a:r>
            <a:r>
              <a:rPr kumimoji="0" lang="en-US" altLang="zh-CN" sz="2800" b="0" i="0" u="none" strike="noStrike" kern="1200" cap="none" spc="2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2" normalizeH="0" baseline="0" noProof="0" dirty="0">
                <a:ln>
                  <a:noFill/>
                </a:ln>
                <a:solidFill>
                  <a:srgbClr val="000000"/>
                </a:solidFill>
                <a:effectLst/>
                <a:uLnTx/>
                <a:uFillTx/>
                <a:latin typeface="Calibri"/>
                <a:ea typeface="Calibri"/>
                <a:cs typeface="Calibri"/>
              </a:rPr>
              <a:t>speed</a:t>
            </a:r>
            <a:r>
              <a:rPr kumimoji="0" lang="en-US" altLang="zh-CN" sz="2800" b="0" i="0" u="none" strike="noStrike" kern="1200" cap="none" spc="13"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2" normalizeH="0" baseline="0" noProof="0" dirty="0">
                <a:ln>
                  <a:noFill/>
                </a:ln>
                <a:solidFill>
                  <a:srgbClr val="000000"/>
                </a:solidFill>
                <a:effectLst/>
                <a:uLnTx/>
                <a:uFillTx/>
                <a:latin typeface="Calibri"/>
                <a:ea typeface="Calibri"/>
                <a:cs typeface="Calibri"/>
              </a:rPr>
              <a:t>and</a:t>
            </a:r>
            <a:r>
              <a:rPr kumimoji="0" lang="en-US" altLang="zh-CN" sz="2800" b="0" i="0" u="none" strike="noStrike" kern="1200" cap="none" spc="1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8" normalizeH="0" baseline="0" noProof="0" dirty="0">
                <a:ln>
                  <a:noFill/>
                </a:ln>
                <a:solidFill>
                  <a:srgbClr val="000000"/>
                </a:solidFill>
                <a:effectLst/>
                <a:uLnTx/>
                <a:uFillTx/>
                <a:latin typeface="Calibri"/>
                <a:ea typeface="Calibri"/>
                <a:cs typeface="Calibri"/>
              </a:rPr>
              <a:t>reliable</a:t>
            </a:r>
            <a:endParaRPr kumimoji="0" lang="en-US" altLang="zh-CN" sz="2800" b="0" i="0" u="none" strike="noStrike" kern="1200" cap="none" spc="0" normalizeH="0" baseline="0" noProof="0">
              <a:ln>
                <a:noFill/>
              </a:ln>
              <a:solidFill>
                <a:prstClr val="black"/>
              </a:solidFill>
              <a:effectLst/>
              <a:uLnTx/>
              <a:uFillTx/>
              <a:latin typeface="Calibri"/>
              <a:ea typeface="Calibri"/>
              <a:cs typeface="Calibri"/>
            </a:endParaRPr>
          </a:p>
        </p:txBody>
      </p:sp>
      <p:sp>
        <p:nvSpPr>
          <p:cNvPr id="54" name="Text Box54"/>
          <p:cNvSpPr txBox="1"/>
          <p:nvPr/>
        </p:nvSpPr>
        <p:spPr>
          <a:xfrm>
            <a:off x="588874" y="1323292"/>
            <a:ext cx="7234702" cy="410131"/>
          </a:xfrm>
          <a:prstGeom prst="rect">
            <a:avLst/>
          </a:prstGeom>
        </p:spPr>
        <p:txBody>
          <a:bodyPr wrap="square" lIns="0" tIns="0" rIns="0" rtlCol="0">
            <a:spAutoFit/>
          </a:bodyPr>
          <a:lstStyle/>
          <a:p>
            <a:pPr marL="0" marR="0" lvl="0" indent="0" algn="l" defTabSz="914400" rtl="0" eaLnBrk="1" fontAlgn="auto" latinLnBrk="0" hangingPunct="1">
              <a:lnSpc>
                <a:spcPts val="3229"/>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Arial"/>
                <a:ea typeface="Arial"/>
                <a:cs typeface="Arial"/>
              </a:rPr>
              <a:t>•</a:t>
            </a:r>
            <a:r>
              <a:rPr kumimoji="0" lang="en-US" altLang="zh-CN" sz="2800" b="0" i="0" u="none" strike="noStrike" kern="1200" cap="none" spc="498" normalizeH="0" baseline="0" noProof="0" dirty="0">
                <a:ln>
                  <a:noFill/>
                </a:ln>
                <a:solidFill>
                  <a:srgbClr val="000000"/>
                </a:solidFill>
                <a:effectLst/>
                <a:uLnTx/>
                <a:uFillTx/>
                <a:latin typeface="Arial"/>
                <a:ea typeface="Arial"/>
                <a:cs typeface="Arial"/>
              </a:rPr>
              <a:t> </a:t>
            </a:r>
            <a:r>
              <a:rPr kumimoji="0" lang="en-US" altLang="zh-CN" sz="2800" b="0" i="0" u="none" strike="noStrike" kern="1200" cap="none" spc="-5" normalizeH="0" baseline="0" noProof="0" dirty="0">
                <a:ln>
                  <a:noFill/>
                </a:ln>
                <a:solidFill>
                  <a:srgbClr val="000000"/>
                </a:solidFill>
                <a:effectLst/>
                <a:uLnTx/>
                <a:uFillTx/>
                <a:latin typeface="Calibri"/>
                <a:ea typeface="Calibri"/>
                <a:cs typeface="Calibri"/>
              </a:rPr>
              <a:t>Medium</a:t>
            </a:r>
            <a:r>
              <a:rPr kumimoji="0" lang="en-US" altLang="zh-CN" sz="2800" b="0" i="0" u="none" strike="noStrike" kern="1200" cap="none" spc="32"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7" normalizeH="0" baseline="0" noProof="0" dirty="0">
                <a:ln>
                  <a:noFill/>
                </a:ln>
                <a:solidFill>
                  <a:srgbClr val="000000"/>
                </a:solidFill>
                <a:effectLst/>
                <a:uLnTx/>
                <a:uFillTx/>
                <a:latin typeface="Calibri"/>
                <a:ea typeface="Calibri"/>
                <a:cs typeface="Calibri"/>
              </a:rPr>
              <a:t>accuracy</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9" normalizeH="0" baseline="0" noProof="0" dirty="0">
                <a:ln>
                  <a:noFill/>
                </a:ln>
                <a:solidFill>
                  <a:srgbClr val="000000"/>
                </a:solidFill>
                <a:effectLst/>
                <a:uLnTx/>
                <a:uFillTx/>
                <a:latin typeface="Calibri"/>
                <a:ea typeface="Calibri"/>
                <a:cs typeface="Calibri"/>
              </a:rPr>
              <a:t>compared</a:t>
            </a:r>
            <a:r>
              <a:rPr kumimoji="0" lang="en-US" altLang="zh-CN" sz="2800" b="0" i="0" u="none" strike="noStrike" kern="1200" cap="none" spc="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4" normalizeH="0" baseline="0" noProof="0" dirty="0">
                <a:ln>
                  <a:noFill/>
                </a:ln>
                <a:solidFill>
                  <a:srgbClr val="000000"/>
                </a:solidFill>
                <a:effectLst/>
                <a:uLnTx/>
                <a:uFillTx/>
                <a:latin typeface="Calibri"/>
                <a:ea typeface="Calibri"/>
                <a:cs typeface="Calibri"/>
              </a:rPr>
              <a:t>to</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other </a:t>
            </a:r>
            <a:r>
              <a:rPr kumimoji="0" lang="en-US" altLang="zh-CN" sz="2800" b="0" i="0" u="none" strike="noStrike" kern="1200" cap="none" spc="-2" normalizeH="0" baseline="0" noProof="0" dirty="0">
                <a:ln>
                  <a:noFill/>
                </a:ln>
                <a:solidFill>
                  <a:srgbClr val="000000"/>
                </a:solidFill>
                <a:effectLst/>
                <a:uLnTx/>
                <a:uFillTx/>
                <a:latin typeface="Calibri"/>
                <a:ea typeface="Calibri"/>
                <a:cs typeface="Calibri"/>
              </a:rPr>
              <a:t>ADC</a:t>
            </a:r>
            <a:r>
              <a:rPr kumimoji="0" lang="en-US" altLang="zh-CN" sz="2800" b="0" i="0" u="none" strike="noStrike" kern="1200" cap="none" spc="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4" normalizeH="0" baseline="0" noProof="0" dirty="0">
                <a:ln>
                  <a:noFill/>
                </a:ln>
                <a:solidFill>
                  <a:srgbClr val="000000"/>
                </a:solidFill>
                <a:effectLst/>
                <a:uLnTx/>
                <a:uFillTx/>
                <a:latin typeface="Calibri"/>
                <a:ea typeface="Calibri"/>
                <a:cs typeface="Calibri"/>
              </a:rPr>
              <a:t>types</a:t>
            </a:r>
            <a:endParaRPr kumimoji="0" lang="en-US" altLang="zh-CN" sz="2800" b="0" i="0" u="none" strike="noStrike" kern="1200" cap="none" spc="0" normalizeH="0" baseline="0" noProof="0">
              <a:ln>
                <a:noFill/>
              </a:ln>
              <a:solidFill>
                <a:prstClr val="black"/>
              </a:solidFill>
              <a:effectLst/>
              <a:uLnTx/>
              <a:uFillTx/>
              <a:latin typeface="Calibri"/>
              <a:ea typeface="Calibri"/>
              <a:cs typeface="Calibri"/>
            </a:endParaRPr>
          </a:p>
        </p:txBody>
      </p:sp>
      <p:sp>
        <p:nvSpPr>
          <p:cNvPr id="55" name="Text Box55"/>
          <p:cNvSpPr txBox="1"/>
          <p:nvPr/>
        </p:nvSpPr>
        <p:spPr>
          <a:xfrm>
            <a:off x="588874" y="1664668"/>
            <a:ext cx="5955052" cy="410131"/>
          </a:xfrm>
          <a:prstGeom prst="rect">
            <a:avLst/>
          </a:prstGeom>
        </p:spPr>
        <p:txBody>
          <a:bodyPr wrap="square" lIns="0" tIns="0" rIns="0" rtlCol="0">
            <a:spAutoFit/>
          </a:bodyPr>
          <a:lstStyle/>
          <a:p>
            <a:pPr marL="0" marR="0" lvl="0" indent="0" algn="l" defTabSz="914400" rtl="0" eaLnBrk="1" fontAlgn="auto" latinLnBrk="0" hangingPunct="1">
              <a:lnSpc>
                <a:spcPts val="3229"/>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Arial"/>
                <a:ea typeface="Arial"/>
                <a:cs typeface="Arial"/>
              </a:rPr>
              <a:t>•</a:t>
            </a:r>
            <a:r>
              <a:rPr kumimoji="0" lang="en-US" altLang="zh-CN" sz="2800" b="0" i="0" u="none" strike="noStrike" kern="1200" cap="none" spc="498" normalizeH="0" baseline="0" noProof="0" dirty="0">
                <a:ln>
                  <a:noFill/>
                </a:ln>
                <a:solidFill>
                  <a:srgbClr val="000000"/>
                </a:solidFill>
                <a:effectLst/>
                <a:uLnTx/>
                <a:uFillTx/>
                <a:latin typeface="Arial"/>
                <a:ea typeface="Arial"/>
                <a:cs typeface="Arial"/>
              </a:rPr>
              <a:t> </a:t>
            </a:r>
            <a:r>
              <a:rPr kumimoji="0" lang="en-US" altLang="zh-CN" sz="2800" b="0" i="0" u="none" strike="noStrike" kern="1200" cap="none" spc="-2" normalizeH="0" baseline="0" noProof="0" dirty="0">
                <a:ln>
                  <a:noFill/>
                </a:ln>
                <a:solidFill>
                  <a:srgbClr val="000000"/>
                </a:solidFill>
                <a:effectLst/>
                <a:uLnTx/>
                <a:uFillTx/>
                <a:latin typeface="Calibri"/>
                <a:ea typeface="Calibri"/>
                <a:cs typeface="Calibri"/>
              </a:rPr>
              <a:t>Good</a:t>
            </a:r>
            <a:r>
              <a:rPr kumimoji="0" lang="en-US" altLang="zh-CN" sz="2800" b="0" i="0" u="none" strike="noStrike" kern="1200" cap="none" spc="12"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2" normalizeH="0" baseline="0" noProof="0" dirty="0">
                <a:ln>
                  <a:noFill/>
                </a:ln>
                <a:solidFill>
                  <a:srgbClr val="000000"/>
                </a:solidFill>
                <a:effectLst/>
                <a:uLnTx/>
                <a:uFillTx/>
                <a:latin typeface="Calibri"/>
                <a:ea typeface="Calibri"/>
                <a:cs typeface="Calibri"/>
              </a:rPr>
              <a:t>tradeoff</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8" normalizeH="0" baseline="0" noProof="0" dirty="0">
                <a:ln>
                  <a:noFill/>
                </a:ln>
                <a:solidFill>
                  <a:srgbClr val="000000"/>
                </a:solidFill>
                <a:effectLst/>
                <a:uLnTx/>
                <a:uFillTx/>
                <a:latin typeface="Calibri"/>
                <a:ea typeface="Calibri"/>
                <a:cs typeface="Calibri"/>
              </a:rPr>
              <a:t>between</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 normalizeH="0" baseline="0" noProof="0" dirty="0">
                <a:ln>
                  <a:noFill/>
                </a:ln>
                <a:solidFill>
                  <a:srgbClr val="000000"/>
                </a:solidFill>
                <a:effectLst/>
                <a:uLnTx/>
                <a:uFillTx/>
                <a:latin typeface="Calibri"/>
                <a:ea typeface="Calibri"/>
                <a:cs typeface="Calibri"/>
              </a:rPr>
              <a:t>speed</a:t>
            </a:r>
            <a:r>
              <a:rPr kumimoji="0" lang="en-US" altLang="zh-CN" sz="2800" b="0" i="0" u="none" strike="noStrike" kern="1200" cap="none" spc="11"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2" normalizeH="0" baseline="0" noProof="0" dirty="0">
                <a:ln>
                  <a:noFill/>
                </a:ln>
                <a:solidFill>
                  <a:srgbClr val="000000"/>
                </a:solidFill>
                <a:effectLst/>
                <a:uLnTx/>
                <a:uFillTx/>
                <a:latin typeface="Calibri"/>
                <a:ea typeface="Calibri"/>
                <a:cs typeface="Calibri"/>
              </a:rPr>
              <a:t>and</a:t>
            </a:r>
            <a:r>
              <a:rPr kumimoji="0" lang="en-US" altLang="zh-CN" sz="2800" b="0" i="0" u="none" strike="noStrike" kern="1200" cap="none" spc="25"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5" normalizeH="0" baseline="0" noProof="0" dirty="0">
                <a:ln>
                  <a:noFill/>
                </a:ln>
                <a:solidFill>
                  <a:srgbClr val="000000"/>
                </a:solidFill>
                <a:effectLst/>
                <a:uLnTx/>
                <a:uFillTx/>
                <a:latin typeface="Calibri"/>
                <a:ea typeface="Calibri"/>
                <a:cs typeface="Calibri"/>
              </a:rPr>
              <a:t>cost</a:t>
            </a:r>
            <a:endParaRPr kumimoji="0" lang="en-US" altLang="zh-CN" sz="2800" b="0" i="0" u="none" strike="noStrike" kern="1200" cap="none" spc="0" normalizeH="0" baseline="0" noProof="0">
              <a:ln>
                <a:noFill/>
              </a:ln>
              <a:solidFill>
                <a:prstClr val="black"/>
              </a:solidFill>
              <a:effectLst/>
              <a:uLnTx/>
              <a:uFillTx/>
              <a:latin typeface="Calibri"/>
              <a:ea typeface="Calibri"/>
              <a:cs typeface="Calibri"/>
            </a:endParaRPr>
          </a:p>
        </p:txBody>
      </p:sp>
      <p:sp>
        <p:nvSpPr>
          <p:cNvPr id="56" name="Text Box56"/>
          <p:cNvSpPr txBox="1"/>
          <p:nvPr/>
        </p:nvSpPr>
        <p:spPr>
          <a:xfrm>
            <a:off x="588874" y="2005768"/>
            <a:ext cx="9286298" cy="751860"/>
          </a:xfrm>
          <a:prstGeom prst="rect">
            <a:avLst/>
          </a:prstGeom>
        </p:spPr>
        <p:txBody>
          <a:bodyPr wrap="square" lIns="0" tIns="0" rIns="0" rtlCol="0">
            <a:spAutoFit/>
          </a:bodyPr>
          <a:lstStyle/>
          <a:p>
            <a:pPr marL="286512" marR="0" lvl="0" indent="-286512" algn="l" defTabSz="914400" rtl="0" eaLnBrk="1" fontAlgn="auto" latinLnBrk="0" hangingPunct="1">
              <a:lnSpc>
                <a:spcPts val="296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Arial"/>
                <a:ea typeface="Arial"/>
                <a:cs typeface="Arial"/>
              </a:rPr>
              <a:t>•</a:t>
            </a:r>
            <a:r>
              <a:rPr kumimoji="0" lang="en-US" altLang="zh-CN" sz="2800" b="0" i="0" u="none" strike="noStrike" kern="1200" cap="none" spc="498" normalizeH="0" baseline="0" noProof="0" dirty="0">
                <a:ln>
                  <a:noFill/>
                </a:ln>
                <a:solidFill>
                  <a:srgbClr val="000000"/>
                </a:solidFill>
                <a:effectLst/>
                <a:uLnTx/>
                <a:uFillTx/>
                <a:latin typeface="Arial"/>
                <a:ea typeface="Arial"/>
                <a:cs typeface="Arial"/>
              </a:rPr>
              <a:t> </a:t>
            </a:r>
            <a:r>
              <a:rPr kumimoji="0" lang="en-US" altLang="zh-CN" sz="2800" b="0" i="0" u="none" strike="noStrike" kern="1200" cap="none" spc="-3" normalizeH="0" baseline="0" noProof="0" dirty="0">
                <a:ln>
                  <a:noFill/>
                </a:ln>
                <a:solidFill>
                  <a:srgbClr val="000000"/>
                </a:solidFill>
                <a:effectLst/>
                <a:uLnTx/>
                <a:uFillTx/>
                <a:latin typeface="Calibri"/>
                <a:ea typeface="Calibri"/>
                <a:cs typeface="Calibri"/>
              </a:rPr>
              <a:t>Capable</a:t>
            </a:r>
            <a:r>
              <a:rPr kumimoji="0" lang="en-US" altLang="zh-CN" sz="2800" b="0" i="0" u="none" strike="noStrike" kern="1200" cap="none" spc="13"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of</a:t>
            </a:r>
            <a:r>
              <a:rPr kumimoji="0" lang="en-US" altLang="zh-CN" sz="2800" b="0" i="0" u="none" strike="noStrike" kern="1200" cap="none" spc="-1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7" normalizeH="0" baseline="0" noProof="0" dirty="0">
                <a:ln>
                  <a:noFill/>
                </a:ln>
                <a:solidFill>
                  <a:srgbClr val="000000"/>
                </a:solidFill>
                <a:effectLst/>
                <a:uLnTx/>
                <a:uFillTx/>
                <a:latin typeface="Calibri"/>
                <a:ea typeface="Calibri"/>
                <a:cs typeface="Calibri"/>
              </a:rPr>
              <a:t>outputting</a:t>
            </a:r>
            <a:r>
              <a:rPr kumimoji="0" lang="en-US" altLang="zh-CN" sz="2800" b="0" i="0" u="none" strike="noStrike" kern="1200" cap="none" spc="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the </a:t>
            </a:r>
            <a:r>
              <a:rPr kumimoji="0" lang="en-US" altLang="zh-CN" sz="2800" b="0" i="0" u="none" strike="noStrike" kern="1200" cap="none" spc="-2" normalizeH="0" baseline="0" noProof="0" dirty="0">
                <a:ln>
                  <a:noFill/>
                </a:ln>
                <a:solidFill>
                  <a:srgbClr val="000000"/>
                </a:solidFill>
                <a:effectLst/>
                <a:uLnTx/>
                <a:uFillTx/>
                <a:latin typeface="Calibri"/>
                <a:ea typeface="Calibri"/>
                <a:cs typeface="Calibri"/>
              </a:rPr>
              <a:t>binary</a:t>
            </a:r>
            <a:r>
              <a:rPr kumimoji="0" lang="en-US" altLang="zh-CN" sz="2800" b="0" i="0" u="none" strike="noStrike" kern="1200" cap="none" spc="19"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4" normalizeH="0" baseline="0" noProof="0" dirty="0">
                <a:ln>
                  <a:noFill/>
                </a:ln>
                <a:solidFill>
                  <a:srgbClr val="000000"/>
                </a:solidFill>
                <a:effectLst/>
                <a:uLnTx/>
                <a:uFillTx/>
                <a:latin typeface="Calibri"/>
                <a:ea typeface="Calibri"/>
                <a:cs typeface="Calibri"/>
              </a:rPr>
              <a:t>number</a:t>
            </a:r>
            <a:r>
              <a:rPr kumimoji="0" lang="en-US" altLang="zh-CN" sz="2800" b="0" i="0" u="none" strike="noStrike" kern="1200" cap="none" spc="3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in </a:t>
            </a:r>
            <a:r>
              <a:rPr kumimoji="0" lang="en-US" altLang="zh-CN" sz="2800" b="0" i="0" u="none" strike="noStrike" kern="1200" cap="none" spc="-3" normalizeH="0" baseline="0" noProof="0" dirty="0">
                <a:ln>
                  <a:noFill/>
                </a:ln>
                <a:solidFill>
                  <a:srgbClr val="000000"/>
                </a:solidFill>
                <a:effectLst/>
                <a:uLnTx/>
                <a:uFillTx/>
                <a:latin typeface="Calibri"/>
                <a:ea typeface="Calibri"/>
                <a:cs typeface="Calibri"/>
              </a:rPr>
              <a:t>serial</a:t>
            </a:r>
            <a:r>
              <a:rPr kumimoji="0" lang="en-US" altLang="zh-CN" sz="2800" b="0" i="0" u="none" strike="noStrike" kern="1200" cap="none" spc="-7"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(one</a:t>
            </a:r>
            <a:r>
              <a:rPr kumimoji="0" lang="en-US" altLang="zh-CN" sz="2800" b="0" i="0" u="none" strike="noStrike" kern="1200" cap="none" spc="8"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5" normalizeH="0" baseline="0" noProof="0" dirty="0">
                <a:ln>
                  <a:noFill/>
                </a:ln>
                <a:solidFill>
                  <a:srgbClr val="000000"/>
                </a:solidFill>
                <a:effectLst/>
                <a:uLnTx/>
                <a:uFillTx/>
                <a:latin typeface="Calibri"/>
                <a:ea typeface="Calibri"/>
                <a:cs typeface="Calibri"/>
              </a:rPr>
              <a:t>bit</a:t>
            </a:r>
            <a:r>
              <a:rPr kumimoji="0" lang="en-US" altLang="zh-CN" sz="2800" b="0" i="0" u="none" strike="noStrike" kern="1200" cap="none" spc="1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0" normalizeH="0" baseline="0" noProof="0" dirty="0">
                <a:ln>
                  <a:noFill/>
                </a:ln>
                <a:solidFill>
                  <a:srgbClr val="000000"/>
                </a:solidFill>
                <a:effectLst/>
                <a:uLnTx/>
                <a:uFillTx/>
                <a:latin typeface="Calibri"/>
                <a:ea typeface="Calibri"/>
                <a:cs typeface="Calibri"/>
              </a:rPr>
              <a:t>at</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 </a:t>
            </a:r>
            <a:r>
              <a:rPr kumimoji="0" lang="en-US" altLang="zh-CN" sz="2800" b="0" i="0" u="none" strike="noStrike" kern="1200" cap="none" spc="-2" normalizeH="0" baseline="0" noProof="0" dirty="0">
                <a:ln>
                  <a:noFill/>
                </a:ln>
                <a:solidFill>
                  <a:srgbClr val="000000"/>
                </a:solidFill>
                <a:effectLst/>
                <a:uLnTx/>
                <a:uFillTx/>
                <a:latin typeface="Calibri"/>
                <a:ea typeface="Calibri"/>
                <a:cs typeface="Calibri"/>
              </a:rPr>
              <a:t>time)</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6" normalizeH="0" baseline="0" noProof="0" dirty="0">
                <a:ln>
                  <a:noFill/>
                </a:ln>
                <a:solidFill>
                  <a:srgbClr val="000000"/>
                </a:solidFill>
                <a:effectLst/>
                <a:uLnTx/>
                <a:uFillTx/>
                <a:latin typeface="Calibri"/>
                <a:ea typeface="Calibri"/>
                <a:cs typeface="Calibri"/>
              </a:rPr>
              <a:t>format</a:t>
            </a:r>
            <a:endParaRPr kumimoji="0" lang="en-US" altLang="zh-CN" sz="2800" b="0" i="0" u="none" strike="noStrike" kern="1200" cap="none" spc="0" normalizeH="0" baseline="0" noProof="0">
              <a:ln>
                <a:noFill/>
              </a:ln>
              <a:solidFill>
                <a:prstClr val="black"/>
              </a:solidFill>
              <a:effectLst/>
              <a:uLnTx/>
              <a:uFillTx/>
              <a:latin typeface="Calibri"/>
              <a:ea typeface="Calibri"/>
              <a:cs typeface="Calibri"/>
            </a:endParaRPr>
          </a:p>
        </p:txBody>
      </p:sp>
      <p:sp>
        <p:nvSpPr>
          <p:cNvPr id="57" name="Text Box57"/>
          <p:cNvSpPr txBox="1"/>
          <p:nvPr/>
        </p:nvSpPr>
        <p:spPr>
          <a:xfrm>
            <a:off x="4827778" y="4041674"/>
            <a:ext cx="2408894" cy="407213"/>
          </a:xfrm>
          <a:prstGeom prst="rect">
            <a:avLst/>
          </a:prstGeom>
        </p:spPr>
        <p:txBody>
          <a:bodyPr wrap="square" lIns="0" tIns="0" rIns="0" rtlCol="0">
            <a:spAutoFit/>
          </a:bodyPr>
          <a:lstStyle/>
          <a:p>
            <a:pPr marL="0" marR="0" lvl="0" indent="0" algn="l" defTabSz="914400" rtl="0" eaLnBrk="1" fontAlgn="auto" latinLnBrk="0" hangingPunct="1">
              <a:lnSpc>
                <a:spcPts val="3206"/>
              </a:lnSpc>
              <a:spcBef>
                <a:spcPts val="0"/>
              </a:spcBef>
              <a:spcAft>
                <a:spcPts val="0"/>
              </a:spcAft>
              <a:buClrTx/>
              <a:buSzTx/>
              <a:buFontTx/>
              <a:buNone/>
              <a:tabLst/>
              <a:defRPr/>
            </a:pPr>
            <a:r>
              <a:rPr kumimoji="0" lang="en-US" altLang="zh-CN" sz="3200" b="0" i="0" u="none" strike="noStrike" kern="1200" cap="none" spc="-9" normalizeH="0" baseline="0" noProof="0" dirty="0">
                <a:ln>
                  <a:noFill/>
                </a:ln>
                <a:solidFill>
                  <a:srgbClr val="1F4E79"/>
                </a:solidFill>
                <a:effectLst/>
                <a:uLnTx/>
                <a:uFillTx/>
                <a:latin typeface="Calibri"/>
                <a:ea typeface="Calibri"/>
                <a:cs typeface="Calibri"/>
              </a:rPr>
              <a:t>Disadvantages</a:t>
            </a:r>
            <a:endParaRPr kumimoji="0" lang="en-US" altLang="zh-CN" sz="3200" b="0" i="0" u="none" strike="noStrike" kern="1200" cap="none" spc="0" normalizeH="0" baseline="0" noProof="0">
              <a:ln>
                <a:noFill/>
              </a:ln>
              <a:solidFill>
                <a:prstClr val="black"/>
              </a:solidFill>
              <a:effectLst/>
              <a:uLnTx/>
              <a:uFillTx/>
              <a:latin typeface="Calibri"/>
              <a:ea typeface="Calibri"/>
              <a:cs typeface="Calibri"/>
            </a:endParaRPr>
          </a:p>
        </p:txBody>
      </p:sp>
      <p:sp>
        <p:nvSpPr>
          <p:cNvPr id="58" name="Text Box58"/>
          <p:cNvSpPr txBox="1"/>
          <p:nvPr/>
        </p:nvSpPr>
        <p:spPr>
          <a:xfrm>
            <a:off x="588874" y="4599003"/>
            <a:ext cx="9567300" cy="410131"/>
          </a:xfrm>
          <a:prstGeom prst="rect">
            <a:avLst/>
          </a:prstGeom>
        </p:spPr>
        <p:txBody>
          <a:bodyPr wrap="square" lIns="0" tIns="0" rIns="0" rtlCol="0">
            <a:spAutoFit/>
          </a:bodyPr>
          <a:lstStyle/>
          <a:p>
            <a:pPr marL="0" marR="0" lvl="0" indent="0" algn="l" defTabSz="914400" rtl="0" eaLnBrk="1" fontAlgn="auto" latinLnBrk="0" hangingPunct="1">
              <a:lnSpc>
                <a:spcPts val="3229"/>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Arial"/>
                <a:ea typeface="Arial"/>
                <a:cs typeface="Arial"/>
              </a:rPr>
              <a:t>•</a:t>
            </a:r>
            <a:r>
              <a:rPr kumimoji="0" lang="en-US" altLang="zh-CN" sz="2800" b="0" i="0" u="none" strike="noStrike" kern="1200" cap="none" spc="498" normalizeH="0" baseline="0" noProof="0" dirty="0">
                <a:ln>
                  <a:noFill/>
                </a:ln>
                <a:solidFill>
                  <a:srgbClr val="000000"/>
                </a:solidFill>
                <a:effectLst/>
                <a:uLnTx/>
                <a:uFillTx/>
                <a:latin typeface="Arial"/>
                <a:ea typeface="Arial"/>
                <a:cs typeface="Arial"/>
              </a:rPr>
              <a:t> </a:t>
            </a:r>
            <a:r>
              <a:rPr kumimoji="0" lang="en-US" altLang="zh-CN" sz="2800" b="0" i="0" u="none" strike="noStrike" kern="1200" cap="none" spc="-3" normalizeH="0" baseline="0" noProof="0" dirty="0">
                <a:ln>
                  <a:noFill/>
                </a:ln>
                <a:solidFill>
                  <a:srgbClr val="000000"/>
                </a:solidFill>
                <a:effectLst/>
                <a:uLnTx/>
                <a:uFillTx/>
                <a:latin typeface="Calibri"/>
                <a:ea typeface="Calibri"/>
                <a:cs typeface="Calibri"/>
              </a:rPr>
              <a:t>Higher</a:t>
            </a:r>
            <a:r>
              <a:rPr kumimoji="0" lang="en-US" altLang="zh-CN" sz="2800" b="0" i="0" u="none" strike="noStrike" kern="1200" cap="none" spc="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7" normalizeH="0" baseline="0" noProof="0" dirty="0">
                <a:ln>
                  <a:noFill/>
                </a:ln>
                <a:solidFill>
                  <a:srgbClr val="000000"/>
                </a:solidFill>
                <a:effectLst/>
                <a:uLnTx/>
                <a:uFillTx/>
                <a:latin typeface="Calibri"/>
                <a:ea typeface="Calibri"/>
                <a:cs typeface="Calibri"/>
              </a:rPr>
              <a:t>resolution</a:t>
            </a:r>
            <a:r>
              <a:rPr kumimoji="0" lang="en-US" altLang="zh-CN" sz="2800" b="0" i="0" u="none" strike="noStrike" kern="1200" cap="none" spc="3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5" normalizeH="0" baseline="0" noProof="0" dirty="0">
                <a:ln>
                  <a:noFill/>
                </a:ln>
                <a:solidFill>
                  <a:srgbClr val="000000"/>
                </a:solidFill>
                <a:effectLst/>
                <a:uLnTx/>
                <a:uFillTx/>
                <a:latin typeface="Calibri"/>
                <a:ea typeface="Calibri"/>
                <a:cs typeface="Calibri"/>
              </a:rPr>
              <a:t>successive</a:t>
            </a:r>
            <a:r>
              <a:rPr kumimoji="0" lang="en-US" altLang="zh-CN" sz="2800" b="0" i="0" u="none" strike="noStrike" kern="1200" cap="none" spc="24"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3" normalizeH="0" baseline="0" noProof="0" dirty="0">
                <a:ln>
                  <a:noFill/>
                </a:ln>
                <a:solidFill>
                  <a:srgbClr val="000000"/>
                </a:solidFill>
                <a:effectLst/>
                <a:uLnTx/>
                <a:uFillTx/>
                <a:latin typeface="Calibri"/>
                <a:ea typeface="Calibri"/>
                <a:cs typeface="Calibri"/>
              </a:rPr>
              <a:t>approximation</a:t>
            </a:r>
            <a:r>
              <a:rPr kumimoji="0" lang="en-US" altLang="zh-CN" sz="2800" b="0" i="0" u="none" strike="noStrike" kern="1200" cap="none" spc="3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70" normalizeH="0" baseline="0" noProof="0" dirty="0">
                <a:ln>
                  <a:noFill/>
                </a:ln>
                <a:solidFill>
                  <a:srgbClr val="000000"/>
                </a:solidFill>
                <a:effectLst/>
                <a:uLnTx/>
                <a:uFillTx/>
                <a:latin typeface="Calibri"/>
                <a:ea typeface="Calibri"/>
                <a:cs typeface="Calibri"/>
              </a:rPr>
              <a:t>ADC</a:t>
            </a:r>
            <a:r>
              <a:rPr kumimoji="0" lang="en-US" altLang="zh-CN" sz="2800" b="0" i="0" u="none" strike="noStrike" kern="1200" cap="none" spc="-318"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87" normalizeH="0" baseline="0" noProof="0" dirty="0">
                <a:ln>
                  <a:noFill/>
                </a:ln>
                <a:solidFill>
                  <a:srgbClr val="000000"/>
                </a:solidFill>
                <a:effectLst/>
                <a:uLnTx/>
                <a:uFillTx/>
                <a:latin typeface="Calibri"/>
                <a:ea typeface="Calibri"/>
                <a:cs typeface="Calibri"/>
              </a:rPr>
              <a:t>’s</a:t>
            </a:r>
            <a:r>
              <a:rPr kumimoji="0" lang="en-US" altLang="zh-CN" sz="2800" b="0" i="0" u="none" strike="noStrike" kern="1200" cap="none" spc="3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4" normalizeH="0" baseline="0" noProof="0" dirty="0">
                <a:ln>
                  <a:noFill/>
                </a:ln>
                <a:solidFill>
                  <a:srgbClr val="000000"/>
                </a:solidFill>
                <a:effectLst/>
                <a:uLnTx/>
                <a:uFillTx/>
                <a:latin typeface="Calibri"/>
                <a:ea typeface="Calibri"/>
                <a:cs typeface="Calibri"/>
              </a:rPr>
              <a:t>will</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be </a:t>
            </a:r>
            <a:r>
              <a:rPr kumimoji="0" lang="en-US" altLang="zh-CN" sz="2800" b="0" i="0" u="none" strike="noStrike" kern="1200" cap="none" spc="-9" normalizeH="0" baseline="0" noProof="0" dirty="0">
                <a:ln>
                  <a:noFill/>
                </a:ln>
                <a:solidFill>
                  <a:srgbClr val="000000"/>
                </a:solidFill>
                <a:effectLst/>
                <a:uLnTx/>
                <a:uFillTx/>
                <a:latin typeface="Calibri"/>
                <a:ea typeface="Calibri"/>
                <a:cs typeface="Calibri"/>
              </a:rPr>
              <a:t>slower</a:t>
            </a:r>
            <a:endParaRPr kumimoji="0" lang="en-US" altLang="zh-CN" sz="2800" b="0" i="0" u="none" strike="noStrike" kern="1200" cap="none" spc="0" normalizeH="0" baseline="0" noProof="0">
              <a:ln>
                <a:noFill/>
              </a:ln>
              <a:solidFill>
                <a:prstClr val="black"/>
              </a:solidFill>
              <a:effectLst/>
              <a:uLnTx/>
              <a:uFillTx/>
              <a:latin typeface="Calibri"/>
              <a:ea typeface="Calibri"/>
              <a:cs typeface="Calibri"/>
            </a:endParaRPr>
          </a:p>
        </p:txBody>
      </p:sp>
    </p:spTree>
    <p:extLst>
      <p:ext uri="{BB962C8B-B14F-4D97-AF65-F5344CB8AC3E}">
        <p14:creationId xmlns:p14="http://schemas.microsoft.com/office/powerpoint/2010/main" val="4171881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457200"/>
            <a:ext cx="8686800" cy="5486400"/>
          </a:xfrm>
        </p:spPr>
        <p:txBody>
          <a:bodyPr/>
          <a:lstStyle/>
          <a:p>
            <a:r>
              <a:rPr lang="en-US" dirty="0"/>
              <a:t>It is the function of the </a:t>
            </a:r>
            <a:r>
              <a:rPr lang="en-US" dirty="0" smtClean="0"/>
              <a:t>microcontroller to </a:t>
            </a:r>
            <a:r>
              <a:rPr lang="en-US" dirty="0"/>
              <a:t>scan the keyboard continuously </a:t>
            </a:r>
            <a:r>
              <a:rPr lang="en-US" dirty="0" smtClean="0"/>
              <a:t>to detect </a:t>
            </a:r>
            <a:r>
              <a:rPr lang="en-US" dirty="0"/>
              <a:t>and identify the key pressed</a:t>
            </a:r>
          </a:p>
          <a:p>
            <a:r>
              <a:rPr lang="en-US" dirty="0" smtClean="0"/>
              <a:t>To </a:t>
            </a:r>
            <a:r>
              <a:rPr lang="en-US" dirty="0"/>
              <a:t>detect a pressed key, </a:t>
            </a:r>
            <a:r>
              <a:rPr lang="en-US" dirty="0" smtClean="0"/>
              <a:t>the microcontroller </a:t>
            </a:r>
            <a:r>
              <a:rPr lang="en-US" dirty="0"/>
              <a:t>grounds all rows </a:t>
            </a:r>
            <a:r>
              <a:rPr lang="en-US" dirty="0" smtClean="0"/>
              <a:t>by  providing </a:t>
            </a:r>
            <a:r>
              <a:rPr lang="en-US" dirty="0"/>
              <a:t>0 to the output latch, then </a:t>
            </a:r>
            <a:r>
              <a:rPr lang="en-US" dirty="0" smtClean="0"/>
              <a:t>it reads </a:t>
            </a:r>
            <a:r>
              <a:rPr lang="en-US" dirty="0"/>
              <a:t>the columns</a:t>
            </a:r>
          </a:p>
          <a:p>
            <a:r>
              <a:rPr lang="en-US" dirty="0" smtClean="0"/>
              <a:t>If </a:t>
            </a:r>
            <a:r>
              <a:rPr lang="en-US" dirty="0"/>
              <a:t>the data read from columns is D3 – D0 </a:t>
            </a:r>
            <a:r>
              <a:rPr lang="en-US" dirty="0" smtClean="0"/>
              <a:t>= 1111</a:t>
            </a:r>
            <a:r>
              <a:rPr lang="en-US" dirty="0"/>
              <a:t>, no key has been pressed and </a:t>
            </a:r>
            <a:r>
              <a:rPr lang="en-US" dirty="0" smtClean="0"/>
              <a:t>the process </a:t>
            </a:r>
            <a:r>
              <a:rPr lang="en-US" dirty="0"/>
              <a:t>continues till key press is detected</a:t>
            </a:r>
          </a:p>
          <a:p>
            <a:r>
              <a:rPr lang="en-US" dirty="0" smtClean="0"/>
              <a:t>If </a:t>
            </a:r>
            <a:r>
              <a:rPr lang="en-US" dirty="0"/>
              <a:t>one of the column bits has a zero, </a:t>
            </a:r>
            <a:r>
              <a:rPr lang="en-US" dirty="0" smtClean="0"/>
              <a:t>this means </a:t>
            </a:r>
            <a:r>
              <a:rPr lang="en-US" dirty="0"/>
              <a:t>that a key press has occurred</a:t>
            </a:r>
          </a:p>
          <a:p>
            <a:r>
              <a:rPr lang="en-US" dirty="0" smtClean="0"/>
              <a:t>For </a:t>
            </a:r>
            <a:r>
              <a:rPr lang="en-US" dirty="0"/>
              <a:t>example, if D3 – D0 = 1101, this means </a:t>
            </a:r>
            <a:r>
              <a:rPr lang="en-US" dirty="0" smtClean="0"/>
              <a:t>that a </a:t>
            </a:r>
            <a:r>
              <a:rPr lang="en-US" dirty="0"/>
              <a:t>key in the D1 column has been pressed</a:t>
            </a:r>
          </a:p>
          <a:p>
            <a:r>
              <a:rPr lang="en-US" dirty="0" smtClean="0"/>
              <a:t>After </a:t>
            </a:r>
            <a:r>
              <a:rPr lang="en-US" dirty="0"/>
              <a:t>detecting a key press, microcontroller </a:t>
            </a:r>
            <a:r>
              <a:rPr lang="en-US" dirty="0" smtClean="0"/>
              <a:t>will go </a:t>
            </a:r>
            <a:r>
              <a:rPr lang="en-US" dirty="0"/>
              <a:t>through the process of identifying the key</a:t>
            </a:r>
          </a:p>
        </p:txBody>
      </p:sp>
    </p:spTree>
    <p:extLst>
      <p:ext uri="{BB962C8B-B14F-4D97-AF65-F5344CB8AC3E}">
        <p14:creationId xmlns:p14="http://schemas.microsoft.com/office/powerpoint/2010/main" val="2585316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Starting with the top row, </a:t>
            </a:r>
            <a:r>
              <a:rPr lang="en-US" dirty="0" smtClean="0"/>
              <a:t>the microcontroller </a:t>
            </a:r>
            <a:r>
              <a:rPr lang="en-US" dirty="0"/>
              <a:t>grounds it by providing</a:t>
            </a:r>
          </a:p>
          <a:p>
            <a:pPr marL="0" indent="0">
              <a:buNone/>
            </a:pPr>
            <a:r>
              <a:rPr lang="en-US" dirty="0" smtClean="0"/>
              <a:t>   a </a:t>
            </a:r>
            <a:r>
              <a:rPr lang="en-US" dirty="0"/>
              <a:t>low to row D0 only</a:t>
            </a:r>
          </a:p>
          <a:p>
            <a:r>
              <a:rPr lang="en-US" dirty="0" smtClean="0"/>
              <a:t>It </a:t>
            </a:r>
            <a:r>
              <a:rPr lang="en-US" dirty="0"/>
              <a:t>reads the columns, if the data read is </a:t>
            </a:r>
            <a:r>
              <a:rPr lang="en-US" dirty="0" smtClean="0"/>
              <a:t>all 1s</a:t>
            </a:r>
            <a:r>
              <a:rPr lang="en-US" dirty="0"/>
              <a:t>, no key in that row is activated and </a:t>
            </a:r>
            <a:r>
              <a:rPr lang="en-US" dirty="0" smtClean="0"/>
              <a:t>the process </a:t>
            </a:r>
            <a:r>
              <a:rPr lang="en-US" dirty="0"/>
              <a:t>is moved to the next </a:t>
            </a:r>
            <a:r>
              <a:rPr lang="en-US" dirty="0" smtClean="0"/>
              <a:t>row It </a:t>
            </a:r>
            <a:r>
              <a:rPr lang="en-US" dirty="0"/>
              <a:t>grounds the next row, reads </a:t>
            </a:r>
            <a:r>
              <a:rPr lang="en-US" dirty="0" smtClean="0"/>
              <a:t>the  columns</a:t>
            </a:r>
            <a:r>
              <a:rPr lang="en-US" dirty="0"/>
              <a:t>, and checks for any zero</a:t>
            </a:r>
          </a:p>
          <a:p>
            <a:r>
              <a:rPr lang="en-US" dirty="0" smtClean="0"/>
              <a:t>This </a:t>
            </a:r>
            <a:r>
              <a:rPr lang="en-US" dirty="0"/>
              <a:t>process continues until the row </a:t>
            </a:r>
            <a:r>
              <a:rPr lang="en-US" dirty="0" smtClean="0"/>
              <a:t>is identified</a:t>
            </a:r>
            <a:endParaRPr lang="en-US" dirty="0"/>
          </a:p>
          <a:p>
            <a:r>
              <a:rPr lang="en-US" dirty="0" smtClean="0"/>
              <a:t> </a:t>
            </a:r>
            <a:r>
              <a:rPr lang="en-US" dirty="0"/>
              <a:t>After identification of the row in </a:t>
            </a:r>
            <a:r>
              <a:rPr lang="en-US" dirty="0" smtClean="0"/>
              <a:t>which the </a:t>
            </a:r>
            <a:r>
              <a:rPr lang="en-US" dirty="0"/>
              <a:t>key has been </a:t>
            </a:r>
            <a:r>
              <a:rPr lang="en-US" dirty="0" smtClean="0"/>
              <a:t>pressed</a:t>
            </a:r>
          </a:p>
          <a:p>
            <a:r>
              <a:rPr lang="en-US" dirty="0" smtClean="0"/>
              <a:t>Find </a:t>
            </a:r>
            <a:r>
              <a:rPr lang="en-US" dirty="0"/>
              <a:t>out which column the pressed </a:t>
            </a:r>
            <a:r>
              <a:rPr lang="en-US" dirty="0" smtClean="0"/>
              <a:t>key belongs </a:t>
            </a:r>
            <a:r>
              <a:rPr lang="en-US" dirty="0"/>
              <a:t>to</a:t>
            </a:r>
          </a:p>
        </p:txBody>
      </p:sp>
    </p:spTree>
    <p:extLst>
      <p:ext uri="{BB962C8B-B14F-4D97-AF65-F5344CB8AC3E}">
        <p14:creationId xmlns:p14="http://schemas.microsoft.com/office/powerpoint/2010/main" val="28579810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b="73735"/>
          <a:stretch/>
        </p:blipFill>
        <p:spPr>
          <a:xfrm>
            <a:off x="495868" y="765413"/>
            <a:ext cx="7848600" cy="1541059"/>
          </a:xfrm>
          <a:prstGeom prst="rect">
            <a:avLst/>
          </a:prstGeom>
        </p:spPr>
      </p:pic>
      <p:sp>
        <p:nvSpPr>
          <p:cNvPr id="3" name="TextBox 2"/>
          <p:cNvSpPr txBox="1"/>
          <p:nvPr/>
        </p:nvSpPr>
        <p:spPr>
          <a:xfrm>
            <a:off x="545910" y="2606722"/>
            <a:ext cx="2511189" cy="369332"/>
          </a:xfrm>
          <a:prstGeom prst="rect">
            <a:avLst/>
          </a:prstGeom>
          <a:noFill/>
        </p:spPr>
        <p:txBody>
          <a:bodyPr wrap="square" rtlCol="0">
            <a:spAutoFit/>
          </a:bodyPr>
          <a:lstStyle/>
          <a:p>
            <a:r>
              <a:rPr lang="en-US" b="1" dirty="0" smtClean="0">
                <a:solidFill>
                  <a:schemeClr val="bg1"/>
                </a:solidFill>
              </a:rPr>
              <a:t>Solution????</a:t>
            </a:r>
            <a:endParaRPr lang="en-US" b="1" dirty="0">
              <a:solidFill>
                <a:schemeClr val="bg1"/>
              </a:solidFill>
            </a:endParaRPr>
          </a:p>
        </p:txBody>
      </p:sp>
      <p:pic>
        <p:nvPicPr>
          <p:cNvPr id="5" name="Picture 4"/>
          <p:cNvPicPr>
            <a:picLocks noChangeAspect="1"/>
          </p:cNvPicPr>
          <p:nvPr/>
        </p:nvPicPr>
        <p:blipFill rotWithShape="1">
          <a:blip r:embed="rId2"/>
          <a:srcRect l="19765" t="55805" r="25286"/>
          <a:stretch/>
        </p:blipFill>
        <p:spPr>
          <a:xfrm>
            <a:off x="3534770" y="2470243"/>
            <a:ext cx="4312693" cy="2593075"/>
          </a:xfrm>
          <a:prstGeom prst="rect">
            <a:avLst/>
          </a:prstGeom>
        </p:spPr>
      </p:pic>
    </p:spTree>
    <p:extLst>
      <p:ext uri="{BB962C8B-B14F-4D97-AF65-F5344CB8AC3E}">
        <p14:creationId xmlns:p14="http://schemas.microsoft.com/office/powerpoint/2010/main" val="14984551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31847"/>
          <a:stretch/>
        </p:blipFill>
        <p:spPr>
          <a:xfrm>
            <a:off x="3935104" y="2361063"/>
            <a:ext cx="7848600" cy="3998794"/>
          </a:xfrm>
          <a:prstGeom prst="rect">
            <a:avLst/>
          </a:prstGeom>
        </p:spPr>
      </p:pic>
      <p:pic>
        <p:nvPicPr>
          <p:cNvPr id="3" name="Picture 2"/>
          <p:cNvPicPr>
            <a:picLocks noChangeAspect="1"/>
          </p:cNvPicPr>
          <p:nvPr/>
        </p:nvPicPr>
        <p:blipFill rotWithShape="1">
          <a:blip r:embed="rId2"/>
          <a:srcRect b="73735"/>
          <a:stretch/>
        </p:blipFill>
        <p:spPr>
          <a:xfrm>
            <a:off x="373038" y="833652"/>
            <a:ext cx="7848600" cy="1541059"/>
          </a:xfrm>
          <a:prstGeom prst="rect">
            <a:avLst/>
          </a:prstGeom>
        </p:spPr>
      </p:pic>
      <p:sp>
        <p:nvSpPr>
          <p:cNvPr id="2" name="TextBox 1"/>
          <p:cNvSpPr txBox="1"/>
          <p:nvPr/>
        </p:nvSpPr>
        <p:spPr>
          <a:xfrm>
            <a:off x="545910" y="2606722"/>
            <a:ext cx="2511189" cy="369332"/>
          </a:xfrm>
          <a:prstGeom prst="rect">
            <a:avLst/>
          </a:prstGeom>
          <a:noFill/>
        </p:spPr>
        <p:txBody>
          <a:bodyPr wrap="square" rtlCol="0">
            <a:spAutoFit/>
          </a:bodyPr>
          <a:lstStyle/>
          <a:p>
            <a:r>
              <a:rPr lang="en-US" b="1" dirty="0" smtClean="0">
                <a:solidFill>
                  <a:schemeClr val="bg1"/>
                </a:solidFill>
              </a:rPr>
              <a:t>Solution:</a:t>
            </a:r>
            <a:endParaRPr lang="en-US" b="1" dirty="0">
              <a:solidFill>
                <a:schemeClr val="bg1"/>
              </a:solidFill>
            </a:endParaRPr>
          </a:p>
        </p:txBody>
      </p:sp>
    </p:spTree>
    <p:extLst>
      <p:ext uri="{BB962C8B-B14F-4D97-AF65-F5344CB8AC3E}">
        <p14:creationId xmlns:p14="http://schemas.microsoft.com/office/powerpoint/2010/main" val="7656856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0" y="1219200"/>
            <a:ext cx="11074400" cy="4515556"/>
          </a:xfrm>
        </p:spPr>
        <p:txBody>
          <a:bodyPr/>
          <a:lstStyle/>
          <a:p>
            <a:pPr marL="0" indent="0">
              <a:buNone/>
            </a:pPr>
            <a:r>
              <a:rPr lang="en-US" spc="15" dirty="0"/>
              <a:t>Program </a:t>
            </a:r>
            <a:r>
              <a:rPr lang="en-US" spc="10" dirty="0" smtClean="0"/>
              <a:t>for </a:t>
            </a:r>
            <a:r>
              <a:rPr lang="en-US" spc="10" dirty="0"/>
              <a:t>detection </a:t>
            </a:r>
            <a:r>
              <a:rPr lang="en-US" spc="15" dirty="0" smtClean="0"/>
              <a:t>and </a:t>
            </a:r>
            <a:r>
              <a:rPr lang="en-US" spc="15" dirty="0"/>
              <a:t>identification of key activation</a:t>
            </a:r>
            <a:r>
              <a:rPr lang="en-US" spc="-70" dirty="0"/>
              <a:t> </a:t>
            </a:r>
            <a:r>
              <a:rPr lang="en-US" spc="20" dirty="0" smtClean="0"/>
              <a:t>goes </a:t>
            </a:r>
            <a:r>
              <a:rPr lang="en-US" spc="15" dirty="0"/>
              <a:t>through the following</a:t>
            </a:r>
            <a:r>
              <a:rPr lang="en-US" spc="-10" dirty="0"/>
              <a:t> </a:t>
            </a:r>
            <a:r>
              <a:rPr lang="en-US" spc="15" dirty="0"/>
              <a:t>stages</a:t>
            </a:r>
            <a:r>
              <a:rPr lang="en-US" spc="15" dirty="0" smtClean="0"/>
              <a:t>:</a:t>
            </a:r>
          </a:p>
          <a:p>
            <a:pPr marL="0" indent="0">
              <a:buNone/>
            </a:pPr>
            <a:endParaRPr lang="en-US" spc="15" dirty="0" smtClean="0"/>
          </a:p>
          <a:p>
            <a:pPr marL="469265" marR="5080" indent="-457200">
              <a:lnSpc>
                <a:spcPct val="99600"/>
              </a:lnSpc>
              <a:spcBef>
                <a:spcPts val="105"/>
              </a:spcBef>
              <a:buAutoNum type="arabicPeriod"/>
              <a:tabLst>
                <a:tab pos="401955" algn="l"/>
              </a:tabLst>
            </a:pPr>
            <a:r>
              <a:rPr lang="en-US" spc="-5" dirty="0" smtClean="0">
                <a:solidFill>
                  <a:srgbClr val="525270"/>
                </a:solidFill>
                <a:latin typeface="Tahoma"/>
                <a:cs typeface="Tahoma"/>
              </a:rPr>
              <a:t>To </a:t>
            </a:r>
            <a:r>
              <a:rPr lang="en-US" spc="-5" dirty="0">
                <a:solidFill>
                  <a:srgbClr val="525270"/>
                </a:solidFill>
                <a:latin typeface="Tahoma"/>
                <a:cs typeface="Tahoma"/>
              </a:rPr>
              <a:t>make sure that the preceding key </a:t>
            </a:r>
            <a:r>
              <a:rPr lang="en-US" spc="-5" dirty="0" smtClean="0">
                <a:solidFill>
                  <a:srgbClr val="525270"/>
                </a:solidFill>
                <a:latin typeface="Tahoma"/>
                <a:cs typeface="Tahoma"/>
              </a:rPr>
              <a:t>has </a:t>
            </a:r>
            <a:r>
              <a:rPr lang="en-US" spc="-10" dirty="0">
                <a:solidFill>
                  <a:srgbClr val="525270"/>
                </a:solidFill>
                <a:latin typeface="Tahoma"/>
                <a:cs typeface="Tahoma"/>
              </a:rPr>
              <a:t>been released, </a:t>
            </a:r>
            <a:r>
              <a:rPr lang="en-US" spc="-5" dirty="0">
                <a:solidFill>
                  <a:srgbClr val="525270"/>
                </a:solidFill>
                <a:latin typeface="Tahoma"/>
                <a:cs typeface="Tahoma"/>
              </a:rPr>
              <a:t>0s </a:t>
            </a:r>
            <a:r>
              <a:rPr lang="en-US" spc="-10" dirty="0">
                <a:solidFill>
                  <a:srgbClr val="525270"/>
                </a:solidFill>
                <a:latin typeface="Tahoma"/>
                <a:cs typeface="Tahoma"/>
              </a:rPr>
              <a:t>are output </a:t>
            </a:r>
            <a:r>
              <a:rPr lang="en-US" spc="-5" dirty="0">
                <a:solidFill>
                  <a:srgbClr val="525270"/>
                </a:solidFill>
                <a:latin typeface="Tahoma"/>
                <a:cs typeface="Tahoma"/>
              </a:rPr>
              <a:t>to all </a:t>
            </a:r>
            <a:r>
              <a:rPr lang="en-US" spc="-10" dirty="0" smtClean="0">
                <a:solidFill>
                  <a:srgbClr val="525270"/>
                </a:solidFill>
                <a:latin typeface="Tahoma"/>
                <a:cs typeface="Tahoma"/>
              </a:rPr>
              <a:t>rows </a:t>
            </a:r>
            <a:r>
              <a:rPr lang="en-US" spc="-5" dirty="0">
                <a:solidFill>
                  <a:srgbClr val="525270"/>
                </a:solidFill>
                <a:latin typeface="Tahoma"/>
                <a:cs typeface="Tahoma"/>
              </a:rPr>
              <a:t>at </a:t>
            </a:r>
            <a:r>
              <a:rPr lang="en-US" spc="-10" dirty="0">
                <a:solidFill>
                  <a:srgbClr val="525270"/>
                </a:solidFill>
                <a:latin typeface="Tahoma"/>
                <a:cs typeface="Tahoma"/>
              </a:rPr>
              <a:t>once, </a:t>
            </a:r>
            <a:r>
              <a:rPr lang="en-US" spc="-10" dirty="0" smtClean="0">
                <a:solidFill>
                  <a:srgbClr val="525270"/>
                </a:solidFill>
                <a:latin typeface="Tahoma"/>
                <a:cs typeface="Tahoma"/>
              </a:rPr>
              <a:t> </a:t>
            </a:r>
          </a:p>
          <a:p>
            <a:pPr marL="12065" marR="5080" indent="0">
              <a:lnSpc>
                <a:spcPct val="99600"/>
              </a:lnSpc>
              <a:spcBef>
                <a:spcPts val="105"/>
              </a:spcBef>
              <a:buNone/>
              <a:tabLst>
                <a:tab pos="401955" algn="l"/>
              </a:tabLst>
            </a:pPr>
            <a:r>
              <a:rPr lang="en-US" spc="-10" dirty="0" smtClean="0">
                <a:solidFill>
                  <a:srgbClr val="525270"/>
                </a:solidFill>
                <a:latin typeface="Tahoma"/>
                <a:cs typeface="Tahoma"/>
              </a:rPr>
              <a:t>      and </a:t>
            </a:r>
            <a:r>
              <a:rPr lang="en-US" spc="-10" dirty="0">
                <a:solidFill>
                  <a:srgbClr val="525270"/>
                </a:solidFill>
                <a:latin typeface="Tahoma"/>
                <a:cs typeface="Tahoma"/>
              </a:rPr>
              <a:t>the columns are read </a:t>
            </a:r>
            <a:r>
              <a:rPr lang="en-US" spc="-10" dirty="0" smtClean="0">
                <a:solidFill>
                  <a:srgbClr val="525270"/>
                </a:solidFill>
                <a:latin typeface="Tahoma"/>
                <a:cs typeface="Tahoma"/>
              </a:rPr>
              <a:t>and </a:t>
            </a:r>
            <a:r>
              <a:rPr lang="en-US" spc="-5" dirty="0">
                <a:solidFill>
                  <a:srgbClr val="525270"/>
                </a:solidFill>
                <a:latin typeface="Tahoma"/>
                <a:cs typeface="Tahoma"/>
              </a:rPr>
              <a:t>checked repeatedly until all the </a:t>
            </a:r>
            <a:r>
              <a:rPr lang="en-US" spc="-5" dirty="0" smtClean="0">
                <a:solidFill>
                  <a:srgbClr val="525270"/>
                </a:solidFill>
                <a:latin typeface="Tahoma"/>
                <a:cs typeface="Tahoma"/>
              </a:rPr>
              <a:t>columns </a:t>
            </a:r>
            <a:r>
              <a:rPr lang="en-US" spc="-5" dirty="0">
                <a:solidFill>
                  <a:srgbClr val="525270"/>
                </a:solidFill>
                <a:latin typeface="Tahoma"/>
                <a:cs typeface="Tahoma"/>
              </a:rPr>
              <a:t>are</a:t>
            </a:r>
            <a:r>
              <a:rPr lang="en-US" spc="-10" dirty="0">
                <a:solidFill>
                  <a:srgbClr val="525270"/>
                </a:solidFill>
                <a:latin typeface="Tahoma"/>
                <a:cs typeface="Tahoma"/>
              </a:rPr>
              <a:t> </a:t>
            </a:r>
            <a:r>
              <a:rPr lang="en-US" spc="-5" dirty="0">
                <a:solidFill>
                  <a:srgbClr val="525270"/>
                </a:solidFill>
                <a:latin typeface="Tahoma"/>
                <a:cs typeface="Tahoma"/>
              </a:rPr>
              <a:t>high</a:t>
            </a:r>
            <a:endParaRPr lang="en-US" dirty="0">
              <a:latin typeface="Tahoma"/>
              <a:cs typeface="Tahoma"/>
            </a:endParaRPr>
          </a:p>
          <a:p>
            <a:pPr marL="726440" marR="33020">
              <a:lnSpc>
                <a:spcPct val="100000"/>
              </a:lnSpc>
              <a:spcBef>
                <a:spcPts val="414"/>
              </a:spcBef>
            </a:pPr>
            <a:r>
              <a:rPr lang="en-US" sz="1600" dirty="0">
                <a:solidFill>
                  <a:srgbClr val="525270"/>
                </a:solidFill>
                <a:latin typeface="Tahoma"/>
                <a:cs typeface="Tahoma"/>
              </a:rPr>
              <a:t>When all columns are </a:t>
            </a:r>
            <a:r>
              <a:rPr lang="en-US" sz="1600" spc="-5" dirty="0">
                <a:solidFill>
                  <a:srgbClr val="525270"/>
                </a:solidFill>
                <a:latin typeface="Tahoma"/>
                <a:cs typeface="Tahoma"/>
              </a:rPr>
              <a:t>found to be high, </a:t>
            </a:r>
            <a:r>
              <a:rPr lang="en-US" sz="1600" spc="-5" dirty="0" smtClean="0">
                <a:solidFill>
                  <a:srgbClr val="525270"/>
                </a:solidFill>
                <a:latin typeface="Tahoma"/>
                <a:cs typeface="Tahoma"/>
              </a:rPr>
              <a:t>the </a:t>
            </a:r>
            <a:r>
              <a:rPr lang="en-US" sz="1600" dirty="0">
                <a:solidFill>
                  <a:srgbClr val="525270"/>
                </a:solidFill>
                <a:latin typeface="Tahoma"/>
                <a:cs typeface="Tahoma"/>
              </a:rPr>
              <a:t>program waits for a short amount of </a:t>
            </a:r>
            <a:r>
              <a:rPr lang="en-US" sz="1600" dirty="0" smtClean="0">
                <a:solidFill>
                  <a:srgbClr val="525270"/>
                </a:solidFill>
                <a:latin typeface="Tahoma"/>
                <a:cs typeface="Tahoma"/>
              </a:rPr>
              <a:t>time </a:t>
            </a:r>
            <a:r>
              <a:rPr lang="en-US" sz="1600" dirty="0">
                <a:solidFill>
                  <a:srgbClr val="525270"/>
                </a:solidFill>
                <a:latin typeface="Tahoma"/>
                <a:cs typeface="Tahoma"/>
              </a:rPr>
              <a:t>before it goes to the next stage of waiting </a:t>
            </a:r>
            <a:r>
              <a:rPr lang="en-US" sz="1600" dirty="0" smtClean="0">
                <a:solidFill>
                  <a:srgbClr val="525270"/>
                </a:solidFill>
                <a:latin typeface="Tahoma"/>
                <a:cs typeface="Tahoma"/>
              </a:rPr>
              <a:t>for </a:t>
            </a:r>
            <a:r>
              <a:rPr lang="en-US" sz="1600" dirty="0">
                <a:solidFill>
                  <a:srgbClr val="525270"/>
                </a:solidFill>
                <a:latin typeface="Tahoma"/>
                <a:cs typeface="Tahoma"/>
              </a:rPr>
              <a:t>a key to be</a:t>
            </a:r>
            <a:r>
              <a:rPr lang="en-US" sz="1600" spc="-10" dirty="0">
                <a:solidFill>
                  <a:srgbClr val="525270"/>
                </a:solidFill>
                <a:latin typeface="Tahoma"/>
                <a:cs typeface="Tahoma"/>
              </a:rPr>
              <a:t> </a:t>
            </a:r>
            <a:r>
              <a:rPr lang="en-US" sz="1600" dirty="0" smtClean="0">
                <a:solidFill>
                  <a:srgbClr val="525270"/>
                </a:solidFill>
                <a:latin typeface="Tahoma"/>
                <a:cs typeface="Tahoma"/>
              </a:rPr>
              <a:t>pressed</a:t>
            </a:r>
          </a:p>
          <a:p>
            <a:pPr marL="12065" marR="38100" indent="0">
              <a:lnSpc>
                <a:spcPct val="99700"/>
              </a:lnSpc>
              <a:spcBef>
                <a:spcPts val="100"/>
              </a:spcBef>
              <a:buClr>
                <a:srgbClr val="FF0000"/>
              </a:buClr>
              <a:buSzPct val="73170"/>
              <a:buNone/>
              <a:tabLst>
                <a:tab pos="401955" algn="l"/>
                <a:tab pos="402590" algn="l"/>
              </a:tabLst>
            </a:pPr>
            <a:r>
              <a:rPr lang="en-US" sz="2050" spc="-5" dirty="0" smtClean="0">
                <a:solidFill>
                  <a:srgbClr val="525270"/>
                </a:solidFill>
                <a:latin typeface="Tahoma"/>
                <a:cs typeface="Tahoma"/>
              </a:rPr>
              <a:t>2. To </a:t>
            </a:r>
            <a:r>
              <a:rPr lang="en-US" sz="2050" spc="-5" dirty="0">
                <a:solidFill>
                  <a:srgbClr val="525270"/>
                </a:solidFill>
                <a:latin typeface="Tahoma"/>
                <a:cs typeface="Tahoma"/>
              </a:rPr>
              <a:t>see if any key is pressed, the </a:t>
            </a:r>
            <a:r>
              <a:rPr lang="en-US" sz="2050" spc="-5" dirty="0" smtClean="0">
                <a:solidFill>
                  <a:srgbClr val="525270"/>
                </a:solidFill>
                <a:latin typeface="Tahoma"/>
                <a:cs typeface="Tahoma"/>
              </a:rPr>
              <a:t>columns </a:t>
            </a:r>
            <a:r>
              <a:rPr lang="en-US" sz="2050" spc="-5" dirty="0">
                <a:solidFill>
                  <a:srgbClr val="525270"/>
                </a:solidFill>
                <a:latin typeface="Tahoma"/>
                <a:cs typeface="Tahoma"/>
              </a:rPr>
              <a:t>are scanned over and over in an </a:t>
            </a:r>
            <a:r>
              <a:rPr lang="en-US" sz="2050" spc="-5" dirty="0" smtClean="0">
                <a:solidFill>
                  <a:srgbClr val="525270"/>
                </a:solidFill>
                <a:latin typeface="Tahoma"/>
                <a:cs typeface="Tahoma"/>
              </a:rPr>
              <a:t>infinite </a:t>
            </a:r>
            <a:r>
              <a:rPr lang="en-US" sz="2050" spc="-10" dirty="0">
                <a:solidFill>
                  <a:srgbClr val="525270"/>
                </a:solidFill>
                <a:latin typeface="Tahoma"/>
                <a:cs typeface="Tahoma"/>
              </a:rPr>
              <a:t>loop </a:t>
            </a:r>
            <a:r>
              <a:rPr lang="en-US" sz="2050" spc="-10" dirty="0" smtClean="0">
                <a:solidFill>
                  <a:srgbClr val="525270"/>
                </a:solidFill>
                <a:latin typeface="Tahoma"/>
                <a:cs typeface="Tahoma"/>
              </a:rPr>
              <a:t> </a:t>
            </a:r>
          </a:p>
          <a:p>
            <a:pPr marL="12065" marR="38100" indent="0">
              <a:lnSpc>
                <a:spcPct val="99700"/>
              </a:lnSpc>
              <a:spcBef>
                <a:spcPts val="100"/>
              </a:spcBef>
              <a:buClr>
                <a:srgbClr val="FF0000"/>
              </a:buClr>
              <a:buSzPct val="73170"/>
              <a:buNone/>
              <a:tabLst>
                <a:tab pos="401955" algn="l"/>
                <a:tab pos="402590" algn="l"/>
              </a:tabLst>
            </a:pPr>
            <a:r>
              <a:rPr lang="en-US" sz="2050" spc="-10" dirty="0">
                <a:solidFill>
                  <a:srgbClr val="525270"/>
                </a:solidFill>
                <a:latin typeface="Tahoma"/>
                <a:cs typeface="Tahoma"/>
              </a:rPr>
              <a:t> </a:t>
            </a:r>
            <a:r>
              <a:rPr lang="en-US" sz="2050" spc="-10" dirty="0" smtClean="0">
                <a:solidFill>
                  <a:srgbClr val="525270"/>
                </a:solidFill>
                <a:latin typeface="Tahoma"/>
                <a:cs typeface="Tahoma"/>
              </a:rPr>
              <a:t>   until </a:t>
            </a:r>
            <a:r>
              <a:rPr lang="en-US" sz="2050" spc="-10" dirty="0">
                <a:solidFill>
                  <a:srgbClr val="525270"/>
                </a:solidFill>
                <a:latin typeface="Tahoma"/>
                <a:cs typeface="Tahoma"/>
              </a:rPr>
              <a:t>one </a:t>
            </a:r>
            <a:r>
              <a:rPr lang="en-US" sz="2050" spc="-5" dirty="0">
                <a:solidFill>
                  <a:srgbClr val="525270"/>
                </a:solidFill>
                <a:latin typeface="Tahoma"/>
                <a:cs typeface="Tahoma"/>
              </a:rPr>
              <a:t>of </a:t>
            </a:r>
            <a:r>
              <a:rPr lang="en-US" sz="2050" spc="-10" dirty="0">
                <a:solidFill>
                  <a:srgbClr val="525270"/>
                </a:solidFill>
                <a:latin typeface="Tahoma"/>
                <a:cs typeface="Tahoma"/>
              </a:rPr>
              <a:t>them has </a:t>
            </a:r>
            <a:r>
              <a:rPr lang="en-US" sz="2050" spc="-5" dirty="0">
                <a:solidFill>
                  <a:srgbClr val="525270"/>
                </a:solidFill>
                <a:latin typeface="Tahoma"/>
                <a:cs typeface="Tahoma"/>
              </a:rPr>
              <a:t>a 0 on</a:t>
            </a:r>
            <a:r>
              <a:rPr lang="en-US" sz="2050" spc="20" dirty="0">
                <a:solidFill>
                  <a:srgbClr val="525270"/>
                </a:solidFill>
                <a:latin typeface="Tahoma"/>
                <a:cs typeface="Tahoma"/>
              </a:rPr>
              <a:t> </a:t>
            </a:r>
            <a:r>
              <a:rPr lang="en-US" sz="2050" spc="-5" dirty="0">
                <a:solidFill>
                  <a:srgbClr val="525270"/>
                </a:solidFill>
                <a:latin typeface="Tahoma"/>
                <a:cs typeface="Tahoma"/>
              </a:rPr>
              <a:t>it</a:t>
            </a:r>
            <a:endParaRPr lang="en-US" sz="2050" dirty="0">
              <a:latin typeface="Tahoma"/>
              <a:cs typeface="Tahoma"/>
            </a:endParaRPr>
          </a:p>
          <a:p>
            <a:pPr marL="726440" marR="118110">
              <a:lnSpc>
                <a:spcPct val="100000"/>
              </a:lnSpc>
              <a:spcBef>
                <a:spcPts val="415"/>
              </a:spcBef>
            </a:pPr>
            <a:r>
              <a:rPr lang="en-US" sz="1700" dirty="0">
                <a:solidFill>
                  <a:srgbClr val="525270"/>
                </a:solidFill>
                <a:latin typeface="Tahoma"/>
                <a:cs typeface="Tahoma"/>
              </a:rPr>
              <a:t>Remember that the output latches </a:t>
            </a:r>
            <a:r>
              <a:rPr lang="en-US" sz="1700" dirty="0" smtClean="0">
                <a:solidFill>
                  <a:srgbClr val="525270"/>
                </a:solidFill>
                <a:latin typeface="Tahoma"/>
                <a:cs typeface="Tahoma"/>
              </a:rPr>
              <a:t>connected </a:t>
            </a:r>
            <a:r>
              <a:rPr lang="en-US" sz="1700" dirty="0">
                <a:solidFill>
                  <a:srgbClr val="525270"/>
                </a:solidFill>
                <a:latin typeface="Tahoma"/>
                <a:cs typeface="Tahoma"/>
              </a:rPr>
              <a:t>to rows still have their initial zeros (</a:t>
            </a:r>
            <a:r>
              <a:rPr lang="en-US" sz="1700" dirty="0" smtClean="0">
                <a:solidFill>
                  <a:srgbClr val="525270"/>
                </a:solidFill>
                <a:latin typeface="Tahoma"/>
                <a:cs typeface="Tahoma"/>
              </a:rPr>
              <a:t>provided </a:t>
            </a:r>
            <a:r>
              <a:rPr lang="en-US" sz="1700" dirty="0">
                <a:solidFill>
                  <a:srgbClr val="525270"/>
                </a:solidFill>
                <a:latin typeface="Tahoma"/>
                <a:cs typeface="Tahoma"/>
              </a:rPr>
              <a:t>in stage 1), making them</a:t>
            </a:r>
            <a:r>
              <a:rPr lang="en-US" sz="1700" spc="-40" dirty="0">
                <a:solidFill>
                  <a:srgbClr val="525270"/>
                </a:solidFill>
                <a:latin typeface="Tahoma"/>
                <a:cs typeface="Tahoma"/>
              </a:rPr>
              <a:t> </a:t>
            </a:r>
            <a:r>
              <a:rPr lang="en-US" sz="1700" dirty="0">
                <a:solidFill>
                  <a:srgbClr val="525270"/>
                </a:solidFill>
                <a:latin typeface="Tahoma"/>
                <a:cs typeface="Tahoma"/>
              </a:rPr>
              <a:t>grounded</a:t>
            </a:r>
            <a:endParaRPr lang="en-US" sz="1700" dirty="0">
              <a:latin typeface="Tahoma"/>
              <a:cs typeface="Tahoma"/>
            </a:endParaRPr>
          </a:p>
          <a:p>
            <a:pPr marL="726440" marR="225425">
              <a:lnSpc>
                <a:spcPct val="100000"/>
              </a:lnSpc>
              <a:spcBef>
                <a:spcPts val="420"/>
              </a:spcBef>
            </a:pPr>
            <a:r>
              <a:rPr lang="en-US" sz="1700" dirty="0">
                <a:solidFill>
                  <a:srgbClr val="525270"/>
                </a:solidFill>
                <a:latin typeface="Tahoma"/>
                <a:cs typeface="Tahoma"/>
              </a:rPr>
              <a:t>After the key press detection, it waits 20 </a:t>
            </a:r>
            <a:r>
              <a:rPr lang="en-US" sz="1700" dirty="0" err="1">
                <a:solidFill>
                  <a:srgbClr val="525270"/>
                </a:solidFill>
                <a:latin typeface="Tahoma"/>
                <a:cs typeface="Tahoma"/>
              </a:rPr>
              <a:t>ms</a:t>
            </a:r>
            <a:r>
              <a:rPr lang="en-US" sz="1700" dirty="0">
                <a:solidFill>
                  <a:srgbClr val="525270"/>
                </a:solidFill>
                <a:latin typeface="Tahoma"/>
                <a:cs typeface="Tahoma"/>
              </a:rPr>
              <a:t>  for the bounce and then scans the </a:t>
            </a:r>
            <a:r>
              <a:rPr lang="en-US" sz="1700" dirty="0" smtClean="0">
                <a:solidFill>
                  <a:srgbClr val="525270"/>
                </a:solidFill>
                <a:latin typeface="Tahoma"/>
                <a:cs typeface="Tahoma"/>
              </a:rPr>
              <a:t>columns </a:t>
            </a:r>
            <a:r>
              <a:rPr lang="en-US" sz="1700" dirty="0">
                <a:solidFill>
                  <a:srgbClr val="525270"/>
                </a:solidFill>
                <a:latin typeface="Tahoma"/>
                <a:cs typeface="Tahoma"/>
              </a:rPr>
              <a:t>again</a:t>
            </a:r>
            <a:endParaRPr lang="en-US" sz="1700" dirty="0">
              <a:latin typeface="Tahoma"/>
              <a:cs typeface="Tahoma"/>
            </a:endParaRPr>
          </a:p>
          <a:p>
            <a:pPr marL="1116330" marR="13335" lvl="1" indent="-325120">
              <a:lnSpc>
                <a:spcPct val="100000"/>
              </a:lnSpc>
              <a:spcBef>
                <a:spcPts val="420"/>
              </a:spcBef>
              <a:buSzPct val="85294"/>
              <a:buAutoNum type="alphaLcParenBoth"/>
              <a:tabLst>
                <a:tab pos="1116965" algn="l"/>
              </a:tabLst>
            </a:pPr>
            <a:r>
              <a:rPr lang="en-US" sz="1700" dirty="0">
                <a:solidFill>
                  <a:srgbClr val="525270"/>
                </a:solidFill>
                <a:latin typeface="Tahoma"/>
                <a:cs typeface="Tahoma"/>
              </a:rPr>
              <a:t>it ensures that the first key </a:t>
            </a:r>
            <a:r>
              <a:rPr lang="en-US" sz="1700" dirty="0" smtClean="0">
                <a:solidFill>
                  <a:srgbClr val="525270"/>
                </a:solidFill>
                <a:latin typeface="Tahoma"/>
                <a:cs typeface="Tahoma"/>
              </a:rPr>
              <a:t>press </a:t>
            </a:r>
            <a:r>
              <a:rPr lang="en-US" sz="1700" dirty="0">
                <a:solidFill>
                  <a:srgbClr val="525270"/>
                </a:solidFill>
                <a:latin typeface="Tahoma"/>
                <a:cs typeface="Tahoma"/>
              </a:rPr>
              <a:t>detection was not an erroneous one due</a:t>
            </a:r>
            <a:r>
              <a:rPr lang="en-US" sz="1700" spc="-45" dirty="0">
                <a:solidFill>
                  <a:srgbClr val="525270"/>
                </a:solidFill>
                <a:latin typeface="Tahoma"/>
                <a:cs typeface="Tahoma"/>
              </a:rPr>
              <a:t> </a:t>
            </a:r>
            <a:r>
              <a:rPr lang="en-US" sz="1700" dirty="0" smtClean="0">
                <a:solidFill>
                  <a:srgbClr val="525270"/>
                </a:solidFill>
                <a:latin typeface="Tahoma"/>
                <a:cs typeface="Tahoma"/>
              </a:rPr>
              <a:t>a </a:t>
            </a:r>
            <a:r>
              <a:rPr lang="en-US" sz="1700" spc="-5" dirty="0">
                <a:solidFill>
                  <a:srgbClr val="525270"/>
                </a:solidFill>
                <a:latin typeface="Tahoma"/>
                <a:cs typeface="Tahoma"/>
              </a:rPr>
              <a:t>spike</a:t>
            </a:r>
            <a:r>
              <a:rPr lang="en-US" sz="1700" dirty="0">
                <a:solidFill>
                  <a:srgbClr val="525270"/>
                </a:solidFill>
                <a:latin typeface="Tahoma"/>
                <a:cs typeface="Tahoma"/>
              </a:rPr>
              <a:t> </a:t>
            </a:r>
            <a:r>
              <a:rPr lang="en-US" sz="1700" spc="-5" dirty="0">
                <a:solidFill>
                  <a:srgbClr val="525270"/>
                </a:solidFill>
                <a:latin typeface="Tahoma"/>
                <a:cs typeface="Tahoma"/>
              </a:rPr>
              <a:t>noise</a:t>
            </a:r>
            <a:endParaRPr lang="en-US" sz="1700" dirty="0">
              <a:latin typeface="Tahoma"/>
              <a:cs typeface="Tahoma"/>
            </a:endParaRPr>
          </a:p>
          <a:p>
            <a:pPr marL="1116330" marR="5080" lvl="1" indent="-325120">
              <a:lnSpc>
                <a:spcPct val="100000"/>
              </a:lnSpc>
              <a:spcBef>
                <a:spcPts val="420"/>
              </a:spcBef>
              <a:buSzPct val="85294"/>
              <a:buAutoNum type="alphaLcParenBoth"/>
              <a:tabLst>
                <a:tab pos="1116965" algn="l"/>
              </a:tabLst>
            </a:pPr>
            <a:r>
              <a:rPr lang="en-US" sz="1700" dirty="0" smtClean="0">
                <a:solidFill>
                  <a:srgbClr val="525270"/>
                </a:solidFill>
                <a:latin typeface="Tahoma"/>
                <a:cs typeface="Tahoma"/>
              </a:rPr>
              <a:t>If </a:t>
            </a:r>
            <a:r>
              <a:rPr lang="en-US" sz="1700" dirty="0">
                <a:solidFill>
                  <a:srgbClr val="525270"/>
                </a:solidFill>
                <a:latin typeface="Tahoma"/>
                <a:cs typeface="Tahoma"/>
              </a:rPr>
              <a:t>after the 20-ms delay</a:t>
            </a:r>
            <a:r>
              <a:rPr lang="en-US" sz="1700" spc="-50" dirty="0">
                <a:solidFill>
                  <a:srgbClr val="525270"/>
                </a:solidFill>
                <a:latin typeface="Tahoma"/>
                <a:cs typeface="Tahoma"/>
              </a:rPr>
              <a:t> </a:t>
            </a:r>
            <a:r>
              <a:rPr lang="en-US" sz="1700" dirty="0" smtClean="0">
                <a:solidFill>
                  <a:srgbClr val="525270"/>
                </a:solidFill>
                <a:latin typeface="Tahoma"/>
                <a:cs typeface="Tahoma"/>
              </a:rPr>
              <a:t>the </a:t>
            </a:r>
            <a:r>
              <a:rPr lang="en-US" sz="1700" dirty="0">
                <a:solidFill>
                  <a:srgbClr val="525270"/>
                </a:solidFill>
                <a:latin typeface="Tahoma"/>
                <a:cs typeface="Tahoma"/>
              </a:rPr>
              <a:t>key is still pressed, it goes back into </a:t>
            </a:r>
            <a:r>
              <a:rPr lang="en-US" sz="1700" dirty="0" smtClean="0">
                <a:solidFill>
                  <a:srgbClr val="525270"/>
                </a:solidFill>
                <a:latin typeface="Tahoma"/>
                <a:cs typeface="Tahoma"/>
              </a:rPr>
              <a:t>the </a:t>
            </a:r>
            <a:r>
              <a:rPr lang="en-US" sz="1700" dirty="0">
                <a:solidFill>
                  <a:srgbClr val="525270"/>
                </a:solidFill>
                <a:latin typeface="Tahoma"/>
                <a:cs typeface="Tahoma"/>
              </a:rPr>
              <a:t>loop to detect a real key</a:t>
            </a:r>
            <a:r>
              <a:rPr lang="en-US" sz="1700" spc="-15" dirty="0">
                <a:solidFill>
                  <a:srgbClr val="525270"/>
                </a:solidFill>
                <a:latin typeface="Tahoma"/>
                <a:cs typeface="Tahoma"/>
              </a:rPr>
              <a:t> </a:t>
            </a:r>
            <a:r>
              <a:rPr lang="en-US" sz="1700" dirty="0" smtClean="0">
                <a:solidFill>
                  <a:srgbClr val="525270"/>
                </a:solidFill>
                <a:latin typeface="Tahoma"/>
                <a:cs typeface="Tahoma"/>
              </a:rPr>
              <a:t>press</a:t>
            </a:r>
          </a:p>
          <a:p>
            <a:pPr marL="726440" marR="33020">
              <a:lnSpc>
                <a:spcPct val="100000"/>
              </a:lnSpc>
              <a:spcBef>
                <a:spcPts val="414"/>
              </a:spcBef>
            </a:pPr>
            <a:endParaRPr lang="en-US" sz="1600" dirty="0">
              <a:latin typeface="Tahoma"/>
              <a:cs typeface="Tahoma"/>
            </a:endParaRPr>
          </a:p>
          <a:p>
            <a:pPr marL="0" indent="0">
              <a:buNone/>
            </a:pPr>
            <a:endParaRPr lang="en-US" dirty="0"/>
          </a:p>
        </p:txBody>
      </p:sp>
    </p:spTree>
    <p:extLst>
      <p:ext uri="{BB962C8B-B14F-4D97-AF65-F5344CB8AC3E}">
        <p14:creationId xmlns:p14="http://schemas.microsoft.com/office/powerpoint/2010/main" val="2944775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6"/>
          <p:cNvSpPr txBox="1">
            <a:spLocks noGrp="1"/>
          </p:cNvSpPr>
          <p:nvPr>
            <p:ph idx="1"/>
          </p:nvPr>
        </p:nvSpPr>
        <p:spPr>
          <a:xfrm>
            <a:off x="617182" y="686938"/>
            <a:ext cx="11074400" cy="5402120"/>
          </a:xfrm>
          <a:prstGeom prst="rect">
            <a:avLst/>
          </a:prstGeom>
        </p:spPr>
        <p:txBody>
          <a:bodyPr vert="horz" wrap="square" lIns="0" tIns="48895" rIns="0" bIns="0" rtlCol="0">
            <a:spAutoFit/>
          </a:bodyPr>
          <a:lstStyle/>
          <a:p>
            <a:pPr marL="12065" marR="5080" indent="0">
              <a:lnSpc>
                <a:spcPts val="2200"/>
              </a:lnSpc>
              <a:spcBef>
                <a:spcPts val="385"/>
              </a:spcBef>
              <a:buClr>
                <a:srgbClr val="FF0000"/>
              </a:buClr>
              <a:buSzPct val="73170"/>
              <a:buNone/>
              <a:tabLst>
                <a:tab pos="401955" algn="l"/>
                <a:tab pos="402590" algn="l"/>
              </a:tabLst>
            </a:pPr>
            <a:r>
              <a:rPr lang="en-US" sz="1800" b="1" dirty="0" smtClean="0">
                <a:solidFill>
                  <a:schemeClr val="accent2">
                    <a:lumMod val="50000"/>
                  </a:schemeClr>
                </a:solidFill>
              </a:rPr>
              <a:t>Mechanical switches are used as keys in most of the keyboards. When a key is pressed the contact bounce back and forth and settle down only after a small time delay (about 20ms). Even though a key is actuated once, it will appear to have been actuated several times. This problem is called Key Bouncing.</a:t>
            </a:r>
            <a:endParaRPr lang="en-US" sz="1800" b="1" dirty="0" smtClean="0">
              <a:solidFill>
                <a:schemeClr val="accent2">
                  <a:lumMod val="50000"/>
                </a:schemeClr>
              </a:solidFill>
              <a:latin typeface="Tahoma"/>
              <a:cs typeface="Tahoma"/>
            </a:endParaRPr>
          </a:p>
          <a:p>
            <a:pPr marL="12065" marR="5080" indent="0">
              <a:lnSpc>
                <a:spcPts val="2200"/>
              </a:lnSpc>
              <a:spcBef>
                <a:spcPts val="385"/>
              </a:spcBef>
              <a:buClr>
                <a:srgbClr val="FF0000"/>
              </a:buClr>
              <a:buSzPct val="73170"/>
              <a:buNone/>
              <a:tabLst>
                <a:tab pos="401955" algn="l"/>
                <a:tab pos="402590" algn="l"/>
              </a:tabLst>
            </a:pPr>
            <a:endParaRPr lang="en-US" sz="1600" spc="-5" dirty="0" smtClean="0">
              <a:solidFill>
                <a:srgbClr val="525270"/>
              </a:solidFill>
              <a:latin typeface="Tahoma"/>
              <a:cs typeface="Tahoma"/>
            </a:endParaRPr>
          </a:p>
          <a:p>
            <a:pPr marL="401955" marR="5080" indent="-389890">
              <a:lnSpc>
                <a:spcPts val="2200"/>
              </a:lnSpc>
              <a:spcBef>
                <a:spcPts val="385"/>
              </a:spcBef>
              <a:buClr>
                <a:srgbClr val="FF0000"/>
              </a:buClr>
              <a:buSzPct val="73170"/>
              <a:buAutoNum type="arabicPeriod" startAt="3"/>
              <a:tabLst>
                <a:tab pos="401955" algn="l"/>
                <a:tab pos="402590" algn="l"/>
              </a:tabLst>
            </a:pPr>
            <a:r>
              <a:rPr sz="2050" spc="-5" dirty="0" smtClean="0">
                <a:solidFill>
                  <a:srgbClr val="525270"/>
                </a:solidFill>
                <a:latin typeface="Tahoma"/>
                <a:cs typeface="Tahoma"/>
              </a:rPr>
              <a:t>To </a:t>
            </a:r>
            <a:r>
              <a:rPr sz="2050" spc="-5" dirty="0">
                <a:solidFill>
                  <a:srgbClr val="525270"/>
                </a:solidFill>
                <a:latin typeface="Tahoma"/>
                <a:cs typeface="Tahoma"/>
              </a:rPr>
              <a:t>detect which row key press belongs to</a:t>
            </a:r>
            <a:r>
              <a:rPr sz="2050" spc="-5" dirty="0" smtClean="0">
                <a:solidFill>
                  <a:srgbClr val="525270"/>
                </a:solidFill>
                <a:latin typeface="Tahoma"/>
                <a:cs typeface="Tahoma"/>
              </a:rPr>
              <a:t>, </a:t>
            </a:r>
            <a:r>
              <a:rPr sz="2050" spc="-5" dirty="0">
                <a:solidFill>
                  <a:srgbClr val="525270"/>
                </a:solidFill>
                <a:latin typeface="Tahoma"/>
                <a:cs typeface="Tahoma"/>
              </a:rPr>
              <a:t>it </a:t>
            </a:r>
            <a:r>
              <a:rPr sz="2050" spc="-10" dirty="0">
                <a:solidFill>
                  <a:srgbClr val="525270"/>
                </a:solidFill>
                <a:latin typeface="Tahoma"/>
                <a:cs typeface="Tahoma"/>
              </a:rPr>
              <a:t>grounds one row </a:t>
            </a:r>
            <a:r>
              <a:rPr sz="2050" spc="-5" dirty="0">
                <a:solidFill>
                  <a:srgbClr val="525270"/>
                </a:solidFill>
                <a:latin typeface="Tahoma"/>
                <a:cs typeface="Tahoma"/>
              </a:rPr>
              <a:t>at a </a:t>
            </a:r>
            <a:r>
              <a:rPr sz="2050" spc="-10" dirty="0">
                <a:solidFill>
                  <a:srgbClr val="525270"/>
                </a:solidFill>
                <a:latin typeface="Tahoma"/>
                <a:cs typeface="Tahoma"/>
              </a:rPr>
              <a:t>time, reading the  </a:t>
            </a:r>
            <a:r>
              <a:rPr sz="2050" spc="-5" dirty="0">
                <a:solidFill>
                  <a:srgbClr val="525270"/>
                </a:solidFill>
                <a:latin typeface="Tahoma"/>
                <a:cs typeface="Tahoma"/>
              </a:rPr>
              <a:t>columns each</a:t>
            </a:r>
            <a:r>
              <a:rPr sz="2050" spc="-10" dirty="0">
                <a:solidFill>
                  <a:srgbClr val="525270"/>
                </a:solidFill>
                <a:latin typeface="Tahoma"/>
                <a:cs typeface="Tahoma"/>
              </a:rPr>
              <a:t> </a:t>
            </a:r>
            <a:r>
              <a:rPr sz="2050" spc="-5" dirty="0" smtClean="0">
                <a:solidFill>
                  <a:srgbClr val="525270"/>
                </a:solidFill>
                <a:latin typeface="Tahoma"/>
                <a:cs typeface="Tahoma"/>
              </a:rPr>
              <a:t>time</a:t>
            </a:r>
            <a:endParaRPr lang="en-US" sz="2050" spc="-5" dirty="0" smtClean="0">
              <a:solidFill>
                <a:srgbClr val="525270"/>
              </a:solidFill>
              <a:latin typeface="Tahoma"/>
              <a:cs typeface="Tahoma"/>
            </a:endParaRPr>
          </a:p>
          <a:p>
            <a:pPr marL="12065" marR="5080" indent="0">
              <a:lnSpc>
                <a:spcPts val="2200"/>
              </a:lnSpc>
              <a:spcBef>
                <a:spcPts val="385"/>
              </a:spcBef>
              <a:buClr>
                <a:srgbClr val="FF0000"/>
              </a:buClr>
              <a:buSzPct val="73170"/>
              <a:buNone/>
              <a:tabLst>
                <a:tab pos="401955" algn="l"/>
                <a:tab pos="402590" algn="l"/>
              </a:tabLst>
            </a:pPr>
            <a:endParaRPr sz="2050" dirty="0">
              <a:latin typeface="Tahoma"/>
              <a:cs typeface="Tahoma"/>
            </a:endParaRPr>
          </a:p>
          <a:p>
            <a:pPr marL="726440" marR="71120">
              <a:lnSpc>
                <a:spcPts val="1839"/>
              </a:lnSpc>
              <a:spcBef>
                <a:spcPts val="5"/>
              </a:spcBef>
            </a:pPr>
            <a:r>
              <a:rPr sz="1700" dirty="0">
                <a:solidFill>
                  <a:srgbClr val="525270"/>
                </a:solidFill>
                <a:latin typeface="Tahoma"/>
                <a:cs typeface="Tahoma"/>
              </a:rPr>
              <a:t>If it </a:t>
            </a:r>
            <a:r>
              <a:rPr sz="1700" spc="-5" dirty="0">
                <a:solidFill>
                  <a:srgbClr val="525270"/>
                </a:solidFill>
                <a:latin typeface="Tahoma"/>
                <a:cs typeface="Tahoma"/>
              </a:rPr>
              <a:t>finds </a:t>
            </a:r>
            <a:r>
              <a:rPr sz="1700" dirty="0">
                <a:solidFill>
                  <a:srgbClr val="525270"/>
                </a:solidFill>
                <a:latin typeface="Tahoma"/>
                <a:cs typeface="Tahoma"/>
              </a:rPr>
              <a:t>that all columns are high, this </a:t>
            </a:r>
            <a:r>
              <a:rPr sz="1700" dirty="0" smtClean="0">
                <a:solidFill>
                  <a:srgbClr val="525270"/>
                </a:solidFill>
                <a:latin typeface="Tahoma"/>
                <a:cs typeface="Tahoma"/>
              </a:rPr>
              <a:t>means </a:t>
            </a:r>
            <a:r>
              <a:rPr sz="1700" dirty="0">
                <a:solidFill>
                  <a:srgbClr val="525270"/>
                </a:solidFill>
                <a:latin typeface="Tahoma"/>
                <a:cs typeface="Tahoma"/>
              </a:rPr>
              <a:t>that the key press cannot belong to that</a:t>
            </a:r>
            <a:r>
              <a:rPr sz="1700" spc="-40" dirty="0">
                <a:solidFill>
                  <a:srgbClr val="525270"/>
                </a:solidFill>
                <a:latin typeface="Tahoma"/>
                <a:cs typeface="Tahoma"/>
              </a:rPr>
              <a:t> </a:t>
            </a:r>
            <a:r>
              <a:rPr sz="1700" dirty="0" smtClean="0">
                <a:solidFill>
                  <a:srgbClr val="525270"/>
                </a:solidFill>
                <a:latin typeface="Tahoma"/>
                <a:cs typeface="Tahoma"/>
              </a:rPr>
              <a:t>row</a:t>
            </a:r>
            <a:r>
              <a:rPr lang="en-US" sz="1700" dirty="0" smtClean="0">
                <a:solidFill>
                  <a:srgbClr val="525270"/>
                </a:solidFill>
                <a:latin typeface="Tahoma"/>
                <a:cs typeface="Tahoma"/>
              </a:rPr>
              <a:t>.</a:t>
            </a:r>
            <a:endParaRPr sz="1700" dirty="0" smtClean="0">
              <a:latin typeface="Tahoma"/>
              <a:cs typeface="Tahoma"/>
            </a:endParaRPr>
          </a:p>
          <a:p>
            <a:pPr marL="791210" marR="416559" indent="0">
              <a:lnSpc>
                <a:spcPts val="1839"/>
              </a:lnSpc>
              <a:spcBef>
                <a:spcPts val="5"/>
              </a:spcBef>
              <a:buNone/>
              <a:tabLst>
                <a:tab pos="1116330" algn="l"/>
              </a:tabLst>
            </a:pPr>
            <a:r>
              <a:rPr sz="1700" dirty="0" smtClean="0">
                <a:solidFill>
                  <a:srgbClr val="525270"/>
                </a:solidFill>
                <a:latin typeface="Tahoma"/>
                <a:cs typeface="Tahoma"/>
              </a:rPr>
              <a:t>Therefore, it grounds the next row</a:t>
            </a:r>
            <a:r>
              <a:rPr sz="1700" spc="-50" dirty="0" smtClean="0">
                <a:solidFill>
                  <a:srgbClr val="525270"/>
                </a:solidFill>
                <a:latin typeface="Tahoma"/>
                <a:cs typeface="Tahoma"/>
              </a:rPr>
              <a:t> </a:t>
            </a:r>
            <a:r>
              <a:rPr sz="1700" dirty="0" smtClean="0">
                <a:solidFill>
                  <a:srgbClr val="525270"/>
                </a:solidFill>
                <a:latin typeface="Tahoma"/>
                <a:cs typeface="Tahoma"/>
              </a:rPr>
              <a:t>and </a:t>
            </a:r>
            <a:r>
              <a:rPr sz="1700" dirty="0" smtClean="0">
                <a:solidFill>
                  <a:srgbClr val="525270"/>
                </a:solidFill>
                <a:latin typeface="Tahoma"/>
                <a:cs typeface="Tahoma"/>
              </a:rPr>
              <a:t>continues until it finds the row the</a:t>
            </a:r>
            <a:r>
              <a:rPr sz="1700" spc="-45" dirty="0" smtClean="0">
                <a:solidFill>
                  <a:srgbClr val="525270"/>
                </a:solidFill>
                <a:latin typeface="Tahoma"/>
                <a:cs typeface="Tahoma"/>
              </a:rPr>
              <a:t> </a:t>
            </a:r>
            <a:r>
              <a:rPr sz="1700" dirty="0" smtClean="0">
                <a:solidFill>
                  <a:srgbClr val="525270"/>
                </a:solidFill>
                <a:latin typeface="Tahoma"/>
                <a:cs typeface="Tahoma"/>
              </a:rPr>
              <a:t>key</a:t>
            </a:r>
            <a:r>
              <a:rPr lang="en-US" sz="1700" dirty="0" smtClean="0">
                <a:latin typeface="Tahoma"/>
                <a:cs typeface="Tahoma"/>
              </a:rPr>
              <a:t> </a:t>
            </a:r>
            <a:r>
              <a:rPr sz="1700" spc="-5" dirty="0" smtClean="0">
                <a:solidFill>
                  <a:srgbClr val="525270"/>
                </a:solidFill>
                <a:latin typeface="Tahoma"/>
                <a:cs typeface="Tahoma"/>
              </a:rPr>
              <a:t>press belongs</a:t>
            </a:r>
            <a:r>
              <a:rPr sz="1700" spc="-10" dirty="0" smtClean="0">
                <a:solidFill>
                  <a:srgbClr val="525270"/>
                </a:solidFill>
                <a:latin typeface="Tahoma"/>
                <a:cs typeface="Tahoma"/>
              </a:rPr>
              <a:t> </a:t>
            </a:r>
            <a:r>
              <a:rPr sz="1700" spc="-5" dirty="0" smtClean="0">
                <a:solidFill>
                  <a:srgbClr val="525270"/>
                </a:solidFill>
                <a:latin typeface="Tahoma"/>
                <a:cs typeface="Tahoma"/>
              </a:rPr>
              <a:t>to</a:t>
            </a:r>
            <a:endParaRPr lang="en-US" sz="1700" spc="-5" dirty="0" smtClean="0">
              <a:solidFill>
                <a:srgbClr val="525270"/>
              </a:solidFill>
              <a:latin typeface="Tahoma"/>
              <a:cs typeface="Tahoma"/>
            </a:endParaRPr>
          </a:p>
          <a:p>
            <a:pPr marL="791210" marR="416559" indent="0">
              <a:lnSpc>
                <a:spcPts val="1839"/>
              </a:lnSpc>
              <a:spcBef>
                <a:spcPts val="5"/>
              </a:spcBef>
              <a:buNone/>
              <a:tabLst>
                <a:tab pos="1116330" algn="l"/>
              </a:tabLst>
            </a:pPr>
            <a:endParaRPr sz="1700" dirty="0" smtClean="0">
              <a:latin typeface="Tahoma"/>
              <a:cs typeface="Tahoma"/>
            </a:endParaRPr>
          </a:p>
          <a:p>
            <a:pPr marL="726440" marR="226695">
              <a:lnSpc>
                <a:spcPct val="90300"/>
              </a:lnSpc>
              <a:spcBef>
                <a:spcPts val="100"/>
              </a:spcBef>
            </a:pPr>
            <a:r>
              <a:rPr sz="1700" dirty="0" smtClean="0">
                <a:solidFill>
                  <a:srgbClr val="525270"/>
                </a:solidFill>
                <a:latin typeface="Tahoma"/>
                <a:cs typeface="Tahoma"/>
              </a:rPr>
              <a:t>Upon </a:t>
            </a:r>
            <a:r>
              <a:rPr sz="1700" dirty="0">
                <a:solidFill>
                  <a:srgbClr val="525270"/>
                </a:solidFill>
                <a:latin typeface="Tahoma"/>
                <a:cs typeface="Tahoma"/>
              </a:rPr>
              <a:t>finding the row that the key </a:t>
            </a:r>
            <a:r>
              <a:rPr sz="1700" dirty="0" smtClean="0">
                <a:solidFill>
                  <a:srgbClr val="525270"/>
                </a:solidFill>
                <a:latin typeface="Tahoma"/>
                <a:cs typeface="Tahoma"/>
              </a:rPr>
              <a:t>press </a:t>
            </a:r>
            <a:r>
              <a:rPr sz="1700" dirty="0">
                <a:solidFill>
                  <a:srgbClr val="525270"/>
                </a:solidFill>
                <a:latin typeface="Tahoma"/>
                <a:cs typeface="Tahoma"/>
              </a:rPr>
              <a:t>belongs to, it sets up the starting address </a:t>
            </a:r>
            <a:r>
              <a:rPr sz="1700" dirty="0" smtClean="0">
                <a:solidFill>
                  <a:srgbClr val="525270"/>
                </a:solidFill>
                <a:latin typeface="Tahoma"/>
                <a:cs typeface="Tahoma"/>
              </a:rPr>
              <a:t>for </a:t>
            </a:r>
            <a:r>
              <a:rPr sz="1700" dirty="0">
                <a:solidFill>
                  <a:srgbClr val="525270"/>
                </a:solidFill>
                <a:latin typeface="Tahoma"/>
                <a:cs typeface="Tahoma"/>
              </a:rPr>
              <a:t>the look-up table holding the scan codes (</a:t>
            </a:r>
            <a:r>
              <a:rPr sz="1700" dirty="0" smtClean="0">
                <a:solidFill>
                  <a:srgbClr val="525270"/>
                </a:solidFill>
                <a:latin typeface="Tahoma"/>
                <a:cs typeface="Tahoma"/>
              </a:rPr>
              <a:t>or</a:t>
            </a:r>
            <a:r>
              <a:rPr lang="en-US" sz="1700" dirty="0" smtClean="0">
                <a:solidFill>
                  <a:srgbClr val="525270"/>
                </a:solidFill>
                <a:latin typeface="Tahoma"/>
                <a:cs typeface="Tahoma"/>
              </a:rPr>
              <a:t> </a:t>
            </a:r>
            <a:r>
              <a:rPr sz="1700" dirty="0" smtClean="0">
                <a:solidFill>
                  <a:srgbClr val="525270"/>
                </a:solidFill>
                <a:latin typeface="Tahoma"/>
                <a:cs typeface="Tahoma"/>
              </a:rPr>
              <a:t>ASCII</a:t>
            </a:r>
            <a:r>
              <a:rPr sz="1700" dirty="0">
                <a:solidFill>
                  <a:srgbClr val="525270"/>
                </a:solidFill>
                <a:latin typeface="Tahoma"/>
                <a:cs typeface="Tahoma"/>
              </a:rPr>
              <a:t>) for that</a:t>
            </a:r>
            <a:r>
              <a:rPr sz="1700" spc="5" dirty="0">
                <a:solidFill>
                  <a:srgbClr val="525270"/>
                </a:solidFill>
                <a:latin typeface="Tahoma"/>
                <a:cs typeface="Tahoma"/>
              </a:rPr>
              <a:t> </a:t>
            </a:r>
            <a:r>
              <a:rPr sz="1700" dirty="0" smtClean="0">
                <a:solidFill>
                  <a:srgbClr val="525270"/>
                </a:solidFill>
                <a:latin typeface="Tahoma"/>
                <a:cs typeface="Tahoma"/>
              </a:rPr>
              <a:t>row</a:t>
            </a:r>
            <a:endParaRPr lang="en-US" sz="1700" dirty="0" smtClean="0">
              <a:solidFill>
                <a:srgbClr val="525270"/>
              </a:solidFill>
              <a:latin typeface="Tahoma"/>
              <a:cs typeface="Tahoma"/>
            </a:endParaRPr>
          </a:p>
          <a:p>
            <a:pPr marL="497840" marR="226695" indent="0">
              <a:lnSpc>
                <a:spcPct val="90300"/>
              </a:lnSpc>
              <a:spcBef>
                <a:spcPts val="100"/>
              </a:spcBef>
              <a:buNone/>
            </a:pPr>
            <a:endParaRPr sz="1700" dirty="0">
              <a:latin typeface="Tahoma"/>
              <a:cs typeface="Tahoma"/>
            </a:endParaRPr>
          </a:p>
          <a:p>
            <a:pPr marL="401955" marR="347980" indent="-389890">
              <a:lnSpc>
                <a:spcPct val="89800"/>
              </a:lnSpc>
              <a:spcBef>
                <a:spcPts val="495"/>
              </a:spcBef>
              <a:buClr>
                <a:srgbClr val="FF0000"/>
              </a:buClr>
              <a:buSzPct val="73170"/>
              <a:buAutoNum type="arabicPeriod" startAt="4"/>
              <a:tabLst>
                <a:tab pos="401955" algn="l"/>
                <a:tab pos="402590" algn="l"/>
              </a:tabLst>
            </a:pPr>
            <a:r>
              <a:rPr sz="2050" spc="-5" dirty="0">
                <a:solidFill>
                  <a:srgbClr val="525270"/>
                </a:solidFill>
                <a:latin typeface="Tahoma"/>
                <a:cs typeface="Tahoma"/>
              </a:rPr>
              <a:t>To identify the key press, it</a:t>
            </a:r>
            <a:r>
              <a:rPr sz="2050" dirty="0">
                <a:solidFill>
                  <a:srgbClr val="525270"/>
                </a:solidFill>
                <a:latin typeface="Tahoma"/>
                <a:cs typeface="Tahoma"/>
              </a:rPr>
              <a:t> </a:t>
            </a:r>
            <a:r>
              <a:rPr sz="2050" spc="-5" dirty="0">
                <a:solidFill>
                  <a:srgbClr val="525270"/>
                </a:solidFill>
                <a:latin typeface="Tahoma"/>
                <a:cs typeface="Tahoma"/>
              </a:rPr>
              <a:t>rotates </a:t>
            </a:r>
            <a:r>
              <a:rPr sz="2050" spc="-5" dirty="0" smtClean="0">
                <a:solidFill>
                  <a:srgbClr val="525270"/>
                </a:solidFill>
                <a:latin typeface="Tahoma"/>
                <a:cs typeface="Tahoma"/>
              </a:rPr>
              <a:t>the </a:t>
            </a:r>
            <a:r>
              <a:rPr sz="2050" spc="-5" dirty="0">
                <a:solidFill>
                  <a:srgbClr val="525270"/>
                </a:solidFill>
                <a:latin typeface="Tahoma"/>
                <a:cs typeface="Tahoma"/>
              </a:rPr>
              <a:t>column bits, one bit at a time,</a:t>
            </a:r>
            <a:r>
              <a:rPr sz="2050" dirty="0">
                <a:solidFill>
                  <a:srgbClr val="525270"/>
                </a:solidFill>
                <a:latin typeface="Tahoma"/>
                <a:cs typeface="Tahoma"/>
              </a:rPr>
              <a:t> </a:t>
            </a:r>
            <a:r>
              <a:rPr sz="2050" spc="-5" dirty="0">
                <a:solidFill>
                  <a:srgbClr val="525270"/>
                </a:solidFill>
                <a:latin typeface="Tahoma"/>
                <a:cs typeface="Tahoma"/>
              </a:rPr>
              <a:t>into </a:t>
            </a:r>
            <a:r>
              <a:rPr sz="2050" spc="-5" dirty="0" smtClean="0">
                <a:solidFill>
                  <a:srgbClr val="525270"/>
                </a:solidFill>
                <a:latin typeface="Tahoma"/>
                <a:cs typeface="Tahoma"/>
              </a:rPr>
              <a:t>the </a:t>
            </a:r>
            <a:r>
              <a:rPr sz="2050" spc="-5" dirty="0">
                <a:solidFill>
                  <a:srgbClr val="525270"/>
                </a:solidFill>
                <a:latin typeface="Tahoma"/>
                <a:cs typeface="Tahoma"/>
              </a:rPr>
              <a:t>carry </a:t>
            </a:r>
            <a:r>
              <a:rPr sz="2050" spc="-5" dirty="0" smtClean="0">
                <a:solidFill>
                  <a:srgbClr val="525270"/>
                </a:solidFill>
                <a:latin typeface="Tahoma"/>
                <a:cs typeface="Tahoma"/>
              </a:rPr>
              <a:t>flag</a:t>
            </a:r>
            <a:r>
              <a:rPr lang="en-US" sz="2050" spc="-5" dirty="0" smtClean="0">
                <a:solidFill>
                  <a:srgbClr val="525270"/>
                </a:solidFill>
                <a:latin typeface="Tahoma"/>
                <a:cs typeface="Tahoma"/>
              </a:rPr>
              <a:t> </a:t>
            </a:r>
            <a:r>
              <a:rPr sz="2050" spc="-5" dirty="0" smtClean="0">
                <a:solidFill>
                  <a:srgbClr val="525270"/>
                </a:solidFill>
                <a:latin typeface="Tahoma"/>
                <a:cs typeface="Tahoma"/>
              </a:rPr>
              <a:t>and </a:t>
            </a:r>
            <a:r>
              <a:rPr sz="2050" spc="-5" dirty="0">
                <a:solidFill>
                  <a:srgbClr val="525270"/>
                </a:solidFill>
                <a:latin typeface="Tahoma"/>
                <a:cs typeface="Tahoma"/>
              </a:rPr>
              <a:t>checks to see if it</a:t>
            </a:r>
            <a:r>
              <a:rPr sz="2050" spc="35" dirty="0">
                <a:solidFill>
                  <a:srgbClr val="525270"/>
                </a:solidFill>
                <a:latin typeface="Tahoma"/>
                <a:cs typeface="Tahoma"/>
              </a:rPr>
              <a:t> </a:t>
            </a:r>
            <a:r>
              <a:rPr sz="2050" spc="-5" dirty="0">
                <a:solidFill>
                  <a:srgbClr val="525270"/>
                </a:solidFill>
                <a:latin typeface="Tahoma"/>
                <a:cs typeface="Tahoma"/>
              </a:rPr>
              <a:t>is</a:t>
            </a:r>
            <a:r>
              <a:rPr sz="2050" dirty="0">
                <a:solidFill>
                  <a:srgbClr val="525270"/>
                </a:solidFill>
                <a:latin typeface="Tahoma"/>
                <a:cs typeface="Tahoma"/>
              </a:rPr>
              <a:t> </a:t>
            </a:r>
            <a:r>
              <a:rPr sz="2050" spc="-5" dirty="0">
                <a:solidFill>
                  <a:srgbClr val="525270"/>
                </a:solidFill>
                <a:latin typeface="Tahoma"/>
                <a:cs typeface="Tahoma"/>
              </a:rPr>
              <a:t>low </a:t>
            </a:r>
            <a:endParaRPr lang="en-US" sz="2050" spc="-5" dirty="0" smtClean="0">
              <a:solidFill>
                <a:srgbClr val="525270"/>
              </a:solidFill>
              <a:latin typeface="Tahoma"/>
              <a:cs typeface="Tahoma"/>
            </a:endParaRPr>
          </a:p>
          <a:p>
            <a:pPr marL="877253" marR="347980" lvl="1" indent="-342900">
              <a:lnSpc>
                <a:spcPct val="89800"/>
              </a:lnSpc>
              <a:spcBef>
                <a:spcPts val="495"/>
              </a:spcBef>
              <a:buClr>
                <a:srgbClr val="FF0000"/>
              </a:buClr>
              <a:buSzPct val="73170"/>
              <a:buFont typeface="Wingdings" panose="05000000000000000000" pitchFamily="2" charset="2"/>
              <a:buChar char="§"/>
              <a:tabLst>
                <a:tab pos="401955" algn="l"/>
                <a:tab pos="402590" algn="l"/>
              </a:tabLst>
            </a:pPr>
            <a:r>
              <a:rPr sz="1800" dirty="0" smtClean="0">
                <a:solidFill>
                  <a:srgbClr val="525270"/>
                </a:solidFill>
                <a:latin typeface="Tahoma"/>
                <a:cs typeface="Tahoma"/>
              </a:rPr>
              <a:t>Upon </a:t>
            </a:r>
            <a:r>
              <a:rPr sz="1800" dirty="0">
                <a:solidFill>
                  <a:srgbClr val="525270"/>
                </a:solidFill>
                <a:latin typeface="Tahoma"/>
                <a:cs typeface="Tahoma"/>
              </a:rPr>
              <a:t>finding the zero, it pulls out the</a:t>
            </a:r>
            <a:r>
              <a:rPr sz="1800" spc="-40" dirty="0">
                <a:solidFill>
                  <a:srgbClr val="525270"/>
                </a:solidFill>
                <a:latin typeface="Tahoma"/>
                <a:cs typeface="Tahoma"/>
              </a:rPr>
              <a:t> </a:t>
            </a:r>
            <a:r>
              <a:rPr sz="1800" dirty="0" smtClean="0">
                <a:solidFill>
                  <a:srgbClr val="525270"/>
                </a:solidFill>
                <a:latin typeface="Tahoma"/>
                <a:cs typeface="Tahoma"/>
              </a:rPr>
              <a:t>ASCII</a:t>
            </a:r>
            <a:r>
              <a:rPr lang="en-US" sz="1800" dirty="0">
                <a:solidFill>
                  <a:srgbClr val="525270"/>
                </a:solidFill>
                <a:latin typeface="Tahoma"/>
                <a:cs typeface="Tahoma"/>
              </a:rPr>
              <a:t> </a:t>
            </a:r>
            <a:r>
              <a:rPr sz="1800" dirty="0" smtClean="0">
                <a:solidFill>
                  <a:srgbClr val="525270"/>
                </a:solidFill>
                <a:latin typeface="Tahoma"/>
                <a:cs typeface="Tahoma"/>
              </a:rPr>
              <a:t>code </a:t>
            </a:r>
            <a:r>
              <a:rPr sz="1800" dirty="0">
                <a:solidFill>
                  <a:srgbClr val="525270"/>
                </a:solidFill>
                <a:latin typeface="Tahoma"/>
                <a:cs typeface="Tahoma"/>
              </a:rPr>
              <a:t>for that key from the look-up table  </a:t>
            </a:r>
            <a:endParaRPr lang="en-US" sz="1800" dirty="0" smtClean="0">
              <a:solidFill>
                <a:srgbClr val="525270"/>
              </a:solidFill>
              <a:latin typeface="Tahoma"/>
              <a:cs typeface="Tahoma"/>
            </a:endParaRPr>
          </a:p>
          <a:p>
            <a:pPr marL="12065" marR="347980" indent="0">
              <a:lnSpc>
                <a:spcPct val="89800"/>
              </a:lnSpc>
              <a:spcBef>
                <a:spcPts val="495"/>
              </a:spcBef>
              <a:buClr>
                <a:srgbClr val="FF0000"/>
              </a:buClr>
              <a:buSzPct val="73170"/>
              <a:buNone/>
              <a:tabLst>
                <a:tab pos="401955" algn="l"/>
                <a:tab pos="402590" algn="l"/>
              </a:tabLst>
            </a:pPr>
            <a:endParaRPr lang="en-US" sz="1700" dirty="0" smtClean="0">
              <a:solidFill>
                <a:srgbClr val="525270"/>
              </a:solidFill>
              <a:latin typeface="Tahoma"/>
              <a:cs typeface="Tahoma"/>
            </a:endParaRPr>
          </a:p>
          <a:p>
            <a:pPr marL="726440" marR="60960">
              <a:lnSpc>
                <a:spcPts val="1839"/>
              </a:lnSpc>
              <a:spcBef>
                <a:spcPts val="35"/>
              </a:spcBef>
            </a:pPr>
            <a:r>
              <a:rPr lang="en-US" sz="1700" dirty="0">
                <a:solidFill>
                  <a:srgbClr val="525270"/>
                </a:solidFill>
                <a:latin typeface="Tahoma"/>
                <a:cs typeface="Tahoma"/>
              </a:rPr>
              <a:t>O</a:t>
            </a:r>
            <a:r>
              <a:rPr sz="1700" dirty="0" smtClean="0">
                <a:solidFill>
                  <a:srgbClr val="525270"/>
                </a:solidFill>
                <a:latin typeface="Tahoma"/>
                <a:cs typeface="Tahoma"/>
              </a:rPr>
              <a:t>therwise</a:t>
            </a:r>
            <a:r>
              <a:rPr sz="1700" dirty="0">
                <a:solidFill>
                  <a:srgbClr val="525270"/>
                </a:solidFill>
                <a:latin typeface="Tahoma"/>
                <a:cs typeface="Tahoma"/>
              </a:rPr>
              <a:t>, it increments the pointer to point </a:t>
            </a:r>
            <a:r>
              <a:rPr sz="1700" dirty="0" smtClean="0">
                <a:solidFill>
                  <a:srgbClr val="525270"/>
                </a:solidFill>
                <a:latin typeface="Tahoma"/>
                <a:cs typeface="Tahoma"/>
              </a:rPr>
              <a:t>to </a:t>
            </a:r>
            <a:r>
              <a:rPr sz="1700" dirty="0">
                <a:solidFill>
                  <a:srgbClr val="525270"/>
                </a:solidFill>
                <a:latin typeface="Tahoma"/>
                <a:cs typeface="Tahoma"/>
              </a:rPr>
              <a:t>the next element of the look-up</a:t>
            </a:r>
            <a:r>
              <a:rPr sz="1700" spc="-20" dirty="0">
                <a:solidFill>
                  <a:srgbClr val="525270"/>
                </a:solidFill>
                <a:latin typeface="Tahoma"/>
                <a:cs typeface="Tahoma"/>
              </a:rPr>
              <a:t> </a:t>
            </a:r>
            <a:r>
              <a:rPr sz="1700" dirty="0">
                <a:solidFill>
                  <a:srgbClr val="525270"/>
                </a:solidFill>
                <a:latin typeface="Tahoma"/>
                <a:cs typeface="Tahoma"/>
              </a:rPr>
              <a:t>table</a:t>
            </a:r>
            <a:endParaRPr sz="1700" dirty="0">
              <a:latin typeface="Tahoma"/>
              <a:cs typeface="Tahoma"/>
            </a:endParaRPr>
          </a:p>
        </p:txBody>
      </p:sp>
    </p:spTree>
    <p:extLst>
      <p:ext uri="{BB962C8B-B14F-4D97-AF65-F5344CB8AC3E}">
        <p14:creationId xmlns:p14="http://schemas.microsoft.com/office/powerpoint/2010/main" val="3098730677"/>
      </p:ext>
    </p:extLst>
  </p:cSld>
  <p:clrMapOvr>
    <a:masterClrMapping/>
  </p:clrMapOvr>
</p:sld>
</file>

<file path=ppt/theme/theme1.xml><?xml version="1.0" encoding="utf-8"?>
<a:theme xmlns:a="http://schemas.openxmlformats.org/drawingml/2006/main" name="3_~Blue Pearl Basic">
  <a:themeElements>
    <a:clrScheme name="~Blue Pearl Basic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fontScheme name="~Blue Pearl Basic">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ue Pearl Basic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TM03457464[[fn=Dividend]]</Template>
  <TotalTime>1549</TotalTime>
  <Words>2325</Words>
  <Application>Microsoft Office PowerPoint</Application>
  <PresentationFormat>Widescreen</PresentationFormat>
  <Paragraphs>268</Paragraphs>
  <Slides>38</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38</vt:i4>
      </vt:variant>
    </vt:vector>
  </HeadingPairs>
  <TitlesOfParts>
    <vt:vector size="49" baseType="lpstr">
      <vt:lpstr>宋体</vt:lpstr>
      <vt:lpstr>Arial</vt:lpstr>
      <vt:lpstr>Calibri</vt:lpstr>
      <vt:lpstr>Calibri Light</vt:lpstr>
      <vt:lpstr>Segoe UI Symbol</vt:lpstr>
      <vt:lpstr>Tahoma</vt:lpstr>
      <vt:lpstr>Times New Roman</vt:lpstr>
      <vt:lpstr>Wingdings</vt:lpstr>
      <vt:lpstr>3_~Blue Pearl Basic</vt:lpstr>
      <vt:lpstr>Office 主题</vt:lpstr>
      <vt:lpstr>1_Office 主题</vt:lpstr>
      <vt:lpstr>PowerPoint Presentation</vt:lpstr>
      <vt:lpstr>PowerPoint Presentation</vt:lpstr>
      <vt:lpstr>4 x 4 Matrix</vt:lpstr>
      <vt:lpstr>PowerPoint Presentation</vt:lpstr>
      <vt:lpstr>PowerPoint Presentation</vt:lpstr>
      <vt:lpstr>PowerPoint Presentation</vt:lpstr>
      <vt:lpstr>PowerPoint Presentation</vt:lpstr>
      <vt:lpstr>PowerPoint Presentation</vt:lpstr>
      <vt:lpstr>PowerPoint Presentation</vt:lpstr>
      <vt:lpstr>Flow Chart</vt:lpstr>
      <vt:lpstr>PowerPoint Presentation</vt:lpstr>
      <vt:lpstr>PowerPoint Presentation</vt:lpstr>
      <vt:lpstr>PowerPoint Presentation</vt:lpstr>
      <vt:lpstr>PowerPoint Presentation</vt:lpstr>
      <vt:lpstr>PowerPoint Presentation</vt:lpstr>
      <vt:lpstr>PowerPoint Presentation</vt:lpstr>
      <vt:lpstr>PIN DIGRAM OF DAC0800</vt:lpstr>
      <vt:lpstr>PowerPoint Presentation</vt:lpstr>
      <vt:lpstr>PowerPoint Presentation</vt:lpstr>
      <vt:lpstr>Square Wave Generation</vt:lpstr>
      <vt:lpstr>Triangular Wave Generation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WORKING</vt:lpstr>
      <vt:lpstr>Successive Approximation ADC</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8085 Microprocessor</dc:title>
  <dc:creator>Deepali Yadav</dc:creator>
  <cp:lastModifiedBy>Balaji Venkateswaran V</cp:lastModifiedBy>
  <cp:revision>130</cp:revision>
  <dcterms:created xsi:type="dcterms:W3CDTF">2020-01-13T07:54:26Z</dcterms:created>
  <dcterms:modified xsi:type="dcterms:W3CDTF">2021-03-30T06:29:05Z</dcterms:modified>
</cp:coreProperties>
</file>