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92" r:id="rId24"/>
    <p:sldId id="293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314" r:id="rId33"/>
    <p:sldId id="285" r:id="rId34"/>
    <p:sldId id="286" r:id="rId35"/>
    <p:sldId id="287" r:id="rId36"/>
    <p:sldId id="288" r:id="rId37"/>
    <p:sldId id="291" r:id="rId38"/>
    <p:sldId id="294" r:id="rId39"/>
    <p:sldId id="295" r:id="rId40"/>
    <p:sldId id="296" r:id="rId41"/>
    <p:sldId id="298" r:id="rId42"/>
    <p:sldId id="299" r:id="rId43"/>
    <p:sldId id="297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BE92-35EA-419F-8FCC-0376A8AC907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CCE-533B-4368-B25E-ED521BE6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1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BE92-35EA-419F-8FCC-0376A8AC907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CCE-533B-4368-B25E-ED521BE6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3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BE92-35EA-419F-8FCC-0376A8AC907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CCE-533B-4368-B25E-ED521BE6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4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BE92-35EA-419F-8FCC-0376A8AC907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CCE-533B-4368-B25E-ED521BE6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0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BE92-35EA-419F-8FCC-0376A8AC907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CCE-533B-4368-B25E-ED521BE6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9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BE92-35EA-419F-8FCC-0376A8AC907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CCE-533B-4368-B25E-ED521BE6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BE92-35EA-419F-8FCC-0376A8AC907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CCE-533B-4368-B25E-ED521BE6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2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BE92-35EA-419F-8FCC-0376A8AC907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CCE-533B-4368-B25E-ED521BE6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7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BE92-35EA-419F-8FCC-0376A8AC907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CCE-533B-4368-B25E-ED521BE6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5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BE92-35EA-419F-8FCC-0376A8AC907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CCE-533B-4368-B25E-ED521BE6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8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BE92-35EA-419F-8FCC-0376A8AC907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CCE-533B-4368-B25E-ED521BE6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8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BE92-35EA-419F-8FCC-0376A8AC907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14CCE-533B-4368-B25E-ED521BE6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6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8051 Microcontroller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5402" y="847126"/>
            <a:ext cx="8761863" cy="581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73080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489616"/>
            <a:ext cx="9292660" cy="529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6319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2659" y="501539"/>
            <a:ext cx="8273979" cy="5871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9225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Calibri" pitchFamily="34" charset="0"/>
              </a:rPr>
              <a:t>Harvard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dirty="0">
                <a:ea typeface="Calibri" pitchFamily="34" charset="0"/>
              </a:rPr>
              <a:t>In Harvard Architecture  the data and instructions  are stored in  separate memory units each with their own bus.  </a:t>
            </a:r>
          </a:p>
          <a:p>
            <a:pPr algn="just">
              <a:buFontTx/>
              <a:buNone/>
            </a:pPr>
            <a:r>
              <a:rPr lang="en-US" b="1" dirty="0">
                <a:ea typeface="Calibri" pitchFamily="34" charset="0"/>
              </a:rPr>
              <a:t>Advantages: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ea typeface="Calibri" pitchFamily="34" charset="0"/>
              </a:rPr>
              <a:t>Speeding up the data transfer rate,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ea typeface="Calibri" pitchFamily="34" charset="0"/>
              </a:rPr>
              <a:t>Permits the designer  to implement different bus widths and word sizes  for program and data memory space.</a:t>
            </a:r>
            <a:endParaRPr lang="en-IN" dirty="0" smtClean="0">
              <a:ea typeface="Calibri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0" y="4522005"/>
            <a:ext cx="51625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96305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8051 CPU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</a:p>
          <a:p>
            <a:r>
              <a:rPr lang="en-US" dirty="0" smtClean="0"/>
              <a:t>Pin Diagram</a:t>
            </a:r>
          </a:p>
          <a:p>
            <a:r>
              <a:rPr lang="en-US" dirty="0" smtClean="0"/>
              <a:t>Block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6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itchFamily="34" charset="0"/>
              </a:rPr>
              <a:t>8051 Microcontroller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spcAft>
                <a:spcPts val="2400"/>
              </a:spcAft>
            </a:pPr>
            <a:r>
              <a:rPr lang="en-US" sz="3200" dirty="0" smtClean="0">
                <a:ea typeface="Calibri" pitchFamily="34" charset="0"/>
              </a:rPr>
              <a:t>Intel introduced 8051, referred as MCS- 51, in 1981.</a:t>
            </a:r>
          </a:p>
          <a:p>
            <a:pPr algn="just"/>
            <a:r>
              <a:rPr lang="en-US" sz="3200" dirty="0" smtClean="0">
                <a:ea typeface="Calibri" pitchFamily="34" charset="0"/>
              </a:rPr>
              <a:t>The 8051 is an </a:t>
            </a:r>
            <a:r>
              <a:rPr lang="en-US" sz="3200" b="1" dirty="0" smtClean="0">
                <a:solidFill>
                  <a:srgbClr val="00B0F0"/>
                </a:solidFill>
                <a:ea typeface="Calibri" pitchFamily="34" charset="0"/>
              </a:rPr>
              <a:t>8-bit processor</a:t>
            </a:r>
          </a:p>
          <a:p>
            <a:pPr lvl="1" algn="just">
              <a:spcBef>
                <a:spcPct val="0"/>
              </a:spcBef>
              <a:spcAft>
                <a:spcPts val="2400"/>
              </a:spcAft>
            </a:pPr>
            <a:r>
              <a:rPr lang="en-US" sz="2800" dirty="0" smtClean="0">
                <a:ea typeface="Calibri" pitchFamily="34" charset="0"/>
              </a:rPr>
              <a:t>The CPU can work on only 8 bits of data at a time</a:t>
            </a:r>
          </a:p>
          <a:p>
            <a:pPr algn="just"/>
            <a:r>
              <a:rPr lang="en-US" sz="3200" dirty="0" smtClean="0">
                <a:ea typeface="Calibri" pitchFamily="34" charset="0"/>
              </a:rPr>
              <a:t>The 8051 became widely popular after allowing other manufactures to make and market any flavor of the 8051.</a:t>
            </a:r>
          </a:p>
        </p:txBody>
      </p:sp>
    </p:spTree>
    <p:extLst>
      <p:ext uri="{BB962C8B-B14F-4D97-AF65-F5344CB8AC3E}">
        <p14:creationId xmlns:p14="http://schemas.microsoft.com/office/powerpoint/2010/main" val="2237374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8051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8 bit Processor</a:t>
            </a:r>
          </a:p>
          <a:p>
            <a:r>
              <a:rPr lang="en-US" dirty="0" smtClean="0"/>
              <a:t>4KB  Internal ROM</a:t>
            </a:r>
          </a:p>
          <a:p>
            <a:r>
              <a:rPr lang="en-US" dirty="0" smtClean="0"/>
              <a:t>128 Bytes Internal RAM</a:t>
            </a:r>
          </a:p>
          <a:p>
            <a:r>
              <a:rPr lang="en-US" dirty="0" smtClean="0"/>
              <a:t>Four  8 BIT I/O PORTS  (32  I/O LINES)</a:t>
            </a:r>
          </a:p>
          <a:p>
            <a:r>
              <a:rPr lang="en-US" dirty="0" smtClean="0"/>
              <a:t>Two  16 Bit Timers/Counters</a:t>
            </a:r>
          </a:p>
          <a:p>
            <a:r>
              <a:rPr lang="en-US" dirty="0" smtClean="0"/>
              <a:t>On Chip Full Duplex UART  for Serial Communication</a:t>
            </a:r>
          </a:p>
          <a:p>
            <a:r>
              <a:rPr lang="en-US" dirty="0" smtClean="0"/>
              <a:t>5 Vector Interrupts  ( 2 External, 3 Internal  - Timer0,Timer1,Serial)</a:t>
            </a:r>
          </a:p>
          <a:p>
            <a:r>
              <a:rPr lang="en-US" dirty="0" smtClean="0"/>
              <a:t>On Chip Clock Oscillator</a:t>
            </a:r>
          </a:p>
          <a:p>
            <a:r>
              <a:rPr lang="en-US" dirty="0" smtClean="0"/>
              <a:t>16 bit Address bus </a:t>
            </a:r>
          </a:p>
          <a:p>
            <a:r>
              <a:rPr lang="en-US" dirty="0" smtClean="0"/>
              <a:t>	64k External Code Memory</a:t>
            </a:r>
          </a:p>
          <a:p>
            <a:r>
              <a:rPr lang="en-US" dirty="0" smtClean="0"/>
              <a:t>	64k External Data Memory</a:t>
            </a:r>
          </a:p>
          <a:p>
            <a:r>
              <a:rPr lang="en-US" dirty="0" smtClean="0"/>
              <a:t>16-bit program counter  to access  external Code Memory and </a:t>
            </a:r>
          </a:p>
          <a:p>
            <a:r>
              <a:rPr lang="en-US" dirty="0" smtClean="0"/>
              <a:t>16 bit Data Pointer  to access external Data Memory</a:t>
            </a:r>
          </a:p>
          <a:p>
            <a:r>
              <a:rPr lang="en-US" dirty="0" smtClean="0"/>
              <a:t>128 user defined flags</a:t>
            </a:r>
          </a:p>
          <a:p>
            <a:r>
              <a:rPr lang="en-US" dirty="0" smtClean="0"/>
              <a:t>32 General Purpose Registers each of 8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56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0391" y="721352"/>
            <a:ext cx="4400337" cy="513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14797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of 8051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7047" y="1825625"/>
            <a:ext cx="741790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1902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524000" y="228576"/>
          <a:ext cx="6477024" cy="6477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6070755" imgH="6371396" progId="">
                  <p:embed/>
                </p:oleObj>
              </mc:Choice>
              <mc:Fallback>
                <p:oleObj name="Visio" r:id="rId3" imgW="6070755" imgH="6371396" progId="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8576"/>
                        <a:ext cx="6477024" cy="64770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736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addition to the features found in Microprocessor CPU, it also has ROM, RAM , parallel I/O, serial I/O, counters and a clock circuit.</a:t>
            </a:r>
          </a:p>
          <a:p>
            <a:r>
              <a:rPr lang="en-IN" dirty="0" smtClean="0"/>
              <a:t>True computer on a chip.</a:t>
            </a:r>
          </a:p>
          <a:p>
            <a:r>
              <a:rPr lang="en-IN" dirty="0" smtClean="0"/>
              <a:t>Its prime use is to control the operation of a machine using a fixed program that is stored in ROM and that does not change over the lifetime of the system.</a:t>
            </a:r>
          </a:p>
          <a:p>
            <a:r>
              <a:rPr lang="en-IN" dirty="0" smtClean="0"/>
              <a:t>Applications: Printer, Toaster, Automobile Engine Control, Motor Speed Control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78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Calibri" pitchFamily="34" charset="0"/>
              </a:rPr>
              <a:t>Pin Description of the 8051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spcAft>
                <a:spcPts val="1200"/>
              </a:spcAft>
            </a:pPr>
            <a:r>
              <a:rPr lang="en-US" dirty="0" smtClean="0">
                <a:ea typeface="Calibri" pitchFamily="34" charset="0"/>
              </a:rPr>
              <a:t>8051 family members (e.g., 8751, 89C51, 89C52, DS89C4x0)</a:t>
            </a:r>
          </a:p>
          <a:p>
            <a:pPr lvl="1" algn="just">
              <a:spcBef>
                <a:spcPct val="0"/>
              </a:spcBef>
              <a:spcAft>
                <a:spcPts val="1200"/>
              </a:spcAft>
            </a:pPr>
            <a:r>
              <a:rPr lang="en-US" dirty="0" smtClean="0">
                <a:ea typeface="Calibri" pitchFamily="34" charset="0"/>
              </a:rPr>
              <a:t>Have </a:t>
            </a:r>
            <a:r>
              <a:rPr lang="en-US" b="1" dirty="0" smtClean="0">
                <a:ea typeface="Calibri" pitchFamily="34" charset="0"/>
              </a:rPr>
              <a:t>40 pins </a:t>
            </a:r>
            <a:r>
              <a:rPr lang="en-US" dirty="0" smtClean="0">
                <a:ea typeface="Calibri" pitchFamily="34" charset="0"/>
              </a:rPr>
              <a:t>dedicated for various functions such as I/O, RD, WR, address, data, and interrupts.</a:t>
            </a:r>
          </a:p>
          <a:p>
            <a:pPr lvl="1" algn="just"/>
            <a:r>
              <a:rPr lang="en-US" dirty="0" smtClean="0">
                <a:ea typeface="Calibri" pitchFamily="34" charset="0"/>
              </a:rPr>
              <a:t>Come in different packages, such as </a:t>
            </a:r>
          </a:p>
          <a:p>
            <a:pPr lvl="2" algn="just"/>
            <a:r>
              <a:rPr lang="en-US" i="1" dirty="0" smtClean="0">
                <a:ea typeface="Calibri" pitchFamily="34" charset="0"/>
              </a:rPr>
              <a:t>DIP(dual in-line package),</a:t>
            </a:r>
          </a:p>
          <a:p>
            <a:pPr lvl="2" algn="just"/>
            <a:r>
              <a:rPr lang="en-US" i="1" dirty="0" smtClean="0">
                <a:ea typeface="Calibri" pitchFamily="34" charset="0"/>
              </a:rPr>
              <a:t>QFP(quad flat package), and</a:t>
            </a:r>
          </a:p>
          <a:p>
            <a:pPr lvl="2" algn="just">
              <a:spcBef>
                <a:spcPct val="0"/>
              </a:spcBef>
              <a:spcAft>
                <a:spcPts val="2400"/>
              </a:spcAft>
            </a:pPr>
            <a:r>
              <a:rPr lang="en-US" i="1" dirty="0" smtClean="0">
                <a:ea typeface="Calibri" pitchFamily="34" charset="0"/>
              </a:rPr>
              <a:t>LLC(leadless chip carrier)</a:t>
            </a:r>
          </a:p>
          <a:p>
            <a:pPr algn="just"/>
            <a:r>
              <a:rPr lang="en-US" dirty="0" smtClean="0">
                <a:ea typeface="Calibri" pitchFamily="34" charset="0"/>
              </a:rPr>
              <a:t>Some companies provide a 20-pin version of the 8051 with a reduced number of I/O ports for less demanding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36075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Calibri" pitchFamily="34" charset="0"/>
              </a:rPr>
              <a:t>XTAL1 and XTAL2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Calibri" pitchFamily="34" charset="0"/>
              </a:rPr>
              <a:t>The 8051 has an on-chip oscillator but requires an external crystal to run it</a:t>
            </a:r>
          </a:p>
          <a:p>
            <a:pPr lvl="1"/>
            <a:r>
              <a:rPr lang="en-US" dirty="0" smtClean="0">
                <a:ea typeface="Calibri" pitchFamily="34" charset="0"/>
              </a:rPr>
              <a:t>A quartz crystal oscillator is connected to inputs XTAL1 (pin19) and XTAL2 (pin18)</a:t>
            </a:r>
          </a:p>
          <a:p>
            <a:pPr lvl="1"/>
            <a:r>
              <a:rPr lang="en-US" dirty="0" smtClean="0">
                <a:ea typeface="Calibri" pitchFamily="34" charset="0"/>
              </a:rPr>
              <a:t>The quartz crystal oscillator also needs two capacitors of 30 pF value</a:t>
            </a:r>
          </a:p>
          <a:p>
            <a:pPr lvl="1"/>
            <a:r>
              <a:rPr lang="en-US" dirty="0" smtClean="0">
                <a:ea typeface="Calibri" pitchFamily="34" charset="0"/>
              </a:rPr>
              <a:t>The original 8051 operates at </a:t>
            </a:r>
            <a:r>
              <a:rPr lang="en-US" b="1" dirty="0" smtClean="0">
                <a:ea typeface="Calibri" pitchFamily="34" charset="0"/>
              </a:rPr>
              <a:t>12 MHZ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6980" y="3888974"/>
            <a:ext cx="2857520" cy="27860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83781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Calibri" pitchFamily="34" charset="0"/>
              </a:rPr>
              <a:t>XTAL1 and XTAL2 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Calibri" pitchFamily="34" charset="0"/>
              </a:rPr>
              <a:t>If you use a frequency source other than a crystal oscillator, such as a TTL oscillator:</a:t>
            </a:r>
          </a:p>
          <a:p>
            <a:pPr lvl="1"/>
            <a:r>
              <a:rPr lang="en-US" dirty="0" smtClean="0">
                <a:ea typeface="Calibri" pitchFamily="34" charset="0"/>
              </a:rPr>
              <a:t>It will be connected to XTAL1</a:t>
            </a:r>
          </a:p>
          <a:p>
            <a:pPr lvl="1"/>
            <a:r>
              <a:rPr lang="en-US" dirty="0" smtClean="0">
                <a:ea typeface="Calibri" pitchFamily="34" charset="0"/>
              </a:rPr>
              <a:t>XTAL2 is left unconnected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0866" y="2969878"/>
            <a:ext cx="4076700" cy="3067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3046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Cycle</a:t>
            </a:r>
            <a:endParaRPr lang="en-US" dirty="0"/>
          </a:p>
        </p:txBody>
      </p:sp>
      <p:sp>
        <p:nvSpPr>
          <p:cNvPr id="4" name="Rectangle 1027"/>
          <p:cNvSpPr>
            <a:spLocks noGrp="1" noChangeArrowheads="1"/>
          </p:cNvSpPr>
          <p:nvPr>
            <p:ph idx="1"/>
          </p:nvPr>
        </p:nvSpPr>
        <p:spPr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ea typeface="PMingLiU" pitchFamily="26" charset="-120"/>
              </a:rPr>
              <a:t>Find the machine cycle for</a:t>
            </a:r>
          </a:p>
          <a:p>
            <a:pPr marL="0" indent="0">
              <a:buNone/>
            </a:pPr>
            <a:r>
              <a:rPr lang="en-US" altLang="zh-TW" sz="2400" dirty="0">
                <a:ea typeface="PMingLiU" pitchFamily="26" charset="-120"/>
              </a:rPr>
              <a:t>(a) XTAL = 11.0592 MHz </a:t>
            </a:r>
          </a:p>
          <a:p>
            <a:pPr marL="0" indent="0">
              <a:buNone/>
            </a:pPr>
            <a:r>
              <a:rPr lang="en-US" altLang="zh-TW" sz="2400" dirty="0">
                <a:ea typeface="PMingLiU" pitchFamily="26" charset="-120"/>
              </a:rPr>
              <a:t>(b) XTAL = 16 </a:t>
            </a:r>
            <a:r>
              <a:rPr lang="en-US" altLang="zh-TW" sz="2400" dirty="0" err="1">
                <a:ea typeface="PMingLiU" pitchFamily="26" charset="-120"/>
              </a:rPr>
              <a:t>MHz.</a:t>
            </a:r>
            <a:endParaRPr lang="en-US" altLang="zh-TW" sz="2400" dirty="0">
              <a:ea typeface="PMingLiU" pitchFamily="26" charset="-120"/>
            </a:endParaRPr>
          </a:p>
          <a:p>
            <a:pPr marL="609600" indent="-609600"/>
            <a:endParaRPr lang="en-US" altLang="zh-TW" sz="2400" dirty="0">
              <a:ea typeface="PMingLiU" pitchFamily="2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9035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Cycle</a:t>
            </a:r>
            <a:endParaRPr lang="en-US" dirty="0"/>
          </a:p>
        </p:txBody>
      </p:sp>
      <p:sp>
        <p:nvSpPr>
          <p:cNvPr id="4" name="Rectangle 1027"/>
          <p:cNvSpPr>
            <a:spLocks noGrp="1" noChangeArrowheads="1"/>
          </p:cNvSpPr>
          <p:nvPr>
            <p:ph idx="1"/>
          </p:nvPr>
        </p:nvSpPr>
        <p:spPr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400" dirty="0">
                <a:ea typeface="PMingLiU" pitchFamily="26" charset="-120"/>
              </a:rPr>
              <a:t>Find the machine cycle for</a:t>
            </a:r>
          </a:p>
          <a:p>
            <a:pPr marL="0" indent="0">
              <a:buNone/>
            </a:pPr>
            <a:r>
              <a:rPr lang="en-US" altLang="zh-TW" sz="2400" dirty="0">
                <a:ea typeface="PMingLiU" pitchFamily="26" charset="-120"/>
              </a:rPr>
              <a:t>(a) XTAL = 11.0592 MHz </a:t>
            </a:r>
          </a:p>
          <a:p>
            <a:pPr marL="0" indent="0">
              <a:buNone/>
            </a:pPr>
            <a:r>
              <a:rPr lang="en-US" altLang="zh-TW" sz="2400" dirty="0">
                <a:ea typeface="PMingLiU" pitchFamily="26" charset="-120"/>
              </a:rPr>
              <a:t>(b) XTAL = 16 </a:t>
            </a:r>
            <a:r>
              <a:rPr lang="en-US" altLang="zh-TW" sz="2400" dirty="0" err="1">
                <a:ea typeface="PMingLiU" pitchFamily="26" charset="-120"/>
              </a:rPr>
              <a:t>MHz.</a:t>
            </a:r>
            <a:endParaRPr lang="en-US" altLang="zh-TW" sz="2400" dirty="0">
              <a:ea typeface="PMingLiU" pitchFamily="26" charset="-120"/>
            </a:endParaRPr>
          </a:p>
          <a:p>
            <a:pPr marL="609600" indent="-609600"/>
            <a:endParaRPr lang="en-US" altLang="zh-TW" sz="2400" dirty="0">
              <a:ea typeface="PMingLiU" pitchFamily="26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ea typeface="PMingLiU" pitchFamily="26" charset="-120"/>
              </a:rPr>
              <a:t>Solution:</a:t>
            </a:r>
          </a:p>
          <a:p>
            <a:pPr marL="609600" indent="-609600"/>
            <a:endParaRPr lang="en-US" altLang="zh-TW" sz="2400" b="1" dirty="0">
              <a:ea typeface="PMingLiU" pitchFamily="26" charset="-120"/>
            </a:endParaRPr>
          </a:p>
          <a:p>
            <a:pPr marL="0" indent="0">
              <a:buNone/>
            </a:pPr>
            <a:r>
              <a:rPr lang="en-US" altLang="zh-TW" sz="2400" dirty="0">
                <a:ea typeface="PMingLiU" pitchFamily="26" charset="-120"/>
              </a:rPr>
              <a:t>(a) 11.0592 MHz / 12 = 921.6 kHz;</a:t>
            </a:r>
          </a:p>
          <a:p>
            <a:pPr marL="0" indent="0">
              <a:buNone/>
            </a:pPr>
            <a:r>
              <a:rPr lang="en-US" altLang="zh-TW" sz="2400" dirty="0">
                <a:ea typeface="PMingLiU" pitchFamily="26" charset="-120"/>
              </a:rPr>
              <a:t>      machine cycle = 1 / 921.6 kHz = 1.085 </a:t>
            </a:r>
            <a:r>
              <a:rPr lang="el-GR" altLang="zh-TW" sz="2400" dirty="0">
                <a:sym typeface="Symbol" panose="05050102010706020507" pitchFamily="18" charset="2"/>
              </a:rPr>
              <a:t></a:t>
            </a:r>
            <a:r>
              <a:rPr lang="en-US" altLang="zh-TW" sz="2400" dirty="0">
                <a:ea typeface="PMingLiU" pitchFamily="26" charset="-120"/>
              </a:rPr>
              <a:t>s</a:t>
            </a:r>
          </a:p>
          <a:p>
            <a:pPr marL="0" indent="0">
              <a:buNone/>
            </a:pPr>
            <a:r>
              <a:rPr lang="en-US" altLang="zh-TW" sz="2400" dirty="0">
                <a:ea typeface="PMingLiU" pitchFamily="26" charset="-120"/>
              </a:rPr>
              <a:t>(b) 16 MHz / 12 = 1.333 MHz;</a:t>
            </a:r>
          </a:p>
          <a:p>
            <a:pPr marL="0" indent="0">
              <a:buNone/>
            </a:pPr>
            <a:r>
              <a:rPr lang="en-US" altLang="zh-TW" sz="2400" dirty="0">
                <a:ea typeface="PMingLiU" pitchFamily="26" charset="-120"/>
              </a:rPr>
              <a:t>      machine cycle = 1 / 1.333 MHz = 0.75 </a:t>
            </a:r>
            <a:r>
              <a:rPr lang="el-GR" altLang="zh-TW" sz="2400" dirty="0">
                <a:sym typeface="Symbol" panose="05050102010706020507" pitchFamily="18" charset="2"/>
              </a:rPr>
              <a:t></a:t>
            </a:r>
            <a:r>
              <a:rPr lang="en-US" altLang="zh-TW" sz="2400" dirty="0">
                <a:ea typeface="PMingLiU" pitchFamily="26" charset="-120"/>
                <a:sym typeface="Symbol" panose="05050102010706020507" pitchFamily="18" charset="2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544233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Calibri" pitchFamily="34" charset="0"/>
              </a:rPr>
              <a:t>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ea typeface="Calibri" pitchFamily="34" charset="0"/>
              </a:rPr>
              <a:t>RESET pin is an input and is active high (normally low)</a:t>
            </a:r>
          </a:p>
          <a:p>
            <a:pPr algn="just"/>
            <a:r>
              <a:rPr lang="en-US" dirty="0">
                <a:ea typeface="Calibri" pitchFamily="34" charset="0"/>
              </a:rPr>
              <a:t>Upon applying a high pulse to this pin, the microcontroller will reset and terminate all activities</a:t>
            </a:r>
          </a:p>
          <a:p>
            <a:pPr algn="just"/>
            <a:r>
              <a:rPr lang="en-US" dirty="0">
                <a:ea typeface="Calibri" pitchFamily="34" charset="0"/>
              </a:rPr>
              <a:t>This is often referred to as a power-on reset</a:t>
            </a:r>
          </a:p>
          <a:p>
            <a:pPr algn="just"/>
            <a:r>
              <a:rPr lang="en-US" dirty="0">
                <a:ea typeface="Calibri" pitchFamily="34" charset="0"/>
              </a:rPr>
              <a:t>Activating a power-on reset will cause all values in the registers to be lost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2424" y="4303048"/>
            <a:ext cx="4849433" cy="234495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69042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Calibri" pitchFamily="34" charset="0"/>
              </a:rPr>
              <a:t>EA’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spcAft>
                <a:spcPts val="3000"/>
              </a:spcAft>
            </a:pPr>
            <a:r>
              <a:rPr lang="en-US" dirty="0" smtClean="0">
                <a:ea typeface="Calibri" pitchFamily="34" charset="0"/>
              </a:rPr>
              <a:t>EA’, </a:t>
            </a:r>
            <a:r>
              <a:rPr lang="en-US" b="1" dirty="0" smtClean="0">
                <a:ea typeface="Calibri" pitchFamily="34" charset="0"/>
              </a:rPr>
              <a:t>“external access’’</a:t>
            </a:r>
            <a:r>
              <a:rPr lang="en-US" dirty="0" smtClean="0">
                <a:ea typeface="Calibri" pitchFamily="34" charset="0"/>
              </a:rPr>
              <a:t>, is an input pin and must be connected to </a:t>
            </a:r>
            <a:r>
              <a:rPr lang="en-US" dirty="0" err="1" smtClean="0">
                <a:ea typeface="Calibri" pitchFamily="34" charset="0"/>
              </a:rPr>
              <a:t>Vcc</a:t>
            </a:r>
            <a:r>
              <a:rPr lang="en-US" dirty="0" smtClean="0">
                <a:ea typeface="Calibri" pitchFamily="34" charset="0"/>
              </a:rPr>
              <a:t> or GND</a:t>
            </a:r>
          </a:p>
          <a:p>
            <a:pPr algn="just">
              <a:spcBef>
                <a:spcPct val="0"/>
              </a:spcBef>
              <a:spcAft>
                <a:spcPts val="3000"/>
              </a:spcAft>
            </a:pPr>
            <a:r>
              <a:rPr lang="en-US" dirty="0" smtClean="0">
                <a:ea typeface="Calibri" pitchFamily="34" charset="0"/>
              </a:rPr>
              <a:t>The 8051 family members all come with on-chip ROM to store programs and also have an external code and data memory.</a:t>
            </a:r>
          </a:p>
          <a:p>
            <a:pPr algn="just">
              <a:spcBef>
                <a:spcPct val="0"/>
              </a:spcBef>
              <a:spcAft>
                <a:spcPts val="3000"/>
              </a:spcAft>
            </a:pPr>
            <a:r>
              <a:rPr lang="en-US" dirty="0" smtClean="0">
                <a:ea typeface="Calibri" pitchFamily="34" charset="0"/>
              </a:rPr>
              <a:t>Normally EA pin is connected to </a:t>
            </a:r>
            <a:r>
              <a:rPr lang="en-US" dirty="0" err="1" smtClean="0">
                <a:ea typeface="Calibri" pitchFamily="34" charset="0"/>
              </a:rPr>
              <a:t>Vcc</a:t>
            </a:r>
            <a:r>
              <a:rPr lang="en-US" dirty="0" smtClean="0">
                <a:ea typeface="Calibri" pitchFamily="34" charset="0"/>
              </a:rPr>
              <a:t> (Internal Access)</a:t>
            </a:r>
          </a:p>
          <a:p>
            <a:pPr algn="just">
              <a:spcBef>
                <a:spcPct val="0"/>
              </a:spcBef>
              <a:spcAft>
                <a:spcPts val="3000"/>
              </a:spcAft>
            </a:pPr>
            <a:r>
              <a:rPr lang="en-US" dirty="0" smtClean="0">
                <a:ea typeface="Calibri" pitchFamily="34" charset="0"/>
              </a:rPr>
              <a:t>EA pin must be connected to GND to indicate that the code or data is stored externally.</a:t>
            </a:r>
          </a:p>
        </p:txBody>
      </p:sp>
    </p:spTree>
    <p:extLst>
      <p:ext uri="{BB962C8B-B14F-4D97-AF65-F5344CB8AC3E}">
        <p14:creationId xmlns:p14="http://schemas.microsoft.com/office/powerpoint/2010/main" val="2294977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Calibri" pitchFamily="34" charset="0"/>
              </a:rPr>
              <a:t>PSEN’ and 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spcAft>
                <a:spcPts val="2400"/>
              </a:spcAft>
            </a:pPr>
            <a:r>
              <a:rPr lang="en-US" dirty="0" smtClean="0">
                <a:ea typeface="Calibri" pitchFamily="34" charset="0"/>
              </a:rPr>
              <a:t>PSEN, </a:t>
            </a:r>
            <a:r>
              <a:rPr lang="en-US" b="1" dirty="0" smtClean="0">
                <a:ea typeface="Calibri" pitchFamily="34" charset="0"/>
              </a:rPr>
              <a:t>“program store enable’’</a:t>
            </a:r>
            <a:r>
              <a:rPr lang="en-US" dirty="0" smtClean="0">
                <a:ea typeface="Calibri" pitchFamily="34" charset="0"/>
              </a:rPr>
              <a:t>, is an output pin</a:t>
            </a:r>
          </a:p>
          <a:p>
            <a:pPr algn="just">
              <a:spcBef>
                <a:spcPct val="0"/>
              </a:spcBef>
              <a:spcAft>
                <a:spcPts val="2400"/>
              </a:spcAft>
            </a:pPr>
            <a:r>
              <a:rPr lang="en-US" dirty="0" smtClean="0">
                <a:ea typeface="Calibri" pitchFamily="34" charset="0"/>
              </a:rPr>
              <a:t>This pin is connected to the OE pin of the external memory.</a:t>
            </a:r>
          </a:p>
          <a:p>
            <a:pPr algn="just">
              <a:spcBef>
                <a:spcPct val="0"/>
              </a:spcBef>
              <a:spcAft>
                <a:spcPts val="2400"/>
              </a:spcAft>
            </a:pPr>
            <a:r>
              <a:rPr lang="en-US" dirty="0" smtClean="0">
                <a:ea typeface="Calibri" pitchFamily="34" charset="0"/>
              </a:rPr>
              <a:t>For External Code Memory, PSEN’ = 0</a:t>
            </a:r>
          </a:p>
          <a:p>
            <a:pPr algn="just">
              <a:spcBef>
                <a:spcPct val="0"/>
              </a:spcBef>
              <a:spcAft>
                <a:spcPts val="2400"/>
              </a:spcAft>
            </a:pPr>
            <a:r>
              <a:rPr lang="en-US" dirty="0" smtClean="0">
                <a:ea typeface="Calibri" pitchFamily="34" charset="0"/>
              </a:rPr>
              <a:t>For External Data Memory, PSEN’ = 1</a:t>
            </a:r>
          </a:p>
          <a:p>
            <a:pPr algn="just">
              <a:spcBef>
                <a:spcPct val="0"/>
              </a:spcBef>
              <a:spcAft>
                <a:spcPts val="2400"/>
              </a:spcAft>
            </a:pPr>
            <a:r>
              <a:rPr lang="en-US" dirty="0" smtClean="0">
                <a:ea typeface="Calibri" pitchFamily="34" charset="0"/>
              </a:rPr>
              <a:t>ALE pin is used for </a:t>
            </a:r>
            <a:r>
              <a:rPr lang="en-US" dirty="0" err="1" smtClean="0">
                <a:ea typeface="Calibri" pitchFamily="34" charset="0"/>
              </a:rPr>
              <a:t>demultiplexing</a:t>
            </a:r>
            <a:r>
              <a:rPr lang="en-US" dirty="0" smtClean="0">
                <a:ea typeface="Calibri" pitchFamily="34" charset="0"/>
              </a:rPr>
              <a:t> the address and data.</a:t>
            </a:r>
          </a:p>
        </p:txBody>
      </p:sp>
    </p:spTree>
    <p:extLst>
      <p:ext uri="{BB962C8B-B14F-4D97-AF65-F5344CB8AC3E}">
        <p14:creationId xmlns:p14="http://schemas.microsoft.com/office/powerpoint/2010/main" val="3739449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Calibri" pitchFamily="34" charset="0"/>
              </a:rPr>
              <a:t>I/O Port Pins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91400" cy="4351338"/>
          </a:xfrm>
        </p:spPr>
        <p:txBody>
          <a:bodyPr/>
          <a:lstStyle/>
          <a:p>
            <a:pPr algn="just">
              <a:spcBef>
                <a:spcPct val="0"/>
              </a:spcBef>
              <a:spcAft>
                <a:spcPts val="3000"/>
              </a:spcAft>
            </a:pPr>
            <a:r>
              <a:rPr lang="en-US" dirty="0">
                <a:ea typeface="Calibri" pitchFamily="34" charset="0"/>
              </a:rPr>
              <a:t>The four 8-bit I/O ports </a:t>
            </a:r>
            <a:r>
              <a:rPr lang="en-US" b="1" dirty="0">
                <a:ea typeface="Calibri" pitchFamily="34" charset="0"/>
              </a:rPr>
              <a:t>P0, P1, P2 and P3</a:t>
            </a:r>
            <a:r>
              <a:rPr lang="en-US" dirty="0">
                <a:ea typeface="Calibri" pitchFamily="34" charset="0"/>
              </a:rPr>
              <a:t> each uses 8 pins.</a:t>
            </a:r>
          </a:p>
          <a:p>
            <a:pPr algn="just">
              <a:spcBef>
                <a:spcPct val="0"/>
              </a:spcBef>
              <a:spcAft>
                <a:spcPts val="3000"/>
              </a:spcAft>
            </a:pPr>
            <a:r>
              <a:rPr lang="en-US" dirty="0">
                <a:ea typeface="Calibri" pitchFamily="34" charset="0"/>
              </a:rPr>
              <a:t>All the ports upon RESET are configured as output, ready to be used as input ports by the external device.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6329" y="1137088"/>
            <a:ext cx="2928927" cy="54054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985221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Calibri" pitchFamily="34" charset="0"/>
              </a:rPr>
              <a:t>Port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54672" cy="4351338"/>
          </a:xfrm>
        </p:spPr>
        <p:txBody>
          <a:bodyPr>
            <a:normAutofit lnSpcReduction="10000"/>
          </a:bodyPr>
          <a:lstStyle/>
          <a:p>
            <a:pPr algn="just">
              <a:spcBef>
                <a:spcPct val="0"/>
              </a:spcBef>
              <a:spcAft>
                <a:spcPts val="2400"/>
              </a:spcAft>
            </a:pPr>
            <a:r>
              <a:rPr lang="en-US" dirty="0" smtClean="0">
                <a:ea typeface="Calibri" pitchFamily="34" charset="0"/>
              </a:rPr>
              <a:t>Port 0 is </a:t>
            </a:r>
            <a:r>
              <a:rPr lang="en-US" b="1" dirty="0" smtClean="0">
                <a:ea typeface="Calibri" pitchFamily="34" charset="0"/>
              </a:rPr>
              <a:t>also</a:t>
            </a:r>
            <a:r>
              <a:rPr lang="en-US" dirty="0" smtClean="0">
                <a:ea typeface="Calibri" pitchFamily="34" charset="0"/>
              </a:rPr>
              <a:t> designated as </a:t>
            </a:r>
            <a:r>
              <a:rPr lang="en-US" b="1" dirty="0" smtClean="0">
                <a:ea typeface="Calibri" pitchFamily="34" charset="0"/>
              </a:rPr>
              <a:t>AD0-AD7</a:t>
            </a:r>
            <a:r>
              <a:rPr lang="en-US" dirty="0" smtClean="0">
                <a:ea typeface="Calibri" pitchFamily="34" charset="0"/>
              </a:rPr>
              <a:t>.</a:t>
            </a:r>
          </a:p>
          <a:p>
            <a:pPr algn="just">
              <a:spcBef>
                <a:spcPct val="0"/>
              </a:spcBef>
              <a:spcAft>
                <a:spcPts val="2400"/>
              </a:spcAft>
            </a:pPr>
            <a:r>
              <a:rPr lang="en-US" dirty="0" smtClean="0">
                <a:ea typeface="Calibri" pitchFamily="34" charset="0"/>
              </a:rPr>
              <a:t>When connecting an 8051 to an external memory, port 0 provides both address and data.</a:t>
            </a:r>
          </a:p>
          <a:p>
            <a:pPr algn="just">
              <a:spcBef>
                <a:spcPct val="0"/>
              </a:spcBef>
              <a:spcAft>
                <a:spcPts val="2400"/>
              </a:spcAft>
            </a:pPr>
            <a:r>
              <a:rPr lang="en-US" dirty="0" smtClean="0">
                <a:ea typeface="Calibri" pitchFamily="34" charset="0"/>
              </a:rPr>
              <a:t>The 8051 multiplexes address and data through port 0 to save pins.</a:t>
            </a:r>
          </a:p>
          <a:p>
            <a:pPr algn="just"/>
            <a:r>
              <a:rPr lang="en-US" dirty="0" smtClean="0">
                <a:ea typeface="Calibri" pitchFamily="34" charset="0"/>
              </a:rPr>
              <a:t> </a:t>
            </a:r>
            <a:r>
              <a:rPr lang="en-US" b="1" dirty="0" smtClean="0">
                <a:ea typeface="Calibri" pitchFamily="34" charset="0"/>
              </a:rPr>
              <a:t>ALE</a:t>
            </a:r>
            <a:r>
              <a:rPr lang="en-US" dirty="0" smtClean="0">
                <a:ea typeface="Calibri" pitchFamily="34" charset="0"/>
              </a:rPr>
              <a:t> indicates if P0 has address or data.</a:t>
            </a:r>
          </a:p>
          <a:p>
            <a:pPr lvl="1" algn="just"/>
            <a:r>
              <a:rPr lang="en-US" i="1" dirty="0" smtClean="0">
                <a:ea typeface="Calibri" pitchFamily="34" charset="0"/>
              </a:rPr>
              <a:t>When ALE=0, it provides data D0-D7</a:t>
            </a:r>
          </a:p>
          <a:p>
            <a:pPr lvl="1" algn="just"/>
            <a:r>
              <a:rPr lang="en-US" i="1" dirty="0" smtClean="0">
                <a:ea typeface="Calibri" pitchFamily="34" charset="0"/>
              </a:rPr>
              <a:t>When ALE=1, it has address A0-A7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5005" y="908624"/>
            <a:ext cx="1928795" cy="56388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52011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Microprocessor Based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ea typeface="Calibri" pitchFamily="34" charset="0"/>
              </a:rPr>
              <a:t>CPU</a:t>
            </a:r>
          </a:p>
          <a:p>
            <a:pPr>
              <a:buNone/>
            </a:pPr>
            <a:r>
              <a:rPr lang="en-US" dirty="0" smtClean="0">
                <a:ea typeface="Calibri" pitchFamily="34" charset="0"/>
              </a:rPr>
              <a:t>External RAM, ROM, I/O </a:t>
            </a:r>
          </a:p>
          <a:p>
            <a:pPr>
              <a:buNone/>
            </a:pPr>
            <a:r>
              <a:rPr lang="en-US" dirty="0" smtClean="0">
                <a:ea typeface="Calibri" pitchFamily="34" charset="0"/>
              </a:rPr>
              <a:t> (No internal RAM, ROM, I/O ports in the CPU)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6947" y="3403175"/>
            <a:ext cx="7033531" cy="30424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15548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Calibri" pitchFamily="34" charset="0"/>
              </a:rPr>
              <a:t>Port 1 and Port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87185" cy="4351338"/>
          </a:xfrm>
        </p:spPr>
        <p:txBody>
          <a:bodyPr/>
          <a:lstStyle/>
          <a:p>
            <a:pPr algn="just"/>
            <a:r>
              <a:rPr lang="en-US" dirty="0" smtClean="0">
                <a:ea typeface="Calibri" pitchFamily="34" charset="0"/>
              </a:rPr>
              <a:t>In 8051-based systems </a:t>
            </a:r>
            <a:r>
              <a:rPr lang="en-US" b="1" dirty="0" smtClean="0">
                <a:ea typeface="Calibri" pitchFamily="34" charset="0"/>
              </a:rPr>
              <a:t>with no external memory connection</a:t>
            </a:r>
            <a:r>
              <a:rPr lang="en-US" dirty="0" smtClean="0">
                <a:ea typeface="Calibri" pitchFamily="34" charset="0"/>
              </a:rPr>
              <a:t>:</a:t>
            </a:r>
          </a:p>
          <a:p>
            <a:pPr lvl="1" algn="just"/>
            <a:r>
              <a:rPr lang="en-US" dirty="0" smtClean="0">
                <a:ea typeface="Calibri" pitchFamily="34" charset="0"/>
              </a:rPr>
              <a:t>Both P1 and P2 are used as simple I/O.</a:t>
            </a:r>
          </a:p>
          <a:p>
            <a:pPr algn="just"/>
            <a:r>
              <a:rPr lang="en-US" dirty="0" smtClean="0">
                <a:ea typeface="Calibri" pitchFamily="34" charset="0"/>
              </a:rPr>
              <a:t>In 8051-based systems </a:t>
            </a:r>
            <a:r>
              <a:rPr lang="en-US" b="1" dirty="0" smtClean="0">
                <a:ea typeface="Calibri" pitchFamily="34" charset="0"/>
              </a:rPr>
              <a:t>with external memory connections</a:t>
            </a:r>
            <a:r>
              <a:rPr lang="en-US" dirty="0" smtClean="0">
                <a:ea typeface="Calibri" pitchFamily="34" charset="0"/>
              </a:rPr>
              <a:t>:</a:t>
            </a:r>
          </a:p>
          <a:p>
            <a:pPr lvl="1" algn="just"/>
            <a:r>
              <a:rPr lang="en-US" dirty="0" smtClean="0">
                <a:ea typeface="Calibri" pitchFamily="34" charset="0"/>
              </a:rPr>
              <a:t>Port 2 must be used along with P0 to provide the 16-bit address for the external memory.</a:t>
            </a:r>
          </a:p>
          <a:p>
            <a:pPr lvl="1" algn="just"/>
            <a:r>
              <a:rPr lang="en-US" dirty="0" smtClean="0">
                <a:ea typeface="Calibri" pitchFamily="34" charset="0"/>
              </a:rPr>
              <a:t>P0 provides the lower 8 bits via A0 – A7.</a:t>
            </a:r>
          </a:p>
          <a:p>
            <a:pPr lvl="1" algn="just"/>
            <a:r>
              <a:rPr lang="en-US" dirty="0" smtClean="0">
                <a:ea typeface="Calibri" pitchFamily="34" charset="0"/>
              </a:rPr>
              <a:t>P2 is used for the upper 8 bits of the 16-bit address, designated as A8 – A15, and it cannot be used for I/O.</a:t>
            </a:r>
          </a:p>
          <a:p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06519" y="676237"/>
            <a:ext cx="1971675" cy="550072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113646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Calibri" pitchFamily="34" charset="0"/>
              </a:rPr>
              <a:t>Port 3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4069" y="1627981"/>
            <a:ext cx="7586463" cy="4746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36948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199" y="365125"/>
            <a:ext cx="9820701" cy="618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06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Calibri" pitchFamily="34" charset="0"/>
              </a:rPr>
              <a:t>Pin Description Summary</a:t>
            </a:r>
            <a:endParaRPr lang="en-US" dirty="0"/>
          </a:p>
        </p:txBody>
      </p:sp>
      <p:graphicFrame>
        <p:nvGraphicFramePr>
          <p:cNvPr id="4" name="Group 9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854852"/>
              </p:ext>
            </p:extLst>
          </p:nvPr>
        </p:nvGraphicFramePr>
        <p:xfrm>
          <a:off x="1725305" y="1416192"/>
          <a:ext cx="8540750" cy="5212080"/>
        </p:xfrm>
        <a:graphic>
          <a:graphicData uri="http://schemas.openxmlformats.org/drawingml/2006/table">
            <a:tbl>
              <a:tblPr/>
              <a:tblGrid>
                <a:gridCol w="1412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82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PIN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TYPE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NAME AND FUNCTION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20">
                <a:tc>
                  <a:txBody>
                    <a:bodyPr/>
                    <a:lstStyle/>
                    <a:p>
                      <a:pPr marL="533400" marR="0" lvl="0" indent="-5334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Vss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I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Ground: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0 V reference.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232">
                <a:tc>
                  <a:txBody>
                    <a:bodyPr/>
                    <a:lstStyle/>
                    <a:p>
                      <a:pPr marL="533400" marR="0" lvl="0" indent="-5334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Vcc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I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Power Supply: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This is the power supply voltage for normal, idle, and power-down operation.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637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P0.0 - P0.7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I/O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Port 0: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Port 0 is an open-drain, bi-directional I/O port. Port 0 is also the multiplexed low-order address and data bus during accesses to external program and data memory.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23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P1.0 - P1.7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I/O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Port 1: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Port I is an 8-bit bi-directional I/O port. </a:t>
                      </a: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104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P2.0 - P2.7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I/O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Port 2: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Port 2 is an 8-bit bidirectional I/O. Port 2 emits the high order address byte during fetches from external program memory and during accesses to external data memory that use 16 bit addresses.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23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P3.0 - P3.7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I/O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Port 3: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Port 3 is an 8 bit bidirectional I/O port. Port 3 also serves special features as explained.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474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Calibri" pitchFamily="34" charset="0"/>
              </a:rPr>
              <a:t>Pin Description Summary</a:t>
            </a:r>
            <a:endParaRPr lang="en-US" dirty="0"/>
          </a:p>
        </p:txBody>
      </p:sp>
      <p:graphicFrame>
        <p:nvGraphicFramePr>
          <p:cNvPr id="4" name="Group 9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953436"/>
              </p:ext>
            </p:extLst>
          </p:nvPr>
        </p:nvGraphicFramePr>
        <p:xfrm>
          <a:off x="1251282" y="1492155"/>
          <a:ext cx="10102518" cy="5029200"/>
        </p:xfrm>
        <a:graphic>
          <a:graphicData uri="http://schemas.openxmlformats.org/drawingml/2006/table">
            <a:tbl>
              <a:tblPr/>
              <a:tblGrid>
                <a:gridCol w="15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5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61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PIN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TYPE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NAME AND FUNCTION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1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RST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I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Reset: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A high on this pin for two machine cycles while the oscillator is running, resets the device.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1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ALE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O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Address Latch Enable: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Output pulse for latching the low byte of the address during an access to external memory.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66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PSEN*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O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Program Store Enable: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The read strobe to external program memory. When executing code from the external program memory, PSEN* is activated twice each machine cycle, except that two PSEN* activations are skipped during each access to external data memory.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58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EA*/VPP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External Access Enable/Programming Supply Voltage: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EA* must be externally held low to enable the device to fetch code from external program memory locations. If EA* Is held high, the device executes from internal program memory. This pin also receives the programming supply voltage Vpp during Flash programming. (applies for 89c5x MCU's)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925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Block Diagram of 8051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2961565" y="1334305"/>
            <a:ext cx="7264020" cy="5103019"/>
            <a:chOff x="609600" y="914400"/>
            <a:chExt cx="8305800" cy="5900738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914400" y="1371600"/>
              <a:ext cx="1371600" cy="990600"/>
            </a:xfrm>
            <a:prstGeom prst="cube">
              <a:avLst>
                <a:gd name="adj" fmla="val 13944"/>
              </a:avLst>
            </a:prstGeom>
            <a:gradFill rotWithShape="1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</a:rPr>
                <a:t>Interrupt</a:t>
              </a:r>
            </a:p>
            <a:p>
              <a:pPr algn="ctr"/>
              <a:r>
                <a:rPr lang="en-US" b="1">
                  <a:solidFill>
                    <a:srgbClr val="FF0000"/>
                  </a:solidFill>
                </a:rPr>
                <a:t>Control</a:t>
              </a:r>
            </a:p>
          </p:txBody>
        </p:sp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609600" y="2743200"/>
              <a:ext cx="1752600" cy="1600200"/>
            </a:xfrm>
            <a:prstGeom prst="cube">
              <a:avLst>
                <a:gd name="adj" fmla="val 20032"/>
              </a:avLst>
            </a:prstGeom>
            <a:gradFill rotWithShape="1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 b="1">
                  <a:solidFill>
                    <a:srgbClr val="FF0000"/>
                  </a:solidFill>
                </a:rPr>
                <a:t>CPU</a:t>
              </a:r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3124200" y="1143000"/>
              <a:ext cx="1295400" cy="1357313"/>
            </a:xfrm>
            <a:prstGeom prst="cube">
              <a:avLst>
                <a:gd name="adj" fmla="val 13944"/>
              </a:avLst>
            </a:prstGeom>
            <a:gradFill rotWithShape="1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4K</a:t>
              </a:r>
            </a:p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ROM</a:t>
              </a: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5089525" y="1357313"/>
              <a:ext cx="1066800" cy="1143000"/>
            </a:xfrm>
            <a:prstGeom prst="cube">
              <a:avLst>
                <a:gd name="adj" fmla="val 13944"/>
              </a:avLst>
            </a:prstGeom>
            <a:gradFill rotWithShape="1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rgbClr val="FF0000"/>
                  </a:solidFill>
                </a:rPr>
                <a:t>128 B</a:t>
              </a:r>
            </a:p>
            <a:p>
              <a:pPr algn="ctr"/>
              <a:r>
                <a:rPr lang="en-US" sz="2400" b="1">
                  <a:solidFill>
                    <a:srgbClr val="FF0000"/>
                  </a:solidFill>
                </a:rPr>
                <a:t>RAM</a:t>
              </a:r>
            </a:p>
          </p:txBody>
        </p:sp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914400" y="4876800"/>
              <a:ext cx="1219200" cy="838200"/>
            </a:xfrm>
            <a:prstGeom prst="cube">
              <a:avLst>
                <a:gd name="adj" fmla="val 13944"/>
              </a:avLst>
            </a:prstGeom>
            <a:gradFill rotWithShape="1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rgbClr val="FF0000"/>
                  </a:solidFill>
                </a:rPr>
                <a:t>OSC</a:t>
              </a:r>
            </a:p>
          </p:txBody>
        </p:sp>
        <p:sp>
          <p:nvSpPr>
            <p:cNvPr id="9" name="AutoShape 10"/>
            <p:cNvSpPr>
              <a:spLocks noChangeArrowheads="1"/>
            </p:cNvSpPr>
            <p:nvPr/>
          </p:nvSpPr>
          <p:spPr bwMode="auto">
            <a:xfrm>
              <a:off x="2819400" y="4745038"/>
              <a:ext cx="1143000" cy="990600"/>
            </a:xfrm>
            <a:prstGeom prst="cube">
              <a:avLst>
                <a:gd name="adj" fmla="val 13944"/>
              </a:avLst>
            </a:prstGeom>
            <a:gradFill rotWithShape="1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</a:rPr>
                <a:t>Bus</a:t>
              </a:r>
            </a:p>
            <a:p>
              <a:pPr algn="ctr"/>
              <a:r>
                <a:rPr lang="en-US" b="1">
                  <a:solidFill>
                    <a:srgbClr val="FF0000"/>
                  </a:solidFill>
                </a:rPr>
                <a:t>Control</a:t>
              </a: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4495800" y="4724400"/>
              <a:ext cx="2286000" cy="990600"/>
            </a:xfrm>
            <a:prstGeom prst="cube">
              <a:avLst>
                <a:gd name="adj" fmla="val 13944"/>
              </a:avLst>
            </a:prstGeom>
            <a:gradFill rotWithShape="1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rgbClr val="FF0000"/>
                  </a:solidFill>
                </a:rPr>
                <a:t>4 I/O Ports</a:t>
              </a:r>
            </a:p>
          </p:txBody>
        </p:sp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>
              <a:off x="7162800" y="4724400"/>
              <a:ext cx="1371600" cy="990600"/>
            </a:xfrm>
            <a:prstGeom prst="cube">
              <a:avLst>
                <a:gd name="adj" fmla="val 13944"/>
              </a:avLst>
            </a:prstGeom>
            <a:gradFill rotWithShape="1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rgbClr val="FF0000"/>
                  </a:solidFill>
                </a:rPr>
                <a:t>Serial</a:t>
              </a:r>
            </a:p>
            <a:p>
              <a:pPr algn="ctr"/>
              <a:r>
                <a:rPr lang="en-US" sz="2400" b="1">
                  <a:solidFill>
                    <a:srgbClr val="FF0000"/>
                  </a:solidFill>
                </a:rPr>
                <a:t>Port</a:t>
              </a:r>
            </a:p>
          </p:txBody>
        </p:sp>
        <p:grpSp>
          <p:nvGrpSpPr>
            <p:cNvPr id="12" name="Group 15"/>
            <p:cNvGrpSpPr>
              <a:grpSpLocks/>
            </p:cNvGrpSpPr>
            <p:nvPr/>
          </p:nvGrpSpPr>
          <p:grpSpPr bwMode="auto">
            <a:xfrm>
              <a:off x="7086600" y="1357306"/>
              <a:ext cx="1371600" cy="1143000"/>
              <a:chOff x="4656" y="1296"/>
              <a:chExt cx="864" cy="720"/>
            </a:xfr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</p:grpSpPr>
          <p:sp>
            <p:nvSpPr>
              <p:cNvPr id="13" name="AutoShape 13"/>
              <p:cNvSpPr>
                <a:spLocks noChangeArrowheads="1"/>
              </p:cNvSpPr>
              <p:nvPr/>
            </p:nvSpPr>
            <p:spPr bwMode="auto">
              <a:xfrm>
                <a:off x="4656" y="1632"/>
                <a:ext cx="864" cy="384"/>
              </a:xfrm>
              <a:prstGeom prst="cube">
                <a:avLst>
                  <a:gd name="adj" fmla="val 13944"/>
                </a:avLst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Timer 1</a:t>
                </a:r>
              </a:p>
            </p:txBody>
          </p:sp>
          <p:sp>
            <p:nvSpPr>
              <p:cNvPr id="14" name="AutoShape 14"/>
              <p:cNvSpPr>
                <a:spLocks noChangeArrowheads="1"/>
              </p:cNvSpPr>
              <p:nvPr/>
            </p:nvSpPr>
            <p:spPr bwMode="auto">
              <a:xfrm>
                <a:off x="4656" y="1296"/>
                <a:ext cx="864" cy="384"/>
              </a:xfrm>
              <a:prstGeom prst="cube">
                <a:avLst>
                  <a:gd name="adj" fmla="val 13944"/>
                </a:avLst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Timer 0</a:t>
                </a:r>
              </a:p>
            </p:txBody>
          </p:sp>
        </p:grpSp>
        <p:sp>
          <p:nvSpPr>
            <p:cNvPr id="15" name="AutoShape 18"/>
            <p:cNvSpPr>
              <a:spLocks noChangeArrowheads="1"/>
            </p:cNvSpPr>
            <p:nvPr/>
          </p:nvSpPr>
          <p:spPr bwMode="auto">
            <a:xfrm>
              <a:off x="2143125" y="3429000"/>
              <a:ext cx="5638800" cy="457200"/>
            </a:xfrm>
            <a:prstGeom prst="leftArrow">
              <a:avLst>
                <a:gd name="adj1" fmla="val 50000"/>
                <a:gd name="adj2" fmla="val 103120"/>
              </a:avLst>
            </a:prstGeom>
            <a:gradFill rotWithShape="1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19"/>
            <p:cNvSpPr>
              <a:spLocks noChangeArrowheads="1"/>
            </p:cNvSpPr>
            <p:nvPr/>
          </p:nvSpPr>
          <p:spPr bwMode="auto">
            <a:xfrm rot="10800000">
              <a:off x="3886200" y="5029200"/>
              <a:ext cx="609600" cy="381000"/>
            </a:xfrm>
            <a:prstGeom prst="leftArrow">
              <a:avLst>
                <a:gd name="adj1" fmla="val 50000"/>
                <a:gd name="adj2" fmla="val 40000"/>
              </a:avLst>
            </a:prstGeom>
            <a:gradFill rotWithShape="1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20"/>
            <p:cNvSpPr>
              <a:spLocks noChangeArrowheads="1"/>
            </p:cNvSpPr>
            <p:nvPr/>
          </p:nvSpPr>
          <p:spPr bwMode="auto">
            <a:xfrm rot="-5400000">
              <a:off x="2857500" y="4114800"/>
              <a:ext cx="1066800" cy="381000"/>
            </a:xfrm>
            <a:prstGeom prst="leftArrow">
              <a:avLst>
                <a:gd name="adj1" fmla="val 61676"/>
                <a:gd name="adj2" fmla="val 81239"/>
              </a:avLst>
            </a:prstGeom>
            <a:gradFill rotWithShape="1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21"/>
            <p:cNvSpPr>
              <a:spLocks noChangeArrowheads="1"/>
            </p:cNvSpPr>
            <p:nvPr/>
          </p:nvSpPr>
          <p:spPr bwMode="auto">
            <a:xfrm rot="-5400000">
              <a:off x="3142456" y="2850357"/>
              <a:ext cx="1081087" cy="381000"/>
            </a:xfrm>
            <a:prstGeom prst="leftArrow">
              <a:avLst>
                <a:gd name="adj1" fmla="val 60843"/>
                <a:gd name="adj2" fmla="val 76034"/>
              </a:avLst>
            </a:prstGeom>
            <a:gradFill rotWithShape="1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22"/>
            <p:cNvSpPr>
              <a:spLocks noChangeArrowheads="1"/>
            </p:cNvSpPr>
            <p:nvPr/>
          </p:nvSpPr>
          <p:spPr bwMode="auto">
            <a:xfrm rot="-5400000">
              <a:off x="5098257" y="4102894"/>
              <a:ext cx="1014412" cy="381000"/>
            </a:xfrm>
            <a:prstGeom prst="leftArrow">
              <a:avLst>
                <a:gd name="adj1" fmla="val 67509"/>
                <a:gd name="adj2" fmla="val 87912"/>
              </a:avLst>
            </a:prstGeom>
            <a:gradFill rotWithShape="1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23"/>
            <p:cNvSpPr>
              <a:spLocks noChangeArrowheads="1"/>
            </p:cNvSpPr>
            <p:nvPr/>
          </p:nvSpPr>
          <p:spPr bwMode="auto">
            <a:xfrm>
              <a:off x="7620000" y="2500313"/>
              <a:ext cx="381000" cy="2300287"/>
            </a:xfrm>
            <a:prstGeom prst="upDownArrow">
              <a:avLst>
                <a:gd name="adj1" fmla="val 50000"/>
                <a:gd name="adj2" fmla="val 100429"/>
              </a:avLst>
            </a:prstGeom>
            <a:gradFill rotWithShape="1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24"/>
            <p:cNvSpPr>
              <a:spLocks noChangeArrowheads="1"/>
            </p:cNvSpPr>
            <p:nvPr/>
          </p:nvSpPr>
          <p:spPr bwMode="auto">
            <a:xfrm>
              <a:off x="5410200" y="2500313"/>
              <a:ext cx="381000" cy="1093787"/>
            </a:xfrm>
            <a:prstGeom prst="upDownArrow">
              <a:avLst>
                <a:gd name="adj1" fmla="val 44167"/>
                <a:gd name="adj2" fmla="val 60832"/>
              </a:avLst>
            </a:prstGeom>
            <a:gradFill rotWithShape="1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33"/>
            <p:cNvSpPr>
              <a:spLocks noChangeArrowheads="1"/>
            </p:cNvSpPr>
            <p:nvPr/>
          </p:nvSpPr>
          <p:spPr bwMode="auto">
            <a:xfrm rot="-5400000">
              <a:off x="1295400" y="2514600"/>
              <a:ext cx="533400" cy="228600"/>
            </a:xfrm>
            <a:prstGeom prst="leftArrow">
              <a:avLst>
                <a:gd name="adj1" fmla="val 63889"/>
                <a:gd name="adj2" fmla="val 49302"/>
              </a:avLst>
            </a:prstGeom>
            <a:gradFill rotWithShape="1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34"/>
            <p:cNvSpPr>
              <a:spLocks noChangeArrowheads="1"/>
            </p:cNvSpPr>
            <p:nvPr/>
          </p:nvSpPr>
          <p:spPr bwMode="auto">
            <a:xfrm>
              <a:off x="2189163" y="2028825"/>
              <a:ext cx="933450" cy="180975"/>
            </a:xfrm>
            <a:prstGeom prst="leftArrow">
              <a:avLst>
                <a:gd name="adj1" fmla="val 62509"/>
                <a:gd name="adj2" fmla="val 57358"/>
              </a:avLst>
            </a:prstGeom>
            <a:gradFill rotWithShape="1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35"/>
            <p:cNvSpPr>
              <a:spLocks noChangeArrowheads="1"/>
            </p:cNvSpPr>
            <p:nvPr/>
          </p:nvSpPr>
          <p:spPr bwMode="auto">
            <a:xfrm>
              <a:off x="2189163" y="1571625"/>
              <a:ext cx="933450" cy="180975"/>
            </a:xfrm>
            <a:prstGeom prst="leftArrow">
              <a:avLst>
                <a:gd name="adj1" fmla="val 62509"/>
                <a:gd name="adj2" fmla="val 57358"/>
              </a:avLst>
            </a:prstGeom>
            <a:gradFill rotWithShape="1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36"/>
            <p:cNvSpPr>
              <a:spLocks noChangeArrowheads="1"/>
            </p:cNvSpPr>
            <p:nvPr/>
          </p:nvSpPr>
          <p:spPr bwMode="auto">
            <a:xfrm>
              <a:off x="2189163" y="1800225"/>
              <a:ext cx="933450" cy="180975"/>
            </a:xfrm>
            <a:prstGeom prst="leftArrow">
              <a:avLst>
                <a:gd name="adj1" fmla="val 62509"/>
                <a:gd name="adj2" fmla="val 57358"/>
              </a:avLst>
            </a:prstGeom>
            <a:gradFill rotWithShape="1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37"/>
            <p:cNvSpPr>
              <a:spLocks noChangeArrowheads="1"/>
            </p:cNvSpPr>
            <p:nvPr/>
          </p:nvSpPr>
          <p:spPr bwMode="auto">
            <a:xfrm rot="-5400000">
              <a:off x="1104900" y="1104900"/>
              <a:ext cx="533400" cy="152400"/>
            </a:xfrm>
            <a:prstGeom prst="leftArrow">
              <a:avLst>
                <a:gd name="adj1" fmla="val 62509"/>
                <a:gd name="adj2" fmla="val 57345"/>
              </a:avLst>
            </a:prstGeom>
            <a:gradFill rotWithShape="1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38"/>
            <p:cNvSpPr>
              <a:spLocks noChangeArrowheads="1"/>
            </p:cNvSpPr>
            <p:nvPr/>
          </p:nvSpPr>
          <p:spPr bwMode="auto">
            <a:xfrm rot="-5400000">
              <a:off x="1485900" y="1104900"/>
              <a:ext cx="533400" cy="152400"/>
            </a:xfrm>
            <a:prstGeom prst="leftArrow">
              <a:avLst>
                <a:gd name="adj1" fmla="val 62509"/>
                <a:gd name="adj2" fmla="val 57345"/>
              </a:avLst>
            </a:prstGeom>
            <a:gradFill rotWithShape="1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utoShape 42"/>
            <p:cNvSpPr>
              <a:spLocks noChangeArrowheads="1"/>
            </p:cNvSpPr>
            <p:nvPr/>
          </p:nvSpPr>
          <p:spPr bwMode="auto">
            <a:xfrm>
              <a:off x="8382000" y="2119313"/>
              <a:ext cx="533400" cy="152400"/>
            </a:xfrm>
            <a:prstGeom prst="leftArrow">
              <a:avLst>
                <a:gd name="adj1" fmla="val 62509"/>
                <a:gd name="adj2" fmla="val 57345"/>
              </a:avLst>
            </a:prstGeom>
            <a:gradFill rotWithShape="1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43"/>
            <p:cNvSpPr>
              <a:spLocks noChangeArrowheads="1"/>
            </p:cNvSpPr>
            <p:nvPr/>
          </p:nvSpPr>
          <p:spPr bwMode="auto">
            <a:xfrm>
              <a:off x="8382000" y="1585913"/>
              <a:ext cx="533400" cy="152400"/>
            </a:xfrm>
            <a:prstGeom prst="leftArrow">
              <a:avLst>
                <a:gd name="adj1" fmla="val 62509"/>
                <a:gd name="adj2" fmla="val 57345"/>
              </a:avLst>
            </a:prstGeom>
            <a:gradFill rotWithShape="1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45"/>
            <p:cNvSpPr>
              <a:spLocks noChangeArrowheads="1"/>
            </p:cNvSpPr>
            <p:nvPr/>
          </p:nvSpPr>
          <p:spPr bwMode="auto">
            <a:xfrm rot="5400000">
              <a:off x="1201738" y="4487862"/>
              <a:ext cx="611188" cy="271463"/>
            </a:xfrm>
            <a:prstGeom prst="leftArrow">
              <a:avLst>
                <a:gd name="adj1" fmla="val 54176"/>
                <a:gd name="adj2" fmla="val 70129"/>
              </a:avLst>
            </a:prstGeom>
            <a:gradFill rotWithShape="1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" name="Group 77"/>
            <p:cNvGrpSpPr>
              <a:grpSpLocks/>
            </p:cNvGrpSpPr>
            <p:nvPr/>
          </p:nvGrpSpPr>
          <p:grpSpPr bwMode="auto">
            <a:xfrm>
              <a:off x="7142163" y="5716588"/>
              <a:ext cx="928687" cy="927100"/>
              <a:chOff x="4557" y="3601"/>
              <a:chExt cx="444" cy="584"/>
            </a:xfrm>
          </p:grpSpPr>
          <p:sp>
            <p:nvSpPr>
              <p:cNvPr id="32" name="AutoShape 65"/>
              <p:cNvSpPr>
                <a:spLocks noChangeArrowheads="1"/>
              </p:cNvSpPr>
              <p:nvPr/>
            </p:nvSpPr>
            <p:spPr bwMode="auto">
              <a:xfrm rot="-5400000">
                <a:off x="4558" y="3698"/>
                <a:ext cx="336" cy="141"/>
              </a:xfrm>
              <a:prstGeom prst="leftArrow">
                <a:avLst>
                  <a:gd name="adj1" fmla="val 62509"/>
                  <a:gd name="adj2" fmla="val 57346"/>
                </a:avLst>
              </a:pr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67"/>
              <p:cNvSpPr txBox="1">
                <a:spLocks noChangeArrowheads="1"/>
              </p:cNvSpPr>
              <p:nvPr/>
            </p:nvSpPr>
            <p:spPr bwMode="auto">
              <a:xfrm>
                <a:off x="4557" y="3933"/>
                <a:ext cx="44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B0F0"/>
                    </a:solidFill>
                  </a:rPr>
                  <a:t>TXD</a:t>
                </a:r>
              </a:p>
            </p:txBody>
          </p:sp>
        </p:grpSp>
        <p:grpSp>
          <p:nvGrpSpPr>
            <p:cNvPr id="34" name="Group 78"/>
            <p:cNvGrpSpPr>
              <a:grpSpLocks/>
            </p:cNvGrpSpPr>
            <p:nvPr/>
          </p:nvGrpSpPr>
          <p:grpSpPr bwMode="auto">
            <a:xfrm>
              <a:off x="7786688" y="5715000"/>
              <a:ext cx="866775" cy="928688"/>
              <a:chOff x="4905" y="3600"/>
              <a:chExt cx="546" cy="585"/>
            </a:xfrm>
          </p:grpSpPr>
          <p:sp>
            <p:nvSpPr>
              <p:cNvPr id="35" name="AutoShape 66"/>
              <p:cNvSpPr>
                <a:spLocks noChangeArrowheads="1"/>
              </p:cNvSpPr>
              <p:nvPr/>
            </p:nvSpPr>
            <p:spPr bwMode="auto">
              <a:xfrm rot="5400000">
                <a:off x="4961" y="3679"/>
                <a:ext cx="336" cy="177"/>
              </a:xfrm>
              <a:prstGeom prst="leftArrow">
                <a:avLst>
                  <a:gd name="adj1" fmla="val 62509"/>
                  <a:gd name="adj2" fmla="val 57345"/>
                </a:avLst>
              </a:pr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Text Box 68"/>
              <p:cNvSpPr txBox="1">
                <a:spLocks noChangeArrowheads="1"/>
              </p:cNvSpPr>
              <p:nvPr/>
            </p:nvSpPr>
            <p:spPr bwMode="auto">
              <a:xfrm>
                <a:off x="4905" y="3933"/>
                <a:ext cx="54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B0F0"/>
                    </a:solidFill>
                  </a:rPr>
                  <a:t>RXD</a:t>
                </a:r>
              </a:p>
            </p:txBody>
          </p:sp>
        </p:grpSp>
        <p:grpSp>
          <p:nvGrpSpPr>
            <p:cNvPr id="37" name="Group 74"/>
            <p:cNvGrpSpPr>
              <a:grpSpLocks/>
            </p:cNvGrpSpPr>
            <p:nvPr/>
          </p:nvGrpSpPr>
          <p:grpSpPr bwMode="auto">
            <a:xfrm>
              <a:off x="4457700" y="5715000"/>
              <a:ext cx="533400" cy="1100138"/>
              <a:chOff x="2808" y="3600"/>
              <a:chExt cx="336" cy="693"/>
            </a:xfrm>
          </p:grpSpPr>
          <p:sp>
            <p:nvSpPr>
              <p:cNvPr id="38" name="AutoShape 25"/>
              <p:cNvSpPr>
                <a:spLocks noChangeArrowheads="1"/>
              </p:cNvSpPr>
              <p:nvPr/>
            </p:nvSpPr>
            <p:spPr bwMode="auto">
              <a:xfrm>
                <a:off x="2832" y="3600"/>
                <a:ext cx="240" cy="480"/>
              </a:xfrm>
              <a:prstGeom prst="upDownArrow">
                <a:avLst>
                  <a:gd name="adj1" fmla="val 44167"/>
                  <a:gd name="adj2" fmla="val 46796"/>
                </a:avLst>
              </a:pr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69"/>
              <p:cNvSpPr txBox="1">
                <a:spLocks noChangeArrowheads="1"/>
              </p:cNvSpPr>
              <p:nvPr/>
            </p:nvSpPr>
            <p:spPr bwMode="auto">
              <a:xfrm>
                <a:off x="2808" y="4041"/>
                <a:ext cx="33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B0F0"/>
                    </a:solidFill>
                  </a:rPr>
                  <a:t>P0</a:t>
                </a:r>
              </a:p>
            </p:txBody>
          </p:sp>
        </p:grpSp>
        <p:grpSp>
          <p:nvGrpSpPr>
            <p:cNvPr id="40" name="Group 75"/>
            <p:cNvGrpSpPr>
              <a:grpSpLocks/>
            </p:cNvGrpSpPr>
            <p:nvPr/>
          </p:nvGrpSpPr>
          <p:grpSpPr bwMode="auto">
            <a:xfrm>
              <a:off x="5092700" y="5715000"/>
              <a:ext cx="533400" cy="1100138"/>
              <a:chOff x="3208" y="3600"/>
              <a:chExt cx="336" cy="693"/>
            </a:xfrm>
          </p:grpSpPr>
          <p:sp>
            <p:nvSpPr>
              <p:cNvPr id="41" name="AutoShape 29"/>
              <p:cNvSpPr>
                <a:spLocks noChangeArrowheads="1"/>
              </p:cNvSpPr>
              <p:nvPr/>
            </p:nvSpPr>
            <p:spPr bwMode="auto">
              <a:xfrm>
                <a:off x="3216" y="3600"/>
                <a:ext cx="240" cy="480"/>
              </a:xfrm>
              <a:prstGeom prst="upDownArrow">
                <a:avLst>
                  <a:gd name="adj1" fmla="val 44167"/>
                  <a:gd name="adj2" fmla="val 46796"/>
                </a:avLst>
              </a:pr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Text Box 70"/>
              <p:cNvSpPr txBox="1">
                <a:spLocks noChangeArrowheads="1"/>
              </p:cNvSpPr>
              <p:nvPr/>
            </p:nvSpPr>
            <p:spPr bwMode="auto">
              <a:xfrm>
                <a:off x="3208" y="4041"/>
                <a:ext cx="33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B0F0"/>
                    </a:solidFill>
                  </a:rPr>
                  <a:t>P1</a:t>
                </a:r>
              </a:p>
            </p:txBody>
          </p:sp>
        </p:grpSp>
        <p:grpSp>
          <p:nvGrpSpPr>
            <p:cNvPr id="43" name="Group 76"/>
            <p:cNvGrpSpPr>
              <a:grpSpLocks/>
            </p:cNvGrpSpPr>
            <p:nvPr/>
          </p:nvGrpSpPr>
          <p:grpSpPr bwMode="auto">
            <a:xfrm>
              <a:off x="5702300" y="5715000"/>
              <a:ext cx="533400" cy="1100138"/>
              <a:chOff x="3592" y="3600"/>
              <a:chExt cx="336" cy="693"/>
            </a:xfrm>
          </p:grpSpPr>
          <p:sp>
            <p:nvSpPr>
              <p:cNvPr id="44" name="AutoShape 30"/>
              <p:cNvSpPr>
                <a:spLocks noChangeArrowheads="1"/>
              </p:cNvSpPr>
              <p:nvPr/>
            </p:nvSpPr>
            <p:spPr bwMode="auto">
              <a:xfrm>
                <a:off x="3600" y="3600"/>
                <a:ext cx="240" cy="480"/>
              </a:xfrm>
              <a:prstGeom prst="upDownArrow">
                <a:avLst>
                  <a:gd name="adj1" fmla="val 44167"/>
                  <a:gd name="adj2" fmla="val 46796"/>
                </a:avLst>
              </a:pr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Text Box 71"/>
              <p:cNvSpPr txBox="1">
                <a:spLocks noChangeArrowheads="1"/>
              </p:cNvSpPr>
              <p:nvPr/>
            </p:nvSpPr>
            <p:spPr bwMode="auto">
              <a:xfrm>
                <a:off x="3592" y="4041"/>
                <a:ext cx="33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B0F0"/>
                    </a:solidFill>
                  </a:rPr>
                  <a:t>P2</a:t>
                </a:r>
              </a:p>
            </p:txBody>
          </p:sp>
        </p:grpSp>
        <p:grpSp>
          <p:nvGrpSpPr>
            <p:cNvPr id="46" name="Group 73"/>
            <p:cNvGrpSpPr>
              <a:grpSpLocks/>
            </p:cNvGrpSpPr>
            <p:nvPr/>
          </p:nvGrpSpPr>
          <p:grpSpPr bwMode="auto">
            <a:xfrm>
              <a:off x="6324600" y="5715000"/>
              <a:ext cx="533400" cy="1100138"/>
              <a:chOff x="3984" y="3600"/>
              <a:chExt cx="336" cy="693"/>
            </a:xfrm>
          </p:grpSpPr>
          <p:sp>
            <p:nvSpPr>
              <p:cNvPr id="47" name="AutoShape 31"/>
              <p:cNvSpPr>
                <a:spLocks noChangeArrowheads="1"/>
              </p:cNvSpPr>
              <p:nvPr/>
            </p:nvSpPr>
            <p:spPr bwMode="auto">
              <a:xfrm>
                <a:off x="3984" y="3600"/>
                <a:ext cx="240" cy="480"/>
              </a:xfrm>
              <a:prstGeom prst="upDownArrow">
                <a:avLst>
                  <a:gd name="adj1" fmla="val 44167"/>
                  <a:gd name="adj2" fmla="val 46796"/>
                </a:avLst>
              </a:pr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72"/>
              <p:cNvSpPr txBox="1">
                <a:spLocks noChangeArrowheads="1"/>
              </p:cNvSpPr>
              <p:nvPr/>
            </p:nvSpPr>
            <p:spPr bwMode="auto">
              <a:xfrm>
                <a:off x="3984" y="4041"/>
                <a:ext cx="33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B0F0"/>
                    </a:solidFill>
                  </a:rPr>
                  <a:t>P3</a:t>
                </a:r>
              </a:p>
            </p:txBody>
          </p:sp>
        </p:grpSp>
        <p:grpSp>
          <p:nvGrpSpPr>
            <p:cNvPr id="49" name="Group 64"/>
            <p:cNvGrpSpPr>
              <a:grpSpLocks/>
            </p:cNvGrpSpPr>
            <p:nvPr/>
          </p:nvGrpSpPr>
          <p:grpSpPr bwMode="auto">
            <a:xfrm>
              <a:off x="1077913" y="5715000"/>
              <a:ext cx="850900" cy="947738"/>
              <a:chOff x="648" y="3408"/>
              <a:chExt cx="536" cy="768"/>
            </a:xfrm>
          </p:grpSpPr>
          <p:sp>
            <p:nvSpPr>
              <p:cNvPr id="50" name="Line 44"/>
              <p:cNvSpPr>
                <a:spLocks noChangeShapeType="1"/>
              </p:cNvSpPr>
              <p:nvPr/>
            </p:nvSpPr>
            <p:spPr bwMode="auto">
              <a:xfrm>
                <a:off x="728" y="3408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Line 46"/>
              <p:cNvSpPr>
                <a:spLocks noChangeShapeType="1"/>
              </p:cNvSpPr>
              <p:nvPr/>
            </p:nvSpPr>
            <p:spPr bwMode="auto">
              <a:xfrm>
                <a:off x="728" y="3776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Line 47"/>
              <p:cNvSpPr>
                <a:spLocks noChangeShapeType="1"/>
              </p:cNvSpPr>
              <p:nvPr/>
            </p:nvSpPr>
            <p:spPr bwMode="auto">
              <a:xfrm>
                <a:off x="1104" y="3408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Line 48"/>
              <p:cNvSpPr>
                <a:spLocks noChangeShapeType="1"/>
              </p:cNvSpPr>
              <p:nvPr/>
            </p:nvSpPr>
            <p:spPr bwMode="auto">
              <a:xfrm>
                <a:off x="1104" y="3776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Rectangle 49"/>
              <p:cNvSpPr>
                <a:spLocks noChangeArrowheads="1"/>
              </p:cNvSpPr>
              <p:nvPr/>
            </p:nvSpPr>
            <p:spPr bwMode="auto">
              <a:xfrm>
                <a:off x="896" y="3504"/>
                <a:ext cx="48" cy="144"/>
              </a:xfrm>
              <a:prstGeom prst="rect">
                <a:avLst/>
              </a:prstGeom>
              <a:noFill/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Line 50"/>
              <p:cNvSpPr>
                <a:spLocks noChangeShapeType="1"/>
              </p:cNvSpPr>
              <p:nvPr/>
            </p:nvSpPr>
            <p:spPr bwMode="auto">
              <a:xfrm>
                <a:off x="848" y="3504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Line 51"/>
              <p:cNvSpPr>
                <a:spLocks noChangeShapeType="1"/>
              </p:cNvSpPr>
              <p:nvPr/>
            </p:nvSpPr>
            <p:spPr bwMode="auto">
              <a:xfrm>
                <a:off x="1040" y="3721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Line 52"/>
              <p:cNvSpPr>
                <a:spLocks noChangeShapeType="1"/>
              </p:cNvSpPr>
              <p:nvPr/>
            </p:nvSpPr>
            <p:spPr bwMode="auto">
              <a:xfrm>
                <a:off x="992" y="3504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Line 53"/>
              <p:cNvSpPr>
                <a:spLocks noChangeShapeType="1"/>
              </p:cNvSpPr>
              <p:nvPr/>
            </p:nvSpPr>
            <p:spPr bwMode="auto">
              <a:xfrm>
                <a:off x="1040" y="3768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Line 54"/>
              <p:cNvSpPr>
                <a:spLocks noChangeShapeType="1"/>
              </p:cNvSpPr>
              <p:nvPr/>
            </p:nvSpPr>
            <p:spPr bwMode="auto">
              <a:xfrm>
                <a:off x="656" y="3704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Line 55"/>
              <p:cNvSpPr>
                <a:spLocks noChangeShapeType="1"/>
              </p:cNvSpPr>
              <p:nvPr/>
            </p:nvSpPr>
            <p:spPr bwMode="auto">
              <a:xfrm>
                <a:off x="656" y="3751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Line 56"/>
              <p:cNvSpPr>
                <a:spLocks noChangeShapeType="1"/>
              </p:cNvSpPr>
              <p:nvPr/>
            </p:nvSpPr>
            <p:spPr bwMode="auto">
              <a:xfrm>
                <a:off x="1032" y="4064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Line 57"/>
              <p:cNvSpPr>
                <a:spLocks noChangeShapeType="1"/>
              </p:cNvSpPr>
              <p:nvPr/>
            </p:nvSpPr>
            <p:spPr bwMode="auto">
              <a:xfrm>
                <a:off x="1000" y="3577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Line 58"/>
              <p:cNvSpPr>
                <a:spLocks noChangeShapeType="1"/>
              </p:cNvSpPr>
              <p:nvPr/>
            </p:nvSpPr>
            <p:spPr bwMode="auto">
              <a:xfrm>
                <a:off x="736" y="3577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Line 59"/>
              <p:cNvSpPr>
                <a:spLocks noChangeShapeType="1"/>
              </p:cNvSpPr>
              <p:nvPr/>
            </p:nvSpPr>
            <p:spPr bwMode="auto">
              <a:xfrm>
                <a:off x="1056" y="4112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Line 60"/>
              <p:cNvSpPr>
                <a:spLocks noChangeShapeType="1"/>
              </p:cNvSpPr>
              <p:nvPr/>
            </p:nvSpPr>
            <p:spPr bwMode="auto">
              <a:xfrm>
                <a:off x="1088" y="4161"/>
                <a:ext cx="48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Line 61"/>
              <p:cNvSpPr>
                <a:spLocks noChangeShapeType="1"/>
              </p:cNvSpPr>
              <p:nvPr/>
            </p:nvSpPr>
            <p:spPr bwMode="auto">
              <a:xfrm>
                <a:off x="648" y="4080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" name="Line 62"/>
              <p:cNvSpPr>
                <a:spLocks noChangeShapeType="1"/>
              </p:cNvSpPr>
              <p:nvPr/>
            </p:nvSpPr>
            <p:spPr bwMode="auto">
              <a:xfrm>
                <a:off x="672" y="4128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8" name="Line 63"/>
              <p:cNvSpPr>
                <a:spLocks noChangeShapeType="1"/>
              </p:cNvSpPr>
              <p:nvPr/>
            </p:nvSpPr>
            <p:spPr bwMode="auto">
              <a:xfrm>
                <a:off x="704" y="4176"/>
                <a:ext cx="48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635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0185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17811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&amp; Data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IN" dirty="0"/>
              <a:t>16 bit registers</a:t>
            </a:r>
            <a:r>
              <a:rPr lang="en-US" dirty="0"/>
              <a:t>​</a:t>
            </a:r>
          </a:p>
          <a:p>
            <a:pPr fontAlgn="base"/>
            <a:r>
              <a:rPr lang="en-IN" dirty="0"/>
              <a:t> PC is Used to hold the address of a byte in memory</a:t>
            </a:r>
            <a:r>
              <a:rPr lang="en-US" dirty="0"/>
              <a:t>​</a:t>
            </a:r>
          </a:p>
          <a:p>
            <a:pPr fontAlgn="base"/>
            <a:r>
              <a:rPr lang="en-IN" dirty="0"/>
              <a:t>Program instruction bytes are fetched from locations in memory that are addressed by PC.</a:t>
            </a:r>
            <a:r>
              <a:rPr lang="en-US" dirty="0"/>
              <a:t>​</a:t>
            </a:r>
          </a:p>
          <a:p>
            <a:pPr fontAlgn="base"/>
            <a:r>
              <a:rPr lang="en-IN" dirty="0"/>
              <a:t>Program ROM may be on the chip at addresses 0000 H to 0FFF H, external to the chip for addresses that exceed 0FFF H or totally external for all addresses from 0000 H to FFFF H.</a:t>
            </a:r>
            <a:r>
              <a:rPr lang="en-US" dirty="0"/>
              <a:t>​</a:t>
            </a:r>
          </a:p>
          <a:p>
            <a:pPr fontAlgn="base"/>
            <a:r>
              <a:rPr lang="en-IN" dirty="0"/>
              <a:t>The PC is automatically incremented after every instruction byte is fetched and may also be altered by certain instructions.</a:t>
            </a:r>
            <a:r>
              <a:rPr lang="en-US" dirty="0"/>
              <a:t>​</a:t>
            </a:r>
          </a:p>
          <a:p>
            <a:pPr fontAlgn="base"/>
            <a:r>
              <a:rPr lang="en-IN" dirty="0"/>
              <a:t>PC is the only register that does not have an internal address.</a:t>
            </a:r>
            <a:r>
              <a:rPr lang="en-US" dirty="0"/>
              <a:t>​</a:t>
            </a:r>
          </a:p>
          <a:p>
            <a:pPr fontAlgn="base"/>
            <a:r>
              <a:rPr lang="en-IN" dirty="0"/>
              <a:t>DPTR is made of 2 8-bit registers DPH and DPL.</a:t>
            </a:r>
            <a:r>
              <a:rPr lang="en-US" dirty="0"/>
              <a:t>​</a:t>
            </a:r>
          </a:p>
          <a:p>
            <a:pPr fontAlgn="base"/>
            <a:r>
              <a:rPr lang="en-IN" dirty="0"/>
              <a:t>They are used to furnish memory addresses for internal and external code access and external data access.</a:t>
            </a:r>
            <a:r>
              <a:rPr lang="en-US" dirty="0"/>
              <a:t>​</a:t>
            </a:r>
          </a:p>
          <a:p>
            <a:pPr fontAlgn="base"/>
            <a:r>
              <a:rPr lang="en-IN" dirty="0"/>
              <a:t>DPTR is under the control of program instructions.</a:t>
            </a:r>
            <a:r>
              <a:rPr lang="en-US" dirty="0"/>
              <a:t>​</a:t>
            </a:r>
          </a:p>
          <a:p>
            <a:pPr fontAlgn="base"/>
            <a:r>
              <a:rPr lang="en-IN" dirty="0"/>
              <a:t>DPTR does not have single internal address (DPL &amp; DPH are each assigned an address).</a:t>
            </a:r>
            <a:r>
              <a:rPr lang="en-US" dirty="0"/>
              <a:t>​</a:t>
            </a:r>
          </a:p>
          <a:p>
            <a:pPr fontAlgn="base"/>
            <a:r>
              <a:rPr lang="en-IN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869732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cap="all" dirty="0"/>
              <a:t>A &amp; b </a:t>
            </a:r>
            <a:r>
              <a:rPr lang="en-IN" cap="all" dirty="0" err="1"/>
              <a:t>cpu</a:t>
            </a:r>
            <a:r>
              <a:rPr lang="en-IN" cap="all" dirty="0"/>
              <a:t> registers</a:t>
            </a:r>
            <a:r>
              <a:rPr lang="en-US" dirty="0"/>
              <a:t>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34 GPR</a:t>
            </a:r>
            <a:r>
              <a:rPr lang="en-US" dirty="0"/>
              <a:t>​</a:t>
            </a:r>
          </a:p>
          <a:p>
            <a:pPr fontAlgn="base"/>
            <a:r>
              <a:rPr lang="en-IN" dirty="0"/>
              <a:t>2 of these are A &amp; B- mathematical core registers</a:t>
            </a:r>
            <a:r>
              <a:rPr lang="en-US" dirty="0"/>
              <a:t>​</a:t>
            </a:r>
          </a:p>
          <a:p>
            <a:pPr fontAlgn="base"/>
            <a:r>
              <a:rPr lang="en-IN" dirty="0"/>
              <a:t>Other 32 arranged as part of internal RAM as four banks of registers, B0 to B3, of 8 registers each, named R0 to R7.</a:t>
            </a:r>
            <a:r>
              <a:rPr lang="en-US" dirty="0"/>
              <a:t>​</a:t>
            </a:r>
          </a:p>
          <a:p>
            <a:pPr fontAlgn="base"/>
            <a:r>
              <a:rPr lang="en-IN" dirty="0"/>
              <a:t>A- addition, subtraction, integer multiplication, division,  Boolean bit manipulations, data transfer between 8051 &amp; external memory</a:t>
            </a:r>
            <a:r>
              <a:rPr lang="en-US" dirty="0"/>
              <a:t>​</a:t>
            </a:r>
          </a:p>
          <a:p>
            <a:pPr fontAlgn="base"/>
            <a:r>
              <a:rPr lang="en-IN" dirty="0"/>
              <a:t>B- used with A register, or to store data</a:t>
            </a:r>
            <a:r>
              <a:rPr lang="en-US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726885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cap="all" dirty="0"/>
              <a:t>FLAGS &amp; program status word (</a:t>
            </a:r>
            <a:r>
              <a:rPr lang="en-IN" cap="all" dirty="0" err="1"/>
              <a:t>psw</a:t>
            </a:r>
            <a:r>
              <a:rPr lang="en-IN" cap="all" dirty="0"/>
              <a:t>)</a:t>
            </a:r>
            <a:r>
              <a:rPr lang="en-US" dirty="0"/>
              <a:t>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IN" dirty="0"/>
              <a:t>FLAGS are 1 bit registers provided to store the result of certain program instructions.</a:t>
            </a:r>
            <a:r>
              <a:rPr lang="en-US" dirty="0"/>
              <a:t>​</a:t>
            </a:r>
          </a:p>
          <a:p>
            <a:pPr fontAlgn="base"/>
            <a:r>
              <a:rPr lang="en-IN" dirty="0"/>
              <a:t>Other instructions can test condition of flags and make decisions based upon the flag states.</a:t>
            </a:r>
            <a:r>
              <a:rPr lang="en-US" dirty="0"/>
              <a:t>​</a:t>
            </a:r>
          </a:p>
          <a:p>
            <a:pPr fontAlgn="base"/>
            <a:r>
              <a:rPr lang="en-IN" dirty="0"/>
              <a:t>Flags are grouped inside PSW &amp; PCON (power control) registers.</a:t>
            </a:r>
            <a:r>
              <a:rPr lang="en-US" dirty="0"/>
              <a:t>​</a:t>
            </a:r>
          </a:p>
          <a:p>
            <a:pPr fontAlgn="base"/>
            <a:r>
              <a:rPr lang="en-IN" dirty="0"/>
              <a:t>8051 has 4(math flags) + 3(general purpose user) = 7 flags.</a:t>
            </a:r>
            <a:r>
              <a:rPr lang="en-US" dirty="0"/>
              <a:t>​</a:t>
            </a:r>
          </a:p>
          <a:p>
            <a:pPr fontAlgn="base"/>
            <a:r>
              <a:rPr lang="en-IN" dirty="0"/>
              <a:t>Math flags respond automatically to the output of math operations ( carry C, auxiliary carry AC, overflow OV and parity P).</a:t>
            </a:r>
            <a:r>
              <a:rPr lang="en-US" dirty="0"/>
              <a:t>​</a:t>
            </a:r>
          </a:p>
          <a:p>
            <a:pPr fontAlgn="base"/>
            <a:r>
              <a:rPr lang="en-IN" dirty="0"/>
              <a:t>G.P.F. can be set to 1 or cleared to 0by the programmer as desired (F0, GF0 &amp; GF1).</a:t>
            </a:r>
            <a:r>
              <a:rPr lang="en-US" dirty="0"/>
              <a:t>​</a:t>
            </a:r>
          </a:p>
          <a:p>
            <a:pPr fontAlgn="base"/>
            <a:r>
              <a:rPr lang="en-IN" dirty="0"/>
              <a:t>All flags can be set or cleared by programmer at will.(math flags?)</a:t>
            </a:r>
            <a:r>
              <a:rPr lang="en-US" dirty="0"/>
              <a:t>​</a:t>
            </a:r>
          </a:p>
          <a:p>
            <a:pPr marL="0" indent="0" fontAlgn="base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98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Microcontroller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Calibri" pitchFamily="34" charset="0"/>
              </a:rPr>
              <a:t>A smaller computer on a CHIP</a:t>
            </a:r>
          </a:p>
          <a:p>
            <a:r>
              <a:rPr lang="en-US" dirty="0" smtClean="0">
                <a:ea typeface="Calibri" pitchFamily="34" charset="0"/>
              </a:rPr>
              <a:t>On-chip RAM, ROM, I/O Ports, Timer, Serial Controller…</a:t>
            </a:r>
          </a:p>
          <a:p>
            <a:r>
              <a:rPr lang="en-US" dirty="0" smtClean="0">
                <a:ea typeface="Calibri" pitchFamily="34" charset="0"/>
              </a:rPr>
              <a:t>Example: Motorola’s 6811, Intel’s 8051, Atmel 32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5900" y="3835234"/>
            <a:ext cx="6680200" cy="2857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03461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PSW contains</a:t>
            </a:r>
            <a:r>
              <a:rPr lang="en-US" dirty="0"/>
              <a:t>​</a:t>
            </a:r>
          </a:p>
          <a:p>
            <a:pPr fontAlgn="base"/>
            <a:r>
              <a:rPr lang="en-IN" dirty="0"/>
              <a:t>Math flags</a:t>
            </a:r>
            <a:r>
              <a:rPr lang="en-US" dirty="0"/>
              <a:t>​</a:t>
            </a:r>
          </a:p>
          <a:p>
            <a:pPr fontAlgn="base"/>
            <a:r>
              <a:rPr lang="en-IN" dirty="0"/>
              <a:t>User program flags F0</a:t>
            </a:r>
            <a:r>
              <a:rPr lang="en-US" dirty="0"/>
              <a:t>​</a:t>
            </a:r>
          </a:p>
          <a:p>
            <a:pPr fontAlgn="base"/>
            <a:r>
              <a:rPr lang="en-IN" dirty="0"/>
              <a:t>Register select bits ( selects which of the 4 GPR banks are in use by program)</a:t>
            </a:r>
            <a:r>
              <a:rPr lang="en-US" dirty="0"/>
              <a:t>​</a:t>
            </a:r>
          </a:p>
          <a:p>
            <a:pPr fontAlgn="base"/>
            <a:endParaRPr lang="en-IN" dirty="0"/>
          </a:p>
          <a:p>
            <a:pPr marL="0" indent="0" fontAlgn="base">
              <a:buNone/>
            </a:pPr>
            <a:r>
              <a:rPr lang="en-IN" dirty="0"/>
              <a:t>*GF0 &amp; GF1 are stored in PCON.</a:t>
            </a:r>
            <a:r>
              <a:rPr lang="en-US" dirty="0"/>
              <a:t>​</a:t>
            </a:r>
          </a:p>
          <a:p>
            <a:pPr fontAlgn="base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2037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itchFamily="34" charset="0"/>
              </a:rPr>
              <a:t>Special Function Registers [SFR]</a:t>
            </a:r>
            <a:endParaRPr lang="en-US" dirty="0"/>
          </a:p>
        </p:txBody>
      </p:sp>
      <p:pic>
        <p:nvPicPr>
          <p:cNvPr id="4" name="Picture 1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t="10423"/>
          <a:stretch/>
        </p:blipFill>
        <p:spPr bwMode="auto">
          <a:xfrm>
            <a:off x="6601506" y="1690688"/>
            <a:ext cx="5485322" cy="389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38200" y="1885255"/>
            <a:ext cx="6096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IN" sz="2800" dirty="0"/>
              <a:t>SFR is used for operations where internal 128 B RAM addresses ( 00 H to 7F H)  are not used.</a:t>
            </a:r>
            <a:r>
              <a:rPr lang="en-US" sz="2800" dirty="0"/>
              <a:t>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2800" dirty="0"/>
              <a:t>These are addressed from 80 H to FF H*.</a:t>
            </a:r>
            <a:r>
              <a:rPr lang="en-US" sz="2800" dirty="0"/>
              <a:t>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2800" dirty="0"/>
              <a:t>Some SFRs are bit addressable.</a:t>
            </a:r>
            <a:r>
              <a:rPr lang="en-US" sz="2800" dirty="0"/>
              <a:t>​</a:t>
            </a:r>
          </a:p>
          <a:p>
            <a:pPr fontAlgn="base"/>
            <a:endParaRPr lang="en-I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61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29908" t="14985" r="35557" b="43931"/>
          <a:stretch/>
        </p:blipFill>
        <p:spPr>
          <a:xfrm>
            <a:off x="723154" y="226926"/>
            <a:ext cx="9957355" cy="3909967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6943" t="37015" r="38822" b="45639"/>
          <a:stretch/>
        </p:blipFill>
        <p:spPr>
          <a:xfrm>
            <a:off x="428766" y="4275092"/>
            <a:ext cx="9875293" cy="198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51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itchFamily="34" charset="0"/>
              </a:rPr>
              <a:t>Program Status Word [PSW]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847850" y="2236551"/>
            <a:ext cx="8496300" cy="2246312"/>
            <a:chOff x="323850" y="2468563"/>
            <a:chExt cx="8496300" cy="2246312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835150" y="2481263"/>
              <a:ext cx="5761038" cy="6477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99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3400" b="1">
                  <a:latin typeface="Calibri" pitchFamily="34" charset="0"/>
                </a:rPr>
                <a:t>C   AC  F0   RS1   RS0  OV   F1   P 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2339975" y="2481263"/>
              <a:ext cx="0" cy="649287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987675" y="2481263"/>
              <a:ext cx="0" cy="649287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635375" y="2481263"/>
              <a:ext cx="0" cy="649287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4630738" y="2468563"/>
              <a:ext cx="0" cy="649287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5580063" y="2481263"/>
              <a:ext cx="0" cy="649287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6300788" y="2481263"/>
              <a:ext cx="0" cy="649287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7019925" y="2481263"/>
              <a:ext cx="0" cy="649287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140200" y="3130550"/>
              <a:ext cx="0" cy="574675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5148263" y="3130550"/>
              <a:ext cx="0" cy="574675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140200" y="3705225"/>
              <a:ext cx="1008063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4643438" y="3705225"/>
              <a:ext cx="0" cy="649288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241675" y="4357688"/>
              <a:ext cx="2808288" cy="28733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Calibri" pitchFamily="34" charset="0"/>
                </a:rPr>
                <a:t>Register Bank Select</a:t>
              </a: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323850" y="3346450"/>
              <a:ext cx="1223963" cy="35877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Calibri" pitchFamily="34" charset="0"/>
                </a:rPr>
                <a:t>Carry</a:t>
              </a: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323850" y="3778250"/>
              <a:ext cx="1871663" cy="36036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Calibri" pitchFamily="34" charset="0"/>
                </a:rPr>
                <a:t>Auxiliary Carry</a:t>
              </a: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755650" y="4354513"/>
              <a:ext cx="1871663" cy="36036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Calibri" pitchFamily="34" charset="0"/>
                </a:rPr>
                <a:t>User Flag 0</a:t>
              </a: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V="1">
              <a:off x="1547813" y="3130550"/>
              <a:ext cx="431800" cy="43180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V="1">
              <a:off x="2195513" y="3130550"/>
              <a:ext cx="431800" cy="86360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 flipV="1">
              <a:off x="2411413" y="3130550"/>
              <a:ext cx="936625" cy="1223963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7812088" y="3346450"/>
              <a:ext cx="1008062" cy="35877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Calibri" pitchFamily="34" charset="0"/>
                </a:rPr>
                <a:t>Parity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7092950" y="3849688"/>
              <a:ext cx="1511300" cy="36036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Calibri" pitchFamily="34" charset="0"/>
                </a:rPr>
                <a:t>User Flag 1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6443663" y="4425950"/>
              <a:ext cx="1511300" cy="28892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Calibri" pitchFamily="34" charset="0"/>
                </a:rPr>
                <a:t>Overflow</a:t>
              </a: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 flipH="1" flipV="1">
              <a:off x="6084888" y="3130550"/>
              <a:ext cx="647700" cy="129540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 flipH="1" flipV="1">
              <a:off x="6732588" y="3130550"/>
              <a:ext cx="576262" cy="719138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 flipH="1" flipV="1">
              <a:off x="7380288" y="3130550"/>
              <a:ext cx="431800" cy="358775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4759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22713" t="23720" r="20183" b="9787"/>
          <a:stretch/>
        </p:blipFill>
        <p:spPr>
          <a:xfrm>
            <a:off x="387531" y="189941"/>
            <a:ext cx="11416937" cy="636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455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8051 Memory Space</a:t>
            </a:r>
            <a:endParaRPr lang="en-US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475" y="1690688"/>
            <a:ext cx="7569674" cy="465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itchFamily="34" charset="0"/>
              </a:rPr>
              <a:t>Internal RAM Structure</a:t>
            </a:r>
            <a:endParaRPr lang="en-US" dirty="0"/>
          </a:p>
        </p:txBody>
      </p:sp>
      <p:sp>
        <p:nvSpPr>
          <p:cNvPr id="4" name="AutoShape 14"/>
          <p:cNvSpPr>
            <a:spLocks noChangeArrowheads="1"/>
          </p:cNvSpPr>
          <p:nvPr/>
        </p:nvSpPr>
        <p:spPr bwMode="auto">
          <a:xfrm>
            <a:off x="2665152" y="3395047"/>
            <a:ext cx="1371600" cy="1524000"/>
          </a:xfrm>
          <a:prstGeom prst="cube">
            <a:avLst>
              <a:gd name="adj" fmla="val 9375"/>
            </a:avLst>
          </a:prstGeom>
          <a:gradFill rotWithShape="1">
            <a:gsLst>
              <a:gs pos="0">
                <a:srgbClr val="00CC00"/>
              </a:gs>
              <a:gs pos="50000">
                <a:srgbClr val="005E00"/>
              </a:gs>
              <a:gs pos="100000">
                <a:srgbClr val="00CC00"/>
              </a:gs>
            </a:gsLst>
            <a:lin ang="2700000" scaled="1"/>
          </a:gradFill>
          <a:ln w="25400">
            <a:solidFill>
              <a:srgbClr val="ED13D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</a:rPr>
              <a:t>Direct &amp;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</a:rPr>
              <a:t>Indirect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</a:rPr>
              <a:t>Addressing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2665152" y="2023447"/>
            <a:ext cx="1371600" cy="1524000"/>
          </a:xfrm>
          <a:prstGeom prst="cube">
            <a:avLst>
              <a:gd name="adj" fmla="val 9375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25400">
            <a:solidFill>
              <a:srgbClr val="ED13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Direct</a:t>
            </a:r>
          </a:p>
          <a:p>
            <a:pPr algn="ctr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Addressing</a:t>
            </a:r>
          </a:p>
          <a:p>
            <a:pPr algn="ctr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Only</a:t>
            </a:r>
          </a:p>
          <a:p>
            <a:pPr algn="ctr">
              <a:defRPr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18"/>
          <p:cNvSpPr>
            <a:spLocks noChangeShapeType="1"/>
          </p:cNvSpPr>
          <p:nvPr/>
        </p:nvSpPr>
        <p:spPr bwMode="auto">
          <a:xfrm flipH="1" flipV="1">
            <a:off x="3625590" y="3298209"/>
            <a:ext cx="2897187" cy="349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Line 19"/>
          <p:cNvSpPr>
            <a:spLocks noChangeShapeType="1"/>
          </p:cNvSpPr>
          <p:nvPr/>
        </p:nvSpPr>
        <p:spPr bwMode="auto">
          <a:xfrm flipH="1">
            <a:off x="3612890" y="4690447"/>
            <a:ext cx="2909887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6516427" y="3023572"/>
            <a:ext cx="42926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SFR [ Special Function Registers]</a:t>
            </a: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394190" y="4422159"/>
            <a:ext cx="37719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  <a:cs typeface="Calibri" pitchFamily="34" charset="0"/>
              </a:rPr>
              <a:t>128 Byte Internal RAM</a:t>
            </a:r>
          </a:p>
        </p:txBody>
      </p:sp>
    </p:spTree>
    <p:extLst>
      <p:ext uri="{BB962C8B-B14F-4D97-AF65-F5344CB8AC3E}">
        <p14:creationId xmlns:p14="http://schemas.microsoft.com/office/powerpoint/2010/main" val="24323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itchFamily="34" charset="0"/>
              </a:rPr>
              <a:t>8051 instructions that affects flag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8688" y="1825625"/>
            <a:ext cx="2874624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864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itchFamily="34" charset="0"/>
              </a:rPr>
              <a:t>128 Byte 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37060" cy="4351338"/>
          </a:xfrm>
        </p:spPr>
        <p:txBody>
          <a:bodyPr/>
          <a:lstStyle/>
          <a:p>
            <a:pPr algn="just">
              <a:defRPr/>
            </a:pPr>
            <a:r>
              <a:rPr lang="en-US" dirty="0"/>
              <a:t>There are 128 bytes of RAM in the 8051.</a:t>
            </a:r>
          </a:p>
          <a:p>
            <a:pPr lvl="1" algn="just">
              <a:defRPr/>
            </a:pPr>
            <a:r>
              <a:rPr lang="en-US" dirty="0"/>
              <a:t>Assigned addresses 00 to 7FH</a:t>
            </a:r>
          </a:p>
          <a:p>
            <a:pPr algn="just">
              <a:defRPr/>
            </a:pPr>
            <a:r>
              <a:rPr lang="en-US" dirty="0"/>
              <a:t>The </a:t>
            </a:r>
            <a:r>
              <a:rPr lang="en-US" b="1" dirty="0">
                <a:solidFill>
                  <a:srgbClr val="66FFFF"/>
                </a:solidFill>
              </a:rPr>
              <a:t>128 bytes are divided into 3 different groups</a:t>
            </a:r>
            <a:r>
              <a:rPr lang="en-US" dirty="0"/>
              <a:t> as follows:</a:t>
            </a:r>
          </a:p>
          <a:p>
            <a:pPr marL="914400" lvl="1" indent="-457200" algn="just">
              <a:buFont typeface="+mj-lt"/>
              <a:buAutoNum type="arabicPeriod"/>
              <a:defRPr/>
            </a:pPr>
            <a:r>
              <a:rPr lang="en-US" dirty="0"/>
              <a:t>A total of </a:t>
            </a:r>
            <a:r>
              <a:rPr lang="en-US" b="1" dirty="0">
                <a:solidFill>
                  <a:srgbClr val="00B0F0"/>
                </a:solidFill>
              </a:rPr>
              <a:t>32 bytes </a:t>
            </a:r>
            <a:r>
              <a:rPr lang="en-US" dirty="0"/>
              <a:t>from locations 00 to 1F hex are set aside for </a:t>
            </a:r>
            <a:r>
              <a:rPr lang="en-US" b="1" i="1" dirty="0">
                <a:solidFill>
                  <a:srgbClr val="00B0F0"/>
                </a:solidFill>
              </a:rPr>
              <a:t>register banks </a:t>
            </a:r>
            <a:r>
              <a:rPr lang="en-US" dirty="0"/>
              <a:t>and the </a:t>
            </a:r>
            <a:r>
              <a:rPr lang="en-US" b="1" i="1" dirty="0">
                <a:solidFill>
                  <a:srgbClr val="00B0F0"/>
                </a:solidFill>
              </a:rPr>
              <a:t>stack.</a:t>
            </a:r>
          </a:p>
          <a:p>
            <a:pPr marL="914400" lvl="1" indent="-457200" algn="just">
              <a:buFont typeface="+mj-lt"/>
              <a:buAutoNum type="arabicPeriod"/>
              <a:defRPr/>
            </a:pPr>
            <a:r>
              <a:rPr lang="en-US" dirty="0"/>
              <a:t>A total of </a:t>
            </a:r>
            <a:r>
              <a:rPr lang="en-US" b="1" dirty="0">
                <a:solidFill>
                  <a:srgbClr val="00B0F0"/>
                </a:solidFill>
              </a:rPr>
              <a:t>16 bytes </a:t>
            </a:r>
            <a:r>
              <a:rPr lang="en-US" dirty="0"/>
              <a:t>from locations 20H to 2FH are set aside for </a:t>
            </a:r>
            <a:r>
              <a:rPr lang="en-US" b="1" i="1" dirty="0">
                <a:solidFill>
                  <a:srgbClr val="00B0F0"/>
                </a:solidFill>
              </a:rPr>
              <a:t>bit-addressable</a:t>
            </a:r>
            <a:r>
              <a:rPr lang="en-US" dirty="0"/>
              <a:t> read/write memory.</a:t>
            </a:r>
          </a:p>
          <a:p>
            <a:pPr marL="914400" lvl="1" indent="-457200" algn="just">
              <a:buFont typeface="+mj-lt"/>
              <a:buAutoNum type="arabicPeriod"/>
              <a:defRPr/>
            </a:pPr>
            <a:r>
              <a:rPr lang="en-US" dirty="0"/>
              <a:t>A total of </a:t>
            </a:r>
            <a:r>
              <a:rPr lang="en-US" b="1" dirty="0">
                <a:solidFill>
                  <a:srgbClr val="00B0F0"/>
                </a:solidFill>
              </a:rPr>
              <a:t>80 bytes </a:t>
            </a:r>
            <a:r>
              <a:rPr lang="en-US" dirty="0"/>
              <a:t>from locations 30H to 7FH are used for read and write storage, called </a:t>
            </a:r>
            <a:r>
              <a:rPr lang="en-US" b="1" i="1" dirty="0">
                <a:solidFill>
                  <a:srgbClr val="00B0F0"/>
                </a:solidFill>
              </a:rPr>
              <a:t>scratch pad.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296400" y="1496705"/>
            <a:ext cx="2062162" cy="4545013"/>
            <a:chOff x="9296400" y="1496705"/>
            <a:chExt cx="2062162" cy="4545013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9301162" y="5401955"/>
              <a:ext cx="2057400" cy="639763"/>
            </a:xfrm>
            <a:prstGeom prst="cube">
              <a:avLst>
                <a:gd name="adj" fmla="val 11324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25400">
              <a:solidFill>
                <a:srgbClr val="ED13D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Reg</a:t>
              </a:r>
              <a:r>
                <a:rPr lang="en-US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Bank 0</a:t>
              </a:r>
            </a:p>
          </p:txBody>
        </p:sp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9301162" y="4874905"/>
              <a:ext cx="2057400" cy="639763"/>
            </a:xfrm>
            <a:prstGeom prst="cube">
              <a:avLst>
                <a:gd name="adj" fmla="val 11324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25400">
              <a:solidFill>
                <a:srgbClr val="ED13D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Reg</a:t>
              </a:r>
              <a:r>
                <a:rPr lang="en-US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Bank 1</a:t>
              </a:r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9301162" y="4374843"/>
              <a:ext cx="2057400" cy="639762"/>
            </a:xfrm>
            <a:prstGeom prst="cube">
              <a:avLst>
                <a:gd name="adj" fmla="val 11324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25400">
              <a:solidFill>
                <a:srgbClr val="ED13D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Reg</a:t>
              </a:r>
              <a:r>
                <a:rPr lang="en-US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Bank 2</a:t>
              </a: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9301162" y="3803343"/>
              <a:ext cx="2057400" cy="639762"/>
            </a:xfrm>
            <a:prstGeom prst="cube">
              <a:avLst>
                <a:gd name="adj" fmla="val 11324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25400">
              <a:solidFill>
                <a:srgbClr val="ED13D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Reg</a:t>
              </a:r>
              <a:r>
                <a:rPr lang="en-US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Bank 3</a:t>
              </a:r>
            </a:p>
          </p:txBody>
        </p:sp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9296400" y="2639705"/>
              <a:ext cx="2057400" cy="1219200"/>
            </a:xfrm>
            <a:prstGeom prst="cube">
              <a:avLst>
                <a:gd name="adj" fmla="val 5000"/>
              </a:avLst>
            </a:prstGeom>
            <a:gradFill rotWithShape="1">
              <a:gsLst>
                <a:gs pos="0">
                  <a:srgbClr val="0066FF"/>
                </a:gs>
                <a:gs pos="50000">
                  <a:srgbClr val="002F76"/>
                </a:gs>
                <a:gs pos="100000">
                  <a:srgbClr val="0066FF"/>
                </a:gs>
              </a:gsLst>
              <a:lin ang="2700000" scaled="1"/>
            </a:gradFill>
            <a:ln w="25400">
              <a:solidFill>
                <a:srgbClr val="ED13D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itchFamily="34" charset="0"/>
                </a:rPr>
                <a:t>BIT Addressable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itchFamily="34" charset="0"/>
                </a:rPr>
                <a:t>Area</a:t>
              </a:r>
            </a:p>
          </p:txBody>
        </p:sp>
        <p:sp>
          <p:nvSpPr>
            <p:cNvPr id="9" name="AutoShape 10"/>
            <p:cNvSpPr>
              <a:spLocks noChangeArrowheads="1"/>
            </p:cNvSpPr>
            <p:nvPr/>
          </p:nvSpPr>
          <p:spPr bwMode="auto">
            <a:xfrm>
              <a:off x="9296400" y="1496705"/>
              <a:ext cx="2057400" cy="1219200"/>
            </a:xfrm>
            <a:prstGeom prst="cube">
              <a:avLst>
                <a:gd name="adj" fmla="val 5000"/>
              </a:avLst>
            </a:prstGeom>
            <a:gradFill rotWithShape="1">
              <a:gsLst>
                <a:gs pos="0">
                  <a:srgbClr val="00CC99"/>
                </a:gs>
                <a:gs pos="50000">
                  <a:srgbClr val="005E47"/>
                </a:gs>
                <a:gs pos="100000">
                  <a:srgbClr val="00CC99"/>
                </a:gs>
              </a:gsLst>
              <a:lin ang="2700000" scaled="1"/>
            </a:gradFill>
            <a:ln w="25400">
              <a:solidFill>
                <a:srgbClr val="ED13D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itchFamily="34" charset="0"/>
                </a:rPr>
                <a:t>General Purpose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itchFamily="34" charset="0"/>
                </a:rPr>
                <a:t>Area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06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itchFamily="34" charset="0"/>
              </a:rPr>
              <a:t>8051 RAM with addresses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3925" y="1825625"/>
            <a:ext cx="408415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651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417852"/>
              </p:ext>
            </p:extLst>
          </p:nvPr>
        </p:nvGraphicFramePr>
        <p:xfrm>
          <a:off x="838200" y="1554209"/>
          <a:ext cx="11029950" cy="468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1933589168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2651034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MICROPROCESSOR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MICROCONTROLLER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72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  <a:r>
                        <a:rPr lang="en-IN" baseline="0" dirty="0"/>
                        <a:t> internal memory.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Contains RAM/ROM.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20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  <a:r>
                        <a:rPr lang="en-IN" baseline="0" dirty="0"/>
                        <a:t> interfacing circuits or counters or timers.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Contains serial I/O, parallel</a:t>
                      </a:r>
                      <a:r>
                        <a:rPr lang="en-IN" baseline="0" dirty="0"/>
                        <a:t> I/O, and counters.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52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Has many opcodes for moving data from external memory to CPU.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Has one or two opcodes.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6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Has one or two types of bit handling instructions.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They have many.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331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Concerned with rapid movement of code</a:t>
                      </a:r>
                      <a:r>
                        <a:rPr lang="en-IN" baseline="0" dirty="0"/>
                        <a:t> and data from external memory to CPU.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Concerned with rapid movement</a:t>
                      </a:r>
                      <a:r>
                        <a:rPr lang="en-IN" baseline="0" dirty="0"/>
                        <a:t> of bits within chip.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331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Must have many additional parts to be operational.(FD, K/B, CRT, </a:t>
                      </a:r>
                      <a:r>
                        <a:rPr lang="en-IN" dirty="0" err="1"/>
                        <a:t>etc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Can function as a computer with no addition of external digital parts.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53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It is meant to fetch data, perform extensive</a:t>
                      </a:r>
                      <a:r>
                        <a:rPr lang="en-IN" baseline="0" dirty="0"/>
                        <a:t> calculations on that, and then store those calculations on mass storage devices or display the results for human use.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is meant to fetc</a:t>
                      </a:r>
                      <a:r>
                        <a:rPr lang="en-IN" baseline="0" dirty="0"/>
                        <a:t>h data, perform limited calculations on that data, and control its environment based on that calculation.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66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VON NEUMAN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HARVARD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3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6172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itchFamily="34" charset="0"/>
              </a:rPr>
              <a:t>8051 Register Bank Structure</a:t>
            </a:r>
            <a:endParaRPr 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3731715" y="4134206"/>
            <a:ext cx="6400800" cy="685800"/>
          </a:xfrm>
          <a:prstGeom prst="cube">
            <a:avLst>
              <a:gd name="adj" fmla="val 11324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25400">
            <a:solidFill>
              <a:srgbClr val="ED13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AutoShape 100"/>
          <p:cNvSpPr>
            <a:spLocks noChangeArrowheads="1"/>
          </p:cNvSpPr>
          <p:nvPr/>
        </p:nvSpPr>
        <p:spPr bwMode="auto">
          <a:xfrm>
            <a:off x="3731715" y="3524606"/>
            <a:ext cx="6400800" cy="685800"/>
          </a:xfrm>
          <a:prstGeom prst="cube">
            <a:avLst>
              <a:gd name="adj" fmla="val 11324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25400">
            <a:solidFill>
              <a:srgbClr val="ED13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utoShape 77"/>
          <p:cNvSpPr>
            <a:spLocks noChangeArrowheads="1"/>
          </p:cNvSpPr>
          <p:nvPr/>
        </p:nvSpPr>
        <p:spPr bwMode="auto">
          <a:xfrm>
            <a:off x="3731715" y="2915006"/>
            <a:ext cx="6400800" cy="685800"/>
          </a:xfrm>
          <a:prstGeom prst="cube">
            <a:avLst>
              <a:gd name="adj" fmla="val 11324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25400">
            <a:solidFill>
              <a:srgbClr val="ED13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54"/>
          <p:cNvSpPr>
            <a:spLocks noChangeArrowheads="1"/>
          </p:cNvSpPr>
          <p:nvPr/>
        </p:nvSpPr>
        <p:spPr bwMode="auto">
          <a:xfrm>
            <a:off x="3731715" y="2305406"/>
            <a:ext cx="6400800" cy="685800"/>
          </a:xfrm>
          <a:prstGeom prst="cube">
            <a:avLst>
              <a:gd name="adj" fmla="val 11324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25400">
            <a:solidFill>
              <a:srgbClr val="ED13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52"/>
          <p:cNvSpPr txBox="1">
            <a:spLocks noChangeArrowheads="1"/>
          </p:cNvSpPr>
          <p:nvPr/>
        </p:nvSpPr>
        <p:spPr bwMode="auto">
          <a:xfrm>
            <a:off x="1790203" y="4265968"/>
            <a:ext cx="1295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</a:rPr>
              <a:t>Bank  0</a:t>
            </a:r>
          </a:p>
        </p:txBody>
      </p:sp>
      <p:sp>
        <p:nvSpPr>
          <p:cNvPr id="9" name="Line 53"/>
          <p:cNvSpPr>
            <a:spLocks noChangeShapeType="1"/>
          </p:cNvSpPr>
          <p:nvPr/>
        </p:nvSpPr>
        <p:spPr bwMode="auto">
          <a:xfrm>
            <a:off x="2893515" y="4515206"/>
            <a:ext cx="685800" cy="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0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466080"/>
              </p:ext>
            </p:extLst>
          </p:nvPr>
        </p:nvGraphicFramePr>
        <p:xfrm>
          <a:off x="3731715" y="2381606"/>
          <a:ext cx="6324600" cy="609600"/>
        </p:xfrm>
        <a:graphic>
          <a:graphicData uri="http://schemas.openxmlformats.org/drawingml/2006/table">
            <a:tbl>
              <a:tblPr/>
              <a:tblGrid>
                <a:gridCol w="79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 Box 75"/>
          <p:cNvSpPr txBox="1">
            <a:spLocks noChangeArrowheads="1"/>
          </p:cNvSpPr>
          <p:nvPr/>
        </p:nvSpPr>
        <p:spPr bwMode="auto">
          <a:xfrm>
            <a:off x="1790203" y="2437168"/>
            <a:ext cx="1295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</a:rPr>
              <a:t>Bank  3</a:t>
            </a:r>
          </a:p>
        </p:txBody>
      </p:sp>
      <p:sp>
        <p:nvSpPr>
          <p:cNvPr id="12" name="Line 76"/>
          <p:cNvSpPr>
            <a:spLocks noChangeShapeType="1"/>
          </p:cNvSpPr>
          <p:nvPr/>
        </p:nvSpPr>
        <p:spPr bwMode="auto">
          <a:xfrm>
            <a:off x="2893515" y="2686406"/>
            <a:ext cx="685800" cy="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3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566168"/>
              </p:ext>
            </p:extLst>
          </p:nvPr>
        </p:nvGraphicFramePr>
        <p:xfrm>
          <a:off x="3731715" y="2991206"/>
          <a:ext cx="6324600" cy="609600"/>
        </p:xfrm>
        <a:graphic>
          <a:graphicData uri="http://schemas.openxmlformats.org/drawingml/2006/table">
            <a:tbl>
              <a:tblPr/>
              <a:tblGrid>
                <a:gridCol w="79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 Box 98"/>
          <p:cNvSpPr txBox="1">
            <a:spLocks noChangeArrowheads="1"/>
          </p:cNvSpPr>
          <p:nvPr/>
        </p:nvSpPr>
        <p:spPr bwMode="auto">
          <a:xfrm>
            <a:off x="1790203" y="3046768"/>
            <a:ext cx="1295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</a:rPr>
              <a:t>Bank  2</a:t>
            </a:r>
          </a:p>
        </p:txBody>
      </p:sp>
      <p:sp>
        <p:nvSpPr>
          <p:cNvPr id="15" name="Line 99"/>
          <p:cNvSpPr>
            <a:spLocks noChangeShapeType="1"/>
          </p:cNvSpPr>
          <p:nvPr/>
        </p:nvSpPr>
        <p:spPr bwMode="auto">
          <a:xfrm>
            <a:off x="2893515" y="3296006"/>
            <a:ext cx="685800" cy="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6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517418"/>
              </p:ext>
            </p:extLst>
          </p:nvPr>
        </p:nvGraphicFramePr>
        <p:xfrm>
          <a:off x="3731715" y="3600806"/>
          <a:ext cx="6324600" cy="609600"/>
        </p:xfrm>
        <a:graphic>
          <a:graphicData uri="http://schemas.openxmlformats.org/drawingml/2006/table">
            <a:tbl>
              <a:tblPr/>
              <a:tblGrid>
                <a:gridCol w="79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 Box 121"/>
          <p:cNvSpPr txBox="1">
            <a:spLocks noChangeArrowheads="1"/>
          </p:cNvSpPr>
          <p:nvPr/>
        </p:nvSpPr>
        <p:spPr bwMode="auto">
          <a:xfrm>
            <a:off x="1790203" y="3656368"/>
            <a:ext cx="1295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34" charset="0"/>
              </a:rPr>
              <a:t>Bank  1</a:t>
            </a:r>
          </a:p>
        </p:txBody>
      </p:sp>
      <p:sp>
        <p:nvSpPr>
          <p:cNvPr id="18" name="Line 122"/>
          <p:cNvSpPr>
            <a:spLocks noChangeShapeType="1"/>
          </p:cNvSpPr>
          <p:nvPr/>
        </p:nvSpPr>
        <p:spPr bwMode="auto">
          <a:xfrm>
            <a:off x="2893515" y="3905606"/>
            <a:ext cx="685800" cy="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146457"/>
              </p:ext>
            </p:extLst>
          </p:nvPr>
        </p:nvGraphicFramePr>
        <p:xfrm>
          <a:off x="3728540" y="4218343"/>
          <a:ext cx="6324600" cy="609600"/>
        </p:xfrm>
        <a:graphic>
          <a:graphicData uri="http://schemas.openxmlformats.org/drawingml/2006/table">
            <a:tbl>
              <a:tblPr/>
              <a:tblGrid>
                <a:gridCol w="79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01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 animBg="1"/>
      <p:bldP spid="11" grpId="0"/>
      <p:bldP spid="12" grpId="0" animBg="1"/>
      <p:bldP spid="14" grpId="0"/>
      <p:bldP spid="15" grpId="0" animBg="1"/>
      <p:bldP spid="17" grpId="0"/>
      <p:bldP spid="1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itchFamily="34" charset="0"/>
              </a:rPr>
              <a:t>8051 Register Banks with address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5925" y="1943894"/>
            <a:ext cx="88201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203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56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8051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b="8741"/>
          <a:stretch/>
        </p:blipFill>
        <p:spPr bwMode="auto">
          <a:xfrm>
            <a:off x="1831927" y="1023583"/>
            <a:ext cx="8003559" cy="5483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044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itchFamily="34" charset="0"/>
              </a:rPr>
              <a:t>8051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ea typeface="Calibri" pitchFamily="34" charset="0"/>
              </a:rPr>
              <a:t>The </a:t>
            </a:r>
            <a:r>
              <a:rPr lang="en-US" b="1" dirty="0">
                <a:solidFill>
                  <a:srgbClr val="00B0F0"/>
                </a:solidFill>
                <a:ea typeface="Calibri" pitchFamily="34" charset="0"/>
              </a:rPr>
              <a:t>stack</a:t>
            </a:r>
            <a:r>
              <a:rPr lang="en-US" dirty="0">
                <a:ea typeface="Calibri" pitchFamily="34" charset="0"/>
              </a:rPr>
              <a:t> is a section of RAM used by the CPU to store information </a:t>
            </a:r>
            <a:r>
              <a:rPr lang="en-US" b="1" dirty="0">
                <a:solidFill>
                  <a:srgbClr val="00B0F0"/>
                </a:solidFill>
                <a:ea typeface="Calibri" pitchFamily="34" charset="0"/>
              </a:rPr>
              <a:t>temporarily.</a:t>
            </a:r>
          </a:p>
          <a:p>
            <a:pPr lvl="1" algn="just"/>
            <a:r>
              <a:rPr lang="en-US" dirty="0">
                <a:ea typeface="Calibri" pitchFamily="34" charset="0"/>
              </a:rPr>
              <a:t>This information could be data or an address</a:t>
            </a:r>
          </a:p>
          <a:p>
            <a:pPr algn="just"/>
            <a:endParaRPr lang="en-US" dirty="0">
              <a:ea typeface="Calibri" pitchFamily="34" charset="0"/>
            </a:endParaRPr>
          </a:p>
          <a:p>
            <a:pPr algn="just"/>
            <a:r>
              <a:rPr lang="en-US" dirty="0">
                <a:ea typeface="Calibri" pitchFamily="34" charset="0"/>
              </a:rPr>
              <a:t>The register used to access the stack is called the </a:t>
            </a:r>
            <a:r>
              <a:rPr lang="en-US" b="1" dirty="0">
                <a:solidFill>
                  <a:srgbClr val="00B0F0"/>
                </a:solidFill>
                <a:ea typeface="Calibri" pitchFamily="34" charset="0"/>
              </a:rPr>
              <a:t>SP (stack pointer) register</a:t>
            </a:r>
          </a:p>
          <a:p>
            <a:pPr lvl="1" algn="just"/>
            <a:r>
              <a:rPr lang="en-US" dirty="0">
                <a:ea typeface="Calibri" pitchFamily="34" charset="0"/>
              </a:rPr>
              <a:t>The stack pointer in the 8051 is </a:t>
            </a:r>
            <a:r>
              <a:rPr lang="en-US" b="1" dirty="0">
                <a:solidFill>
                  <a:srgbClr val="00B0F0"/>
                </a:solidFill>
                <a:ea typeface="Calibri" pitchFamily="34" charset="0"/>
              </a:rPr>
              <a:t>only 8 bit wide</a:t>
            </a:r>
            <a:r>
              <a:rPr lang="en-US" dirty="0">
                <a:ea typeface="Calibri" pitchFamily="34" charset="0"/>
              </a:rPr>
              <a:t>, which means that it can take value of 00 to FFH</a:t>
            </a:r>
          </a:p>
          <a:p>
            <a:pPr lvl="1" algn="just"/>
            <a:r>
              <a:rPr lang="en-US" dirty="0">
                <a:ea typeface="Calibri" pitchFamily="34" charset="0"/>
              </a:rPr>
              <a:t>When the 8051 is powered up, </a:t>
            </a:r>
            <a:r>
              <a:rPr lang="en-US" dirty="0">
                <a:solidFill>
                  <a:srgbClr val="FFFF00"/>
                </a:solidFill>
                <a:ea typeface="Calibri" pitchFamily="34" charset="0"/>
              </a:rPr>
              <a:t>the SP register contains value 07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  <a:ea typeface="Calibri" pitchFamily="34" charset="0"/>
              </a:rPr>
              <a:t>RAM location 08 is the first location </a:t>
            </a:r>
            <a:r>
              <a:rPr lang="en-US" dirty="0">
                <a:ea typeface="Calibri" pitchFamily="34" charset="0"/>
              </a:rPr>
              <a:t>begin used for the stack by the 8051</a:t>
            </a:r>
          </a:p>
        </p:txBody>
      </p:sp>
    </p:spTree>
    <p:extLst>
      <p:ext uri="{BB962C8B-B14F-4D97-AF65-F5344CB8AC3E}">
        <p14:creationId xmlns:p14="http://schemas.microsoft.com/office/powerpoint/2010/main" val="27832548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ea typeface="Calibri" pitchFamily="34" charset="0"/>
              </a:rPr>
              <a:t>The storing of a CPU register in the stack is called a </a:t>
            </a:r>
            <a:r>
              <a:rPr lang="en-US" b="1" dirty="0">
                <a:solidFill>
                  <a:srgbClr val="00B0F0"/>
                </a:solidFill>
                <a:ea typeface="Calibri" pitchFamily="34" charset="0"/>
              </a:rPr>
              <a:t>PUSH</a:t>
            </a:r>
          </a:p>
          <a:p>
            <a:pPr lvl="1" algn="just"/>
            <a:r>
              <a:rPr lang="en-US" dirty="0">
                <a:ea typeface="Calibri" pitchFamily="34" charset="0"/>
              </a:rPr>
              <a:t>SP is pointing to the last used location of the stack</a:t>
            </a:r>
          </a:p>
          <a:p>
            <a:pPr lvl="1" algn="just"/>
            <a:r>
              <a:rPr lang="en-US" dirty="0">
                <a:ea typeface="Calibri" pitchFamily="34" charset="0"/>
              </a:rPr>
              <a:t>As we push data onto the stack, the </a:t>
            </a:r>
            <a:r>
              <a:rPr lang="en-US" b="1" dirty="0">
                <a:solidFill>
                  <a:srgbClr val="00B0F0"/>
                </a:solidFill>
                <a:ea typeface="Calibri" pitchFamily="34" charset="0"/>
              </a:rPr>
              <a:t>SP is incremented </a:t>
            </a:r>
            <a:r>
              <a:rPr lang="en-US" dirty="0">
                <a:ea typeface="Calibri" pitchFamily="34" charset="0"/>
              </a:rPr>
              <a:t>by one</a:t>
            </a:r>
          </a:p>
          <a:p>
            <a:pPr lvl="1" algn="just"/>
            <a:r>
              <a:rPr lang="en-US" dirty="0">
                <a:ea typeface="Calibri" pitchFamily="34" charset="0"/>
              </a:rPr>
              <a:t>This is </a:t>
            </a:r>
            <a:r>
              <a:rPr lang="en-US" b="1" dirty="0">
                <a:solidFill>
                  <a:srgbClr val="00B0F0"/>
                </a:solidFill>
                <a:ea typeface="Calibri" pitchFamily="34" charset="0"/>
              </a:rPr>
              <a:t>different </a:t>
            </a:r>
            <a:r>
              <a:rPr lang="en-US" dirty="0">
                <a:ea typeface="Calibri" pitchFamily="34" charset="0"/>
              </a:rPr>
              <a:t>from many microprocessors</a:t>
            </a:r>
          </a:p>
          <a:p>
            <a:pPr algn="just"/>
            <a:endParaRPr lang="en-US" dirty="0">
              <a:ea typeface="Calibri" pitchFamily="34" charset="0"/>
            </a:endParaRPr>
          </a:p>
          <a:p>
            <a:pPr algn="just"/>
            <a:r>
              <a:rPr lang="en-US" dirty="0">
                <a:ea typeface="Calibri" pitchFamily="34" charset="0"/>
              </a:rPr>
              <a:t>Loading the contents of the stack back into a CPU register is called a </a:t>
            </a:r>
            <a:r>
              <a:rPr lang="en-US" b="1" dirty="0">
                <a:solidFill>
                  <a:srgbClr val="00B0F0"/>
                </a:solidFill>
                <a:ea typeface="Calibri" pitchFamily="34" charset="0"/>
              </a:rPr>
              <a:t>POP</a:t>
            </a:r>
          </a:p>
          <a:p>
            <a:pPr lvl="1" algn="just"/>
            <a:r>
              <a:rPr lang="en-US" dirty="0">
                <a:ea typeface="Calibri" pitchFamily="34" charset="0"/>
              </a:rPr>
              <a:t>With every pop, the top byte of the stack is copied to the register specified by the instruction and the stack pointer is </a:t>
            </a:r>
            <a:r>
              <a:rPr lang="en-US" b="1" dirty="0">
                <a:solidFill>
                  <a:srgbClr val="00B0F0"/>
                </a:solidFill>
                <a:ea typeface="Calibri" pitchFamily="34" charset="0"/>
              </a:rPr>
              <a:t>decremented </a:t>
            </a:r>
            <a:r>
              <a:rPr lang="en-US" dirty="0">
                <a:ea typeface="Calibri" pitchFamily="34" charset="0"/>
              </a:rPr>
              <a:t>once</a:t>
            </a:r>
          </a:p>
        </p:txBody>
      </p:sp>
    </p:spTree>
    <p:extLst>
      <p:ext uri="{BB962C8B-B14F-4D97-AF65-F5344CB8AC3E}">
        <p14:creationId xmlns:p14="http://schemas.microsoft.com/office/powerpoint/2010/main" val="12354327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98325" cy="2446314"/>
          </a:xfrm>
        </p:spPr>
        <p:txBody>
          <a:bodyPr/>
          <a:lstStyle/>
          <a:p>
            <a:r>
              <a:rPr lang="en-US" dirty="0">
                <a:ea typeface="Calibri" pitchFamily="34" charset="0"/>
              </a:rPr>
              <a:t>Bit Addressable &amp; Byte Addressable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567" y="610974"/>
            <a:ext cx="5545689" cy="570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63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itchFamily="34" charset="0"/>
              </a:rPr>
              <a:t>Single bit Instructions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6075" y="1825625"/>
            <a:ext cx="785984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812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itchFamily="34" charset="0"/>
              </a:rPr>
              <a:t>Bit Addressable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a typeface="Calibri" pitchFamily="34" charset="0"/>
              </a:rPr>
              <a:t>Example: </a:t>
            </a:r>
            <a:r>
              <a:rPr lang="en-US" dirty="0">
                <a:ea typeface="Calibri" pitchFamily="34" charset="0"/>
              </a:rPr>
              <a:t>Find out to which by each of the following bits belongs. Give the address of the RAM byte in hex</a:t>
            </a:r>
          </a:p>
          <a:p>
            <a:pPr>
              <a:buNone/>
            </a:pPr>
            <a:r>
              <a:rPr lang="pt-BR" sz="2200" b="1" dirty="0">
                <a:solidFill>
                  <a:srgbClr val="00B0F0"/>
                </a:solidFill>
                <a:ea typeface="Calibri" pitchFamily="34" charset="0"/>
              </a:rPr>
              <a:t>(a) SETB 42H, (b) CLR 67H, (c) CLR 0FH (d) SETB 28H, (e) CLR 12, (f) SETB 05</a:t>
            </a:r>
            <a:endParaRPr lang="en-US" sz="2200" b="1" dirty="0">
              <a:solidFill>
                <a:srgbClr val="00B0F0"/>
              </a:solidFill>
              <a:ea typeface="Calibri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7638" y="3166281"/>
            <a:ext cx="5386515" cy="341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035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Calibri" pitchFamily="34" charset="0"/>
                <a:sym typeface="Symbol"/>
              </a:rPr>
              <a:t>C based </a:t>
            </a:r>
            <a:r>
              <a:rPr lang="en-US" dirty="0" smtClean="0">
                <a:ea typeface="Calibri" pitchFamily="34" charset="0"/>
              </a:rPr>
              <a:t>Embedded Systems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Special purpose computer system usually completely inside the device it controls</a:t>
            </a:r>
          </a:p>
          <a:p>
            <a:r>
              <a:rPr lang="en-US" sz="2400" dirty="0" smtClean="0"/>
              <a:t>Has specific requirements and performs pre-defined tasks</a:t>
            </a:r>
          </a:p>
          <a:p>
            <a:r>
              <a:rPr lang="en-US" sz="2400" dirty="0" smtClean="0"/>
              <a:t>Cost reduction compared to general purpose processor</a:t>
            </a:r>
          </a:p>
          <a:p>
            <a:r>
              <a:rPr lang="en-US" sz="2400" dirty="0" smtClean="0"/>
              <a:t>Different design criteria </a:t>
            </a:r>
          </a:p>
          <a:p>
            <a:pPr lvl="1"/>
            <a:r>
              <a:rPr lang="en-US" sz="2000" dirty="0" smtClean="0"/>
              <a:t>Performance</a:t>
            </a:r>
          </a:p>
          <a:p>
            <a:pPr lvl="1"/>
            <a:r>
              <a:rPr lang="en-US" sz="2000" dirty="0" smtClean="0"/>
              <a:t>Reliability</a:t>
            </a:r>
          </a:p>
          <a:p>
            <a:pPr lvl="1"/>
            <a:r>
              <a:rPr lang="en-US" sz="2000" dirty="0" smtClean="0"/>
              <a:t>Availability</a:t>
            </a:r>
          </a:p>
          <a:p>
            <a:pPr lvl="1"/>
            <a:r>
              <a:rPr lang="en-US" sz="2000" dirty="0" smtClean="0"/>
              <a:t>Safety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475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Calibri" pitchFamily="34" charset="0"/>
              </a:rPr>
              <a:t>Embedded Systems Examples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3297" y="1588668"/>
            <a:ext cx="6745406" cy="5036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3622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0312" y="641445"/>
            <a:ext cx="5764793" cy="598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79251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92" y="1023582"/>
            <a:ext cx="10901414" cy="515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2750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2499</Words>
  <Application>Microsoft Office PowerPoint</Application>
  <PresentationFormat>Widescreen</PresentationFormat>
  <Paragraphs>335</Paragraphs>
  <Slides>57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</vt:lpstr>
      <vt:lpstr>Batang</vt:lpstr>
      <vt:lpstr>Calibri</vt:lpstr>
      <vt:lpstr>Calibri Light</vt:lpstr>
      <vt:lpstr>PMingLiU</vt:lpstr>
      <vt:lpstr>PMingLiU</vt:lpstr>
      <vt:lpstr>Symbol</vt:lpstr>
      <vt:lpstr>Wingdings</vt:lpstr>
      <vt:lpstr>Office Theme</vt:lpstr>
      <vt:lpstr>Visio</vt:lpstr>
      <vt:lpstr>8051 Microcontroller</vt:lpstr>
      <vt:lpstr>Introduction</vt:lpstr>
      <vt:lpstr>Microprocessor Based System</vt:lpstr>
      <vt:lpstr>Microcontroller</vt:lpstr>
      <vt:lpstr>Comparison</vt:lpstr>
      <vt:lpstr>C based Embedded Systems </vt:lpstr>
      <vt:lpstr>Embedded Systems Examples</vt:lpstr>
      <vt:lpstr>Examples</vt:lpstr>
      <vt:lpstr>PowerPoint Presentation</vt:lpstr>
      <vt:lpstr>PowerPoint Presentation</vt:lpstr>
      <vt:lpstr>PowerPoint Presentation</vt:lpstr>
      <vt:lpstr>PowerPoint Presentation</vt:lpstr>
      <vt:lpstr>Harvard Architecture</vt:lpstr>
      <vt:lpstr>8051 CPU Operation</vt:lpstr>
      <vt:lpstr>8051 Microcontroller</vt:lpstr>
      <vt:lpstr>Features of 8051</vt:lpstr>
      <vt:lpstr>Pin Diagram</vt:lpstr>
      <vt:lpstr>Block Diagram of 8051</vt:lpstr>
      <vt:lpstr>PowerPoint Presentation</vt:lpstr>
      <vt:lpstr>Pin Description of the 8051</vt:lpstr>
      <vt:lpstr>XTAL1 and XTAL2</vt:lpstr>
      <vt:lpstr>XTAL1 and XTAL2 …..</vt:lpstr>
      <vt:lpstr>Machine Cycle</vt:lpstr>
      <vt:lpstr>Machine Cycle</vt:lpstr>
      <vt:lpstr>RST</vt:lpstr>
      <vt:lpstr>EA’</vt:lpstr>
      <vt:lpstr>PSEN’ and ALE</vt:lpstr>
      <vt:lpstr>I/O Port Pins</vt:lpstr>
      <vt:lpstr>Port 0</vt:lpstr>
      <vt:lpstr>Port 1 and Port 2</vt:lpstr>
      <vt:lpstr>Port 3</vt:lpstr>
      <vt:lpstr>PowerPoint Presentation</vt:lpstr>
      <vt:lpstr>Pin Description Summary</vt:lpstr>
      <vt:lpstr>Pin Description Summary</vt:lpstr>
      <vt:lpstr>General Block Diagram of 8051</vt:lpstr>
      <vt:lpstr>PowerPoint Presentation</vt:lpstr>
      <vt:lpstr>PC &amp; Data Pointers</vt:lpstr>
      <vt:lpstr>A &amp; b cpu registers​</vt:lpstr>
      <vt:lpstr>FLAGS &amp; program status word (psw)​</vt:lpstr>
      <vt:lpstr>Cont…</vt:lpstr>
      <vt:lpstr>Special Function Registers [SFR]</vt:lpstr>
      <vt:lpstr>PowerPoint Presentation</vt:lpstr>
      <vt:lpstr>Program Status Word [PSW]</vt:lpstr>
      <vt:lpstr>PowerPoint Presentation</vt:lpstr>
      <vt:lpstr>8051 Memory Space</vt:lpstr>
      <vt:lpstr>Internal RAM Structure</vt:lpstr>
      <vt:lpstr>8051 instructions that affects flag</vt:lpstr>
      <vt:lpstr>128 Byte RAM</vt:lpstr>
      <vt:lpstr>8051 RAM with addresses</vt:lpstr>
      <vt:lpstr>8051 Register Bank Structure</vt:lpstr>
      <vt:lpstr>8051 Register Banks with address</vt:lpstr>
      <vt:lpstr>8051 Programming Model</vt:lpstr>
      <vt:lpstr>8051 Stack</vt:lpstr>
      <vt:lpstr>Cont…</vt:lpstr>
      <vt:lpstr>Bit Addressable &amp; Byte Addressable</vt:lpstr>
      <vt:lpstr>Single bit Instructions</vt:lpstr>
      <vt:lpstr>Bit Addressable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8051 Microcontroller</dc:title>
  <dc:creator>Balaji Venkateswaran V</dc:creator>
  <cp:lastModifiedBy>Balaji Venkateswaran V</cp:lastModifiedBy>
  <cp:revision>8</cp:revision>
  <dcterms:created xsi:type="dcterms:W3CDTF">2021-03-18T04:21:24Z</dcterms:created>
  <dcterms:modified xsi:type="dcterms:W3CDTF">2021-03-30T04:34:13Z</dcterms:modified>
</cp:coreProperties>
</file>