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2" r:id="rId17"/>
    <p:sldId id="274" r:id="rId18"/>
    <p:sldId id="275" r:id="rId19"/>
    <p:sldId id="273" r:id="rId20"/>
    <p:sldId id="276" r:id="rId21"/>
    <p:sldId id="271" r:id="rId22"/>
    <p:sldId id="277" r:id="rId23"/>
    <p:sldId id="309" r:id="rId24"/>
    <p:sldId id="310" r:id="rId25"/>
    <p:sldId id="311" r:id="rId26"/>
    <p:sldId id="312" r:id="rId27"/>
    <p:sldId id="313" r:id="rId28"/>
    <p:sldId id="314" r:id="rId29"/>
    <p:sldId id="315" r:id="rId30"/>
    <p:sldId id="316" r:id="rId31"/>
    <p:sldId id="278" r:id="rId32"/>
    <p:sldId id="279" r:id="rId33"/>
    <p:sldId id="280" r:id="rId34"/>
    <p:sldId id="281" r:id="rId35"/>
    <p:sldId id="282" r:id="rId36"/>
    <p:sldId id="283" r:id="rId37"/>
    <p:sldId id="284" r:id="rId38"/>
    <p:sldId id="285" r:id="rId39"/>
    <p:sldId id="286" r:id="rId40"/>
    <p:sldId id="287" r:id="rId41"/>
    <p:sldId id="288" r:id="rId42"/>
    <p:sldId id="289" r:id="rId43"/>
    <p:sldId id="290" r:id="rId44"/>
    <p:sldId id="291" r:id="rId45"/>
    <p:sldId id="292" r:id="rId46"/>
    <p:sldId id="293" r:id="rId47"/>
    <p:sldId id="294" r:id="rId48"/>
    <p:sldId id="296" r:id="rId49"/>
    <p:sldId id="295" r:id="rId50"/>
    <p:sldId id="298" r:id="rId51"/>
    <p:sldId id="299" r:id="rId52"/>
    <p:sldId id="300" r:id="rId53"/>
    <p:sldId id="301" r:id="rId54"/>
    <p:sldId id="302" r:id="rId55"/>
    <p:sldId id="303" r:id="rId56"/>
    <p:sldId id="304" r:id="rId57"/>
    <p:sldId id="305" r:id="rId58"/>
    <p:sldId id="306" r:id="rId59"/>
    <p:sldId id="307" r:id="rId60"/>
    <p:sldId id="308" r:id="rId6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0" d="100"/>
          <a:sy n="70" d="100"/>
        </p:scale>
        <p:origin x="66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5CD3DB3-EFC1-4891-ABF9-8C1AEE00CDF8}" type="datetimeFigureOut">
              <a:rPr lang="en-US" smtClean="0"/>
              <a:t>3/25/2021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3CA6AE-0B17-4397-A988-32BBBB38F63B}" type="slidenum">
              <a:rPr lang="en-US" smtClean="0"/>
              <a:t>‹#›</a:t>
            </a:fld>
            <a:endParaRPr lang="en-US"/>
          </a:p>
        </p:txBody>
      </p:sp>
    </p:spTree>
    <p:extLst>
      <p:ext uri="{BB962C8B-B14F-4D97-AF65-F5344CB8AC3E}">
        <p14:creationId xmlns:p14="http://schemas.microsoft.com/office/powerpoint/2010/main" val="26896222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5CD3DB3-EFC1-4891-ABF9-8C1AEE00CDF8}" type="datetimeFigureOut">
              <a:rPr lang="en-US" smtClean="0"/>
              <a:t>3/25/2021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3CA6AE-0B17-4397-A988-32BBBB38F63B}" type="slidenum">
              <a:rPr lang="en-US" smtClean="0"/>
              <a:t>‹#›</a:t>
            </a:fld>
            <a:endParaRPr lang="en-US"/>
          </a:p>
        </p:txBody>
      </p:sp>
    </p:spTree>
    <p:extLst>
      <p:ext uri="{BB962C8B-B14F-4D97-AF65-F5344CB8AC3E}">
        <p14:creationId xmlns:p14="http://schemas.microsoft.com/office/powerpoint/2010/main" val="35497945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5CD3DB3-EFC1-4891-ABF9-8C1AEE00CDF8}" type="datetimeFigureOut">
              <a:rPr lang="en-US" smtClean="0"/>
              <a:t>3/25/2021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3CA6AE-0B17-4397-A988-32BBBB38F63B}" type="slidenum">
              <a:rPr lang="en-US" smtClean="0"/>
              <a:t>‹#›</a:t>
            </a:fld>
            <a:endParaRPr lang="en-US"/>
          </a:p>
        </p:txBody>
      </p:sp>
    </p:spTree>
    <p:extLst>
      <p:ext uri="{BB962C8B-B14F-4D97-AF65-F5344CB8AC3E}">
        <p14:creationId xmlns:p14="http://schemas.microsoft.com/office/powerpoint/2010/main" val="38232736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5CD3DB3-EFC1-4891-ABF9-8C1AEE00CDF8}" type="datetimeFigureOut">
              <a:rPr lang="en-US" smtClean="0"/>
              <a:t>3/25/2021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3CA6AE-0B17-4397-A988-32BBBB38F63B}" type="slidenum">
              <a:rPr lang="en-US" smtClean="0"/>
              <a:t>‹#›</a:t>
            </a:fld>
            <a:endParaRPr lang="en-US"/>
          </a:p>
        </p:txBody>
      </p:sp>
    </p:spTree>
    <p:extLst>
      <p:ext uri="{BB962C8B-B14F-4D97-AF65-F5344CB8AC3E}">
        <p14:creationId xmlns:p14="http://schemas.microsoft.com/office/powerpoint/2010/main" val="41682190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5CD3DB3-EFC1-4891-ABF9-8C1AEE00CDF8}" type="datetimeFigureOut">
              <a:rPr lang="en-US" smtClean="0"/>
              <a:t>3/25/2021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3CA6AE-0B17-4397-A988-32BBBB38F63B}" type="slidenum">
              <a:rPr lang="en-US" smtClean="0"/>
              <a:t>‹#›</a:t>
            </a:fld>
            <a:endParaRPr lang="en-US"/>
          </a:p>
        </p:txBody>
      </p:sp>
    </p:spTree>
    <p:extLst>
      <p:ext uri="{BB962C8B-B14F-4D97-AF65-F5344CB8AC3E}">
        <p14:creationId xmlns:p14="http://schemas.microsoft.com/office/powerpoint/2010/main" val="8875874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5CD3DB3-EFC1-4891-ABF9-8C1AEE00CDF8}" type="datetimeFigureOut">
              <a:rPr lang="en-US" smtClean="0"/>
              <a:t>3/25/2021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3CA6AE-0B17-4397-A988-32BBBB38F63B}" type="slidenum">
              <a:rPr lang="en-US" smtClean="0"/>
              <a:t>‹#›</a:t>
            </a:fld>
            <a:endParaRPr lang="en-US"/>
          </a:p>
        </p:txBody>
      </p:sp>
    </p:spTree>
    <p:extLst>
      <p:ext uri="{BB962C8B-B14F-4D97-AF65-F5344CB8AC3E}">
        <p14:creationId xmlns:p14="http://schemas.microsoft.com/office/powerpoint/2010/main" val="14592646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5CD3DB3-EFC1-4891-ABF9-8C1AEE00CDF8}" type="datetimeFigureOut">
              <a:rPr lang="en-US" smtClean="0"/>
              <a:t>3/25/2021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03CA6AE-0B17-4397-A988-32BBBB38F63B}" type="slidenum">
              <a:rPr lang="en-US" smtClean="0"/>
              <a:t>‹#›</a:t>
            </a:fld>
            <a:endParaRPr lang="en-US"/>
          </a:p>
        </p:txBody>
      </p:sp>
    </p:spTree>
    <p:extLst>
      <p:ext uri="{BB962C8B-B14F-4D97-AF65-F5344CB8AC3E}">
        <p14:creationId xmlns:p14="http://schemas.microsoft.com/office/powerpoint/2010/main" val="32467289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5CD3DB3-EFC1-4891-ABF9-8C1AEE00CDF8}" type="datetimeFigureOut">
              <a:rPr lang="en-US" smtClean="0"/>
              <a:t>3/25/2021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03CA6AE-0B17-4397-A988-32BBBB38F63B}" type="slidenum">
              <a:rPr lang="en-US" smtClean="0"/>
              <a:t>‹#›</a:t>
            </a:fld>
            <a:endParaRPr lang="en-US"/>
          </a:p>
        </p:txBody>
      </p:sp>
    </p:spTree>
    <p:extLst>
      <p:ext uri="{BB962C8B-B14F-4D97-AF65-F5344CB8AC3E}">
        <p14:creationId xmlns:p14="http://schemas.microsoft.com/office/powerpoint/2010/main" val="28154897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5CD3DB3-EFC1-4891-ABF9-8C1AEE00CDF8}" type="datetimeFigureOut">
              <a:rPr lang="en-US" smtClean="0"/>
              <a:t>3/25/2021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03CA6AE-0B17-4397-A988-32BBBB38F63B}" type="slidenum">
              <a:rPr lang="en-US" smtClean="0"/>
              <a:t>‹#›</a:t>
            </a:fld>
            <a:endParaRPr lang="en-US"/>
          </a:p>
        </p:txBody>
      </p:sp>
    </p:spTree>
    <p:extLst>
      <p:ext uri="{BB962C8B-B14F-4D97-AF65-F5344CB8AC3E}">
        <p14:creationId xmlns:p14="http://schemas.microsoft.com/office/powerpoint/2010/main" val="29360055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5CD3DB3-EFC1-4891-ABF9-8C1AEE00CDF8}" type="datetimeFigureOut">
              <a:rPr lang="en-US" smtClean="0"/>
              <a:t>3/25/2021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3CA6AE-0B17-4397-A988-32BBBB38F63B}" type="slidenum">
              <a:rPr lang="en-US" smtClean="0"/>
              <a:t>‹#›</a:t>
            </a:fld>
            <a:endParaRPr lang="en-US"/>
          </a:p>
        </p:txBody>
      </p:sp>
    </p:spTree>
    <p:extLst>
      <p:ext uri="{BB962C8B-B14F-4D97-AF65-F5344CB8AC3E}">
        <p14:creationId xmlns:p14="http://schemas.microsoft.com/office/powerpoint/2010/main" val="38104036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5CD3DB3-EFC1-4891-ABF9-8C1AEE00CDF8}" type="datetimeFigureOut">
              <a:rPr lang="en-US" smtClean="0"/>
              <a:t>3/25/2021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3CA6AE-0B17-4397-A988-32BBBB38F63B}" type="slidenum">
              <a:rPr lang="en-US" smtClean="0"/>
              <a:t>‹#›</a:t>
            </a:fld>
            <a:endParaRPr lang="en-US"/>
          </a:p>
        </p:txBody>
      </p:sp>
    </p:spTree>
    <p:extLst>
      <p:ext uri="{BB962C8B-B14F-4D97-AF65-F5344CB8AC3E}">
        <p14:creationId xmlns:p14="http://schemas.microsoft.com/office/powerpoint/2010/main" val="42753810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5CD3DB3-EFC1-4891-ABF9-8C1AEE00CDF8}" type="datetimeFigureOut">
              <a:rPr lang="en-US" smtClean="0"/>
              <a:t>3/25/2021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03CA6AE-0B17-4397-A988-32BBBB38F63B}" type="slidenum">
              <a:rPr lang="en-US" smtClean="0"/>
              <a:t>‹#›</a:t>
            </a:fld>
            <a:endParaRPr lang="en-US"/>
          </a:p>
        </p:txBody>
      </p:sp>
    </p:spTree>
    <p:extLst>
      <p:ext uri="{BB962C8B-B14F-4D97-AF65-F5344CB8AC3E}">
        <p14:creationId xmlns:p14="http://schemas.microsoft.com/office/powerpoint/2010/main" val="646401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s://www.elprocus.com/wp-content/uploads/2014/09/41.jpg"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microsoft.com/office/2007/relationships/hdphoto" Target="../media/hdphoto1.wdp"/></Relationships>
</file>

<file path=ppt/slides/_rels/slide4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5.png"/><Relationship Id="rId1" Type="http://schemas.openxmlformats.org/officeDocument/2006/relationships/slideLayout" Target="../slideLayouts/slideLayout2.xml"/><Relationship Id="rId5" Type="http://schemas.microsoft.com/office/2007/relationships/hdphoto" Target="../media/hdphoto3.wdp"/><Relationship Id="rId4" Type="http://schemas.openxmlformats.org/officeDocument/2006/relationships/image" Target="../media/image26.png"/></Relationships>
</file>

<file path=ppt/slides/_rels/slide4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4" Type="http://schemas.microsoft.com/office/2007/relationships/hdphoto" Target="../media/hdphoto4.wdp"/></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8051 Software Overview</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42741653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smtClean="0">
                <a:ea typeface="PMingLiU" pitchFamily="18" charset="-120"/>
              </a:rPr>
              <a:t>Example</a:t>
            </a:r>
            <a:endParaRPr lang="en-US" dirty="0"/>
          </a:p>
        </p:txBody>
      </p:sp>
      <p:sp>
        <p:nvSpPr>
          <p:cNvPr id="3" name="Content Placeholder 2"/>
          <p:cNvSpPr>
            <a:spLocks noGrp="1"/>
          </p:cNvSpPr>
          <p:nvPr>
            <p:ph idx="1"/>
          </p:nvPr>
        </p:nvSpPr>
        <p:spPr/>
        <p:txBody>
          <a:bodyPr/>
          <a:lstStyle/>
          <a:p>
            <a:r>
              <a:rPr lang="en-US" dirty="0" smtClean="0"/>
              <a:t>Write a code send 55H to ports P1 and P2, using (a) their names and (b) their address.</a:t>
            </a:r>
            <a:endParaRPr lang="en-US" dirty="0"/>
          </a:p>
        </p:txBody>
      </p:sp>
    </p:spTree>
    <p:extLst>
      <p:ext uri="{BB962C8B-B14F-4D97-AF65-F5344CB8AC3E}">
        <p14:creationId xmlns:p14="http://schemas.microsoft.com/office/powerpoint/2010/main" val="380992913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smtClean="0">
                <a:ea typeface="PMingLiU" pitchFamily="18" charset="-120"/>
              </a:rPr>
              <a:t>Example</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Write a code send 55H to ports P1 and P2, using (a) their names and (b) their address.</a:t>
            </a:r>
          </a:p>
          <a:p>
            <a:endParaRPr lang="en-US" dirty="0"/>
          </a:p>
          <a:p>
            <a:pPr marL="0" indent="0">
              <a:buNone/>
            </a:pPr>
            <a:r>
              <a:rPr lang="en-US" dirty="0" smtClean="0"/>
              <a:t>Solution:</a:t>
            </a:r>
          </a:p>
          <a:p>
            <a:pPr marL="514350" indent="-514350">
              <a:buAutoNum type="alphaLcParenBoth"/>
            </a:pPr>
            <a:r>
              <a:rPr lang="en-US" dirty="0" smtClean="0"/>
              <a:t>MOV A, #55H</a:t>
            </a:r>
          </a:p>
          <a:p>
            <a:pPr marL="0" indent="0">
              <a:buNone/>
            </a:pPr>
            <a:r>
              <a:rPr lang="en-US" dirty="0"/>
              <a:t> </a:t>
            </a:r>
            <a:r>
              <a:rPr lang="en-US" dirty="0" smtClean="0"/>
              <a:t>      MOV P1, A</a:t>
            </a:r>
          </a:p>
          <a:p>
            <a:pPr marL="0" indent="0">
              <a:buNone/>
            </a:pPr>
            <a:r>
              <a:rPr lang="en-US" dirty="0"/>
              <a:t> </a:t>
            </a:r>
            <a:r>
              <a:rPr lang="en-US" dirty="0" smtClean="0"/>
              <a:t>      MOV P2, A</a:t>
            </a:r>
          </a:p>
          <a:p>
            <a:pPr marL="514350" indent="-514350">
              <a:buAutoNum type="alphaLcParenBoth" startAt="2"/>
            </a:pPr>
            <a:r>
              <a:rPr lang="en-US" dirty="0" smtClean="0"/>
              <a:t>MOV A, #55H</a:t>
            </a:r>
          </a:p>
          <a:p>
            <a:pPr marL="0" indent="0">
              <a:buNone/>
            </a:pPr>
            <a:r>
              <a:rPr lang="en-US" dirty="0"/>
              <a:t> </a:t>
            </a:r>
            <a:r>
              <a:rPr lang="en-US" dirty="0" smtClean="0"/>
              <a:t>     MOV 80H, A</a:t>
            </a:r>
          </a:p>
          <a:p>
            <a:pPr marL="0" indent="0">
              <a:buNone/>
            </a:pPr>
            <a:r>
              <a:rPr lang="en-US" dirty="0"/>
              <a:t> </a:t>
            </a:r>
            <a:r>
              <a:rPr lang="en-US" dirty="0" smtClean="0"/>
              <a:t>     MOV 0A0H, A </a:t>
            </a:r>
          </a:p>
          <a:p>
            <a:endParaRPr lang="en-US" dirty="0"/>
          </a:p>
        </p:txBody>
      </p:sp>
    </p:spTree>
    <p:extLst>
      <p:ext uri="{BB962C8B-B14F-4D97-AF65-F5344CB8AC3E}">
        <p14:creationId xmlns:p14="http://schemas.microsoft.com/office/powerpoint/2010/main" val="306561765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a typeface="Calibri" pitchFamily="34" charset="0"/>
              </a:rPr>
              <a:t>Stack and Direct Addressing Mode</a:t>
            </a:r>
            <a:endParaRPr lang="en-US" dirty="0"/>
          </a:p>
        </p:txBody>
      </p:sp>
      <p:sp>
        <p:nvSpPr>
          <p:cNvPr id="3" name="Content Placeholder 2"/>
          <p:cNvSpPr>
            <a:spLocks noGrp="1"/>
          </p:cNvSpPr>
          <p:nvPr>
            <p:ph idx="1"/>
          </p:nvPr>
        </p:nvSpPr>
        <p:spPr/>
        <p:txBody>
          <a:bodyPr/>
          <a:lstStyle/>
          <a:p>
            <a:pPr marL="0" indent="0">
              <a:buNone/>
            </a:pPr>
            <a:r>
              <a:rPr lang="en-US" dirty="0" smtClean="0"/>
              <a:t>Show the code to push R5 and A onto the stack and then pop them into R2 and B, where B = A and R2 = R5.</a:t>
            </a:r>
          </a:p>
          <a:p>
            <a:pPr marL="0" indent="0">
              <a:buNone/>
            </a:pPr>
            <a:endParaRPr lang="en-US" dirty="0"/>
          </a:p>
          <a:p>
            <a:pPr marL="0" indent="0">
              <a:buNone/>
            </a:pPr>
            <a:r>
              <a:rPr lang="en-US" dirty="0" smtClean="0"/>
              <a:t>Solution:   ??????</a:t>
            </a:r>
            <a:endParaRPr lang="en-US" dirty="0"/>
          </a:p>
        </p:txBody>
      </p:sp>
    </p:spTree>
    <p:extLst>
      <p:ext uri="{BB962C8B-B14F-4D97-AF65-F5344CB8AC3E}">
        <p14:creationId xmlns:p14="http://schemas.microsoft.com/office/powerpoint/2010/main" val="389756502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a typeface="Calibri" pitchFamily="34" charset="0"/>
              </a:rPr>
              <a:t>Stack and Direct Addressing Mode</a:t>
            </a:r>
            <a:endParaRPr lang="en-US" dirty="0"/>
          </a:p>
        </p:txBody>
      </p:sp>
      <p:sp>
        <p:nvSpPr>
          <p:cNvPr id="3" name="Content Placeholder 2"/>
          <p:cNvSpPr>
            <a:spLocks noGrp="1"/>
          </p:cNvSpPr>
          <p:nvPr>
            <p:ph idx="1"/>
          </p:nvPr>
        </p:nvSpPr>
        <p:spPr/>
        <p:txBody>
          <a:bodyPr/>
          <a:lstStyle/>
          <a:p>
            <a:pPr marL="0" indent="0">
              <a:buNone/>
            </a:pPr>
            <a:r>
              <a:rPr lang="en-US" dirty="0" smtClean="0"/>
              <a:t>Show the code to push R5 and A onto the stack and then pop them into R2 and B, where B = A and R2 = R5.</a:t>
            </a:r>
          </a:p>
          <a:p>
            <a:pPr marL="0" indent="0">
              <a:buNone/>
            </a:pPr>
            <a:endParaRPr lang="en-US" dirty="0"/>
          </a:p>
          <a:p>
            <a:pPr marL="0" indent="0">
              <a:buNone/>
            </a:pPr>
            <a:r>
              <a:rPr lang="en-US" dirty="0" smtClean="0"/>
              <a:t>Solution:   </a:t>
            </a:r>
            <a:endParaRPr lang="en-US" dirty="0"/>
          </a:p>
        </p:txBody>
      </p:sp>
      <p:pic>
        <p:nvPicPr>
          <p:cNvPr id="4" name="Picture 3"/>
          <p:cNvPicPr>
            <a:picLocks noChangeAspect="1"/>
          </p:cNvPicPr>
          <p:nvPr/>
        </p:nvPicPr>
        <p:blipFill rotWithShape="1">
          <a:blip r:embed="rId2"/>
          <a:srcRect b="2528"/>
          <a:stretch/>
        </p:blipFill>
        <p:spPr>
          <a:xfrm>
            <a:off x="3176587" y="3864818"/>
            <a:ext cx="5838825" cy="1921834"/>
          </a:xfrm>
          <a:prstGeom prst="rect">
            <a:avLst/>
          </a:prstGeom>
        </p:spPr>
      </p:pic>
    </p:spTree>
    <p:extLst>
      <p:ext uri="{BB962C8B-B14F-4D97-AF65-F5344CB8AC3E}">
        <p14:creationId xmlns:p14="http://schemas.microsoft.com/office/powerpoint/2010/main" val="108677244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a typeface="Calibri" pitchFamily="34" charset="0"/>
              </a:rPr>
              <a:t>Register Indirect Addressing Mode</a:t>
            </a:r>
            <a:endParaRPr lang="en-US" dirty="0"/>
          </a:p>
        </p:txBody>
      </p:sp>
      <p:sp>
        <p:nvSpPr>
          <p:cNvPr id="3" name="Content Placeholder 2"/>
          <p:cNvSpPr>
            <a:spLocks noGrp="1"/>
          </p:cNvSpPr>
          <p:nvPr>
            <p:ph idx="1"/>
          </p:nvPr>
        </p:nvSpPr>
        <p:spPr/>
        <p:txBody>
          <a:bodyPr/>
          <a:lstStyle/>
          <a:p>
            <a:r>
              <a:rPr lang="en-US" dirty="0" smtClean="0"/>
              <a:t>A register is used as a pointer to the data.</a:t>
            </a:r>
          </a:p>
          <a:p>
            <a:r>
              <a:rPr lang="en-US" dirty="0" smtClean="0"/>
              <a:t>Only register R0 and R1 are used for this purpose.</a:t>
            </a:r>
          </a:p>
          <a:p>
            <a:r>
              <a:rPr lang="en-US" dirty="0" smtClean="0"/>
              <a:t>R2 – R7 cannot be used to hold the address of an operand located in RAM.</a:t>
            </a:r>
          </a:p>
          <a:p>
            <a:r>
              <a:rPr lang="en-US" dirty="0" smtClean="0"/>
              <a:t>When R0 and R1 hold the addresses of RAM locations, they must be preceded by the “@” sign.</a:t>
            </a:r>
          </a:p>
          <a:p>
            <a:endParaRPr lang="en-US" dirty="0"/>
          </a:p>
        </p:txBody>
      </p:sp>
      <p:pic>
        <p:nvPicPr>
          <p:cNvPr id="4" name="Picture 2"/>
          <p:cNvPicPr>
            <a:picLocks noChangeAspect="1" noChangeArrowheads="1"/>
          </p:cNvPicPr>
          <p:nvPr/>
        </p:nvPicPr>
        <p:blipFill>
          <a:blip r:embed="rId2" cstate="print"/>
          <a:srcRect/>
          <a:stretch>
            <a:fillRect/>
          </a:stretch>
        </p:blipFill>
        <p:spPr bwMode="auto">
          <a:xfrm>
            <a:off x="2038350" y="4702175"/>
            <a:ext cx="8115300" cy="1609725"/>
          </a:xfrm>
          <a:prstGeom prst="rect">
            <a:avLst/>
          </a:prstGeom>
          <a:noFill/>
          <a:ln w="9525">
            <a:noFill/>
            <a:miter lim="800000"/>
            <a:headEnd/>
            <a:tailEnd/>
          </a:ln>
        </p:spPr>
      </p:pic>
    </p:spTree>
    <p:extLst>
      <p:ext uri="{BB962C8B-B14F-4D97-AF65-F5344CB8AC3E}">
        <p14:creationId xmlns:p14="http://schemas.microsoft.com/office/powerpoint/2010/main" val="18481568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a typeface="Calibri" pitchFamily="34" charset="0"/>
              </a:rPr>
              <a:t>Register Indirect Addressing Mode</a:t>
            </a:r>
            <a:endParaRPr lang="en-US" dirty="0"/>
          </a:p>
        </p:txBody>
      </p:sp>
      <p:sp>
        <p:nvSpPr>
          <p:cNvPr id="3" name="Content Placeholder 2"/>
          <p:cNvSpPr>
            <a:spLocks noGrp="1"/>
          </p:cNvSpPr>
          <p:nvPr>
            <p:ph idx="1"/>
          </p:nvPr>
        </p:nvSpPr>
        <p:spPr/>
        <p:txBody>
          <a:bodyPr/>
          <a:lstStyle/>
          <a:p>
            <a:pPr marL="0" indent="0">
              <a:buNone/>
            </a:pPr>
            <a:r>
              <a:rPr lang="en-US" dirty="0" smtClean="0"/>
              <a:t>Write a program to copy the value 55H into RAM memory locations 40H to 41H using (a) direct addressing mode, (b) register indirect addressing mode without a loop, and (c) with a loop.</a:t>
            </a:r>
          </a:p>
          <a:p>
            <a:endParaRPr lang="en-US" dirty="0"/>
          </a:p>
          <a:p>
            <a:r>
              <a:rPr lang="en-US" dirty="0" smtClean="0"/>
              <a:t>Solution????</a:t>
            </a:r>
            <a:endParaRPr lang="en-US" dirty="0"/>
          </a:p>
        </p:txBody>
      </p:sp>
    </p:spTree>
    <p:extLst>
      <p:ext uri="{BB962C8B-B14F-4D97-AF65-F5344CB8AC3E}">
        <p14:creationId xmlns:p14="http://schemas.microsoft.com/office/powerpoint/2010/main" val="209925468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a typeface="Calibri" pitchFamily="34" charset="0"/>
              </a:rPr>
              <a:t>Register Indirect Addressing Mode</a:t>
            </a:r>
            <a:endParaRPr lang="en-US" dirty="0"/>
          </a:p>
        </p:txBody>
      </p:sp>
      <p:sp>
        <p:nvSpPr>
          <p:cNvPr id="3" name="Content Placeholder 2"/>
          <p:cNvSpPr>
            <a:spLocks noGrp="1"/>
          </p:cNvSpPr>
          <p:nvPr>
            <p:ph idx="1"/>
          </p:nvPr>
        </p:nvSpPr>
        <p:spPr/>
        <p:txBody>
          <a:bodyPr/>
          <a:lstStyle/>
          <a:p>
            <a:pPr marL="0" indent="0">
              <a:buNone/>
            </a:pPr>
            <a:r>
              <a:rPr lang="en-US" dirty="0" smtClean="0"/>
              <a:t>Write a program to copy the value 55H into RAM memory locations 40H to 41H using (a) direct addressing mode, (b) register indirect addressing mode without a loop, and (c) with a loop.</a:t>
            </a:r>
          </a:p>
          <a:p>
            <a:endParaRPr lang="en-US" dirty="0"/>
          </a:p>
          <a:p>
            <a:r>
              <a:rPr lang="en-US" dirty="0" smtClean="0"/>
              <a:t>Solution for (a)</a:t>
            </a:r>
            <a:endParaRPr lang="en-US" dirty="0"/>
          </a:p>
        </p:txBody>
      </p:sp>
      <p:pic>
        <p:nvPicPr>
          <p:cNvPr id="4" name="Picture 2"/>
          <p:cNvPicPr>
            <a:picLocks noChangeAspect="1" noChangeArrowheads="1"/>
          </p:cNvPicPr>
          <p:nvPr/>
        </p:nvPicPr>
        <p:blipFill rotWithShape="1">
          <a:blip r:embed="rId2" cstate="print"/>
          <a:srcRect l="7959" t="10214" r="12941" b="72198"/>
          <a:stretch/>
        </p:blipFill>
        <p:spPr bwMode="auto">
          <a:xfrm>
            <a:off x="1132765" y="4185053"/>
            <a:ext cx="6359856" cy="791570"/>
          </a:xfrm>
          <a:prstGeom prst="rect">
            <a:avLst/>
          </a:prstGeom>
          <a:noFill/>
          <a:ln w="9525">
            <a:noFill/>
            <a:miter lim="800000"/>
            <a:headEnd/>
            <a:tailEnd/>
          </a:ln>
        </p:spPr>
      </p:pic>
    </p:spTree>
    <p:extLst>
      <p:ext uri="{BB962C8B-B14F-4D97-AF65-F5344CB8AC3E}">
        <p14:creationId xmlns:p14="http://schemas.microsoft.com/office/powerpoint/2010/main" val="21450689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a typeface="Calibri" pitchFamily="34" charset="0"/>
              </a:rPr>
              <a:t>Register Indirect Addressing Mode</a:t>
            </a:r>
            <a:endParaRPr lang="en-US" dirty="0"/>
          </a:p>
        </p:txBody>
      </p:sp>
      <p:sp>
        <p:nvSpPr>
          <p:cNvPr id="3" name="Content Placeholder 2"/>
          <p:cNvSpPr>
            <a:spLocks noGrp="1"/>
          </p:cNvSpPr>
          <p:nvPr>
            <p:ph idx="1"/>
          </p:nvPr>
        </p:nvSpPr>
        <p:spPr/>
        <p:txBody>
          <a:bodyPr/>
          <a:lstStyle/>
          <a:p>
            <a:pPr marL="0" indent="0">
              <a:buNone/>
            </a:pPr>
            <a:r>
              <a:rPr lang="en-US" dirty="0" smtClean="0"/>
              <a:t>Write a program to copy the value 55H into RAM memory locations 40H to 41H using (a) direct addressing mode, (b) register indirect addressing mode without a loop, and (c) with a loop.</a:t>
            </a:r>
          </a:p>
          <a:p>
            <a:endParaRPr lang="en-US" dirty="0"/>
          </a:p>
          <a:p>
            <a:r>
              <a:rPr lang="en-US" dirty="0" smtClean="0"/>
              <a:t>Solution for (b)</a:t>
            </a:r>
            <a:endParaRPr lang="en-US" dirty="0"/>
          </a:p>
        </p:txBody>
      </p:sp>
      <p:pic>
        <p:nvPicPr>
          <p:cNvPr id="5" name="Picture 2"/>
          <p:cNvPicPr>
            <a:picLocks noChangeAspect="1" noChangeArrowheads="1"/>
          </p:cNvPicPr>
          <p:nvPr/>
        </p:nvPicPr>
        <p:blipFill rotWithShape="1">
          <a:blip r:embed="rId2" cstate="print"/>
          <a:srcRect l="7790" t="32134" r="7679" b="41787"/>
          <a:stretch/>
        </p:blipFill>
        <p:spPr bwMode="auto">
          <a:xfrm>
            <a:off x="1202468" y="4299495"/>
            <a:ext cx="6796585" cy="1173709"/>
          </a:xfrm>
          <a:prstGeom prst="rect">
            <a:avLst/>
          </a:prstGeom>
          <a:noFill/>
          <a:ln w="9525">
            <a:noFill/>
            <a:miter lim="800000"/>
            <a:headEnd/>
            <a:tailEnd/>
          </a:ln>
        </p:spPr>
      </p:pic>
    </p:spTree>
    <p:extLst>
      <p:ext uri="{BB962C8B-B14F-4D97-AF65-F5344CB8AC3E}">
        <p14:creationId xmlns:p14="http://schemas.microsoft.com/office/powerpoint/2010/main" val="2849628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a typeface="Calibri" pitchFamily="34" charset="0"/>
              </a:rPr>
              <a:t>Register Indirect Addressing Mode</a:t>
            </a:r>
            <a:endParaRPr lang="en-US" dirty="0"/>
          </a:p>
        </p:txBody>
      </p:sp>
      <p:sp>
        <p:nvSpPr>
          <p:cNvPr id="3" name="Content Placeholder 2"/>
          <p:cNvSpPr>
            <a:spLocks noGrp="1"/>
          </p:cNvSpPr>
          <p:nvPr>
            <p:ph idx="1"/>
          </p:nvPr>
        </p:nvSpPr>
        <p:spPr/>
        <p:txBody>
          <a:bodyPr/>
          <a:lstStyle/>
          <a:p>
            <a:pPr marL="0" indent="0">
              <a:buNone/>
            </a:pPr>
            <a:r>
              <a:rPr lang="en-US" dirty="0" smtClean="0"/>
              <a:t>Write a program to copy the value 55H into RAM memory locations 40H to 41H using (a) direct addressing mode, (b) register indirect addressing mode without a loop, and (c) with a loop.</a:t>
            </a:r>
          </a:p>
          <a:p>
            <a:endParaRPr lang="en-US" dirty="0"/>
          </a:p>
          <a:p>
            <a:r>
              <a:rPr lang="en-US" dirty="0" smtClean="0"/>
              <a:t>Solution for (c)</a:t>
            </a:r>
            <a:endParaRPr lang="en-US" dirty="0"/>
          </a:p>
        </p:txBody>
      </p:sp>
      <p:pic>
        <p:nvPicPr>
          <p:cNvPr id="6" name="Picture 2"/>
          <p:cNvPicPr>
            <a:picLocks noChangeAspect="1" noChangeArrowheads="1"/>
          </p:cNvPicPr>
          <p:nvPr/>
        </p:nvPicPr>
        <p:blipFill rotWithShape="1">
          <a:blip r:embed="rId2" cstate="print"/>
          <a:srcRect t="63975"/>
          <a:stretch/>
        </p:blipFill>
        <p:spPr bwMode="auto">
          <a:xfrm>
            <a:off x="1448128" y="4188774"/>
            <a:ext cx="8040345" cy="1621334"/>
          </a:xfrm>
          <a:prstGeom prst="rect">
            <a:avLst/>
          </a:prstGeom>
          <a:noFill/>
          <a:ln w="9525">
            <a:noFill/>
            <a:miter lim="800000"/>
            <a:headEnd/>
            <a:tailEnd/>
          </a:ln>
        </p:spPr>
      </p:pic>
    </p:spTree>
    <p:extLst>
      <p:ext uri="{BB962C8B-B14F-4D97-AF65-F5344CB8AC3E}">
        <p14:creationId xmlns:p14="http://schemas.microsoft.com/office/powerpoint/2010/main" val="26602106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a typeface="Calibri" pitchFamily="34" charset="0"/>
              </a:rPr>
              <a:t>Register Indirect Addressing Mode</a:t>
            </a:r>
            <a:endParaRPr lang="en-US" dirty="0"/>
          </a:p>
        </p:txBody>
      </p:sp>
      <p:sp>
        <p:nvSpPr>
          <p:cNvPr id="3" name="Content Placeholder 2"/>
          <p:cNvSpPr>
            <a:spLocks noGrp="1"/>
          </p:cNvSpPr>
          <p:nvPr>
            <p:ph idx="1"/>
          </p:nvPr>
        </p:nvSpPr>
        <p:spPr/>
        <p:txBody>
          <a:bodyPr/>
          <a:lstStyle/>
          <a:p>
            <a:r>
              <a:rPr lang="en-US" dirty="0" smtClean="0"/>
              <a:t>The advantage is that it makes accessing data dynamic rather than static as in direct addressing mode. </a:t>
            </a:r>
          </a:p>
          <a:p>
            <a:r>
              <a:rPr lang="en-US" dirty="0" smtClean="0"/>
              <a:t>Looping is not possible in direct addressing mode.</a:t>
            </a:r>
          </a:p>
          <a:p>
            <a:pPr marL="0" indent="0">
              <a:buNone/>
            </a:pPr>
            <a:r>
              <a:rPr lang="en-US" dirty="0" smtClean="0"/>
              <a:t>Write a program to clear 16 RAM locations starting at RAM address 60H.</a:t>
            </a:r>
          </a:p>
          <a:p>
            <a:r>
              <a:rPr lang="en-US" dirty="0" smtClean="0"/>
              <a:t>Solution: ????</a:t>
            </a:r>
            <a:endParaRPr lang="en-US" dirty="0"/>
          </a:p>
        </p:txBody>
      </p:sp>
    </p:spTree>
    <p:extLst>
      <p:ext uri="{BB962C8B-B14F-4D97-AF65-F5344CB8AC3E}">
        <p14:creationId xmlns:p14="http://schemas.microsoft.com/office/powerpoint/2010/main" val="205107295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Content Placeholder 2"/>
          <p:cNvSpPr>
            <a:spLocks noGrp="1"/>
          </p:cNvSpPr>
          <p:nvPr>
            <p:ph idx="1"/>
          </p:nvPr>
        </p:nvSpPr>
        <p:spPr/>
        <p:txBody>
          <a:bodyPr/>
          <a:lstStyle/>
          <a:p>
            <a:r>
              <a:rPr lang="en-US" dirty="0" smtClean="0"/>
              <a:t>Addressing Mode</a:t>
            </a:r>
          </a:p>
          <a:p>
            <a:r>
              <a:rPr lang="en-US" dirty="0" smtClean="0"/>
              <a:t>Instruction Set</a:t>
            </a:r>
          </a:p>
          <a:p>
            <a:r>
              <a:rPr lang="en-US" dirty="0" smtClean="0"/>
              <a:t>Programming</a:t>
            </a:r>
          </a:p>
          <a:p>
            <a:endParaRPr lang="en-US" dirty="0"/>
          </a:p>
        </p:txBody>
      </p:sp>
    </p:spTree>
    <p:extLst>
      <p:ext uri="{BB962C8B-B14F-4D97-AF65-F5344CB8AC3E}">
        <p14:creationId xmlns:p14="http://schemas.microsoft.com/office/powerpoint/2010/main" val="352186343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a typeface="Calibri" pitchFamily="34" charset="0"/>
              </a:rPr>
              <a:t>Register Indirect Addressing Mode</a:t>
            </a:r>
            <a:endParaRPr lang="en-US" dirty="0"/>
          </a:p>
        </p:txBody>
      </p:sp>
      <p:sp>
        <p:nvSpPr>
          <p:cNvPr id="3" name="Content Placeholder 2"/>
          <p:cNvSpPr>
            <a:spLocks noGrp="1"/>
          </p:cNvSpPr>
          <p:nvPr>
            <p:ph idx="1"/>
          </p:nvPr>
        </p:nvSpPr>
        <p:spPr/>
        <p:txBody>
          <a:bodyPr/>
          <a:lstStyle/>
          <a:p>
            <a:r>
              <a:rPr lang="en-US" dirty="0" smtClean="0"/>
              <a:t>The advantage is that it makes accessing data dynamic rather than static as in direct addressing mode. </a:t>
            </a:r>
          </a:p>
          <a:p>
            <a:r>
              <a:rPr lang="en-US" dirty="0" smtClean="0"/>
              <a:t>Looping is not possible in direct addressing mode.</a:t>
            </a:r>
          </a:p>
          <a:p>
            <a:pPr marL="0" indent="0">
              <a:buNone/>
            </a:pPr>
            <a:r>
              <a:rPr lang="en-US" dirty="0" smtClean="0"/>
              <a:t>Write a program to clear 16 RAM locations starting at RAM address 60H.</a:t>
            </a:r>
          </a:p>
          <a:p>
            <a:r>
              <a:rPr lang="en-US" dirty="0" smtClean="0"/>
              <a:t>Solution:</a:t>
            </a:r>
            <a:endParaRPr lang="en-US" dirty="0"/>
          </a:p>
        </p:txBody>
      </p:sp>
      <p:pic>
        <p:nvPicPr>
          <p:cNvPr id="4" name="Picture 2"/>
          <p:cNvPicPr>
            <a:picLocks noChangeAspect="1" noChangeArrowheads="1"/>
          </p:cNvPicPr>
          <p:nvPr/>
        </p:nvPicPr>
        <p:blipFill>
          <a:blip r:embed="rId2" cstate="print"/>
          <a:srcRect/>
          <a:stretch>
            <a:fillRect/>
          </a:stretch>
        </p:blipFill>
        <p:spPr bwMode="auto">
          <a:xfrm>
            <a:off x="2708879" y="4240212"/>
            <a:ext cx="7866063" cy="2071688"/>
          </a:xfrm>
          <a:prstGeom prst="rect">
            <a:avLst/>
          </a:prstGeom>
          <a:noFill/>
          <a:ln w="9525">
            <a:noFill/>
            <a:miter lim="800000"/>
            <a:headEnd/>
            <a:tailEnd/>
          </a:ln>
        </p:spPr>
      </p:pic>
    </p:spTree>
    <p:extLst>
      <p:ext uri="{BB962C8B-B14F-4D97-AF65-F5344CB8AC3E}">
        <p14:creationId xmlns:p14="http://schemas.microsoft.com/office/powerpoint/2010/main" val="96177447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a typeface="Calibri" pitchFamily="34" charset="0"/>
              </a:rPr>
              <a:t>External Direct</a:t>
            </a:r>
            <a:endParaRPr lang="en-US" dirty="0"/>
          </a:p>
        </p:txBody>
      </p:sp>
      <p:sp>
        <p:nvSpPr>
          <p:cNvPr id="3" name="Content Placeholder 2"/>
          <p:cNvSpPr>
            <a:spLocks noGrp="1"/>
          </p:cNvSpPr>
          <p:nvPr>
            <p:ph idx="1"/>
          </p:nvPr>
        </p:nvSpPr>
        <p:spPr/>
        <p:txBody>
          <a:bodyPr/>
          <a:lstStyle/>
          <a:p>
            <a:r>
              <a:rPr lang="en-US" dirty="0" smtClean="0"/>
              <a:t>External Memory is accessed.</a:t>
            </a:r>
          </a:p>
          <a:p>
            <a:endParaRPr lang="en-US" dirty="0" smtClean="0"/>
          </a:p>
          <a:p>
            <a:r>
              <a:rPr lang="en-US" dirty="0" smtClean="0"/>
              <a:t>There are only two commands that use External Direct addressing mode: </a:t>
            </a:r>
          </a:p>
          <a:p>
            <a:pPr lvl="1"/>
            <a:r>
              <a:rPr lang="en-US" dirty="0" smtClean="0"/>
              <a:t>MOVX A, @DPTR</a:t>
            </a:r>
            <a:br>
              <a:rPr lang="en-US" dirty="0" smtClean="0"/>
            </a:br>
            <a:r>
              <a:rPr lang="en-US" dirty="0" smtClean="0"/>
              <a:t>MOVX @DPTR, A</a:t>
            </a:r>
          </a:p>
          <a:p>
            <a:endParaRPr lang="en-US" dirty="0" smtClean="0"/>
          </a:p>
          <a:p>
            <a:r>
              <a:rPr lang="en-US" dirty="0" smtClean="0"/>
              <a:t>DPTR must first be loaded with the address of external memory.</a:t>
            </a:r>
          </a:p>
          <a:p>
            <a:endParaRPr lang="en-US" dirty="0" smtClean="0"/>
          </a:p>
          <a:p>
            <a:endParaRPr lang="en-US" dirty="0"/>
          </a:p>
        </p:txBody>
      </p:sp>
    </p:spTree>
    <p:extLst>
      <p:ext uri="{BB962C8B-B14F-4D97-AF65-F5344CB8AC3E}">
        <p14:creationId xmlns:p14="http://schemas.microsoft.com/office/powerpoint/2010/main" val="403641860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Instruction Set</a:t>
            </a:r>
            <a:endParaRPr lang="en-US" dirty="0"/>
          </a:p>
        </p:txBody>
      </p:sp>
      <p:sp>
        <p:nvSpPr>
          <p:cNvPr id="3" name="Content Placeholder 2"/>
          <p:cNvSpPr>
            <a:spLocks noGrp="1"/>
          </p:cNvSpPr>
          <p:nvPr>
            <p:ph idx="1"/>
          </p:nvPr>
        </p:nvSpPr>
        <p:spPr/>
        <p:txBody>
          <a:bodyPr/>
          <a:lstStyle/>
          <a:p>
            <a:r>
              <a:rPr lang="en-US" dirty="0" smtClean="0"/>
              <a:t>8051 instructions have 8-bit opcode</a:t>
            </a:r>
          </a:p>
          <a:p>
            <a:r>
              <a:rPr lang="en-US" dirty="0" smtClean="0"/>
              <a:t>There are 256 possible instructions of which 255 are implemented.</a:t>
            </a:r>
            <a:endParaRPr lang="en-US" dirty="0"/>
          </a:p>
        </p:txBody>
      </p:sp>
    </p:spTree>
    <p:extLst>
      <p:ext uri="{BB962C8B-B14F-4D97-AF65-F5344CB8AC3E}">
        <p14:creationId xmlns:p14="http://schemas.microsoft.com/office/powerpoint/2010/main" val="215788891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ASSEMBLER DIRECTIVES</a:t>
            </a:r>
          </a:p>
        </p:txBody>
      </p:sp>
      <p:sp>
        <p:nvSpPr>
          <p:cNvPr id="3" name="Content Placeholder 2"/>
          <p:cNvSpPr>
            <a:spLocks noGrp="1"/>
          </p:cNvSpPr>
          <p:nvPr>
            <p:ph idx="1"/>
          </p:nvPr>
        </p:nvSpPr>
        <p:spPr/>
        <p:txBody>
          <a:bodyPr/>
          <a:lstStyle/>
          <a:p>
            <a:r>
              <a:rPr lang="en-US" dirty="0"/>
              <a:t>The assembling directives give the directions to the CPU. The 8051 microcontroller consists of various kinds of assembly directives to give the direction to the control unit. The most useful directives are 8051 programming, such as:</a:t>
            </a:r>
          </a:p>
          <a:p>
            <a:pPr marL="514350" indent="-514350">
              <a:buFont typeface="+mj-lt"/>
              <a:buAutoNum type="arabicPeriod"/>
            </a:pPr>
            <a:r>
              <a:rPr lang="en-US" dirty="0"/>
              <a:t>ORG</a:t>
            </a:r>
          </a:p>
          <a:p>
            <a:pPr marL="514350" indent="-514350">
              <a:buFont typeface="+mj-lt"/>
              <a:buAutoNum type="arabicPeriod"/>
            </a:pPr>
            <a:r>
              <a:rPr lang="en-US" dirty="0"/>
              <a:t>DB</a:t>
            </a:r>
          </a:p>
          <a:p>
            <a:pPr marL="514350" indent="-514350">
              <a:buFont typeface="+mj-lt"/>
              <a:buAutoNum type="arabicPeriod"/>
            </a:pPr>
            <a:r>
              <a:rPr lang="en-US" dirty="0"/>
              <a:t>EQU</a:t>
            </a:r>
          </a:p>
          <a:p>
            <a:pPr marL="514350" indent="-514350">
              <a:buFont typeface="+mj-lt"/>
              <a:buAutoNum type="arabicPeriod"/>
            </a:pPr>
            <a:r>
              <a:rPr lang="en-US" dirty="0"/>
              <a:t>END</a:t>
            </a:r>
            <a:endParaRPr lang="en-US" dirty="0"/>
          </a:p>
        </p:txBody>
      </p:sp>
    </p:spTree>
    <p:extLst>
      <p:ext uri="{BB962C8B-B14F-4D97-AF65-F5344CB8AC3E}">
        <p14:creationId xmlns:p14="http://schemas.microsoft.com/office/powerpoint/2010/main" val="328115001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rotWithShape="1">
          <a:blip r:embed="rId2"/>
          <a:srcRect l="22525" t="14197" r="25068" b="21696"/>
          <a:stretch/>
        </p:blipFill>
        <p:spPr>
          <a:xfrm>
            <a:off x="339634" y="274638"/>
            <a:ext cx="11521440" cy="6113099"/>
          </a:xfrm>
          <a:prstGeom prst="rect">
            <a:avLst/>
          </a:prstGeom>
        </p:spPr>
      </p:pic>
    </p:spTree>
    <p:extLst>
      <p:ext uri="{BB962C8B-B14F-4D97-AF65-F5344CB8AC3E}">
        <p14:creationId xmlns:p14="http://schemas.microsoft.com/office/powerpoint/2010/main" val="179145281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ORG (Origin)</a:t>
            </a:r>
            <a:endParaRPr lang="en-US" dirty="0"/>
          </a:p>
        </p:txBody>
      </p:sp>
      <p:sp>
        <p:nvSpPr>
          <p:cNvPr id="3" name="Content Placeholder 2"/>
          <p:cNvSpPr>
            <a:spLocks noGrp="1"/>
          </p:cNvSpPr>
          <p:nvPr>
            <p:ph idx="1"/>
          </p:nvPr>
        </p:nvSpPr>
        <p:spPr/>
        <p:txBody>
          <a:bodyPr/>
          <a:lstStyle/>
          <a:p>
            <a:pPr marL="0" lvl="0" indent="0" eaLnBrk="0" fontAlgn="base" hangingPunct="0">
              <a:lnSpc>
                <a:spcPct val="100000"/>
              </a:lnSpc>
              <a:spcBef>
                <a:spcPct val="0"/>
              </a:spcBef>
              <a:spcAft>
                <a:spcPct val="0"/>
              </a:spcAft>
              <a:buNone/>
            </a:pPr>
            <a:r>
              <a:rPr lang="en-US" altLang="en-US" dirty="0" smtClean="0">
                <a:latin typeface="Arial" panose="020B0604020202020204" pitchFamily="34" charset="0"/>
              </a:rPr>
              <a:t>This </a:t>
            </a:r>
            <a:r>
              <a:rPr lang="en-US" altLang="en-US" dirty="0">
                <a:latin typeface="Arial" panose="020B0604020202020204" pitchFamily="34" charset="0"/>
              </a:rPr>
              <a:t>directive indicates the start of the program. </a:t>
            </a:r>
          </a:p>
          <a:p>
            <a:pPr marL="0" lvl="0" indent="0" eaLnBrk="0" fontAlgn="base" hangingPunct="0">
              <a:lnSpc>
                <a:spcPct val="100000"/>
              </a:lnSpc>
              <a:spcBef>
                <a:spcPct val="0"/>
              </a:spcBef>
              <a:spcAft>
                <a:spcPct val="0"/>
              </a:spcAft>
              <a:buNone/>
            </a:pPr>
            <a:endParaRPr lang="en-US" altLang="en-US" dirty="0" smtClean="0">
              <a:latin typeface="Arial" panose="020B0604020202020204" pitchFamily="34" charset="0"/>
            </a:endParaRPr>
          </a:p>
          <a:p>
            <a:pPr marL="0" lvl="0" indent="0" eaLnBrk="0" fontAlgn="base" hangingPunct="0">
              <a:lnSpc>
                <a:spcPct val="100000"/>
              </a:lnSpc>
              <a:spcBef>
                <a:spcPct val="0"/>
              </a:spcBef>
              <a:spcAft>
                <a:spcPct val="0"/>
              </a:spcAft>
              <a:buNone/>
            </a:pPr>
            <a:r>
              <a:rPr lang="en-US" altLang="en-US" dirty="0" smtClean="0">
                <a:latin typeface="Arial" panose="020B0604020202020204" pitchFamily="34" charset="0"/>
              </a:rPr>
              <a:t>This </a:t>
            </a:r>
            <a:r>
              <a:rPr lang="en-US" altLang="en-US" dirty="0">
                <a:latin typeface="Arial" panose="020B0604020202020204" pitchFamily="34" charset="0"/>
              </a:rPr>
              <a:t>is used to set the register address during assembly. </a:t>
            </a:r>
            <a:endParaRPr lang="en-US" altLang="en-US" dirty="0" smtClean="0">
              <a:latin typeface="Arial" panose="020B0604020202020204" pitchFamily="34" charset="0"/>
            </a:endParaRPr>
          </a:p>
          <a:p>
            <a:pPr marL="0" lvl="0" indent="0" eaLnBrk="0" fontAlgn="base" hangingPunct="0">
              <a:lnSpc>
                <a:spcPct val="100000"/>
              </a:lnSpc>
              <a:spcBef>
                <a:spcPct val="0"/>
              </a:spcBef>
              <a:spcAft>
                <a:spcPct val="0"/>
              </a:spcAft>
              <a:buNone/>
            </a:pPr>
            <a:endParaRPr lang="en-US" altLang="en-US" dirty="0">
              <a:latin typeface="Arial" panose="020B0604020202020204" pitchFamily="34" charset="0"/>
            </a:endParaRPr>
          </a:p>
          <a:p>
            <a:pPr lvl="0" eaLnBrk="0" fontAlgn="base" hangingPunct="0">
              <a:spcBef>
                <a:spcPct val="0"/>
              </a:spcBef>
              <a:spcAft>
                <a:spcPct val="0"/>
              </a:spcAft>
            </a:pPr>
            <a:r>
              <a:rPr lang="en-US" altLang="en-US" dirty="0">
                <a:latin typeface="Arial" panose="020B0604020202020204" pitchFamily="34" charset="0"/>
              </a:rPr>
              <a:t>For example; </a:t>
            </a:r>
            <a:r>
              <a:rPr lang="en-US" dirty="0"/>
              <a:t>ORG 0000h tells the compiler all subsequent code starting at address 0000h</a:t>
            </a:r>
            <a:endParaRPr lang="en-US" altLang="en-US" dirty="0">
              <a:latin typeface="Arial" panose="020B0604020202020204" pitchFamily="34" charset="0"/>
            </a:endParaRPr>
          </a:p>
          <a:p>
            <a:pPr marL="0" lvl="0" indent="0" eaLnBrk="0" fontAlgn="base" hangingPunct="0">
              <a:lnSpc>
                <a:spcPct val="100000"/>
              </a:lnSpc>
              <a:spcBef>
                <a:spcPct val="0"/>
              </a:spcBef>
              <a:spcAft>
                <a:spcPct val="0"/>
              </a:spcAft>
              <a:buNone/>
            </a:pPr>
            <a:r>
              <a:rPr lang="en-US" altLang="en-US" dirty="0">
                <a:latin typeface="Arial" panose="020B0604020202020204" pitchFamily="34" charset="0"/>
                <a:hlinkClick r:id="rId2"/>
              </a:rPr>
              <a:t>  </a:t>
            </a:r>
            <a:endParaRPr lang="en-US" altLang="en-US" sz="15700" dirty="0">
              <a:latin typeface="Arial" panose="020B0604020202020204" pitchFamily="34" charset="0"/>
            </a:endParaRPr>
          </a:p>
        </p:txBody>
      </p:sp>
      <p:pic>
        <p:nvPicPr>
          <p:cNvPr id="4" name="Picture 3"/>
          <p:cNvPicPr>
            <a:picLocks noChangeAspect="1"/>
          </p:cNvPicPr>
          <p:nvPr/>
        </p:nvPicPr>
        <p:blipFill>
          <a:blip r:embed="rId3"/>
          <a:stretch>
            <a:fillRect/>
          </a:stretch>
        </p:blipFill>
        <p:spPr>
          <a:xfrm>
            <a:off x="7096125" y="4115280"/>
            <a:ext cx="4257675" cy="2476500"/>
          </a:xfrm>
          <a:prstGeom prst="rect">
            <a:avLst/>
          </a:prstGeom>
        </p:spPr>
      </p:pic>
    </p:spTree>
    <p:extLst>
      <p:ext uri="{BB962C8B-B14F-4D97-AF65-F5344CB8AC3E}">
        <p14:creationId xmlns:p14="http://schemas.microsoft.com/office/powerpoint/2010/main" val="301056744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rotWithShape="1">
          <a:blip r:embed="rId2"/>
          <a:srcRect l="22690" t="15714" r="23698" b="13214"/>
          <a:stretch/>
        </p:blipFill>
        <p:spPr>
          <a:xfrm>
            <a:off x="982835" y="233695"/>
            <a:ext cx="9880784" cy="6126162"/>
          </a:xfrm>
          <a:prstGeom prst="rect">
            <a:avLst/>
          </a:prstGeom>
        </p:spPr>
      </p:pic>
    </p:spTree>
    <p:extLst>
      <p:ext uri="{BB962C8B-B14F-4D97-AF65-F5344CB8AC3E}">
        <p14:creationId xmlns:p14="http://schemas.microsoft.com/office/powerpoint/2010/main" val="334611833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Content Placeholder 3"/>
          <p:cNvPicPr>
            <a:picLocks noChangeAspect="1"/>
          </p:cNvPicPr>
          <p:nvPr/>
        </p:nvPicPr>
        <p:blipFill rotWithShape="1">
          <a:blip r:embed="rId2"/>
          <a:srcRect l="20910" t="15035" r="24105" b="9930"/>
          <a:stretch/>
        </p:blipFill>
        <p:spPr>
          <a:xfrm>
            <a:off x="838200" y="365125"/>
            <a:ext cx="10169727" cy="6126162"/>
          </a:xfrm>
          <a:prstGeom prst="rect">
            <a:avLst/>
          </a:prstGeom>
        </p:spPr>
      </p:pic>
    </p:spTree>
    <p:extLst>
      <p:ext uri="{BB962C8B-B14F-4D97-AF65-F5344CB8AC3E}">
        <p14:creationId xmlns:p14="http://schemas.microsoft.com/office/powerpoint/2010/main" val="419933229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End</a:t>
            </a:r>
            <a:endParaRPr lang="en-US" dirty="0"/>
          </a:p>
        </p:txBody>
      </p:sp>
      <p:sp>
        <p:nvSpPr>
          <p:cNvPr id="3" name="Content Placeholder 2"/>
          <p:cNvSpPr>
            <a:spLocks noGrp="1"/>
          </p:cNvSpPr>
          <p:nvPr>
            <p:ph idx="1"/>
          </p:nvPr>
        </p:nvSpPr>
        <p:spPr/>
        <p:txBody>
          <a:bodyPr/>
          <a:lstStyle/>
          <a:p>
            <a:pPr marL="0" indent="0">
              <a:buNone/>
            </a:pPr>
            <a:r>
              <a:rPr lang="en-US" b="1" dirty="0" err="1"/>
              <a:t>END:</a:t>
            </a:r>
            <a:r>
              <a:rPr lang="en-US" dirty="0" err="1"/>
              <a:t>The</a:t>
            </a:r>
            <a:r>
              <a:rPr lang="en-US" dirty="0"/>
              <a:t> END directive is used to indicate the end of the program.</a:t>
            </a:r>
          </a:p>
          <a:p>
            <a:pPr marL="0" indent="0">
              <a:buNone/>
            </a:pPr>
            <a:r>
              <a:rPr lang="en-US" b="1" dirty="0"/>
              <a:t>Syntax: </a:t>
            </a:r>
            <a:endParaRPr lang="en-US" dirty="0"/>
          </a:p>
          <a:p>
            <a:pPr marL="0" indent="0">
              <a:buNone/>
            </a:pPr>
            <a:r>
              <a:rPr lang="en-US" dirty="0" err="1"/>
              <a:t>reg</a:t>
            </a:r>
            <a:r>
              <a:rPr lang="en-US" dirty="0"/>
              <a:t> equ,09h</a:t>
            </a:r>
          </a:p>
          <a:p>
            <a:pPr marL="0" indent="0">
              <a:buNone/>
            </a:pPr>
            <a:r>
              <a:rPr lang="en-US" dirty="0"/>
              <a:t>—————–</a:t>
            </a:r>
            <a:br>
              <a:rPr lang="en-US" dirty="0"/>
            </a:br>
            <a:r>
              <a:rPr lang="en-US" dirty="0"/>
              <a:t>—————–</a:t>
            </a:r>
            <a:br>
              <a:rPr lang="en-US" dirty="0"/>
            </a:br>
            <a:r>
              <a:rPr lang="en-US" dirty="0"/>
              <a:t>MOV reg,#2h</a:t>
            </a:r>
            <a:br>
              <a:rPr lang="en-US" dirty="0"/>
            </a:br>
            <a:r>
              <a:rPr lang="en-US" dirty="0"/>
              <a:t>END</a:t>
            </a:r>
            <a:endParaRPr lang="en-US" dirty="0"/>
          </a:p>
        </p:txBody>
      </p:sp>
    </p:spTree>
    <p:extLst>
      <p:ext uri="{BB962C8B-B14F-4D97-AF65-F5344CB8AC3E}">
        <p14:creationId xmlns:p14="http://schemas.microsoft.com/office/powerpoint/2010/main" val="364144215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Content Placeholder 3"/>
          <p:cNvPicPr>
            <a:picLocks noChangeAspect="1"/>
          </p:cNvPicPr>
          <p:nvPr/>
        </p:nvPicPr>
        <p:blipFill rotWithShape="1">
          <a:blip r:embed="rId2"/>
          <a:srcRect l="22648" t="16439" r="22841" b="11616"/>
          <a:stretch/>
        </p:blipFill>
        <p:spPr>
          <a:xfrm>
            <a:off x="391886" y="274638"/>
            <a:ext cx="11338560" cy="6256791"/>
          </a:xfrm>
          <a:prstGeom prst="rect">
            <a:avLst/>
          </a:prstGeom>
        </p:spPr>
      </p:pic>
    </p:spTree>
    <p:extLst>
      <p:ext uri="{BB962C8B-B14F-4D97-AF65-F5344CB8AC3E}">
        <p14:creationId xmlns:p14="http://schemas.microsoft.com/office/powerpoint/2010/main" val="206934321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a typeface="Calibri" pitchFamily="34" charset="0"/>
              </a:rPr>
              <a:t>8051 Addressing Modes</a:t>
            </a:r>
            <a:endParaRPr lang="en-US" dirty="0"/>
          </a:p>
        </p:txBody>
      </p:sp>
      <p:sp>
        <p:nvSpPr>
          <p:cNvPr id="3" name="Content Placeholder 2"/>
          <p:cNvSpPr>
            <a:spLocks noGrp="1"/>
          </p:cNvSpPr>
          <p:nvPr>
            <p:ph idx="1"/>
          </p:nvPr>
        </p:nvSpPr>
        <p:spPr/>
        <p:txBody>
          <a:bodyPr/>
          <a:lstStyle/>
          <a:p>
            <a:r>
              <a:rPr lang="en-US" dirty="0" smtClean="0"/>
              <a:t>The CPU can access data in various ways, which are called addressing modes</a:t>
            </a:r>
          </a:p>
          <a:p>
            <a:pPr lvl="1"/>
            <a:r>
              <a:rPr lang="en-US" dirty="0" smtClean="0"/>
              <a:t>Immediate</a:t>
            </a:r>
          </a:p>
          <a:p>
            <a:pPr lvl="1"/>
            <a:r>
              <a:rPr lang="en-US" dirty="0" smtClean="0"/>
              <a:t>Register</a:t>
            </a:r>
          </a:p>
          <a:p>
            <a:pPr lvl="1"/>
            <a:r>
              <a:rPr lang="en-US" dirty="0" smtClean="0"/>
              <a:t>Direct</a:t>
            </a:r>
          </a:p>
          <a:p>
            <a:pPr lvl="1"/>
            <a:r>
              <a:rPr lang="en-US" dirty="0" smtClean="0"/>
              <a:t>Register indirect</a:t>
            </a:r>
          </a:p>
          <a:p>
            <a:pPr lvl="1"/>
            <a:r>
              <a:rPr lang="en-US" dirty="0" smtClean="0"/>
              <a:t>External Direct</a:t>
            </a:r>
            <a:endParaRPr lang="en-US" dirty="0"/>
          </a:p>
        </p:txBody>
      </p:sp>
    </p:spTree>
    <p:extLst>
      <p:ext uri="{BB962C8B-B14F-4D97-AF65-F5344CB8AC3E}">
        <p14:creationId xmlns:p14="http://schemas.microsoft.com/office/powerpoint/2010/main" val="109010881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Content Placeholder 3"/>
          <p:cNvPicPr>
            <a:picLocks noChangeAspect="1"/>
          </p:cNvPicPr>
          <p:nvPr/>
        </p:nvPicPr>
        <p:blipFill rotWithShape="1">
          <a:blip r:embed="rId2"/>
          <a:srcRect l="21067" t="25714" r="21419" b="16956"/>
          <a:stretch/>
        </p:blipFill>
        <p:spPr>
          <a:xfrm>
            <a:off x="391886" y="274637"/>
            <a:ext cx="11403874" cy="6113099"/>
          </a:xfrm>
          <a:prstGeom prst="rect">
            <a:avLst/>
          </a:prstGeom>
        </p:spPr>
      </p:pic>
    </p:spTree>
    <p:extLst>
      <p:ext uri="{BB962C8B-B14F-4D97-AF65-F5344CB8AC3E}">
        <p14:creationId xmlns:p14="http://schemas.microsoft.com/office/powerpoint/2010/main" val="116481032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smtClean="0">
                <a:ea typeface="PMingLiU" pitchFamily="18" charset="-120"/>
              </a:rPr>
              <a:t>MOV Instruction</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MOV  destination, source  ;  copy source to destination.</a:t>
            </a:r>
          </a:p>
          <a:p>
            <a:endParaRPr lang="en-US" dirty="0" smtClean="0"/>
          </a:p>
          <a:p>
            <a:r>
              <a:rPr lang="en-US" dirty="0" smtClean="0"/>
              <a:t>MOV  A,#55H    ;load value 55H into reg. A</a:t>
            </a:r>
            <a:br>
              <a:rPr lang="en-US" dirty="0" smtClean="0"/>
            </a:br>
            <a:r>
              <a:rPr lang="en-US" dirty="0" smtClean="0"/>
              <a:t>MOV  R0,A        ;copy contents of A into R0</a:t>
            </a:r>
            <a:br>
              <a:rPr lang="en-US" dirty="0" smtClean="0"/>
            </a:br>
            <a:r>
              <a:rPr lang="en-US" dirty="0" smtClean="0"/>
              <a:t>		        ;(now A=R0=55H)</a:t>
            </a:r>
            <a:br>
              <a:rPr lang="en-US" dirty="0" smtClean="0"/>
            </a:br>
            <a:r>
              <a:rPr lang="en-US" dirty="0" smtClean="0"/>
              <a:t>MOV  R1,A        ;copy contents of A into R1</a:t>
            </a:r>
            <a:br>
              <a:rPr lang="en-US" dirty="0" smtClean="0"/>
            </a:br>
            <a:r>
              <a:rPr lang="en-US" dirty="0" smtClean="0"/>
              <a:t>		        ;(now A=R0=R1=55H)</a:t>
            </a:r>
            <a:br>
              <a:rPr lang="en-US" dirty="0" smtClean="0"/>
            </a:br>
            <a:r>
              <a:rPr lang="en-US" dirty="0" smtClean="0"/>
              <a:t>MOV  R2,A        ;copy contents of A into R2</a:t>
            </a:r>
            <a:br>
              <a:rPr lang="en-US" dirty="0" smtClean="0"/>
            </a:br>
            <a:r>
              <a:rPr lang="en-US" dirty="0" smtClean="0"/>
              <a:t>		        ;(now A=R0=R1=R2=55H)</a:t>
            </a:r>
            <a:br>
              <a:rPr lang="en-US" dirty="0" smtClean="0"/>
            </a:br>
            <a:r>
              <a:rPr lang="en-US" dirty="0" smtClean="0"/>
              <a:t>MOV  R3,#95H  ;load value 95H into R3</a:t>
            </a:r>
            <a:br>
              <a:rPr lang="en-US" dirty="0" smtClean="0"/>
            </a:br>
            <a:r>
              <a:rPr lang="en-US" dirty="0" smtClean="0"/>
              <a:t>		        ;(now R3=95H)</a:t>
            </a:r>
            <a:br>
              <a:rPr lang="en-US" dirty="0" smtClean="0"/>
            </a:br>
            <a:r>
              <a:rPr lang="en-US" dirty="0" smtClean="0"/>
              <a:t>MOV  A,R3        ;copy contents of R3 into A</a:t>
            </a:r>
            <a:br>
              <a:rPr lang="en-US" dirty="0" smtClean="0"/>
            </a:br>
            <a:r>
              <a:rPr lang="en-US" dirty="0" smtClean="0"/>
              <a:t>		        ;now A=R3=95H</a:t>
            </a:r>
            <a:endParaRPr lang="en-US" dirty="0"/>
          </a:p>
        </p:txBody>
      </p:sp>
    </p:spTree>
    <p:extLst>
      <p:ext uri="{BB962C8B-B14F-4D97-AF65-F5344CB8AC3E}">
        <p14:creationId xmlns:p14="http://schemas.microsoft.com/office/powerpoint/2010/main" val="289863687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smtClean="0">
                <a:ea typeface="PMingLiU" pitchFamily="18" charset="-120"/>
              </a:rPr>
              <a:t>ADD Instruction</a:t>
            </a:r>
            <a:endParaRPr lang="en-US" dirty="0"/>
          </a:p>
        </p:txBody>
      </p:sp>
      <p:sp>
        <p:nvSpPr>
          <p:cNvPr id="3" name="Content Placeholder 2"/>
          <p:cNvSpPr>
            <a:spLocks noGrp="1"/>
          </p:cNvSpPr>
          <p:nvPr>
            <p:ph idx="1"/>
          </p:nvPr>
        </p:nvSpPr>
        <p:spPr/>
        <p:txBody>
          <a:bodyPr/>
          <a:lstStyle/>
          <a:p>
            <a:r>
              <a:rPr lang="en-US" dirty="0" smtClean="0"/>
              <a:t>ADD  A, source  ;ADD the source operand to the accumulator</a:t>
            </a:r>
          </a:p>
          <a:p>
            <a:endParaRPr lang="en-US" dirty="0" smtClean="0"/>
          </a:p>
          <a:p>
            <a:r>
              <a:rPr lang="en-US" dirty="0" smtClean="0"/>
              <a:t>MOV A, #25H       ;load 25H into A</a:t>
            </a:r>
            <a:br>
              <a:rPr lang="en-US" dirty="0" smtClean="0"/>
            </a:br>
            <a:r>
              <a:rPr lang="en-US" dirty="0" smtClean="0"/>
              <a:t>MOV R2,#34H      ;load 34H into R2</a:t>
            </a:r>
            <a:br>
              <a:rPr lang="en-US" dirty="0" smtClean="0"/>
            </a:br>
            <a:r>
              <a:rPr lang="en-US" dirty="0" smtClean="0"/>
              <a:t>ADD  A,R2             ;add R2 to accumulator</a:t>
            </a:r>
            <a:br>
              <a:rPr lang="en-US" dirty="0" smtClean="0"/>
            </a:br>
            <a:r>
              <a:rPr lang="en-US" dirty="0" smtClean="0"/>
              <a:t>			    ;(A = A + R2)</a:t>
            </a:r>
            <a:endParaRPr lang="en-US" dirty="0"/>
          </a:p>
        </p:txBody>
      </p:sp>
    </p:spTree>
    <p:extLst>
      <p:ext uri="{BB962C8B-B14F-4D97-AF65-F5344CB8AC3E}">
        <p14:creationId xmlns:p14="http://schemas.microsoft.com/office/powerpoint/2010/main" val="257363331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smtClean="0">
                <a:ea typeface="PMingLiU" pitchFamily="18" charset="-120"/>
              </a:rPr>
              <a:t>Structure of Assembly Language</a:t>
            </a:r>
            <a:endParaRPr lang="en-US" dirty="0"/>
          </a:p>
        </p:txBody>
      </p:sp>
      <p:sp>
        <p:nvSpPr>
          <p:cNvPr id="3" name="Content Placeholder 2"/>
          <p:cNvSpPr>
            <a:spLocks noGrp="1"/>
          </p:cNvSpPr>
          <p:nvPr>
            <p:ph idx="1"/>
          </p:nvPr>
        </p:nvSpPr>
        <p:spPr/>
        <p:txBody>
          <a:bodyPr>
            <a:normAutofit fontScale="77500" lnSpcReduction="20000"/>
          </a:bodyPr>
          <a:lstStyle/>
          <a:p>
            <a:pPr>
              <a:lnSpc>
                <a:spcPct val="120000"/>
              </a:lnSpc>
              <a:buNone/>
              <a:defRPr/>
            </a:pPr>
            <a:r>
              <a:rPr lang="en-US" altLang="zh-TW" dirty="0" smtClean="0"/>
              <a:t>		ORG   </a:t>
            </a:r>
            <a:r>
              <a:rPr lang="en-US" altLang="zh-TW" dirty="0"/>
              <a:t>0H   	        ;start (origin) at location 0</a:t>
            </a:r>
            <a:br>
              <a:rPr lang="en-US" altLang="zh-TW" dirty="0"/>
            </a:br>
            <a:r>
              <a:rPr lang="en-US" altLang="zh-TW" dirty="0"/>
              <a:t>	MOV  R5,#25H        </a:t>
            </a:r>
            <a:r>
              <a:rPr lang="en-US" altLang="zh-TW" dirty="0" smtClean="0"/>
              <a:t>  ;</a:t>
            </a:r>
            <a:r>
              <a:rPr lang="en-US" altLang="zh-TW" dirty="0"/>
              <a:t>load 25H into R5</a:t>
            </a:r>
            <a:br>
              <a:rPr lang="en-US" altLang="zh-TW" dirty="0"/>
            </a:br>
            <a:r>
              <a:rPr lang="en-US" altLang="zh-TW" dirty="0"/>
              <a:t>	MOV  R7,#34H        </a:t>
            </a:r>
            <a:r>
              <a:rPr lang="en-US" altLang="zh-TW" dirty="0" smtClean="0"/>
              <a:t>  ;</a:t>
            </a:r>
            <a:r>
              <a:rPr lang="en-US" altLang="zh-TW" dirty="0"/>
              <a:t>load 34H into R7</a:t>
            </a:r>
            <a:br>
              <a:rPr lang="en-US" altLang="zh-TW" dirty="0"/>
            </a:br>
            <a:r>
              <a:rPr lang="en-US" altLang="zh-TW" dirty="0"/>
              <a:t>	MOV  A,#0	        ;load 0 into A</a:t>
            </a:r>
            <a:br>
              <a:rPr lang="en-US" altLang="zh-TW" dirty="0"/>
            </a:br>
            <a:r>
              <a:rPr lang="en-US" altLang="zh-TW" dirty="0"/>
              <a:t>	ADD  A,R5	        ;add contents of R5 to A</a:t>
            </a:r>
            <a:br>
              <a:rPr lang="en-US" altLang="zh-TW" dirty="0"/>
            </a:br>
            <a:r>
              <a:rPr lang="en-US" altLang="zh-TW" dirty="0"/>
              <a:t>			        ;now A = A + R5</a:t>
            </a:r>
            <a:br>
              <a:rPr lang="en-US" altLang="zh-TW" dirty="0"/>
            </a:br>
            <a:r>
              <a:rPr lang="en-US" altLang="zh-TW" dirty="0"/>
              <a:t>	ADD  A,R7	        ;add contents of R7 to A</a:t>
            </a:r>
            <a:br>
              <a:rPr lang="en-US" altLang="zh-TW" dirty="0"/>
            </a:br>
            <a:r>
              <a:rPr lang="en-US" altLang="zh-TW" dirty="0"/>
              <a:t>			        ;now A = A + R7</a:t>
            </a:r>
            <a:br>
              <a:rPr lang="en-US" altLang="zh-TW" dirty="0"/>
            </a:br>
            <a:r>
              <a:rPr lang="en-US" altLang="zh-TW" dirty="0"/>
              <a:t>	ADD  A,#12H	        ;add to A value 12H</a:t>
            </a:r>
            <a:br>
              <a:rPr lang="en-US" altLang="zh-TW" dirty="0"/>
            </a:br>
            <a:r>
              <a:rPr lang="en-US" altLang="zh-TW" dirty="0"/>
              <a:t>			        ;now A = A + 12H</a:t>
            </a:r>
          </a:p>
          <a:p>
            <a:pPr>
              <a:lnSpc>
                <a:spcPct val="120000"/>
              </a:lnSpc>
              <a:buNone/>
              <a:defRPr/>
            </a:pPr>
            <a:r>
              <a:rPr lang="en-US" altLang="zh-TW" dirty="0"/>
              <a:t>HERE: SJMP HERE                </a:t>
            </a:r>
            <a:r>
              <a:rPr lang="en-US" altLang="zh-TW" dirty="0" smtClean="0"/>
              <a:t>    ;</a:t>
            </a:r>
            <a:r>
              <a:rPr lang="en-US" altLang="zh-TW" dirty="0"/>
              <a:t>stay in this loop</a:t>
            </a:r>
            <a:br>
              <a:rPr lang="en-US" altLang="zh-TW" dirty="0"/>
            </a:br>
            <a:r>
              <a:rPr lang="en-US" altLang="zh-TW" dirty="0"/>
              <a:t> 	 END		        ;end of </a:t>
            </a:r>
            <a:r>
              <a:rPr lang="en-US" altLang="zh-TW" dirty="0" err="1"/>
              <a:t>asm</a:t>
            </a:r>
            <a:r>
              <a:rPr lang="en-US" altLang="zh-TW" dirty="0"/>
              <a:t> source file</a:t>
            </a:r>
            <a:endParaRPr lang="en-US" dirty="0"/>
          </a:p>
        </p:txBody>
      </p:sp>
    </p:spTree>
    <p:extLst>
      <p:ext uri="{BB962C8B-B14F-4D97-AF65-F5344CB8AC3E}">
        <p14:creationId xmlns:p14="http://schemas.microsoft.com/office/powerpoint/2010/main" val="310781506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smtClean="0">
                <a:ea typeface="PMingLiU" pitchFamily="18" charset="-120"/>
              </a:rPr>
              <a:t>Data Types &amp; Directives</a:t>
            </a:r>
            <a:endParaRPr lang="en-US" dirty="0"/>
          </a:p>
        </p:txBody>
      </p:sp>
      <p:sp>
        <p:nvSpPr>
          <p:cNvPr id="3" name="Content Placeholder 2"/>
          <p:cNvSpPr>
            <a:spLocks noGrp="1"/>
          </p:cNvSpPr>
          <p:nvPr>
            <p:ph idx="1"/>
          </p:nvPr>
        </p:nvSpPr>
        <p:spPr/>
        <p:txBody>
          <a:bodyPr/>
          <a:lstStyle/>
          <a:p>
            <a:pPr lvl="1">
              <a:buNone/>
            </a:pPr>
            <a:r>
              <a:rPr lang="zh-TW" altLang="en-US" dirty="0" smtClean="0">
                <a:ea typeface="PMingLiU" pitchFamily="18" charset="-120"/>
              </a:rPr>
              <a:t> </a:t>
            </a:r>
            <a:r>
              <a:rPr lang="en-US" altLang="zh-TW" dirty="0" smtClean="0">
                <a:ea typeface="PMingLiU" pitchFamily="18" charset="-120"/>
              </a:rPr>
              <a:t>ORG   500H</a:t>
            </a:r>
          </a:p>
          <a:p>
            <a:pPr lvl="1">
              <a:buNone/>
            </a:pPr>
            <a:r>
              <a:rPr lang="en-US" altLang="zh-TW" dirty="0" smtClean="0">
                <a:ea typeface="PMingLiU" pitchFamily="18" charset="-120"/>
              </a:rPr>
              <a:t>DATA1:   DB      28                            	</a:t>
            </a:r>
            <a:r>
              <a:rPr lang="en-US" altLang="zh-TW" sz="2000" b="1" dirty="0" smtClean="0">
                <a:ea typeface="PMingLiU" pitchFamily="18" charset="-120"/>
              </a:rPr>
              <a:t>;DECIMAL (1C in Hex)</a:t>
            </a:r>
          </a:p>
          <a:p>
            <a:pPr lvl="1">
              <a:buNone/>
            </a:pPr>
            <a:r>
              <a:rPr lang="en-US" altLang="zh-TW" dirty="0" smtClean="0">
                <a:ea typeface="PMingLiU" pitchFamily="18" charset="-120"/>
              </a:rPr>
              <a:t>DATA2:   DB      00110101B            	</a:t>
            </a:r>
            <a:r>
              <a:rPr lang="en-US" altLang="zh-TW" sz="2000" b="1" dirty="0" smtClean="0">
                <a:ea typeface="PMingLiU" pitchFamily="18" charset="-120"/>
              </a:rPr>
              <a:t>;BINARY (35 in Hex)</a:t>
            </a:r>
          </a:p>
          <a:p>
            <a:pPr lvl="1">
              <a:buNone/>
            </a:pPr>
            <a:r>
              <a:rPr lang="en-US" altLang="zh-TW" dirty="0" smtClean="0">
                <a:ea typeface="PMingLiU" pitchFamily="18" charset="-120"/>
              </a:rPr>
              <a:t>DATA3:   DB      39H                       	</a:t>
            </a:r>
            <a:r>
              <a:rPr lang="en-US" altLang="zh-TW" b="1" dirty="0" smtClean="0">
                <a:ea typeface="PMingLiU" pitchFamily="18" charset="-120"/>
              </a:rPr>
              <a:t>;</a:t>
            </a:r>
            <a:r>
              <a:rPr lang="en-US" altLang="zh-TW" sz="2000" b="1" dirty="0" smtClean="0">
                <a:ea typeface="PMingLiU" pitchFamily="18" charset="-120"/>
              </a:rPr>
              <a:t>HEX</a:t>
            </a:r>
          </a:p>
          <a:p>
            <a:pPr lvl="1">
              <a:buNone/>
            </a:pPr>
            <a:r>
              <a:rPr lang="en-US" altLang="zh-TW" dirty="0" smtClean="0">
                <a:ea typeface="PMingLiU" pitchFamily="18" charset="-120"/>
              </a:rPr>
              <a:t>                ORG    510H</a:t>
            </a:r>
          </a:p>
          <a:p>
            <a:pPr lvl="1">
              <a:buNone/>
            </a:pPr>
            <a:r>
              <a:rPr lang="en-US" altLang="zh-TW" dirty="0" smtClean="0">
                <a:ea typeface="PMingLiU" pitchFamily="18" charset="-120"/>
              </a:rPr>
              <a:t>DATA4:   DB       “2591”               	</a:t>
            </a:r>
            <a:r>
              <a:rPr lang="en-US" altLang="zh-TW" sz="2000" b="1" dirty="0" smtClean="0">
                <a:ea typeface="PMingLiU" pitchFamily="18" charset="-120"/>
              </a:rPr>
              <a:t>; ASCII NUMBERS</a:t>
            </a:r>
          </a:p>
          <a:p>
            <a:pPr lvl="1">
              <a:buNone/>
            </a:pPr>
            <a:r>
              <a:rPr lang="en-US" altLang="zh-TW" dirty="0" smtClean="0">
                <a:ea typeface="PMingLiU" pitchFamily="18" charset="-120"/>
              </a:rPr>
              <a:t>                ORG    518H</a:t>
            </a:r>
            <a:endParaRPr lang="en-US" altLang="zh-TW" sz="2000" dirty="0" smtClean="0">
              <a:ea typeface="PMingLiU" pitchFamily="18" charset="-120"/>
            </a:endParaRPr>
          </a:p>
          <a:p>
            <a:pPr lvl="1">
              <a:buNone/>
            </a:pPr>
            <a:r>
              <a:rPr lang="en-US" altLang="zh-TW" dirty="0" smtClean="0">
                <a:ea typeface="PMingLiU" pitchFamily="18" charset="-120"/>
              </a:rPr>
              <a:t>DATA6:   DB     “My name is Joe”  </a:t>
            </a:r>
            <a:r>
              <a:rPr lang="en-US" altLang="zh-TW" sz="2000" b="1" dirty="0" smtClean="0">
                <a:ea typeface="PMingLiU" pitchFamily="18" charset="-120"/>
              </a:rPr>
              <a:t>;ASCII CHARACTERS</a:t>
            </a:r>
            <a:endParaRPr lang="en-US" dirty="0"/>
          </a:p>
        </p:txBody>
      </p:sp>
    </p:spTree>
    <p:extLst>
      <p:ext uri="{BB962C8B-B14F-4D97-AF65-F5344CB8AC3E}">
        <p14:creationId xmlns:p14="http://schemas.microsoft.com/office/powerpoint/2010/main" val="244930643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a:ea typeface="PMingLiU" pitchFamily="18" charset="-120"/>
              </a:rPr>
              <a:t>ADD Instruction and PSW</a:t>
            </a:r>
            <a:endParaRPr lang="en-US" dirty="0"/>
          </a:p>
        </p:txBody>
      </p:sp>
      <p:sp>
        <p:nvSpPr>
          <p:cNvPr id="3" name="Content Placeholder 2"/>
          <p:cNvSpPr>
            <a:spLocks noGrp="1"/>
          </p:cNvSpPr>
          <p:nvPr>
            <p:ph idx="1"/>
          </p:nvPr>
        </p:nvSpPr>
        <p:spPr/>
        <p:txBody>
          <a:bodyPr/>
          <a:lstStyle/>
          <a:p>
            <a:pPr marL="0" indent="0">
              <a:buNone/>
            </a:pPr>
            <a:r>
              <a:rPr lang="en-US" dirty="0" smtClean="0"/>
              <a:t>Show the status of the CY, AC and P flags after the addition of 38H and 2FH in the following instructions.</a:t>
            </a:r>
          </a:p>
          <a:p>
            <a:pPr marL="0" indent="0">
              <a:buNone/>
            </a:pPr>
            <a:r>
              <a:rPr lang="en-US" dirty="0" smtClean="0"/>
              <a:t>MOV A,#38H</a:t>
            </a:r>
          </a:p>
          <a:p>
            <a:pPr marL="0" indent="0">
              <a:buNone/>
            </a:pPr>
            <a:r>
              <a:rPr lang="en-US" dirty="0" smtClean="0"/>
              <a:t>ADD A, #2FH  ; after the addition A = 67H, CY = 0</a:t>
            </a:r>
          </a:p>
          <a:p>
            <a:pPr marL="0" indent="0">
              <a:buNone/>
            </a:pPr>
            <a:r>
              <a:rPr lang="en-US" dirty="0" smtClean="0"/>
              <a:t>Solution:????</a:t>
            </a:r>
            <a:endParaRPr lang="en-US" dirty="0"/>
          </a:p>
        </p:txBody>
      </p:sp>
    </p:spTree>
    <p:extLst>
      <p:ext uri="{BB962C8B-B14F-4D97-AF65-F5344CB8AC3E}">
        <p14:creationId xmlns:p14="http://schemas.microsoft.com/office/powerpoint/2010/main" val="49260763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a:ea typeface="PMingLiU" pitchFamily="18" charset="-120"/>
              </a:rPr>
              <a:t>ADD Instruction and PSW</a:t>
            </a:r>
            <a:endParaRPr lang="en-US" dirty="0"/>
          </a:p>
        </p:txBody>
      </p:sp>
      <p:sp>
        <p:nvSpPr>
          <p:cNvPr id="3" name="Content Placeholder 2"/>
          <p:cNvSpPr>
            <a:spLocks noGrp="1"/>
          </p:cNvSpPr>
          <p:nvPr>
            <p:ph idx="1"/>
          </p:nvPr>
        </p:nvSpPr>
        <p:spPr/>
        <p:txBody>
          <a:bodyPr/>
          <a:lstStyle/>
          <a:p>
            <a:pPr marL="0" indent="0">
              <a:buNone/>
            </a:pPr>
            <a:r>
              <a:rPr lang="en-US" dirty="0" smtClean="0"/>
              <a:t>Show the status of the CY, AC and P flags after the addition of 38H and 2FH in the following instructions.</a:t>
            </a:r>
          </a:p>
          <a:p>
            <a:pPr marL="0" indent="0">
              <a:buNone/>
            </a:pPr>
            <a:r>
              <a:rPr lang="en-US" dirty="0" smtClean="0"/>
              <a:t>MOV A,#38H</a:t>
            </a:r>
          </a:p>
          <a:p>
            <a:pPr marL="0" indent="0">
              <a:buNone/>
            </a:pPr>
            <a:r>
              <a:rPr lang="en-US" dirty="0" smtClean="0"/>
              <a:t>ADD A, #2FH  ; after the addition A = 67H, CY = 0</a:t>
            </a:r>
          </a:p>
          <a:p>
            <a:pPr marL="0" indent="0">
              <a:buNone/>
            </a:pPr>
            <a:r>
              <a:rPr lang="en-US" dirty="0" smtClean="0"/>
              <a:t>Solution:</a:t>
            </a:r>
          </a:p>
          <a:p>
            <a:pPr marL="0" indent="0">
              <a:buNone/>
            </a:pPr>
            <a:endParaRPr lang="en-US" dirty="0"/>
          </a:p>
        </p:txBody>
      </p:sp>
      <p:pic>
        <p:nvPicPr>
          <p:cNvPr id="4" name="Picture 3"/>
          <p:cNvPicPr>
            <a:picLocks noChangeAspect="1"/>
          </p:cNvPicPr>
          <p:nvPr/>
        </p:nvPicPr>
        <p:blipFill>
          <a:blip r:embed="rId2">
            <a:duotone>
              <a:schemeClr val="accent5">
                <a:shade val="45000"/>
                <a:satMod val="135000"/>
              </a:schemeClr>
              <a:prstClr val="white"/>
            </a:duotone>
          </a:blip>
          <a:stretch>
            <a:fillRect/>
          </a:stretch>
        </p:blipFill>
        <p:spPr>
          <a:xfrm>
            <a:off x="3278875" y="4001294"/>
            <a:ext cx="1676400" cy="771525"/>
          </a:xfrm>
          <a:prstGeom prst="rect">
            <a:avLst/>
          </a:prstGeom>
        </p:spPr>
      </p:pic>
      <p:pic>
        <p:nvPicPr>
          <p:cNvPr id="5" name="Picture 4"/>
          <p:cNvPicPr>
            <a:picLocks noChangeAspect="1"/>
          </p:cNvPicPr>
          <p:nvPr/>
        </p:nvPicPr>
        <p:blipFill>
          <a:blip r:embed="rId3">
            <a:duotone>
              <a:schemeClr val="accent2">
                <a:shade val="45000"/>
                <a:satMod val="135000"/>
              </a:schemeClr>
              <a:prstClr val="white"/>
            </a:duotone>
          </a:blip>
          <a:stretch>
            <a:fillRect/>
          </a:stretch>
        </p:blipFill>
        <p:spPr>
          <a:xfrm>
            <a:off x="1017540" y="5247208"/>
            <a:ext cx="6796378" cy="929755"/>
          </a:xfrm>
          <a:prstGeom prst="rect">
            <a:avLst/>
          </a:prstGeom>
        </p:spPr>
      </p:pic>
    </p:spTree>
    <p:extLst>
      <p:ext uri="{BB962C8B-B14F-4D97-AF65-F5344CB8AC3E}">
        <p14:creationId xmlns:p14="http://schemas.microsoft.com/office/powerpoint/2010/main" val="353882330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a:ea typeface="PMingLiU" pitchFamily="18" charset="-120"/>
              </a:rPr>
              <a:t>ADD Instruction and PSW</a:t>
            </a:r>
            <a:endParaRPr lang="en-US" dirty="0"/>
          </a:p>
        </p:txBody>
      </p:sp>
      <p:sp>
        <p:nvSpPr>
          <p:cNvPr id="3" name="Content Placeholder 2"/>
          <p:cNvSpPr>
            <a:spLocks noGrp="1"/>
          </p:cNvSpPr>
          <p:nvPr>
            <p:ph idx="1"/>
          </p:nvPr>
        </p:nvSpPr>
        <p:spPr/>
        <p:txBody>
          <a:bodyPr/>
          <a:lstStyle/>
          <a:p>
            <a:pPr marL="0" indent="0">
              <a:buNone/>
            </a:pPr>
            <a:r>
              <a:rPr lang="en-US" dirty="0"/>
              <a:t>Show the status of the CY, AC and P flags after the addition of </a:t>
            </a:r>
            <a:r>
              <a:rPr lang="en-US" dirty="0" smtClean="0"/>
              <a:t>9CH </a:t>
            </a:r>
            <a:r>
              <a:rPr lang="en-US" dirty="0"/>
              <a:t>and </a:t>
            </a:r>
            <a:r>
              <a:rPr lang="en-US" dirty="0" smtClean="0"/>
              <a:t>64H </a:t>
            </a:r>
            <a:r>
              <a:rPr lang="en-US" dirty="0"/>
              <a:t>in the following instructions.</a:t>
            </a:r>
          </a:p>
          <a:p>
            <a:pPr marL="0" indent="0">
              <a:buNone/>
            </a:pPr>
            <a:r>
              <a:rPr lang="en-US" dirty="0"/>
              <a:t>MOV A</a:t>
            </a:r>
            <a:r>
              <a:rPr lang="en-US" dirty="0" smtClean="0"/>
              <a:t>,#9CH</a:t>
            </a:r>
            <a:endParaRPr lang="en-US" dirty="0"/>
          </a:p>
          <a:p>
            <a:pPr marL="0" indent="0">
              <a:buNone/>
            </a:pPr>
            <a:r>
              <a:rPr lang="en-US" dirty="0"/>
              <a:t>ADD A, </a:t>
            </a:r>
            <a:r>
              <a:rPr lang="en-US" dirty="0" smtClean="0"/>
              <a:t>#64H  </a:t>
            </a:r>
            <a:r>
              <a:rPr lang="en-US" dirty="0"/>
              <a:t>; after the addition A = </a:t>
            </a:r>
            <a:r>
              <a:rPr lang="en-US" dirty="0" smtClean="0"/>
              <a:t>00H</a:t>
            </a:r>
            <a:r>
              <a:rPr lang="en-US" dirty="0"/>
              <a:t>, CY = </a:t>
            </a:r>
            <a:r>
              <a:rPr lang="en-US" dirty="0" smtClean="0"/>
              <a:t>1</a:t>
            </a:r>
            <a:endParaRPr lang="en-US" dirty="0"/>
          </a:p>
          <a:p>
            <a:pPr marL="0" indent="0">
              <a:buNone/>
            </a:pPr>
            <a:r>
              <a:rPr lang="en-US" dirty="0"/>
              <a:t>Solution:????</a:t>
            </a:r>
            <a:endParaRPr lang="en-US" dirty="0"/>
          </a:p>
        </p:txBody>
      </p:sp>
    </p:spTree>
    <p:extLst>
      <p:ext uri="{BB962C8B-B14F-4D97-AF65-F5344CB8AC3E}">
        <p14:creationId xmlns:p14="http://schemas.microsoft.com/office/powerpoint/2010/main" val="258622409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a:ea typeface="PMingLiU" pitchFamily="18" charset="-120"/>
              </a:rPr>
              <a:t>ADD Instruction and PSW</a:t>
            </a:r>
            <a:endParaRPr lang="en-US" dirty="0"/>
          </a:p>
        </p:txBody>
      </p:sp>
      <p:sp>
        <p:nvSpPr>
          <p:cNvPr id="3" name="Content Placeholder 2"/>
          <p:cNvSpPr>
            <a:spLocks noGrp="1"/>
          </p:cNvSpPr>
          <p:nvPr>
            <p:ph idx="1"/>
          </p:nvPr>
        </p:nvSpPr>
        <p:spPr/>
        <p:txBody>
          <a:bodyPr/>
          <a:lstStyle/>
          <a:p>
            <a:pPr marL="0" indent="0">
              <a:buNone/>
            </a:pPr>
            <a:r>
              <a:rPr lang="en-US" dirty="0"/>
              <a:t>Show the status of the CY, AC and P flags after the addition of </a:t>
            </a:r>
            <a:r>
              <a:rPr lang="en-US" dirty="0" smtClean="0"/>
              <a:t>9CH </a:t>
            </a:r>
            <a:r>
              <a:rPr lang="en-US" dirty="0"/>
              <a:t>and </a:t>
            </a:r>
            <a:r>
              <a:rPr lang="en-US" dirty="0" smtClean="0"/>
              <a:t>64H </a:t>
            </a:r>
            <a:r>
              <a:rPr lang="en-US" dirty="0"/>
              <a:t>in the following instructions.</a:t>
            </a:r>
          </a:p>
          <a:p>
            <a:pPr marL="0" indent="0">
              <a:buNone/>
            </a:pPr>
            <a:r>
              <a:rPr lang="en-US" dirty="0"/>
              <a:t>MOV A</a:t>
            </a:r>
            <a:r>
              <a:rPr lang="en-US" dirty="0" smtClean="0"/>
              <a:t>,#9CH</a:t>
            </a:r>
            <a:endParaRPr lang="en-US" dirty="0"/>
          </a:p>
          <a:p>
            <a:pPr marL="0" indent="0">
              <a:buNone/>
            </a:pPr>
            <a:r>
              <a:rPr lang="en-US" dirty="0"/>
              <a:t>ADD A, </a:t>
            </a:r>
            <a:r>
              <a:rPr lang="en-US" dirty="0" smtClean="0"/>
              <a:t>#64H  </a:t>
            </a:r>
            <a:r>
              <a:rPr lang="en-US" dirty="0"/>
              <a:t>; after the addition A = </a:t>
            </a:r>
            <a:r>
              <a:rPr lang="en-US" dirty="0" smtClean="0"/>
              <a:t>00H</a:t>
            </a:r>
            <a:r>
              <a:rPr lang="en-US" dirty="0"/>
              <a:t>, CY = </a:t>
            </a:r>
            <a:r>
              <a:rPr lang="en-US" dirty="0" smtClean="0"/>
              <a:t>1</a:t>
            </a:r>
            <a:endParaRPr lang="en-US" dirty="0"/>
          </a:p>
          <a:p>
            <a:pPr marL="0" indent="0">
              <a:buNone/>
            </a:pPr>
            <a:r>
              <a:rPr lang="en-US" dirty="0" smtClean="0"/>
              <a:t>Solution</a:t>
            </a:r>
            <a:r>
              <a:rPr lang="en-US" dirty="0"/>
              <a:t>:</a:t>
            </a:r>
            <a:endParaRPr lang="en-US" dirty="0"/>
          </a:p>
        </p:txBody>
      </p:sp>
      <p:pic>
        <p:nvPicPr>
          <p:cNvPr id="4" name="Picture 3"/>
          <p:cNvPicPr>
            <a:picLocks noChangeAspect="1"/>
          </p:cNvPicPr>
          <p:nvPr/>
        </p:nvPicPr>
        <p:blipFill>
          <a:blip r:embed="rId2">
            <a:duotone>
              <a:schemeClr val="accent5">
                <a:shade val="45000"/>
                <a:satMod val="135000"/>
              </a:schemeClr>
              <a:prstClr val="white"/>
            </a:duotone>
          </a:blip>
          <a:stretch>
            <a:fillRect/>
          </a:stretch>
        </p:blipFill>
        <p:spPr>
          <a:xfrm>
            <a:off x="3879020" y="4257888"/>
            <a:ext cx="1895475" cy="771525"/>
          </a:xfrm>
          <a:prstGeom prst="rect">
            <a:avLst/>
          </a:prstGeom>
        </p:spPr>
      </p:pic>
      <p:pic>
        <p:nvPicPr>
          <p:cNvPr id="5" name="Picture 4"/>
          <p:cNvPicPr>
            <a:picLocks noChangeAspect="1"/>
          </p:cNvPicPr>
          <p:nvPr/>
        </p:nvPicPr>
        <p:blipFill>
          <a:blip r:embed="rId3">
            <a:duotone>
              <a:schemeClr val="accent2">
                <a:shade val="45000"/>
                <a:satMod val="135000"/>
              </a:schemeClr>
              <a:prstClr val="white"/>
            </a:duotone>
          </a:blip>
          <a:stretch>
            <a:fillRect/>
          </a:stretch>
        </p:blipFill>
        <p:spPr>
          <a:xfrm>
            <a:off x="1114425" y="5269813"/>
            <a:ext cx="6777706" cy="907150"/>
          </a:xfrm>
          <a:prstGeom prst="rect">
            <a:avLst/>
          </a:prstGeom>
        </p:spPr>
      </p:pic>
    </p:spTree>
    <p:extLst>
      <p:ext uri="{BB962C8B-B14F-4D97-AF65-F5344CB8AC3E}">
        <p14:creationId xmlns:p14="http://schemas.microsoft.com/office/powerpoint/2010/main" val="232971474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a:ea typeface="PMingLiU" pitchFamily="18" charset="-120"/>
              </a:rPr>
              <a:t>Multiplication of Unsigned Numbers</a:t>
            </a:r>
            <a:endParaRPr lang="en-US" dirty="0"/>
          </a:p>
        </p:txBody>
      </p:sp>
      <p:sp>
        <p:nvSpPr>
          <p:cNvPr id="3" name="Content Placeholder 2"/>
          <p:cNvSpPr>
            <a:spLocks noGrp="1"/>
          </p:cNvSpPr>
          <p:nvPr>
            <p:ph idx="1"/>
          </p:nvPr>
        </p:nvSpPr>
        <p:spPr/>
        <p:txBody>
          <a:bodyPr/>
          <a:lstStyle/>
          <a:p>
            <a:pPr marL="0" indent="0">
              <a:buNone/>
            </a:pPr>
            <a:r>
              <a:rPr lang="en-US" dirty="0" smtClean="0"/>
              <a:t>MUL  AB</a:t>
            </a:r>
            <a:r>
              <a:rPr lang="en-US" dirty="0"/>
              <a:t>	; A </a:t>
            </a:r>
            <a:r>
              <a:rPr lang="en-US" dirty="0" smtClean="0"/>
              <a:t>x </a:t>
            </a:r>
            <a:r>
              <a:rPr lang="en-US" dirty="0"/>
              <a:t>B, place 16-bit result in B and </a:t>
            </a:r>
            <a:r>
              <a:rPr lang="en-US" dirty="0" smtClean="0"/>
              <a:t>A</a:t>
            </a:r>
          </a:p>
          <a:p>
            <a:pPr marL="0" indent="0">
              <a:buNone/>
            </a:pPr>
            <a:endParaRPr lang="en-US" dirty="0" smtClean="0"/>
          </a:p>
          <a:p>
            <a:pPr marL="0" indent="0">
              <a:buNone/>
            </a:pPr>
            <a:r>
              <a:rPr lang="en-US" dirty="0"/>
              <a:t>	MOV   A,#25H	;load 25H to reg. A</a:t>
            </a:r>
          </a:p>
          <a:p>
            <a:pPr marL="0" indent="0">
              <a:buNone/>
            </a:pPr>
            <a:r>
              <a:rPr lang="en-US" dirty="0"/>
              <a:t>	MOV   B,#65H	;load 65H in reg. B</a:t>
            </a:r>
          </a:p>
          <a:p>
            <a:pPr marL="0" indent="0">
              <a:buNone/>
            </a:pPr>
            <a:r>
              <a:rPr lang="en-US" dirty="0"/>
              <a:t>	MUL    AB		;25H * 65H = E99 where B = 0EH and A = 99H</a:t>
            </a:r>
          </a:p>
          <a:p>
            <a:endParaRPr lang="en-US" dirty="0"/>
          </a:p>
        </p:txBody>
      </p:sp>
      <p:pic>
        <p:nvPicPr>
          <p:cNvPr id="5" name="Picture 4"/>
          <p:cNvPicPr>
            <a:picLocks noChangeAspect="1"/>
          </p:cNvPicPr>
          <p:nvPr/>
        </p:nvPicPr>
        <p:blipFill>
          <a:blip r:embed="rId2"/>
          <a:stretch>
            <a:fillRect/>
          </a:stretch>
        </p:blipFill>
        <p:spPr>
          <a:xfrm>
            <a:off x="2484817" y="4806002"/>
            <a:ext cx="6697048" cy="1164704"/>
          </a:xfrm>
          <a:prstGeom prst="rect">
            <a:avLst/>
          </a:prstGeom>
        </p:spPr>
      </p:pic>
    </p:spTree>
    <p:extLst>
      <p:ext uri="{BB962C8B-B14F-4D97-AF65-F5344CB8AC3E}">
        <p14:creationId xmlns:p14="http://schemas.microsoft.com/office/powerpoint/2010/main" val="418226297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a typeface="Calibri" pitchFamily="34" charset="0"/>
              </a:rPr>
              <a:t>Immediate Addressing Mode</a:t>
            </a:r>
            <a:endParaRPr lang="en-US" dirty="0"/>
          </a:p>
        </p:txBody>
      </p:sp>
      <p:sp>
        <p:nvSpPr>
          <p:cNvPr id="3" name="Content Placeholder 2"/>
          <p:cNvSpPr>
            <a:spLocks noGrp="1"/>
          </p:cNvSpPr>
          <p:nvPr>
            <p:ph idx="1"/>
          </p:nvPr>
        </p:nvSpPr>
        <p:spPr/>
        <p:txBody>
          <a:bodyPr/>
          <a:lstStyle/>
          <a:p>
            <a:r>
              <a:rPr lang="en-US" dirty="0" smtClean="0"/>
              <a:t>The source operand is a </a:t>
            </a:r>
            <a:r>
              <a:rPr lang="en-US" b="1" dirty="0" smtClean="0"/>
              <a:t>constant.</a:t>
            </a:r>
          </a:p>
          <a:p>
            <a:r>
              <a:rPr lang="en-US" dirty="0" smtClean="0"/>
              <a:t>The immediate data must be preceded by the pound sign, “</a:t>
            </a:r>
            <a:r>
              <a:rPr lang="en-US" b="1" dirty="0" smtClean="0"/>
              <a:t>#</a:t>
            </a:r>
            <a:r>
              <a:rPr lang="en-US" dirty="0" smtClean="0"/>
              <a:t>”</a:t>
            </a:r>
          </a:p>
          <a:p>
            <a:r>
              <a:rPr lang="en-US" dirty="0" smtClean="0"/>
              <a:t>Can load information into </a:t>
            </a:r>
            <a:r>
              <a:rPr lang="en-US" b="1" dirty="0" smtClean="0"/>
              <a:t>any registers</a:t>
            </a:r>
            <a:r>
              <a:rPr lang="en-US" dirty="0" smtClean="0"/>
              <a:t>, including 16-bit DPTR register</a:t>
            </a:r>
          </a:p>
          <a:p>
            <a:pPr lvl="1"/>
            <a:r>
              <a:rPr lang="en-US" dirty="0" smtClean="0"/>
              <a:t>DPTR can also be accessed as two 8-bit registers, the high byte DPH and low byte DPL</a:t>
            </a:r>
            <a:endParaRPr lang="en-US" dirty="0"/>
          </a:p>
        </p:txBody>
      </p:sp>
      <p:pic>
        <p:nvPicPr>
          <p:cNvPr id="4" name="Picture 2"/>
          <p:cNvPicPr>
            <a:picLocks noChangeAspect="1" noChangeArrowheads="1"/>
          </p:cNvPicPr>
          <p:nvPr/>
        </p:nvPicPr>
        <p:blipFill rotWithShape="1">
          <a:blip r:embed="rId2" cstate="print"/>
          <a:srcRect l="13315" t="5552" r="13603" b="29405"/>
          <a:stretch/>
        </p:blipFill>
        <p:spPr bwMode="auto">
          <a:xfrm>
            <a:off x="3780430" y="4135272"/>
            <a:ext cx="4612943" cy="1569492"/>
          </a:xfrm>
          <a:prstGeom prst="rect">
            <a:avLst/>
          </a:prstGeom>
          <a:noFill/>
          <a:ln w="9525">
            <a:noFill/>
            <a:miter lim="800000"/>
            <a:headEnd/>
            <a:tailEnd/>
          </a:ln>
        </p:spPr>
      </p:pic>
    </p:spTree>
    <p:extLst>
      <p:ext uri="{BB962C8B-B14F-4D97-AF65-F5344CB8AC3E}">
        <p14:creationId xmlns:p14="http://schemas.microsoft.com/office/powerpoint/2010/main" val="31654821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a:ea typeface="PMingLiU" pitchFamily="18" charset="-120"/>
              </a:rPr>
              <a:t>Division of Unsigned Numbers</a:t>
            </a:r>
            <a:endParaRPr lang="en-US" dirty="0"/>
          </a:p>
        </p:txBody>
      </p:sp>
      <p:sp>
        <p:nvSpPr>
          <p:cNvPr id="3" name="Content Placeholder 2"/>
          <p:cNvSpPr>
            <a:spLocks noGrp="1"/>
          </p:cNvSpPr>
          <p:nvPr>
            <p:ph idx="1"/>
          </p:nvPr>
        </p:nvSpPr>
        <p:spPr/>
        <p:txBody>
          <a:bodyPr/>
          <a:lstStyle/>
          <a:p>
            <a:pPr marL="0" indent="0">
              <a:buNone/>
            </a:pPr>
            <a:r>
              <a:rPr lang="en-US" dirty="0" smtClean="0"/>
              <a:t>DIV   </a:t>
            </a:r>
            <a:r>
              <a:rPr lang="en-US" dirty="0"/>
              <a:t>AB	; divide A by </a:t>
            </a:r>
            <a:r>
              <a:rPr lang="en-US" dirty="0" smtClean="0"/>
              <a:t>B</a:t>
            </a:r>
            <a:endParaRPr lang="en-US" dirty="0"/>
          </a:p>
          <a:p>
            <a:pPr marL="0" indent="0">
              <a:buNone/>
            </a:pPr>
            <a:r>
              <a:rPr lang="en-US" dirty="0"/>
              <a:t>MOV  A,#95H	;load 95 into A</a:t>
            </a:r>
          </a:p>
          <a:p>
            <a:pPr marL="0" indent="0">
              <a:buNone/>
            </a:pPr>
            <a:r>
              <a:rPr lang="en-US" dirty="0"/>
              <a:t>MOV  B,#10H	;load 10 into B</a:t>
            </a:r>
          </a:p>
          <a:p>
            <a:pPr marL="0" indent="0">
              <a:buNone/>
            </a:pPr>
            <a:r>
              <a:rPr lang="en-US" dirty="0"/>
              <a:t>DIV	   AB		;now A = 09 (quotient) and B = 05 (remainder)</a:t>
            </a:r>
          </a:p>
          <a:p>
            <a:endParaRPr lang="en-US" dirty="0"/>
          </a:p>
          <a:p>
            <a:endParaRPr lang="en-US" dirty="0"/>
          </a:p>
        </p:txBody>
      </p:sp>
      <p:pic>
        <p:nvPicPr>
          <p:cNvPr id="4" name="Picture 3"/>
          <p:cNvPicPr>
            <a:picLocks noChangeAspect="1"/>
          </p:cNvPicPr>
          <p:nvPr/>
        </p:nvPicPr>
        <p:blipFill>
          <a:blip r:embed="rId2"/>
          <a:stretch>
            <a:fillRect/>
          </a:stretch>
        </p:blipFill>
        <p:spPr>
          <a:xfrm>
            <a:off x="1903223" y="4200453"/>
            <a:ext cx="7907453" cy="944753"/>
          </a:xfrm>
          <a:prstGeom prst="rect">
            <a:avLst/>
          </a:prstGeom>
        </p:spPr>
      </p:pic>
    </p:spTree>
    <p:extLst>
      <p:ext uri="{BB962C8B-B14F-4D97-AF65-F5344CB8AC3E}">
        <p14:creationId xmlns:p14="http://schemas.microsoft.com/office/powerpoint/2010/main" val="340330375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a:ea typeface="PMingLiU" pitchFamily="18" charset="-120"/>
              </a:rPr>
              <a:t>Checking an input bit</a:t>
            </a:r>
            <a:endParaRPr lang="en-US" dirty="0"/>
          </a:p>
        </p:txBody>
      </p:sp>
      <p:sp>
        <p:nvSpPr>
          <p:cNvPr id="3" name="Content Placeholder 2"/>
          <p:cNvSpPr>
            <a:spLocks noGrp="1"/>
          </p:cNvSpPr>
          <p:nvPr>
            <p:ph idx="1"/>
          </p:nvPr>
        </p:nvSpPr>
        <p:spPr/>
        <p:txBody>
          <a:bodyPr/>
          <a:lstStyle/>
          <a:p>
            <a:pPr marL="0" indent="0">
              <a:buNone/>
            </a:pPr>
            <a:r>
              <a:rPr lang="en-US" b="1" dirty="0"/>
              <a:t>JNB (jump if no bit) ; JB (jump if bit = 1</a:t>
            </a:r>
            <a:r>
              <a:rPr lang="en-US" b="1" dirty="0" smtClean="0"/>
              <a:t>)</a:t>
            </a:r>
            <a:endParaRPr lang="en-US" b="1" dirty="0"/>
          </a:p>
          <a:p>
            <a:pPr marL="0" indent="0">
              <a:buNone/>
            </a:pPr>
            <a:r>
              <a:rPr lang="en-US" dirty="0" smtClean="0"/>
              <a:t>Assume that bit P2.3 is an input and represents the condition of an oven. If it goes high, it means that the oven is hot. Monitor the bit continuously. Whenever it goes high, send a high-to-low pulse to port P1.5 to turn on a buzzer.</a:t>
            </a:r>
          </a:p>
          <a:p>
            <a:pPr marL="0" indent="0">
              <a:buNone/>
            </a:pPr>
            <a:endParaRPr lang="en-US" dirty="0"/>
          </a:p>
          <a:p>
            <a:pPr marL="0" indent="0">
              <a:buNone/>
            </a:pPr>
            <a:r>
              <a:rPr lang="en-US" dirty="0" smtClean="0"/>
              <a:t>Solution????</a:t>
            </a:r>
            <a:endParaRPr lang="en-US" dirty="0"/>
          </a:p>
        </p:txBody>
      </p:sp>
    </p:spTree>
    <p:extLst>
      <p:ext uri="{BB962C8B-B14F-4D97-AF65-F5344CB8AC3E}">
        <p14:creationId xmlns:p14="http://schemas.microsoft.com/office/powerpoint/2010/main" val="334153111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a:ea typeface="PMingLiU" pitchFamily="18" charset="-120"/>
              </a:rPr>
              <a:t>Checking an input bit</a:t>
            </a:r>
            <a:endParaRPr lang="en-US" dirty="0"/>
          </a:p>
        </p:txBody>
      </p:sp>
      <p:sp>
        <p:nvSpPr>
          <p:cNvPr id="3" name="Content Placeholder 2"/>
          <p:cNvSpPr>
            <a:spLocks noGrp="1"/>
          </p:cNvSpPr>
          <p:nvPr>
            <p:ph idx="1"/>
          </p:nvPr>
        </p:nvSpPr>
        <p:spPr/>
        <p:txBody>
          <a:bodyPr/>
          <a:lstStyle/>
          <a:p>
            <a:pPr marL="0" indent="0">
              <a:buNone/>
            </a:pPr>
            <a:r>
              <a:rPr lang="en-US" b="1" dirty="0"/>
              <a:t>JNB (jump if no bit) ; JB (jump if bit = 1</a:t>
            </a:r>
            <a:r>
              <a:rPr lang="en-US" b="1" dirty="0" smtClean="0"/>
              <a:t>)</a:t>
            </a:r>
            <a:endParaRPr lang="en-US" b="1" dirty="0"/>
          </a:p>
          <a:p>
            <a:pPr marL="0" indent="0">
              <a:buNone/>
            </a:pPr>
            <a:r>
              <a:rPr lang="en-US" dirty="0" smtClean="0"/>
              <a:t>Assume that bit P2.3 is an input and represents the condition of an oven. If it goes high, it means that the oven is hot. Monitor the bit continuously. Whenever it goes high, send a high-to-low pulse to port P1.5 to turn on a buzzer.</a:t>
            </a:r>
          </a:p>
          <a:p>
            <a:pPr marL="0" indent="0">
              <a:buNone/>
            </a:pPr>
            <a:r>
              <a:rPr lang="en-US" dirty="0" smtClean="0"/>
              <a:t>Solution:</a:t>
            </a:r>
          </a:p>
          <a:p>
            <a:pPr marL="0" indent="0">
              <a:buNone/>
            </a:pPr>
            <a:r>
              <a:rPr lang="en-US" dirty="0" smtClean="0"/>
              <a:t>HERE: JNB P2.3, HERE   ; Keep monitoring for high</a:t>
            </a:r>
          </a:p>
          <a:p>
            <a:pPr marL="0" indent="0">
              <a:buNone/>
            </a:pPr>
            <a:r>
              <a:rPr lang="en-US" dirty="0"/>
              <a:t> </a:t>
            </a:r>
            <a:r>
              <a:rPr lang="en-US" dirty="0" smtClean="0"/>
              <a:t>           SETB P1.5            ; Set bit P1.5 = 1</a:t>
            </a:r>
          </a:p>
          <a:p>
            <a:pPr marL="0" indent="0">
              <a:buNone/>
            </a:pPr>
            <a:r>
              <a:rPr lang="en-US" dirty="0"/>
              <a:t> </a:t>
            </a:r>
            <a:r>
              <a:rPr lang="en-US" dirty="0" smtClean="0"/>
              <a:t>           CLR P1.5              ; make high-to-low</a:t>
            </a:r>
            <a:endParaRPr lang="en-US" dirty="0"/>
          </a:p>
        </p:txBody>
      </p:sp>
    </p:spTree>
    <p:extLst>
      <p:ext uri="{BB962C8B-B14F-4D97-AF65-F5344CB8AC3E}">
        <p14:creationId xmlns:p14="http://schemas.microsoft.com/office/powerpoint/2010/main" val="359350608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a:ea typeface="PMingLiU" pitchFamily="18" charset="-120"/>
              </a:rPr>
              <a:t>Switch Register Banks</a:t>
            </a:r>
            <a:endParaRPr lang="en-US" dirty="0"/>
          </a:p>
        </p:txBody>
      </p:sp>
      <p:sp>
        <p:nvSpPr>
          <p:cNvPr id="3" name="Content Placeholder 2"/>
          <p:cNvSpPr>
            <a:spLocks noGrp="1"/>
          </p:cNvSpPr>
          <p:nvPr>
            <p:ph idx="1"/>
          </p:nvPr>
        </p:nvSpPr>
        <p:spPr/>
        <p:txBody>
          <a:bodyPr/>
          <a:lstStyle/>
          <a:p>
            <a:endParaRPr lang="en-US" dirty="0" smtClean="0"/>
          </a:p>
          <a:p>
            <a:endParaRPr lang="en-US" dirty="0"/>
          </a:p>
          <a:p>
            <a:endParaRPr lang="en-US" dirty="0" smtClean="0"/>
          </a:p>
          <a:p>
            <a:endParaRPr lang="en-US" dirty="0"/>
          </a:p>
          <a:p>
            <a:endParaRPr lang="en-US" dirty="0" smtClean="0"/>
          </a:p>
          <a:p>
            <a:r>
              <a:rPr lang="en-US" dirty="0" smtClean="0"/>
              <a:t>Solution????</a:t>
            </a:r>
            <a:endParaRPr lang="en-US" dirty="0"/>
          </a:p>
        </p:txBody>
      </p:sp>
      <p:pic>
        <p:nvPicPr>
          <p:cNvPr id="4" name="Picture 3"/>
          <p:cNvPicPr>
            <a:picLocks noChangeAspect="1"/>
          </p:cNvPicPr>
          <p:nvPr/>
        </p:nvPicPr>
        <p:blipFill>
          <a:blip r:embed="rId2">
            <a:duotone>
              <a:schemeClr val="accent2">
                <a:shade val="45000"/>
                <a:satMod val="135000"/>
              </a:schemeClr>
              <a:prstClr val="white"/>
            </a:duotone>
          </a:blip>
          <a:stretch>
            <a:fillRect/>
          </a:stretch>
        </p:blipFill>
        <p:spPr>
          <a:xfrm>
            <a:off x="838200" y="1825625"/>
            <a:ext cx="6995615" cy="2088461"/>
          </a:xfrm>
          <a:prstGeom prst="rect">
            <a:avLst/>
          </a:prstGeom>
        </p:spPr>
      </p:pic>
    </p:spTree>
    <p:extLst>
      <p:ext uri="{BB962C8B-B14F-4D97-AF65-F5344CB8AC3E}">
        <p14:creationId xmlns:p14="http://schemas.microsoft.com/office/powerpoint/2010/main" val="257678070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a:ea typeface="PMingLiU" pitchFamily="18" charset="-120"/>
              </a:rPr>
              <a:t>Switch Register Banks</a:t>
            </a:r>
            <a:endParaRPr lang="en-US" dirty="0"/>
          </a:p>
        </p:txBody>
      </p:sp>
      <p:sp>
        <p:nvSpPr>
          <p:cNvPr id="3" name="Content Placeholder 2"/>
          <p:cNvSpPr>
            <a:spLocks noGrp="1"/>
          </p:cNvSpPr>
          <p:nvPr>
            <p:ph idx="1"/>
          </p:nvPr>
        </p:nvSpPr>
        <p:spPr/>
        <p:txBody>
          <a:bodyPr/>
          <a:lstStyle/>
          <a:p>
            <a:endParaRPr lang="en-US" dirty="0" smtClean="0"/>
          </a:p>
          <a:p>
            <a:endParaRPr lang="en-US" dirty="0"/>
          </a:p>
          <a:p>
            <a:endParaRPr lang="en-US" dirty="0" smtClean="0"/>
          </a:p>
          <a:p>
            <a:endParaRPr lang="en-US" dirty="0"/>
          </a:p>
          <a:p>
            <a:endParaRPr lang="en-US" dirty="0" smtClean="0"/>
          </a:p>
          <a:p>
            <a:r>
              <a:rPr lang="en-US" dirty="0" smtClean="0"/>
              <a:t>Solution:</a:t>
            </a:r>
            <a:endParaRPr lang="en-US" dirty="0"/>
          </a:p>
        </p:txBody>
      </p:sp>
      <p:pic>
        <p:nvPicPr>
          <p:cNvPr id="4" name="Picture 3"/>
          <p:cNvPicPr>
            <a:picLocks noChangeAspect="1"/>
          </p:cNvPicPr>
          <p:nvPr/>
        </p:nvPicPr>
        <p:blipFill>
          <a:blip r:embed="rId2">
            <a:duotone>
              <a:schemeClr val="accent2">
                <a:shade val="45000"/>
                <a:satMod val="135000"/>
              </a:schemeClr>
              <a:prstClr val="white"/>
            </a:duotone>
          </a:blip>
          <a:stretch>
            <a:fillRect/>
          </a:stretch>
        </p:blipFill>
        <p:spPr>
          <a:xfrm>
            <a:off x="838200" y="1825625"/>
            <a:ext cx="6995615" cy="2088461"/>
          </a:xfrm>
          <a:prstGeom prst="rect">
            <a:avLst/>
          </a:prstGeom>
        </p:spPr>
      </p:pic>
      <p:pic>
        <p:nvPicPr>
          <p:cNvPr id="5" name="Picture 4"/>
          <p:cNvPicPr>
            <a:picLocks noChangeAspect="1"/>
          </p:cNvPicPr>
          <p:nvPr/>
        </p:nvPicPr>
        <p:blipFill>
          <a:blip r:embed="rId3">
            <a:duotone>
              <a:schemeClr val="accent3">
                <a:shade val="45000"/>
                <a:satMod val="135000"/>
              </a:schemeClr>
              <a:prstClr val="white"/>
            </a:duotone>
            <a:extLst>
              <a:ext uri="{BEBA8EAE-BF5A-486C-A8C5-ECC9F3942E4B}">
                <a14:imgProps xmlns:a14="http://schemas.microsoft.com/office/drawing/2010/main">
                  <a14:imgLayer r:embed="rId4">
                    <a14:imgEffect>
                      <a14:brightnessContrast contrast="40000"/>
                    </a14:imgEffect>
                  </a14:imgLayer>
                </a14:imgProps>
              </a:ext>
            </a:extLst>
          </a:blip>
          <a:stretch>
            <a:fillRect/>
          </a:stretch>
        </p:blipFill>
        <p:spPr>
          <a:xfrm>
            <a:off x="3380998" y="4384739"/>
            <a:ext cx="8301485" cy="2057005"/>
          </a:xfrm>
          <a:prstGeom prst="rect">
            <a:avLst/>
          </a:prstGeom>
        </p:spPr>
      </p:pic>
    </p:spTree>
    <p:extLst>
      <p:ext uri="{BB962C8B-B14F-4D97-AF65-F5344CB8AC3E}">
        <p14:creationId xmlns:p14="http://schemas.microsoft.com/office/powerpoint/2010/main" val="175540652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a:ea typeface="PMingLiU" pitchFamily="18" charset="-120"/>
              </a:rPr>
              <a:t>Pushing onto Stack</a:t>
            </a:r>
            <a:endParaRPr lang="en-US" dirty="0"/>
          </a:p>
        </p:txBody>
      </p:sp>
      <p:sp>
        <p:nvSpPr>
          <p:cNvPr id="3" name="Content Placeholder 2"/>
          <p:cNvSpPr>
            <a:spLocks noGrp="1"/>
          </p:cNvSpPr>
          <p:nvPr>
            <p:ph idx="1"/>
          </p:nvPr>
        </p:nvSpPr>
        <p:spPr/>
        <p:txBody>
          <a:bodyPr/>
          <a:lstStyle/>
          <a:p>
            <a:endParaRPr lang="en-US" dirty="0" smtClean="0"/>
          </a:p>
          <a:p>
            <a:endParaRPr lang="en-US" dirty="0"/>
          </a:p>
          <a:p>
            <a:endParaRPr lang="en-US" dirty="0" smtClean="0"/>
          </a:p>
          <a:p>
            <a:endParaRPr lang="en-US" dirty="0"/>
          </a:p>
          <a:p>
            <a:r>
              <a:rPr lang="en-US" dirty="0" smtClean="0"/>
              <a:t>Solution????</a:t>
            </a:r>
            <a:endParaRPr lang="en-US" dirty="0"/>
          </a:p>
        </p:txBody>
      </p:sp>
      <p:pic>
        <p:nvPicPr>
          <p:cNvPr id="4" name="Picture 3"/>
          <p:cNvPicPr>
            <a:picLocks noChangeAspect="1"/>
          </p:cNvPicPr>
          <p:nvPr/>
        </p:nvPicPr>
        <p:blipFill>
          <a:blip r:embed="rId2">
            <a:duotone>
              <a:schemeClr val="accent5">
                <a:shade val="45000"/>
                <a:satMod val="135000"/>
              </a:schemeClr>
              <a:prstClr val="white"/>
            </a:duotone>
            <a:extLst>
              <a:ext uri="{BEBA8EAE-BF5A-486C-A8C5-ECC9F3942E4B}">
                <a14:imgProps xmlns:a14="http://schemas.microsoft.com/office/drawing/2010/main">
                  <a14:imgLayer r:embed="rId3">
                    <a14:imgEffect>
                      <a14:sharpenSoften amount="50000"/>
                    </a14:imgEffect>
                    <a14:imgEffect>
                      <a14:brightnessContrast bright="20000" contrast="40000"/>
                    </a14:imgEffect>
                  </a14:imgLayer>
                </a14:imgProps>
              </a:ext>
            </a:extLst>
          </a:blip>
          <a:stretch>
            <a:fillRect/>
          </a:stretch>
        </p:blipFill>
        <p:spPr>
          <a:xfrm>
            <a:off x="838200" y="1825624"/>
            <a:ext cx="7642203" cy="1695497"/>
          </a:xfrm>
          <a:prstGeom prst="rect">
            <a:avLst/>
          </a:prstGeom>
        </p:spPr>
      </p:pic>
    </p:spTree>
    <p:extLst>
      <p:ext uri="{BB962C8B-B14F-4D97-AF65-F5344CB8AC3E}">
        <p14:creationId xmlns:p14="http://schemas.microsoft.com/office/powerpoint/2010/main" val="34939066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a:ea typeface="PMingLiU" pitchFamily="18" charset="-120"/>
              </a:rPr>
              <a:t>Pushing onto Stack</a:t>
            </a:r>
            <a:endParaRPr lang="en-US" dirty="0"/>
          </a:p>
        </p:txBody>
      </p:sp>
      <p:sp>
        <p:nvSpPr>
          <p:cNvPr id="3" name="Content Placeholder 2"/>
          <p:cNvSpPr>
            <a:spLocks noGrp="1"/>
          </p:cNvSpPr>
          <p:nvPr>
            <p:ph idx="1"/>
          </p:nvPr>
        </p:nvSpPr>
        <p:spPr/>
        <p:txBody>
          <a:bodyPr/>
          <a:lstStyle/>
          <a:p>
            <a:endParaRPr lang="en-US" dirty="0" smtClean="0"/>
          </a:p>
          <a:p>
            <a:endParaRPr lang="en-US" dirty="0"/>
          </a:p>
          <a:p>
            <a:endParaRPr lang="en-US" dirty="0" smtClean="0"/>
          </a:p>
          <a:p>
            <a:endParaRPr lang="en-US" dirty="0"/>
          </a:p>
          <a:p>
            <a:r>
              <a:rPr lang="en-US" dirty="0" smtClean="0"/>
              <a:t>Solution:</a:t>
            </a:r>
            <a:endParaRPr lang="en-US" dirty="0"/>
          </a:p>
        </p:txBody>
      </p:sp>
      <p:pic>
        <p:nvPicPr>
          <p:cNvPr id="4" name="Picture 3"/>
          <p:cNvPicPr>
            <a:picLocks noChangeAspect="1"/>
          </p:cNvPicPr>
          <p:nvPr/>
        </p:nvPicPr>
        <p:blipFill>
          <a:blip r:embed="rId2">
            <a:duotone>
              <a:schemeClr val="accent5">
                <a:shade val="45000"/>
                <a:satMod val="135000"/>
              </a:schemeClr>
              <a:prstClr val="white"/>
            </a:duotone>
            <a:extLst>
              <a:ext uri="{BEBA8EAE-BF5A-486C-A8C5-ECC9F3942E4B}">
                <a14:imgProps xmlns:a14="http://schemas.microsoft.com/office/drawing/2010/main">
                  <a14:imgLayer r:embed="rId3">
                    <a14:imgEffect>
                      <a14:sharpenSoften amount="50000"/>
                    </a14:imgEffect>
                    <a14:imgEffect>
                      <a14:brightnessContrast bright="20000" contrast="40000"/>
                    </a14:imgEffect>
                  </a14:imgLayer>
                </a14:imgProps>
              </a:ext>
            </a:extLst>
          </a:blip>
          <a:stretch>
            <a:fillRect/>
          </a:stretch>
        </p:blipFill>
        <p:spPr>
          <a:xfrm>
            <a:off x="838200" y="1825624"/>
            <a:ext cx="7642203" cy="1695497"/>
          </a:xfrm>
          <a:prstGeom prst="rect">
            <a:avLst/>
          </a:prstGeom>
        </p:spPr>
      </p:pic>
      <p:pic>
        <p:nvPicPr>
          <p:cNvPr id="5" name="Picture 4"/>
          <p:cNvPicPr>
            <a:picLocks noChangeAspect="1"/>
          </p:cNvPicPr>
          <p:nvPr/>
        </p:nvPicPr>
        <p:blipFill>
          <a:blip r:embed="rId4">
            <a:extLst>
              <a:ext uri="{BEBA8EAE-BF5A-486C-A8C5-ECC9F3942E4B}">
                <a14:imgProps xmlns:a14="http://schemas.microsoft.com/office/drawing/2010/main">
                  <a14:imgLayer r:embed="rId5">
                    <a14:imgEffect>
                      <a14:sharpenSoften amount="50000"/>
                    </a14:imgEffect>
                  </a14:imgLayer>
                </a14:imgProps>
              </a:ext>
            </a:extLst>
          </a:blip>
          <a:stretch>
            <a:fillRect/>
          </a:stretch>
        </p:blipFill>
        <p:spPr>
          <a:xfrm>
            <a:off x="4980225" y="3656058"/>
            <a:ext cx="5678677" cy="2809451"/>
          </a:xfrm>
          <a:prstGeom prst="rect">
            <a:avLst/>
          </a:prstGeom>
        </p:spPr>
      </p:pic>
    </p:spTree>
    <p:extLst>
      <p:ext uri="{BB962C8B-B14F-4D97-AF65-F5344CB8AC3E}">
        <p14:creationId xmlns:p14="http://schemas.microsoft.com/office/powerpoint/2010/main" val="113633777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a:ea typeface="PMingLiU" pitchFamily="18" charset="-120"/>
              </a:rPr>
              <a:t>Popping from Stack</a:t>
            </a:r>
            <a:endParaRPr lang="en-US" dirty="0"/>
          </a:p>
        </p:txBody>
      </p:sp>
      <p:sp>
        <p:nvSpPr>
          <p:cNvPr id="3" name="Content Placeholder 2"/>
          <p:cNvSpPr>
            <a:spLocks noGrp="1"/>
          </p:cNvSpPr>
          <p:nvPr>
            <p:ph idx="1"/>
          </p:nvPr>
        </p:nvSpPr>
        <p:spPr/>
        <p:txBody>
          <a:bodyPr/>
          <a:lstStyle/>
          <a:p>
            <a:endParaRPr lang="en-US" dirty="0" smtClean="0"/>
          </a:p>
          <a:p>
            <a:endParaRPr lang="en-US" dirty="0"/>
          </a:p>
          <a:p>
            <a:endParaRPr lang="en-US" dirty="0" smtClean="0"/>
          </a:p>
          <a:p>
            <a:endParaRPr lang="en-US" dirty="0"/>
          </a:p>
          <a:p>
            <a:r>
              <a:rPr lang="en-US" dirty="0" smtClean="0"/>
              <a:t>Solution????</a:t>
            </a:r>
            <a:endParaRPr lang="en-US" dirty="0"/>
          </a:p>
        </p:txBody>
      </p:sp>
      <p:pic>
        <p:nvPicPr>
          <p:cNvPr id="4" name="Picture 3"/>
          <p:cNvPicPr>
            <a:picLocks noChangeAspect="1"/>
          </p:cNvPicPr>
          <p:nvPr/>
        </p:nvPicPr>
        <p:blipFill>
          <a:blip r:embed="rId2"/>
          <a:stretch>
            <a:fillRect/>
          </a:stretch>
        </p:blipFill>
        <p:spPr>
          <a:xfrm>
            <a:off x="838199" y="1825624"/>
            <a:ext cx="7692131" cy="1586315"/>
          </a:xfrm>
          <a:prstGeom prst="rect">
            <a:avLst/>
          </a:prstGeom>
        </p:spPr>
      </p:pic>
    </p:spTree>
    <p:extLst>
      <p:ext uri="{BB962C8B-B14F-4D97-AF65-F5344CB8AC3E}">
        <p14:creationId xmlns:p14="http://schemas.microsoft.com/office/powerpoint/2010/main" val="82131376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a:ea typeface="PMingLiU" pitchFamily="18" charset="-120"/>
              </a:rPr>
              <a:t>Popping from Stack</a:t>
            </a:r>
            <a:endParaRPr lang="en-US" dirty="0"/>
          </a:p>
        </p:txBody>
      </p:sp>
      <p:sp>
        <p:nvSpPr>
          <p:cNvPr id="3" name="Content Placeholder 2"/>
          <p:cNvSpPr>
            <a:spLocks noGrp="1"/>
          </p:cNvSpPr>
          <p:nvPr>
            <p:ph idx="1"/>
          </p:nvPr>
        </p:nvSpPr>
        <p:spPr/>
        <p:txBody>
          <a:bodyPr/>
          <a:lstStyle/>
          <a:p>
            <a:endParaRPr lang="en-US" dirty="0" smtClean="0"/>
          </a:p>
          <a:p>
            <a:endParaRPr lang="en-US" dirty="0"/>
          </a:p>
          <a:p>
            <a:endParaRPr lang="en-US" dirty="0" smtClean="0"/>
          </a:p>
          <a:p>
            <a:endParaRPr lang="en-US" dirty="0"/>
          </a:p>
          <a:p>
            <a:r>
              <a:rPr lang="en-US" dirty="0" smtClean="0"/>
              <a:t>Solution:</a:t>
            </a:r>
            <a:endParaRPr lang="en-US" dirty="0"/>
          </a:p>
        </p:txBody>
      </p:sp>
      <p:pic>
        <p:nvPicPr>
          <p:cNvPr id="4" name="Picture 3"/>
          <p:cNvPicPr>
            <a:picLocks noChangeAspect="1"/>
          </p:cNvPicPr>
          <p:nvPr/>
        </p:nvPicPr>
        <p:blipFill>
          <a:blip r:embed="rId2"/>
          <a:stretch>
            <a:fillRect/>
          </a:stretch>
        </p:blipFill>
        <p:spPr>
          <a:xfrm>
            <a:off x="838199" y="1825624"/>
            <a:ext cx="7692131" cy="1586315"/>
          </a:xfrm>
          <a:prstGeom prst="rect">
            <a:avLst/>
          </a:prstGeom>
        </p:spPr>
      </p:pic>
      <p:pic>
        <p:nvPicPr>
          <p:cNvPr id="5" name="Picture 4"/>
          <p:cNvPicPr>
            <a:picLocks noChangeAspect="1"/>
          </p:cNvPicPr>
          <p:nvPr/>
        </p:nvPicPr>
        <p:blipFill>
          <a:blip r:embed="rId3">
            <a:extLst>
              <a:ext uri="{BEBA8EAE-BF5A-486C-A8C5-ECC9F3942E4B}">
                <a14:imgProps xmlns:a14="http://schemas.microsoft.com/office/drawing/2010/main">
                  <a14:imgLayer r:embed="rId4">
                    <a14:imgEffect>
                      <a14:sharpenSoften amount="50000"/>
                    </a14:imgEffect>
                  </a14:imgLayer>
                </a14:imgProps>
              </a:ext>
            </a:extLst>
          </a:blip>
          <a:stretch>
            <a:fillRect/>
          </a:stretch>
        </p:blipFill>
        <p:spPr>
          <a:xfrm>
            <a:off x="3685677" y="3984826"/>
            <a:ext cx="5663039" cy="2275926"/>
          </a:xfrm>
          <a:prstGeom prst="rect">
            <a:avLst/>
          </a:prstGeom>
        </p:spPr>
      </p:pic>
    </p:spTree>
    <p:extLst>
      <p:ext uri="{BB962C8B-B14F-4D97-AF65-F5344CB8AC3E}">
        <p14:creationId xmlns:p14="http://schemas.microsoft.com/office/powerpoint/2010/main" val="313303930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a:ea typeface="PMingLiU" pitchFamily="18" charset="-120"/>
              </a:rPr>
              <a:t>Looping</a:t>
            </a:r>
            <a:endParaRPr lang="en-US" dirty="0"/>
          </a:p>
        </p:txBody>
      </p:sp>
      <p:sp>
        <p:nvSpPr>
          <p:cNvPr id="3" name="Content Placeholder 2"/>
          <p:cNvSpPr>
            <a:spLocks noGrp="1"/>
          </p:cNvSpPr>
          <p:nvPr>
            <p:ph idx="1"/>
          </p:nvPr>
        </p:nvSpPr>
        <p:spPr/>
        <p:txBody>
          <a:bodyPr/>
          <a:lstStyle/>
          <a:p>
            <a:r>
              <a:rPr lang="en-US" dirty="0" smtClean="0"/>
              <a:t>Write a program to </a:t>
            </a:r>
          </a:p>
          <a:p>
            <a:pPr lvl="1"/>
            <a:r>
              <a:rPr lang="en-US" dirty="0" smtClean="0"/>
              <a:t>Clear ACC, then</a:t>
            </a:r>
          </a:p>
          <a:p>
            <a:pPr lvl="1"/>
            <a:r>
              <a:rPr lang="en-US" dirty="0" smtClean="0"/>
              <a:t>Add 3 to the accumulator ten times.</a:t>
            </a:r>
            <a:endParaRPr lang="en-US" dirty="0"/>
          </a:p>
        </p:txBody>
      </p:sp>
    </p:spTree>
    <p:extLst>
      <p:ext uri="{BB962C8B-B14F-4D97-AF65-F5344CB8AC3E}">
        <p14:creationId xmlns:p14="http://schemas.microsoft.com/office/powerpoint/2010/main" val="7204548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a typeface="Calibri" pitchFamily="34" charset="0"/>
              </a:rPr>
              <a:t>Register Addressing Mode</a:t>
            </a:r>
            <a:endParaRPr lang="en-US" dirty="0"/>
          </a:p>
        </p:txBody>
      </p:sp>
      <p:sp>
        <p:nvSpPr>
          <p:cNvPr id="3" name="Content Placeholder 2"/>
          <p:cNvSpPr>
            <a:spLocks noGrp="1"/>
          </p:cNvSpPr>
          <p:nvPr>
            <p:ph idx="1"/>
          </p:nvPr>
        </p:nvSpPr>
        <p:spPr/>
        <p:txBody>
          <a:bodyPr>
            <a:normAutofit/>
          </a:bodyPr>
          <a:lstStyle/>
          <a:p>
            <a:r>
              <a:rPr lang="en-US" dirty="0" smtClean="0">
                <a:ea typeface="Calibri" pitchFamily="34" charset="0"/>
              </a:rPr>
              <a:t>Use registers to hold the data to be manipulated.</a:t>
            </a:r>
          </a:p>
          <a:p>
            <a:endParaRPr lang="en-US" dirty="0">
              <a:ea typeface="Calibri" pitchFamily="34" charset="0"/>
            </a:endParaRPr>
          </a:p>
          <a:p>
            <a:endParaRPr lang="en-US" dirty="0" smtClean="0">
              <a:ea typeface="Calibri" pitchFamily="34" charset="0"/>
            </a:endParaRPr>
          </a:p>
          <a:p>
            <a:endParaRPr lang="en-US" dirty="0">
              <a:ea typeface="Calibri" pitchFamily="34" charset="0"/>
            </a:endParaRPr>
          </a:p>
          <a:p>
            <a:r>
              <a:rPr lang="en-US" dirty="0" smtClean="0">
                <a:ea typeface="Calibri" pitchFamily="34" charset="0"/>
              </a:rPr>
              <a:t>The source and destination registers must match in size.</a:t>
            </a:r>
          </a:p>
          <a:p>
            <a:pPr lvl="1"/>
            <a:r>
              <a:rPr lang="en-US" dirty="0" smtClean="0">
                <a:ea typeface="Calibri" pitchFamily="34" charset="0"/>
              </a:rPr>
              <a:t>MOV DPTR,A will give an error</a:t>
            </a:r>
          </a:p>
          <a:p>
            <a:endParaRPr lang="en-US" dirty="0" smtClean="0">
              <a:ea typeface="Calibri" pitchFamily="34" charset="0"/>
            </a:endParaRPr>
          </a:p>
          <a:p>
            <a:r>
              <a:rPr lang="en-US" dirty="0" smtClean="0">
                <a:ea typeface="Calibri" pitchFamily="34" charset="0"/>
              </a:rPr>
              <a:t>The movement of data between Rn registers is not allowed</a:t>
            </a:r>
          </a:p>
          <a:p>
            <a:pPr lvl="1"/>
            <a:r>
              <a:rPr lang="en-US" dirty="0" smtClean="0">
                <a:ea typeface="Calibri" pitchFamily="34" charset="0"/>
              </a:rPr>
              <a:t>MOV R4,R7 is invalid</a:t>
            </a:r>
          </a:p>
          <a:p>
            <a:pPr marL="0" indent="0">
              <a:buNone/>
            </a:pPr>
            <a:endParaRPr lang="en-US" dirty="0" smtClean="0">
              <a:ea typeface="Calibri" pitchFamily="34" charset="0"/>
            </a:endParaRPr>
          </a:p>
        </p:txBody>
      </p:sp>
      <p:pic>
        <p:nvPicPr>
          <p:cNvPr id="4" name="Picture 2"/>
          <p:cNvPicPr>
            <a:picLocks noChangeAspect="1" noChangeArrowheads="1"/>
          </p:cNvPicPr>
          <p:nvPr/>
        </p:nvPicPr>
        <p:blipFill>
          <a:blip r:embed="rId2" cstate="print"/>
          <a:srcRect/>
          <a:stretch>
            <a:fillRect/>
          </a:stretch>
        </p:blipFill>
        <p:spPr bwMode="auto">
          <a:xfrm>
            <a:off x="2759691" y="2267661"/>
            <a:ext cx="6267450" cy="1562100"/>
          </a:xfrm>
          <a:prstGeom prst="rect">
            <a:avLst/>
          </a:prstGeom>
          <a:noFill/>
          <a:ln w="9525">
            <a:noFill/>
            <a:miter lim="800000"/>
            <a:headEnd/>
            <a:tailEnd/>
          </a:ln>
        </p:spPr>
      </p:pic>
      <p:pic>
        <p:nvPicPr>
          <p:cNvPr id="5" name="Picture 3"/>
          <p:cNvPicPr>
            <a:picLocks noChangeAspect="1" noChangeArrowheads="1"/>
          </p:cNvPicPr>
          <p:nvPr/>
        </p:nvPicPr>
        <p:blipFill>
          <a:blip r:embed="rId3" cstate="print"/>
          <a:srcRect/>
          <a:stretch>
            <a:fillRect/>
          </a:stretch>
        </p:blipFill>
        <p:spPr bwMode="auto">
          <a:xfrm>
            <a:off x="5715853" y="4271797"/>
            <a:ext cx="2571750" cy="933450"/>
          </a:xfrm>
          <a:prstGeom prst="rect">
            <a:avLst/>
          </a:prstGeom>
          <a:noFill/>
          <a:ln w="9525">
            <a:noFill/>
            <a:miter lim="800000"/>
            <a:headEnd/>
            <a:tailEnd/>
          </a:ln>
        </p:spPr>
      </p:pic>
    </p:spTree>
    <p:extLst>
      <p:ext uri="{BB962C8B-B14F-4D97-AF65-F5344CB8AC3E}">
        <p14:creationId xmlns:p14="http://schemas.microsoft.com/office/powerpoint/2010/main" val="2366192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47"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a:ea typeface="PMingLiU" pitchFamily="18" charset="-120"/>
              </a:rPr>
              <a:t>Looping</a:t>
            </a:r>
            <a:endParaRPr lang="en-US" dirty="0"/>
          </a:p>
        </p:txBody>
      </p:sp>
      <p:sp>
        <p:nvSpPr>
          <p:cNvPr id="3" name="Content Placeholder 2"/>
          <p:cNvSpPr>
            <a:spLocks noGrp="1"/>
          </p:cNvSpPr>
          <p:nvPr>
            <p:ph idx="1"/>
          </p:nvPr>
        </p:nvSpPr>
        <p:spPr/>
        <p:txBody>
          <a:bodyPr/>
          <a:lstStyle/>
          <a:p>
            <a:pPr marL="0" indent="0">
              <a:buNone/>
            </a:pPr>
            <a:r>
              <a:rPr lang="en-US" dirty="0" smtClean="0"/>
              <a:t>Write a program to </a:t>
            </a:r>
          </a:p>
          <a:p>
            <a:pPr lvl="1"/>
            <a:r>
              <a:rPr lang="en-US" dirty="0" smtClean="0"/>
              <a:t>Clear ACC, then</a:t>
            </a:r>
          </a:p>
          <a:p>
            <a:pPr lvl="1"/>
            <a:r>
              <a:rPr lang="en-US" dirty="0" smtClean="0"/>
              <a:t>Add 3 to the accumulator ten times.</a:t>
            </a:r>
          </a:p>
          <a:p>
            <a:pPr lvl="1"/>
            <a:endParaRPr lang="en-US" dirty="0" smtClean="0"/>
          </a:p>
        </p:txBody>
      </p:sp>
      <p:pic>
        <p:nvPicPr>
          <p:cNvPr id="4" name="Picture 3"/>
          <p:cNvPicPr>
            <a:picLocks noChangeAspect="1"/>
          </p:cNvPicPr>
          <p:nvPr/>
        </p:nvPicPr>
        <p:blipFill rotWithShape="1">
          <a:blip r:embed="rId2"/>
          <a:srcRect t="25163"/>
          <a:stretch/>
        </p:blipFill>
        <p:spPr>
          <a:xfrm>
            <a:off x="838200" y="3452883"/>
            <a:ext cx="8525802" cy="1714145"/>
          </a:xfrm>
          <a:prstGeom prst="rect">
            <a:avLst/>
          </a:prstGeom>
        </p:spPr>
      </p:pic>
    </p:spTree>
    <p:extLst>
      <p:ext uri="{BB962C8B-B14F-4D97-AF65-F5344CB8AC3E}">
        <p14:creationId xmlns:p14="http://schemas.microsoft.com/office/powerpoint/2010/main" val="206339159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a:ea typeface="PMingLiU" pitchFamily="18" charset="-120"/>
              </a:rPr>
              <a:t>Loop inside a Loop (Nested Loop)</a:t>
            </a:r>
            <a:endParaRPr lang="en-US" dirty="0"/>
          </a:p>
        </p:txBody>
      </p:sp>
      <p:sp>
        <p:nvSpPr>
          <p:cNvPr id="3" name="Content Placeholder 2"/>
          <p:cNvSpPr>
            <a:spLocks noGrp="1"/>
          </p:cNvSpPr>
          <p:nvPr>
            <p:ph idx="1"/>
          </p:nvPr>
        </p:nvSpPr>
        <p:spPr/>
        <p:txBody>
          <a:bodyPr/>
          <a:lstStyle/>
          <a:p>
            <a:r>
              <a:rPr lang="en-US" dirty="0" smtClean="0"/>
              <a:t>Write a program to (a) load the accumulator with the values 55H and (b) complement the ACC 700 times.</a:t>
            </a:r>
          </a:p>
          <a:p>
            <a:endParaRPr lang="en-US" dirty="0"/>
          </a:p>
          <a:p>
            <a:r>
              <a:rPr lang="en-US" dirty="0" smtClean="0"/>
              <a:t>Solution??</a:t>
            </a:r>
            <a:endParaRPr lang="en-US" dirty="0"/>
          </a:p>
        </p:txBody>
      </p:sp>
    </p:spTree>
    <p:extLst>
      <p:ext uri="{BB962C8B-B14F-4D97-AF65-F5344CB8AC3E}">
        <p14:creationId xmlns:p14="http://schemas.microsoft.com/office/powerpoint/2010/main" val="205621159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a:ea typeface="PMingLiU" pitchFamily="18" charset="-120"/>
              </a:rPr>
              <a:t>Loop inside a Loop (Nested Loop)</a:t>
            </a:r>
            <a:endParaRPr lang="en-US" dirty="0"/>
          </a:p>
        </p:txBody>
      </p:sp>
      <p:sp>
        <p:nvSpPr>
          <p:cNvPr id="3" name="Content Placeholder 2"/>
          <p:cNvSpPr>
            <a:spLocks noGrp="1"/>
          </p:cNvSpPr>
          <p:nvPr>
            <p:ph idx="1"/>
          </p:nvPr>
        </p:nvSpPr>
        <p:spPr/>
        <p:txBody>
          <a:bodyPr/>
          <a:lstStyle/>
          <a:p>
            <a:r>
              <a:rPr lang="en-US" dirty="0" smtClean="0"/>
              <a:t>Write a program to (a) load the accumulator with the values 55H and (b) complement the ACC 700 times.</a:t>
            </a:r>
          </a:p>
          <a:p>
            <a:endParaRPr lang="en-US" dirty="0"/>
          </a:p>
          <a:p>
            <a:r>
              <a:rPr lang="en-US" dirty="0" smtClean="0"/>
              <a:t>Solution:</a:t>
            </a:r>
            <a:endParaRPr lang="en-US" dirty="0"/>
          </a:p>
        </p:txBody>
      </p:sp>
      <p:pic>
        <p:nvPicPr>
          <p:cNvPr id="4" name="Picture 3"/>
          <p:cNvPicPr>
            <a:picLocks noChangeAspect="1"/>
          </p:cNvPicPr>
          <p:nvPr/>
        </p:nvPicPr>
        <p:blipFill>
          <a:blip r:embed="rId2">
            <a:duotone>
              <a:schemeClr val="accent1">
                <a:shade val="45000"/>
                <a:satMod val="135000"/>
              </a:schemeClr>
              <a:prstClr val="white"/>
            </a:duotone>
          </a:blip>
          <a:stretch>
            <a:fillRect/>
          </a:stretch>
        </p:blipFill>
        <p:spPr>
          <a:xfrm>
            <a:off x="2956445" y="3571093"/>
            <a:ext cx="6337679" cy="2967831"/>
          </a:xfrm>
          <a:prstGeom prst="rect">
            <a:avLst/>
          </a:prstGeom>
        </p:spPr>
      </p:pic>
    </p:spTree>
    <p:extLst>
      <p:ext uri="{BB962C8B-B14F-4D97-AF65-F5344CB8AC3E}">
        <p14:creationId xmlns:p14="http://schemas.microsoft.com/office/powerpoint/2010/main" val="324671514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a:ea typeface="PMingLiU" pitchFamily="18" charset="-120"/>
              </a:rPr>
              <a:t>8051 Conditional Jump Instructions</a:t>
            </a:r>
            <a:endParaRPr lang="en-US" dirty="0"/>
          </a:p>
        </p:txBody>
      </p:sp>
      <p:pic>
        <p:nvPicPr>
          <p:cNvPr id="5" name="Picture 4"/>
          <p:cNvPicPr>
            <a:picLocks noChangeAspect="1"/>
          </p:cNvPicPr>
          <p:nvPr/>
        </p:nvPicPr>
        <p:blipFill>
          <a:blip r:embed="rId2">
            <a:duotone>
              <a:schemeClr val="accent4">
                <a:shade val="45000"/>
                <a:satMod val="135000"/>
              </a:schemeClr>
              <a:prstClr val="white"/>
            </a:duotone>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3019949" y="1949781"/>
            <a:ext cx="6152101" cy="3768630"/>
          </a:xfrm>
          <a:prstGeom prst="rect">
            <a:avLst/>
          </a:prstGeom>
        </p:spPr>
      </p:pic>
    </p:spTree>
    <p:extLst>
      <p:ext uri="{BB962C8B-B14F-4D97-AF65-F5344CB8AC3E}">
        <p14:creationId xmlns:p14="http://schemas.microsoft.com/office/powerpoint/2010/main" val="2411125595"/>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rotWithShape="1">
          <a:blip r:embed="rId2" cstate="print"/>
          <a:srcRect l="3709" t="4795" r="5964" b="7367"/>
          <a:stretch/>
        </p:blipFill>
        <p:spPr bwMode="auto">
          <a:xfrm>
            <a:off x="1187355" y="341194"/>
            <a:ext cx="8502556" cy="6250675"/>
          </a:xfrm>
          <a:prstGeom prst="rect">
            <a:avLst/>
          </a:prstGeom>
          <a:noFill/>
          <a:ln w="9525">
            <a:noFill/>
            <a:miter lim="800000"/>
            <a:headEnd/>
            <a:tailEnd/>
          </a:ln>
          <a:effectLst/>
        </p:spPr>
      </p:pic>
    </p:spTree>
    <p:extLst>
      <p:ext uri="{BB962C8B-B14F-4D97-AF65-F5344CB8AC3E}">
        <p14:creationId xmlns:p14="http://schemas.microsoft.com/office/powerpoint/2010/main" val="130585735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a:ea typeface="PMingLiU" pitchFamily="18" charset="-120"/>
              </a:rPr>
              <a:t>Conditional Jump Example</a:t>
            </a:r>
            <a:endParaRPr lang="en-US" dirty="0"/>
          </a:p>
        </p:txBody>
      </p:sp>
      <p:sp>
        <p:nvSpPr>
          <p:cNvPr id="3" name="Content Placeholder 2"/>
          <p:cNvSpPr>
            <a:spLocks noGrp="1"/>
          </p:cNvSpPr>
          <p:nvPr>
            <p:ph idx="1"/>
          </p:nvPr>
        </p:nvSpPr>
        <p:spPr/>
        <p:txBody>
          <a:bodyPr/>
          <a:lstStyle/>
          <a:p>
            <a:r>
              <a:rPr lang="en-US" dirty="0" smtClean="0"/>
              <a:t>Write a program to determine if R5 contains the value 0. If so, out 55H in it.</a:t>
            </a:r>
          </a:p>
          <a:p>
            <a:endParaRPr lang="en-US" dirty="0"/>
          </a:p>
          <a:p>
            <a:endParaRPr lang="en-US" dirty="0" smtClean="0"/>
          </a:p>
          <a:p>
            <a:r>
              <a:rPr lang="en-US" dirty="0" smtClean="0"/>
              <a:t>Solution??</a:t>
            </a:r>
            <a:endParaRPr lang="en-US" dirty="0"/>
          </a:p>
        </p:txBody>
      </p:sp>
    </p:spTree>
    <p:extLst>
      <p:ext uri="{BB962C8B-B14F-4D97-AF65-F5344CB8AC3E}">
        <p14:creationId xmlns:p14="http://schemas.microsoft.com/office/powerpoint/2010/main" val="39175092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a:ea typeface="PMingLiU" pitchFamily="18" charset="-120"/>
              </a:rPr>
              <a:t>Conditional Jump Example</a:t>
            </a:r>
            <a:endParaRPr lang="en-US" dirty="0"/>
          </a:p>
        </p:txBody>
      </p:sp>
      <p:sp>
        <p:nvSpPr>
          <p:cNvPr id="3" name="Content Placeholder 2"/>
          <p:cNvSpPr>
            <a:spLocks noGrp="1"/>
          </p:cNvSpPr>
          <p:nvPr>
            <p:ph idx="1"/>
          </p:nvPr>
        </p:nvSpPr>
        <p:spPr/>
        <p:txBody>
          <a:bodyPr/>
          <a:lstStyle/>
          <a:p>
            <a:r>
              <a:rPr lang="en-US" dirty="0" smtClean="0"/>
              <a:t>Write a program to determine if R5 contains the value 0. If so, out 55H in it.</a:t>
            </a:r>
          </a:p>
          <a:p>
            <a:endParaRPr lang="en-US" dirty="0"/>
          </a:p>
          <a:p>
            <a:r>
              <a:rPr lang="en-US" dirty="0" smtClean="0"/>
              <a:t>Solution</a:t>
            </a:r>
          </a:p>
          <a:p>
            <a:endParaRPr lang="en-US" dirty="0"/>
          </a:p>
          <a:p>
            <a:pPr marL="0" indent="0">
              <a:buNone/>
            </a:pPr>
            <a:r>
              <a:rPr lang="en-US" dirty="0" smtClean="0"/>
              <a:t>            MOV A, R5    ; Copy r5 to a</a:t>
            </a:r>
          </a:p>
          <a:p>
            <a:pPr marL="0" indent="0">
              <a:buNone/>
            </a:pPr>
            <a:r>
              <a:rPr lang="en-US" dirty="0" smtClean="0"/>
              <a:t>            JNZ NEXT       ; Jump If A Is Not Zero</a:t>
            </a:r>
          </a:p>
          <a:p>
            <a:pPr marL="0" indent="0">
              <a:buNone/>
            </a:pPr>
            <a:r>
              <a:rPr lang="en-US" dirty="0" smtClean="0"/>
              <a:t>NEXT:   …</a:t>
            </a:r>
            <a:endParaRPr lang="en-US" dirty="0"/>
          </a:p>
        </p:txBody>
      </p:sp>
    </p:spTree>
    <p:extLst>
      <p:ext uri="{BB962C8B-B14F-4D97-AF65-F5344CB8AC3E}">
        <p14:creationId xmlns:p14="http://schemas.microsoft.com/office/powerpoint/2010/main" val="120496051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a:ea typeface="PMingLiU" pitchFamily="18" charset="-120"/>
              </a:rPr>
              <a:t>Conditional Jump Example</a:t>
            </a:r>
            <a:endParaRPr lang="en-US" dirty="0"/>
          </a:p>
        </p:txBody>
      </p:sp>
      <p:sp>
        <p:nvSpPr>
          <p:cNvPr id="3" name="Content Placeholder 2"/>
          <p:cNvSpPr>
            <a:spLocks noGrp="1"/>
          </p:cNvSpPr>
          <p:nvPr>
            <p:ph idx="1"/>
          </p:nvPr>
        </p:nvSpPr>
        <p:spPr/>
        <p:txBody>
          <a:bodyPr/>
          <a:lstStyle/>
          <a:p>
            <a:r>
              <a:rPr lang="en-US" dirty="0" smtClean="0"/>
              <a:t>Find the sum of the values 79H, F5H, and E2H. Put the sum in registers R0 (low byte) and R5 (high byte)</a:t>
            </a:r>
          </a:p>
          <a:p>
            <a:endParaRPr lang="en-US" dirty="0"/>
          </a:p>
          <a:p>
            <a:r>
              <a:rPr lang="en-US" dirty="0" smtClean="0"/>
              <a:t>Solution???</a:t>
            </a:r>
            <a:endParaRPr lang="en-US" dirty="0"/>
          </a:p>
        </p:txBody>
      </p:sp>
    </p:spTree>
    <p:extLst>
      <p:ext uri="{BB962C8B-B14F-4D97-AF65-F5344CB8AC3E}">
        <p14:creationId xmlns:p14="http://schemas.microsoft.com/office/powerpoint/2010/main" val="380855113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a:ea typeface="PMingLiU" pitchFamily="18" charset="-120"/>
              </a:rPr>
              <a:t>Conditional Jump Example</a:t>
            </a:r>
            <a:endParaRPr lang="en-US" dirty="0"/>
          </a:p>
        </p:txBody>
      </p:sp>
      <p:sp>
        <p:nvSpPr>
          <p:cNvPr id="3" name="Content Placeholder 2"/>
          <p:cNvSpPr>
            <a:spLocks noGrp="1"/>
          </p:cNvSpPr>
          <p:nvPr>
            <p:ph idx="1"/>
          </p:nvPr>
        </p:nvSpPr>
        <p:spPr/>
        <p:txBody>
          <a:bodyPr/>
          <a:lstStyle/>
          <a:p>
            <a:r>
              <a:rPr lang="en-US" dirty="0" smtClean="0"/>
              <a:t>Find the sum of the values 79H, F5H, and E2H. Put the sum in registers R0 (low byte) and R5 (high byte)</a:t>
            </a:r>
          </a:p>
          <a:p>
            <a:endParaRPr lang="en-US" dirty="0"/>
          </a:p>
          <a:p>
            <a:r>
              <a:rPr lang="en-US" dirty="0" smtClean="0"/>
              <a:t>Solution:</a:t>
            </a:r>
            <a:endParaRPr lang="en-US" dirty="0"/>
          </a:p>
        </p:txBody>
      </p:sp>
      <p:pic>
        <p:nvPicPr>
          <p:cNvPr id="4" name="Picture 3"/>
          <p:cNvPicPr>
            <a:picLocks noChangeAspect="1"/>
          </p:cNvPicPr>
          <p:nvPr/>
        </p:nvPicPr>
        <p:blipFill>
          <a:blip r:embed="rId2"/>
          <a:stretch>
            <a:fillRect/>
          </a:stretch>
        </p:blipFill>
        <p:spPr>
          <a:xfrm>
            <a:off x="3803602" y="3321950"/>
            <a:ext cx="6145615" cy="2964355"/>
          </a:xfrm>
          <a:prstGeom prst="rect">
            <a:avLst/>
          </a:prstGeom>
        </p:spPr>
      </p:pic>
    </p:spTree>
    <p:extLst>
      <p:ext uri="{BB962C8B-B14F-4D97-AF65-F5344CB8AC3E}">
        <p14:creationId xmlns:p14="http://schemas.microsoft.com/office/powerpoint/2010/main" val="98748232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a:ea typeface="PMingLiU" pitchFamily="18" charset="-120"/>
              </a:rPr>
              <a:t>Unconditional Jump Instructions</a:t>
            </a:r>
            <a:endParaRPr lang="en-US" dirty="0"/>
          </a:p>
        </p:txBody>
      </p:sp>
      <p:sp>
        <p:nvSpPr>
          <p:cNvPr id="3" name="Content Placeholder 2"/>
          <p:cNvSpPr>
            <a:spLocks noGrp="1"/>
          </p:cNvSpPr>
          <p:nvPr>
            <p:ph idx="1"/>
          </p:nvPr>
        </p:nvSpPr>
        <p:spPr/>
        <p:txBody>
          <a:bodyPr/>
          <a:lstStyle/>
          <a:p>
            <a:r>
              <a:rPr lang="en-US" altLang="zh-TW" dirty="0">
                <a:ea typeface="PMingLiU" pitchFamily="18" charset="-120"/>
              </a:rPr>
              <a:t>All conditional jumps are short jumps</a:t>
            </a:r>
          </a:p>
          <a:p>
            <a:pPr lvl="1"/>
            <a:r>
              <a:rPr lang="en-US" altLang="zh-TW" dirty="0">
                <a:ea typeface="PMingLiU" pitchFamily="18" charset="-120"/>
              </a:rPr>
              <a:t>Target address within -128 to +127 of PC</a:t>
            </a:r>
          </a:p>
          <a:p>
            <a:endParaRPr lang="en-US" altLang="zh-TW" dirty="0">
              <a:solidFill>
                <a:srgbClr val="00FFCC"/>
              </a:solidFill>
              <a:ea typeface="PMingLiU" pitchFamily="18" charset="-120"/>
            </a:endParaRPr>
          </a:p>
          <a:p>
            <a:r>
              <a:rPr lang="en-US" altLang="zh-TW" b="1" dirty="0">
                <a:solidFill>
                  <a:srgbClr val="00FFCC"/>
                </a:solidFill>
                <a:ea typeface="PMingLiU" pitchFamily="18" charset="-120"/>
              </a:rPr>
              <a:t>LJMP</a:t>
            </a:r>
            <a:r>
              <a:rPr lang="en-US" altLang="zh-TW" dirty="0">
                <a:ea typeface="PMingLiU" pitchFamily="18" charset="-120"/>
              </a:rPr>
              <a:t> (long jump): 3-byte instruction</a:t>
            </a:r>
          </a:p>
          <a:p>
            <a:pPr lvl="1"/>
            <a:r>
              <a:rPr lang="en-US" altLang="zh-TW" dirty="0">
                <a:ea typeface="PMingLiU" pitchFamily="18" charset="-120"/>
              </a:rPr>
              <a:t>2-byte target address: 0000 to FFFFH</a:t>
            </a:r>
          </a:p>
          <a:p>
            <a:pPr lvl="1"/>
            <a:r>
              <a:rPr lang="en-US" altLang="zh-TW" dirty="0">
                <a:ea typeface="PMingLiU" pitchFamily="18" charset="-120"/>
              </a:rPr>
              <a:t>Original 8051 has only 4KB on-chip ROM</a:t>
            </a:r>
          </a:p>
          <a:p>
            <a:endParaRPr lang="en-US" altLang="zh-TW" dirty="0">
              <a:solidFill>
                <a:srgbClr val="00FFCC"/>
              </a:solidFill>
              <a:ea typeface="PMingLiU" pitchFamily="18" charset="-120"/>
            </a:endParaRPr>
          </a:p>
          <a:p>
            <a:r>
              <a:rPr lang="en-US" altLang="zh-TW" b="1" dirty="0">
                <a:solidFill>
                  <a:srgbClr val="00FFCC"/>
                </a:solidFill>
                <a:ea typeface="PMingLiU" pitchFamily="18" charset="-120"/>
              </a:rPr>
              <a:t>SJMP</a:t>
            </a:r>
            <a:r>
              <a:rPr lang="en-US" altLang="zh-TW" dirty="0">
                <a:ea typeface="PMingLiU" pitchFamily="18" charset="-120"/>
              </a:rPr>
              <a:t> (short jump): 2-byte instruction</a:t>
            </a:r>
          </a:p>
          <a:p>
            <a:pPr lvl="1"/>
            <a:r>
              <a:rPr lang="en-US" altLang="zh-TW" dirty="0">
                <a:ea typeface="PMingLiU" pitchFamily="18" charset="-120"/>
              </a:rPr>
              <a:t>1-byte relative address: -128 to +127</a:t>
            </a:r>
          </a:p>
        </p:txBody>
      </p:sp>
    </p:spTree>
    <p:extLst>
      <p:ext uri="{BB962C8B-B14F-4D97-AF65-F5344CB8AC3E}">
        <p14:creationId xmlns:p14="http://schemas.microsoft.com/office/powerpoint/2010/main" val="26207847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a typeface="Calibri" pitchFamily="34" charset="0"/>
              </a:rPr>
              <a:t>Direct Addressing Mode</a:t>
            </a:r>
            <a:endParaRPr lang="en-US" dirty="0"/>
          </a:p>
        </p:txBody>
      </p:sp>
      <p:sp>
        <p:nvSpPr>
          <p:cNvPr id="3" name="Content Placeholder 2"/>
          <p:cNvSpPr>
            <a:spLocks noGrp="1"/>
          </p:cNvSpPr>
          <p:nvPr>
            <p:ph idx="1"/>
          </p:nvPr>
        </p:nvSpPr>
        <p:spPr/>
        <p:txBody>
          <a:bodyPr/>
          <a:lstStyle/>
          <a:p>
            <a:r>
              <a:rPr lang="en-US" dirty="0" smtClean="0"/>
              <a:t>It is most often used the direct addressing mode to access RAM locations 30 – 7FH.</a:t>
            </a:r>
          </a:p>
          <a:p>
            <a:r>
              <a:rPr lang="en-US" dirty="0" smtClean="0"/>
              <a:t>The entire 128 bytes of RAM can be accessed.</a:t>
            </a:r>
          </a:p>
          <a:p>
            <a:r>
              <a:rPr lang="en-US" dirty="0" smtClean="0"/>
              <a:t>Contrast this with immediate addressing mode, there is no “#” sign in the operand.</a:t>
            </a:r>
            <a:endParaRPr lang="en-US" dirty="0"/>
          </a:p>
        </p:txBody>
      </p:sp>
      <p:pic>
        <p:nvPicPr>
          <p:cNvPr id="4" name="Picture 2"/>
          <p:cNvPicPr>
            <a:picLocks noChangeAspect="1" noChangeArrowheads="1"/>
          </p:cNvPicPr>
          <p:nvPr/>
        </p:nvPicPr>
        <p:blipFill>
          <a:blip r:embed="rId2" cstate="print"/>
          <a:srcRect/>
          <a:stretch>
            <a:fillRect/>
          </a:stretch>
        </p:blipFill>
        <p:spPr bwMode="auto">
          <a:xfrm>
            <a:off x="3281648" y="4381784"/>
            <a:ext cx="6191250" cy="940843"/>
          </a:xfrm>
          <a:prstGeom prst="rect">
            <a:avLst/>
          </a:prstGeom>
          <a:noFill/>
          <a:ln w="9525">
            <a:noFill/>
            <a:miter lim="800000"/>
            <a:headEnd/>
            <a:tailEnd/>
          </a:ln>
        </p:spPr>
      </p:pic>
    </p:spTree>
    <p:extLst>
      <p:ext uri="{BB962C8B-B14F-4D97-AF65-F5344CB8AC3E}">
        <p14:creationId xmlns:p14="http://schemas.microsoft.com/office/powerpoint/2010/main" val="11946989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a:ea typeface="PMingLiU" pitchFamily="18" charset="-120"/>
              </a:rPr>
              <a:t>Call Instructions</a:t>
            </a:r>
            <a:endParaRPr lang="en-US" dirty="0"/>
          </a:p>
        </p:txBody>
      </p:sp>
      <p:sp>
        <p:nvSpPr>
          <p:cNvPr id="3" name="Content Placeholder 2"/>
          <p:cNvSpPr>
            <a:spLocks noGrp="1"/>
          </p:cNvSpPr>
          <p:nvPr>
            <p:ph idx="1"/>
          </p:nvPr>
        </p:nvSpPr>
        <p:spPr/>
        <p:txBody>
          <a:bodyPr/>
          <a:lstStyle/>
          <a:p>
            <a:r>
              <a:rPr lang="en-US" altLang="zh-TW" dirty="0">
                <a:solidFill>
                  <a:srgbClr val="00FFCC"/>
                </a:solidFill>
                <a:ea typeface="PMingLiU" pitchFamily="18" charset="-120"/>
              </a:rPr>
              <a:t>LCALL</a:t>
            </a:r>
            <a:r>
              <a:rPr lang="en-US" altLang="zh-TW" dirty="0">
                <a:ea typeface="PMingLiU" pitchFamily="18" charset="-120"/>
              </a:rPr>
              <a:t> (long call): 3-byte instruction</a:t>
            </a:r>
          </a:p>
          <a:p>
            <a:pPr lvl="1"/>
            <a:r>
              <a:rPr lang="en-US" altLang="zh-TW" dirty="0">
                <a:ea typeface="PMingLiU" pitchFamily="18" charset="-120"/>
              </a:rPr>
              <a:t>2-byte address</a:t>
            </a:r>
          </a:p>
          <a:p>
            <a:pPr lvl="1"/>
            <a:r>
              <a:rPr lang="en-US" altLang="zh-TW" dirty="0">
                <a:ea typeface="PMingLiU" pitchFamily="18" charset="-120"/>
              </a:rPr>
              <a:t>Target address within 64K-byte range</a:t>
            </a:r>
          </a:p>
          <a:p>
            <a:endParaRPr lang="en-US" altLang="zh-TW" dirty="0">
              <a:solidFill>
                <a:srgbClr val="00FFCC"/>
              </a:solidFill>
              <a:ea typeface="PMingLiU" pitchFamily="18" charset="-120"/>
            </a:endParaRPr>
          </a:p>
          <a:p>
            <a:r>
              <a:rPr lang="en-US" altLang="zh-TW" dirty="0">
                <a:solidFill>
                  <a:srgbClr val="00FFCC"/>
                </a:solidFill>
                <a:ea typeface="PMingLiU" pitchFamily="18" charset="-120"/>
              </a:rPr>
              <a:t>ACALL</a:t>
            </a:r>
            <a:r>
              <a:rPr lang="en-US" altLang="zh-TW" dirty="0">
                <a:ea typeface="PMingLiU" pitchFamily="18" charset="-120"/>
              </a:rPr>
              <a:t> (absolute call): 2-byte instruction</a:t>
            </a:r>
          </a:p>
          <a:p>
            <a:pPr lvl="1"/>
            <a:r>
              <a:rPr lang="en-US" altLang="zh-TW" dirty="0">
                <a:ea typeface="PMingLiU" pitchFamily="18" charset="-120"/>
              </a:rPr>
              <a:t>11-bit address</a:t>
            </a:r>
          </a:p>
          <a:p>
            <a:pPr lvl="1"/>
            <a:r>
              <a:rPr lang="en-US" altLang="zh-TW" dirty="0">
                <a:ea typeface="PMingLiU" pitchFamily="18" charset="-120"/>
              </a:rPr>
              <a:t>Target address within 2K-byte range</a:t>
            </a:r>
          </a:p>
          <a:p>
            <a:endParaRPr lang="en-US" altLang="zh-TW" dirty="0">
              <a:ea typeface="PMingLiU" pitchFamily="18" charset="-120"/>
            </a:endParaRPr>
          </a:p>
        </p:txBody>
      </p:sp>
    </p:spTree>
    <p:extLst>
      <p:ext uri="{BB962C8B-B14F-4D97-AF65-F5344CB8AC3E}">
        <p14:creationId xmlns:p14="http://schemas.microsoft.com/office/powerpoint/2010/main" val="26433103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smtClean="0">
                <a:ea typeface="PMingLiU" pitchFamily="18" charset="-120"/>
              </a:rPr>
              <a:t>SFR Registers &amp; their Addresses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MOV	0E0H,#55H	;is the same as</a:t>
            </a:r>
          </a:p>
          <a:p>
            <a:r>
              <a:rPr lang="en-US" dirty="0" smtClean="0"/>
              <a:t>MOV	A,#55H 	;which means load 55H into A (A=55H)</a:t>
            </a:r>
          </a:p>
          <a:p>
            <a:endParaRPr lang="en-US" dirty="0" smtClean="0"/>
          </a:p>
          <a:p>
            <a:r>
              <a:rPr lang="en-US" dirty="0" smtClean="0"/>
              <a:t>MOV	0F0H,#25H	;is the same as</a:t>
            </a:r>
          </a:p>
          <a:p>
            <a:r>
              <a:rPr lang="en-US" dirty="0" smtClean="0"/>
              <a:t>MOV B,#25H</a:t>
            </a:r>
            <a:r>
              <a:rPr lang="en-US" dirty="0"/>
              <a:t> </a:t>
            </a:r>
            <a:r>
              <a:rPr lang="en-US" dirty="0" smtClean="0"/>
              <a:t>            ;which means load 25H into B (B=25H)</a:t>
            </a:r>
          </a:p>
          <a:p>
            <a:endParaRPr lang="en-US" dirty="0" smtClean="0"/>
          </a:p>
          <a:p>
            <a:r>
              <a:rPr lang="en-US" dirty="0" smtClean="0"/>
              <a:t>MOV	0E0H,R2	;is the same as</a:t>
            </a:r>
          </a:p>
          <a:p>
            <a:r>
              <a:rPr lang="en-US" dirty="0" smtClean="0"/>
              <a:t>MOV	A,R2		;which means copy R2 into A</a:t>
            </a:r>
          </a:p>
          <a:p>
            <a:endParaRPr lang="en-US" dirty="0" smtClean="0"/>
          </a:p>
          <a:p>
            <a:r>
              <a:rPr lang="en-US" dirty="0" smtClean="0"/>
              <a:t>MOV	0F0H,R0	;is the same as</a:t>
            </a:r>
          </a:p>
          <a:p>
            <a:r>
              <a:rPr lang="en-US" dirty="0" smtClean="0"/>
              <a:t>MOV	B,R0		;which means copy R0 into B</a:t>
            </a:r>
          </a:p>
          <a:p>
            <a:endParaRPr lang="en-US" dirty="0"/>
          </a:p>
        </p:txBody>
      </p:sp>
    </p:spTree>
    <p:extLst>
      <p:ext uri="{BB962C8B-B14F-4D97-AF65-F5344CB8AC3E}">
        <p14:creationId xmlns:p14="http://schemas.microsoft.com/office/powerpoint/2010/main" val="166415810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smtClean="0">
                <a:ea typeface="PMingLiU" pitchFamily="18" charset="-120"/>
              </a:rPr>
              <a:t>SFR Addresses ( 1 of 2 )</a:t>
            </a:r>
            <a:endParaRPr lang="en-US" dirty="0"/>
          </a:p>
        </p:txBody>
      </p:sp>
      <p:pic>
        <p:nvPicPr>
          <p:cNvPr id="5" name="Content Placeholder 4"/>
          <p:cNvPicPr>
            <a:picLocks noGrp="1" noChangeAspect="1"/>
          </p:cNvPicPr>
          <p:nvPr>
            <p:ph idx="1"/>
          </p:nvPr>
        </p:nvPicPr>
        <p:blipFill>
          <a:blip r:embed="rId2"/>
          <a:stretch>
            <a:fillRect/>
          </a:stretch>
        </p:blipFill>
        <p:spPr>
          <a:xfrm>
            <a:off x="2373857" y="1690688"/>
            <a:ext cx="7444285" cy="4142796"/>
          </a:xfrm>
          <a:prstGeom prst="rect">
            <a:avLst/>
          </a:prstGeom>
        </p:spPr>
      </p:pic>
    </p:spTree>
    <p:extLst>
      <p:ext uri="{BB962C8B-B14F-4D97-AF65-F5344CB8AC3E}">
        <p14:creationId xmlns:p14="http://schemas.microsoft.com/office/powerpoint/2010/main" val="263745826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smtClean="0">
                <a:ea typeface="PMingLiU" pitchFamily="18" charset="-120"/>
              </a:rPr>
              <a:t>SFR Addresses ( 2 of 2 )</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2390064" y="2039357"/>
            <a:ext cx="7607020" cy="3923874"/>
          </a:xfrm>
          <a:prstGeom prst="rect">
            <a:avLst/>
          </a:prstGeom>
        </p:spPr>
      </p:pic>
    </p:spTree>
    <p:extLst>
      <p:ext uri="{BB962C8B-B14F-4D97-AF65-F5344CB8AC3E}">
        <p14:creationId xmlns:p14="http://schemas.microsoft.com/office/powerpoint/2010/main" val="423184924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308</TotalTime>
  <Words>2207</Words>
  <Application>Microsoft Office PowerPoint</Application>
  <PresentationFormat>Widescreen</PresentationFormat>
  <Paragraphs>281</Paragraphs>
  <Slides>60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60</vt:i4>
      </vt:variant>
    </vt:vector>
  </HeadingPairs>
  <TitlesOfParts>
    <vt:vector size="66" baseType="lpstr">
      <vt:lpstr>Arial</vt:lpstr>
      <vt:lpstr>Calibri</vt:lpstr>
      <vt:lpstr>Calibri Light</vt:lpstr>
      <vt:lpstr>PMingLiU</vt:lpstr>
      <vt:lpstr>PMingLiU</vt:lpstr>
      <vt:lpstr>Office Theme</vt:lpstr>
      <vt:lpstr>8051 Software Overview</vt:lpstr>
      <vt:lpstr>Overview</vt:lpstr>
      <vt:lpstr>8051 Addressing Modes</vt:lpstr>
      <vt:lpstr>Immediate Addressing Mode</vt:lpstr>
      <vt:lpstr>Register Addressing Mode</vt:lpstr>
      <vt:lpstr>Direct Addressing Mode</vt:lpstr>
      <vt:lpstr>SFR Registers &amp; their Addresses</vt:lpstr>
      <vt:lpstr>SFR Addresses ( 1 of 2 )</vt:lpstr>
      <vt:lpstr>SFR Addresses ( 2 of 2 )</vt:lpstr>
      <vt:lpstr>Example</vt:lpstr>
      <vt:lpstr>Example</vt:lpstr>
      <vt:lpstr>Stack and Direct Addressing Mode</vt:lpstr>
      <vt:lpstr>Stack and Direct Addressing Mode</vt:lpstr>
      <vt:lpstr>Register Indirect Addressing Mode</vt:lpstr>
      <vt:lpstr>Register Indirect Addressing Mode</vt:lpstr>
      <vt:lpstr>Register Indirect Addressing Mode</vt:lpstr>
      <vt:lpstr>Register Indirect Addressing Mode</vt:lpstr>
      <vt:lpstr>Register Indirect Addressing Mode</vt:lpstr>
      <vt:lpstr>Register Indirect Addressing Mode</vt:lpstr>
      <vt:lpstr>Register Indirect Addressing Mode</vt:lpstr>
      <vt:lpstr>External Direct</vt:lpstr>
      <vt:lpstr>Instruction Set</vt:lpstr>
      <vt:lpstr>ASSEMBLER DIRECTIVES</vt:lpstr>
      <vt:lpstr>PowerPoint Presentation</vt:lpstr>
      <vt:lpstr>ORG (Origin)</vt:lpstr>
      <vt:lpstr>PowerPoint Presentation</vt:lpstr>
      <vt:lpstr>PowerPoint Presentation</vt:lpstr>
      <vt:lpstr>End</vt:lpstr>
      <vt:lpstr>PowerPoint Presentation</vt:lpstr>
      <vt:lpstr>PowerPoint Presentation</vt:lpstr>
      <vt:lpstr>MOV Instruction</vt:lpstr>
      <vt:lpstr>ADD Instruction</vt:lpstr>
      <vt:lpstr>Structure of Assembly Language</vt:lpstr>
      <vt:lpstr>Data Types &amp; Directives</vt:lpstr>
      <vt:lpstr>ADD Instruction and PSW</vt:lpstr>
      <vt:lpstr>ADD Instruction and PSW</vt:lpstr>
      <vt:lpstr>ADD Instruction and PSW</vt:lpstr>
      <vt:lpstr>ADD Instruction and PSW</vt:lpstr>
      <vt:lpstr>Multiplication of Unsigned Numbers</vt:lpstr>
      <vt:lpstr>Division of Unsigned Numbers</vt:lpstr>
      <vt:lpstr>Checking an input bit</vt:lpstr>
      <vt:lpstr>Checking an input bit</vt:lpstr>
      <vt:lpstr>Switch Register Banks</vt:lpstr>
      <vt:lpstr>Switch Register Banks</vt:lpstr>
      <vt:lpstr>Pushing onto Stack</vt:lpstr>
      <vt:lpstr>Pushing onto Stack</vt:lpstr>
      <vt:lpstr>Popping from Stack</vt:lpstr>
      <vt:lpstr>Popping from Stack</vt:lpstr>
      <vt:lpstr>Looping</vt:lpstr>
      <vt:lpstr>Looping</vt:lpstr>
      <vt:lpstr>Loop inside a Loop (Nested Loop)</vt:lpstr>
      <vt:lpstr>Loop inside a Loop (Nested Loop)</vt:lpstr>
      <vt:lpstr>8051 Conditional Jump Instructions</vt:lpstr>
      <vt:lpstr>PowerPoint Presentation</vt:lpstr>
      <vt:lpstr>Conditional Jump Example</vt:lpstr>
      <vt:lpstr>Conditional Jump Example</vt:lpstr>
      <vt:lpstr>Conditional Jump Example</vt:lpstr>
      <vt:lpstr>Conditional Jump Example</vt:lpstr>
      <vt:lpstr>Unconditional Jump Instructions</vt:lpstr>
      <vt:lpstr>Call Instructions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8051 Software Overview</dc:title>
  <dc:creator>Balaji Venkateswaran V</dc:creator>
  <cp:lastModifiedBy>Balaji Venkateswaran V</cp:lastModifiedBy>
  <cp:revision>23</cp:revision>
  <dcterms:created xsi:type="dcterms:W3CDTF">2021-03-23T05:02:35Z</dcterms:created>
  <dcterms:modified xsi:type="dcterms:W3CDTF">2021-03-25T08:29:42Z</dcterms:modified>
</cp:coreProperties>
</file>