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761" r:id="rId1"/>
  </p:sldMasterIdLst>
  <p:notesMasterIdLst>
    <p:notesMasterId r:id="rId32"/>
  </p:notesMasterIdLst>
  <p:handoutMasterIdLst>
    <p:handoutMasterId r:id="rId33"/>
  </p:handoutMasterIdLst>
  <p:sldIdLst>
    <p:sldId id="256" r:id="rId2"/>
    <p:sldId id="319" r:id="rId3"/>
    <p:sldId id="320" r:id="rId4"/>
    <p:sldId id="321" r:id="rId5"/>
    <p:sldId id="325" r:id="rId6"/>
    <p:sldId id="326" r:id="rId7"/>
    <p:sldId id="328" r:id="rId8"/>
    <p:sldId id="340" r:id="rId9"/>
    <p:sldId id="341" r:id="rId10"/>
    <p:sldId id="329" r:id="rId11"/>
    <p:sldId id="330" r:id="rId12"/>
    <p:sldId id="338" r:id="rId13"/>
    <p:sldId id="331" r:id="rId14"/>
    <p:sldId id="332" r:id="rId15"/>
    <p:sldId id="333" r:id="rId16"/>
    <p:sldId id="334" r:id="rId17"/>
    <p:sldId id="337" r:id="rId18"/>
    <p:sldId id="351" r:id="rId19"/>
    <p:sldId id="342" r:id="rId20"/>
    <p:sldId id="343" r:id="rId21"/>
    <p:sldId id="344" r:id="rId22"/>
    <p:sldId id="346" r:id="rId23"/>
    <p:sldId id="347" r:id="rId24"/>
    <p:sldId id="348" r:id="rId25"/>
    <p:sldId id="349" r:id="rId26"/>
    <p:sldId id="350" r:id="rId27"/>
    <p:sldId id="352" r:id="rId28"/>
    <p:sldId id="353" r:id="rId29"/>
    <p:sldId id="354" r:id="rId30"/>
    <p:sldId id="355" r:id="rId31"/>
  </p:sldIdLst>
  <p:sldSz cx="9144000" cy="6858000" type="screen4x3"/>
  <p:notesSz cx="7053263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32">
          <p15:clr>
            <a:srgbClr val="A4A3A4"/>
          </p15:clr>
        </p15:guide>
        <p15:guide id="2" pos="222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3300"/>
    <a:srgbClr val="0000CC"/>
    <a:srgbClr val="9900FF"/>
    <a:srgbClr val="E7539D"/>
    <a:srgbClr val="008000"/>
    <a:srgbClr val="006600"/>
    <a:srgbClr val="CC00CC"/>
    <a:srgbClr val="333399"/>
    <a:srgbClr val="0066CC"/>
    <a:srgbClr val="E452C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294" autoAdjust="0"/>
    <p:restoredTop sz="93248" autoAdjust="0"/>
  </p:normalViewPr>
  <p:slideViewPr>
    <p:cSldViewPr>
      <p:cViewPr varScale="1">
        <p:scale>
          <a:sx n="69" d="100"/>
          <a:sy n="69" d="100"/>
        </p:scale>
        <p:origin x="-134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8082"/>
    </p:cViewPr>
  </p:sorterViewPr>
  <p:notesViewPr>
    <p:cSldViewPr>
      <p:cViewPr varScale="1">
        <p:scale>
          <a:sx n="55" d="100"/>
          <a:sy n="55" d="100"/>
        </p:scale>
        <p:origin x="2844" y="78"/>
      </p:cViewPr>
      <p:guideLst>
        <p:guide orient="horz" pos="2932"/>
        <p:guide pos="222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55938" cy="464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1" tIns="46881" rIns="93761" bIns="46881" numCol="1" anchor="t" anchorCtr="0" compatLnSpc="1">
            <a:prstTxWarp prst="textNoShape">
              <a:avLst/>
            </a:prstTxWarp>
          </a:bodyPr>
          <a:lstStyle>
            <a:lvl1pPr defTabSz="937784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5738" y="1"/>
            <a:ext cx="3055937" cy="464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1" tIns="46881" rIns="93761" bIns="46881" numCol="1" anchor="t" anchorCtr="0" compatLnSpc="1">
            <a:prstTxWarp prst="textNoShape">
              <a:avLst/>
            </a:prstTxWarp>
          </a:bodyPr>
          <a:lstStyle>
            <a:lvl1pPr algn="r" defTabSz="937784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8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3172"/>
            <a:ext cx="3055938" cy="464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1" tIns="46881" rIns="93761" bIns="46881" numCol="1" anchor="b" anchorCtr="0" compatLnSpc="1">
            <a:prstTxWarp prst="textNoShape">
              <a:avLst/>
            </a:prstTxWarp>
          </a:bodyPr>
          <a:lstStyle>
            <a:lvl1pPr defTabSz="937784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8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5738" y="8843172"/>
            <a:ext cx="3055937" cy="464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1" tIns="46881" rIns="93761" bIns="46881" numCol="1" anchor="b" anchorCtr="0" compatLnSpc="1">
            <a:prstTxWarp prst="textNoShape">
              <a:avLst/>
            </a:prstTxWarp>
          </a:bodyPr>
          <a:lstStyle>
            <a:lvl1pPr algn="r" defTabSz="937784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EB92C9E-A5FB-45C0-AF4D-7CACB37B89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346748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55938" cy="464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1" tIns="46881" rIns="93761" bIns="46881" numCol="1" anchor="t" anchorCtr="0" compatLnSpc="1">
            <a:prstTxWarp prst="textNoShape">
              <a:avLst/>
            </a:prstTxWarp>
          </a:bodyPr>
          <a:lstStyle>
            <a:lvl1pPr defTabSz="937784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5738" y="1"/>
            <a:ext cx="3055937" cy="464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1" tIns="46881" rIns="93761" bIns="46881" numCol="1" anchor="t" anchorCtr="0" compatLnSpc="1">
            <a:prstTxWarp prst="textNoShape">
              <a:avLst/>
            </a:prstTxWarp>
          </a:bodyPr>
          <a:lstStyle>
            <a:lvl1pPr algn="r" defTabSz="937784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8563" y="698500"/>
            <a:ext cx="4656137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4850" y="4422375"/>
            <a:ext cx="5643563" cy="4188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1" tIns="46881" rIns="93761" bIns="468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6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3172"/>
            <a:ext cx="3055938" cy="464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1" tIns="46881" rIns="93761" bIns="46881" numCol="1" anchor="b" anchorCtr="0" compatLnSpc="1">
            <a:prstTxWarp prst="textNoShape">
              <a:avLst/>
            </a:prstTxWarp>
          </a:bodyPr>
          <a:lstStyle>
            <a:lvl1pPr defTabSz="937784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6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5738" y="8843172"/>
            <a:ext cx="3055937" cy="464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1" tIns="46881" rIns="93761" bIns="46881" numCol="1" anchor="b" anchorCtr="0" compatLnSpc="1">
            <a:prstTxWarp prst="textNoShape">
              <a:avLst/>
            </a:prstTxWarp>
          </a:bodyPr>
          <a:lstStyle>
            <a:lvl1pPr algn="r" defTabSz="937784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6289888-13A1-41D7-8B5D-46111F7427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0482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blackWhite">
          <a:xfrm>
            <a:off x="0" y="0"/>
            <a:ext cx="9144000" cy="16906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blackWhite">
          <a:xfrm>
            <a:off x="0" y="5164138"/>
            <a:ext cx="9144000" cy="16906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black">
          <a:xfrm>
            <a:off x="7324725" y="6270625"/>
            <a:ext cx="1549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defRPr/>
            </a:pPr>
            <a:r>
              <a:rPr lang="en-US" altLang="en-US" sz="1000" dirty="0">
                <a:solidFill>
                  <a:srgbClr val="FFFFFF"/>
                </a:solidFill>
                <a:latin typeface="Arial" charset="0"/>
                <a:cs typeface="Arial" charset="0"/>
              </a:rPr>
              <a:t>© 2019 UPES</a:t>
            </a: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black">
          <a:xfrm flipV="1">
            <a:off x="1863725" y="4217988"/>
            <a:ext cx="0" cy="9413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black">
          <a:xfrm flipV="1">
            <a:off x="1862138" y="1362075"/>
            <a:ext cx="0" cy="331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579438" y="2362200"/>
            <a:ext cx="7954962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altLang="en-US" dirty="0"/>
              <a:t>Presentation Title</a:t>
            </a: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949450" y="4106863"/>
            <a:ext cx="6400800" cy="13843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>
                <a:solidFill>
                  <a:schemeClr val="accent2"/>
                </a:solidFill>
              </a:defRPr>
            </a:lvl1pPr>
          </a:lstStyle>
          <a:p>
            <a:r>
              <a:rPr lang="en-US" altLang="en-US" dirty="0"/>
              <a:t>Presentation Subtitle</a:t>
            </a:r>
            <a:br>
              <a:rPr lang="en-US" altLang="en-US" dirty="0"/>
            </a:br>
            <a:r>
              <a:rPr lang="en-US" altLang="en-US" dirty="0"/>
              <a:t>Subtitle Second Line</a:t>
            </a:r>
          </a:p>
        </p:txBody>
      </p:sp>
    </p:spTree>
    <p:extLst>
      <p:ext uri="{BB962C8B-B14F-4D97-AF65-F5344CB8AC3E}">
        <p14:creationId xmlns:p14="http://schemas.microsoft.com/office/powerpoint/2010/main" xmlns="" val="2790128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CC742A-8111-4F50-AB0F-FBAB2C431603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0428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6238" y="533400"/>
            <a:ext cx="2189162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988" y="533400"/>
            <a:ext cx="64198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61FD63-D2E7-4196-BCA2-D8711F9402C7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5727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05800" cy="4800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470E41-7805-46DB-BA4C-236D435D7F28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67249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F0E77C-285C-449C-88D3-8B637471AE2C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1016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40767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600200"/>
            <a:ext cx="40767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6F94D8-DEC3-4538-9EC4-910C3D4C5BC7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2178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67F67-B770-4EE1-929A-700C4EA970E1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28594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EE7DCB-A297-4EA4-A0AF-FD8678BC077A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5452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F4279D-DAA7-4006-83BD-8B9868DB1DFA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70958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54708E-2087-4733-927B-12DD4481DF62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8964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117C3C-4EC9-4E4D-8E07-5B33F7EF3E22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7723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blackWhite">
          <a:xfrm>
            <a:off x="0" y="6475413"/>
            <a:ext cx="9144000" cy="38258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blackWhite">
          <a:xfrm>
            <a:off x="0" y="0"/>
            <a:ext cx="9144000" cy="382588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53988" y="533400"/>
            <a:ext cx="8761412" cy="498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00200"/>
            <a:ext cx="8305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153988" y="6502400"/>
            <a:ext cx="1006475" cy="320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000" b="1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DA48991-441B-4C34-B5F3-5C3B4952CB0E}" type="slidenum">
              <a:rPr lang="en-US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4122" name="Line 26"/>
          <p:cNvSpPr>
            <a:spLocks noChangeShapeType="1"/>
          </p:cNvSpPr>
          <p:nvPr/>
        </p:nvSpPr>
        <p:spPr bwMode="black">
          <a:xfrm>
            <a:off x="1447800" y="147638"/>
            <a:ext cx="0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4123" name="Line 27"/>
          <p:cNvSpPr>
            <a:spLocks noChangeShapeType="1"/>
          </p:cNvSpPr>
          <p:nvPr/>
        </p:nvSpPr>
        <p:spPr bwMode="black">
          <a:xfrm>
            <a:off x="1447800" y="6475413"/>
            <a:ext cx="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black">
          <a:xfrm>
            <a:off x="5691188" y="6499225"/>
            <a:ext cx="33401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/>
            <a:r>
              <a:rPr lang="en-US" altLang="en-US" sz="1000" dirty="0">
                <a:solidFill>
                  <a:srgbClr val="FFFFFF"/>
                </a:solidFill>
              </a:rPr>
              <a:t>© 2019 UPES</a:t>
            </a:r>
          </a:p>
        </p:txBody>
      </p:sp>
    </p:spTree>
    <p:extLst>
      <p:ext uri="{BB962C8B-B14F-4D97-AF65-F5344CB8AC3E}">
        <p14:creationId xmlns:p14="http://schemas.microsoft.com/office/powerpoint/2010/main" xmlns="" val="372331528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sldNum="0"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charset="0"/>
          <a:cs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bg1"/>
          </a:solidFill>
          <a:latin typeface="+mn-lt"/>
          <a:ea typeface="+mn-ea"/>
          <a:cs typeface="+mn-cs"/>
        </a:defRPr>
      </a:lvl1pPr>
      <a:lvl2pPr marL="750888" indent="-285750" algn="l" rtl="0" eaLnBrk="0" fontAlgn="base" hangingPunct="0">
        <a:spcBef>
          <a:spcPct val="25000"/>
        </a:spcBef>
        <a:spcAft>
          <a:spcPct val="15000"/>
        </a:spcAft>
        <a:buClr>
          <a:schemeClr val="accent2"/>
        </a:buClr>
        <a:buSzPct val="80000"/>
        <a:buFont typeface="Arial" pitchFamily="34" charset="0"/>
        <a:buChar char="►"/>
        <a:defRPr sz="2800">
          <a:solidFill>
            <a:schemeClr val="bg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–"/>
        <a:defRPr sz="2400">
          <a:solidFill>
            <a:schemeClr val="bg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bg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»"/>
        <a:defRPr sz="1600">
          <a:solidFill>
            <a:schemeClr val="bg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defRPr sz="1600">
          <a:solidFill>
            <a:schemeClr val="bg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defRPr sz="1600">
          <a:solidFill>
            <a:schemeClr val="bg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defRPr sz="1600">
          <a:solidFill>
            <a:schemeClr val="bg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defRPr sz="16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>
          <a:xfrm>
            <a:off x="76200" y="1752600"/>
            <a:ext cx="8839200" cy="3124200"/>
            <a:chOff x="0" y="1752600"/>
            <a:chExt cx="8839200" cy="3124200"/>
          </a:xfrm>
        </p:grpSpPr>
        <p:sp>
          <p:nvSpPr>
            <p:cNvPr id="3" name="TextBox 2"/>
            <p:cNvSpPr txBox="1"/>
            <p:nvPr/>
          </p:nvSpPr>
          <p:spPr>
            <a:xfrm>
              <a:off x="1676400" y="4353580"/>
              <a:ext cx="6477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8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0" y="1752600"/>
              <a:ext cx="8839200" cy="2590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228600" y="1752601"/>
            <a:ext cx="8686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Time Operating Systems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7611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525963"/>
          </a:xfrm>
        </p:spPr>
        <p:txBody>
          <a:bodyPr/>
          <a:lstStyle/>
          <a:p>
            <a:r>
              <a:rPr lang="en-US" dirty="0"/>
              <a:t>A task, also called a thread, is a simple program that thinks it has the CPU all to </a:t>
            </a:r>
            <a:r>
              <a:rPr lang="en-US" dirty="0" smtClean="0"/>
              <a:t>itself.</a:t>
            </a:r>
          </a:p>
          <a:p>
            <a:endParaRPr lang="en-US" dirty="0"/>
          </a:p>
          <a:p>
            <a:r>
              <a:rPr lang="en-US" dirty="0" smtClean="0"/>
              <a:t>The design </a:t>
            </a:r>
            <a:r>
              <a:rPr lang="en-US" dirty="0"/>
              <a:t>process for a real-time application involves splitting the work to be done into </a:t>
            </a:r>
            <a:r>
              <a:rPr lang="en-US" dirty="0" smtClean="0"/>
              <a:t>tasks responsible </a:t>
            </a:r>
            <a:r>
              <a:rPr lang="en-US" dirty="0"/>
              <a:t>for a portion of the problem</a:t>
            </a:r>
          </a:p>
        </p:txBody>
      </p:sp>
    </p:spTree>
    <p:extLst>
      <p:ext uri="{BB962C8B-B14F-4D97-AF65-F5344CB8AC3E}">
        <p14:creationId xmlns:p14="http://schemas.microsoft.com/office/powerpoint/2010/main" xmlns="" val="271156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8915400" cy="54403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Each task typically is an infinite loop that can be in any one of five states: </a:t>
            </a:r>
            <a:r>
              <a:rPr lang="en-US" dirty="0" smtClean="0"/>
              <a:t>DORMANT, READY</a:t>
            </a:r>
            <a:r>
              <a:rPr lang="en-US" dirty="0"/>
              <a:t>, RUNNING, WAITING (for an event), or ISR (interrupted</a:t>
            </a:r>
            <a:r>
              <a:rPr lang="en-US" dirty="0" smtClean="0"/>
              <a:t>). </a:t>
            </a:r>
          </a:p>
          <a:p>
            <a:endParaRPr lang="en-US" dirty="0"/>
          </a:p>
          <a:p>
            <a:r>
              <a:rPr lang="en-US" dirty="0" smtClean="0"/>
              <a:t>The</a:t>
            </a:r>
            <a:r>
              <a:rPr lang="en-US" dirty="0"/>
              <a:t> </a:t>
            </a:r>
            <a:r>
              <a:rPr lang="en-US" dirty="0" smtClean="0"/>
              <a:t>DORMANT </a:t>
            </a:r>
            <a:r>
              <a:rPr lang="en-US" dirty="0"/>
              <a:t>state corresponds to a task that resides in memory but has not been </a:t>
            </a:r>
            <a:r>
              <a:rPr lang="en-US" dirty="0" smtClean="0"/>
              <a:t>made available </a:t>
            </a:r>
            <a:r>
              <a:rPr lang="en-US" dirty="0"/>
              <a:t>to the multitasking kernel.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task is READY when it can execute but its priority </a:t>
            </a:r>
            <a:r>
              <a:rPr lang="en-US" dirty="0" smtClean="0"/>
              <a:t>is less </a:t>
            </a:r>
            <a:r>
              <a:rPr lang="en-US" dirty="0"/>
              <a:t>than the currently running task. A task is RUNNING when it has control of the CPU.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</a:t>
            </a:r>
            <a:r>
              <a:rPr lang="en-US" dirty="0"/>
              <a:t> </a:t>
            </a:r>
            <a:r>
              <a:rPr lang="en-US" dirty="0" smtClean="0"/>
              <a:t>task </a:t>
            </a:r>
            <a:r>
              <a:rPr lang="en-US" dirty="0"/>
              <a:t>is WAITING when it requires the occurrence of an event (waiting for an I/O operation </a:t>
            </a:r>
            <a:r>
              <a:rPr lang="en-US" dirty="0" smtClean="0"/>
              <a:t>to complete</a:t>
            </a:r>
            <a:r>
              <a:rPr lang="en-US" dirty="0"/>
              <a:t>, a shared resource to be available, a timing pulse to occur, time to expire, etc.).</a:t>
            </a:r>
          </a:p>
          <a:p>
            <a:endParaRPr lang="en-US" dirty="0" smtClean="0"/>
          </a:p>
          <a:p>
            <a:r>
              <a:rPr lang="en-US" dirty="0" smtClean="0"/>
              <a:t>Finally</a:t>
            </a:r>
            <a:r>
              <a:rPr lang="en-US" dirty="0"/>
              <a:t>, a task is in the ISR state when an interrupt has occurred and the CPU is in the process</a:t>
            </a:r>
          </a:p>
        </p:txBody>
      </p:sp>
    </p:spTree>
    <p:extLst>
      <p:ext uri="{BB962C8B-B14F-4D97-AF65-F5344CB8AC3E}">
        <p14:creationId xmlns:p14="http://schemas.microsoft.com/office/powerpoint/2010/main" xmlns="" val="219733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5.3 Task States and Scheduling--Real-Time Concepts for Embedded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95500" y="1885950"/>
            <a:ext cx="487680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32494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Task States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829680"/>
            <a:ext cx="8229600" cy="5152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18051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4612" y="0"/>
            <a:ext cx="8761412" cy="498475"/>
          </a:xfrm>
        </p:spPr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</a:rPr>
              <a:t>Foreground and Background Systems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09600"/>
            <a:ext cx="3429000" cy="5410200"/>
          </a:xfrm>
        </p:spPr>
        <p:txBody>
          <a:bodyPr/>
          <a:lstStyle/>
          <a:p>
            <a:r>
              <a:rPr lang="en-US" dirty="0"/>
              <a:t>Small systems of low complexity are generally designed as shown in </a:t>
            </a:r>
            <a:r>
              <a:rPr lang="en-US" dirty="0" smtClean="0"/>
              <a:t>Fig. </a:t>
            </a:r>
          </a:p>
          <a:p>
            <a:r>
              <a:rPr lang="en-US" dirty="0" smtClean="0"/>
              <a:t>These systems </a:t>
            </a:r>
            <a:r>
              <a:rPr lang="en-US" dirty="0"/>
              <a:t>are called foreground/background or super-loops. 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application consists of </a:t>
            </a:r>
            <a:r>
              <a:rPr lang="en-US" dirty="0" smtClean="0"/>
              <a:t>an infinite </a:t>
            </a:r>
            <a:r>
              <a:rPr lang="en-US" dirty="0"/>
              <a:t>loop that calls modules (i.e., functions) to perform the desired operations (background).</a:t>
            </a:r>
          </a:p>
          <a:p>
            <a:r>
              <a:rPr lang="en-US" dirty="0"/>
              <a:t>Interrupt Service Routines (ISRs) handle asynchronous events (foreground).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762000"/>
            <a:ext cx="50292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92494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381000"/>
            <a:ext cx="8610600" cy="5638800"/>
          </a:xfrm>
        </p:spPr>
        <p:txBody>
          <a:bodyPr/>
          <a:lstStyle/>
          <a:p>
            <a:r>
              <a:rPr lang="en-US" dirty="0"/>
              <a:t>Foreground is also called interrupt level; background is called task level.</a:t>
            </a:r>
          </a:p>
          <a:p>
            <a:r>
              <a:rPr lang="en-US" dirty="0"/>
              <a:t>Critical operations must be performed </a:t>
            </a:r>
            <a:r>
              <a:rPr lang="en-US" dirty="0" smtClean="0"/>
              <a:t>by the </a:t>
            </a:r>
            <a:r>
              <a:rPr lang="en-US" dirty="0"/>
              <a:t>ISRs to ensure that they are dealt with in a timely fashion. </a:t>
            </a:r>
            <a:endParaRPr lang="en-US" dirty="0" smtClean="0"/>
          </a:p>
          <a:p>
            <a:r>
              <a:rPr lang="en-US" dirty="0" smtClean="0"/>
              <a:t>Because </a:t>
            </a:r>
            <a:r>
              <a:rPr lang="en-US" dirty="0"/>
              <a:t>of this, ISRs have </a:t>
            </a:r>
            <a:r>
              <a:rPr lang="en-US" dirty="0" smtClean="0"/>
              <a:t>a tendency </a:t>
            </a:r>
            <a:r>
              <a:rPr lang="en-US" dirty="0"/>
              <a:t>to take longer than they should. </a:t>
            </a:r>
            <a:endParaRPr lang="en-US" dirty="0" smtClean="0"/>
          </a:p>
          <a:p>
            <a:r>
              <a:rPr lang="en-US" dirty="0" smtClean="0"/>
              <a:t>Also</a:t>
            </a:r>
            <a:r>
              <a:rPr lang="en-US" dirty="0"/>
              <a:t>, information for a background module </a:t>
            </a:r>
            <a:r>
              <a:rPr lang="en-US" dirty="0" smtClean="0"/>
              <a:t>made available </a:t>
            </a:r>
            <a:r>
              <a:rPr lang="en-US" dirty="0"/>
              <a:t>by an ISR is not processed until the background routine gets its turn to execute. </a:t>
            </a:r>
            <a:r>
              <a:rPr lang="en-US" dirty="0" smtClean="0"/>
              <a:t>This is </a:t>
            </a:r>
            <a:r>
              <a:rPr lang="en-US" dirty="0"/>
              <a:t>called the task level response.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worst case task-level response time depends on how </a:t>
            </a:r>
            <a:r>
              <a:rPr lang="en-US" dirty="0" smtClean="0"/>
              <a:t>long the </a:t>
            </a:r>
            <a:r>
              <a:rPr lang="en-US" dirty="0"/>
              <a:t>background loop takes to execute. Because the execution time of typical code is not</a:t>
            </a:r>
          </a:p>
          <a:p>
            <a:r>
              <a:rPr lang="en-US" dirty="0"/>
              <a:t>constant, the time for </a:t>
            </a:r>
            <a:r>
              <a:rPr lang="en-US" dirty="0" err="1" smtClean="0"/>
              <a:t>sucessive</a:t>
            </a:r>
            <a:r>
              <a:rPr lang="en-US" dirty="0" smtClean="0"/>
              <a:t> </a:t>
            </a:r>
            <a:r>
              <a:rPr lang="en-US" dirty="0"/>
              <a:t>passes through a portion of the loop is non-deterministic.</a:t>
            </a:r>
          </a:p>
          <a:p>
            <a:r>
              <a:rPr lang="en-US" dirty="0"/>
              <a:t>Furthermore, if a code change is made, the timing of the loop is affected.</a:t>
            </a:r>
          </a:p>
        </p:txBody>
      </p:sp>
    </p:spTree>
    <p:extLst>
      <p:ext uri="{BB962C8B-B14F-4D97-AF65-F5344CB8AC3E}">
        <p14:creationId xmlns:p14="http://schemas.microsoft.com/office/powerpoint/2010/main" xmlns="" val="4057624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197" y="0"/>
            <a:ext cx="8761412" cy="49847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Multitasking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8458200" cy="5410200"/>
          </a:xfrm>
        </p:spPr>
        <p:txBody>
          <a:bodyPr/>
          <a:lstStyle/>
          <a:p>
            <a:r>
              <a:rPr lang="en-US" dirty="0"/>
              <a:t>Multitasking is the process of scheduling and switching the CPU (Central Processing </a:t>
            </a:r>
            <a:r>
              <a:rPr lang="en-US" dirty="0" smtClean="0"/>
              <a:t>Unit) between </a:t>
            </a:r>
            <a:r>
              <a:rPr lang="en-US" dirty="0"/>
              <a:t>several tasks; a single CPU switches its attention between several sequential tasks.</a:t>
            </a:r>
          </a:p>
          <a:p>
            <a:r>
              <a:rPr lang="en-US" dirty="0"/>
              <a:t>Multitasking is like foreground/background with multiple backgrounds. </a:t>
            </a:r>
            <a:r>
              <a:rPr lang="en-US" dirty="0" smtClean="0"/>
              <a:t>Multitasking maximizes </a:t>
            </a:r>
            <a:r>
              <a:rPr lang="en-US" dirty="0"/>
              <a:t>the utilization of the CPU and also provides for modular construction </a:t>
            </a:r>
            <a:r>
              <a:rPr lang="en-US" dirty="0" smtClean="0"/>
              <a:t>of applications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One </a:t>
            </a:r>
            <a:r>
              <a:rPr lang="en-US" dirty="0"/>
              <a:t>of the most important aspects of multitasking is that it allows the </a:t>
            </a:r>
            <a:r>
              <a:rPr lang="en-US" dirty="0" smtClean="0"/>
              <a:t>application programmer </a:t>
            </a:r>
            <a:r>
              <a:rPr lang="en-US" dirty="0"/>
              <a:t>to manage complexity inherent in real-time applications. </a:t>
            </a:r>
            <a:endParaRPr lang="en-US" dirty="0" smtClean="0"/>
          </a:p>
          <a:p>
            <a:r>
              <a:rPr lang="en-US" dirty="0" smtClean="0"/>
              <a:t>Application programs are </a:t>
            </a:r>
            <a:r>
              <a:rPr lang="en-US" dirty="0"/>
              <a:t>typically easier to design and maintain if multitasking is used.</a:t>
            </a:r>
          </a:p>
        </p:txBody>
      </p:sp>
    </p:spTree>
    <p:extLst>
      <p:ext uri="{BB962C8B-B14F-4D97-AF65-F5344CB8AC3E}">
        <p14:creationId xmlns:p14="http://schemas.microsoft.com/office/powerpoint/2010/main" xmlns="" val="149134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0707" y="-4336"/>
            <a:ext cx="8761412" cy="49847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Example Multitasking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94139"/>
            <a:ext cx="5505450" cy="598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2213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Layered Structure of OS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5600" y="1295400"/>
            <a:ext cx="51816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4252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kernel is the part of a multitasking system responsible for the management of tasks (i.e</a:t>
            </a:r>
            <a:r>
              <a:rPr lang="en-US" dirty="0" smtClean="0"/>
              <a:t>., for </a:t>
            </a:r>
            <a:r>
              <a:rPr lang="en-US" dirty="0"/>
              <a:t>managing the CPU’s time) and communication between tasks.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fundamental </a:t>
            </a:r>
            <a:r>
              <a:rPr lang="en-US" dirty="0" smtClean="0"/>
              <a:t>service provided </a:t>
            </a:r>
            <a:r>
              <a:rPr lang="en-US" dirty="0"/>
              <a:t>by the kernel is context switching. The use of a real-time kernel generally simplifies</a:t>
            </a:r>
          </a:p>
          <a:p>
            <a:r>
              <a:rPr lang="en-US" dirty="0"/>
              <a:t>the design of systems by allowing the application to be divided into multiple tasks </a:t>
            </a:r>
            <a:r>
              <a:rPr lang="en-US" dirty="0" smtClean="0"/>
              <a:t>managed by the </a:t>
            </a:r>
            <a:r>
              <a:rPr lang="en-US" dirty="0"/>
              <a:t>kernel.</a:t>
            </a:r>
          </a:p>
        </p:txBody>
      </p:sp>
    </p:spTree>
    <p:extLst>
      <p:ext uri="{BB962C8B-B14F-4D97-AF65-F5344CB8AC3E}">
        <p14:creationId xmlns:p14="http://schemas.microsoft.com/office/powerpoint/2010/main" xmlns="" val="153482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outline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Definition of real-time systems</a:t>
            </a:r>
          </a:p>
          <a:p>
            <a:r>
              <a:rPr lang="en-US" altLang="en-US" smtClean="0"/>
              <a:t>Structure of typical real-time systems</a:t>
            </a:r>
          </a:p>
          <a:p>
            <a:r>
              <a:rPr lang="en-US" altLang="en-US" smtClean="0"/>
              <a:t>Characteristics of Real-Time Systems</a:t>
            </a:r>
          </a:p>
          <a:p>
            <a:r>
              <a:rPr lang="en-US" altLang="en-US" smtClean="0"/>
              <a:t>Examples of Real-Time Systems</a:t>
            </a:r>
          </a:p>
        </p:txBody>
      </p:sp>
      <p:sp>
        <p:nvSpPr>
          <p:cNvPr id="5124" name="Footer Placeholder 1"/>
          <p:cNvSpPr>
            <a:spLocks noGrp="1"/>
          </p:cNvSpPr>
          <p:nvPr>
            <p:ph type="ftr" sz="quarter" idx="4294967295"/>
          </p:nvPr>
        </p:nvSpPr>
        <p:spPr>
          <a:noFill/>
        </p:spPr>
        <p:txBody>
          <a:bodyPr/>
          <a:lstStyle>
            <a:lvl1pPr>
              <a:defRPr sz="4400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4400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4400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4400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4400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endParaRPr lang="en-US" altLang="en-US" sz="1400" smtClean="0">
              <a:solidFill>
                <a:schemeClr val="tx1"/>
              </a:solidFill>
            </a:endParaRPr>
          </a:p>
        </p:txBody>
      </p:sp>
      <p:sp>
        <p:nvSpPr>
          <p:cNvPr id="5125" name="Slide Number Placeholder 2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>
            <a:lvl1pPr>
              <a:defRPr sz="4400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4400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4400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4400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4400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fld id="{A67C9D03-03C3-4F68-B1AB-8C60C0086F8D}" type="slidenum">
              <a:rPr lang="en-US" altLang="en-US" sz="1400">
                <a:solidFill>
                  <a:schemeClr val="tx1"/>
                </a:solidFill>
              </a:rPr>
              <a:pPr/>
              <a:t>2</a:t>
            </a:fld>
            <a:endParaRPr lang="en-US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059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scheduler, also called the dispatcher, is the part of the kernel responsible for </a:t>
            </a:r>
            <a:r>
              <a:rPr lang="en-US" dirty="0" smtClean="0"/>
              <a:t>determining which </a:t>
            </a:r>
            <a:r>
              <a:rPr lang="en-US" dirty="0"/>
              <a:t>task will run next. Most real-time kernels are priority based. </a:t>
            </a:r>
          </a:p>
          <a:p>
            <a:r>
              <a:rPr lang="en-US" dirty="0" smtClean="0"/>
              <a:t>Each </a:t>
            </a:r>
            <a:r>
              <a:rPr lang="en-US" dirty="0"/>
              <a:t>task is assigned </a:t>
            </a:r>
            <a:r>
              <a:rPr lang="en-US" dirty="0" smtClean="0"/>
              <a:t>a priority </a:t>
            </a:r>
            <a:r>
              <a:rPr lang="en-US" dirty="0"/>
              <a:t>based on its importance.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priority for each task is application specific. </a:t>
            </a:r>
          </a:p>
          <a:p>
            <a:r>
              <a:rPr lang="en-US" dirty="0" smtClean="0"/>
              <a:t>In a priority-based </a:t>
            </a:r>
            <a:r>
              <a:rPr lang="en-US" dirty="0"/>
              <a:t>kernel, control of the CPU is always given to the highest priority task ready </a:t>
            </a:r>
            <a:r>
              <a:rPr lang="en-US" dirty="0" smtClean="0"/>
              <a:t>to run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03698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Non-Preemptive 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types of priority-based kernels: non-preemptive and preemptive</a:t>
            </a:r>
            <a:r>
              <a:rPr lang="en-US" dirty="0" smtClean="0"/>
              <a:t>.</a:t>
            </a:r>
          </a:p>
          <a:p>
            <a:r>
              <a:rPr lang="en-US" dirty="0"/>
              <a:t>Non-preemptive kernels require that each task does something to explicitly give up control </a:t>
            </a:r>
            <a:r>
              <a:rPr lang="en-US" dirty="0" smtClean="0"/>
              <a:t>of the </a:t>
            </a:r>
            <a:r>
              <a:rPr lang="en-US" dirty="0"/>
              <a:t>CPU.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maintain the illusion of concurrency, this process must be done frequently.</a:t>
            </a:r>
          </a:p>
          <a:p>
            <a:r>
              <a:rPr lang="en-US" dirty="0"/>
              <a:t>Non-preemptive scheduling is also called cooperative multitasking; tasks cooperate with </a:t>
            </a:r>
            <a:r>
              <a:rPr lang="en-US" dirty="0" smtClean="0"/>
              <a:t>each other </a:t>
            </a:r>
            <a:r>
              <a:rPr lang="en-US" dirty="0"/>
              <a:t>to share the CPU. </a:t>
            </a:r>
            <a:endParaRPr lang="en-US" dirty="0" smtClean="0"/>
          </a:p>
          <a:p>
            <a:r>
              <a:rPr lang="en-US" dirty="0" smtClean="0"/>
              <a:t>Asynchronous </a:t>
            </a:r>
            <a:r>
              <a:rPr lang="en-US" dirty="0"/>
              <a:t>events are still handled by ISRs. 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ISR can make </a:t>
            </a:r>
            <a:r>
              <a:rPr lang="en-US" dirty="0" smtClean="0"/>
              <a:t>a higher </a:t>
            </a:r>
            <a:r>
              <a:rPr lang="en-US" dirty="0"/>
              <a:t>priority task ready to run, but the ISR always returns to the interrupted task. </a:t>
            </a:r>
            <a:endParaRPr lang="en-US" dirty="0" smtClean="0"/>
          </a:p>
          <a:p>
            <a:r>
              <a:rPr lang="en-US" dirty="0" smtClean="0"/>
              <a:t>The new higher </a:t>
            </a:r>
            <a:r>
              <a:rPr lang="en-US" dirty="0"/>
              <a:t>priority task will gain control of the CPU only when the current task gives up the CPU.</a:t>
            </a:r>
          </a:p>
        </p:txBody>
      </p:sp>
    </p:spTree>
    <p:extLst>
      <p:ext uri="{BB962C8B-B14F-4D97-AF65-F5344CB8AC3E}">
        <p14:creationId xmlns:p14="http://schemas.microsoft.com/office/powerpoint/2010/main" xmlns="" val="25222371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88" y="533400"/>
            <a:ext cx="2970212" cy="5486400"/>
          </a:xfrm>
        </p:spPr>
        <p:txBody>
          <a:bodyPr/>
          <a:lstStyle/>
          <a:p>
            <a:r>
              <a:rPr lang="en-US" dirty="0" smtClean="0"/>
              <a:t>(1) A </a:t>
            </a:r>
            <a:r>
              <a:rPr lang="en-US" dirty="0"/>
              <a:t>task is executing but gets interrupted.</a:t>
            </a:r>
          </a:p>
          <a:p>
            <a:r>
              <a:rPr lang="en-US" dirty="0"/>
              <a:t>(2) If interrupts are enabled, the CPU vectors (jumps) to the ISR.</a:t>
            </a:r>
          </a:p>
          <a:p>
            <a:r>
              <a:rPr lang="en-US" dirty="0"/>
              <a:t>(3) The ISR handles the event F2.4(3) and makes a higher priority task ready to run.</a:t>
            </a:r>
          </a:p>
          <a:p>
            <a:r>
              <a:rPr lang="en-US" dirty="0"/>
              <a:t>(4) Upon completion of the ISR, a Return From Interrupt instruction is executed, and </a:t>
            </a:r>
            <a:r>
              <a:rPr lang="en-US" dirty="0" smtClean="0"/>
              <a:t>the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423" y="782637"/>
            <a:ext cx="6372225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219571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(5) The </a:t>
            </a:r>
            <a:r>
              <a:rPr lang="en-US" dirty="0"/>
              <a:t>task code resumes at the instruction following the interrupted instruction.</a:t>
            </a:r>
          </a:p>
          <a:p>
            <a:r>
              <a:rPr lang="en-US" dirty="0"/>
              <a:t>(6) When the task code completes, it calls a service provided by the kernel to relinquish the</a:t>
            </a:r>
          </a:p>
          <a:p>
            <a:r>
              <a:rPr lang="en-US" dirty="0"/>
              <a:t>CPU to another task.</a:t>
            </a:r>
          </a:p>
          <a:p>
            <a:r>
              <a:rPr lang="en-US" dirty="0"/>
              <a:t>(7) The kernel sees that a higher priority task has been made ready-to-run (it doesn’t</a:t>
            </a:r>
          </a:p>
          <a:p>
            <a:r>
              <a:rPr lang="en-US" dirty="0"/>
              <a:t>necessarily knows that it was from an ISR nor does it care) and thus, the kernel performs</a:t>
            </a:r>
          </a:p>
          <a:p>
            <a:r>
              <a:rPr lang="en-US" dirty="0"/>
              <a:t>a context switch so that it can run (i.e. execute) the higher priority task to handle the</a:t>
            </a:r>
          </a:p>
          <a:p>
            <a:r>
              <a:rPr lang="en-US" dirty="0"/>
              <a:t>event signaled by the ISR.</a:t>
            </a:r>
          </a:p>
        </p:txBody>
      </p:sp>
    </p:spTree>
    <p:extLst>
      <p:ext uri="{BB962C8B-B14F-4D97-AF65-F5344CB8AC3E}">
        <p14:creationId xmlns:p14="http://schemas.microsoft.com/office/powerpoint/2010/main" xmlns="" val="14462064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Preemptive 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preemptive kernel is used when system responsiveness is important. </a:t>
            </a:r>
            <a:endParaRPr lang="en-US" dirty="0" smtClean="0"/>
          </a:p>
          <a:p>
            <a:r>
              <a:rPr lang="en-US" dirty="0" smtClean="0"/>
              <a:t>Because </a:t>
            </a:r>
            <a:r>
              <a:rPr lang="en-US" dirty="0"/>
              <a:t>of </a:t>
            </a:r>
            <a:r>
              <a:rPr lang="en-US" dirty="0" smtClean="0"/>
              <a:t>this, </a:t>
            </a:r>
            <a:r>
              <a:rPr lang="en-US" dirty="0" err="1" smtClean="0"/>
              <a:t>μC</a:t>
            </a:r>
            <a:r>
              <a:rPr lang="en-US" dirty="0" smtClean="0"/>
              <a:t>/OS-II </a:t>
            </a:r>
            <a:r>
              <a:rPr lang="en-US" dirty="0"/>
              <a:t>and most commercial real-time kernels are preemptive. </a:t>
            </a:r>
          </a:p>
          <a:p>
            <a:r>
              <a:rPr lang="en-US" dirty="0" smtClean="0"/>
              <a:t>The </a:t>
            </a:r>
            <a:r>
              <a:rPr lang="en-US" dirty="0"/>
              <a:t>highest priority </a:t>
            </a:r>
            <a:r>
              <a:rPr lang="en-US" dirty="0" smtClean="0"/>
              <a:t>task ready </a:t>
            </a:r>
            <a:r>
              <a:rPr lang="en-US" dirty="0"/>
              <a:t>to run is always given control of the CPU.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a task makes a higher priority </a:t>
            </a:r>
            <a:r>
              <a:rPr lang="en-US" dirty="0" smtClean="0"/>
              <a:t>task ready </a:t>
            </a:r>
            <a:r>
              <a:rPr lang="en-US" dirty="0"/>
              <a:t>to run, the current task is preempted (suspended) and the higher priority task </a:t>
            </a:r>
            <a:r>
              <a:rPr lang="en-US" dirty="0" smtClean="0"/>
              <a:t>is immediately </a:t>
            </a:r>
            <a:r>
              <a:rPr lang="en-US" dirty="0"/>
              <a:t>given control of the CPU.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an ISR makes a higher priority task ready, when </a:t>
            </a:r>
            <a:r>
              <a:rPr lang="en-US" dirty="0" smtClean="0"/>
              <a:t>the ISR </a:t>
            </a:r>
            <a:r>
              <a:rPr lang="en-US" dirty="0"/>
              <a:t>completes, the interrupted task is suspended and the new higher priority task is resumed.</a:t>
            </a:r>
          </a:p>
        </p:txBody>
      </p:sp>
    </p:spTree>
    <p:extLst>
      <p:ext uri="{BB962C8B-B14F-4D97-AF65-F5344CB8AC3E}">
        <p14:creationId xmlns:p14="http://schemas.microsoft.com/office/powerpoint/2010/main" xmlns="" val="2204372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3133725" cy="4800600"/>
          </a:xfrm>
        </p:spPr>
        <p:txBody>
          <a:bodyPr/>
          <a:lstStyle/>
          <a:p>
            <a:r>
              <a:rPr lang="en-US" dirty="0"/>
              <a:t>A task is executing but gets interrupted.</a:t>
            </a:r>
          </a:p>
          <a:p>
            <a:r>
              <a:rPr lang="en-US" dirty="0"/>
              <a:t>(2) If interrupts are enabled, the CPU vectors (jumps) to the ISR.</a:t>
            </a:r>
          </a:p>
          <a:p>
            <a:r>
              <a:rPr lang="en-US" dirty="0"/>
              <a:t>(3) The ISR handles the event and makes a higher priority task ready to run.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725" y="1497415"/>
            <a:ext cx="562927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421377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6477000" cy="5181600"/>
          </a:xfrm>
        </p:spPr>
        <p:txBody>
          <a:bodyPr/>
          <a:lstStyle/>
          <a:p>
            <a:r>
              <a:rPr lang="en-US" dirty="0" smtClean="0"/>
              <a:t>Upon completion </a:t>
            </a:r>
            <a:r>
              <a:rPr lang="en-US" dirty="0"/>
              <a:t>of the ISR, a service provided by the kernel is invoked (i.e. a </a:t>
            </a:r>
            <a:r>
              <a:rPr lang="en-US" dirty="0" smtClean="0"/>
              <a:t>function provided </a:t>
            </a:r>
            <a:r>
              <a:rPr lang="en-US" dirty="0"/>
              <a:t>by the kernel is called).</a:t>
            </a:r>
          </a:p>
          <a:p>
            <a:r>
              <a:rPr lang="en-US" dirty="0"/>
              <a:t>(4) &amp; (5) This function knows that a more important task has been made ready-to-run </a:t>
            </a:r>
            <a:r>
              <a:rPr lang="en-US" dirty="0" smtClean="0"/>
              <a:t>and thus</a:t>
            </a:r>
            <a:r>
              <a:rPr lang="en-US" dirty="0"/>
              <a:t>, instead of returning back to the interrupted task, the kernel will perform a </a:t>
            </a:r>
            <a:r>
              <a:rPr lang="en-US" dirty="0" smtClean="0"/>
              <a:t>context switch </a:t>
            </a:r>
            <a:r>
              <a:rPr lang="en-US" dirty="0"/>
              <a:t>and execute the code of the more important task.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the more important task </a:t>
            </a:r>
            <a:r>
              <a:rPr lang="en-US" dirty="0" smtClean="0"/>
              <a:t>is done</a:t>
            </a:r>
            <a:r>
              <a:rPr lang="en-US" dirty="0"/>
              <a:t>, another function provided by the kernel is called to put the task to sleep </a:t>
            </a:r>
            <a:r>
              <a:rPr lang="en-US" dirty="0" smtClean="0"/>
              <a:t>waiting for </a:t>
            </a:r>
            <a:r>
              <a:rPr lang="en-US" dirty="0"/>
              <a:t>the event (i.e. the ISR) to occur</a:t>
            </a:r>
            <a:r>
              <a:rPr lang="en-US" dirty="0" smtClean="0"/>
              <a:t>.</a:t>
            </a:r>
          </a:p>
          <a:p>
            <a:r>
              <a:rPr lang="en-US" dirty="0" smtClean="0"/>
              <a:t>(</a:t>
            </a:r>
            <a:r>
              <a:rPr lang="en-US" dirty="0"/>
              <a:t>6) &amp; (7) The kernel then ‘sees’ that a lower priority task needs to execute and </a:t>
            </a:r>
            <a:r>
              <a:rPr lang="en-US" dirty="0" smtClean="0"/>
              <a:t>another context </a:t>
            </a:r>
            <a:r>
              <a:rPr lang="en-US" dirty="0"/>
              <a:t>switch is done to resume execution of the interrupted task.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391726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Non-reentrant function.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590800"/>
            <a:ext cx="539115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9272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Round-Robin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two or more tasks have the same priority, the kernel allows one task to run for </a:t>
            </a:r>
            <a:r>
              <a:rPr lang="en-US" dirty="0" smtClean="0"/>
              <a:t>a predetermined </a:t>
            </a:r>
            <a:r>
              <a:rPr lang="en-US" dirty="0"/>
              <a:t>amount of time, called a quantum, then selects another task.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also </a:t>
            </a:r>
            <a:r>
              <a:rPr lang="en-US" dirty="0" smtClean="0"/>
              <a:t>called time </a:t>
            </a:r>
            <a:r>
              <a:rPr lang="en-US" dirty="0"/>
              <a:t>slicing.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kernel gives control to the next task in line </a:t>
            </a:r>
            <a:endParaRPr lang="en-US" dirty="0" smtClean="0"/>
          </a:p>
          <a:p>
            <a:r>
              <a:rPr lang="en-US" b="1" dirty="0" smtClean="0">
                <a:solidFill>
                  <a:srgbClr val="92D050"/>
                </a:solidFill>
              </a:rPr>
              <a:t>if the </a:t>
            </a:r>
            <a:r>
              <a:rPr lang="en-US" b="1" dirty="0">
                <a:solidFill>
                  <a:srgbClr val="92D050"/>
                </a:solidFill>
              </a:rPr>
              <a:t>current task has no work to do during its time slice </a:t>
            </a:r>
            <a:r>
              <a:rPr lang="en-US" b="1" dirty="0" smtClean="0">
                <a:solidFill>
                  <a:srgbClr val="92D050"/>
                </a:solidFill>
              </a:rPr>
              <a:t>or </a:t>
            </a:r>
          </a:p>
          <a:p>
            <a:r>
              <a:rPr lang="en-US" b="1" dirty="0" smtClean="0">
                <a:solidFill>
                  <a:srgbClr val="92D050"/>
                </a:solidFill>
              </a:rPr>
              <a:t>the </a:t>
            </a:r>
            <a:r>
              <a:rPr lang="en-US" b="1" dirty="0">
                <a:solidFill>
                  <a:srgbClr val="92D050"/>
                </a:solidFill>
              </a:rPr>
              <a:t>current task completes before the end of its time slice </a:t>
            </a:r>
            <a:r>
              <a:rPr lang="en-US" b="1" dirty="0" smtClean="0">
                <a:solidFill>
                  <a:srgbClr val="92D050"/>
                </a:solidFill>
              </a:rPr>
              <a:t>or </a:t>
            </a:r>
          </a:p>
          <a:p>
            <a:r>
              <a:rPr lang="en-US" b="1" dirty="0" smtClean="0">
                <a:solidFill>
                  <a:srgbClr val="92D050"/>
                </a:solidFill>
              </a:rPr>
              <a:t>the </a:t>
            </a:r>
            <a:r>
              <a:rPr lang="en-US" b="1" dirty="0">
                <a:solidFill>
                  <a:srgbClr val="92D050"/>
                </a:solidFill>
              </a:rPr>
              <a:t>time slice ends.</a:t>
            </a:r>
          </a:p>
        </p:txBody>
      </p:sp>
    </p:spTree>
    <p:extLst>
      <p:ext uri="{BB962C8B-B14F-4D97-AF65-F5344CB8AC3E}">
        <p14:creationId xmlns:p14="http://schemas.microsoft.com/office/powerpoint/2010/main" xmlns="" val="23077984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Task Priority</a:t>
            </a:r>
          </a:p>
          <a:p>
            <a:r>
              <a:rPr lang="en-US" dirty="0"/>
              <a:t>A priority is assigned to each task. The more important the task, the higher the priority given </a:t>
            </a:r>
            <a:r>
              <a:rPr lang="en-US" dirty="0" smtClean="0"/>
              <a:t>to it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/>
              <a:t>most kernels, you are generally responsible for deciding what priority each task gets.</a:t>
            </a:r>
          </a:p>
          <a:p>
            <a:r>
              <a:rPr lang="en-US" b="1" dirty="0"/>
              <a:t>Static Priorities</a:t>
            </a:r>
          </a:p>
          <a:p>
            <a:r>
              <a:rPr lang="en-US" dirty="0"/>
              <a:t>Task priorities are said to be static when the priority of each task does not change during </a:t>
            </a:r>
            <a:r>
              <a:rPr lang="en-US" dirty="0" smtClean="0"/>
              <a:t>the application’s </a:t>
            </a:r>
            <a:r>
              <a:rPr lang="en-US" dirty="0"/>
              <a:t>execution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Each task is thus given a fixed priority at compile time. </a:t>
            </a:r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/>
              <a:t>the </a:t>
            </a:r>
            <a:r>
              <a:rPr lang="en-US" dirty="0" smtClean="0"/>
              <a:t>tasks  and </a:t>
            </a:r>
            <a:r>
              <a:rPr lang="en-US" dirty="0"/>
              <a:t>their timing constraints are known at compile time in a system where priorities are static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5884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42900"/>
            <a:ext cx="8305800" cy="1104900"/>
          </a:xfrm>
          <a:noFill/>
        </p:spPr>
        <p:txBody>
          <a:bodyPr/>
          <a:lstStyle/>
          <a:p>
            <a:r>
              <a:rPr lang="en-US" altLang="en-US" smtClean="0">
                <a:solidFill>
                  <a:srgbClr val="0000CC"/>
                </a:solidFill>
              </a:rPr>
              <a:t>Introduction to Real-Time Systems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2400" i="1" u="sng" smtClean="0">
                <a:solidFill>
                  <a:srgbClr val="FF0033"/>
                </a:solidFill>
              </a:rPr>
              <a:t>What is a Real-Time System?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smtClean="0">
                <a:solidFill>
                  <a:schemeClr val="tx2"/>
                </a:solidFill>
              </a:rPr>
              <a:t>Is defined as a system in which the time where the outputs are produced is significant (within specified bounds or deadlines)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smtClean="0">
                <a:solidFill>
                  <a:schemeClr val="tx2"/>
                </a:solidFill>
              </a:rPr>
              <a:t>. </a:t>
            </a:r>
          </a:p>
          <a:p>
            <a:pPr>
              <a:buFont typeface="Monotype Sorts" pitchFamily="2" charset="2"/>
              <a:buNone/>
            </a:pPr>
            <a:endParaRPr lang="en-US" altLang="en-US" sz="2400" smtClean="0">
              <a:solidFill>
                <a:schemeClr val="tx2"/>
              </a:solidFill>
            </a:endParaRPr>
          </a:p>
          <a:p>
            <a:pPr>
              <a:buFont typeface="Monotype Sorts" pitchFamily="2" charset="2"/>
              <a:buNone/>
            </a:pPr>
            <a:endParaRPr lang="en-US" altLang="en-US" sz="2000" smtClean="0">
              <a:solidFill>
                <a:schemeClr val="tx2"/>
              </a:solidFill>
            </a:endParaRPr>
          </a:p>
          <a:p>
            <a:pPr>
              <a:buFont typeface="Monotype Sorts" pitchFamily="2" charset="2"/>
              <a:buNone/>
            </a:pPr>
            <a:endParaRPr lang="en-US" altLang="en-US" sz="3600" smtClean="0">
              <a:solidFill>
                <a:schemeClr val="tx2"/>
              </a:solidFill>
            </a:endParaRPr>
          </a:p>
          <a:p>
            <a:pPr>
              <a:buFont typeface="Monotype Sorts" pitchFamily="2" charset="2"/>
              <a:buNone/>
            </a:pPr>
            <a:endParaRPr lang="en-US" altLang="en-US" sz="2000" i="1" u="sng" smtClean="0">
              <a:solidFill>
                <a:schemeClr val="hlink"/>
              </a:solidFill>
            </a:endParaRPr>
          </a:p>
          <a:p>
            <a:pPr>
              <a:buFont typeface="Monotype Sorts" pitchFamily="2" charset="2"/>
              <a:buNone/>
            </a:pPr>
            <a:endParaRPr lang="en-US" altLang="en-US" sz="2000" i="1" u="sng" smtClean="0">
              <a:solidFill>
                <a:schemeClr val="hlink"/>
              </a:solidFill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3276600" y="3581400"/>
            <a:ext cx="2895600" cy="1295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400">
                <a:solidFill>
                  <a:schemeClr val="hlink"/>
                </a:solidFill>
              </a:rPr>
              <a:t>RTS</a:t>
            </a:r>
          </a:p>
        </p:txBody>
      </p:sp>
      <p:sp>
        <p:nvSpPr>
          <p:cNvPr id="6149" name="Line 6"/>
          <p:cNvSpPr>
            <a:spLocks noChangeShapeType="1"/>
          </p:cNvSpPr>
          <p:nvPr/>
        </p:nvSpPr>
        <p:spPr bwMode="auto">
          <a:xfrm>
            <a:off x="1981200" y="43434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0" name="Text Box 7"/>
          <p:cNvSpPr txBox="1">
            <a:spLocks noChangeArrowheads="1"/>
          </p:cNvSpPr>
          <p:nvPr/>
        </p:nvSpPr>
        <p:spPr bwMode="auto">
          <a:xfrm>
            <a:off x="1447800" y="3733800"/>
            <a:ext cx="1768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hlink"/>
                </a:solidFill>
              </a:rPr>
              <a:t>Sensor Data</a:t>
            </a:r>
          </a:p>
        </p:txBody>
      </p:sp>
      <p:sp>
        <p:nvSpPr>
          <p:cNvPr id="6151" name="Text Box 9"/>
          <p:cNvSpPr txBox="1">
            <a:spLocks noChangeArrowheads="1"/>
          </p:cNvSpPr>
          <p:nvPr/>
        </p:nvSpPr>
        <p:spPr bwMode="auto">
          <a:xfrm>
            <a:off x="1524000" y="44196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hlink"/>
                </a:solidFill>
              </a:rPr>
              <a:t>Commands</a:t>
            </a:r>
          </a:p>
        </p:txBody>
      </p:sp>
      <p:sp>
        <p:nvSpPr>
          <p:cNvPr id="6152" name="Line 11"/>
          <p:cNvSpPr>
            <a:spLocks noChangeShapeType="1"/>
          </p:cNvSpPr>
          <p:nvPr/>
        </p:nvSpPr>
        <p:spPr bwMode="auto">
          <a:xfrm>
            <a:off x="6172200" y="4191000"/>
            <a:ext cx="144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3" name="Text Box 12"/>
          <p:cNvSpPr txBox="1">
            <a:spLocks noChangeArrowheads="1"/>
          </p:cNvSpPr>
          <p:nvPr/>
        </p:nvSpPr>
        <p:spPr bwMode="auto">
          <a:xfrm>
            <a:off x="6308725" y="3546475"/>
            <a:ext cx="2497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hlink"/>
                </a:solidFill>
              </a:rPr>
              <a:t>Actuator Outputs</a:t>
            </a:r>
          </a:p>
        </p:txBody>
      </p:sp>
      <p:sp>
        <p:nvSpPr>
          <p:cNvPr id="6154" name="Text Box 13"/>
          <p:cNvSpPr txBox="1">
            <a:spLocks noChangeArrowheads="1"/>
          </p:cNvSpPr>
          <p:nvPr/>
        </p:nvSpPr>
        <p:spPr bwMode="auto">
          <a:xfrm>
            <a:off x="6308725" y="4308475"/>
            <a:ext cx="1285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hlink"/>
                </a:solidFill>
              </a:rPr>
              <a:t>Displays</a:t>
            </a:r>
          </a:p>
        </p:txBody>
      </p:sp>
      <p:sp>
        <p:nvSpPr>
          <p:cNvPr id="6155" name="Text Box 15"/>
          <p:cNvSpPr txBox="1">
            <a:spLocks noChangeArrowheads="1"/>
          </p:cNvSpPr>
          <p:nvPr/>
        </p:nvSpPr>
        <p:spPr bwMode="auto">
          <a:xfrm>
            <a:off x="898525" y="5299075"/>
            <a:ext cx="74818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Correctness depends on output values and the time at which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 the inputs are processed and the outputs are produced </a:t>
            </a:r>
          </a:p>
        </p:txBody>
      </p:sp>
      <p:sp>
        <p:nvSpPr>
          <p:cNvPr id="6156" name="Footer Placeholder 1"/>
          <p:cNvSpPr>
            <a:spLocks noGrp="1"/>
          </p:cNvSpPr>
          <p:nvPr>
            <p:ph type="ftr" sz="quarter" idx="4294967295"/>
          </p:nvPr>
        </p:nvSpPr>
        <p:spPr>
          <a:noFill/>
        </p:spPr>
        <p:txBody>
          <a:bodyPr/>
          <a:lstStyle>
            <a:lvl1pPr>
              <a:defRPr sz="4400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4400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4400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4400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4400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endParaRPr lang="en-US" altLang="en-US" sz="1400" smtClean="0">
              <a:solidFill>
                <a:schemeClr val="tx1"/>
              </a:solidFill>
            </a:endParaRPr>
          </a:p>
        </p:txBody>
      </p:sp>
      <p:sp>
        <p:nvSpPr>
          <p:cNvPr id="6157" name="Slide Number Placeholder 2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>
            <a:lvl1pPr>
              <a:defRPr sz="4400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4400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4400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4400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4400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fld id="{74C75B54-DA54-4662-9B19-FA4FB0B69B39}" type="slidenum">
              <a:rPr lang="en-US" altLang="en-US" sz="1400">
                <a:solidFill>
                  <a:schemeClr val="tx1"/>
                </a:solidFill>
              </a:rPr>
              <a:pPr/>
              <a:t>3</a:t>
            </a:fld>
            <a:endParaRPr lang="en-US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93684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305800" cy="5257800"/>
          </a:xfrm>
        </p:spPr>
        <p:txBody>
          <a:bodyPr/>
          <a:lstStyle/>
          <a:p>
            <a:r>
              <a:rPr lang="en-US" sz="1400" b="1" dirty="0"/>
              <a:t>Dynamic Priorities</a:t>
            </a:r>
          </a:p>
          <a:p>
            <a:r>
              <a:rPr lang="en-US" sz="1400" dirty="0"/>
              <a:t>Task priorities are said to be dynamic if the priority of tasks can be changed during </a:t>
            </a:r>
            <a:r>
              <a:rPr lang="en-US" sz="1400" dirty="0" smtClean="0"/>
              <a:t>the application’s </a:t>
            </a:r>
            <a:r>
              <a:rPr lang="en-US" sz="1400" dirty="0"/>
              <a:t>execution; each task can change its priority at run time. </a:t>
            </a:r>
            <a:endParaRPr lang="en-US" sz="1400" dirty="0" smtClean="0"/>
          </a:p>
          <a:p>
            <a:r>
              <a:rPr lang="en-US" sz="1400" dirty="0" smtClean="0"/>
              <a:t>This </a:t>
            </a:r>
            <a:r>
              <a:rPr lang="en-US" sz="1400" dirty="0"/>
              <a:t>is a desirable </a:t>
            </a:r>
            <a:r>
              <a:rPr lang="en-US" sz="1400" dirty="0" smtClean="0"/>
              <a:t>feature to </a:t>
            </a:r>
            <a:r>
              <a:rPr lang="en-US" sz="1400" dirty="0"/>
              <a:t>have in a real-time kernel to avoid priority inversions.</a:t>
            </a:r>
          </a:p>
          <a:p>
            <a:r>
              <a:rPr lang="en-US" sz="1400" b="1" dirty="0"/>
              <a:t>Priority Inversions</a:t>
            </a:r>
          </a:p>
          <a:p>
            <a:r>
              <a:rPr lang="en-US" sz="1400" dirty="0"/>
              <a:t>Priority inversion is a problem in real-time systems and occurs mostly when you use a</a:t>
            </a:r>
          </a:p>
          <a:p>
            <a:r>
              <a:rPr lang="en-US" sz="1400" dirty="0"/>
              <a:t>real-time kernel. </a:t>
            </a:r>
            <a:r>
              <a:rPr lang="en-US" sz="1400" dirty="0" smtClean="0"/>
              <a:t> </a:t>
            </a:r>
            <a:r>
              <a:rPr lang="en-US" sz="1400" dirty="0"/>
              <a:t>illustrates a priority inversion scenario. Task 1 has a higher priority</a:t>
            </a:r>
          </a:p>
          <a:p>
            <a:r>
              <a:rPr lang="en-US" sz="1400" dirty="0"/>
              <a:t>than Task 2, which in turn has a higher priority than Task 3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276601"/>
            <a:ext cx="543877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3741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8650" y="762000"/>
            <a:ext cx="8224838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1" name="Footer Placeholder 1"/>
          <p:cNvSpPr>
            <a:spLocks noGrp="1"/>
          </p:cNvSpPr>
          <p:nvPr>
            <p:ph type="ftr" sz="quarter" idx="4294967295"/>
          </p:nvPr>
        </p:nvSpPr>
        <p:spPr>
          <a:noFill/>
        </p:spPr>
        <p:txBody>
          <a:bodyPr/>
          <a:lstStyle>
            <a:lvl1pPr>
              <a:defRPr sz="4400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4400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4400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4400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4400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endParaRPr lang="en-US" altLang="en-US" sz="1400" smtClean="0">
              <a:solidFill>
                <a:schemeClr val="tx1"/>
              </a:solidFill>
            </a:endParaRPr>
          </a:p>
        </p:txBody>
      </p:sp>
      <p:sp>
        <p:nvSpPr>
          <p:cNvPr id="7172" name="Slide Number Placeholder 2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>
            <a:lvl1pPr>
              <a:defRPr sz="4400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4400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4400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4400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4400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fld id="{AC1A9461-47EA-47BC-A695-A9F34000B758}" type="slidenum">
              <a:rPr lang="en-US" altLang="en-US" sz="1400">
                <a:solidFill>
                  <a:schemeClr val="tx1"/>
                </a:solidFill>
              </a:rPr>
              <a:pPr/>
              <a:t>4</a:t>
            </a:fld>
            <a:endParaRPr lang="en-US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0227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>
                <a:solidFill>
                  <a:srgbClr val="0000CC"/>
                </a:solidFill>
              </a:rPr>
              <a:t>Introduction to Real-Time Systems</a:t>
            </a:r>
          </a:p>
        </p:txBody>
      </p:sp>
      <p:sp>
        <p:nvSpPr>
          <p:cNvPr id="11267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smtClean="0"/>
              <a:t>Real-time systems often are comprised of a </a:t>
            </a:r>
            <a:r>
              <a:rPr lang="en-US" altLang="en-US" sz="2400" i="1" smtClean="0"/>
              <a:t>controlling</a:t>
            </a:r>
            <a:r>
              <a:rPr lang="en-US" altLang="en-US" sz="2400" smtClean="0"/>
              <a:t> system, </a:t>
            </a:r>
            <a:r>
              <a:rPr lang="en-US" altLang="en-US" sz="2400" i="1" smtClean="0"/>
              <a:t>controlled</a:t>
            </a:r>
            <a:r>
              <a:rPr lang="en-US" altLang="en-US" sz="2400" smtClean="0"/>
              <a:t> system and </a:t>
            </a:r>
            <a:r>
              <a:rPr lang="en-US" altLang="en-US" sz="2400" i="1" smtClean="0"/>
              <a:t>environment</a:t>
            </a:r>
            <a:r>
              <a:rPr lang="en-US" altLang="en-US" sz="240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en-US" sz="2400" i="1" smtClean="0"/>
              <a:t>A Controlling</a:t>
            </a:r>
            <a:r>
              <a:rPr lang="en-US" altLang="en-US" sz="2400" smtClean="0"/>
              <a:t> system: acquires information about the environment using </a:t>
            </a:r>
            <a:r>
              <a:rPr lang="en-US" altLang="en-US" sz="2400" i="1" smtClean="0"/>
              <a:t>sensors</a:t>
            </a:r>
            <a:r>
              <a:rPr lang="en-US" altLang="en-US" sz="2400" smtClean="0"/>
              <a:t> and controls the environment with </a:t>
            </a:r>
            <a:r>
              <a:rPr lang="en-US" altLang="en-US" sz="2400" i="1" smtClean="0"/>
              <a:t>actuators</a:t>
            </a:r>
            <a:r>
              <a:rPr lang="en-US" altLang="en-US" sz="2400" smtClean="0"/>
              <a:t>.</a:t>
            </a:r>
            <a:endParaRPr lang="en-US" altLang="en-US" sz="2400" i="1" smtClean="0"/>
          </a:p>
          <a:p>
            <a:pPr>
              <a:lnSpc>
                <a:spcPct val="90000"/>
              </a:lnSpc>
            </a:pPr>
            <a:r>
              <a:rPr lang="en-US" altLang="en-US" sz="2400" i="1" smtClean="0"/>
              <a:t>Timing constraints</a:t>
            </a:r>
            <a:r>
              <a:rPr lang="en-US" altLang="en-US" sz="2400" smtClean="0"/>
              <a:t> derived from </a:t>
            </a:r>
            <a:r>
              <a:rPr lang="en-US" altLang="en-US" sz="2400" i="1" smtClean="0"/>
              <a:t>physical</a:t>
            </a:r>
            <a:r>
              <a:rPr lang="en-US" altLang="en-US" sz="2400" smtClean="0"/>
              <a:t> impact of controlling systems activities. Hard and soft constraints.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Periodic Tasks: Time-driven recurring at regular intervals (e.g., sensors polling).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Aperiodic Tasks: event-driven (operator commands).</a:t>
            </a:r>
          </a:p>
        </p:txBody>
      </p:sp>
      <p:sp>
        <p:nvSpPr>
          <p:cNvPr id="11268" name="Footer Placeholder 1"/>
          <p:cNvSpPr>
            <a:spLocks noGrp="1"/>
          </p:cNvSpPr>
          <p:nvPr>
            <p:ph type="ftr" sz="quarter" idx="4294967295"/>
          </p:nvPr>
        </p:nvSpPr>
        <p:spPr>
          <a:noFill/>
        </p:spPr>
        <p:txBody>
          <a:bodyPr/>
          <a:lstStyle>
            <a:lvl1pPr>
              <a:defRPr sz="4400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4400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4400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4400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4400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endParaRPr lang="en-US" altLang="en-US" sz="1400" smtClean="0">
              <a:solidFill>
                <a:schemeClr val="tx1"/>
              </a:solidFill>
            </a:endParaRPr>
          </a:p>
        </p:txBody>
      </p:sp>
      <p:sp>
        <p:nvSpPr>
          <p:cNvPr id="11269" name="Slide Number Placeholder 2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>
            <a:lvl1pPr>
              <a:defRPr sz="4400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4400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4400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4400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4400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fld id="{137005AA-1CBC-4C67-9D61-C5BE5281C57B}" type="slidenum">
              <a:rPr lang="en-US" altLang="en-US" sz="1400">
                <a:solidFill>
                  <a:schemeClr val="tx1"/>
                </a:solidFill>
              </a:rPr>
              <a:pPr/>
              <a:t>5</a:t>
            </a:fld>
            <a:endParaRPr lang="en-US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150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5"/>
          <p:cNvSpPr>
            <a:spLocks noChangeArrowheads="1"/>
          </p:cNvSpPr>
          <p:nvPr/>
        </p:nvSpPr>
        <p:spPr bwMode="auto">
          <a:xfrm>
            <a:off x="3532188" y="2244725"/>
            <a:ext cx="2108200" cy="3735388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4400">
              <a:solidFill>
                <a:schemeClr val="hlink"/>
              </a:solidFill>
            </a:endParaRPr>
          </a:p>
        </p:txBody>
      </p:sp>
      <p:sp>
        <p:nvSpPr>
          <p:cNvPr id="12291" name="Rectangle 6"/>
          <p:cNvSpPr>
            <a:spLocks noChangeArrowheads="1"/>
          </p:cNvSpPr>
          <p:nvPr/>
        </p:nvSpPr>
        <p:spPr bwMode="auto">
          <a:xfrm>
            <a:off x="654050" y="384175"/>
            <a:ext cx="7772400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400">
                <a:solidFill>
                  <a:schemeClr val="tx2"/>
                </a:solidFill>
              </a:rPr>
              <a:t>Typical Real-Time System</a:t>
            </a:r>
          </a:p>
        </p:txBody>
      </p:sp>
      <p:sp>
        <p:nvSpPr>
          <p:cNvPr id="12292" name="Rectangle 7"/>
          <p:cNvSpPr>
            <a:spLocks noChangeArrowheads="1"/>
          </p:cNvSpPr>
          <p:nvPr/>
        </p:nvSpPr>
        <p:spPr bwMode="auto">
          <a:xfrm>
            <a:off x="1000125" y="2746375"/>
            <a:ext cx="1905000" cy="2819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Controlling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System</a:t>
            </a:r>
          </a:p>
        </p:txBody>
      </p:sp>
      <p:sp>
        <p:nvSpPr>
          <p:cNvPr id="12293" name="Rectangle 8"/>
          <p:cNvSpPr>
            <a:spLocks noChangeArrowheads="1"/>
          </p:cNvSpPr>
          <p:nvPr/>
        </p:nvSpPr>
        <p:spPr bwMode="auto">
          <a:xfrm>
            <a:off x="6216650" y="2746375"/>
            <a:ext cx="1905000" cy="2819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Environment</a:t>
            </a:r>
          </a:p>
        </p:txBody>
      </p:sp>
      <p:grpSp>
        <p:nvGrpSpPr>
          <p:cNvPr id="12294" name="Group 9"/>
          <p:cNvGrpSpPr>
            <a:grpSpLocks/>
          </p:cNvGrpSpPr>
          <p:nvPr/>
        </p:nvGrpSpPr>
        <p:grpSpPr bwMode="auto">
          <a:xfrm>
            <a:off x="3835400" y="2670175"/>
            <a:ext cx="1447800" cy="2971800"/>
            <a:chOff x="2436" y="1488"/>
            <a:chExt cx="912" cy="1872"/>
          </a:xfrm>
        </p:grpSpPr>
        <p:grpSp>
          <p:nvGrpSpPr>
            <p:cNvPr id="12316" name="Group 10"/>
            <p:cNvGrpSpPr>
              <a:grpSpLocks/>
            </p:cNvGrpSpPr>
            <p:nvPr/>
          </p:nvGrpSpPr>
          <p:grpSpPr bwMode="auto">
            <a:xfrm>
              <a:off x="2436" y="1488"/>
              <a:ext cx="912" cy="864"/>
              <a:chOff x="2448" y="1584"/>
              <a:chExt cx="912" cy="864"/>
            </a:xfrm>
          </p:grpSpPr>
          <p:sp>
            <p:nvSpPr>
              <p:cNvPr id="12322" name="Rectangle 11"/>
              <p:cNvSpPr>
                <a:spLocks noChangeArrowheads="1"/>
              </p:cNvSpPr>
              <p:nvPr/>
            </p:nvSpPr>
            <p:spPr bwMode="auto">
              <a:xfrm>
                <a:off x="2448" y="1584"/>
                <a:ext cx="912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Monotype Sorts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5000"/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Monotype Sort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SzPct val="75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/>
                  <a:t>sensor</a:t>
                </a:r>
              </a:p>
            </p:txBody>
          </p:sp>
          <p:sp>
            <p:nvSpPr>
              <p:cNvPr id="12323" name="Rectangle 12"/>
              <p:cNvSpPr>
                <a:spLocks noChangeArrowheads="1"/>
              </p:cNvSpPr>
              <p:nvPr/>
            </p:nvSpPr>
            <p:spPr bwMode="auto">
              <a:xfrm>
                <a:off x="2448" y="1824"/>
                <a:ext cx="912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Monotype Sorts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5000"/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Monotype Sort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SzPct val="75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/>
                  <a:t>sensor</a:t>
                </a:r>
              </a:p>
            </p:txBody>
          </p:sp>
          <p:sp>
            <p:nvSpPr>
              <p:cNvPr id="12324" name="Rectangle 13"/>
              <p:cNvSpPr>
                <a:spLocks noChangeArrowheads="1"/>
              </p:cNvSpPr>
              <p:nvPr/>
            </p:nvSpPr>
            <p:spPr bwMode="auto">
              <a:xfrm>
                <a:off x="2448" y="2064"/>
                <a:ext cx="912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Monotype Sorts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5000"/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Monotype Sort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SzPct val="75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/>
                  <a:t>sensor</a:t>
                </a:r>
              </a:p>
            </p:txBody>
          </p:sp>
          <p:sp>
            <p:nvSpPr>
              <p:cNvPr id="12325" name="Rectangle 14"/>
              <p:cNvSpPr>
                <a:spLocks noChangeArrowheads="1"/>
              </p:cNvSpPr>
              <p:nvPr/>
            </p:nvSpPr>
            <p:spPr bwMode="auto">
              <a:xfrm>
                <a:off x="2448" y="2304"/>
                <a:ext cx="912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Monotype Sorts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5000"/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Monotype Sort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SzPct val="75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/>
                  <a:t>sensor</a:t>
                </a:r>
              </a:p>
            </p:txBody>
          </p:sp>
        </p:grpSp>
        <p:grpSp>
          <p:nvGrpSpPr>
            <p:cNvPr id="12317" name="Group 15"/>
            <p:cNvGrpSpPr>
              <a:grpSpLocks/>
            </p:cNvGrpSpPr>
            <p:nvPr/>
          </p:nvGrpSpPr>
          <p:grpSpPr bwMode="auto">
            <a:xfrm>
              <a:off x="2436" y="2496"/>
              <a:ext cx="912" cy="864"/>
              <a:chOff x="2448" y="1584"/>
              <a:chExt cx="912" cy="864"/>
            </a:xfrm>
          </p:grpSpPr>
          <p:sp>
            <p:nvSpPr>
              <p:cNvPr id="12318" name="Rectangle 16"/>
              <p:cNvSpPr>
                <a:spLocks noChangeArrowheads="1"/>
              </p:cNvSpPr>
              <p:nvPr/>
            </p:nvSpPr>
            <p:spPr bwMode="auto">
              <a:xfrm>
                <a:off x="2448" y="1584"/>
                <a:ext cx="912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Monotype Sorts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5000"/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Monotype Sort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SzPct val="75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/>
                  <a:t>actuator</a:t>
                </a:r>
              </a:p>
            </p:txBody>
          </p:sp>
          <p:sp>
            <p:nvSpPr>
              <p:cNvPr id="12319" name="Rectangle 17"/>
              <p:cNvSpPr>
                <a:spLocks noChangeArrowheads="1"/>
              </p:cNvSpPr>
              <p:nvPr/>
            </p:nvSpPr>
            <p:spPr bwMode="auto">
              <a:xfrm>
                <a:off x="2448" y="1824"/>
                <a:ext cx="912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Monotype Sorts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5000"/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Monotype Sort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SzPct val="75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/>
                  <a:t>actuator</a:t>
                </a:r>
              </a:p>
            </p:txBody>
          </p:sp>
          <p:sp>
            <p:nvSpPr>
              <p:cNvPr id="12320" name="Rectangle 18"/>
              <p:cNvSpPr>
                <a:spLocks noChangeArrowheads="1"/>
              </p:cNvSpPr>
              <p:nvPr/>
            </p:nvSpPr>
            <p:spPr bwMode="auto">
              <a:xfrm>
                <a:off x="2448" y="2064"/>
                <a:ext cx="912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Monotype Sorts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5000"/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Monotype Sort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SzPct val="75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/>
                  <a:t>actuator</a:t>
                </a:r>
              </a:p>
            </p:txBody>
          </p:sp>
          <p:sp>
            <p:nvSpPr>
              <p:cNvPr id="12321" name="Rectangle 19"/>
              <p:cNvSpPr>
                <a:spLocks noChangeArrowheads="1"/>
              </p:cNvSpPr>
              <p:nvPr/>
            </p:nvSpPr>
            <p:spPr bwMode="auto">
              <a:xfrm>
                <a:off x="2448" y="2304"/>
                <a:ext cx="912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Monotype Sorts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5000"/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Monotype Sort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SzPct val="75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/>
                  <a:t>actuator</a:t>
                </a:r>
              </a:p>
            </p:txBody>
          </p:sp>
        </p:grpSp>
      </p:grpSp>
      <p:sp>
        <p:nvSpPr>
          <p:cNvPr id="12295" name="Line 20"/>
          <p:cNvSpPr>
            <a:spLocks noChangeShapeType="1"/>
          </p:cNvSpPr>
          <p:nvPr/>
        </p:nvSpPr>
        <p:spPr bwMode="auto">
          <a:xfrm flipH="1" flipV="1">
            <a:off x="5378450" y="2822575"/>
            <a:ext cx="838200" cy="1524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Line 21"/>
          <p:cNvSpPr>
            <a:spLocks noChangeShapeType="1"/>
          </p:cNvSpPr>
          <p:nvPr/>
        </p:nvSpPr>
        <p:spPr bwMode="auto">
          <a:xfrm flipH="1" flipV="1">
            <a:off x="5302250" y="3203575"/>
            <a:ext cx="914400" cy="762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Line 22"/>
          <p:cNvSpPr>
            <a:spLocks noChangeShapeType="1"/>
          </p:cNvSpPr>
          <p:nvPr/>
        </p:nvSpPr>
        <p:spPr bwMode="auto">
          <a:xfrm flipH="1">
            <a:off x="5302250" y="3548063"/>
            <a:ext cx="914400" cy="4762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Line 23"/>
          <p:cNvSpPr>
            <a:spLocks noChangeShapeType="1"/>
          </p:cNvSpPr>
          <p:nvPr/>
        </p:nvSpPr>
        <p:spPr bwMode="auto">
          <a:xfrm flipH="1">
            <a:off x="5284788" y="3930650"/>
            <a:ext cx="914400" cy="4763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9" name="Line 24"/>
          <p:cNvSpPr>
            <a:spLocks noChangeShapeType="1"/>
          </p:cNvSpPr>
          <p:nvPr/>
        </p:nvSpPr>
        <p:spPr bwMode="auto">
          <a:xfrm flipH="1">
            <a:off x="2914650" y="3919538"/>
            <a:ext cx="914400" cy="36512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0" name="Line 25"/>
          <p:cNvSpPr>
            <a:spLocks noChangeShapeType="1"/>
          </p:cNvSpPr>
          <p:nvPr/>
        </p:nvSpPr>
        <p:spPr bwMode="auto">
          <a:xfrm flipH="1">
            <a:off x="2946400" y="3546475"/>
            <a:ext cx="914400" cy="36513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1" name="Line 26"/>
          <p:cNvSpPr>
            <a:spLocks noChangeShapeType="1"/>
          </p:cNvSpPr>
          <p:nvPr/>
        </p:nvSpPr>
        <p:spPr bwMode="auto">
          <a:xfrm flipH="1">
            <a:off x="2930525" y="3159125"/>
            <a:ext cx="914400" cy="36513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2" name="Line 27"/>
          <p:cNvSpPr>
            <a:spLocks noChangeShapeType="1"/>
          </p:cNvSpPr>
          <p:nvPr/>
        </p:nvSpPr>
        <p:spPr bwMode="auto">
          <a:xfrm flipH="1">
            <a:off x="2914650" y="2803525"/>
            <a:ext cx="914400" cy="36513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3" name="Line 28"/>
          <p:cNvSpPr>
            <a:spLocks noChangeShapeType="1"/>
          </p:cNvSpPr>
          <p:nvPr/>
        </p:nvSpPr>
        <p:spPr bwMode="auto">
          <a:xfrm flipV="1">
            <a:off x="2884488" y="4375150"/>
            <a:ext cx="930275" cy="179388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4" name="Line 29"/>
          <p:cNvSpPr>
            <a:spLocks noChangeShapeType="1"/>
          </p:cNvSpPr>
          <p:nvPr/>
        </p:nvSpPr>
        <p:spPr bwMode="auto">
          <a:xfrm flipV="1">
            <a:off x="2897188" y="4779963"/>
            <a:ext cx="930275" cy="23812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5" name="Line 30"/>
          <p:cNvSpPr>
            <a:spLocks noChangeShapeType="1"/>
          </p:cNvSpPr>
          <p:nvPr/>
        </p:nvSpPr>
        <p:spPr bwMode="auto">
          <a:xfrm>
            <a:off x="2894013" y="5110163"/>
            <a:ext cx="930275" cy="52387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6" name="Line 31"/>
          <p:cNvSpPr>
            <a:spLocks noChangeShapeType="1"/>
          </p:cNvSpPr>
          <p:nvPr/>
        </p:nvSpPr>
        <p:spPr bwMode="auto">
          <a:xfrm>
            <a:off x="2889250" y="5422900"/>
            <a:ext cx="960438" cy="1143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7" name="Text Box 32"/>
          <p:cNvSpPr txBox="1">
            <a:spLocks noChangeArrowheads="1"/>
          </p:cNvSpPr>
          <p:nvPr/>
        </p:nvSpPr>
        <p:spPr bwMode="auto">
          <a:xfrm>
            <a:off x="3276600" y="1828800"/>
            <a:ext cx="2535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57150" cmpd="thinThick">
                <a:solidFill>
                  <a:srgbClr val="0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Controlled System</a:t>
            </a:r>
          </a:p>
        </p:txBody>
      </p:sp>
      <p:sp>
        <p:nvSpPr>
          <p:cNvPr id="12308" name="Line 33"/>
          <p:cNvSpPr>
            <a:spLocks noChangeShapeType="1"/>
          </p:cNvSpPr>
          <p:nvPr/>
        </p:nvSpPr>
        <p:spPr bwMode="auto">
          <a:xfrm flipV="1">
            <a:off x="5257800" y="4267200"/>
            <a:ext cx="930275" cy="179388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9" name="Line 34"/>
          <p:cNvSpPr>
            <a:spLocks noChangeShapeType="1"/>
          </p:cNvSpPr>
          <p:nvPr/>
        </p:nvSpPr>
        <p:spPr bwMode="auto">
          <a:xfrm flipV="1">
            <a:off x="5257800" y="4724400"/>
            <a:ext cx="930275" cy="23813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0" name="Line 35"/>
          <p:cNvSpPr>
            <a:spLocks noChangeShapeType="1"/>
          </p:cNvSpPr>
          <p:nvPr/>
        </p:nvSpPr>
        <p:spPr bwMode="auto">
          <a:xfrm flipV="1">
            <a:off x="5334000" y="5105400"/>
            <a:ext cx="930275" cy="23813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1" name="Line 36"/>
          <p:cNvSpPr>
            <a:spLocks noChangeShapeType="1"/>
          </p:cNvSpPr>
          <p:nvPr/>
        </p:nvSpPr>
        <p:spPr bwMode="auto">
          <a:xfrm flipV="1">
            <a:off x="5334000" y="5334000"/>
            <a:ext cx="930275" cy="179388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2" name="Rectangle 1"/>
          <p:cNvSpPr>
            <a:spLocks noChangeArrowheads="1"/>
          </p:cNvSpPr>
          <p:nvPr/>
        </p:nvSpPr>
        <p:spPr bwMode="auto">
          <a:xfrm>
            <a:off x="1000125" y="1828800"/>
            <a:ext cx="1914525" cy="48895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Operator Interface</a:t>
            </a:r>
          </a:p>
        </p:txBody>
      </p:sp>
      <p:cxnSp>
        <p:nvCxnSpPr>
          <p:cNvPr id="12313" name="Straight Arrow Connector 3"/>
          <p:cNvCxnSpPr>
            <a:cxnSpLocks noChangeShapeType="1"/>
            <a:stCxn id="12312" idx="2"/>
            <a:endCxn id="12292" idx="0"/>
          </p:cNvCxnSpPr>
          <p:nvPr/>
        </p:nvCxnSpPr>
        <p:spPr bwMode="auto">
          <a:xfrm flipH="1">
            <a:off x="1952625" y="2317750"/>
            <a:ext cx="4763" cy="42862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14" name="Footer Placeholder 1"/>
          <p:cNvSpPr>
            <a:spLocks noGrp="1"/>
          </p:cNvSpPr>
          <p:nvPr>
            <p:ph type="ftr" sz="quarter" idx="4294967295"/>
          </p:nvPr>
        </p:nvSpPr>
        <p:spPr>
          <a:noFill/>
        </p:spPr>
        <p:txBody>
          <a:bodyPr/>
          <a:lstStyle>
            <a:lvl1pPr>
              <a:defRPr sz="4400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4400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4400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4400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4400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endParaRPr lang="en-US" altLang="en-US" sz="1400" smtClean="0">
              <a:solidFill>
                <a:schemeClr val="tx1"/>
              </a:solidFill>
            </a:endParaRPr>
          </a:p>
        </p:txBody>
      </p:sp>
      <p:sp>
        <p:nvSpPr>
          <p:cNvPr id="12315" name="Slide Number Placeholder 2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>
            <a:lvl1pPr>
              <a:defRPr sz="4400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4400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4400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4400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4400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fld id="{FA880FDF-555C-467B-A6BA-0D25FF9AE9CB}" type="slidenum">
              <a:rPr lang="en-US" altLang="en-US" sz="1400">
                <a:solidFill>
                  <a:schemeClr val="tx1"/>
                </a:solidFill>
              </a:rPr>
              <a:pPr/>
              <a:t>6</a:t>
            </a:fld>
            <a:endParaRPr lang="en-US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7901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>
                <a:solidFill>
                  <a:srgbClr val="0000CC"/>
                </a:solidFill>
              </a:rPr>
              <a:t>Examples of Real-Time Systems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838200" y="17526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en-US" sz="2400" b="1"/>
              <a:t>Process Control and Manufacturing Systems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2971800" y="2971800"/>
            <a:ext cx="2209800" cy="609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solidFill>
                  <a:schemeClr val="hlink"/>
                </a:solidFill>
              </a:rPr>
              <a:t>Controller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2209800" y="4572000"/>
            <a:ext cx="3886200" cy="1066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solidFill>
                  <a:schemeClr val="hlink"/>
                </a:solidFill>
              </a:rPr>
              <a:t>Plant</a:t>
            </a:r>
          </a:p>
        </p:txBody>
      </p:sp>
      <p:sp>
        <p:nvSpPr>
          <p:cNvPr id="26630" name="Line 6"/>
          <p:cNvSpPr>
            <a:spLocks noChangeShapeType="1"/>
          </p:cNvSpPr>
          <p:nvPr/>
        </p:nvSpPr>
        <p:spPr bwMode="auto">
          <a:xfrm>
            <a:off x="3276600" y="3581400"/>
            <a:ext cx="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1" name="Line 8"/>
          <p:cNvSpPr>
            <a:spLocks noChangeShapeType="1"/>
          </p:cNvSpPr>
          <p:nvPr/>
        </p:nvSpPr>
        <p:spPr bwMode="auto">
          <a:xfrm flipV="1">
            <a:off x="4724400" y="358140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2" name="Text Box 10"/>
          <p:cNvSpPr txBox="1">
            <a:spLocks noChangeArrowheads="1"/>
          </p:cNvSpPr>
          <p:nvPr/>
        </p:nvSpPr>
        <p:spPr bwMode="auto">
          <a:xfrm>
            <a:off x="2209800" y="3581400"/>
            <a:ext cx="10652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hlink"/>
                </a:solidFill>
              </a:rPr>
              <a:t>Sensor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hlink"/>
                </a:solidFill>
              </a:rPr>
              <a:t>Data</a:t>
            </a:r>
          </a:p>
        </p:txBody>
      </p:sp>
      <p:sp>
        <p:nvSpPr>
          <p:cNvPr id="26633" name="Text Box 11"/>
          <p:cNvSpPr txBox="1">
            <a:spLocks noChangeArrowheads="1"/>
          </p:cNvSpPr>
          <p:nvPr/>
        </p:nvSpPr>
        <p:spPr bwMode="auto">
          <a:xfrm>
            <a:off x="4784725" y="3698875"/>
            <a:ext cx="2208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hlink"/>
                </a:solidFill>
              </a:rPr>
              <a:t>Control Signals</a:t>
            </a:r>
          </a:p>
        </p:txBody>
      </p:sp>
      <p:sp>
        <p:nvSpPr>
          <p:cNvPr id="26634" name="Line 14"/>
          <p:cNvSpPr>
            <a:spLocks noChangeShapeType="1"/>
          </p:cNvSpPr>
          <p:nvPr/>
        </p:nvSpPr>
        <p:spPr bwMode="auto">
          <a:xfrm>
            <a:off x="914400" y="51054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5" name="Line 15"/>
          <p:cNvSpPr>
            <a:spLocks noChangeShapeType="1"/>
          </p:cNvSpPr>
          <p:nvPr/>
        </p:nvSpPr>
        <p:spPr bwMode="auto">
          <a:xfrm>
            <a:off x="6096000" y="518160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6" name="Text Box 16"/>
          <p:cNvSpPr txBox="1">
            <a:spLocks noChangeArrowheads="1"/>
          </p:cNvSpPr>
          <p:nvPr/>
        </p:nvSpPr>
        <p:spPr bwMode="auto">
          <a:xfrm>
            <a:off x="228600" y="4648200"/>
            <a:ext cx="1985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hlink"/>
                </a:solidFill>
              </a:rPr>
              <a:t>Raw Material</a:t>
            </a:r>
          </a:p>
        </p:txBody>
      </p:sp>
      <p:sp>
        <p:nvSpPr>
          <p:cNvPr id="26637" name="Text Box 17"/>
          <p:cNvSpPr txBox="1">
            <a:spLocks noChangeArrowheads="1"/>
          </p:cNvSpPr>
          <p:nvPr/>
        </p:nvSpPr>
        <p:spPr bwMode="auto">
          <a:xfrm>
            <a:off x="6232525" y="4613275"/>
            <a:ext cx="2546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hlink"/>
                </a:solidFill>
              </a:rPr>
              <a:t>Finished Products</a:t>
            </a:r>
          </a:p>
        </p:txBody>
      </p:sp>
      <p:sp>
        <p:nvSpPr>
          <p:cNvPr id="26638" name="Line 20"/>
          <p:cNvSpPr>
            <a:spLocks noChangeShapeType="1"/>
          </p:cNvSpPr>
          <p:nvPr/>
        </p:nvSpPr>
        <p:spPr bwMode="auto">
          <a:xfrm>
            <a:off x="3276600" y="23622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9" name="Text Box 21"/>
          <p:cNvSpPr txBox="1">
            <a:spLocks noChangeArrowheads="1"/>
          </p:cNvSpPr>
          <p:nvPr/>
        </p:nvSpPr>
        <p:spPr bwMode="auto">
          <a:xfrm>
            <a:off x="1812925" y="2174875"/>
            <a:ext cx="1676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hlink"/>
                </a:solidFill>
              </a:rPr>
              <a:t>Operator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hlink"/>
                </a:solidFill>
              </a:rPr>
              <a:t>Commands</a:t>
            </a:r>
          </a:p>
        </p:txBody>
      </p:sp>
      <p:sp>
        <p:nvSpPr>
          <p:cNvPr id="26640" name="Line 23"/>
          <p:cNvSpPr>
            <a:spLocks noChangeShapeType="1"/>
          </p:cNvSpPr>
          <p:nvPr/>
        </p:nvSpPr>
        <p:spPr bwMode="auto">
          <a:xfrm flipV="1">
            <a:off x="4495800" y="24384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1" name="Text Box 24"/>
          <p:cNvSpPr txBox="1">
            <a:spLocks noChangeArrowheads="1"/>
          </p:cNvSpPr>
          <p:nvPr/>
        </p:nvSpPr>
        <p:spPr bwMode="auto">
          <a:xfrm>
            <a:off x="4708525" y="2403475"/>
            <a:ext cx="1285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hlink"/>
                </a:solidFill>
              </a:rPr>
              <a:t>Displays</a:t>
            </a:r>
          </a:p>
        </p:txBody>
      </p:sp>
      <p:sp>
        <p:nvSpPr>
          <p:cNvPr id="26642" name="Footer Placeholder 1"/>
          <p:cNvSpPr>
            <a:spLocks noGrp="1"/>
          </p:cNvSpPr>
          <p:nvPr>
            <p:ph type="ftr" sz="quarter" idx="4294967295"/>
          </p:nvPr>
        </p:nvSpPr>
        <p:spPr>
          <a:noFill/>
        </p:spPr>
        <p:txBody>
          <a:bodyPr/>
          <a:lstStyle>
            <a:lvl1pPr>
              <a:defRPr sz="4400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4400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4400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4400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4400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endParaRPr lang="en-US" altLang="en-US" sz="1400" smtClean="0">
              <a:solidFill>
                <a:schemeClr val="tx1"/>
              </a:solidFill>
            </a:endParaRPr>
          </a:p>
        </p:txBody>
      </p:sp>
      <p:sp>
        <p:nvSpPr>
          <p:cNvPr id="26643" name="Slide Number Placeholder 2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>
            <a:lvl1pPr>
              <a:defRPr sz="4400">
                <a:solidFill>
                  <a:schemeClr val="hlink"/>
                </a:solidFill>
                <a:latin typeface="Times New Roman" pitchFamily="18" charset="0"/>
              </a:defRPr>
            </a:lvl1pPr>
            <a:lvl2pPr marL="742950" indent="-285750">
              <a:defRPr sz="4400">
                <a:solidFill>
                  <a:schemeClr val="hlink"/>
                </a:solidFill>
                <a:latin typeface="Times New Roman" pitchFamily="18" charset="0"/>
              </a:defRPr>
            </a:lvl2pPr>
            <a:lvl3pPr marL="1143000" indent="-228600">
              <a:defRPr sz="4400">
                <a:solidFill>
                  <a:schemeClr val="hlink"/>
                </a:solidFill>
                <a:latin typeface="Times New Roman" pitchFamily="18" charset="0"/>
              </a:defRPr>
            </a:lvl3pPr>
            <a:lvl4pPr marL="1600200" indent="-228600">
              <a:defRPr sz="4400">
                <a:solidFill>
                  <a:schemeClr val="hlink"/>
                </a:solidFill>
                <a:latin typeface="Times New Roman" pitchFamily="18" charset="0"/>
              </a:defRPr>
            </a:lvl4pPr>
            <a:lvl5pPr marL="2057400" indent="-228600">
              <a:defRPr sz="4400">
                <a:solidFill>
                  <a:schemeClr val="hlink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fld id="{3235E8A9-32F4-4941-B843-00543A701C8C}" type="slidenum">
              <a:rPr lang="en-US" altLang="en-US" sz="1400">
                <a:solidFill>
                  <a:schemeClr val="tx1"/>
                </a:solidFill>
              </a:rPr>
              <a:pPr/>
              <a:t>7</a:t>
            </a:fld>
            <a:endParaRPr lang="en-US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3004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0" y="0"/>
            <a:ext cx="8761412" cy="49847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Real Time System Concept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343" y="498475"/>
            <a:ext cx="8962030" cy="5521325"/>
          </a:xfrm>
        </p:spPr>
        <p:txBody>
          <a:bodyPr/>
          <a:lstStyle/>
          <a:p>
            <a:r>
              <a:rPr lang="en-US" dirty="0"/>
              <a:t>Real-time systems are characterized by the severe consequences that result if logical as well </a:t>
            </a:r>
            <a:r>
              <a:rPr lang="en-US" dirty="0" smtClean="0"/>
              <a:t>as timing </a:t>
            </a:r>
            <a:r>
              <a:rPr lang="en-US" dirty="0"/>
              <a:t>correctness properties of the system are not met.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are two types of </a:t>
            </a:r>
            <a:r>
              <a:rPr lang="en-US" dirty="0" smtClean="0"/>
              <a:t>real-time systems</a:t>
            </a:r>
            <a:r>
              <a:rPr lang="en-US" dirty="0"/>
              <a:t>: SOFT and HARD.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a SOFT real-time system, tasks are performed by the system </a:t>
            </a:r>
            <a:r>
              <a:rPr lang="en-US" dirty="0" smtClean="0"/>
              <a:t>as fast </a:t>
            </a:r>
            <a:r>
              <a:rPr lang="en-US" dirty="0"/>
              <a:t>as possible, but the tasks don’t have to finish by specific times.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HARD </a:t>
            </a:r>
            <a:r>
              <a:rPr lang="en-US" dirty="0" smtClean="0"/>
              <a:t>real-time systems</a:t>
            </a:r>
            <a:r>
              <a:rPr lang="en-US" dirty="0"/>
              <a:t>, tasks have to be performed not only correctly but on time. </a:t>
            </a:r>
            <a:endParaRPr lang="en-US" dirty="0" smtClean="0"/>
          </a:p>
          <a:p>
            <a:r>
              <a:rPr lang="en-US" dirty="0" smtClean="0"/>
              <a:t>Most </a:t>
            </a:r>
            <a:r>
              <a:rPr lang="en-US" dirty="0"/>
              <a:t>real-time </a:t>
            </a:r>
            <a:r>
              <a:rPr lang="en-US" dirty="0" smtClean="0"/>
              <a:t>systems have </a:t>
            </a:r>
            <a:r>
              <a:rPr lang="en-US" dirty="0"/>
              <a:t>a combination of SOFT and HARD requirements. </a:t>
            </a:r>
            <a:endParaRPr lang="en-US" dirty="0" smtClean="0"/>
          </a:p>
          <a:p>
            <a:r>
              <a:rPr lang="en-US" dirty="0" smtClean="0"/>
              <a:t>Real-time </a:t>
            </a:r>
            <a:r>
              <a:rPr lang="en-US" dirty="0"/>
              <a:t>applications cover a </a:t>
            </a:r>
            <a:r>
              <a:rPr lang="en-US" dirty="0" smtClean="0"/>
              <a:t>wide range</a:t>
            </a:r>
            <a:r>
              <a:rPr lang="en-US" dirty="0"/>
              <a:t>, but most real-time systems are embedded.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means that the computer is built into </a:t>
            </a:r>
            <a:r>
              <a:rPr lang="en-US" dirty="0" smtClean="0"/>
              <a:t>a system </a:t>
            </a:r>
            <a:r>
              <a:rPr lang="en-US" dirty="0"/>
              <a:t>and is not seen by the user as being a computer.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following list shows a </a:t>
            </a:r>
            <a:r>
              <a:rPr lang="en-US" dirty="0" smtClean="0"/>
              <a:t>few examples </a:t>
            </a:r>
            <a:r>
              <a:rPr lang="en-US" dirty="0"/>
              <a:t>of embedded systems.</a:t>
            </a:r>
          </a:p>
        </p:txBody>
      </p:sp>
    </p:spTree>
    <p:extLst>
      <p:ext uri="{BB962C8B-B14F-4D97-AF65-F5344CB8AC3E}">
        <p14:creationId xmlns:p14="http://schemas.microsoft.com/office/powerpoint/2010/main" xmlns="" val="222918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55594"/>
            <a:ext cx="8077200" cy="506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7135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~Blue Pearl Basic">
  <a:themeElements>
    <a:clrScheme name="~Blue Pearl Basic 1">
      <a:dk1>
        <a:srgbClr val="CCCCFF"/>
      </a:dk1>
      <a:lt1>
        <a:srgbClr val="FFFFFF"/>
      </a:lt1>
      <a:dk2>
        <a:srgbClr val="000000"/>
      </a:dk2>
      <a:lt2>
        <a:srgbClr val="808080"/>
      </a:lt2>
      <a:accent1>
        <a:srgbClr val="7889FB"/>
      </a:accent1>
      <a:accent2>
        <a:srgbClr val="2DB6B3"/>
      </a:accent2>
      <a:accent3>
        <a:srgbClr val="AAAAAA"/>
      </a:accent3>
      <a:accent4>
        <a:srgbClr val="DADADA"/>
      </a:accent4>
      <a:accent5>
        <a:srgbClr val="BEC4FD"/>
      </a:accent5>
      <a:accent6>
        <a:srgbClr val="28A5A2"/>
      </a:accent6>
      <a:hlink>
        <a:srgbClr val="C0C0C0"/>
      </a:hlink>
      <a:folHlink>
        <a:srgbClr val="D18213"/>
      </a:folHlink>
    </a:clrScheme>
    <a:fontScheme name="~Blue Pearl Basic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~Blue Pearl Basic 1">
        <a:dk1>
          <a:srgbClr val="CCCCFF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2DB6B3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28A5A2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Slit</Template>
  <TotalTime>37405</TotalTime>
  <Words>1837</Words>
  <Application>Microsoft Office PowerPoint</Application>
  <PresentationFormat>On-screen Show (4:3)</PresentationFormat>
  <Paragraphs>164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3_~Blue Pearl Basic</vt:lpstr>
      <vt:lpstr>Slide 1</vt:lpstr>
      <vt:lpstr>outline</vt:lpstr>
      <vt:lpstr>Introduction to Real-Time Systems</vt:lpstr>
      <vt:lpstr>Slide 4</vt:lpstr>
      <vt:lpstr>Introduction to Real-Time Systems</vt:lpstr>
      <vt:lpstr>Slide 6</vt:lpstr>
      <vt:lpstr>Examples of Real-Time Systems</vt:lpstr>
      <vt:lpstr>Real Time System Concept</vt:lpstr>
      <vt:lpstr>Examples</vt:lpstr>
      <vt:lpstr>Task</vt:lpstr>
      <vt:lpstr>Slide 11</vt:lpstr>
      <vt:lpstr>Slide 12</vt:lpstr>
      <vt:lpstr>Task States</vt:lpstr>
      <vt:lpstr>Foreground and Background Systems</vt:lpstr>
      <vt:lpstr>Slide 15</vt:lpstr>
      <vt:lpstr>Multitasking</vt:lpstr>
      <vt:lpstr>Example Multitasking</vt:lpstr>
      <vt:lpstr>Layered Structure of OS </vt:lpstr>
      <vt:lpstr>Kernel</vt:lpstr>
      <vt:lpstr>Scheduler</vt:lpstr>
      <vt:lpstr>Non-Preemptive Kernel</vt:lpstr>
      <vt:lpstr>Slide 22</vt:lpstr>
      <vt:lpstr>Slide 23</vt:lpstr>
      <vt:lpstr>Preemptive Kernel</vt:lpstr>
      <vt:lpstr>Slide 25</vt:lpstr>
      <vt:lpstr>Slide 26</vt:lpstr>
      <vt:lpstr>Non-reentrant function.</vt:lpstr>
      <vt:lpstr>Round-Robin Scheduling</vt:lpstr>
      <vt:lpstr>Slide 29</vt:lpstr>
      <vt:lpstr>Slide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Presentation</dc:title>
  <dc:creator>Ash</dc:creator>
  <cp:lastModifiedBy>Windows User</cp:lastModifiedBy>
  <cp:revision>2154</cp:revision>
  <cp:lastPrinted>2017-09-14T06:23:49Z</cp:lastPrinted>
  <dcterms:created xsi:type="dcterms:W3CDTF">2003-04-02T21:16:50Z</dcterms:created>
  <dcterms:modified xsi:type="dcterms:W3CDTF">2020-04-29T06:40:34Z</dcterms:modified>
</cp:coreProperties>
</file>