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7" r:id="rId3"/>
    <p:sldId id="258" r:id="rId4"/>
    <p:sldId id="259" r:id="rId5"/>
    <p:sldId id="260" r:id="rId6"/>
    <p:sldId id="261" r:id="rId7"/>
    <p:sldId id="265" r:id="rId8"/>
    <p:sldId id="263" r:id="rId9"/>
    <p:sldId id="264"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Wine Quality Project</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C97E-D277-47B2-B39F-A31B1D599159}"/>
              </a:ext>
            </a:extLst>
          </p:cNvPr>
          <p:cNvSpPr>
            <a:spLocks noGrp="1"/>
          </p:cNvSpPr>
          <p:nvPr>
            <p:ph type="title"/>
          </p:nvPr>
        </p:nvSpPr>
        <p:spPr/>
        <p:txBody>
          <a:bodyPr/>
          <a:lstStyle/>
          <a:p>
            <a:r>
              <a:rPr lang="en-US" dirty="0"/>
              <a:t>Outlier Removal</a:t>
            </a:r>
            <a:br>
              <a:rPr lang="en-US" dirty="0"/>
            </a:br>
            <a:br>
              <a:rPr lang="en-US" dirty="0"/>
            </a:br>
            <a:r>
              <a:rPr lang="en-US" dirty="0"/>
              <a:t>&amp;</a:t>
            </a:r>
            <a:br>
              <a:rPr lang="en-US" dirty="0"/>
            </a:br>
            <a:br>
              <a:rPr lang="en-US" dirty="0"/>
            </a:br>
            <a:r>
              <a:rPr lang="en-US" dirty="0"/>
              <a:t>Data Balancing</a:t>
            </a:r>
          </a:p>
        </p:txBody>
      </p:sp>
      <p:sp>
        <p:nvSpPr>
          <p:cNvPr id="3" name="Content Placeholder 2">
            <a:extLst>
              <a:ext uri="{FF2B5EF4-FFF2-40B4-BE49-F238E27FC236}">
                <a16:creationId xmlns:a16="http://schemas.microsoft.com/office/drawing/2014/main" id="{D97456A7-A05E-4EB1-BF95-2F1664ECD5B9}"/>
              </a:ext>
            </a:extLst>
          </p:cNvPr>
          <p:cNvSpPr>
            <a:spLocks noGrp="1"/>
          </p:cNvSpPr>
          <p:nvPr>
            <p:ph idx="1"/>
          </p:nvPr>
        </p:nvSpPr>
        <p:spPr>
          <a:xfrm>
            <a:off x="3869268" y="864108"/>
            <a:ext cx="7315200" cy="985012"/>
          </a:xfrm>
        </p:spPr>
        <p:txBody>
          <a:bodyPr/>
          <a:lstStyle/>
          <a:p>
            <a:r>
              <a:rPr lang="en-US" dirty="0"/>
              <a:t>I used Statistical method to remove outliers. Any row containing a value having z-score higher than 3 was removed. </a:t>
            </a:r>
          </a:p>
        </p:txBody>
      </p:sp>
      <p:sp>
        <p:nvSpPr>
          <p:cNvPr id="5" name="Rectangle 1">
            <a:extLst>
              <a:ext uri="{FF2B5EF4-FFF2-40B4-BE49-F238E27FC236}">
                <a16:creationId xmlns:a16="http://schemas.microsoft.com/office/drawing/2014/main" id="{05526AD6-2D32-4033-A98C-18A658FC21EF}"/>
              </a:ext>
            </a:extLst>
          </p:cNvPr>
          <p:cNvSpPr>
            <a:spLocks noChangeArrowheads="1"/>
          </p:cNvSpPr>
          <p:nvPr/>
        </p:nvSpPr>
        <p:spPr bwMode="auto">
          <a:xfrm>
            <a:off x="4114800" y="1679216"/>
            <a:ext cx="5152812" cy="10649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scipy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stats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abs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stats</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zscore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E951FF5-84E0-4AE8-AA75-1A3F26F85819}"/>
              </a:ext>
            </a:extLst>
          </p:cNvPr>
          <p:cNvSpPr>
            <a:spLocks noChangeArrowheads="1"/>
          </p:cNvSpPr>
          <p:nvPr/>
        </p:nvSpPr>
        <p:spPr bwMode="auto">
          <a:xfrm>
            <a:off x="4114800" y="2285629"/>
            <a:ext cx="2631440"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&lt;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all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axis</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CC0666-CE0F-4DA2-94D2-921E243175EE}"/>
              </a:ext>
            </a:extLst>
          </p:cNvPr>
          <p:cNvSpPr txBox="1"/>
          <p:nvPr/>
        </p:nvSpPr>
        <p:spPr>
          <a:xfrm>
            <a:off x="3942081" y="3190240"/>
            <a:ext cx="72423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As the dataset was highly Unbalanced, it used SMOTE for balancing it. </a:t>
            </a:r>
          </a:p>
        </p:txBody>
      </p:sp>
      <p:sp>
        <p:nvSpPr>
          <p:cNvPr id="8" name="Rectangle 3">
            <a:extLst>
              <a:ext uri="{FF2B5EF4-FFF2-40B4-BE49-F238E27FC236}">
                <a16:creationId xmlns:a16="http://schemas.microsoft.com/office/drawing/2014/main" id="{20D97B44-B2A2-410F-859D-A720D1CE3CC4}"/>
              </a:ext>
            </a:extLst>
          </p:cNvPr>
          <p:cNvSpPr>
            <a:spLocks noChangeArrowheads="1"/>
          </p:cNvSpPr>
          <p:nvPr/>
        </p:nvSpPr>
        <p:spPr bwMode="auto">
          <a:xfrm>
            <a:off x="4114800" y="3650196"/>
            <a:ext cx="5152812"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oversample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SMOTE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sampling_strategy</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random_state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42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X_train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y_train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oversample</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fit_resample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y_train0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49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79B4-8443-44D9-A7B6-2D41229A4C0C}"/>
              </a:ext>
            </a:extLst>
          </p:cNvPr>
          <p:cNvSpPr>
            <a:spLocks noGrp="1"/>
          </p:cNvSpPr>
          <p:nvPr>
            <p:ph type="title"/>
          </p:nvPr>
        </p:nvSpPr>
        <p:spPr/>
        <p:txBody>
          <a:bodyPr/>
          <a:lstStyle/>
          <a:p>
            <a:r>
              <a:rPr lang="en-US" dirty="0"/>
              <a:t>Machine Learning Model Comparisons</a:t>
            </a:r>
          </a:p>
        </p:txBody>
      </p:sp>
      <p:sp>
        <p:nvSpPr>
          <p:cNvPr id="3" name="Content Placeholder 2">
            <a:extLst>
              <a:ext uri="{FF2B5EF4-FFF2-40B4-BE49-F238E27FC236}">
                <a16:creationId xmlns:a16="http://schemas.microsoft.com/office/drawing/2014/main" id="{235E77FD-89F1-49F9-872C-8E8DA964F452}"/>
              </a:ext>
            </a:extLst>
          </p:cNvPr>
          <p:cNvSpPr>
            <a:spLocks noGrp="1"/>
          </p:cNvSpPr>
          <p:nvPr>
            <p:ph idx="1"/>
          </p:nvPr>
        </p:nvSpPr>
        <p:spPr>
          <a:xfrm>
            <a:off x="3869268" y="864108"/>
            <a:ext cx="7315200" cy="487172"/>
          </a:xfrm>
        </p:spPr>
        <p:txBody>
          <a:bodyPr/>
          <a:lstStyle/>
          <a:p>
            <a:r>
              <a:rPr lang="en-US" dirty="0"/>
              <a:t>Three different Machine Learning Algorithms were used. </a:t>
            </a:r>
          </a:p>
        </p:txBody>
      </p:sp>
      <p:graphicFrame>
        <p:nvGraphicFramePr>
          <p:cNvPr id="4" name="Table 4">
            <a:extLst>
              <a:ext uri="{FF2B5EF4-FFF2-40B4-BE49-F238E27FC236}">
                <a16:creationId xmlns:a16="http://schemas.microsoft.com/office/drawing/2014/main" id="{A3CCC8F7-F827-4B72-A229-747C3965D389}"/>
              </a:ext>
            </a:extLst>
          </p:cNvPr>
          <p:cNvGraphicFramePr>
            <a:graphicFrameLocks noGrp="1"/>
          </p:cNvGraphicFramePr>
          <p:nvPr>
            <p:extLst>
              <p:ext uri="{D42A27DB-BD31-4B8C-83A1-F6EECF244321}">
                <p14:modId xmlns:p14="http://schemas.microsoft.com/office/powerpoint/2010/main" val="3146755105"/>
              </p:ext>
            </p:extLst>
          </p:nvPr>
        </p:nvGraphicFramePr>
        <p:xfrm>
          <a:off x="3545840" y="1351280"/>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29864525"/>
                    </a:ext>
                  </a:extLst>
                </a:gridCol>
                <a:gridCol w="2709333">
                  <a:extLst>
                    <a:ext uri="{9D8B030D-6E8A-4147-A177-3AD203B41FA5}">
                      <a16:colId xmlns:a16="http://schemas.microsoft.com/office/drawing/2014/main" val="4290321645"/>
                    </a:ext>
                  </a:extLst>
                </a:gridCol>
                <a:gridCol w="2709333">
                  <a:extLst>
                    <a:ext uri="{9D8B030D-6E8A-4147-A177-3AD203B41FA5}">
                      <a16:colId xmlns:a16="http://schemas.microsoft.com/office/drawing/2014/main" val="3341152574"/>
                    </a:ext>
                  </a:extLst>
                </a:gridCol>
              </a:tblGrid>
              <a:tr h="370840">
                <a:tc>
                  <a:txBody>
                    <a:bodyPr/>
                    <a:lstStyle/>
                    <a:p>
                      <a:pPr algn="ctr"/>
                      <a:r>
                        <a:rPr lang="en-US" dirty="0"/>
                        <a:t>Model</a:t>
                      </a:r>
                    </a:p>
                  </a:txBody>
                  <a:tcPr/>
                </a:tc>
                <a:tc>
                  <a:txBody>
                    <a:bodyPr/>
                    <a:lstStyle/>
                    <a:p>
                      <a:pPr algn="ctr"/>
                      <a:r>
                        <a:rPr lang="en-US" dirty="0"/>
                        <a:t>Accuracy</a:t>
                      </a:r>
                    </a:p>
                  </a:txBody>
                  <a:tcPr/>
                </a:tc>
                <a:tc>
                  <a:txBody>
                    <a:bodyPr/>
                    <a:lstStyle/>
                    <a:p>
                      <a:pPr algn="ctr"/>
                      <a:r>
                        <a:rPr lang="en-US" dirty="0"/>
                        <a:t>ROC_AUC Score</a:t>
                      </a:r>
                    </a:p>
                  </a:txBody>
                  <a:tcPr/>
                </a:tc>
                <a:extLst>
                  <a:ext uri="{0D108BD9-81ED-4DB2-BD59-A6C34878D82A}">
                    <a16:rowId xmlns:a16="http://schemas.microsoft.com/office/drawing/2014/main" val="1660695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txBody>
                  <a:tcPr/>
                </a:tc>
                <a:tc>
                  <a:txBody>
                    <a:bodyPr/>
                    <a:lstStyle/>
                    <a:p>
                      <a:pPr algn="ctr"/>
                      <a:r>
                        <a:rPr lang="en-US" dirty="0"/>
                        <a:t>89.49%</a:t>
                      </a:r>
                    </a:p>
                  </a:txBody>
                  <a:tcPr/>
                </a:tc>
                <a:tc>
                  <a:txBody>
                    <a:bodyPr/>
                    <a:lstStyle/>
                    <a:p>
                      <a:pPr algn="ctr"/>
                      <a:r>
                        <a:rPr lang="en-US" dirty="0"/>
                        <a:t>0.868</a:t>
                      </a:r>
                    </a:p>
                  </a:txBody>
                  <a:tcPr/>
                </a:tc>
                <a:extLst>
                  <a:ext uri="{0D108BD9-81ED-4DB2-BD59-A6C34878D82A}">
                    <a16:rowId xmlns:a16="http://schemas.microsoft.com/office/drawing/2014/main" val="1575760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 Classification</a:t>
                      </a:r>
                    </a:p>
                  </a:txBody>
                  <a:tcPr/>
                </a:tc>
                <a:tc>
                  <a:txBody>
                    <a:bodyPr/>
                    <a:lstStyle/>
                    <a:p>
                      <a:pPr algn="ctr"/>
                      <a:r>
                        <a:rPr lang="en-US" dirty="0"/>
                        <a:t>90.8%</a:t>
                      </a:r>
                    </a:p>
                  </a:txBody>
                  <a:tcPr/>
                </a:tc>
                <a:tc>
                  <a:txBody>
                    <a:bodyPr/>
                    <a:lstStyle/>
                    <a:p>
                      <a:pPr algn="ctr"/>
                      <a:r>
                        <a:rPr lang="en-US" dirty="0"/>
                        <a:t>0.850</a:t>
                      </a:r>
                    </a:p>
                  </a:txBody>
                  <a:tcPr/>
                </a:tc>
                <a:extLst>
                  <a:ext uri="{0D108BD9-81ED-4DB2-BD59-A6C34878D82A}">
                    <a16:rowId xmlns:a16="http://schemas.microsoft.com/office/drawing/2014/main" val="1299107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Xgboost</a:t>
                      </a:r>
                      <a:r>
                        <a:rPr lang="en-US" sz="1800" b="1" i="0" kern="1200" dirty="0">
                          <a:solidFill>
                            <a:schemeClr val="dk1"/>
                          </a:solidFill>
                          <a:effectLst/>
                          <a:latin typeface="+mn-lt"/>
                          <a:ea typeface="+mn-ea"/>
                          <a:cs typeface="+mn-cs"/>
                        </a:rPr>
                        <a:t> Classifier</a:t>
                      </a:r>
                    </a:p>
                  </a:txBody>
                  <a:tcPr/>
                </a:tc>
                <a:tc>
                  <a:txBody>
                    <a:bodyPr/>
                    <a:lstStyle/>
                    <a:p>
                      <a:pPr algn="ctr"/>
                      <a:r>
                        <a:rPr lang="en-US" dirty="0"/>
                        <a:t>92.24%</a:t>
                      </a:r>
                    </a:p>
                  </a:txBody>
                  <a:tcPr/>
                </a:tc>
                <a:tc>
                  <a:txBody>
                    <a:bodyPr/>
                    <a:lstStyle/>
                    <a:p>
                      <a:pPr algn="ctr"/>
                      <a:r>
                        <a:rPr lang="en-US" dirty="0"/>
                        <a:t>0.887</a:t>
                      </a:r>
                    </a:p>
                  </a:txBody>
                  <a:tcPr/>
                </a:tc>
                <a:extLst>
                  <a:ext uri="{0D108BD9-81ED-4DB2-BD59-A6C34878D82A}">
                    <a16:rowId xmlns:a16="http://schemas.microsoft.com/office/drawing/2014/main" val="600978805"/>
                  </a:ext>
                </a:extLst>
              </a:tr>
            </a:tbl>
          </a:graphicData>
        </a:graphic>
      </p:graphicFrame>
      <p:sp>
        <p:nvSpPr>
          <p:cNvPr id="5" name="TextBox 4">
            <a:extLst>
              <a:ext uri="{FF2B5EF4-FFF2-40B4-BE49-F238E27FC236}">
                <a16:creationId xmlns:a16="http://schemas.microsoft.com/office/drawing/2014/main" id="{19D98765-4797-41C7-ADFA-8B0AAA34F4C7}"/>
              </a:ext>
            </a:extLst>
          </p:cNvPr>
          <p:cNvSpPr txBox="1"/>
          <p:nvPr/>
        </p:nvSpPr>
        <p:spPr>
          <a:xfrm>
            <a:off x="3545840" y="3312160"/>
            <a:ext cx="74777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models performed similar but </a:t>
            </a:r>
            <a:r>
              <a:rPr lang="en-US" dirty="0" err="1"/>
              <a:t>Xgboost</a:t>
            </a:r>
            <a:r>
              <a:rPr lang="en-US" dirty="0"/>
              <a:t> performed the best with ROC_AUC Score of .887.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Alcohol feature has highest importance.</a:t>
            </a:r>
          </a:p>
        </p:txBody>
      </p:sp>
    </p:spTree>
    <p:extLst>
      <p:ext uri="{BB962C8B-B14F-4D97-AF65-F5344CB8AC3E}">
        <p14:creationId xmlns:p14="http://schemas.microsoft.com/office/powerpoint/2010/main" val="350124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A better outlier removal method</a:t>
            </a:r>
          </a:p>
          <a:p>
            <a:r>
              <a:rPr lang="en-US" dirty="0"/>
              <a:t>More feature Engineering</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r>
              <a:rPr lang="en-US" dirty="0"/>
              <a:t>To build a Machine Learning Model which will classify a wine in High quality or Low Quality using various input features.</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 good wine, which ingredients affect the wine quality the most.</a:t>
            </a:r>
          </a:p>
          <a:p>
            <a:endParaRPr lang="en-US" dirty="0"/>
          </a:p>
          <a:p>
            <a:r>
              <a:rPr lang="en-US" dirty="0"/>
              <a:t>This model can be used by anyone who wants to find out quality of wine given the input variables.</a:t>
            </a:r>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UCI Machine Learning repository. </a:t>
            </a:r>
          </a:p>
          <a:p>
            <a:endParaRPr lang="en-US" dirty="0"/>
          </a:p>
          <a:p>
            <a:r>
              <a:rPr lang="en-US" dirty="0">
                <a:hlinkClick r:id="rId2"/>
              </a:rPr>
              <a:t>https://archive.ics.uci.edu/ml/datasets/wine+quality</a:t>
            </a:r>
            <a:endParaRPr lang="en-US" dirty="0"/>
          </a:p>
          <a:p>
            <a:endParaRPr lang="en-US" dirty="0"/>
          </a:p>
          <a:p>
            <a:r>
              <a:rPr lang="en-US" dirty="0"/>
              <a:t>The dataset contains many features such as Fixed acidity, volatile acidity, pH, alcohol, Citric acid, Residual sugar, Chlorides, Free sulfur dioxide, Total Sulfur dioxide, Density and Sulphates </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9EF-AD68-4869-A94C-58729B8E8D89}"/>
              </a:ext>
            </a:extLst>
          </p:cNvPr>
          <p:cNvSpPr>
            <a:spLocks noGrp="1"/>
          </p:cNvSpPr>
          <p:nvPr>
            <p:ph type="title"/>
          </p:nvPr>
        </p:nvSpPr>
        <p:spPr/>
        <p:txBody>
          <a:bodyPr/>
          <a:lstStyle/>
          <a:p>
            <a:r>
              <a:rPr lang="en-US" dirty="0"/>
              <a:t>Data Cleaning &amp; Data Wrangling</a:t>
            </a:r>
          </a:p>
        </p:txBody>
      </p:sp>
      <p:sp>
        <p:nvSpPr>
          <p:cNvPr id="3" name="Content Placeholder 2">
            <a:extLst>
              <a:ext uri="{FF2B5EF4-FFF2-40B4-BE49-F238E27FC236}">
                <a16:creationId xmlns:a16="http://schemas.microsoft.com/office/drawing/2014/main" id="{7AE87267-C852-431E-A8CE-A5CFB9338AF4}"/>
              </a:ext>
            </a:extLst>
          </p:cNvPr>
          <p:cNvSpPr>
            <a:spLocks noGrp="1"/>
          </p:cNvSpPr>
          <p:nvPr>
            <p:ph idx="1"/>
          </p:nvPr>
        </p:nvSpPr>
        <p:spPr>
          <a:xfrm>
            <a:off x="3869268" y="864108"/>
            <a:ext cx="7723292" cy="5120640"/>
          </a:xfrm>
        </p:spPr>
        <p:txBody>
          <a:bodyPr/>
          <a:lstStyle/>
          <a:p>
            <a:r>
              <a:rPr lang="en-US" dirty="0"/>
              <a:t>Duplicate rows removed </a:t>
            </a:r>
            <a:br>
              <a:rPr lang="en-US" dirty="0"/>
            </a:br>
            <a:r>
              <a:rPr lang="en-US" dirty="0"/>
              <a:t>   Original Dataset had 240 duplicate rows. They were removed using the following method:  </a:t>
            </a:r>
          </a:p>
          <a:p>
            <a:endParaRPr lang="en-US" dirty="0"/>
          </a:p>
          <a:p>
            <a:endParaRPr lang="en-US" dirty="0"/>
          </a:p>
          <a:p>
            <a:r>
              <a:rPr lang="en-US" dirty="0"/>
              <a:t>Dataset had no missing or </a:t>
            </a:r>
            <a:r>
              <a:rPr lang="en-US" dirty="0" err="1"/>
              <a:t>NaN</a:t>
            </a:r>
            <a:r>
              <a:rPr lang="en-US" dirty="0"/>
              <a:t> values</a:t>
            </a:r>
          </a:p>
        </p:txBody>
      </p:sp>
      <p:sp>
        <p:nvSpPr>
          <p:cNvPr id="4" name="Rectangle 3">
            <a:extLst>
              <a:ext uri="{FF2B5EF4-FFF2-40B4-BE49-F238E27FC236}">
                <a16:creationId xmlns:a16="http://schemas.microsoft.com/office/drawing/2014/main" id="{5128AEC1-4E7B-4DC7-8BCF-0EE120839857}"/>
              </a:ext>
            </a:extLst>
          </p:cNvPr>
          <p:cNvSpPr/>
          <p:nvPr/>
        </p:nvSpPr>
        <p:spPr>
          <a:xfrm>
            <a:off x="4074539" y="3271519"/>
            <a:ext cx="7109929" cy="467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Courier New" panose="02070309020205020404" pitchFamily="49" charset="0"/>
              </a:rPr>
              <a:t>df</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drop_duplicates(keep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0" i="0" dirty="0">
                <a:solidFill>
                  <a:srgbClr val="BA2121"/>
                </a:solidFill>
                <a:effectLst/>
                <a:latin typeface="Courier New" panose="02070309020205020404" pitchFamily="49" charset="0"/>
              </a:rPr>
              <a:t>'first'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inplace</a:t>
            </a:r>
            <a:r>
              <a:rPr lang="en-US" b="0" i="0" dirty="0">
                <a:solidFill>
                  <a:srgbClr val="333333"/>
                </a:solidFill>
                <a:effectLst/>
                <a:latin typeface="Courier New" panose="02070309020205020404" pitchFamily="49" charset="0"/>
              </a:rPr>
              <a:t>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1" i="0" dirty="0">
                <a:solidFill>
                  <a:srgbClr val="008000"/>
                </a:solidFill>
                <a:effectLst/>
                <a:latin typeface="Courier New" panose="02070309020205020404" pitchFamily="49" charset="0"/>
              </a:rPr>
              <a:t>True</a:t>
            </a:r>
            <a:r>
              <a:rPr lang="en-US" b="0" i="0" dirty="0">
                <a:solidFill>
                  <a:srgbClr val="333333"/>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27737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6" name="Content Placeholder 5">
            <a:extLst>
              <a:ext uri="{FF2B5EF4-FFF2-40B4-BE49-F238E27FC236}">
                <a16:creationId xmlns:a16="http://schemas.microsoft.com/office/drawing/2014/main" id="{475EF637-A2CE-482D-9DAC-0B9013063022}"/>
              </a:ext>
            </a:extLst>
          </p:cNvPr>
          <p:cNvSpPr>
            <a:spLocks noGrp="1"/>
          </p:cNvSpPr>
          <p:nvPr>
            <p:ph idx="1"/>
          </p:nvPr>
        </p:nvSpPr>
        <p:spPr>
          <a:xfrm>
            <a:off x="3771614" y="212411"/>
            <a:ext cx="7315200" cy="622090"/>
          </a:xfrm>
        </p:spPr>
        <p:txBody>
          <a:bodyPr/>
          <a:lstStyle/>
          <a:p>
            <a:r>
              <a:rPr lang="en-US" dirty="0"/>
              <a:t>Distribution of Features</a:t>
            </a:r>
          </a:p>
        </p:txBody>
      </p:sp>
      <p:pic>
        <p:nvPicPr>
          <p:cNvPr id="7" name="Picture 6">
            <a:extLst>
              <a:ext uri="{FF2B5EF4-FFF2-40B4-BE49-F238E27FC236}">
                <a16:creationId xmlns:a16="http://schemas.microsoft.com/office/drawing/2014/main" id="{D7E99106-22EE-4F99-A3F3-E079B552C3B4}"/>
              </a:ext>
            </a:extLst>
          </p:cNvPr>
          <p:cNvPicPr>
            <a:picLocks noChangeAspect="1"/>
          </p:cNvPicPr>
          <p:nvPr/>
        </p:nvPicPr>
        <p:blipFill>
          <a:blip r:embed="rId2"/>
          <a:stretch>
            <a:fillRect/>
          </a:stretch>
        </p:blipFill>
        <p:spPr>
          <a:xfrm>
            <a:off x="4499582" y="750976"/>
            <a:ext cx="5600835" cy="3750003"/>
          </a:xfrm>
          <a:prstGeom prst="rect">
            <a:avLst/>
          </a:prstGeom>
        </p:spPr>
      </p:pic>
      <p:sp>
        <p:nvSpPr>
          <p:cNvPr id="8" name="TextBox 7">
            <a:extLst>
              <a:ext uri="{FF2B5EF4-FFF2-40B4-BE49-F238E27FC236}">
                <a16:creationId xmlns:a16="http://schemas.microsoft.com/office/drawing/2014/main" id="{F9C59CA8-E349-4EA0-B731-60ADC29E1E20}"/>
              </a:ext>
            </a:extLst>
          </p:cNvPr>
          <p:cNvSpPr txBox="1"/>
          <p:nvPr/>
        </p:nvSpPr>
        <p:spPr>
          <a:xfrm>
            <a:off x="3940290" y="4699932"/>
            <a:ext cx="6810569" cy="646331"/>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image above depicts the distribution of various feature of Wine dataset.</a:t>
            </a:r>
          </a:p>
        </p:txBody>
      </p:sp>
    </p:spTree>
    <p:extLst>
      <p:ext uri="{BB962C8B-B14F-4D97-AF65-F5344CB8AC3E}">
        <p14:creationId xmlns:p14="http://schemas.microsoft.com/office/powerpoint/2010/main" val="35063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377264D-87F7-4C4F-B0BB-A8DB6558E2C1}"/>
              </a:ext>
            </a:extLst>
          </p:cNvPr>
          <p:cNvSpPr>
            <a:spLocks noGrp="1"/>
          </p:cNvSpPr>
          <p:nvPr>
            <p:ph idx="1"/>
          </p:nvPr>
        </p:nvSpPr>
        <p:spPr>
          <a:xfrm>
            <a:off x="4041988" y="3886568"/>
            <a:ext cx="7315200" cy="1838452"/>
          </a:xfrm>
        </p:spPr>
        <p:txBody>
          <a:bodyPr/>
          <a:lstStyle/>
          <a:p>
            <a:r>
              <a:rPr lang="en-US" dirty="0"/>
              <a:t>In the given Dataset the Target variable ‘Quality’ was in the range of from 3 to 8. As per project’s requirement the Quality features was split into two labels ‘Good’ and ‘Bad’ using the following method.</a:t>
            </a:r>
          </a:p>
          <a:p>
            <a:endParaRPr lang="en-US" dirty="0"/>
          </a:p>
        </p:txBody>
      </p:sp>
      <p:sp>
        <p:nvSpPr>
          <p:cNvPr id="8" name="Rectangle 2">
            <a:extLst>
              <a:ext uri="{FF2B5EF4-FFF2-40B4-BE49-F238E27FC236}">
                <a16:creationId xmlns:a16="http://schemas.microsoft.com/office/drawing/2014/main" id="{5E178AFF-A595-4C59-9846-EE17D6085A0D}"/>
              </a:ext>
            </a:extLst>
          </p:cNvPr>
          <p:cNvSpPr>
            <a:spLocks noChangeArrowheads="1"/>
          </p:cNvSpPr>
          <p:nvPr/>
        </p:nvSpPr>
        <p:spPr bwMode="auto">
          <a:xfrm>
            <a:off x="5810980" y="5074667"/>
            <a:ext cx="5740940" cy="9971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6.5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8</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'bad'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'good’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029DAD2E-1EC0-46FE-AB50-2319EADF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367" y="786136"/>
            <a:ext cx="5266913" cy="3236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207ACA-DFBC-46F3-AD65-EEE7042E77E2}"/>
              </a:ext>
            </a:extLst>
          </p:cNvPr>
          <p:cNvSpPr txBox="1"/>
          <p:nvPr/>
        </p:nvSpPr>
        <p:spPr>
          <a:xfrm>
            <a:off x="9392575" y="1771611"/>
            <a:ext cx="2159345" cy="92333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plot depicts destitution of wine quality.</a:t>
            </a:r>
          </a:p>
        </p:txBody>
      </p:sp>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Correlation Matrix of Variables</a:t>
            </a:r>
          </a:p>
        </p:txBody>
      </p:sp>
      <p:pic>
        <p:nvPicPr>
          <p:cNvPr id="3076" name="Picture 4">
            <a:extLst>
              <a:ext uri="{FF2B5EF4-FFF2-40B4-BE49-F238E27FC236}">
                <a16:creationId xmlns:a16="http://schemas.microsoft.com/office/drawing/2014/main" id="{92EAB01F-88B6-4B90-ACE3-E55921521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413" y="0"/>
            <a:ext cx="5155024" cy="4448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188AD9-B65F-4257-A5AD-B00FB562C082}"/>
              </a:ext>
            </a:extLst>
          </p:cNvPr>
          <p:cNvSpPr txBox="1"/>
          <p:nvPr/>
        </p:nvSpPr>
        <p:spPr>
          <a:xfrm>
            <a:off x="4021585" y="4524691"/>
            <a:ext cx="7332955"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 correlation matrix above depicts the correlation between various features.</a:t>
            </a:r>
          </a:p>
          <a:p>
            <a:pPr marL="285750" indent="-285750">
              <a:buClr>
                <a:schemeClr val="accent1"/>
              </a:buClr>
              <a:buFont typeface="Arial" panose="020B0604020202020204" pitchFamily="34" charset="0"/>
              <a:buChar char="•"/>
            </a:pPr>
            <a:r>
              <a:rPr lang="en-US" dirty="0"/>
              <a:t>Independent Variable Alcohol has highest correlation with dependent variable quality. </a:t>
            </a:r>
          </a:p>
        </p:txBody>
      </p:sp>
    </p:spTree>
    <p:extLst>
      <p:ext uri="{BB962C8B-B14F-4D97-AF65-F5344CB8AC3E}">
        <p14:creationId xmlns:p14="http://schemas.microsoft.com/office/powerpoint/2010/main" val="82436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102D1-B9AA-4DB4-A19B-430BFDDA3E62}"/>
              </a:ext>
            </a:extLst>
          </p:cNvPr>
          <p:cNvSpPr>
            <a:spLocks noGrp="1"/>
          </p:cNvSpPr>
          <p:nvPr>
            <p:ph idx="4294967295"/>
          </p:nvPr>
        </p:nvSpPr>
        <p:spPr>
          <a:xfrm>
            <a:off x="0" y="0"/>
            <a:ext cx="7315200" cy="3429000"/>
          </a:xfrm>
        </p:spPr>
        <p:txBody>
          <a:bodyPr>
            <a:normAutofit/>
          </a:bodyPr>
          <a:lstStyle/>
          <a:p>
            <a:r>
              <a:rPr lang="en-US" dirty="0"/>
              <a:t>Out of all the input features the distribution of alcohol feature was different for Good and Bad quality. Other input feature showed not much difference in distribution for both Good and Bad Quality.</a:t>
            </a:r>
          </a:p>
          <a:p>
            <a:r>
              <a:rPr lang="en-US" dirty="0"/>
              <a:t>I decided to further analyze alcohol feature and did some feature engineering on it. </a:t>
            </a:r>
          </a:p>
          <a:p>
            <a:r>
              <a:rPr lang="en-US" dirty="0"/>
              <a:t>I decided to cut alcohol feature into three segments. Low, Medium and High respectively using the following method.</a:t>
            </a:r>
          </a:p>
        </p:txBody>
      </p:sp>
      <p:pic>
        <p:nvPicPr>
          <p:cNvPr id="5" name="Picture 4">
            <a:extLst>
              <a:ext uri="{FF2B5EF4-FFF2-40B4-BE49-F238E27FC236}">
                <a16:creationId xmlns:a16="http://schemas.microsoft.com/office/drawing/2014/main" id="{97788376-F0CB-42EF-B6D6-D20C7178F737}"/>
              </a:ext>
            </a:extLst>
          </p:cNvPr>
          <p:cNvPicPr>
            <a:picLocks noChangeAspect="1"/>
          </p:cNvPicPr>
          <p:nvPr/>
        </p:nvPicPr>
        <p:blipFill>
          <a:blip r:embed="rId2"/>
          <a:stretch>
            <a:fillRect/>
          </a:stretch>
        </p:blipFill>
        <p:spPr>
          <a:xfrm>
            <a:off x="7315200" y="55880"/>
            <a:ext cx="4927785" cy="3053466"/>
          </a:xfrm>
          <a:prstGeom prst="rect">
            <a:avLst/>
          </a:prstGeom>
        </p:spPr>
      </p:pic>
      <p:sp>
        <p:nvSpPr>
          <p:cNvPr id="8" name="Rectangle 3">
            <a:extLst>
              <a:ext uri="{FF2B5EF4-FFF2-40B4-BE49-F238E27FC236}">
                <a16:creationId xmlns:a16="http://schemas.microsoft.com/office/drawing/2014/main" id="{E0FD76F2-E6AB-4B76-984A-D3263D03D0C3}"/>
              </a:ext>
            </a:extLst>
          </p:cNvPr>
          <p:cNvSpPr>
            <a:spLocks noChangeArrowheads="1"/>
          </p:cNvSpPr>
          <p:nvPr/>
        </p:nvSpPr>
        <p:spPr bwMode="auto">
          <a:xfrm>
            <a:off x="103801" y="3025448"/>
            <a:ext cx="188755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16</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6B92071-280B-4DD8-8CEF-7DB5B12280E6}"/>
              </a:ext>
            </a:extLst>
          </p:cNvPr>
          <p:cNvSpPr>
            <a:spLocks noChangeArrowheads="1"/>
          </p:cNvSpPr>
          <p:nvPr/>
        </p:nvSpPr>
        <p:spPr bwMode="auto">
          <a:xfrm>
            <a:off x="103801" y="3394933"/>
            <a:ext cx="5554406"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'low'</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medium'</a:t>
            </a: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'high</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1E683FA-B3B4-498F-853A-5A34A45413D0}"/>
              </a:ext>
            </a:extLst>
          </p:cNvPr>
          <p:cNvPicPr>
            <a:picLocks noChangeAspect="1"/>
          </p:cNvPicPr>
          <p:nvPr/>
        </p:nvPicPr>
        <p:blipFill>
          <a:blip r:embed="rId3"/>
          <a:stretch>
            <a:fillRect/>
          </a:stretch>
        </p:blipFill>
        <p:spPr>
          <a:xfrm>
            <a:off x="1920240" y="4124850"/>
            <a:ext cx="4175760" cy="2699084"/>
          </a:xfrm>
          <a:prstGeom prst="rect">
            <a:avLst/>
          </a:prstGeom>
        </p:spPr>
      </p:pic>
      <p:sp>
        <p:nvSpPr>
          <p:cNvPr id="12" name="TextBox 11">
            <a:extLst>
              <a:ext uri="{FF2B5EF4-FFF2-40B4-BE49-F238E27FC236}">
                <a16:creationId xmlns:a16="http://schemas.microsoft.com/office/drawing/2014/main" id="{1323BF7F-6C3D-4135-BA03-257BD717407A}"/>
              </a:ext>
            </a:extLst>
          </p:cNvPr>
          <p:cNvSpPr txBox="1"/>
          <p:nvPr/>
        </p:nvSpPr>
        <p:spPr>
          <a:xfrm>
            <a:off x="103801" y="4419600"/>
            <a:ext cx="1816439" cy="1200329"/>
          </a:xfrm>
          <a:prstGeom prst="rect">
            <a:avLst/>
          </a:prstGeom>
          <a:noFill/>
        </p:spPr>
        <p:txBody>
          <a:bodyPr wrap="square" rtlCol="0">
            <a:spAutoFit/>
          </a:bodyPr>
          <a:lstStyle/>
          <a:p>
            <a:r>
              <a:rPr lang="en-US" dirty="0"/>
              <a:t>Distribution of alcohol after feature engineering -&gt;</a:t>
            </a:r>
          </a:p>
        </p:txBody>
      </p:sp>
    </p:spTree>
    <p:extLst>
      <p:ext uri="{BB962C8B-B14F-4D97-AF65-F5344CB8AC3E}">
        <p14:creationId xmlns:p14="http://schemas.microsoft.com/office/powerpoint/2010/main" val="413599564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1217</TotalTime>
  <Words>628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Courier New</vt:lpstr>
      <vt:lpstr>Wingdings 2</vt:lpstr>
      <vt:lpstr>Frame</vt:lpstr>
      <vt:lpstr>Wine Quality Project</vt:lpstr>
      <vt:lpstr>Problem Statement</vt:lpstr>
      <vt:lpstr>Clients / Intended Audience</vt:lpstr>
      <vt:lpstr>Dataset</vt:lpstr>
      <vt:lpstr>Data Cleaning &amp; Data Wrangling</vt:lpstr>
      <vt:lpstr>Exploratory Data Analysis   </vt:lpstr>
      <vt:lpstr>Feature Engineering</vt:lpstr>
      <vt:lpstr>Correlation Matrix of Variables</vt:lpstr>
      <vt:lpstr>PowerPoint Presentation</vt:lpstr>
      <vt:lpstr>Outlier Removal  &amp;  Data Balancing</vt:lpstr>
      <vt:lpstr>Machine Learning Model Comparisons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17</cp:revision>
  <cp:lastPrinted>2021-03-04T22:31:08Z</cp:lastPrinted>
  <dcterms:created xsi:type="dcterms:W3CDTF">2021-02-26T20:53:58Z</dcterms:created>
  <dcterms:modified xsi:type="dcterms:W3CDTF">2021-04-08T20:28:25Z</dcterms:modified>
</cp:coreProperties>
</file>