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Roboto Light" panose="020B0604020202020204" charset="0"/>
      <p:regular r:id="rId16"/>
      <p:bold r:id="rId17"/>
      <p:italic r:id="rId18"/>
      <p:boldItalic r:id="rId19"/>
    </p:embeddedFont>
    <p:embeddedFont>
      <p:font typeface="Roboto Thin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660e3e6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660e3e6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660e3e689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660e3e689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660e3e689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660e3e689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660e3e689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660e3e689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660e3e689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660e3e689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660e3e689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660e3e689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660e3e689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660e3e689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660e3e689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660e3e689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660e3e689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660e3e689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10800025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Big Mountain Resort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Guided Capstone</a:t>
            </a:r>
            <a:endParaRPr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56" name="Google Shape;56;p13"/>
          <p:cNvSpPr/>
          <p:nvPr/>
        </p:nvSpPr>
        <p:spPr>
          <a:xfrm rot="-5400000">
            <a:off x="4560450" y="1094113"/>
            <a:ext cx="23100" cy="350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 Statement 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80700"/>
            <a:ext cx="3717000" cy="28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“For Big Mountain Ski Resort to select a better valuation for their ticket prices what changes do they need to make in order to, cut costs that won’t undermine ticket prices or that will support higher ticket prices?”</a:t>
            </a:r>
            <a:endParaRPr sz="2000" i="1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i="1"/>
          </a:p>
        </p:txBody>
      </p:sp>
      <p:sp>
        <p:nvSpPr>
          <p:cNvPr id="63" name="Google Shape;63;p14"/>
          <p:cNvSpPr/>
          <p:nvPr/>
        </p:nvSpPr>
        <p:spPr>
          <a:xfrm>
            <a:off x="4560450" y="820200"/>
            <a:ext cx="23100" cy="350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797900" y="1180700"/>
            <a:ext cx="4034400" cy="29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350,000 visitors (skiers and snowboarders) each season</a:t>
            </a: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Tickets are currently underpriced ($81.00)</a:t>
            </a: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Lack of facility utilization compared to other resorts</a:t>
            </a: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Recommendations 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0" name="Google Shape;70;p15"/>
          <p:cNvSpPr/>
          <p:nvPr/>
        </p:nvSpPr>
        <p:spPr>
          <a:xfrm rot="-5400000">
            <a:off x="4595725" y="2168863"/>
            <a:ext cx="23100" cy="350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70150" y="1017725"/>
            <a:ext cx="4035900" cy="22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Capitalize on resorts target features (i.e. vertical drop)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Raise ticket price to its projected value of $95.87 based on modeled results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674925" y="1017725"/>
            <a:ext cx="4035900" cy="22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Investigate options further regarding cost-cutting options such as run closings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 rot="-5400000">
            <a:off x="4595725" y="2168863"/>
            <a:ext cx="23100" cy="350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" name="Google Shape;78;p16">
            <a:extLst>
              <a:ext uri="{FF2B5EF4-FFF2-40B4-BE49-F238E27FC236}">
                <a16:creationId xmlns:a16="http://schemas.microsoft.com/office/drawing/2014/main" id="{349631E8-9A0D-4D8F-B676-9F3F061BDC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Key Points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" name="Google Shape;79;p16">
            <a:extLst>
              <a:ext uri="{FF2B5EF4-FFF2-40B4-BE49-F238E27FC236}">
                <a16:creationId xmlns:a16="http://schemas.microsoft.com/office/drawing/2014/main" id="{49BFB7A6-55EC-456B-9717-D42953C716FF}"/>
              </a:ext>
            </a:extLst>
          </p:cNvPr>
          <p:cNvSpPr/>
          <p:nvPr/>
        </p:nvSpPr>
        <p:spPr>
          <a:xfrm rot="-5400000">
            <a:off x="4595725" y="2168863"/>
            <a:ext cx="23100" cy="350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" name="Google Shape;80;p16">
            <a:extLst>
              <a:ext uri="{FF2B5EF4-FFF2-40B4-BE49-F238E27FC236}">
                <a16:creationId xmlns:a16="http://schemas.microsoft.com/office/drawing/2014/main" id="{064532FC-1188-43DE-B247-8ED639EB7FC2}"/>
              </a:ext>
            </a:extLst>
          </p:cNvPr>
          <p:cNvSpPr txBox="1"/>
          <p:nvPr/>
        </p:nvSpPr>
        <p:spPr>
          <a:xfrm>
            <a:off x="4726338" y="1017725"/>
            <a:ext cx="4035900" cy="22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Light"/>
              <a:buChar char="❏"/>
            </a:pPr>
            <a:r>
              <a:rPr lang="en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Target Features: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Vertical Drop (2353ft)</a:t>
            </a: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Longest run (3.3mi)</a:t>
            </a: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Snow making area (600 acres)</a:t>
            </a: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Fast quads (3)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" name="Google Shape;81;p16">
            <a:extLst>
              <a:ext uri="{FF2B5EF4-FFF2-40B4-BE49-F238E27FC236}">
                <a16:creationId xmlns:a16="http://schemas.microsoft.com/office/drawing/2014/main" id="{83FB5090-8F79-47AC-93B7-5AE5A6C83FE1}"/>
              </a:ext>
            </a:extLst>
          </p:cNvPr>
          <p:cNvSpPr txBox="1"/>
          <p:nvPr/>
        </p:nvSpPr>
        <p:spPr>
          <a:xfrm>
            <a:off x="311699" y="1674449"/>
            <a:ext cx="4508393" cy="190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❏"/>
            </a:pPr>
            <a:r>
              <a:rPr lang="en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Random forest regressor model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❏"/>
            </a:pPr>
            <a:r>
              <a:rPr lang="en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4 possible scenarios to achieve goal</a:t>
            </a:r>
            <a:endParaRPr sz="18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947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Identified Target Features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621350" cy="37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94D16B-B842-430F-988D-7E0091EFD52F}"/>
              </a:ext>
            </a:extLst>
          </p:cNvPr>
          <p:cNvSpPr txBox="1"/>
          <p:nvPr/>
        </p:nvSpPr>
        <p:spPr>
          <a:xfrm>
            <a:off x="5131981" y="1261730"/>
            <a:ext cx="32110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is a plot of features and their respective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plot suggest that ‘</a:t>
            </a:r>
            <a:r>
              <a:rPr lang="en-US" dirty="0" err="1">
                <a:solidFill>
                  <a:schemeClr val="tx1"/>
                </a:solidFill>
              </a:rPr>
              <a:t>FastQuads</a:t>
            </a:r>
            <a:r>
              <a:rPr lang="en-US" dirty="0">
                <a:solidFill>
                  <a:schemeClr val="tx1"/>
                </a:solidFill>
              </a:rPr>
              <a:t>’ is the most important feature.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‘</a:t>
            </a:r>
            <a:r>
              <a:rPr lang="en-US" dirty="0" err="1">
                <a:solidFill>
                  <a:schemeClr val="tx1"/>
                </a:solidFill>
              </a:rPr>
              <a:t>FastQuads</a:t>
            </a:r>
            <a:r>
              <a:rPr lang="en-US" dirty="0">
                <a:solidFill>
                  <a:schemeClr val="tx1"/>
                </a:solidFill>
              </a:rPr>
              <a:t>’, ‘Runs’ and ‘Snow </a:t>
            </a:r>
            <a:r>
              <a:rPr lang="en-US" dirty="0" err="1">
                <a:solidFill>
                  <a:schemeClr val="tx1"/>
                </a:solidFill>
              </a:rPr>
              <a:t>Making_ac</a:t>
            </a:r>
            <a:r>
              <a:rPr lang="en-US" dirty="0">
                <a:solidFill>
                  <a:schemeClr val="tx1"/>
                </a:solidFill>
              </a:rPr>
              <a:t>’ are most import feature respectively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Big Mountain Resort VS Market Segment (Vertical Drop)</a:t>
            </a:r>
            <a:endParaRPr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68" y="1656450"/>
            <a:ext cx="5563500" cy="30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0CFB77-7BBF-4067-BD62-C05A738C0D06}"/>
              </a:ext>
            </a:extLst>
          </p:cNvPr>
          <p:cNvSpPr txBox="1"/>
          <p:nvPr/>
        </p:nvSpPr>
        <p:spPr>
          <a:xfrm>
            <a:off x="6244856" y="1601972"/>
            <a:ext cx="24456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plot shows Vertical resort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According to this plot vertical drop between 200 to 400 feet are most common.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Red dotted line shows the standing of Big Mountain Resort in current market.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Big Mountain Resort VS Market Segment (Snow Makers)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2029"/>
            <a:ext cx="6007100" cy="32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3D1206-6B58-4D09-9DE5-E195E79535B4}"/>
              </a:ext>
            </a:extLst>
          </p:cNvPr>
          <p:cNvSpPr txBox="1"/>
          <p:nvPr/>
        </p:nvSpPr>
        <p:spPr>
          <a:xfrm>
            <a:off x="6500037" y="1712879"/>
            <a:ext cx="22470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plot depicts the distribution of area covered by snow makers and their marker share.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Snow makers with covered area of less than 300 acres are much more numerous than those who with area covered higher than 300 acres.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Big Mountain Resort VS Market Segment (# of Runs)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6" y="1329757"/>
            <a:ext cx="6316125" cy="3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BD65D8-46BC-434B-8724-4A49FAC5CFDC}"/>
              </a:ext>
            </a:extLst>
          </p:cNvPr>
          <p:cNvSpPr txBox="1"/>
          <p:nvPr/>
        </p:nvSpPr>
        <p:spPr>
          <a:xfrm>
            <a:off x="6436242" y="1446028"/>
            <a:ext cx="23960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plot depicts the total number of run distribution for resorts.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red dotted line shows standing of Big Market Resort in current market.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4416775" y="1175925"/>
            <a:ext cx="4727400" cy="34455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00025" dist="857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4677713" y="1175925"/>
            <a:ext cx="4035900" cy="22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Most Profitable Scenario: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Increase vertical drop by 150 ft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Add run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Install chair lift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1371600" lvl="2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Operating costs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00" y="2186125"/>
            <a:ext cx="3771776" cy="20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427438" y="1175925"/>
            <a:ext cx="4035900" cy="22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Light"/>
              <a:buChar char="❏"/>
            </a:pPr>
            <a:r>
              <a:rPr lang="en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Least Profitable Scenario: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❏"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Close least 10 used runs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512725" y="3561325"/>
            <a:ext cx="4365900" cy="1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Supported Ticket Price Increase: $8.61	</a:t>
            </a:r>
            <a:endParaRPr sz="1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Additional Chair Lift Cost: $1.5 million</a:t>
            </a:r>
            <a:endParaRPr sz="1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Expected Total From Ticket Increase: $15,065,471</a:t>
            </a:r>
            <a:endParaRPr sz="1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376</Words>
  <Application>Microsoft Office PowerPoint</Application>
  <PresentationFormat>On-screen Show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Roboto Light</vt:lpstr>
      <vt:lpstr>Roboto Thin</vt:lpstr>
      <vt:lpstr>Roboto</vt:lpstr>
      <vt:lpstr>Simple Dark</vt:lpstr>
      <vt:lpstr>Big Mountain Resort</vt:lpstr>
      <vt:lpstr>Problem Statement </vt:lpstr>
      <vt:lpstr>Recommendations </vt:lpstr>
      <vt:lpstr>Key Points</vt:lpstr>
      <vt:lpstr>Identified Target Features</vt:lpstr>
      <vt:lpstr>Big Mountain Resort VS Market Segment (Vertical Drop)</vt:lpstr>
      <vt:lpstr>Big Mountain Resort VS Market Segment (Snow Makers)</vt:lpstr>
      <vt:lpstr>Big Mountain Resort VS Market Segment (# of Runs)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cp:lastModifiedBy>Anshul Bhardwaj</cp:lastModifiedBy>
  <cp:revision>3</cp:revision>
  <dcterms:modified xsi:type="dcterms:W3CDTF">2021-04-08T20:13:49Z</dcterms:modified>
</cp:coreProperties>
</file>