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notesMasterIdLst>
    <p:notesMasterId r:id="rId15"/>
  </p:notesMasterIdLst>
  <p:sldIdLst>
    <p:sldId id="256" r:id="rId2"/>
    <p:sldId id="257" r:id="rId3"/>
    <p:sldId id="258" r:id="rId4"/>
    <p:sldId id="259" r:id="rId5"/>
    <p:sldId id="260" r:id="rId6"/>
    <p:sldId id="261" r:id="rId7"/>
    <p:sldId id="262" r:id="rId8"/>
    <p:sldId id="265" r:id="rId9"/>
    <p:sldId id="263" r:id="rId10"/>
    <p:sldId id="264" r:id="rId11"/>
    <p:sldId id="267" r:id="rId12"/>
    <p:sldId id="266"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4" autoAdjust="0"/>
    <p:restoredTop sz="94660"/>
  </p:normalViewPr>
  <p:slideViewPr>
    <p:cSldViewPr snapToGrid="0">
      <p:cViewPr>
        <p:scale>
          <a:sx n="83" d="100"/>
          <a:sy n="83" d="100"/>
        </p:scale>
        <p:origin x="547" y="13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6B0A0A1-D815-43D3-8707-14A0B027B387}" type="datetimeFigureOut">
              <a:rPr lang="en-US" smtClean="0"/>
              <a:t>3/4/2021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6A686CE-F5A9-4A19-8769-7C0CC08E3153}" type="slidenum">
              <a:rPr lang="en-US" smtClean="0"/>
              <a:t>‹#›</a:t>
            </a:fld>
            <a:endParaRPr lang="en-US"/>
          </a:p>
        </p:txBody>
      </p:sp>
    </p:spTree>
    <p:extLst>
      <p:ext uri="{BB962C8B-B14F-4D97-AF65-F5344CB8AC3E}">
        <p14:creationId xmlns:p14="http://schemas.microsoft.com/office/powerpoint/2010/main" val="16928437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3/4/2021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3/4/2021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3/4/2021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3/4/2021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dirty="0"/>
              <a:pPr/>
              <a:t>3/4/2021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dirty="0"/>
              <a:pPr/>
              <a:t>3/4/2021</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3/4/2021</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3/4/2021</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dirty="0"/>
              <a:pPr/>
              <a:t>3/4/2021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3/4/2021</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3/4/2021</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586B75A-687E-405C-8A0B-8D00578BA2C3}" type="datetimeFigureOut">
              <a:rPr lang="en-US" dirty="0"/>
              <a:pPr/>
              <a:t>3/4/2021</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archive.ics.uci.edu/ml/datasets/wine+quality"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C5B23E-8193-43E5-BE15-D9C19CC4BAE9}"/>
              </a:ext>
            </a:extLst>
          </p:cNvPr>
          <p:cNvSpPr>
            <a:spLocks noGrp="1"/>
          </p:cNvSpPr>
          <p:nvPr>
            <p:ph type="ctrTitle"/>
          </p:nvPr>
        </p:nvSpPr>
        <p:spPr/>
        <p:txBody>
          <a:bodyPr/>
          <a:lstStyle/>
          <a:p>
            <a:r>
              <a:rPr lang="en-US" dirty="0"/>
              <a:t>Wine Quality Project</a:t>
            </a:r>
          </a:p>
        </p:txBody>
      </p:sp>
      <p:sp>
        <p:nvSpPr>
          <p:cNvPr id="3" name="Subtitle 2">
            <a:extLst>
              <a:ext uri="{FF2B5EF4-FFF2-40B4-BE49-F238E27FC236}">
                <a16:creationId xmlns:a16="http://schemas.microsoft.com/office/drawing/2014/main" id="{8DD0ACA1-28F1-43A1-A277-A0069872C236}"/>
              </a:ext>
            </a:extLst>
          </p:cNvPr>
          <p:cNvSpPr>
            <a:spLocks noGrp="1"/>
          </p:cNvSpPr>
          <p:nvPr>
            <p:ph type="subTitle" idx="1"/>
          </p:nvPr>
        </p:nvSpPr>
        <p:spPr/>
        <p:txBody>
          <a:bodyPr/>
          <a:lstStyle/>
          <a:p>
            <a:r>
              <a:rPr lang="en-US" dirty="0"/>
              <a:t>Anshul Bhardwaj</a:t>
            </a:r>
          </a:p>
        </p:txBody>
      </p:sp>
    </p:spTree>
    <p:extLst>
      <p:ext uri="{BB962C8B-B14F-4D97-AF65-F5344CB8AC3E}">
        <p14:creationId xmlns:p14="http://schemas.microsoft.com/office/powerpoint/2010/main" val="7382078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77102D1-B9AA-4DB4-A19B-430BFDDA3E62}"/>
              </a:ext>
            </a:extLst>
          </p:cNvPr>
          <p:cNvSpPr>
            <a:spLocks noGrp="1"/>
          </p:cNvSpPr>
          <p:nvPr>
            <p:ph idx="4294967295"/>
          </p:nvPr>
        </p:nvSpPr>
        <p:spPr>
          <a:xfrm>
            <a:off x="0" y="0"/>
            <a:ext cx="7315200" cy="3429000"/>
          </a:xfrm>
        </p:spPr>
        <p:txBody>
          <a:bodyPr>
            <a:normAutofit/>
          </a:bodyPr>
          <a:lstStyle/>
          <a:p>
            <a:r>
              <a:rPr lang="en-US" dirty="0"/>
              <a:t>Out of all the input features the distribution of alcohol feature was different for Good and Bad quality. Other input feature showed not much difference in distribution for both Good and Bad Quality.</a:t>
            </a:r>
          </a:p>
          <a:p>
            <a:r>
              <a:rPr lang="en-US" dirty="0"/>
              <a:t>I decided to further analyze alcohol feature and did some feature engineering on it. </a:t>
            </a:r>
          </a:p>
          <a:p>
            <a:r>
              <a:rPr lang="en-US" dirty="0"/>
              <a:t>I decided to cut alcohol feature into three segments. Low, Medium and High respectively using the following method.</a:t>
            </a:r>
          </a:p>
        </p:txBody>
      </p:sp>
      <p:pic>
        <p:nvPicPr>
          <p:cNvPr id="5" name="Picture 4">
            <a:extLst>
              <a:ext uri="{FF2B5EF4-FFF2-40B4-BE49-F238E27FC236}">
                <a16:creationId xmlns:a16="http://schemas.microsoft.com/office/drawing/2014/main" id="{97788376-F0CB-42EF-B6D6-D20C7178F737}"/>
              </a:ext>
            </a:extLst>
          </p:cNvPr>
          <p:cNvPicPr>
            <a:picLocks noChangeAspect="1"/>
          </p:cNvPicPr>
          <p:nvPr/>
        </p:nvPicPr>
        <p:blipFill>
          <a:blip r:embed="rId2"/>
          <a:stretch>
            <a:fillRect/>
          </a:stretch>
        </p:blipFill>
        <p:spPr>
          <a:xfrm>
            <a:off x="7315200" y="55880"/>
            <a:ext cx="4927785" cy="3053466"/>
          </a:xfrm>
          <a:prstGeom prst="rect">
            <a:avLst/>
          </a:prstGeom>
        </p:spPr>
      </p:pic>
      <p:pic>
        <p:nvPicPr>
          <p:cNvPr id="7" name="Picture 6">
            <a:extLst>
              <a:ext uri="{FF2B5EF4-FFF2-40B4-BE49-F238E27FC236}">
                <a16:creationId xmlns:a16="http://schemas.microsoft.com/office/drawing/2014/main" id="{65AC5C14-FD00-45FD-A64D-F4228CB7FBBD}"/>
              </a:ext>
            </a:extLst>
          </p:cNvPr>
          <p:cNvPicPr>
            <a:picLocks noChangeAspect="1"/>
          </p:cNvPicPr>
          <p:nvPr/>
        </p:nvPicPr>
        <p:blipFill>
          <a:blip r:embed="rId3"/>
          <a:stretch>
            <a:fillRect/>
          </a:stretch>
        </p:blipFill>
        <p:spPr>
          <a:xfrm>
            <a:off x="6199801" y="3134361"/>
            <a:ext cx="6043184" cy="3215919"/>
          </a:xfrm>
          <a:prstGeom prst="rect">
            <a:avLst/>
          </a:prstGeom>
        </p:spPr>
      </p:pic>
      <p:sp>
        <p:nvSpPr>
          <p:cNvPr id="8" name="Rectangle 3">
            <a:extLst>
              <a:ext uri="{FF2B5EF4-FFF2-40B4-BE49-F238E27FC236}">
                <a16:creationId xmlns:a16="http://schemas.microsoft.com/office/drawing/2014/main" id="{E0FD76F2-E6AB-4B76-984A-D3263D03D0C3}"/>
              </a:ext>
            </a:extLst>
          </p:cNvPr>
          <p:cNvSpPr>
            <a:spLocks noChangeArrowheads="1"/>
          </p:cNvSpPr>
          <p:nvPr/>
        </p:nvSpPr>
        <p:spPr bwMode="auto">
          <a:xfrm>
            <a:off x="103801" y="3025448"/>
            <a:ext cx="1887559" cy="461665"/>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30000"/>
              </a:spcBef>
              <a:spcAft>
                <a:spcPct val="0"/>
              </a:spcAft>
              <a:defRPr sz="1200">
                <a:solidFill>
                  <a:schemeClr val="tx1"/>
                </a:solidFill>
                <a:latin typeface="Arial" panose="020B0604020202020204" pitchFamily="34" charset="0"/>
              </a:defRPr>
            </a:lvl1pPr>
            <a:lvl2pPr eaLnBrk="0" fontAlgn="base" hangingPunct="0">
              <a:spcBef>
                <a:spcPct val="30000"/>
              </a:spcBef>
              <a:spcAft>
                <a:spcPct val="0"/>
              </a:spcAft>
              <a:defRPr sz="1200">
                <a:solidFill>
                  <a:schemeClr val="tx1"/>
                </a:solidFill>
                <a:latin typeface="Arial" panose="020B0604020202020204" pitchFamily="34" charset="0"/>
              </a:defRPr>
            </a:lvl2pPr>
            <a:lvl3pPr eaLnBrk="0" fontAlgn="base" hangingPunct="0">
              <a:spcBef>
                <a:spcPct val="30000"/>
              </a:spcBef>
              <a:spcAft>
                <a:spcPct val="0"/>
              </a:spcAft>
              <a:defRPr sz="1200">
                <a:solidFill>
                  <a:schemeClr val="tx1"/>
                </a:solidFill>
                <a:latin typeface="Arial" panose="020B0604020202020204" pitchFamily="34" charset="0"/>
              </a:defRPr>
            </a:lvl3pPr>
            <a:lvl4pPr eaLnBrk="0" fontAlgn="base" hangingPunct="0">
              <a:spcBef>
                <a:spcPct val="30000"/>
              </a:spcBef>
              <a:spcAft>
                <a:spcPct val="0"/>
              </a:spcAft>
              <a:defRPr sz="1200">
                <a:solidFill>
                  <a:schemeClr val="tx1"/>
                </a:solidFill>
                <a:latin typeface="Arial" panose="020B0604020202020204" pitchFamily="34" charset="0"/>
              </a:defRPr>
            </a:lvl4pPr>
            <a:lvl5pPr eaLnBrk="0" fontAlgn="base" hangingPunct="0">
              <a:spcBef>
                <a:spcPct val="30000"/>
              </a:spcBef>
              <a:spcAft>
                <a:spcPct val="0"/>
              </a:spcAft>
              <a:defRPr sz="1200">
                <a:solidFill>
                  <a:schemeClr val="tx1"/>
                </a:solidFill>
                <a:latin typeface="Arial" panose="020B0604020202020204" pitchFamily="34" charset="0"/>
              </a:defRPr>
            </a:lvl5pPr>
            <a:lvl6pPr eaLnBrk="0" fontAlgn="base" hangingPunct="0">
              <a:spcBef>
                <a:spcPct val="30000"/>
              </a:spcBef>
              <a:spcAft>
                <a:spcPct val="0"/>
              </a:spcAft>
              <a:defRPr sz="1200">
                <a:solidFill>
                  <a:schemeClr val="tx1"/>
                </a:solidFill>
                <a:latin typeface="Arial" panose="020B0604020202020204" pitchFamily="34" charset="0"/>
              </a:defRPr>
            </a:lvl6pPr>
            <a:lvl7pPr eaLnBrk="0" fontAlgn="base" hangingPunct="0">
              <a:spcBef>
                <a:spcPct val="30000"/>
              </a:spcBef>
              <a:spcAft>
                <a:spcPct val="0"/>
              </a:spcAft>
              <a:defRPr sz="1200">
                <a:solidFill>
                  <a:schemeClr val="tx1"/>
                </a:solidFill>
                <a:latin typeface="Arial" panose="020B0604020202020204" pitchFamily="34" charset="0"/>
              </a:defRPr>
            </a:lvl7pPr>
            <a:lvl8pPr eaLnBrk="0" fontAlgn="base" hangingPunct="0">
              <a:spcBef>
                <a:spcPct val="30000"/>
              </a:spcBef>
              <a:spcAft>
                <a:spcPct val="0"/>
              </a:spcAft>
              <a:defRPr sz="1200">
                <a:solidFill>
                  <a:schemeClr val="tx1"/>
                </a:solidFill>
                <a:latin typeface="Arial" panose="020B0604020202020204" pitchFamily="34" charset="0"/>
              </a:defRPr>
            </a:lvl8pPr>
            <a:lvl9pPr eaLnBrk="0" fontAlgn="base" hangingPunct="0">
              <a:spcBef>
                <a:spcPct val="30000"/>
              </a:spcBef>
              <a:spcAft>
                <a:spcPct val="0"/>
              </a:spcAft>
              <a:defRPr sz="12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panose="020B0604020202020204" pitchFamily="34" charset="0"/>
              </a:rPr>
              <a:t>bins</a:t>
            </a:r>
            <a:r>
              <a:rPr kumimoji="0" lang="en-US" altLang="en-US" sz="10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r>
              <a:rPr kumimoji="0" lang="en-US" altLang="en-US" sz="1800" b="0" i="0" u="none" strike="noStrike" cap="none" normalizeH="0" baseline="0" dirty="0">
                <a:ln>
                  <a:noFill/>
                </a:ln>
                <a:solidFill>
                  <a:srgbClr val="666666"/>
                </a:solidFill>
                <a:effectLst/>
                <a:latin typeface="Arial" panose="020B0604020202020204" pitchFamily="34" charset="0"/>
              </a:rPr>
              <a:t>=</a:t>
            </a:r>
            <a:r>
              <a:rPr kumimoji="0" lang="en-US" altLang="en-US" sz="10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r>
              <a:rPr kumimoji="0" lang="en-US" altLang="en-US" sz="1000" b="0" i="0" u="none" strike="noStrike" cap="none" normalizeH="0" baseline="0" dirty="0">
                <a:ln>
                  <a:noFill/>
                </a:ln>
                <a:solidFill>
                  <a:srgbClr val="666666"/>
                </a:solidFill>
                <a:effectLst/>
                <a:latin typeface="Courier New" panose="02070309020205020404" pitchFamily="49" charset="0"/>
                <a:cs typeface="Courier New" panose="02070309020205020404" pitchFamily="49" charset="0"/>
              </a:rPr>
              <a:t>0</a:t>
            </a:r>
            <a:r>
              <a:rPr kumimoji="0" lang="en-US" altLang="en-US" sz="10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a:t>
            </a:r>
            <a:r>
              <a:rPr kumimoji="0" lang="en-US" altLang="en-US" sz="1000" b="0" i="0" u="none" strike="noStrike" cap="none" normalizeH="0" baseline="0" dirty="0">
                <a:ln>
                  <a:noFill/>
                </a:ln>
                <a:solidFill>
                  <a:srgbClr val="666666"/>
                </a:solidFill>
                <a:effectLst/>
                <a:latin typeface="Courier New" panose="02070309020205020404" pitchFamily="49" charset="0"/>
                <a:cs typeface="Courier New" panose="02070309020205020404" pitchFamily="49" charset="0"/>
              </a:rPr>
              <a:t>10</a:t>
            </a:r>
            <a:r>
              <a:rPr kumimoji="0" lang="en-US" altLang="en-US" sz="10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a:t>
            </a:r>
            <a:r>
              <a:rPr kumimoji="0" lang="en-US" altLang="en-US" sz="1000" b="0" i="0" u="none" strike="noStrike" cap="none" normalizeH="0" baseline="0" dirty="0">
                <a:ln>
                  <a:noFill/>
                </a:ln>
                <a:solidFill>
                  <a:srgbClr val="666666"/>
                </a:solidFill>
                <a:effectLst/>
                <a:latin typeface="Courier New" panose="02070309020205020404" pitchFamily="49" charset="0"/>
                <a:cs typeface="Courier New" panose="02070309020205020404" pitchFamily="49" charset="0"/>
              </a:rPr>
              <a:t>12</a:t>
            </a:r>
            <a:r>
              <a:rPr kumimoji="0" lang="en-US" altLang="en-US" sz="10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a:t>
            </a:r>
            <a:r>
              <a:rPr kumimoji="0" lang="en-US" altLang="en-US" sz="1000" b="0" i="0" u="none" strike="noStrike" cap="none" normalizeH="0" baseline="0" dirty="0">
                <a:ln>
                  <a:noFill/>
                </a:ln>
                <a:solidFill>
                  <a:srgbClr val="666666"/>
                </a:solidFill>
                <a:effectLst/>
                <a:latin typeface="Courier New" panose="02070309020205020404" pitchFamily="49" charset="0"/>
                <a:cs typeface="Courier New" panose="02070309020205020404" pitchFamily="49" charset="0"/>
              </a:rPr>
              <a:t>16</a:t>
            </a:r>
            <a:r>
              <a:rPr kumimoji="0" lang="en-US" altLang="en-US" sz="10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a:t>
            </a:r>
            <a:r>
              <a:rPr kumimoji="0" lang="en-US" altLang="en-US" sz="800" b="0" i="0" u="none" strike="noStrike" cap="none" normalizeH="0" baseline="0" dirty="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
        <p:nvSpPr>
          <p:cNvPr id="9" name="Rectangle 4">
            <a:extLst>
              <a:ext uri="{FF2B5EF4-FFF2-40B4-BE49-F238E27FC236}">
                <a16:creationId xmlns:a16="http://schemas.microsoft.com/office/drawing/2014/main" id="{36B92071-280B-4DD8-8CEF-7DB5B12280E6}"/>
              </a:ext>
            </a:extLst>
          </p:cNvPr>
          <p:cNvSpPr>
            <a:spLocks noChangeArrowheads="1"/>
          </p:cNvSpPr>
          <p:nvPr/>
        </p:nvSpPr>
        <p:spPr bwMode="auto">
          <a:xfrm>
            <a:off x="103801" y="3394933"/>
            <a:ext cx="5554406" cy="637097"/>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30000"/>
              </a:spcBef>
              <a:spcAft>
                <a:spcPct val="0"/>
              </a:spcAft>
              <a:defRPr sz="1200">
                <a:solidFill>
                  <a:schemeClr val="tx1"/>
                </a:solidFill>
                <a:latin typeface="Arial" panose="020B0604020202020204" pitchFamily="34" charset="0"/>
              </a:defRPr>
            </a:lvl1pPr>
            <a:lvl2pPr eaLnBrk="0" fontAlgn="base" hangingPunct="0">
              <a:spcBef>
                <a:spcPct val="30000"/>
              </a:spcBef>
              <a:spcAft>
                <a:spcPct val="0"/>
              </a:spcAft>
              <a:defRPr sz="1200">
                <a:solidFill>
                  <a:schemeClr val="tx1"/>
                </a:solidFill>
                <a:latin typeface="Arial" panose="020B0604020202020204" pitchFamily="34" charset="0"/>
              </a:defRPr>
            </a:lvl2pPr>
            <a:lvl3pPr eaLnBrk="0" fontAlgn="base" hangingPunct="0">
              <a:spcBef>
                <a:spcPct val="30000"/>
              </a:spcBef>
              <a:spcAft>
                <a:spcPct val="0"/>
              </a:spcAft>
              <a:defRPr sz="1200">
                <a:solidFill>
                  <a:schemeClr val="tx1"/>
                </a:solidFill>
                <a:latin typeface="Arial" panose="020B0604020202020204" pitchFamily="34" charset="0"/>
              </a:defRPr>
            </a:lvl3pPr>
            <a:lvl4pPr eaLnBrk="0" fontAlgn="base" hangingPunct="0">
              <a:spcBef>
                <a:spcPct val="30000"/>
              </a:spcBef>
              <a:spcAft>
                <a:spcPct val="0"/>
              </a:spcAft>
              <a:defRPr sz="1200">
                <a:solidFill>
                  <a:schemeClr val="tx1"/>
                </a:solidFill>
                <a:latin typeface="Arial" panose="020B0604020202020204" pitchFamily="34" charset="0"/>
              </a:defRPr>
            </a:lvl4pPr>
            <a:lvl5pPr eaLnBrk="0" fontAlgn="base" hangingPunct="0">
              <a:spcBef>
                <a:spcPct val="30000"/>
              </a:spcBef>
              <a:spcAft>
                <a:spcPct val="0"/>
              </a:spcAft>
              <a:defRPr sz="1200">
                <a:solidFill>
                  <a:schemeClr val="tx1"/>
                </a:solidFill>
                <a:latin typeface="Arial" panose="020B0604020202020204" pitchFamily="34" charset="0"/>
              </a:defRPr>
            </a:lvl5pPr>
            <a:lvl6pPr eaLnBrk="0" fontAlgn="base" hangingPunct="0">
              <a:spcBef>
                <a:spcPct val="30000"/>
              </a:spcBef>
              <a:spcAft>
                <a:spcPct val="0"/>
              </a:spcAft>
              <a:defRPr sz="1200">
                <a:solidFill>
                  <a:schemeClr val="tx1"/>
                </a:solidFill>
                <a:latin typeface="Arial" panose="020B0604020202020204" pitchFamily="34" charset="0"/>
              </a:defRPr>
            </a:lvl6pPr>
            <a:lvl7pPr eaLnBrk="0" fontAlgn="base" hangingPunct="0">
              <a:spcBef>
                <a:spcPct val="30000"/>
              </a:spcBef>
              <a:spcAft>
                <a:spcPct val="0"/>
              </a:spcAft>
              <a:defRPr sz="1200">
                <a:solidFill>
                  <a:schemeClr val="tx1"/>
                </a:solidFill>
                <a:latin typeface="Arial" panose="020B0604020202020204" pitchFamily="34" charset="0"/>
              </a:defRPr>
            </a:lvl7pPr>
            <a:lvl8pPr eaLnBrk="0" fontAlgn="base" hangingPunct="0">
              <a:spcBef>
                <a:spcPct val="30000"/>
              </a:spcBef>
              <a:spcAft>
                <a:spcPct val="0"/>
              </a:spcAft>
              <a:defRPr sz="1200">
                <a:solidFill>
                  <a:schemeClr val="tx1"/>
                </a:solidFill>
                <a:latin typeface="Arial" panose="020B0604020202020204" pitchFamily="34" charset="0"/>
              </a:defRPr>
            </a:lvl8pPr>
            <a:lvl9pPr eaLnBrk="0" fontAlgn="base" hangingPunct="0">
              <a:spcBef>
                <a:spcPct val="30000"/>
              </a:spcBef>
              <a:spcAft>
                <a:spcPct val="0"/>
              </a:spcAft>
              <a:defRPr sz="12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panose="020B0604020202020204" pitchFamily="34" charset="0"/>
              </a:rPr>
              <a:t>labels2</a:t>
            </a:r>
            <a:r>
              <a:rPr kumimoji="0" lang="en-US" altLang="en-US" sz="10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r>
              <a:rPr kumimoji="0" lang="en-US" altLang="en-US" sz="1800" b="0" i="0" u="none" strike="noStrike" cap="none" normalizeH="0" baseline="0" dirty="0">
                <a:ln>
                  <a:noFill/>
                </a:ln>
                <a:solidFill>
                  <a:srgbClr val="666666"/>
                </a:solidFill>
                <a:effectLst/>
                <a:latin typeface="Arial" panose="020B0604020202020204" pitchFamily="34" charset="0"/>
              </a:rPr>
              <a:t>=</a:t>
            </a:r>
            <a:r>
              <a:rPr kumimoji="0" lang="en-US" altLang="en-US" sz="10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r>
              <a:rPr kumimoji="0" lang="en-US" altLang="en-US" sz="1000" b="0" i="0" u="none" strike="noStrike" cap="none" normalizeH="0" baseline="0" dirty="0">
                <a:ln>
                  <a:noFill/>
                </a:ln>
                <a:solidFill>
                  <a:srgbClr val="BA2121"/>
                </a:solidFill>
                <a:effectLst/>
                <a:latin typeface="Courier New" panose="02070309020205020404" pitchFamily="49" charset="0"/>
                <a:cs typeface="Courier New" panose="02070309020205020404" pitchFamily="49" charset="0"/>
              </a:rPr>
              <a:t>'low'</a:t>
            </a:r>
            <a:r>
              <a:rPr kumimoji="0" lang="en-US" altLang="en-US" sz="10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r>
              <a:rPr kumimoji="0" lang="en-US" altLang="en-US" sz="1000" b="0" i="0" u="none" strike="noStrike" cap="none" normalizeH="0" baseline="0" dirty="0">
                <a:ln>
                  <a:noFill/>
                </a:ln>
                <a:solidFill>
                  <a:srgbClr val="BA2121"/>
                </a:solidFill>
                <a:effectLst/>
                <a:latin typeface="Courier New" panose="02070309020205020404" pitchFamily="49" charset="0"/>
                <a:cs typeface="Courier New" panose="02070309020205020404" pitchFamily="49" charset="0"/>
              </a:rPr>
              <a:t>'</a:t>
            </a:r>
            <a:r>
              <a:rPr kumimoji="0" lang="en-US" altLang="en-US" sz="1000" b="0" i="0" u="none" strike="noStrike" cap="none" normalizeH="0" baseline="0" dirty="0" err="1">
                <a:ln>
                  <a:noFill/>
                </a:ln>
                <a:solidFill>
                  <a:srgbClr val="BA2121"/>
                </a:solidFill>
                <a:effectLst/>
                <a:latin typeface="Courier New" panose="02070309020205020404" pitchFamily="49" charset="0"/>
                <a:cs typeface="Courier New" panose="02070309020205020404" pitchFamily="49" charset="0"/>
              </a:rPr>
              <a:t>medium'</a:t>
            </a:r>
            <a:r>
              <a:rPr kumimoji="0" lang="en-US" altLang="en-US" sz="1000" b="0" i="0" u="none" strike="noStrike" cap="none" normalizeH="0" baseline="0" dirty="0" err="1">
                <a:ln>
                  <a:noFill/>
                </a:ln>
                <a:solidFill>
                  <a:srgbClr val="333333"/>
                </a:solidFill>
                <a:effectLst/>
                <a:latin typeface="Courier New" panose="02070309020205020404" pitchFamily="49" charset="0"/>
                <a:cs typeface="Courier New" panose="02070309020205020404" pitchFamily="49" charset="0"/>
              </a:rPr>
              <a:t>,</a:t>
            </a:r>
            <a:r>
              <a:rPr kumimoji="0" lang="en-US" altLang="en-US" sz="1000" b="0" i="0" u="none" strike="noStrike" cap="none" normalizeH="0" baseline="0" dirty="0" err="1">
                <a:ln>
                  <a:noFill/>
                </a:ln>
                <a:solidFill>
                  <a:srgbClr val="BA2121"/>
                </a:solidFill>
                <a:effectLst/>
                <a:latin typeface="Courier New" panose="02070309020205020404" pitchFamily="49" charset="0"/>
                <a:cs typeface="Courier New" panose="02070309020205020404" pitchFamily="49" charset="0"/>
              </a:rPr>
              <a:t>'high</a:t>
            </a:r>
            <a:r>
              <a:rPr kumimoji="0" lang="en-US" altLang="en-US" sz="1000" b="0" i="0" u="none" strike="noStrike" cap="none" normalizeH="0" baseline="0" dirty="0">
                <a:ln>
                  <a:noFill/>
                </a:ln>
                <a:solidFill>
                  <a:srgbClr val="BA2121"/>
                </a:solidFill>
                <a:effectLst/>
                <a:latin typeface="Courier New" panose="02070309020205020404" pitchFamily="49" charset="0"/>
                <a:cs typeface="Courier New" panose="02070309020205020404" pitchFamily="49" charset="0"/>
              </a:rPr>
              <a:t>’</a:t>
            </a:r>
            <a:r>
              <a:rPr kumimoji="0" lang="en-US" altLang="en-US" sz="10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panose="020B0604020202020204" pitchFamily="34" charset="0"/>
              </a:rPr>
              <a:t>df</a:t>
            </a:r>
            <a:r>
              <a:rPr kumimoji="0" lang="en-US" altLang="en-US" sz="10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a:t>
            </a:r>
            <a:r>
              <a:rPr kumimoji="0" lang="en-US" altLang="en-US" sz="1000" b="0" i="0" u="none" strike="noStrike" cap="none" normalizeH="0" baseline="0" dirty="0">
                <a:ln>
                  <a:noFill/>
                </a:ln>
                <a:solidFill>
                  <a:srgbClr val="BA2121"/>
                </a:solidFill>
                <a:effectLst/>
                <a:latin typeface="Courier New" panose="02070309020205020404" pitchFamily="49" charset="0"/>
                <a:cs typeface="Courier New" panose="02070309020205020404" pitchFamily="49" charset="0"/>
              </a:rPr>
              <a:t>'alcohol'</a:t>
            </a:r>
            <a:r>
              <a:rPr kumimoji="0" lang="en-US" altLang="en-US" sz="10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r>
              <a:rPr kumimoji="0" lang="en-US" altLang="en-US" sz="1800" b="0" i="0" u="none" strike="noStrike" cap="none" normalizeH="0" baseline="0" dirty="0">
                <a:ln>
                  <a:noFill/>
                </a:ln>
                <a:solidFill>
                  <a:srgbClr val="666666"/>
                </a:solidFill>
                <a:effectLst/>
                <a:latin typeface="Arial" panose="020B0604020202020204" pitchFamily="34" charset="0"/>
              </a:rPr>
              <a:t>=</a:t>
            </a:r>
            <a:r>
              <a:rPr kumimoji="0" lang="en-US" altLang="en-US" sz="10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err="1">
                <a:ln>
                  <a:noFill/>
                </a:ln>
                <a:solidFill>
                  <a:schemeClr val="tx1"/>
                </a:solidFill>
                <a:effectLst/>
                <a:latin typeface="Arial" panose="020B0604020202020204" pitchFamily="34" charset="0"/>
              </a:rPr>
              <a:t>pd</a:t>
            </a:r>
            <a:r>
              <a:rPr kumimoji="0" lang="en-US" altLang="en-US" sz="1800" b="0" i="0" u="none" strike="noStrike" cap="none" normalizeH="0" baseline="0" dirty="0" err="1">
                <a:ln>
                  <a:noFill/>
                </a:ln>
                <a:solidFill>
                  <a:srgbClr val="666666"/>
                </a:solidFill>
                <a:effectLst/>
                <a:latin typeface="Arial" panose="020B0604020202020204" pitchFamily="34" charset="0"/>
              </a:rPr>
              <a:t>.</a:t>
            </a:r>
            <a:r>
              <a:rPr kumimoji="0" lang="en-US" altLang="en-US" sz="1200" b="0" i="0" u="none" strike="noStrike" cap="none" normalizeH="0" baseline="0" dirty="0" err="1">
                <a:ln>
                  <a:noFill/>
                </a:ln>
                <a:solidFill>
                  <a:schemeClr val="tx1"/>
                </a:solidFill>
                <a:effectLst/>
                <a:latin typeface="Arial" panose="020B0604020202020204" pitchFamily="34" charset="0"/>
              </a:rPr>
              <a:t>cut</a:t>
            </a:r>
            <a:r>
              <a:rPr kumimoji="0" lang="en-US" altLang="en-US" sz="10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a:ln>
                  <a:noFill/>
                </a:ln>
                <a:solidFill>
                  <a:schemeClr val="tx1"/>
                </a:solidFill>
                <a:effectLst/>
                <a:latin typeface="Arial" panose="020B0604020202020204" pitchFamily="34" charset="0"/>
              </a:rPr>
              <a:t>x</a:t>
            </a:r>
            <a:r>
              <a:rPr kumimoji="0" lang="en-US" altLang="en-US" sz="10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r>
              <a:rPr kumimoji="0" lang="en-US" altLang="en-US" sz="1800" b="0" i="0" u="none" strike="noStrike" cap="none" normalizeH="0" baseline="0" dirty="0">
                <a:ln>
                  <a:noFill/>
                </a:ln>
                <a:solidFill>
                  <a:srgbClr val="666666"/>
                </a:solidFill>
                <a:effectLst/>
                <a:latin typeface="Arial" panose="020B0604020202020204" pitchFamily="34" charset="0"/>
              </a:rPr>
              <a:t>=</a:t>
            </a:r>
            <a:r>
              <a:rPr kumimoji="0" lang="en-US" altLang="en-US" sz="10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a:ln>
                  <a:noFill/>
                </a:ln>
                <a:solidFill>
                  <a:schemeClr val="tx1"/>
                </a:solidFill>
                <a:effectLst/>
                <a:latin typeface="Arial" panose="020B0604020202020204" pitchFamily="34" charset="0"/>
              </a:rPr>
              <a:t>df</a:t>
            </a:r>
            <a:r>
              <a:rPr kumimoji="0" lang="en-US" altLang="en-US" sz="10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a:t>
            </a:r>
            <a:r>
              <a:rPr kumimoji="0" lang="en-US" altLang="en-US" sz="1000" b="0" i="0" u="none" strike="noStrike" cap="none" normalizeH="0" baseline="0" dirty="0">
                <a:ln>
                  <a:noFill/>
                </a:ln>
                <a:solidFill>
                  <a:srgbClr val="BA2121"/>
                </a:solidFill>
                <a:effectLst/>
                <a:latin typeface="Courier New" panose="02070309020205020404" pitchFamily="49" charset="0"/>
                <a:cs typeface="Courier New" panose="02070309020205020404" pitchFamily="49" charset="0"/>
              </a:rPr>
              <a:t>'alcohol'</a:t>
            </a:r>
            <a:r>
              <a:rPr kumimoji="0" lang="en-US" altLang="en-US" sz="10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a:ln>
                  <a:noFill/>
                </a:ln>
                <a:solidFill>
                  <a:schemeClr val="tx1"/>
                </a:solidFill>
                <a:effectLst/>
                <a:latin typeface="Arial" panose="020B0604020202020204" pitchFamily="34" charset="0"/>
              </a:rPr>
              <a:t>bins</a:t>
            </a:r>
            <a:r>
              <a:rPr kumimoji="0" lang="en-US" altLang="en-US" sz="10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r>
              <a:rPr kumimoji="0" lang="en-US" altLang="en-US" sz="1800" b="0" i="0" u="none" strike="noStrike" cap="none" normalizeH="0" baseline="0" dirty="0">
                <a:ln>
                  <a:noFill/>
                </a:ln>
                <a:solidFill>
                  <a:srgbClr val="666666"/>
                </a:solidFill>
                <a:effectLst/>
                <a:latin typeface="Arial" panose="020B0604020202020204" pitchFamily="34" charset="0"/>
              </a:rPr>
              <a:t>=</a:t>
            </a:r>
            <a:r>
              <a:rPr kumimoji="0" lang="en-US" altLang="en-US" sz="10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a:ln>
                  <a:noFill/>
                </a:ln>
                <a:solidFill>
                  <a:schemeClr val="tx1"/>
                </a:solidFill>
                <a:effectLst/>
                <a:latin typeface="Arial" panose="020B0604020202020204" pitchFamily="34" charset="0"/>
              </a:rPr>
              <a:t>bins</a:t>
            </a:r>
            <a:r>
              <a:rPr kumimoji="0" lang="en-US" altLang="en-US" sz="10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a:ln>
                  <a:noFill/>
                </a:ln>
                <a:solidFill>
                  <a:schemeClr val="tx1"/>
                </a:solidFill>
                <a:effectLst/>
                <a:latin typeface="Arial" panose="020B0604020202020204" pitchFamily="34" charset="0"/>
              </a:rPr>
              <a:t>labels</a:t>
            </a:r>
            <a:r>
              <a:rPr kumimoji="0" lang="en-US" altLang="en-US" sz="10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r>
              <a:rPr kumimoji="0" lang="en-US" altLang="en-US" sz="1800" b="0" i="0" u="none" strike="noStrike" cap="none" normalizeH="0" baseline="0" dirty="0">
                <a:ln>
                  <a:noFill/>
                </a:ln>
                <a:solidFill>
                  <a:srgbClr val="666666"/>
                </a:solidFill>
                <a:effectLst/>
                <a:latin typeface="Arial" panose="020B0604020202020204" pitchFamily="34" charset="0"/>
              </a:rPr>
              <a:t>=</a:t>
            </a:r>
            <a:r>
              <a:rPr kumimoji="0" lang="en-US" altLang="en-US" sz="10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a:ln>
                  <a:noFill/>
                </a:ln>
                <a:solidFill>
                  <a:schemeClr val="tx1"/>
                </a:solidFill>
                <a:effectLst/>
                <a:latin typeface="Arial" panose="020B0604020202020204" pitchFamily="34" charset="0"/>
              </a:rPr>
              <a:t>labels2</a:t>
            </a:r>
            <a:r>
              <a:rPr kumimoji="0" lang="en-US" altLang="en-US" sz="10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a:t>
            </a:r>
            <a:r>
              <a:rPr kumimoji="0" lang="en-US" altLang="en-US" sz="800" b="0" i="0" u="none" strike="noStrike" cap="none" normalizeH="0" baseline="0" dirty="0">
                <a:ln>
                  <a:noFill/>
                </a:ln>
                <a:solidFill>
                  <a:schemeClr val="tx1"/>
                </a:solidFill>
                <a:effectLst/>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pic>
        <p:nvPicPr>
          <p:cNvPr id="11" name="Picture 10">
            <a:extLst>
              <a:ext uri="{FF2B5EF4-FFF2-40B4-BE49-F238E27FC236}">
                <a16:creationId xmlns:a16="http://schemas.microsoft.com/office/drawing/2014/main" id="{D1E683FA-B3B4-498F-853A-5A34A45413D0}"/>
              </a:ext>
            </a:extLst>
          </p:cNvPr>
          <p:cNvPicPr>
            <a:picLocks noChangeAspect="1"/>
          </p:cNvPicPr>
          <p:nvPr/>
        </p:nvPicPr>
        <p:blipFill>
          <a:blip r:embed="rId4"/>
          <a:stretch>
            <a:fillRect/>
          </a:stretch>
        </p:blipFill>
        <p:spPr>
          <a:xfrm>
            <a:off x="1920240" y="4124850"/>
            <a:ext cx="4175760" cy="2699084"/>
          </a:xfrm>
          <a:prstGeom prst="rect">
            <a:avLst/>
          </a:prstGeom>
        </p:spPr>
      </p:pic>
      <p:sp>
        <p:nvSpPr>
          <p:cNvPr id="12" name="TextBox 11">
            <a:extLst>
              <a:ext uri="{FF2B5EF4-FFF2-40B4-BE49-F238E27FC236}">
                <a16:creationId xmlns:a16="http://schemas.microsoft.com/office/drawing/2014/main" id="{1323BF7F-6C3D-4135-BA03-257BD717407A}"/>
              </a:ext>
            </a:extLst>
          </p:cNvPr>
          <p:cNvSpPr txBox="1"/>
          <p:nvPr/>
        </p:nvSpPr>
        <p:spPr>
          <a:xfrm>
            <a:off x="103801" y="4419600"/>
            <a:ext cx="1816439" cy="1200329"/>
          </a:xfrm>
          <a:prstGeom prst="rect">
            <a:avLst/>
          </a:prstGeom>
          <a:noFill/>
        </p:spPr>
        <p:txBody>
          <a:bodyPr wrap="square" rtlCol="0">
            <a:spAutoFit/>
          </a:bodyPr>
          <a:lstStyle/>
          <a:p>
            <a:r>
              <a:rPr lang="en-US" dirty="0"/>
              <a:t>Distribution of alcohol after feature engineering -&gt;</a:t>
            </a:r>
          </a:p>
        </p:txBody>
      </p:sp>
    </p:spTree>
    <p:extLst>
      <p:ext uri="{BB962C8B-B14F-4D97-AF65-F5344CB8AC3E}">
        <p14:creationId xmlns:p14="http://schemas.microsoft.com/office/powerpoint/2010/main" val="41359956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1FC97E-D277-47B2-B39F-A31B1D599159}"/>
              </a:ext>
            </a:extLst>
          </p:cNvPr>
          <p:cNvSpPr>
            <a:spLocks noGrp="1"/>
          </p:cNvSpPr>
          <p:nvPr>
            <p:ph type="title"/>
          </p:nvPr>
        </p:nvSpPr>
        <p:spPr/>
        <p:txBody>
          <a:bodyPr/>
          <a:lstStyle/>
          <a:p>
            <a:r>
              <a:rPr lang="en-US" dirty="0"/>
              <a:t>Outlier Removal</a:t>
            </a:r>
            <a:br>
              <a:rPr lang="en-US" dirty="0"/>
            </a:br>
            <a:br>
              <a:rPr lang="en-US" dirty="0"/>
            </a:br>
            <a:r>
              <a:rPr lang="en-US" dirty="0"/>
              <a:t>&amp;</a:t>
            </a:r>
            <a:br>
              <a:rPr lang="en-US" dirty="0"/>
            </a:br>
            <a:br>
              <a:rPr lang="en-US" dirty="0"/>
            </a:br>
            <a:r>
              <a:rPr lang="en-US" dirty="0"/>
              <a:t>Data Balancing</a:t>
            </a:r>
          </a:p>
        </p:txBody>
      </p:sp>
      <p:sp>
        <p:nvSpPr>
          <p:cNvPr id="3" name="Content Placeholder 2">
            <a:extLst>
              <a:ext uri="{FF2B5EF4-FFF2-40B4-BE49-F238E27FC236}">
                <a16:creationId xmlns:a16="http://schemas.microsoft.com/office/drawing/2014/main" id="{D97456A7-A05E-4EB1-BF95-2F1664ECD5B9}"/>
              </a:ext>
            </a:extLst>
          </p:cNvPr>
          <p:cNvSpPr>
            <a:spLocks noGrp="1"/>
          </p:cNvSpPr>
          <p:nvPr>
            <p:ph idx="1"/>
          </p:nvPr>
        </p:nvSpPr>
        <p:spPr>
          <a:xfrm>
            <a:off x="3869268" y="864108"/>
            <a:ext cx="7315200" cy="985012"/>
          </a:xfrm>
        </p:spPr>
        <p:txBody>
          <a:bodyPr/>
          <a:lstStyle/>
          <a:p>
            <a:r>
              <a:rPr lang="en-US" dirty="0"/>
              <a:t>I used Statistical method to remove outliers. Any row containing a value having z-score higher than 3 was removed. </a:t>
            </a:r>
          </a:p>
        </p:txBody>
      </p:sp>
      <p:sp>
        <p:nvSpPr>
          <p:cNvPr id="5" name="Rectangle 1">
            <a:extLst>
              <a:ext uri="{FF2B5EF4-FFF2-40B4-BE49-F238E27FC236}">
                <a16:creationId xmlns:a16="http://schemas.microsoft.com/office/drawing/2014/main" id="{05526AD6-2D32-4033-A98C-18A658FC21EF}"/>
              </a:ext>
            </a:extLst>
          </p:cNvPr>
          <p:cNvSpPr>
            <a:spLocks noChangeArrowheads="1"/>
          </p:cNvSpPr>
          <p:nvPr/>
        </p:nvSpPr>
        <p:spPr bwMode="auto">
          <a:xfrm>
            <a:off x="4114800" y="1679216"/>
            <a:ext cx="5152812" cy="1064907"/>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10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from</a:t>
            </a:r>
            <a:r>
              <a:rPr kumimoji="0" lang="en-US" altLang="en-US" sz="10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r>
              <a:rPr kumimoji="0" lang="en-US" altLang="en-US" sz="1000" b="1" i="0" u="none" strike="noStrike" cap="none" normalizeH="0" baseline="0" dirty="0" err="1">
                <a:ln>
                  <a:noFill/>
                </a:ln>
                <a:solidFill>
                  <a:srgbClr val="0000FF"/>
                </a:solidFill>
                <a:effectLst/>
                <a:latin typeface="Courier New" panose="02070309020205020404" pitchFamily="49" charset="0"/>
                <a:cs typeface="Courier New" panose="02070309020205020404" pitchFamily="49" charset="0"/>
              </a:rPr>
              <a:t>scipy</a:t>
            </a:r>
            <a:r>
              <a:rPr kumimoji="0" lang="en-US" altLang="en-US" sz="10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r>
              <a:rPr kumimoji="0" lang="en-US" altLang="en-US" sz="10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import</a:t>
            </a:r>
            <a:r>
              <a:rPr kumimoji="0" lang="en-US" altLang="en-US" sz="10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a:ln>
                  <a:noFill/>
                </a:ln>
                <a:solidFill>
                  <a:schemeClr val="tx1"/>
                </a:solidFill>
                <a:effectLst/>
                <a:latin typeface="Arial" panose="020B0604020202020204" pitchFamily="34" charset="0"/>
              </a:rPr>
              <a:t>stats</a:t>
            </a:r>
            <a:r>
              <a:rPr kumimoji="0" lang="en-US" altLang="en-US" sz="10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panose="020B0604020202020204" pitchFamily="34" charset="0"/>
              </a:rPr>
              <a:t>z</a:t>
            </a:r>
            <a:r>
              <a:rPr kumimoji="0" lang="en-US" altLang="en-US" sz="10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r>
              <a:rPr kumimoji="0" lang="en-US" altLang="en-US" sz="1800" b="0" i="0" u="none" strike="noStrike" cap="none" normalizeH="0" baseline="0" dirty="0">
                <a:ln>
                  <a:noFill/>
                </a:ln>
                <a:solidFill>
                  <a:srgbClr val="666666"/>
                </a:solidFill>
                <a:effectLst/>
                <a:latin typeface="Arial" panose="020B0604020202020204" pitchFamily="34" charset="0"/>
              </a:rPr>
              <a:t>=</a:t>
            </a:r>
            <a:r>
              <a:rPr kumimoji="0" lang="en-US" altLang="en-US" sz="10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err="1">
                <a:ln>
                  <a:noFill/>
                </a:ln>
                <a:solidFill>
                  <a:schemeClr val="tx1"/>
                </a:solidFill>
                <a:effectLst/>
                <a:latin typeface="Arial" panose="020B0604020202020204" pitchFamily="34" charset="0"/>
              </a:rPr>
              <a:t>np</a:t>
            </a:r>
            <a:r>
              <a:rPr kumimoji="0" lang="en-US" altLang="en-US" sz="1800" b="0" i="0" u="none" strike="noStrike" cap="none" normalizeH="0" baseline="0" dirty="0" err="1">
                <a:ln>
                  <a:noFill/>
                </a:ln>
                <a:solidFill>
                  <a:srgbClr val="666666"/>
                </a:solidFill>
                <a:effectLst/>
                <a:latin typeface="Arial" panose="020B0604020202020204" pitchFamily="34" charset="0"/>
              </a:rPr>
              <a:t>.</a:t>
            </a:r>
            <a:r>
              <a:rPr kumimoji="0" lang="en-US" altLang="en-US" sz="1200" b="0" i="0" u="none" strike="noStrike" cap="none" normalizeH="0" baseline="0" dirty="0" err="1">
                <a:ln>
                  <a:noFill/>
                </a:ln>
                <a:solidFill>
                  <a:schemeClr val="tx1"/>
                </a:solidFill>
                <a:effectLst/>
                <a:latin typeface="Arial" panose="020B0604020202020204" pitchFamily="34" charset="0"/>
              </a:rPr>
              <a:t>abs</a:t>
            </a:r>
            <a:r>
              <a:rPr kumimoji="0" lang="en-US" altLang="en-US" sz="10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a:ln>
                  <a:noFill/>
                </a:ln>
                <a:solidFill>
                  <a:schemeClr val="tx1"/>
                </a:solidFill>
                <a:effectLst/>
                <a:latin typeface="Arial" panose="020B0604020202020204" pitchFamily="34" charset="0"/>
              </a:rPr>
              <a:t>stats</a:t>
            </a:r>
            <a:r>
              <a:rPr kumimoji="0" lang="en-US" altLang="en-US" sz="1800" b="0" i="0" u="none" strike="noStrike" cap="none" normalizeH="0" baseline="0" dirty="0" err="1">
                <a:ln>
                  <a:noFill/>
                </a:ln>
                <a:solidFill>
                  <a:srgbClr val="666666"/>
                </a:solidFill>
                <a:effectLst/>
                <a:latin typeface="Arial" panose="020B0604020202020204" pitchFamily="34" charset="0"/>
              </a:rPr>
              <a:t>.</a:t>
            </a:r>
            <a:r>
              <a:rPr kumimoji="0" lang="en-US" altLang="en-US" sz="1200" b="0" i="0" u="none" strike="noStrike" cap="none" normalizeH="0" baseline="0" dirty="0" err="1">
                <a:ln>
                  <a:noFill/>
                </a:ln>
                <a:solidFill>
                  <a:schemeClr val="tx1"/>
                </a:solidFill>
                <a:effectLst/>
                <a:latin typeface="Arial" panose="020B0604020202020204" pitchFamily="34" charset="0"/>
              </a:rPr>
              <a:t>zscore</a:t>
            </a:r>
            <a:r>
              <a:rPr kumimoji="0" lang="en-US" altLang="en-US" sz="10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a:ln>
                  <a:noFill/>
                </a:ln>
                <a:solidFill>
                  <a:schemeClr val="tx1"/>
                </a:solidFill>
                <a:effectLst/>
                <a:latin typeface="Arial" panose="020B0604020202020204" pitchFamily="34" charset="0"/>
              </a:rPr>
              <a:t>df</a:t>
            </a:r>
            <a:r>
              <a:rPr kumimoji="0" lang="en-US" altLang="en-US" sz="10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a:t>
            </a:r>
            <a:r>
              <a:rPr kumimoji="0" lang="en-US" altLang="en-US" sz="800" b="0" i="0" u="none" strike="noStrike" cap="none" normalizeH="0" baseline="0" dirty="0">
                <a:ln>
                  <a:noFill/>
                </a:ln>
                <a:solidFill>
                  <a:schemeClr val="tx1"/>
                </a:solidFill>
                <a:effectLst/>
              </a:rPr>
              <a:t> </a:t>
            </a:r>
          </a:p>
          <a:p>
            <a:pPr marL="0" marR="0" lvl="0" indent="0" algn="l" defTabSz="914400" rtl="0" eaLnBrk="0" fontAlgn="base" latinLnBrk="0" hangingPunct="0">
              <a:lnSpc>
                <a:spcPct val="100000"/>
              </a:lnSpc>
              <a:spcBef>
                <a:spcPct val="30000"/>
              </a:spcBef>
              <a:spcAft>
                <a:spcPct val="0"/>
              </a:spcAft>
              <a:buClrTx/>
              <a:buSzTx/>
              <a:buFontTx/>
              <a:buNone/>
              <a:tabLst/>
            </a:pPr>
            <a:endParaRPr lang="en-US" altLang="en-US" sz="800" dirty="0">
              <a:latin typeface="Arial" panose="020B0604020202020204" pitchFamily="34" charset="0"/>
            </a:endParaRPr>
          </a:p>
          <a:p>
            <a:pPr marL="0" marR="0" lvl="0" indent="0" algn="l" defTabSz="914400" rtl="0" eaLnBrk="0" fontAlgn="base" latinLnBrk="0" hangingPunct="0">
              <a:lnSpc>
                <a:spcPct val="100000"/>
              </a:lnSpc>
              <a:spcBef>
                <a:spcPct val="3000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2">
            <a:extLst>
              <a:ext uri="{FF2B5EF4-FFF2-40B4-BE49-F238E27FC236}">
                <a16:creationId xmlns:a16="http://schemas.microsoft.com/office/drawing/2014/main" id="{3E951FF5-84E0-4AE8-AA75-1A3F26F85819}"/>
              </a:ext>
            </a:extLst>
          </p:cNvPr>
          <p:cNvSpPr>
            <a:spLocks noChangeArrowheads="1"/>
          </p:cNvSpPr>
          <p:nvPr/>
        </p:nvSpPr>
        <p:spPr bwMode="auto">
          <a:xfrm>
            <a:off x="4114800" y="2285629"/>
            <a:ext cx="2631440" cy="276999"/>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30000"/>
              </a:spcBef>
              <a:spcAft>
                <a:spcPct val="0"/>
              </a:spcAft>
              <a:defRPr sz="1200">
                <a:solidFill>
                  <a:schemeClr val="tx1"/>
                </a:solidFill>
                <a:latin typeface="Arial" panose="020B0604020202020204" pitchFamily="34" charset="0"/>
              </a:defRPr>
            </a:lvl1pPr>
            <a:lvl2pPr eaLnBrk="0" fontAlgn="base" hangingPunct="0">
              <a:spcBef>
                <a:spcPct val="30000"/>
              </a:spcBef>
              <a:spcAft>
                <a:spcPct val="0"/>
              </a:spcAft>
              <a:defRPr sz="1200">
                <a:solidFill>
                  <a:schemeClr val="tx1"/>
                </a:solidFill>
                <a:latin typeface="Arial" panose="020B0604020202020204" pitchFamily="34" charset="0"/>
              </a:defRPr>
            </a:lvl2pPr>
            <a:lvl3pPr eaLnBrk="0" fontAlgn="base" hangingPunct="0">
              <a:spcBef>
                <a:spcPct val="30000"/>
              </a:spcBef>
              <a:spcAft>
                <a:spcPct val="0"/>
              </a:spcAft>
              <a:defRPr sz="1200">
                <a:solidFill>
                  <a:schemeClr val="tx1"/>
                </a:solidFill>
                <a:latin typeface="Arial" panose="020B0604020202020204" pitchFamily="34" charset="0"/>
              </a:defRPr>
            </a:lvl3pPr>
            <a:lvl4pPr eaLnBrk="0" fontAlgn="base" hangingPunct="0">
              <a:spcBef>
                <a:spcPct val="30000"/>
              </a:spcBef>
              <a:spcAft>
                <a:spcPct val="0"/>
              </a:spcAft>
              <a:defRPr sz="1200">
                <a:solidFill>
                  <a:schemeClr val="tx1"/>
                </a:solidFill>
                <a:latin typeface="Arial" panose="020B0604020202020204" pitchFamily="34" charset="0"/>
              </a:defRPr>
            </a:lvl4pPr>
            <a:lvl5pPr eaLnBrk="0" fontAlgn="base" hangingPunct="0">
              <a:spcBef>
                <a:spcPct val="30000"/>
              </a:spcBef>
              <a:spcAft>
                <a:spcPct val="0"/>
              </a:spcAft>
              <a:defRPr sz="1200">
                <a:solidFill>
                  <a:schemeClr val="tx1"/>
                </a:solidFill>
                <a:latin typeface="Arial" panose="020B0604020202020204" pitchFamily="34" charset="0"/>
              </a:defRPr>
            </a:lvl5pPr>
            <a:lvl6pPr eaLnBrk="0" fontAlgn="base" hangingPunct="0">
              <a:spcBef>
                <a:spcPct val="30000"/>
              </a:spcBef>
              <a:spcAft>
                <a:spcPct val="0"/>
              </a:spcAft>
              <a:defRPr sz="1200">
                <a:solidFill>
                  <a:schemeClr val="tx1"/>
                </a:solidFill>
                <a:latin typeface="Arial" panose="020B0604020202020204" pitchFamily="34" charset="0"/>
              </a:defRPr>
            </a:lvl6pPr>
            <a:lvl7pPr eaLnBrk="0" fontAlgn="base" hangingPunct="0">
              <a:spcBef>
                <a:spcPct val="30000"/>
              </a:spcBef>
              <a:spcAft>
                <a:spcPct val="0"/>
              </a:spcAft>
              <a:defRPr sz="1200">
                <a:solidFill>
                  <a:schemeClr val="tx1"/>
                </a:solidFill>
                <a:latin typeface="Arial" panose="020B0604020202020204" pitchFamily="34" charset="0"/>
              </a:defRPr>
            </a:lvl7pPr>
            <a:lvl8pPr eaLnBrk="0" fontAlgn="base" hangingPunct="0">
              <a:spcBef>
                <a:spcPct val="30000"/>
              </a:spcBef>
              <a:spcAft>
                <a:spcPct val="0"/>
              </a:spcAft>
              <a:defRPr sz="1200">
                <a:solidFill>
                  <a:schemeClr val="tx1"/>
                </a:solidFill>
                <a:latin typeface="Arial" panose="020B0604020202020204" pitchFamily="34" charset="0"/>
              </a:defRPr>
            </a:lvl8pPr>
            <a:lvl9pPr eaLnBrk="0" fontAlgn="base" hangingPunct="0">
              <a:spcBef>
                <a:spcPct val="30000"/>
              </a:spcBef>
              <a:spcAft>
                <a:spcPct val="0"/>
              </a:spcAft>
              <a:defRPr sz="12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panose="020B0604020202020204" pitchFamily="34" charset="0"/>
              </a:rPr>
              <a:t>df</a:t>
            </a:r>
            <a:r>
              <a:rPr kumimoji="0" lang="en-US" altLang="en-US" sz="10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r>
              <a:rPr kumimoji="0" lang="en-US" altLang="en-US" sz="1800" b="0" i="0" u="none" strike="noStrike" cap="none" normalizeH="0" baseline="0" dirty="0">
                <a:ln>
                  <a:noFill/>
                </a:ln>
                <a:solidFill>
                  <a:srgbClr val="666666"/>
                </a:solidFill>
                <a:effectLst/>
                <a:latin typeface="Arial" panose="020B0604020202020204" pitchFamily="34" charset="0"/>
              </a:rPr>
              <a:t>=</a:t>
            </a:r>
            <a:r>
              <a:rPr kumimoji="0" lang="en-US" altLang="en-US" sz="10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a:ln>
                  <a:noFill/>
                </a:ln>
                <a:solidFill>
                  <a:schemeClr val="tx1"/>
                </a:solidFill>
                <a:effectLst/>
                <a:latin typeface="Arial" panose="020B0604020202020204" pitchFamily="34" charset="0"/>
              </a:rPr>
              <a:t>df</a:t>
            </a:r>
            <a:r>
              <a:rPr kumimoji="0" lang="en-US" altLang="en-US" sz="10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a:ln>
                  <a:noFill/>
                </a:ln>
                <a:solidFill>
                  <a:schemeClr val="tx1"/>
                </a:solidFill>
                <a:effectLst/>
                <a:latin typeface="Arial" panose="020B0604020202020204" pitchFamily="34" charset="0"/>
              </a:rPr>
              <a:t>z</a:t>
            </a:r>
            <a:r>
              <a:rPr kumimoji="0" lang="en-US" altLang="en-US" sz="10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r>
              <a:rPr kumimoji="0" lang="en-US" altLang="en-US" sz="1800" b="0" i="0" u="none" strike="noStrike" cap="none" normalizeH="0" baseline="0" dirty="0">
                <a:ln>
                  <a:noFill/>
                </a:ln>
                <a:solidFill>
                  <a:srgbClr val="666666"/>
                </a:solidFill>
                <a:effectLst/>
                <a:latin typeface="Arial" panose="020B0604020202020204" pitchFamily="34" charset="0"/>
              </a:rPr>
              <a:t>&lt;</a:t>
            </a:r>
            <a:r>
              <a:rPr kumimoji="0" lang="en-US" altLang="en-US" sz="10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r>
              <a:rPr kumimoji="0" lang="en-US" altLang="en-US" sz="1000" b="0" i="0" u="none" strike="noStrike" cap="none" normalizeH="0" baseline="0" dirty="0">
                <a:ln>
                  <a:noFill/>
                </a:ln>
                <a:solidFill>
                  <a:srgbClr val="666666"/>
                </a:solidFill>
                <a:effectLst/>
                <a:latin typeface="Courier New" panose="02070309020205020404" pitchFamily="49" charset="0"/>
                <a:cs typeface="Courier New" panose="02070309020205020404" pitchFamily="49" charset="0"/>
              </a:rPr>
              <a:t>3</a:t>
            </a:r>
            <a:r>
              <a:rPr kumimoji="0" lang="en-US" altLang="en-US" sz="10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a:t>
            </a:r>
            <a:r>
              <a:rPr kumimoji="0" lang="en-US" altLang="en-US" sz="1800" b="0" i="0" u="none" strike="noStrike" cap="none" normalizeH="0" baseline="0" dirty="0">
                <a:ln>
                  <a:noFill/>
                </a:ln>
                <a:solidFill>
                  <a:srgbClr val="666666"/>
                </a:solidFill>
                <a:effectLst/>
                <a:latin typeface="Arial" panose="020B0604020202020204" pitchFamily="34" charset="0"/>
              </a:rPr>
              <a:t>.</a:t>
            </a:r>
            <a:r>
              <a:rPr kumimoji="0" lang="en-US" altLang="en-US" sz="1200" b="0" i="0" u="none" strike="noStrike" cap="none" normalizeH="0" baseline="0" dirty="0">
                <a:ln>
                  <a:noFill/>
                </a:ln>
                <a:solidFill>
                  <a:schemeClr val="tx1"/>
                </a:solidFill>
                <a:effectLst/>
                <a:latin typeface="Arial" panose="020B0604020202020204" pitchFamily="34" charset="0"/>
              </a:rPr>
              <a:t>all</a:t>
            </a:r>
            <a:r>
              <a:rPr kumimoji="0" lang="en-US" altLang="en-US" sz="10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a:ln>
                  <a:noFill/>
                </a:ln>
                <a:solidFill>
                  <a:schemeClr val="tx1"/>
                </a:solidFill>
                <a:effectLst/>
                <a:latin typeface="Arial" panose="020B0604020202020204" pitchFamily="34" charset="0"/>
              </a:rPr>
              <a:t>axis</a:t>
            </a:r>
            <a:r>
              <a:rPr kumimoji="0" lang="en-US" altLang="en-US" sz="1800" b="0" i="0" u="none" strike="noStrike" cap="none" normalizeH="0" baseline="0" dirty="0">
                <a:ln>
                  <a:noFill/>
                </a:ln>
                <a:solidFill>
                  <a:srgbClr val="666666"/>
                </a:solidFill>
                <a:effectLst/>
                <a:latin typeface="Arial" panose="020B0604020202020204" pitchFamily="34" charset="0"/>
              </a:rPr>
              <a:t>=</a:t>
            </a:r>
            <a:r>
              <a:rPr kumimoji="0" lang="en-US" altLang="en-US" sz="1000" b="0" i="0" u="none" strike="noStrike" cap="none" normalizeH="0" baseline="0" dirty="0">
                <a:ln>
                  <a:noFill/>
                </a:ln>
                <a:solidFill>
                  <a:srgbClr val="666666"/>
                </a:solidFill>
                <a:effectLst/>
                <a:latin typeface="Courier New" panose="02070309020205020404" pitchFamily="49" charset="0"/>
                <a:cs typeface="Courier New" panose="02070309020205020404" pitchFamily="49" charset="0"/>
              </a:rPr>
              <a:t>1</a:t>
            </a:r>
            <a:r>
              <a:rPr kumimoji="0" lang="en-US" altLang="en-US" sz="10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a:t>
            </a:r>
            <a:r>
              <a:rPr kumimoji="0" lang="en-US" altLang="en-US" sz="800" b="0" i="0" u="none" strike="noStrike" cap="none" normalizeH="0" baseline="0" dirty="0">
                <a:ln>
                  <a:noFill/>
                </a:ln>
                <a:solidFill>
                  <a:schemeClr val="tx1"/>
                </a:solidFill>
                <a:effectLst/>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
        <p:nvSpPr>
          <p:cNvPr id="7" name="TextBox 6">
            <a:extLst>
              <a:ext uri="{FF2B5EF4-FFF2-40B4-BE49-F238E27FC236}">
                <a16:creationId xmlns:a16="http://schemas.microsoft.com/office/drawing/2014/main" id="{35CC0666-CE0F-4DA2-94D2-921E243175EE}"/>
              </a:ext>
            </a:extLst>
          </p:cNvPr>
          <p:cNvSpPr txBox="1"/>
          <p:nvPr/>
        </p:nvSpPr>
        <p:spPr>
          <a:xfrm>
            <a:off x="3942081" y="3190240"/>
            <a:ext cx="7242388" cy="369332"/>
          </a:xfrm>
          <a:prstGeom prst="rect">
            <a:avLst/>
          </a:prstGeom>
          <a:noFill/>
        </p:spPr>
        <p:txBody>
          <a:bodyPr wrap="square" rtlCol="0">
            <a:spAutoFit/>
          </a:bodyPr>
          <a:lstStyle/>
          <a:p>
            <a:pPr marL="285750" indent="-285750">
              <a:buFont typeface="Arial" panose="020B0604020202020204" pitchFamily="34" charset="0"/>
              <a:buChar char="•"/>
            </a:pPr>
            <a:r>
              <a:rPr lang="en-US" dirty="0"/>
              <a:t>As the dataset was highly Unbalanced, it used SMOTE for balancing it. </a:t>
            </a:r>
          </a:p>
        </p:txBody>
      </p:sp>
      <p:sp>
        <p:nvSpPr>
          <p:cNvPr id="8" name="Rectangle 3">
            <a:extLst>
              <a:ext uri="{FF2B5EF4-FFF2-40B4-BE49-F238E27FC236}">
                <a16:creationId xmlns:a16="http://schemas.microsoft.com/office/drawing/2014/main" id="{20D97B44-B2A2-410F-859D-A720D1CE3CC4}"/>
              </a:ext>
            </a:extLst>
          </p:cNvPr>
          <p:cNvSpPr>
            <a:spLocks noChangeArrowheads="1"/>
          </p:cNvSpPr>
          <p:nvPr/>
        </p:nvSpPr>
        <p:spPr bwMode="auto">
          <a:xfrm>
            <a:off x="4114800" y="3650196"/>
            <a:ext cx="5152812" cy="637097"/>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30000"/>
              </a:spcBef>
              <a:spcAft>
                <a:spcPct val="0"/>
              </a:spcAft>
              <a:defRPr sz="1200">
                <a:solidFill>
                  <a:schemeClr val="tx1"/>
                </a:solidFill>
                <a:latin typeface="Arial" panose="020B0604020202020204" pitchFamily="34" charset="0"/>
              </a:defRPr>
            </a:lvl1pPr>
            <a:lvl2pPr eaLnBrk="0" fontAlgn="base" hangingPunct="0">
              <a:spcBef>
                <a:spcPct val="30000"/>
              </a:spcBef>
              <a:spcAft>
                <a:spcPct val="0"/>
              </a:spcAft>
              <a:defRPr sz="1200">
                <a:solidFill>
                  <a:schemeClr val="tx1"/>
                </a:solidFill>
                <a:latin typeface="Arial" panose="020B0604020202020204" pitchFamily="34" charset="0"/>
              </a:defRPr>
            </a:lvl2pPr>
            <a:lvl3pPr eaLnBrk="0" fontAlgn="base" hangingPunct="0">
              <a:spcBef>
                <a:spcPct val="30000"/>
              </a:spcBef>
              <a:spcAft>
                <a:spcPct val="0"/>
              </a:spcAft>
              <a:defRPr sz="1200">
                <a:solidFill>
                  <a:schemeClr val="tx1"/>
                </a:solidFill>
                <a:latin typeface="Arial" panose="020B0604020202020204" pitchFamily="34" charset="0"/>
              </a:defRPr>
            </a:lvl3pPr>
            <a:lvl4pPr eaLnBrk="0" fontAlgn="base" hangingPunct="0">
              <a:spcBef>
                <a:spcPct val="30000"/>
              </a:spcBef>
              <a:spcAft>
                <a:spcPct val="0"/>
              </a:spcAft>
              <a:defRPr sz="1200">
                <a:solidFill>
                  <a:schemeClr val="tx1"/>
                </a:solidFill>
                <a:latin typeface="Arial" panose="020B0604020202020204" pitchFamily="34" charset="0"/>
              </a:defRPr>
            </a:lvl4pPr>
            <a:lvl5pPr eaLnBrk="0" fontAlgn="base" hangingPunct="0">
              <a:spcBef>
                <a:spcPct val="30000"/>
              </a:spcBef>
              <a:spcAft>
                <a:spcPct val="0"/>
              </a:spcAft>
              <a:defRPr sz="1200">
                <a:solidFill>
                  <a:schemeClr val="tx1"/>
                </a:solidFill>
                <a:latin typeface="Arial" panose="020B0604020202020204" pitchFamily="34" charset="0"/>
              </a:defRPr>
            </a:lvl5pPr>
            <a:lvl6pPr eaLnBrk="0" fontAlgn="base" hangingPunct="0">
              <a:spcBef>
                <a:spcPct val="30000"/>
              </a:spcBef>
              <a:spcAft>
                <a:spcPct val="0"/>
              </a:spcAft>
              <a:defRPr sz="1200">
                <a:solidFill>
                  <a:schemeClr val="tx1"/>
                </a:solidFill>
                <a:latin typeface="Arial" panose="020B0604020202020204" pitchFamily="34" charset="0"/>
              </a:defRPr>
            </a:lvl6pPr>
            <a:lvl7pPr eaLnBrk="0" fontAlgn="base" hangingPunct="0">
              <a:spcBef>
                <a:spcPct val="30000"/>
              </a:spcBef>
              <a:spcAft>
                <a:spcPct val="0"/>
              </a:spcAft>
              <a:defRPr sz="1200">
                <a:solidFill>
                  <a:schemeClr val="tx1"/>
                </a:solidFill>
                <a:latin typeface="Arial" panose="020B0604020202020204" pitchFamily="34" charset="0"/>
              </a:defRPr>
            </a:lvl7pPr>
            <a:lvl8pPr eaLnBrk="0" fontAlgn="base" hangingPunct="0">
              <a:spcBef>
                <a:spcPct val="30000"/>
              </a:spcBef>
              <a:spcAft>
                <a:spcPct val="0"/>
              </a:spcAft>
              <a:defRPr sz="1200">
                <a:solidFill>
                  <a:schemeClr val="tx1"/>
                </a:solidFill>
                <a:latin typeface="Arial" panose="020B0604020202020204" pitchFamily="34" charset="0"/>
              </a:defRPr>
            </a:lvl8pPr>
            <a:lvl9pPr eaLnBrk="0" fontAlgn="base" hangingPunct="0">
              <a:spcBef>
                <a:spcPct val="30000"/>
              </a:spcBef>
              <a:spcAft>
                <a:spcPct val="0"/>
              </a:spcAft>
              <a:defRPr sz="12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panose="020B0604020202020204" pitchFamily="34" charset="0"/>
              </a:rPr>
              <a:t>oversample</a:t>
            </a:r>
            <a:r>
              <a:rPr kumimoji="0" lang="en-US" altLang="en-US" sz="10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r>
              <a:rPr kumimoji="0" lang="en-US" altLang="en-US" sz="1800" b="0" i="0" u="none" strike="noStrike" cap="none" normalizeH="0" baseline="0" dirty="0">
                <a:ln>
                  <a:noFill/>
                </a:ln>
                <a:solidFill>
                  <a:srgbClr val="666666"/>
                </a:solidFill>
                <a:effectLst/>
                <a:latin typeface="Arial" panose="020B0604020202020204" pitchFamily="34" charset="0"/>
              </a:rPr>
              <a:t>=</a:t>
            </a:r>
            <a:r>
              <a:rPr kumimoji="0" lang="en-US" altLang="en-US" sz="10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a:ln>
                  <a:noFill/>
                </a:ln>
                <a:solidFill>
                  <a:schemeClr val="tx1"/>
                </a:solidFill>
                <a:effectLst/>
                <a:latin typeface="Arial" panose="020B0604020202020204" pitchFamily="34" charset="0"/>
              </a:rPr>
              <a:t>SMOTE</a:t>
            </a:r>
            <a:r>
              <a:rPr kumimoji="0" lang="en-US" altLang="en-US" sz="10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a:ln>
                  <a:noFill/>
                </a:ln>
                <a:solidFill>
                  <a:schemeClr val="tx1"/>
                </a:solidFill>
                <a:effectLst/>
                <a:latin typeface="Arial" panose="020B0604020202020204" pitchFamily="34" charset="0"/>
              </a:rPr>
              <a:t>sampling_strategy</a:t>
            </a:r>
            <a:r>
              <a:rPr kumimoji="0" lang="en-US" altLang="en-US" sz="1800" b="0" i="0" u="none" strike="noStrike" cap="none" normalizeH="0" baseline="0" dirty="0">
                <a:ln>
                  <a:noFill/>
                </a:ln>
                <a:solidFill>
                  <a:srgbClr val="666666"/>
                </a:solidFill>
                <a:effectLst/>
                <a:latin typeface="Arial" panose="020B0604020202020204" pitchFamily="34" charset="0"/>
              </a:rPr>
              <a:t>=</a:t>
            </a:r>
            <a:r>
              <a:rPr kumimoji="0" lang="en-US" altLang="en-US" sz="1000" b="0" i="0" u="none" strike="noStrike" cap="none" normalizeH="0" baseline="0" dirty="0">
                <a:ln>
                  <a:noFill/>
                </a:ln>
                <a:solidFill>
                  <a:srgbClr val="666666"/>
                </a:solidFill>
                <a:effectLst/>
                <a:latin typeface="Courier New" panose="02070309020205020404" pitchFamily="49" charset="0"/>
                <a:cs typeface="Courier New" panose="02070309020205020404" pitchFamily="49" charset="0"/>
              </a:rPr>
              <a:t>0.5</a:t>
            </a:r>
            <a:r>
              <a:rPr kumimoji="0" lang="en-US" altLang="en-US" sz="10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err="1">
                <a:ln>
                  <a:noFill/>
                </a:ln>
                <a:solidFill>
                  <a:schemeClr val="tx1"/>
                </a:solidFill>
                <a:effectLst/>
                <a:latin typeface="Arial" panose="020B0604020202020204" pitchFamily="34" charset="0"/>
              </a:rPr>
              <a:t>random_state</a:t>
            </a:r>
            <a:r>
              <a:rPr kumimoji="0" lang="en-US" altLang="en-US" sz="1800" b="0" i="0" u="none" strike="noStrike" cap="none" normalizeH="0" baseline="0" dirty="0">
                <a:ln>
                  <a:noFill/>
                </a:ln>
                <a:solidFill>
                  <a:srgbClr val="666666"/>
                </a:solidFill>
                <a:effectLst/>
                <a:latin typeface="Arial" panose="020B0604020202020204" pitchFamily="34" charset="0"/>
              </a:rPr>
              <a:t>=</a:t>
            </a:r>
            <a:r>
              <a:rPr kumimoji="0" lang="en-US" altLang="en-US" sz="1000" b="0" i="0" u="none" strike="noStrike" cap="none" normalizeH="0" baseline="0" dirty="0">
                <a:ln>
                  <a:noFill/>
                </a:ln>
                <a:solidFill>
                  <a:srgbClr val="666666"/>
                </a:solidFill>
                <a:effectLst/>
                <a:latin typeface="Courier New" panose="02070309020205020404" pitchFamily="49" charset="0"/>
                <a:cs typeface="Courier New" panose="02070309020205020404" pitchFamily="49" charset="0"/>
              </a:rPr>
              <a:t>42</a:t>
            </a:r>
            <a:r>
              <a:rPr kumimoji="0" lang="en-US" altLang="en-US" sz="10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1200" b="0" i="0" u="none" strike="noStrike" cap="none" normalizeH="0" baseline="0" dirty="0" err="1">
                <a:ln>
                  <a:noFill/>
                </a:ln>
                <a:solidFill>
                  <a:schemeClr val="tx1"/>
                </a:solidFill>
                <a:effectLst/>
                <a:latin typeface="Arial" panose="020B0604020202020204" pitchFamily="34" charset="0"/>
              </a:rPr>
              <a:t>X_train</a:t>
            </a:r>
            <a:r>
              <a:rPr kumimoji="0" lang="en-US" altLang="en-US" sz="10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err="1">
                <a:ln>
                  <a:noFill/>
                </a:ln>
                <a:solidFill>
                  <a:schemeClr val="tx1"/>
                </a:solidFill>
                <a:effectLst/>
                <a:latin typeface="Arial" panose="020B0604020202020204" pitchFamily="34" charset="0"/>
              </a:rPr>
              <a:t>y_train</a:t>
            </a:r>
            <a:r>
              <a:rPr kumimoji="0" lang="en-US" altLang="en-US" sz="10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r>
              <a:rPr kumimoji="0" lang="en-US" altLang="en-US" sz="1800" b="0" i="0" u="none" strike="noStrike" cap="none" normalizeH="0" baseline="0" dirty="0">
                <a:ln>
                  <a:noFill/>
                </a:ln>
                <a:solidFill>
                  <a:srgbClr val="666666"/>
                </a:solidFill>
                <a:effectLst/>
                <a:latin typeface="Arial" panose="020B0604020202020204" pitchFamily="34" charset="0"/>
              </a:rPr>
              <a:t>=</a:t>
            </a:r>
            <a:r>
              <a:rPr kumimoji="0" lang="en-US" altLang="en-US" sz="10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err="1">
                <a:ln>
                  <a:noFill/>
                </a:ln>
                <a:solidFill>
                  <a:schemeClr val="tx1"/>
                </a:solidFill>
                <a:effectLst/>
                <a:latin typeface="Arial" panose="020B0604020202020204" pitchFamily="34" charset="0"/>
              </a:rPr>
              <a:t>oversample</a:t>
            </a:r>
            <a:r>
              <a:rPr kumimoji="0" lang="en-US" altLang="en-US" sz="1800" b="0" i="0" u="none" strike="noStrike" cap="none" normalizeH="0" baseline="0" dirty="0" err="1">
                <a:ln>
                  <a:noFill/>
                </a:ln>
                <a:solidFill>
                  <a:srgbClr val="666666"/>
                </a:solidFill>
                <a:effectLst/>
                <a:latin typeface="Arial" panose="020B0604020202020204" pitchFamily="34" charset="0"/>
              </a:rPr>
              <a:t>.</a:t>
            </a:r>
            <a:r>
              <a:rPr kumimoji="0" lang="en-US" altLang="en-US" sz="1200" b="0" i="0" u="none" strike="noStrike" cap="none" normalizeH="0" baseline="0" dirty="0" err="1">
                <a:ln>
                  <a:noFill/>
                </a:ln>
                <a:solidFill>
                  <a:schemeClr val="tx1"/>
                </a:solidFill>
                <a:effectLst/>
                <a:latin typeface="Arial" panose="020B0604020202020204" pitchFamily="34" charset="0"/>
              </a:rPr>
              <a:t>fit_resample</a:t>
            </a:r>
            <a:r>
              <a:rPr kumimoji="0" lang="en-US" altLang="en-US" sz="10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a:ln>
                  <a:noFill/>
                </a:ln>
                <a:solidFill>
                  <a:schemeClr val="tx1"/>
                </a:solidFill>
                <a:effectLst/>
                <a:latin typeface="Arial" panose="020B0604020202020204" pitchFamily="34" charset="0"/>
              </a:rPr>
              <a:t>X_train0</a:t>
            </a:r>
            <a:r>
              <a:rPr kumimoji="0" lang="en-US" altLang="en-US" sz="10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a:ln>
                  <a:noFill/>
                </a:ln>
                <a:solidFill>
                  <a:schemeClr val="tx1"/>
                </a:solidFill>
                <a:effectLst/>
                <a:latin typeface="Arial" panose="020B0604020202020204" pitchFamily="34" charset="0"/>
              </a:rPr>
              <a:t>y_train0</a:t>
            </a:r>
            <a:r>
              <a:rPr kumimoji="0" lang="en-US" altLang="en-US" sz="10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a:t>
            </a:r>
            <a:r>
              <a:rPr kumimoji="0" lang="en-US" altLang="en-US" sz="800" b="0" i="0" u="none" strike="noStrike" cap="none" normalizeH="0" baseline="0" dirty="0">
                <a:ln>
                  <a:noFill/>
                </a:ln>
                <a:solidFill>
                  <a:schemeClr val="tx1"/>
                </a:solidFill>
                <a:effectLst/>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444944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1279B4-8443-44D9-A7B6-2D41229A4C0C}"/>
              </a:ext>
            </a:extLst>
          </p:cNvPr>
          <p:cNvSpPr>
            <a:spLocks noGrp="1"/>
          </p:cNvSpPr>
          <p:nvPr>
            <p:ph type="title"/>
          </p:nvPr>
        </p:nvSpPr>
        <p:spPr/>
        <p:txBody>
          <a:bodyPr/>
          <a:lstStyle/>
          <a:p>
            <a:r>
              <a:rPr lang="en-US" dirty="0"/>
              <a:t>Machine Learning Model Comparisons</a:t>
            </a:r>
          </a:p>
        </p:txBody>
      </p:sp>
      <p:sp>
        <p:nvSpPr>
          <p:cNvPr id="3" name="Content Placeholder 2">
            <a:extLst>
              <a:ext uri="{FF2B5EF4-FFF2-40B4-BE49-F238E27FC236}">
                <a16:creationId xmlns:a16="http://schemas.microsoft.com/office/drawing/2014/main" id="{235E77FD-89F1-49F9-872C-8E8DA964F452}"/>
              </a:ext>
            </a:extLst>
          </p:cNvPr>
          <p:cNvSpPr>
            <a:spLocks noGrp="1"/>
          </p:cNvSpPr>
          <p:nvPr>
            <p:ph idx="1"/>
          </p:nvPr>
        </p:nvSpPr>
        <p:spPr>
          <a:xfrm>
            <a:off x="3869268" y="864108"/>
            <a:ext cx="7315200" cy="487172"/>
          </a:xfrm>
        </p:spPr>
        <p:txBody>
          <a:bodyPr/>
          <a:lstStyle/>
          <a:p>
            <a:r>
              <a:rPr lang="en-US" dirty="0"/>
              <a:t>Three different Machine Learning Algorithms were used. </a:t>
            </a:r>
          </a:p>
        </p:txBody>
      </p:sp>
      <p:graphicFrame>
        <p:nvGraphicFramePr>
          <p:cNvPr id="4" name="Table 4">
            <a:extLst>
              <a:ext uri="{FF2B5EF4-FFF2-40B4-BE49-F238E27FC236}">
                <a16:creationId xmlns:a16="http://schemas.microsoft.com/office/drawing/2014/main" id="{A3CCC8F7-F827-4B72-A229-747C3965D389}"/>
              </a:ext>
            </a:extLst>
          </p:cNvPr>
          <p:cNvGraphicFramePr>
            <a:graphicFrameLocks noGrp="1"/>
          </p:cNvGraphicFramePr>
          <p:nvPr>
            <p:extLst>
              <p:ext uri="{D42A27DB-BD31-4B8C-83A1-F6EECF244321}">
                <p14:modId xmlns:p14="http://schemas.microsoft.com/office/powerpoint/2010/main" val="3146755105"/>
              </p:ext>
            </p:extLst>
          </p:nvPr>
        </p:nvGraphicFramePr>
        <p:xfrm>
          <a:off x="3545840" y="1351280"/>
          <a:ext cx="8127999" cy="175260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829864525"/>
                    </a:ext>
                  </a:extLst>
                </a:gridCol>
                <a:gridCol w="2709333">
                  <a:extLst>
                    <a:ext uri="{9D8B030D-6E8A-4147-A177-3AD203B41FA5}">
                      <a16:colId xmlns:a16="http://schemas.microsoft.com/office/drawing/2014/main" val="4290321645"/>
                    </a:ext>
                  </a:extLst>
                </a:gridCol>
                <a:gridCol w="2709333">
                  <a:extLst>
                    <a:ext uri="{9D8B030D-6E8A-4147-A177-3AD203B41FA5}">
                      <a16:colId xmlns:a16="http://schemas.microsoft.com/office/drawing/2014/main" val="3341152574"/>
                    </a:ext>
                  </a:extLst>
                </a:gridCol>
              </a:tblGrid>
              <a:tr h="370840">
                <a:tc>
                  <a:txBody>
                    <a:bodyPr/>
                    <a:lstStyle/>
                    <a:p>
                      <a:pPr algn="ctr"/>
                      <a:r>
                        <a:rPr lang="en-US" dirty="0"/>
                        <a:t>Model</a:t>
                      </a:r>
                    </a:p>
                  </a:txBody>
                  <a:tcPr/>
                </a:tc>
                <a:tc>
                  <a:txBody>
                    <a:bodyPr/>
                    <a:lstStyle/>
                    <a:p>
                      <a:pPr algn="ctr"/>
                      <a:r>
                        <a:rPr lang="en-US" dirty="0"/>
                        <a:t>Accuracy</a:t>
                      </a:r>
                    </a:p>
                  </a:txBody>
                  <a:tcPr/>
                </a:tc>
                <a:tc>
                  <a:txBody>
                    <a:bodyPr/>
                    <a:lstStyle/>
                    <a:p>
                      <a:pPr algn="ctr"/>
                      <a:r>
                        <a:rPr lang="en-US" dirty="0"/>
                        <a:t>ROC_AUC Score</a:t>
                      </a:r>
                    </a:p>
                  </a:txBody>
                  <a:tcPr/>
                </a:tc>
                <a:extLst>
                  <a:ext uri="{0D108BD9-81ED-4DB2-BD59-A6C34878D82A}">
                    <a16:rowId xmlns:a16="http://schemas.microsoft.com/office/drawing/2014/main" val="166069511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i="0" kern="1200" dirty="0">
                          <a:solidFill>
                            <a:schemeClr val="dk1"/>
                          </a:solidFill>
                          <a:effectLst/>
                          <a:latin typeface="+mn-lt"/>
                          <a:ea typeface="+mn-ea"/>
                          <a:cs typeface="+mn-cs"/>
                        </a:rPr>
                        <a:t>Logistic Regression</a:t>
                      </a:r>
                    </a:p>
                  </a:txBody>
                  <a:tcPr/>
                </a:tc>
                <a:tc>
                  <a:txBody>
                    <a:bodyPr/>
                    <a:lstStyle/>
                    <a:p>
                      <a:pPr algn="ctr"/>
                      <a:r>
                        <a:rPr lang="en-US" dirty="0"/>
                        <a:t>89.49%</a:t>
                      </a:r>
                    </a:p>
                  </a:txBody>
                  <a:tcPr/>
                </a:tc>
                <a:tc>
                  <a:txBody>
                    <a:bodyPr/>
                    <a:lstStyle/>
                    <a:p>
                      <a:pPr algn="ctr"/>
                      <a:r>
                        <a:rPr lang="en-US" dirty="0"/>
                        <a:t>0.868</a:t>
                      </a:r>
                    </a:p>
                  </a:txBody>
                  <a:tcPr/>
                </a:tc>
                <a:extLst>
                  <a:ext uri="{0D108BD9-81ED-4DB2-BD59-A6C34878D82A}">
                    <a16:rowId xmlns:a16="http://schemas.microsoft.com/office/drawing/2014/main" val="157576065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i="0" kern="1200" dirty="0">
                          <a:solidFill>
                            <a:schemeClr val="dk1"/>
                          </a:solidFill>
                          <a:effectLst/>
                          <a:latin typeface="+mn-lt"/>
                          <a:ea typeface="+mn-ea"/>
                          <a:cs typeface="+mn-cs"/>
                        </a:rPr>
                        <a:t>Random Forest Classification</a:t>
                      </a:r>
                    </a:p>
                  </a:txBody>
                  <a:tcPr/>
                </a:tc>
                <a:tc>
                  <a:txBody>
                    <a:bodyPr/>
                    <a:lstStyle/>
                    <a:p>
                      <a:pPr algn="ctr"/>
                      <a:r>
                        <a:rPr lang="en-US" dirty="0"/>
                        <a:t>90.8%</a:t>
                      </a:r>
                    </a:p>
                  </a:txBody>
                  <a:tcPr/>
                </a:tc>
                <a:tc>
                  <a:txBody>
                    <a:bodyPr/>
                    <a:lstStyle/>
                    <a:p>
                      <a:pPr algn="ctr"/>
                      <a:r>
                        <a:rPr lang="en-US" dirty="0"/>
                        <a:t>0.850</a:t>
                      </a:r>
                    </a:p>
                  </a:txBody>
                  <a:tcPr/>
                </a:tc>
                <a:extLst>
                  <a:ext uri="{0D108BD9-81ED-4DB2-BD59-A6C34878D82A}">
                    <a16:rowId xmlns:a16="http://schemas.microsoft.com/office/drawing/2014/main" val="129910768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i="0" kern="1200" dirty="0" err="1">
                          <a:solidFill>
                            <a:schemeClr val="dk1"/>
                          </a:solidFill>
                          <a:effectLst/>
                          <a:latin typeface="+mn-lt"/>
                          <a:ea typeface="+mn-ea"/>
                          <a:cs typeface="+mn-cs"/>
                        </a:rPr>
                        <a:t>Xgboost</a:t>
                      </a:r>
                      <a:r>
                        <a:rPr lang="en-US" sz="1800" b="1" i="0" kern="1200" dirty="0">
                          <a:solidFill>
                            <a:schemeClr val="dk1"/>
                          </a:solidFill>
                          <a:effectLst/>
                          <a:latin typeface="+mn-lt"/>
                          <a:ea typeface="+mn-ea"/>
                          <a:cs typeface="+mn-cs"/>
                        </a:rPr>
                        <a:t> Classifier</a:t>
                      </a:r>
                    </a:p>
                  </a:txBody>
                  <a:tcPr/>
                </a:tc>
                <a:tc>
                  <a:txBody>
                    <a:bodyPr/>
                    <a:lstStyle/>
                    <a:p>
                      <a:pPr algn="ctr"/>
                      <a:r>
                        <a:rPr lang="en-US" dirty="0"/>
                        <a:t>92.24%</a:t>
                      </a:r>
                    </a:p>
                  </a:txBody>
                  <a:tcPr/>
                </a:tc>
                <a:tc>
                  <a:txBody>
                    <a:bodyPr/>
                    <a:lstStyle/>
                    <a:p>
                      <a:pPr algn="ctr"/>
                      <a:r>
                        <a:rPr lang="en-US" dirty="0"/>
                        <a:t>0.887</a:t>
                      </a:r>
                    </a:p>
                  </a:txBody>
                  <a:tcPr/>
                </a:tc>
                <a:extLst>
                  <a:ext uri="{0D108BD9-81ED-4DB2-BD59-A6C34878D82A}">
                    <a16:rowId xmlns:a16="http://schemas.microsoft.com/office/drawing/2014/main" val="600978805"/>
                  </a:ext>
                </a:extLst>
              </a:tr>
            </a:tbl>
          </a:graphicData>
        </a:graphic>
      </p:graphicFrame>
      <p:sp>
        <p:nvSpPr>
          <p:cNvPr id="5" name="TextBox 4">
            <a:extLst>
              <a:ext uri="{FF2B5EF4-FFF2-40B4-BE49-F238E27FC236}">
                <a16:creationId xmlns:a16="http://schemas.microsoft.com/office/drawing/2014/main" id="{19D98765-4797-41C7-ADFA-8B0AAA34F4C7}"/>
              </a:ext>
            </a:extLst>
          </p:cNvPr>
          <p:cNvSpPr txBox="1"/>
          <p:nvPr/>
        </p:nvSpPr>
        <p:spPr>
          <a:xfrm>
            <a:off x="3545840" y="3312160"/>
            <a:ext cx="7477760" cy="1200329"/>
          </a:xfrm>
          <a:prstGeom prst="rect">
            <a:avLst/>
          </a:prstGeom>
          <a:noFill/>
        </p:spPr>
        <p:txBody>
          <a:bodyPr wrap="square" rtlCol="0">
            <a:spAutoFit/>
          </a:bodyPr>
          <a:lstStyle/>
          <a:p>
            <a:pPr marL="285750" indent="-285750">
              <a:buFont typeface="Arial" panose="020B0604020202020204" pitchFamily="34" charset="0"/>
              <a:buChar char="•"/>
            </a:pPr>
            <a:r>
              <a:rPr lang="en-US" dirty="0"/>
              <a:t>All models performed similar but </a:t>
            </a:r>
            <a:r>
              <a:rPr lang="en-US" dirty="0" err="1"/>
              <a:t>Xgboost</a:t>
            </a:r>
            <a:r>
              <a:rPr lang="en-US" dirty="0"/>
              <a:t> performed the best with ROC_AUC Score of .887.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Alcohol feature has highest importance.</a:t>
            </a:r>
          </a:p>
        </p:txBody>
      </p:sp>
    </p:spTree>
    <p:extLst>
      <p:ext uri="{BB962C8B-B14F-4D97-AF65-F5344CB8AC3E}">
        <p14:creationId xmlns:p14="http://schemas.microsoft.com/office/powerpoint/2010/main" val="35012403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DAFFDF-38DB-415A-A83B-875F6DF74F7B}"/>
              </a:ext>
            </a:extLst>
          </p:cNvPr>
          <p:cNvSpPr>
            <a:spLocks noGrp="1"/>
          </p:cNvSpPr>
          <p:nvPr>
            <p:ph type="title"/>
          </p:nvPr>
        </p:nvSpPr>
        <p:spPr/>
        <p:txBody>
          <a:bodyPr/>
          <a:lstStyle/>
          <a:p>
            <a:r>
              <a:rPr lang="en-US" dirty="0"/>
              <a:t>Future Improvements</a:t>
            </a:r>
          </a:p>
        </p:txBody>
      </p:sp>
      <p:sp>
        <p:nvSpPr>
          <p:cNvPr id="3" name="Content Placeholder 2">
            <a:extLst>
              <a:ext uri="{FF2B5EF4-FFF2-40B4-BE49-F238E27FC236}">
                <a16:creationId xmlns:a16="http://schemas.microsoft.com/office/drawing/2014/main" id="{EC6EC119-531A-4C3C-80D7-4230F3138F36}"/>
              </a:ext>
            </a:extLst>
          </p:cNvPr>
          <p:cNvSpPr>
            <a:spLocks noGrp="1"/>
          </p:cNvSpPr>
          <p:nvPr>
            <p:ph idx="1"/>
          </p:nvPr>
        </p:nvSpPr>
        <p:spPr/>
        <p:txBody>
          <a:bodyPr/>
          <a:lstStyle/>
          <a:p>
            <a:r>
              <a:rPr lang="en-US" dirty="0"/>
              <a:t>A better outlier removal method</a:t>
            </a:r>
          </a:p>
          <a:p>
            <a:r>
              <a:rPr lang="en-US" dirty="0"/>
              <a:t>More feature Engineering</a:t>
            </a:r>
          </a:p>
          <a:p>
            <a:endParaRPr lang="en-US" dirty="0"/>
          </a:p>
        </p:txBody>
      </p:sp>
    </p:spTree>
    <p:extLst>
      <p:ext uri="{BB962C8B-B14F-4D97-AF65-F5344CB8AC3E}">
        <p14:creationId xmlns:p14="http://schemas.microsoft.com/office/powerpoint/2010/main" val="21656034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23A3E1-CB99-479F-9B95-7BAC542DDDCC}"/>
              </a:ext>
            </a:extLst>
          </p:cNvPr>
          <p:cNvSpPr>
            <a:spLocks noGrp="1"/>
          </p:cNvSpPr>
          <p:nvPr>
            <p:ph type="title"/>
          </p:nvPr>
        </p:nvSpPr>
        <p:spPr>
          <a:xfrm>
            <a:off x="0" y="1123836"/>
            <a:ext cx="2947482" cy="4601183"/>
          </a:xfrm>
        </p:spPr>
        <p:txBody>
          <a:bodyPr>
            <a:normAutofit/>
          </a:bodyPr>
          <a:lstStyle/>
          <a:p>
            <a:r>
              <a:rPr lang="en-US" sz="4800" dirty="0"/>
              <a:t>Problem Statement</a:t>
            </a:r>
          </a:p>
        </p:txBody>
      </p:sp>
      <p:sp>
        <p:nvSpPr>
          <p:cNvPr id="3" name="Content Placeholder 2">
            <a:extLst>
              <a:ext uri="{FF2B5EF4-FFF2-40B4-BE49-F238E27FC236}">
                <a16:creationId xmlns:a16="http://schemas.microsoft.com/office/drawing/2014/main" id="{0A84E4CE-DEC6-44BA-9A7E-9C8AB0596B4E}"/>
              </a:ext>
            </a:extLst>
          </p:cNvPr>
          <p:cNvSpPr>
            <a:spLocks noGrp="1"/>
          </p:cNvSpPr>
          <p:nvPr>
            <p:ph idx="1"/>
          </p:nvPr>
        </p:nvSpPr>
        <p:spPr/>
        <p:txBody>
          <a:bodyPr/>
          <a:lstStyle/>
          <a:p>
            <a:r>
              <a:rPr lang="en-US" dirty="0"/>
              <a:t>To build a Machine Learning Model which will classify a wine in High quality or Low Quality using various input features.</a:t>
            </a:r>
          </a:p>
        </p:txBody>
      </p:sp>
    </p:spTree>
    <p:extLst>
      <p:ext uri="{BB962C8B-B14F-4D97-AF65-F5344CB8AC3E}">
        <p14:creationId xmlns:p14="http://schemas.microsoft.com/office/powerpoint/2010/main" val="27656022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ADA7C0F-E466-4518-ACD4-043FCD9A8146}"/>
              </a:ext>
            </a:extLst>
          </p:cNvPr>
          <p:cNvSpPr>
            <a:spLocks noGrp="1"/>
          </p:cNvSpPr>
          <p:nvPr>
            <p:ph type="title"/>
          </p:nvPr>
        </p:nvSpPr>
        <p:spPr/>
        <p:txBody>
          <a:bodyPr/>
          <a:lstStyle/>
          <a:p>
            <a:r>
              <a:rPr lang="en-US" dirty="0"/>
              <a:t>Clients / Intended Audience</a:t>
            </a:r>
          </a:p>
        </p:txBody>
      </p:sp>
      <p:sp>
        <p:nvSpPr>
          <p:cNvPr id="5" name="Content Placeholder 4">
            <a:extLst>
              <a:ext uri="{FF2B5EF4-FFF2-40B4-BE49-F238E27FC236}">
                <a16:creationId xmlns:a16="http://schemas.microsoft.com/office/drawing/2014/main" id="{A31F4529-7047-4670-B13F-89E0C641D8CD}"/>
              </a:ext>
            </a:extLst>
          </p:cNvPr>
          <p:cNvSpPr>
            <a:spLocks noGrp="1"/>
          </p:cNvSpPr>
          <p:nvPr>
            <p:ph idx="1"/>
          </p:nvPr>
        </p:nvSpPr>
        <p:spPr/>
        <p:txBody>
          <a:bodyPr/>
          <a:lstStyle/>
          <a:p>
            <a:r>
              <a:rPr lang="en-US" dirty="0"/>
              <a:t>This model can be used by anyone who wants to what makes a good wine, which ingredients affect the wine quality the most.</a:t>
            </a:r>
          </a:p>
          <a:p>
            <a:endParaRPr lang="en-US" dirty="0"/>
          </a:p>
          <a:p>
            <a:r>
              <a:rPr lang="en-US" dirty="0"/>
              <a:t>This model can be used by anyone who wants to find out quality of wine given the input variables.</a:t>
            </a:r>
          </a:p>
        </p:txBody>
      </p:sp>
    </p:spTree>
    <p:extLst>
      <p:ext uri="{BB962C8B-B14F-4D97-AF65-F5344CB8AC3E}">
        <p14:creationId xmlns:p14="http://schemas.microsoft.com/office/powerpoint/2010/main" val="38058071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F7708-665B-401F-B982-C5CE4C20981D}"/>
              </a:ext>
            </a:extLst>
          </p:cNvPr>
          <p:cNvSpPr>
            <a:spLocks noGrp="1"/>
          </p:cNvSpPr>
          <p:nvPr>
            <p:ph type="title"/>
          </p:nvPr>
        </p:nvSpPr>
        <p:spPr/>
        <p:txBody>
          <a:bodyPr/>
          <a:lstStyle/>
          <a:p>
            <a:r>
              <a:rPr lang="en-US" dirty="0"/>
              <a:t>Dataset</a:t>
            </a:r>
          </a:p>
        </p:txBody>
      </p:sp>
      <p:sp>
        <p:nvSpPr>
          <p:cNvPr id="3" name="Content Placeholder 2">
            <a:extLst>
              <a:ext uri="{FF2B5EF4-FFF2-40B4-BE49-F238E27FC236}">
                <a16:creationId xmlns:a16="http://schemas.microsoft.com/office/drawing/2014/main" id="{11459A83-5E28-4143-A061-F7C43370ED5B}"/>
              </a:ext>
            </a:extLst>
          </p:cNvPr>
          <p:cNvSpPr>
            <a:spLocks noGrp="1"/>
          </p:cNvSpPr>
          <p:nvPr>
            <p:ph idx="1"/>
          </p:nvPr>
        </p:nvSpPr>
        <p:spPr/>
        <p:txBody>
          <a:bodyPr/>
          <a:lstStyle/>
          <a:p>
            <a:r>
              <a:rPr lang="en-US" dirty="0"/>
              <a:t>The dataset used for this project is taken from UCI Machine Learning repository. </a:t>
            </a:r>
          </a:p>
          <a:p>
            <a:endParaRPr lang="en-US" dirty="0"/>
          </a:p>
          <a:p>
            <a:r>
              <a:rPr lang="en-US" dirty="0">
                <a:hlinkClick r:id="rId2"/>
              </a:rPr>
              <a:t>https://archive.ics.uci.edu/ml/datasets/wine+quality</a:t>
            </a:r>
            <a:endParaRPr lang="en-US" dirty="0"/>
          </a:p>
          <a:p>
            <a:endParaRPr lang="en-US" dirty="0"/>
          </a:p>
          <a:p>
            <a:r>
              <a:rPr lang="en-US" dirty="0"/>
              <a:t>The dataset contains many features such as Fixed acidity, volatile acidity, pH, alcohol, Citric acid, Residual sugar, Chlorides, Free sulfur dioxide, Total Sulfur dioxide, Density and Sulphates </a:t>
            </a:r>
          </a:p>
        </p:txBody>
      </p:sp>
    </p:spTree>
    <p:extLst>
      <p:ext uri="{BB962C8B-B14F-4D97-AF65-F5344CB8AC3E}">
        <p14:creationId xmlns:p14="http://schemas.microsoft.com/office/powerpoint/2010/main" val="6023444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60B9EF-AD68-4869-A94C-58729B8E8D89}"/>
              </a:ext>
            </a:extLst>
          </p:cNvPr>
          <p:cNvSpPr>
            <a:spLocks noGrp="1"/>
          </p:cNvSpPr>
          <p:nvPr>
            <p:ph type="title"/>
          </p:nvPr>
        </p:nvSpPr>
        <p:spPr/>
        <p:txBody>
          <a:bodyPr/>
          <a:lstStyle/>
          <a:p>
            <a:r>
              <a:rPr lang="en-US" dirty="0"/>
              <a:t>Data Cleaning &amp; Data Wrangling</a:t>
            </a:r>
          </a:p>
        </p:txBody>
      </p:sp>
      <p:sp>
        <p:nvSpPr>
          <p:cNvPr id="3" name="Content Placeholder 2">
            <a:extLst>
              <a:ext uri="{FF2B5EF4-FFF2-40B4-BE49-F238E27FC236}">
                <a16:creationId xmlns:a16="http://schemas.microsoft.com/office/drawing/2014/main" id="{7AE87267-C852-431E-A8CE-A5CFB9338AF4}"/>
              </a:ext>
            </a:extLst>
          </p:cNvPr>
          <p:cNvSpPr>
            <a:spLocks noGrp="1"/>
          </p:cNvSpPr>
          <p:nvPr>
            <p:ph idx="1"/>
          </p:nvPr>
        </p:nvSpPr>
        <p:spPr>
          <a:xfrm>
            <a:off x="3869268" y="864108"/>
            <a:ext cx="7723292" cy="5120640"/>
          </a:xfrm>
        </p:spPr>
        <p:txBody>
          <a:bodyPr/>
          <a:lstStyle/>
          <a:p>
            <a:r>
              <a:rPr lang="en-US" dirty="0"/>
              <a:t>Duplicate rows removed </a:t>
            </a:r>
            <a:br>
              <a:rPr lang="en-US" dirty="0"/>
            </a:br>
            <a:r>
              <a:rPr lang="en-US" dirty="0"/>
              <a:t>   Original Dataset had 240 duplicate rows. They were removed using the following method:  </a:t>
            </a:r>
          </a:p>
          <a:p>
            <a:endParaRPr lang="en-US" dirty="0"/>
          </a:p>
          <a:p>
            <a:endParaRPr lang="en-US" dirty="0"/>
          </a:p>
          <a:p>
            <a:r>
              <a:rPr lang="en-US" dirty="0"/>
              <a:t>Dataset had no missing or </a:t>
            </a:r>
            <a:r>
              <a:rPr lang="en-US" dirty="0" err="1"/>
              <a:t>NaN</a:t>
            </a:r>
            <a:r>
              <a:rPr lang="en-US" dirty="0"/>
              <a:t> values</a:t>
            </a:r>
          </a:p>
        </p:txBody>
      </p:sp>
      <p:sp>
        <p:nvSpPr>
          <p:cNvPr id="4" name="Rectangle 3">
            <a:extLst>
              <a:ext uri="{FF2B5EF4-FFF2-40B4-BE49-F238E27FC236}">
                <a16:creationId xmlns:a16="http://schemas.microsoft.com/office/drawing/2014/main" id="{5128AEC1-4E7B-4DC7-8BCF-0EE120839857}"/>
              </a:ext>
            </a:extLst>
          </p:cNvPr>
          <p:cNvSpPr/>
          <p:nvPr/>
        </p:nvSpPr>
        <p:spPr>
          <a:xfrm>
            <a:off x="4074539" y="3271519"/>
            <a:ext cx="7109929" cy="4673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0" i="0" dirty="0">
                <a:solidFill>
                  <a:srgbClr val="333333"/>
                </a:solidFill>
                <a:effectLst/>
                <a:latin typeface="Courier New" panose="02070309020205020404" pitchFamily="49" charset="0"/>
              </a:rPr>
              <a:t>df</a:t>
            </a:r>
            <a:r>
              <a:rPr lang="en-US" b="0" i="0" dirty="0">
                <a:solidFill>
                  <a:srgbClr val="666666"/>
                </a:solidFill>
                <a:effectLst/>
                <a:latin typeface="Courier New" panose="02070309020205020404" pitchFamily="49" charset="0"/>
              </a:rPr>
              <a:t>.</a:t>
            </a:r>
            <a:r>
              <a:rPr lang="en-US" b="0" i="0" dirty="0">
                <a:solidFill>
                  <a:srgbClr val="333333"/>
                </a:solidFill>
                <a:effectLst/>
                <a:latin typeface="Courier New" panose="02070309020205020404" pitchFamily="49" charset="0"/>
              </a:rPr>
              <a:t>drop_duplicates(keep </a:t>
            </a:r>
            <a:r>
              <a:rPr lang="en-US" b="0" i="0" dirty="0">
                <a:solidFill>
                  <a:srgbClr val="666666"/>
                </a:solidFill>
                <a:effectLst/>
                <a:latin typeface="Courier New" panose="02070309020205020404" pitchFamily="49" charset="0"/>
              </a:rPr>
              <a:t>=</a:t>
            </a:r>
            <a:r>
              <a:rPr lang="en-US" b="0" i="0" dirty="0">
                <a:solidFill>
                  <a:srgbClr val="333333"/>
                </a:solidFill>
                <a:effectLst/>
                <a:latin typeface="Courier New" panose="02070309020205020404" pitchFamily="49" charset="0"/>
              </a:rPr>
              <a:t> </a:t>
            </a:r>
            <a:r>
              <a:rPr lang="en-US" b="0" i="0" dirty="0">
                <a:solidFill>
                  <a:srgbClr val="BA2121"/>
                </a:solidFill>
                <a:effectLst/>
                <a:latin typeface="Courier New" panose="02070309020205020404" pitchFamily="49" charset="0"/>
              </a:rPr>
              <a:t>'first'</a:t>
            </a:r>
            <a:r>
              <a:rPr lang="en-US" b="0" i="0" dirty="0">
                <a:solidFill>
                  <a:srgbClr val="333333"/>
                </a:solidFill>
                <a:effectLst/>
                <a:latin typeface="Courier New" panose="02070309020205020404" pitchFamily="49" charset="0"/>
              </a:rPr>
              <a:t>, </a:t>
            </a:r>
            <a:r>
              <a:rPr lang="en-US" b="0" i="0" dirty="0" err="1">
                <a:solidFill>
                  <a:srgbClr val="333333"/>
                </a:solidFill>
                <a:effectLst/>
                <a:latin typeface="Courier New" panose="02070309020205020404" pitchFamily="49" charset="0"/>
              </a:rPr>
              <a:t>inplace</a:t>
            </a:r>
            <a:r>
              <a:rPr lang="en-US" b="0" i="0" dirty="0">
                <a:solidFill>
                  <a:srgbClr val="333333"/>
                </a:solidFill>
                <a:effectLst/>
                <a:latin typeface="Courier New" panose="02070309020205020404" pitchFamily="49" charset="0"/>
              </a:rPr>
              <a:t> </a:t>
            </a:r>
            <a:r>
              <a:rPr lang="en-US" b="0" i="0" dirty="0">
                <a:solidFill>
                  <a:srgbClr val="666666"/>
                </a:solidFill>
                <a:effectLst/>
                <a:latin typeface="Courier New" panose="02070309020205020404" pitchFamily="49" charset="0"/>
              </a:rPr>
              <a:t>=</a:t>
            </a:r>
            <a:r>
              <a:rPr lang="en-US" b="0" i="0" dirty="0">
                <a:solidFill>
                  <a:srgbClr val="333333"/>
                </a:solidFill>
                <a:effectLst/>
                <a:latin typeface="Courier New" panose="02070309020205020404" pitchFamily="49" charset="0"/>
              </a:rPr>
              <a:t> </a:t>
            </a:r>
            <a:r>
              <a:rPr lang="en-US" b="1" i="0" dirty="0">
                <a:solidFill>
                  <a:srgbClr val="008000"/>
                </a:solidFill>
                <a:effectLst/>
                <a:latin typeface="Courier New" panose="02070309020205020404" pitchFamily="49" charset="0"/>
              </a:rPr>
              <a:t>True</a:t>
            </a:r>
            <a:r>
              <a:rPr lang="en-US" b="0" i="0" dirty="0">
                <a:solidFill>
                  <a:srgbClr val="333333"/>
                </a:solidFill>
                <a:effectLst/>
                <a:latin typeface="Courier New" panose="02070309020205020404" pitchFamily="49" charset="0"/>
              </a:rPr>
              <a:t>)</a:t>
            </a:r>
            <a:endParaRPr lang="en-US" dirty="0"/>
          </a:p>
        </p:txBody>
      </p:sp>
    </p:spTree>
    <p:extLst>
      <p:ext uri="{BB962C8B-B14F-4D97-AF65-F5344CB8AC3E}">
        <p14:creationId xmlns:p14="http://schemas.microsoft.com/office/powerpoint/2010/main" val="22773795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D22D1-F027-4261-A835-04514FA03C11}"/>
              </a:ext>
            </a:extLst>
          </p:cNvPr>
          <p:cNvSpPr>
            <a:spLocks noGrp="1"/>
          </p:cNvSpPr>
          <p:nvPr>
            <p:ph type="title"/>
          </p:nvPr>
        </p:nvSpPr>
        <p:spPr>
          <a:xfrm>
            <a:off x="252919" y="1123837"/>
            <a:ext cx="2906841" cy="4601183"/>
          </a:xfrm>
        </p:spPr>
        <p:txBody>
          <a:bodyPr/>
          <a:lstStyle/>
          <a:p>
            <a:r>
              <a:rPr lang="en-US" dirty="0"/>
              <a:t>Exploratory Data Analysis </a:t>
            </a:r>
            <a:br>
              <a:rPr lang="en-US" dirty="0"/>
            </a:br>
            <a:br>
              <a:rPr lang="en-US" dirty="0"/>
            </a:br>
            <a:endParaRPr lang="en-US" dirty="0"/>
          </a:p>
        </p:txBody>
      </p:sp>
      <p:sp>
        <p:nvSpPr>
          <p:cNvPr id="3" name="Content Placeholder 2">
            <a:extLst>
              <a:ext uri="{FF2B5EF4-FFF2-40B4-BE49-F238E27FC236}">
                <a16:creationId xmlns:a16="http://schemas.microsoft.com/office/drawing/2014/main" id="{072F404C-6195-4F8F-9CDB-A4A37BAAC16D}"/>
              </a:ext>
            </a:extLst>
          </p:cNvPr>
          <p:cNvSpPr>
            <a:spLocks noGrp="1"/>
          </p:cNvSpPr>
          <p:nvPr>
            <p:ph idx="1"/>
          </p:nvPr>
        </p:nvSpPr>
        <p:spPr/>
        <p:txBody>
          <a:bodyPr/>
          <a:lstStyle/>
          <a:p>
            <a:r>
              <a:rPr lang="en-US" dirty="0"/>
              <a:t>Distribution of Input Features.</a:t>
            </a:r>
          </a:p>
          <a:p>
            <a:endParaRPr lang="en-US" dirty="0"/>
          </a:p>
          <a:p>
            <a:endParaRPr lang="en-US" dirty="0"/>
          </a:p>
          <a:p>
            <a:endParaRPr lang="en-US" dirty="0"/>
          </a:p>
          <a:p>
            <a:endParaRPr lang="en-US" dirty="0"/>
          </a:p>
          <a:p>
            <a:endParaRPr lang="en-US" dirty="0"/>
          </a:p>
          <a:p>
            <a:endParaRPr lang="en-US" dirty="0"/>
          </a:p>
          <a:p>
            <a:r>
              <a:rPr lang="en-US" dirty="0"/>
              <a:t> </a:t>
            </a:r>
          </a:p>
          <a:p>
            <a:endParaRPr lang="en-US" dirty="0"/>
          </a:p>
          <a:p>
            <a:pPr marL="0" indent="0">
              <a:buNone/>
            </a:pPr>
            <a:endParaRPr lang="en-US" dirty="0"/>
          </a:p>
          <a:p>
            <a:endParaRPr lang="en-US" dirty="0"/>
          </a:p>
        </p:txBody>
      </p:sp>
      <p:pic>
        <p:nvPicPr>
          <p:cNvPr id="5" name="Picture 4">
            <a:extLst>
              <a:ext uri="{FF2B5EF4-FFF2-40B4-BE49-F238E27FC236}">
                <a16:creationId xmlns:a16="http://schemas.microsoft.com/office/drawing/2014/main" id="{C1ED7B0A-77D8-488D-A6A6-FE779EAEA196}"/>
              </a:ext>
            </a:extLst>
          </p:cNvPr>
          <p:cNvPicPr>
            <a:picLocks noChangeAspect="1"/>
          </p:cNvPicPr>
          <p:nvPr/>
        </p:nvPicPr>
        <p:blipFill>
          <a:blip r:embed="rId2"/>
          <a:stretch>
            <a:fillRect/>
          </a:stretch>
        </p:blipFill>
        <p:spPr>
          <a:xfrm>
            <a:off x="3755242" y="1549024"/>
            <a:ext cx="6872118" cy="4601183"/>
          </a:xfrm>
          <a:prstGeom prst="rect">
            <a:avLst/>
          </a:prstGeom>
        </p:spPr>
      </p:pic>
    </p:spTree>
    <p:extLst>
      <p:ext uri="{BB962C8B-B14F-4D97-AF65-F5344CB8AC3E}">
        <p14:creationId xmlns:p14="http://schemas.microsoft.com/office/powerpoint/2010/main" val="35063339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D5731A2-376D-4407-8A23-CEDDBC50634A}"/>
              </a:ext>
            </a:extLst>
          </p:cNvPr>
          <p:cNvSpPr txBox="1"/>
          <p:nvPr/>
        </p:nvSpPr>
        <p:spPr>
          <a:xfrm>
            <a:off x="0" y="101600"/>
            <a:ext cx="10464800" cy="646331"/>
          </a:xfrm>
          <a:prstGeom prst="rect">
            <a:avLst/>
          </a:prstGeom>
          <a:noFill/>
        </p:spPr>
        <p:txBody>
          <a:bodyPr wrap="square" rtlCol="0">
            <a:spAutoFit/>
          </a:bodyPr>
          <a:lstStyle/>
          <a:p>
            <a:r>
              <a:rPr lang="en-US" sz="3600" dirty="0"/>
              <a:t>Checking for Outliers</a:t>
            </a:r>
          </a:p>
        </p:txBody>
      </p:sp>
      <p:pic>
        <p:nvPicPr>
          <p:cNvPr id="2078" name="Picture 30">
            <a:extLst>
              <a:ext uri="{FF2B5EF4-FFF2-40B4-BE49-F238E27FC236}">
                <a16:creationId xmlns:a16="http://schemas.microsoft.com/office/drawing/2014/main" id="{69FF329C-C17A-4E01-B3C0-3F30A467039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38525" y="539871"/>
            <a:ext cx="8753475" cy="657225"/>
          </a:xfrm>
          <a:prstGeom prst="rect">
            <a:avLst/>
          </a:prstGeom>
          <a:noFill/>
          <a:extLst>
            <a:ext uri="{909E8E84-426E-40DD-AFC4-6F175D3DCCD1}">
              <a14:hiddenFill xmlns:a14="http://schemas.microsoft.com/office/drawing/2010/main">
                <a:solidFill>
                  <a:srgbClr val="FFFFFF"/>
                </a:solidFill>
              </a14:hiddenFill>
            </a:ext>
          </a:extLst>
        </p:spPr>
      </p:pic>
      <p:pic>
        <p:nvPicPr>
          <p:cNvPr id="2079" name="Picture 31">
            <a:extLst>
              <a:ext uri="{FF2B5EF4-FFF2-40B4-BE49-F238E27FC236}">
                <a16:creationId xmlns:a16="http://schemas.microsoft.com/office/drawing/2014/main" id="{6865DB9C-E935-4485-82B1-E66221CB062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45472" y="1247766"/>
            <a:ext cx="8867775" cy="657225"/>
          </a:xfrm>
          <a:prstGeom prst="rect">
            <a:avLst/>
          </a:prstGeom>
          <a:noFill/>
          <a:extLst>
            <a:ext uri="{909E8E84-426E-40DD-AFC4-6F175D3DCCD1}">
              <a14:hiddenFill xmlns:a14="http://schemas.microsoft.com/office/drawing/2010/main">
                <a:solidFill>
                  <a:srgbClr val="FFFFFF"/>
                </a:solidFill>
              </a14:hiddenFill>
            </a:ext>
          </a:extLst>
        </p:spPr>
      </p:pic>
      <p:pic>
        <p:nvPicPr>
          <p:cNvPr id="2080" name="Picture 32">
            <a:extLst>
              <a:ext uri="{FF2B5EF4-FFF2-40B4-BE49-F238E27FC236}">
                <a16:creationId xmlns:a16="http://schemas.microsoft.com/office/drawing/2014/main" id="{FA4C83B1-DA65-4218-A28F-6E517C7AC8C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8753" y="1856985"/>
            <a:ext cx="8639175" cy="657225"/>
          </a:xfrm>
          <a:prstGeom prst="rect">
            <a:avLst/>
          </a:prstGeom>
          <a:noFill/>
          <a:extLst>
            <a:ext uri="{909E8E84-426E-40DD-AFC4-6F175D3DCCD1}">
              <a14:hiddenFill xmlns:a14="http://schemas.microsoft.com/office/drawing/2010/main">
                <a:solidFill>
                  <a:srgbClr val="FFFFFF"/>
                </a:solidFill>
              </a14:hiddenFill>
            </a:ext>
          </a:extLst>
        </p:spPr>
      </p:pic>
      <p:pic>
        <p:nvPicPr>
          <p:cNvPr id="2081" name="Picture 33">
            <a:extLst>
              <a:ext uri="{FF2B5EF4-FFF2-40B4-BE49-F238E27FC236}">
                <a16:creationId xmlns:a16="http://schemas.microsoft.com/office/drawing/2014/main" id="{02623993-8BA4-455B-9F8F-DD0F715788C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58820" y="2482388"/>
            <a:ext cx="8848725" cy="657225"/>
          </a:xfrm>
          <a:prstGeom prst="rect">
            <a:avLst/>
          </a:prstGeom>
          <a:noFill/>
          <a:extLst>
            <a:ext uri="{909E8E84-426E-40DD-AFC4-6F175D3DCCD1}">
              <a14:hiddenFill xmlns:a14="http://schemas.microsoft.com/office/drawing/2010/main">
                <a:solidFill>
                  <a:srgbClr val="FFFFFF"/>
                </a:solidFill>
              </a14:hiddenFill>
            </a:ext>
          </a:extLst>
        </p:spPr>
      </p:pic>
      <p:pic>
        <p:nvPicPr>
          <p:cNvPr id="2082" name="Picture 34">
            <a:extLst>
              <a:ext uri="{FF2B5EF4-FFF2-40B4-BE49-F238E27FC236}">
                <a16:creationId xmlns:a16="http://schemas.microsoft.com/office/drawing/2014/main" id="{C7311E7E-5DE3-407C-9CFE-1F7B798B1C0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863" y="3009267"/>
            <a:ext cx="8601075" cy="657225"/>
          </a:xfrm>
          <a:prstGeom prst="rect">
            <a:avLst/>
          </a:prstGeom>
          <a:noFill/>
          <a:extLst>
            <a:ext uri="{909E8E84-426E-40DD-AFC4-6F175D3DCCD1}">
              <a14:hiddenFill xmlns:a14="http://schemas.microsoft.com/office/drawing/2010/main">
                <a:solidFill>
                  <a:srgbClr val="FFFFFF"/>
                </a:solidFill>
              </a14:hiddenFill>
            </a:ext>
          </a:extLst>
        </p:spPr>
      </p:pic>
      <p:pic>
        <p:nvPicPr>
          <p:cNvPr id="2083" name="Picture 35">
            <a:extLst>
              <a:ext uri="{FF2B5EF4-FFF2-40B4-BE49-F238E27FC236}">
                <a16:creationId xmlns:a16="http://schemas.microsoft.com/office/drawing/2014/main" id="{652F77C9-C4E1-4DF5-AECA-3D3470669EB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52775" y="3588778"/>
            <a:ext cx="9039225" cy="657226"/>
          </a:xfrm>
          <a:prstGeom prst="rect">
            <a:avLst/>
          </a:prstGeom>
          <a:noFill/>
          <a:extLst>
            <a:ext uri="{909E8E84-426E-40DD-AFC4-6F175D3DCCD1}">
              <a14:hiddenFill xmlns:a14="http://schemas.microsoft.com/office/drawing/2010/main">
                <a:solidFill>
                  <a:srgbClr val="FFFFFF"/>
                </a:solidFill>
              </a14:hiddenFill>
            </a:ext>
          </a:extLst>
        </p:spPr>
      </p:pic>
      <p:pic>
        <p:nvPicPr>
          <p:cNvPr id="2084" name="Picture 36">
            <a:extLst>
              <a:ext uri="{FF2B5EF4-FFF2-40B4-BE49-F238E27FC236}">
                <a16:creationId xmlns:a16="http://schemas.microsoft.com/office/drawing/2014/main" id="{D49F71A5-874D-4CE9-A447-8153494C412C}"/>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4121664"/>
            <a:ext cx="9077325" cy="657225"/>
          </a:xfrm>
          <a:prstGeom prst="rect">
            <a:avLst/>
          </a:prstGeom>
          <a:noFill/>
          <a:extLst>
            <a:ext uri="{909E8E84-426E-40DD-AFC4-6F175D3DCCD1}">
              <a14:hiddenFill xmlns:a14="http://schemas.microsoft.com/office/drawing/2010/main">
                <a:solidFill>
                  <a:srgbClr val="FFFFFF"/>
                </a:solidFill>
              </a14:hiddenFill>
            </a:ext>
          </a:extLst>
        </p:spPr>
      </p:pic>
      <p:pic>
        <p:nvPicPr>
          <p:cNvPr id="2085" name="Picture 37">
            <a:extLst>
              <a:ext uri="{FF2B5EF4-FFF2-40B4-BE49-F238E27FC236}">
                <a16:creationId xmlns:a16="http://schemas.microsoft.com/office/drawing/2014/main" id="{C164DD6B-D2B7-49A6-A633-C5F1E1B129E0}"/>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552824" y="4654550"/>
            <a:ext cx="8524875" cy="657225"/>
          </a:xfrm>
          <a:prstGeom prst="rect">
            <a:avLst/>
          </a:prstGeom>
          <a:noFill/>
          <a:extLst>
            <a:ext uri="{909E8E84-426E-40DD-AFC4-6F175D3DCCD1}">
              <a14:hiddenFill xmlns:a14="http://schemas.microsoft.com/office/drawing/2010/main">
                <a:solidFill>
                  <a:srgbClr val="FFFFFF"/>
                </a:solidFill>
              </a14:hiddenFill>
            </a:ext>
          </a:extLst>
        </p:spPr>
      </p:pic>
      <p:pic>
        <p:nvPicPr>
          <p:cNvPr id="2086" name="Picture 38">
            <a:extLst>
              <a:ext uri="{FF2B5EF4-FFF2-40B4-BE49-F238E27FC236}">
                <a16:creationId xmlns:a16="http://schemas.microsoft.com/office/drawing/2014/main" id="{65A6773C-361B-4301-82E7-98A4853634BC}"/>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5202682"/>
            <a:ext cx="8305800" cy="657225"/>
          </a:xfrm>
          <a:prstGeom prst="rect">
            <a:avLst/>
          </a:prstGeom>
          <a:noFill/>
          <a:extLst>
            <a:ext uri="{909E8E84-426E-40DD-AFC4-6F175D3DCCD1}">
              <a14:hiddenFill xmlns:a14="http://schemas.microsoft.com/office/drawing/2010/main">
                <a:solidFill>
                  <a:srgbClr val="FFFFFF"/>
                </a:solidFill>
              </a14:hiddenFill>
            </a:ext>
          </a:extLst>
        </p:spPr>
      </p:pic>
      <p:pic>
        <p:nvPicPr>
          <p:cNvPr id="2087" name="Picture 39">
            <a:extLst>
              <a:ext uri="{FF2B5EF4-FFF2-40B4-BE49-F238E27FC236}">
                <a16:creationId xmlns:a16="http://schemas.microsoft.com/office/drawing/2014/main" id="{43B89AA2-9CAF-4B6C-945C-F0FD7FA795E5}"/>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264535" y="5694461"/>
            <a:ext cx="8629650" cy="657225"/>
          </a:xfrm>
          <a:prstGeom prst="rect">
            <a:avLst/>
          </a:prstGeom>
          <a:noFill/>
          <a:extLst>
            <a:ext uri="{909E8E84-426E-40DD-AFC4-6F175D3DCCD1}">
              <a14:hiddenFill xmlns:a14="http://schemas.microsoft.com/office/drawing/2010/main">
                <a:solidFill>
                  <a:srgbClr val="FFFFFF"/>
                </a:solidFill>
              </a14:hiddenFill>
            </a:ext>
          </a:extLst>
        </p:spPr>
      </p:pic>
      <p:pic>
        <p:nvPicPr>
          <p:cNvPr id="2088" name="Picture 40">
            <a:extLst>
              <a:ext uri="{FF2B5EF4-FFF2-40B4-BE49-F238E27FC236}">
                <a16:creationId xmlns:a16="http://schemas.microsoft.com/office/drawing/2014/main" id="{8962DA0F-570D-43DA-BED2-969C6424F719}"/>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6247656"/>
            <a:ext cx="8515350" cy="657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00594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E7D9A2-0C51-471A-8459-FE0CD19BDF8F}"/>
              </a:ext>
            </a:extLst>
          </p:cNvPr>
          <p:cNvSpPr>
            <a:spLocks noGrp="1"/>
          </p:cNvSpPr>
          <p:nvPr>
            <p:ph type="title"/>
          </p:nvPr>
        </p:nvSpPr>
        <p:spPr/>
        <p:txBody>
          <a:bodyPr/>
          <a:lstStyle/>
          <a:p>
            <a:r>
              <a:rPr lang="en-US" dirty="0"/>
              <a:t>Feature Engineering</a:t>
            </a:r>
          </a:p>
        </p:txBody>
      </p:sp>
      <p:sp>
        <p:nvSpPr>
          <p:cNvPr id="3" name="Content Placeholder 2">
            <a:extLst>
              <a:ext uri="{FF2B5EF4-FFF2-40B4-BE49-F238E27FC236}">
                <a16:creationId xmlns:a16="http://schemas.microsoft.com/office/drawing/2014/main" id="{E377264D-87F7-4C4F-B0BB-A8DB6558E2C1}"/>
              </a:ext>
            </a:extLst>
          </p:cNvPr>
          <p:cNvSpPr>
            <a:spLocks noGrp="1"/>
          </p:cNvSpPr>
          <p:nvPr>
            <p:ph idx="1"/>
          </p:nvPr>
        </p:nvSpPr>
        <p:spPr>
          <a:xfrm>
            <a:off x="4041988" y="3886568"/>
            <a:ext cx="7315200" cy="1838452"/>
          </a:xfrm>
        </p:spPr>
        <p:txBody>
          <a:bodyPr/>
          <a:lstStyle/>
          <a:p>
            <a:r>
              <a:rPr lang="en-US" dirty="0"/>
              <a:t>In the given Dataset the Target variable ‘Quality’ was in the range of from 3 to 8. As per project’s requirement the Quality features was split into two labels ‘Good’ and ‘Bad’ using the following method.</a:t>
            </a:r>
          </a:p>
          <a:p>
            <a:endParaRPr lang="en-US" dirty="0"/>
          </a:p>
        </p:txBody>
      </p:sp>
      <p:sp>
        <p:nvSpPr>
          <p:cNvPr id="8" name="Rectangle 2">
            <a:extLst>
              <a:ext uri="{FF2B5EF4-FFF2-40B4-BE49-F238E27FC236}">
                <a16:creationId xmlns:a16="http://schemas.microsoft.com/office/drawing/2014/main" id="{5E178AFF-A595-4C59-9846-EE17D6085A0D}"/>
              </a:ext>
            </a:extLst>
          </p:cNvPr>
          <p:cNvSpPr>
            <a:spLocks noChangeArrowheads="1"/>
          </p:cNvSpPr>
          <p:nvPr/>
        </p:nvSpPr>
        <p:spPr bwMode="auto">
          <a:xfrm>
            <a:off x="5810980" y="5074667"/>
            <a:ext cx="5740940" cy="997196"/>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30000"/>
              </a:spcBef>
              <a:spcAft>
                <a:spcPct val="0"/>
              </a:spcAft>
              <a:defRPr sz="1200">
                <a:solidFill>
                  <a:schemeClr val="tx1"/>
                </a:solidFill>
                <a:latin typeface="Arial" panose="020B0604020202020204" pitchFamily="34" charset="0"/>
              </a:defRPr>
            </a:lvl1pPr>
            <a:lvl2pPr eaLnBrk="0" fontAlgn="base" hangingPunct="0">
              <a:spcBef>
                <a:spcPct val="30000"/>
              </a:spcBef>
              <a:spcAft>
                <a:spcPct val="0"/>
              </a:spcAft>
              <a:defRPr sz="1200">
                <a:solidFill>
                  <a:schemeClr val="tx1"/>
                </a:solidFill>
                <a:latin typeface="Arial" panose="020B0604020202020204" pitchFamily="34" charset="0"/>
              </a:defRPr>
            </a:lvl2pPr>
            <a:lvl3pPr eaLnBrk="0" fontAlgn="base" hangingPunct="0">
              <a:spcBef>
                <a:spcPct val="30000"/>
              </a:spcBef>
              <a:spcAft>
                <a:spcPct val="0"/>
              </a:spcAft>
              <a:defRPr sz="1200">
                <a:solidFill>
                  <a:schemeClr val="tx1"/>
                </a:solidFill>
                <a:latin typeface="Arial" panose="020B0604020202020204" pitchFamily="34" charset="0"/>
              </a:defRPr>
            </a:lvl3pPr>
            <a:lvl4pPr eaLnBrk="0" fontAlgn="base" hangingPunct="0">
              <a:spcBef>
                <a:spcPct val="30000"/>
              </a:spcBef>
              <a:spcAft>
                <a:spcPct val="0"/>
              </a:spcAft>
              <a:defRPr sz="1200">
                <a:solidFill>
                  <a:schemeClr val="tx1"/>
                </a:solidFill>
                <a:latin typeface="Arial" panose="020B0604020202020204" pitchFamily="34" charset="0"/>
              </a:defRPr>
            </a:lvl4pPr>
            <a:lvl5pPr eaLnBrk="0" fontAlgn="base" hangingPunct="0">
              <a:spcBef>
                <a:spcPct val="30000"/>
              </a:spcBef>
              <a:spcAft>
                <a:spcPct val="0"/>
              </a:spcAft>
              <a:defRPr sz="1200">
                <a:solidFill>
                  <a:schemeClr val="tx1"/>
                </a:solidFill>
                <a:latin typeface="Arial" panose="020B0604020202020204" pitchFamily="34" charset="0"/>
              </a:defRPr>
            </a:lvl5pPr>
            <a:lvl6pPr eaLnBrk="0" fontAlgn="base" hangingPunct="0">
              <a:spcBef>
                <a:spcPct val="30000"/>
              </a:spcBef>
              <a:spcAft>
                <a:spcPct val="0"/>
              </a:spcAft>
              <a:defRPr sz="1200">
                <a:solidFill>
                  <a:schemeClr val="tx1"/>
                </a:solidFill>
                <a:latin typeface="Arial" panose="020B0604020202020204" pitchFamily="34" charset="0"/>
              </a:defRPr>
            </a:lvl6pPr>
            <a:lvl7pPr eaLnBrk="0" fontAlgn="base" hangingPunct="0">
              <a:spcBef>
                <a:spcPct val="30000"/>
              </a:spcBef>
              <a:spcAft>
                <a:spcPct val="0"/>
              </a:spcAft>
              <a:defRPr sz="1200">
                <a:solidFill>
                  <a:schemeClr val="tx1"/>
                </a:solidFill>
                <a:latin typeface="Arial" panose="020B0604020202020204" pitchFamily="34" charset="0"/>
              </a:defRPr>
            </a:lvl7pPr>
            <a:lvl8pPr eaLnBrk="0" fontAlgn="base" hangingPunct="0">
              <a:spcBef>
                <a:spcPct val="30000"/>
              </a:spcBef>
              <a:spcAft>
                <a:spcPct val="0"/>
              </a:spcAft>
              <a:defRPr sz="1200">
                <a:solidFill>
                  <a:schemeClr val="tx1"/>
                </a:solidFill>
                <a:latin typeface="Arial" panose="020B0604020202020204" pitchFamily="34" charset="0"/>
              </a:defRPr>
            </a:lvl8pPr>
            <a:lvl9pPr eaLnBrk="0" fontAlgn="base" hangingPunct="0">
              <a:spcBef>
                <a:spcPct val="30000"/>
              </a:spcBef>
              <a:spcAft>
                <a:spcPct val="0"/>
              </a:spcAft>
              <a:defRPr sz="12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panose="020B0604020202020204" pitchFamily="34" charset="0"/>
              </a:rPr>
              <a:t>bins</a:t>
            </a:r>
            <a:r>
              <a:rPr kumimoji="0" lang="en-US" altLang="en-US" sz="10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r>
              <a:rPr kumimoji="0" lang="en-US" altLang="en-US" sz="1800" b="0" i="0" u="none" strike="noStrike" cap="none" normalizeH="0" baseline="0" dirty="0">
                <a:ln>
                  <a:noFill/>
                </a:ln>
                <a:solidFill>
                  <a:srgbClr val="666666"/>
                </a:solidFill>
                <a:effectLst/>
                <a:latin typeface="Arial" panose="020B0604020202020204" pitchFamily="34" charset="0"/>
              </a:rPr>
              <a:t>=</a:t>
            </a:r>
            <a:r>
              <a:rPr kumimoji="0" lang="en-US" altLang="en-US" sz="10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r>
              <a:rPr kumimoji="0" lang="en-US" altLang="en-US" sz="1000" b="0" i="0" u="none" strike="noStrike" cap="none" normalizeH="0" baseline="0" dirty="0">
                <a:ln>
                  <a:noFill/>
                </a:ln>
                <a:solidFill>
                  <a:srgbClr val="666666"/>
                </a:solidFill>
                <a:effectLst/>
                <a:latin typeface="Courier New" panose="02070309020205020404" pitchFamily="49" charset="0"/>
                <a:cs typeface="Courier New" panose="02070309020205020404" pitchFamily="49" charset="0"/>
              </a:rPr>
              <a:t>2</a:t>
            </a:r>
            <a:r>
              <a:rPr kumimoji="0" lang="en-US" altLang="en-US" sz="10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r>
              <a:rPr kumimoji="0" lang="en-US" altLang="en-US" sz="1000" b="0" i="0" u="none" strike="noStrike" cap="none" normalizeH="0" baseline="0" dirty="0">
                <a:ln>
                  <a:noFill/>
                </a:ln>
                <a:solidFill>
                  <a:srgbClr val="666666"/>
                </a:solidFill>
                <a:effectLst/>
                <a:latin typeface="Courier New" panose="02070309020205020404" pitchFamily="49" charset="0"/>
                <a:cs typeface="Courier New" panose="02070309020205020404" pitchFamily="49" charset="0"/>
              </a:rPr>
              <a:t>6.5</a:t>
            </a:r>
            <a:r>
              <a:rPr kumimoji="0" lang="en-US" altLang="en-US" sz="10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r>
              <a:rPr kumimoji="0" lang="en-US" altLang="en-US" sz="1000" b="0" i="0" u="none" strike="noStrike" cap="none" normalizeH="0" baseline="0" dirty="0">
                <a:ln>
                  <a:noFill/>
                </a:ln>
                <a:solidFill>
                  <a:srgbClr val="666666"/>
                </a:solidFill>
                <a:effectLst/>
                <a:latin typeface="Courier New" panose="02070309020205020404" pitchFamily="49" charset="0"/>
                <a:cs typeface="Courier New" panose="02070309020205020404" pitchFamily="49" charset="0"/>
              </a:rPr>
              <a:t>8</a:t>
            </a:r>
            <a:r>
              <a:rPr kumimoji="0" lang="en-US" altLang="en-US" sz="10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10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a:ln>
                  <a:noFill/>
                </a:ln>
                <a:solidFill>
                  <a:schemeClr val="tx1"/>
                </a:solidFill>
                <a:effectLst/>
                <a:latin typeface="Arial" panose="020B0604020202020204" pitchFamily="34" charset="0"/>
              </a:rPr>
              <a:t>labels</a:t>
            </a:r>
            <a:r>
              <a:rPr kumimoji="0" lang="en-US" altLang="en-US" sz="10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r>
              <a:rPr kumimoji="0" lang="en-US" altLang="en-US" sz="1800" b="0" i="0" u="none" strike="noStrike" cap="none" normalizeH="0" baseline="0" dirty="0">
                <a:ln>
                  <a:noFill/>
                </a:ln>
                <a:solidFill>
                  <a:srgbClr val="666666"/>
                </a:solidFill>
                <a:effectLst/>
                <a:latin typeface="Arial" panose="020B0604020202020204" pitchFamily="34" charset="0"/>
              </a:rPr>
              <a:t>=</a:t>
            </a:r>
            <a:r>
              <a:rPr kumimoji="0" lang="en-US" altLang="en-US" sz="10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r>
              <a:rPr kumimoji="0" lang="en-US" altLang="en-US" sz="1000" b="0" i="0" u="none" strike="noStrike" cap="none" normalizeH="0" baseline="0" dirty="0">
                <a:ln>
                  <a:noFill/>
                </a:ln>
                <a:solidFill>
                  <a:srgbClr val="BA2121"/>
                </a:solidFill>
                <a:effectLst/>
                <a:latin typeface="Courier New" panose="02070309020205020404" pitchFamily="49" charset="0"/>
                <a:cs typeface="Courier New" panose="02070309020205020404" pitchFamily="49" charset="0"/>
              </a:rPr>
              <a:t>'bad'</a:t>
            </a:r>
            <a:r>
              <a:rPr kumimoji="0" lang="en-US" altLang="en-US" sz="10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r>
              <a:rPr kumimoji="0" lang="en-US" altLang="en-US" sz="1000" b="0" i="0" u="none" strike="noStrike" cap="none" normalizeH="0" baseline="0" dirty="0">
                <a:ln>
                  <a:noFill/>
                </a:ln>
                <a:solidFill>
                  <a:srgbClr val="BA2121"/>
                </a:solidFill>
                <a:effectLst/>
                <a:latin typeface="Courier New" panose="02070309020205020404" pitchFamily="49" charset="0"/>
                <a:cs typeface="Courier New" panose="02070309020205020404" pitchFamily="49" charset="0"/>
              </a:rPr>
              <a:t>'good’</a:t>
            </a:r>
            <a:r>
              <a:rPr kumimoji="0" lang="en-US" altLang="en-US" sz="10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panose="020B0604020202020204" pitchFamily="34" charset="0"/>
              </a:rPr>
              <a:t>df</a:t>
            </a:r>
            <a:r>
              <a:rPr kumimoji="0" lang="en-US" altLang="en-US" sz="10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a:t>
            </a:r>
            <a:r>
              <a:rPr kumimoji="0" lang="en-US" altLang="en-US" sz="1000" b="0" i="0" u="none" strike="noStrike" cap="none" normalizeH="0" baseline="0" dirty="0">
                <a:ln>
                  <a:noFill/>
                </a:ln>
                <a:solidFill>
                  <a:srgbClr val="BA2121"/>
                </a:solidFill>
                <a:effectLst/>
                <a:latin typeface="Courier New" panose="02070309020205020404" pitchFamily="49" charset="0"/>
                <a:cs typeface="Courier New" panose="02070309020205020404" pitchFamily="49" charset="0"/>
              </a:rPr>
              <a:t>'quality'</a:t>
            </a:r>
            <a:r>
              <a:rPr kumimoji="0" lang="en-US" altLang="en-US" sz="10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r>
              <a:rPr kumimoji="0" lang="en-US" altLang="en-US" sz="1800" b="0" i="0" u="none" strike="noStrike" cap="none" normalizeH="0" baseline="0" dirty="0">
                <a:ln>
                  <a:noFill/>
                </a:ln>
                <a:solidFill>
                  <a:srgbClr val="666666"/>
                </a:solidFill>
                <a:effectLst/>
                <a:latin typeface="Arial" panose="020B0604020202020204" pitchFamily="34" charset="0"/>
              </a:rPr>
              <a:t>=</a:t>
            </a:r>
            <a:r>
              <a:rPr kumimoji="0" lang="en-US" altLang="en-US" sz="10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err="1">
                <a:ln>
                  <a:noFill/>
                </a:ln>
                <a:solidFill>
                  <a:schemeClr val="tx1"/>
                </a:solidFill>
                <a:effectLst/>
                <a:latin typeface="Arial" panose="020B0604020202020204" pitchFamily="34" charset="0"/>
              </a:rPr>
              <a:t>pd</a:t>
            </a:r>
            <a:r>
              <a:rPr kumimoji="0" lang="en-US" altLang="en-US" sz="1800" b="0" i="0" u="none" strike="noStrike" cap="none" normalizeH="0" baseline="0" dirty="0" err="1">
                <a:ln>
                  <a:noFill/>
                </a:ln>
                <a:solidFill>
                  <a:srgbClr val="666666"/>
                </a:solidFill>
                <a:effectLst/>
                <a:latin typeface="Arial" panose="020B0604020202020204" pitchFamily="34" charset="0"/>
              </a:rPr>
              <a:t>.</a:t>
            </a:r>
            <a:r>
              <a:rPr kumimoji="0" lang="en-US" altLang="en-US" sz="1200" b="0" i="0" u="none" strike="noStrike" cap="none" normalizeH="0" baseline="0" dirty="0" err="1">
                <a:ln>
                  <a:noFill/>
                </a:ln>
                <a:solidFill>
                  <a:schemeClr val="tx1"/>
                </a:solidFill>
                <a:effectLst/>
                <a:latin typeface="Arial" panose="020B0604020202020204" pitchFamily="34" charset="0"/>
              </a:rPr>
              <a:t>cut</a:t>
            </a:r>
            <a:r>
              <a:rPr kumimoji="0" lang="en-US" altLang="en-US" sz="10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a:ln>
                  <a:noFill/>
                </a:ln>
                <a:solidFill>
                  <a:schemeClr val="tx1"/>
                </a:solidFill>
                <a:effectLst/>
                <a:latin typeface="Arial" panose="020B0604020202020204" pitchFamily="34" charset="0"/>
              </a:rPr>
              <a:t>x</a:t>
            </a:r>
            <a:r>
              <a:rPr kumimoji="0" lang="en-US" altLang="en-US" sz="10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r>
              <a:rPr kumimoji="0" lang="en-US" altLang="en-US" sz="1800" b="0" i="0" u="none" strike="noStrike" cap="none" normalizeH="0" baseline="0" dirty="0">
                <a:ln>
                  <a:noFill/>
                </a:ln>
                <a:solidFill>
                  <a:srgbClr val="666666"/>
                </a:solidFill>
                <a:effectLst/>
                <a:latin typeface="Arial" panose="020B0604020202020204" pitchFamily="34" charset="0"/>
              </a:rPr>
              <a:t>=</a:t>
            </a:r>
            <a:r>
              <a:rPr kumimoji="0" lang="en-US" altLang="en-US" sz="10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a:ln>
                  <a:noFill/>
                </a:ln>
                <a:solidFill>
                  <a:schemeClr val="tx1"/>
                </a:solidFill>
                <a:effectLst/>
                <a:latin typeface="Arial" panose="020B0604020202020204" pitchFamily="34" charset="0"/>
              </a:rPr>
              <a:t>df</a:t>
            </a:r>
            <a:r>
              <a:rPr kumimoji="0" lang="en-US" altLang="en-US" sz="10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a:t>
            </a:r>
            <a:r>
              <a:rPr kumimoji="0" lang="en-US" altLang="en-US" sz="1000" b="0" i="0" u="none" strike="noStrike" cap="none" normalizeH="0" baseline="0" dirty="0">
                <a:ln>
                  <a:noFill/>
                </a:ln>
                <a:solidFill>
                  <a:srgbClr val="BA2121"/>
                </a:solidFill>
                <a:effectLst/>
                <a:latin typeface="Courier New" panose="02070309020205020404" pitchFamily="49" charset="0"/>
                <a:cs typeface="Courier New" panose="02070309020205020404" pitchFamily="49" charset="0"/>
              </a:rPr>
              <a:t>'quality'</a:t>
            </a:r>
            <a:r>
              <a:rPr kumimoji="0" lang="en-US" altLang="en-US" sz="10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a:ln>
                  <a:noFill/>
                </a:ln>
                <a:solidFill>
                  <a:schemeClr val="tx1"/>
                </a:solidFill>
                <a:effectLst/>
                <a:latin typeface="Arial" panose="020B0604020202020204" pitchFamily="34" charset="0"/>
              </a:rPr>
              <a:t>bins</a:t>
            </a:r>
            <a:r>
              <a:rPr kumimoji="0" lang="en-US" altLang="en-US" sz="10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r>
              <a:rPr kumimoji="0" lang="en-US" altLang="en-US" sz="1800" b="0" i="0" u="none" strike="noStrike" cap="none" normalizeH="0" baseline="0" dirty="0">
                <a:ln>
                  <a:noFill/>
                </a:ln>
                <a:solidFill>
                  <a:srgbClr val="666666"/>
                </a:solidFill>
                <a:effectLst/>
                <a:latin typeface="Arial" panose="020B0604020202020204" pitchFamily="34" charset="0"/>
              </a:rPr>
              <a:t>=</a:t>
            </a:r>
            <a:r>
              <a:rPr kumimoji="0" lang="en-US" altLang="en-US" sz="10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a:ln>
                  <a:noFill/>
                </a:ln>
                <a:solidFill>
                  <a:schemeClr val="tx1"/>
                </a:solidFill>
                <a:effectLst/>
                <a:latin typeface="Arial" panose="020B0604020202020204" pitchFamily="34" charset="0"/>
              </a:rPr>
              <a:t>bins</a:t>
            </a:r>
            <a:r>
              <a:rPr kumimoji="0" lang="en-US" altLang="en-US" sz="10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a:ln>
                  <a:noFill/>
                </a:ln>
                <a:solidFill>
                  <a:schemeClr val="tx1"/>
                </a:solidFill>
                <a:effectLst/>
                <a:latin typeface="Arial" panose="020B0604020202020204" pitchFamily="34" charset="0"/>
              </a:rPr>
              <a:t>labels</a:t>
            </a:r>
            <a:r>
              <a:rPr kumimoji="0" lang="en-US" altLang="en-US" sz="10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r>
              <a:rPr kumimoji="0" lang="en-US" altLang="en-US" sz="1800" b="0" i="0" u="none" strike="noStrike" cap="none" normalizeH="0" baseline="0" dirty="0">
                <a:ln>
                  <a:noFill/>
                </a:ln>
                <a:solidFill>
                  <a:srgbClr val="666666"/>
                </a:solidFill>
                <a:effectLst/>
                <a:latin typeface="Arial" panose="020B0604020202020204" pitchFamily="34" charset="0"/>
              </a:rPr>
              <a:t>=</a:t>
            </a:r>
            <a:r>
              <a:rPr kumimoji="0" lang="en-US" altLang="en-US" sz="10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a:ln>
                  <a:noFill/>
                </a:ln>
                <a:solidFill>
                  <a:schemeClr val="tx1"/>
                </a:solidFill>
                <a:effectLst/>
                <a:latin typeface="Arial" panose="020B0604020202020204" pitchFamily="34" charset="0"/>
              </a:rPr>
              <a:t>labels</a:t>
            </a:r>
            <a:r>
              <a:rPr kumimoji="0" lang="en-US" altLang="en-US" sz="10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a:t>
            </a:r>
            <a:r>
              <a:rPr kumimoji="0" lang="en-US" altLang="en-US" sz="800" b="0" i="0" u="none" strike="noStrike" cap="none" normalizeH="0" baseline="0" dirty="0">
                <a:ln>
                  <a:noFill/>
                </a:ln>
                <a:solidFill>
                  <a:schemeClr val="tx1"/>
                </a:solidFill>
                <a:effectLst/>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pic>
        <p:nvPicPr>
          <p:cNvPr id="4102" name="Picture 6">
            <a:extLst>
              <a:ext uri="{FF2B5EF4-FFF2-40B4-BE49-F238E27FC236}">
                <a16:creationId xmlns:a16="http://schemas.microsoft.com/office/drawing/2014/main" id="{029DAD2E-1EC0-46FE-AB50-2319EADF2DF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8367" y="786136"/>
            <a:ext cx="5266913" cy="32365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63716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5338FD-D1C3-44B1-87FC-6DFC7FEFA730}"/>
              </a:ext>
            </a:extLst>
          </p:cNvPr>
          <p:cNvSpPr>
            <a:spLocks noGrp="1"/>
          </p:cNvSpPr>
          <p:nvPr>
            <p:ph type="title"/>
          </p:nvPr>
        </p:nvSpPr>
        <p:spPr/>
        <p:txBody>
          <a:bodyPr/>
          <a:lstStyle/>
          <a:p>
            <a:r>
              <a:rPr lang="en-US" dirty="0"/>
              <a:t>Correlation Matrix of Variables</a:t>
            </a:r>
          </a:p>
        </p:txBody>
      </p:sp>
      <p:pic>
        <p:nvPicPr>
          <p:cNvPr id="3076" name="Picture 4">
            <a:extLst>
              <a:ext uri="{FF2B5EF4-FFF2-40B4-BE49-F238E27FC236}">
                <a16:creationId xmlns:a16="http://schemas.microsoft.com/office/drawing/2014/main" id="{92EAB01F-88B6-4B90-ACE3-E5592152114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65194" y="0"/>
            <a:ext cx="7934326" cy="68467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24368239"/>
      </p:ext>
    </p:extLst>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TM03457475[[fn=Frame]]</Template>
  <TotalTime>1205</TotalTime>
  <Words>591</Words>
  <Application>Microsoft Office PowerPoint</Application>
  <PresentationFormat>Widescreen</PresentationFormat>
  <Paragraphs>72</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Corbel</vt:lpstr>
      <vt:lpstr>Courier New</vt:lpstr>
      <vt:lpstr>Wingdings 2</vt:lpstr>
      <vt:lpstr>Frame</vt:lpstr>
      <vt:lpstr>Wine Quality Project</vt:lpstr>
      <vt:lpstr>Problem Statement</vt:lpstr>
      <vt:lpstr>Clients / Intended Audience</vt:lpstr>
      <vt:lpstr>Dataset</vt:lpstr>
      <vt:lpstr>Data Cleaning &amp; Data Wrangling</vt:lpstr>
      <vt:lpstr>Exploratory Data Analysis   </vt:lpstr>
      <vt:lpstr>PowerPoint Presentation</vt:lpstr>
      <vt:lpstr>Feature Engineering</vt:lpstr>
      <vt:lpstr>Correlation Matrix of Variables</vt:lpstr>
      <vt:lpstr>PowerPoint Presentation</vt:lpstr>
      <vt:lpstr>Outlier Removal  &amp;  Data Balancing</vt:lpstr>
      <vt:lpstr>Machine Learning Model Comparisons</vt:lpstr>
      <vt:lpstr>Future Improvements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Wine Quality Project</dc:title>
  <dc:creator>Anshul Bhardwaj</dc:creator>
  <cp:lastModifiedBy>Anshul Bhardwaj</cp:lastModifiedBy>
  <cp:revision>15</cp:revision>
  <cp:lastPrinted>2021-03-04T22:31:08Z</cp:lastPrinted>
  <dcterms:created xsi:type="dcterms:W3CDTF">2021-02-26T20:53:58Z</dcterms:created>
  <dcterms:modified xsi:type="dcterms:W3CDTF">2021-03-04T22:33:44Z</dcterms:modified>
</cp:coreProperties>
</file>