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59" r:id="rId5"/>
    <p:sldId id="261" r:id="rId6"/>
    <p:sldId id="262" r:id="rId7"/>
    <p:sldId id="265" r:id="rId8"/>
    <p:sldId id="269" r:id="rId9"/>
    <p:sldId id="270" r:id="rId10"/>
    <p:sldId id="271" r:id="rId11"/>
    <p:sldId id="263" r:id="rId12"/>
    <p:sldId id="272" r:id="rId13"/>
    <p:sldId id="273"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3/31/2021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3/31/2021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Traffic Sign Recognition</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C1C-FE56-4F2E-9A2F-3BE6F93B7966}"/>
              </a:ext>
            </a:extLst>
          </p:cNvPr>
          <p:cNvSpPr>
            <a:spLocks noGrp="1"/>
          </p:cNvSpPr>
          <p:nvPr>
            <p:ph type="title"/>
          </p:nvPr>
        </p:nvSpPr>
        <p:spPr/>
        <p:txBody>
          <a:bodyPr/>
          <a:lstStyle/>
          <a:p>
            <a:r>
              <a:rPr lang="en-US" dirty="0"/>
              <a:t>Model Testing</a:t>
            </a:r>
          </a:p>
        </p:txBody>
      </p:sp>
      <p:sp>
        <p:nvSpPr>
          <p:cNvPr id="3" name="TextBox 2">
            <a:extLst>
              <a:ext uri="{FF2B5EF4-FFF2-40B4-BE49-F238E27FC236}">
                <a16:creationId xmlns:a16="http://schemas.microsoft.com/office/drawing/2014/main" id="{618D68AA-9C69-44E1-A69C-797D9539FCE3}"/>
              </a:ext>
            </a:extLst>
          </p:cNvPr>
          <p:cNvSpPr txBox="1"/>
          <p:nvPr/>
        </p:nvSpPr>
        <p:spPr>
          <a:xfrm>
            <a:off x="3604333" y="1455937"/>
            <a:ext cx="80875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accuracies for the models were as follows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FC1A9821-2BF4-4E9F-A5A1-461F25BF7AB9}"/>
              </a:ext>
            </a:extLst>
          </p:cNvPr>
          <p:cNvGraphicFramePr>
            <a:graphicFrameLocks noGrp="1"/>
          </p:cNvGraphicFramePr>
          <p:nvPr>
            <p:extLst>
              <p:ext uri="{D42A27DB-BD31-4B8C-83A1-F6EECF244321}">
                <p14:modId xmlns:p14="http://schemas.microsoft.com/office/powerpoint/2010/main" val="2259252676"/>
              </p:ext>
            </p:extLst>
          </p:nvPr>
        </p:nvGraphicFramePr>
        <p:xfrm>
          <a:off x="4679487" y="2468816"/>
          <a:ext cx="5937250" cy="87274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59858463"/>
                    </a:ext>
                  </a:extLst>
                </a:gridCol>
                <a:gridCol w="2968625">
                  <a:extLst>
                    <a:ext uri="{9D8B030D-6E8A-4147-A177-3AD203B41FA5}">
                      <a16:colId xmlns:a16="http://schemas.microsoft.com/office/drawing/2014/main" val="1428449054"/>
                    </a:ext>
                  </a:extLst>
                </a:gridCol>
              </a:tblGrid>
              <a:tr h="0">
                <a:tc>
                  <a:txBody>
                    <a:bodyPr/>
                    <a:lstStyle/>
                    <a:p>
                      <a:pPr marL="0" marR="0" algn="ctr">
                        <a:lnSpc>
                          <a:spcPct val="107000"/>
                        </a:lnSpc>
                        <a:spcBef>
                          <a:spcPts val="0"/>
                        </a:spcBef>
                        <a:spcAft>
                          <a:spcPts val="0"/>
                        </a:spcAft>
                      </a:pPr>
                      <a:r>
                        <a:rPr lang="en-US" sz="14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7740096"/>
                  </a:ext>
                </a:extLst>
              </a:tr>
              <a:tr h="0">
                <a:tc>
                  <a:txBody>
                    <a:bodyPr/>
                    <a:lstStyle/>
                    <a:p>
                      <a:pPr marL="0" marR="0" algn="ctr">
                        <a:lnSpc>
                          <a:spcPct val="107000"/>
                        </a:lnSpc>
                        <a:spcBef>
                          <a:spcPts val="0"/>
                        </a:spcBef>
                        <a:spcAft>
                          <a:spcPts val="0"/>
                        </a:spcAft>
                      </a:pPr>
                      <a:r>
                        <a:rPr lang="en-US" sz="1400" dirty="0">
                          <a:effectLst/>
                        </a:rPr>
                        <a:t>CNN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98.72%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741526"/>
                  </a:ext>
                </a:extLst>
              </a:tr>
              <a:tr h="0">
                <a:tc>
                  <a:txBody>
                    <a:bodyPr/>
                    <a:lstStyle/>
                    <a:p>
                      <a:pPr marL="0" marR="0" algn="ctr">
                        <a:lnSpc>
                          <a:spcPct val="107000"/>
                        </a:lnSpc>
                        <a:spcBef>
                          <a:spcPts val="0"/>
                        </a:spcBef>
                        <a:spcAft>
                          <a:spcPts val="0"/>
                        </a:spcAft>
                      </a:pPr>
                      <a:r>
                        <a:rPr lang="en-US" sz="1400" dirty="0">
                          <a:effectLst/>
                        </a:rPr>
                        <a:t>ResNet50V2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96.61%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339024"/>
                  </a:ext>
                </a:extLst>
              </a:tr>
              <a:tr h="0">
                <a:tc>
                  <a:txBody>
                    <a:bodyPr/>
                    <a:lstStyle/>
                    <a:p>
                      <a:pPr marL="0" marR="0" algn="ctr">
                        <a:lnSpc>
                          <a:spcPct val="107000"/>
                        </a:lnSpc>
                        <a:spcBef>
                          <a:spcPts val="0"/>
                        </a:spcBef>
                        <a:spcAft>
                          <a:spcPts val="0"/>
                        </a:spcAft>
                      </a:pPr>
                      <a:r>
                        <a:rPr lang="en-US" sz="1400" dirty="0">
                          <a:effectLst/>
                        </a:rPr>
                        <a:t>VGG19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98.33%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6529080"/>
                  </a:ext>
                </a:extLst>
              </a:tr>
            </a:tbl>
          </a:graphicData>
        </a:graphic>
      </p:graphicFrame>
      <p:sp>
        <p:nvSpPr>
          <p:cNvPr id="5" name="TextBox 4">
            <a:extLst>
              <a:ext uri="{FF2B5EF4-FFF2-40B4-BE49-F238E27FC236}">
                <a16:creationId xmlns:a16="http://schemas.microsoft.com/office/drawing/2014/main" id="{49B5724D-A4AB-4EF6-84C9-A47D23A16B0D}"/>
              </a:ext>
            </a:extLst>
          </p:cNvPr>
          <p:cNvSpPr txBox="1"/>
          <p:nvPr/>
        </p:nvSpPr>
        <p:spPr>
          <a:xfrm>
            <a:off x="3737498" y="4303853"/>
            <a:ext cx="735958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CNN model performed the best.</a:t>
            </a:r>
          </a:p>
        </p:txBody>
      </p:sp>
    </p:spTree>
    <p:extLst>
      <p:ext uri="{BB962C8B-B14F-4D97-AF65-F5344CB8AC3E}">
        <p14:creationId xmlns:p14="http://schemas.microsoft.com/office/powerpoint/2010/main" val="298666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Confusion Matrix Heatmap for CNN model</a:t>
            </a:r>
          </a:p>
        </p:txBody>
      </p:sp>
      <p:sp>
        <p:nvSpPr>
          <p:cNvPr id="6" name="Content Placeholder 5">
            <a:extLst>
              <a:ext uri="{FF2B5EF4-FFF2-40B4-BE49-F238E27FC236}">
                <a16:creationId xmlns:a16="http://schemas.microsoft.com/office/drawing/2014/main" id="{59782D8E-C622-4462-BD0D-D52DEB28D50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A5CF1F-9F57-4E18-8064-87475EB8FA21}"/>
              </a:ext>
            </a:extLst>
          </p:cNvPr>
          <p:cNvPicPr>
            <a:picLocks noChangeAspect="1"/>
          </p:cNvPicPr>
          <p:nvPr/>
        </p:nvPicPr>
        <p:blipFill>
          <a:blip r:embed="rId2"/>
          <a:stretch>
            <a:fillRect/>
          </a:stretch>
        </p:blipFill>
        <p:spPr>
          <a:xfrm>
            <a:off x="3453414" y="638824"/>
            <a:ext cx="8738586" cy="5580352"/>
          </a:xfrm>
          <a:prstGeom prst="rect">
            <a:avLst/>
          </a:prstGeom>
        </p:spPr>
      </p:pic>
    </p:spTree>
    <p:extLst>
      <p:ext uri="{BB962C8B-B14F-4D97-AF65-F5344CB8AC3E}">
        <p14:creationId xmlns:p14="http://schemas.microsoft.com/office/powerpoint/2010/main" val="82436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9D99-ACEF-42E6-9115-71DB5C54F64F}"/>
              </a:ext>
            </a:extLst>
          </p:cNvPr>
          <p:cNvSpPr>
            <a:spLocks noGrp="1"/>
          </p:cNvSpPr>
          <p:nvPr>
            <p:ph type="title"/>
          </p:nvPr>
        </p:nvSpPr>
        <p:spPr/>
        <p:txBody>
          <a:bodyPr/>
          <a:lstStyle/>
          <a:p>
            <a:r>
              <a:rPr lang="en-US" dirty="0"/>
              <a:t>Ensemble of the Models</a:t>
            </a:r>
          </a:p>
        </p:txBody>
      </p:sp>
      <p:sp>
        <p:nvSpPr>
          <p:cNvPr id="3" name="Content Placeholder 2">
            <a:extLst>
              <a:ext uri="{FF2B5EF4-FFF2-40B4-BE49-F238E27FC236}">
                <a16:creationId xmlns:a16="http://schemas.microsoft.com/office/drawing/2014/main" id="{0F896FF5-EB11-46B4-9F53-8CDE7D6C2C71}"/>
              </a:ext>
            </a:extLst>
          </p:cNvPr>
          <p:cNvSpPr>
            <a:spLocks noGrp="1"/>
          </p:cNvSpPr>
          <p:nvPr>
            <p:ph idx="1"/>
          </p:nvPr>
        </p:nvSpPr>
        <p:spPr>
          <a:xfrm>
            <a:off x="3869268" y="864108"/>
            <a:ext cx="7315200" cy="1009080"/>
          </a:xfrm>
        </p:spPr>
        <p:txBody>
          <a:bodyPr/>
          <a:lstStyle/>
          <a:p>
            <a:r>
              <a:rPr lang="en-US" dirty="0" err="1"/>
              <a:t>Ensembling</a:t>
            </a:r>
            <a:r>
              <a:rPr lang="en-US" dirty="0"/>
              <a:t> of the models had shown the significant improvement in accuracy</a:t>
            </a:r>
          </a:p>
        </p:txBody>
      </p:sp>
      <p:sp>
        <p:nvSpPr>
          <p:cNvPr id="4" name="TextBox 3">
            <a:extLst>
              <a:ext uri="{FF2B5EF4-FFF2-40B4-BE49-F238E27FC236}">
                <a16:creationId xmlns:a16="http://schemas.microsoft.com/office/drawing/2014/main" id="{2B9C70E4-3D78-466B-A480-3E152F2F38FE}"/>
              </a:ext>
            </a:extLst>
          </p:cNvPr>
          <p:cNvSpPr txBox="1"/>
          <p:nvPr/>
        </p:nvSpPr>
        <p:spPr>
          <a:xfrm>
            <a:off x="3869268" y="1997476"/>
            <a:ext cx="7315200" cy="923330"/>
          </a:xfrm>
          <a:prstGeom prst="rect">
            <a:avLst/>
          </a:prstGeom>
          <a:noFill/>
        </p:spPr>
        <p:txBody>
          <a:bodyPr wrap="square" rtlCol="0">
            <a:spAutoFit/>
          </a:bodyPr>
          <a:lstStyle/>
          <a:p>
            <a:r>
              <a:rPr lang="en-US" dirty="0"/>
              <a:t>Ensemble model performance were as follows – </a:t>
            </a:r>
          </a:p>
          <a:p>
            <a:endParaRPr lang="en-US" dirty="0"/>
          </a:p>
          <a:p>
            <a:endParaRPr lang="en-US" dirty="0"/>
          </a:p>
        </p:txBody>
      </p:sp>
      <p:graphicFrame>
        <p:nvGraphicFramePr>
          <p:cNvPr id="5" name="Table 5">
            <a:extLst>
              <a:ext uri="{FF2B5EF4-FFF2-40B4-BE49-F238E27FC236}">
                <a16:creationId xmlns:a16="http://schemas.microsoft.com/office/drawing/2014/main" id="{FA227095-24AD-4792-96E0-A1C7E0AA4D46}"/>
              </a:ext>
            </a:extLst>
          </p:cNvPr>
          <p:cNvGraphicFramePr>
            <a:graphicFrameLocks noGrp="1"/>
          </p:cNvGraphicFramePr>
          <p:nvPr>
            <p:extLst>
              <p:ext uri="{D42A27DB-BD31-4B8C-83A1-F6EECF244321}">
                <p14:modId xmlns:p14="http://schemas.microsoft.com/office/powerpoint/2010/main" val="2624890861"/>
              </p:ext>
            </p:extLst>
          </p:nvPr>
        </p:nvGraphicFramePr>
        <p:xfrm>
          <a:off x="4163626" y="2459141"/>
          <a:ext cx="7164282" cy="1478280"/>
        </p:xfrm>
        <a:graphic>
          <a:graphicData uri="http://schemas.openxmlformats.org/drawingml/2006/table">
            <a:tbl>
              <a:tblPr firstRow="1" bandRow="1">
                <a:tableStyleId>{5C22544A-7EE6-4342-B048-85BDC9FD1C3A}</a:tableStyleId>
              </a:tblPr>
              <a:tblGrid>
                <a:gridCol w="3582141">
                  <a:extLst>
                    <a:ext uri="{9D8B030D-6E8A-4147-A177-3AD203B41FA5}">
                      <a16:colId xmlns:a16="http://schemas.microsoft.com/office/drawing/2014/main" val="2386523925"/>
                    </a:ext>
                  </a:extLst>
                </a:gridCol>
                <a:gridCol w="3582141">
                  <a:extLst>
                    <a:ext uri="{9D8B030D-6E8A-4147-A177-3AD203B41FA5}">
                      <a16:colId xmlns:a16="http://schemas.microsoft.com/office/drawing/2014/main" val="2784744387"/>
                    </a:ext>
                  </a:extLst>
                </a:gridCol>
              </a:tblGrid>
              <a:tr h="318149">
                <a:tc>
                  <a:txBody>
                    <a:bodyPr/>
                    <a:lstStyle/>
                    <a:p>
                      <a:pPr algn="ctr"/>
                      <a:r>
                        <a:rPr lang="en-US" dirty="0"/>
                        <a:t>Type of Ensemble</a:t>
                      </a:r>
                    </a:p>
                  </a:txBody>
                  <a:tcPr/>
                </a:tc>
                <a:tc>
                  <a:txBody>
                    <a:bodyPr/>
                    <a:lstStyle/>
                    <a:p>
                      <a:pPr algn="ctr"/>
                      <a:r>
                        <a:rPr lang="en-US" dirty="0"/>
                        <a:t>Accuracy </a:t>
                      </a:r>
                    </a:p>
                  </a:txBody>
                  <a:tcPr/>
                </a:tc>
                <a:extLst>
                  <a:ext uri="{0D108BD9-81ED-4DB2-BD59-A6C34878D82A}">
                    <a16:rowId xmlns:a16="http://schemas.microsoft.com/office/drawing/2014/main" val="1529880669"/>
                  </a:ext>
                </a:extLst>
              </a:tr>
              <a:tr h="370840">
                <a:tc>
                  <a:txBody>
                    <a:bodyPr/>
                    <a:lstStyle/>
                    <a:p>
                      <a:pPr algn="ctr"/>
                      <a:r>
                        <a:rPr lang="en-US" dirty="0"/>
                        <a:t>Mean Ensemble (Soft Voting)</a:t>
                      </a:r>
                    </a:p>
                  </a:txBody>
                  <a:tcPr/>
                </a:tc>
                <a:tc>
                  <a:txBody>
                    <a:bodyPr/>
                    <a:lstStyle/>
                    <a:p>
                      <a:pPr algn="ctr"/>
                      <a:r>
                        <a:rPr lang="en-US" dirty="0"/>
                        <a:t>99.07 %</a:t>
                      </a:r>
                    </a:p>
                  </a:txBody>
                  <a:tcPr/>
                </a:tc>
                <a:extLst>
                  <a:ext uri="{0D108BD9-81ED-4DB2-BD59-A6C34878D82A}">
                    <a16:rowId xmlns:a16="http://schemas.microsoft.com/office/drawing/2014/main" val="996518857"/>
                  </a:ext>
                </a:extLst>
              </a:tr>
              <a:tr h="370840">
                <a:tc>
                  <a:txBody>
                    <a:bodyPr/>
                    <a:lstStyle/>
                    <a:p>
                      <a:pPr algn="ctr"/>
                      <a:r>
                        <a:rPr lang="en-US" dirty="0"/>
                        <a:t>Weighted Ensemble</a:t>
                      </a:r>
                    </a:p>
                  </a:txBody>
                  <a:tcPr/>
                </a:tc>
                <a:tc>
                  <a:txBody>
                    <a:bodyPr/>
                    <a:lstStyle/>
                    <a:p>
                      <a:pPr algn="ctr"/>
                      <a:r>
                        <a:rPr lang="en-US" dirty="0"/>
                        <a:t>99.10 %</a:t>
                      </a:r>
                    </a:p>
                  </a:txBody>
                  <a:tcPr/>
                </a:tc>
                <a:extLst>
                  <a:ext uri="{0D108BD9-81ED-4DB2-BD59-A6C34878D82A}">
                    <a16:rowId xmlns:a16="http://schemas.microsoft.com/office/drawing/2014/main" val="2967981851"/>
                  </a:ext>
                </a:extLst>
              </a:tr>
              <a:tr h="370840">
                <a:tc>
                  <a:txBody>
                    <a:bodyPr/>
                    <a:lstStyle/>
                    <a:p>
                      <a:pPr algn="ctr"/>
                      <a:r>
                        <a:rPr lang="en-US" dirty="0"/>
                        <a:t>Mode Ensemble (Hard Voting)</a:t>
                      </a:r>
                    </a:p>
                  </a:txBody>
                  <a:tcPr/>
                </a:tc>
                <a:tc>
                  <a:txBody>
                    <a:bodyPr/>
                    <a:lstStyle/>
                    <a:p>
                      <a:pPr algn="ctr"/>
                      <a:r>
                        <a:rPr lang="en-US" dirty="0"/>
                        <a:t>98.72 %</a:t>
                      </a:r>
                    </a:p>
                  </a:txBody>
                  <a:tcPr/>
                </a:tc>
                <a:extLst>
                  <a:ext uri="{0D108BD9-81ED-4DB2-BD59-A6C34878D82A}">
                    <a16:rowId xmlns:a16="http://schemas.microsoft.com/office/drawing/2014/main" val="1826978573"/>
                  </a:ext>
                </a:extLst>
              </a:tr>
            </a:tbl>
          </a:graphicData>
        </a:graphic>
      </p:graphicFrame>
      <p:sp>
        <p:nvSpPr>
          <p:cNvPr id="6" name="TextBox 5">
            <a:extLst>
              <a:ext uri="{FF2B5EF4-FFF2-40B4-BE49-F238E27FC236}">
                <a16:creationId xmlns:a16="http://schemas.microsoft.com/office/drawing/2014/main" id="{D5206D04-1455-4C9E-9DE3-2C71C166FF0E}"/>
              </a:ext>
            </a:extLst>
          </p:cNvPr>
          <p:cNvSpPr txBox="1"/>
          <p:nvPr/>
        </p:nvSpPr>
        <p:spPr>
          <a:xfrm>
            <a:off x="3968318" y="4376691"/>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Weighted Ensemble had shown highest accuracy.</a:t>
            </a:r>
          </a:p>
        </p:txBody>
      </p:sp>
    </p:spTree>
    <p:extLst>
      <p:ext uri="{BB962C8B-B14F-4D97-AF65-F5344CB8AC3E}">
        <p14:creationId xmlns:p14="http://schemas.microsoft.com/office/powerpoint/2010/main" val="112792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CA0-069D-4188-A66D-FC566B1EE237}"/>
              </a:ext>
            </a:extLst>
          </p:cNvPr>
          <p:cNvSpPr>
            <a:spLocks noGrp="1"/>
          </p:cNvSpPr>
          <p:nvPr>
            <p:ph type="title"/>
          </p:nvPr>
        </p:nvSpPr>
        <p:spPr/>
        <p:txBody>
          <a:bodyPr/>
          <a:lstStyle/>
          <a:p>
            <a:r>
              <a:rPr lang="en-US" dirty="0"/>
              <a:t>Classification Report of Weighted Ensemble</a:t>
            </a:r>
          </a:p>
        </p:txBody>
      </p:sp>
      <p:pic>
        <p:nvPicPr>
          <p:cNvPr id="8" name="Picture 7">
            <a:extLst>
              <a:ext uri="{FF2B5EF4-FFF2-40B4-BE49-F238E27FC236}">
                <a16:creationId xmlns:a16="http://schemas.microsoft.com/office/drawing/2014/main" id="{1BA58CA2-0FB3-428E-9108-B3016AC34F62}"/>
              </a:ext>
            </a:extLst>
          </p:cNvPr>
          <p:cNvPicPr>
            <a:picLocks noChangeAspect="1"/>
          </p:cNvPicPr>
          <p:nvPr/>
        </p:nvPicPr>
        <p:blipFill>
          <a:blip r:embed="rId2"/>
          <a:stretch>
            <a:fillRect/>
          </a:stretch>
        </p:blipFill>
        <p:spPr>
          <a:xfrm>
            <a:off x="5924865" y="0"/>
            <a:ext cx="3147613" cy="6858000"/>
          </a:xfrm>
          <a:prstGeom prst="rect">
            <a:avLst/>
          </a:prstGeom>
        </p:spPr>
      </p:pic>
    </p:spTree>
    <p:extLst>
      <p:ext uri="{BB962C8B-B14F-4D97-AF65-F5344CB8AC3E}">
        <p14:creationId xmlns:p14="http://schemas.microsoft.com/office/powerpoint/2010/main" val="29301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More Image augmentation</a:t>
            </a:r>
          </a:p>
          <a:p>
            <a:r>
              <a:rPr lang="en-US" dirty="0"/>
              <a:t>Class balancing through Image augmentation</a:t>
            </a:r>
          </a:p>
          <a:p>
            <a:r>
              <a:rPr lang="en-US" dirty="0"/>
              <a:t>Increase the input image dimension</a:t>
            </a:r>
          </a:p>
          <a:p>
            <a:r>
              <a:rPr lang="en-US" dirty="0"/>
              <a:t>Use More Image generators for better ram management</a:t>
            </a:r>
          </a:p>
          <a:p>
            <a:r>
              <a:rPr lang="en-US" dirty="0"/>
              <a:t>Make the models reproducible.</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Automated Traffic Sign recognition is an important part of self-driving vehicles.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Traffic Signs can provide range of variations between classes in terms of colors and shape.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project, I develop Deep Learning algorithms that will train on German Traffic Signs image dataset and them use these algorithms to classify unlabeled Traffic Signs images. The deep learning models will be built using Convolutional Neural Network and Transfer Learning. </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an automated self driving system. </a:t>
            </a:r>
          </a:p>
          <a:p>
            <a:pPr marL="0" indent="0">
              <a:buNone/>
            </a:pPr>
            <a:endParaRPr lang="en-US" dirty="0"/>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Kaggle</a:t>
            </a:r>
          </a:p>
          <a:p>
            <a:endParaRPr lang="en-US" dirty="0"/>
          </a:p>
          <a:p>
            <a:r>
              <a:rPr lang="en-US" u="sng" dirty="0">
                <a:hlinkClick r:id="rId2"/>
              </a:rPr>
              <a:t>https://www.kaggle.com/meowmeowmeowmeowmeow/gtsrb-german-traffic-sign</a:t>
            </a:r>
            <a:endParaRPr lang="en-US" u="sng" dirty="0"/>
          </a:p>
          <a:p>
            <a:endParaRPr lang="en-US" u="sng" dirty="0"/>
          </a:p>
          <a:p>
            <a:r>
              <a:rPr lang="en-US" dirty="0"/>
              <a:t>The dataset contains around 4oooo train images and 12000 test images. Metadata is also provided.</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3" name="Content Placeholder 2">
            <a:extLst>
              <a:ext uri="{FF2B5EF4-FFF2-40B4-BE49-F238E27FC236}">
                <a16:creationId xmlns:a16="http://schemas.microsoft.com/office/drawing/2014/main" id="{072F404C-6195-4F8F-9CDB-A4A37BAAC16D}"/>
              </a:ext>
            </a:extLst>
          </p:cNvPr>
          <p:cNvSpPr>
            <a:spLocks noGrp="1"/>
          </p:cNvSpPr>
          <p:nvPr>
            <p:ph idx="1"/>
          </p:nvPr>
        </p:nvSpPr>
        <p:spPr>
          <a:xfrm>
            <a:off x="3584722" y="864108"/>
            <a:ext cx="7315200" cy="5120640"/>
          </a:xfrm>
        </p:spPr>
        <p:txBody>
          <a:bodyPr/>
          <a:lstStyle/>
          <a:p>
            <a:r>
              <a:rPr lang="en-US" dirty="0"/>
              <a:t>Distribution of Classes</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marL="0" indent="0">
              <a:buNone/>
            </a:pPr>
            <a:endParaRPr lang="en-US" dirty="0"/>
          </a:p>
          <a:p>
            <a:endParaRPr lang="en-US" dirty="0"/>
          </a:p>
        </p:txBody>
      </p:sp>
      <p:pic>
        <p:nvPicPr>
          <p:cNvPr id="1026" name="Picture 2">
            <a:extLst>
              <a:ext uri="{FF2B5EF4-FFF2-40B4-BE49-F238E27FC236}">
                <a16:creationId xmlns:a16="http://schemas.microsoft.com/office/drawing/2014/main" id="{9040B51E-90D7-417A-AF84-C685F7EAE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760" y="1457325"/>
            <a:ext cx="84105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33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79A01-BAD0-4B0E-BC4B-E2A367CB82BA}"/>
              </a:ext>
            </a:extLst>
          </p:cNvPr>
          <p:cNvPicPr>
            <a:picLocks noChangeAspect="1"/>
          </p:cNvPicPr>
          <p:nvPr/>
        </p:nvPicPr>
        <p:blipFill>
          <a:blip r:embed="rId2"/>
          <a:stretch>
            <a:fillRect/>
          </a:stretch>
        </p:blipFill>
        <p:spPr>
          <a:xfrm>
            <a:off x="121163" y="1970843"/>
            <a:ext cx="5337326" cy="4871621"/>
          </a:xfrm>
          <a:prstGeom prst="rect">
            <a:avLst/>
          </a:prstGeom>
        </p:spPr>
      </p:pic>
      <p:pic>
        <p:nvPicPr>
          <p:cNvPr id="6" name="Picture 5">
            <a:extLst>
              <a:ext uri="{FF2B5EF4-FFF2-40B4-BE49-F238E27FC236}">
                <a16:creationId xmlns:a16="http://schemas.microsoft.com/office/drawing/2014/main" id="{0CE846DA-1BC9-4A99-97AF-765CCDA1616E}"/>
              </a:ext>
            </a:extLst>
          </p:cNvPr>
          <p:cNvPicPr>
            <a:picLocks noChangeAspect="1"/>
          </p:cNvPicPr>
          <p:nvPr/>
        </p:nvPicPr>
        <p:blipFill>
          <a:blip r:embed="rId3"/>
          <a:stretch>
            <a:fillRect/>
          </a:stretch>
        </p:blipFill>
        <p:spPr>
          <a:xfrm>
            <a:off x="5536542" y="0"/>
            <a:ext cx="6655458" cy="6858000"/>
          </a:xfrm>
          <a:prstGeom prst="rect">
            <a:avLst/>
          </a:prstGeom>
        </p:spPr>
      </p:pic>
      <p:sp>
        <p:nvSpPr>
          <p:cNvPr id="7" name="TextBox 6">
            <a:extLst>
              <a:ext uri="{FF2B5EF4-FFF2-40B4-BE49-F238E27FC236}">
                <a16:creationId xmlns:a16="http://schemas.microsoft.com/office/drawing/2014/main" id="{C80914A1-4998-4206-9CFF-968515EAA9E8}"/>
              </a:ext>
            </a:extLst>
          </p:cNvPr>
          <p:cNvSpPr txBox="1"/>
          <p:nvPr/>
        </p:nvSpPr>
        <p:spPr>
          <a:xfrm>
            <a:off x="121163" y="372862"/>
            <a:ext cx="4410557" cy="584775"/>
          </a:xfrm>
          <a:prstGeom prst="rect">
            <a:avLst/>
          </a:prstGeom>
          <a:noFill/>
        </p:spPr>
        <p:txBody>
          <a:bodyPr wrap="square" rtlCol="0">
            <a:spAutoFit/>
          </a:bodyPr>
          <a:lstStyle/>
          <a:p>
            <a:r>
              <a:rPr lang="en-US" sz="3200" b="1" dirty="0"/>
              <a:t>Meta Images</a:t>
            </a:r>
          </a:p>
        </p:txBody>
      </p:sp>
    </p:spTree>
    <p:extLst>
      <p:ext uri="{BB962C8B-B14F-4D97-AF65-F5344CB8AC3E}">
        <p14:creationId xmlns:p14="http://schemas.microsoft.com/office/powerpoint/2010/main" val="12300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Image Augmentation</a:t>
            </a:r>
          </a:p>
        </p:txBody>
      </p:sp>
      <p:sp>
        <p:nvSpPr>
          <p:cNvPr id="4" name="Content Placeholder 3">
            <a:extLst>
              <a:ext uri="{FF2B5EF4-FFF2-40B4-BE49-F238E27FC236}">
                <a16:creationId xmlns:a16="http://schemas.microsoft.com/office/drawing/2014/main" id="{243664C3-5FC1-4612-82DF-B98E8C974735}"/>
              </a:ext>
            </a:extLst>
          </p:cNvPr>
          <p:cNvSpPr>
            <a:spLocks noGrp="1"/>
          </p:cNvSpPr>
          <p:nvPr>
            <p:ph idx="1"/>
          </p:nvPr>
        </p:nvSpPr>
        <p:spPr/>
        <p:txBody>
          <a:bodyPr/>
          <a:lstStyle/>
          <a:p>
            <a:endParaRPr lang="en-US" dirty="0"/>
          </a:p>
        </p:txBody>
      </p:sp>
      <p:pic>
        <p:nvPicPr>
          <p:cNvPr id="3073" name="Picture 1">
            <a:extLst>
              <a:ext uri="{FF2B5EF4-FFF2-40B4-BE49-F238E27FC236}">
                <a16:creationId xmlns:a16="http://schemas.microsoft.com/office/drawing/2014/main" id="{04E501FF-E9E6-4BA4-92E6-9340705C3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36576"/>
            <a:ext cx="8634983" cy="133228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7EEFDDFC-0B26-4BC0-A6D2-3E4350BCB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9" y="1332282"/>
            <a:ext cx="8634983" cy="137270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EDA02E75-79B8-4A15-9D1F-7502A2DCB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2704987"/>
            <a:ext cx="8634985" cy="133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6BF4933-98E8-409C-AE51-0E6B900C2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375" y="3956068"/>
            <a:ext cx="8634985" cy="133228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B0899C9B-32D3-4466-8D4D-61ED1B7842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9375" y="5288350"/>
            <a:ext cx="8626007" cy="140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3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5C87-1731-4450-A113-843E4A8F544E}"/>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D11B9C8B-61BA-4307-9899-6F29B383BBF1}"/>
              </a:ext>
            </a:extLst>
          </p:cNvPr>
          <p:cNvSpPr>
            <a:spLocks noGrp="1"/>
          </p:cNvSpPr>
          <p:nvPr>
            <p:ph idx="1"/>
          </p:nvPr>
        </p:nvSpPr>
        <p:spPr>
          <a:xfrm>
            <a:off x="3827442" y="1775382"/>
            <a:ext cx="7315200" cy="3298091"/>
          </a:xfrm>
        </p:spPr>
        <p:txBody>
          <a:bodyPr>
            <a:normAutofit/>
          </a:bodyPr>
          <a:lstStyle/>
          <a:p>
            <a:r>
              <a:rPr lang="en-US" dirty="0"/>
              <a:t>I build three model using CNN and Transfer Learning</a:t>
            </a:r>
          </a:p>
          <a:p>
            <a:r>
              <a:rPr lang="en-US" dirty="0"/>
              <a:t>First model was build using Transfer Learning with ResNet50V2 Model</a:t>
            </a:r>
          </a:p>
          <a:p>
            <a:r>
              <a:rPr lang="en-US" dirty="0"/>
              <a:t>Second model was built using CNNs</a:t>
            </a:r>
          </a:p>
          <a:p>
            <a:r>
              <a:rPr lang="en-US" dirty="0"/>
              <a:t>Third model was build using Transfer Learning with VGG19 Model</a:t>
            </a:r>
          </a:p>
          <a:p>
            <a:pPr marL="285750" indent="-285750">
              <a:buFont typeface="Arial" panose="020B0604020202020204" pitchFamily="34" charset="0"/>
              <a:buChar char="•"/>
            </a:pPr>
            <a:r>
              <a:rPr lang="en-US" dirty="0"/>
              <a:t>Accuracy was used as metric in all three models</a:t>
            </a:r>
          </a:p>
          <a:p>
            <a:pPr marL="285750" indent="-285750">
              <a:buFont typeface="Arial" panose="020B0604020202020204" pitchFamily="34" charset="0"/>
              <a:buChar char="•"/>
            </a:pPr>
            <a:r>
              <a:rPr lang="en-US" dirty="0"/>
              <a:t>ADAM optimizer was used in all three models</a:t>
            </a:r>
          </a:p>
          <a:p>
            <a:endParaRPr lang="en-US" dirty="0"/>
          </a:p>
        </p:txBody>
      </p:sp>
    </p:spTree>
    <p:extLst>
      <p:ext uri="{BB962C8B-B14F-4D97-AF65-F5344CB8AC3E}">
        <p14:creationId xmlns:p14="http://schemas.microsoft.com/office/powerpoint/2010/main" val="252151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82043A-400B-49B9-BEDE-4B755E19C072}"/>
              </a:ext>
            </a:extLst>
          </p:cNvPr>
          <p:cNvPicPr>
            <a:picLocks noGrp="1" noChangeAspect="1"/>
          </p:cNvPicPr>
          <p:nvPr>
            <p:ph idx="4294967295"/>
          </p:nvPr>
        </p:nvPicPr>
        <p:blipFill>
          <a:blip r:embed="rId2"/>
          <a:stretch>
            <a:fillRect/>
          </a:stretch>
        </p:blipFill>
        <p:spPr>
          <a:xfrm>
            <a:off x="1257609" y="1386366"/>
            <a:ext cx="3592513" cy="5471633"/>
          </a:xfrm>
        </p:spPr>
      </p:pic>
      <p:pic>
        <p:nvPicPr>
          <p:cNvPr id="7" name="Picture 6">
            <a:extLst>
              <a:ext uri="{FF2B5EF4-FFF2-40B4-BE49-F238E27FC236}">
                <a16:creationId xmlns:a16="http://schemas.microsoft.com/office/drawing/2014/main" id="{9C128B3E-5983-4920-8F83-EE143A91D19B}"/>
              </a:ext>
            </a:extLst>
          </p:cNvPr>
          <p:cNvPicPr>
            <a:picLocks noChangeAspect="1"/>
          </p:cNvPicPr>
          <p:nvPr/>
        </p:nvPicPr>
        <p:blipFill>
          <a:blip r:embed="rId3"/>
          <a:stretch>
            <a:fillRect/>
          </a:stretch>
        </p:blipFill>
        <p:spPr>
          <a:xfrm>
            <a:off x="4850122" y="1386366"/>
            <a:ext cx="3592513" cy="5471633"/>
          </a:xfrm>
          <a:prstGeom prst="rect">
            <a:avLst/>
          </a:prstGeom>
        </p:spPr>
      </p:pic>
      <p:pic>
        <p:nvPicPr>
          <p:cNvPr id="9" name="Picture 8">
            <a:extLst>
              <a:ext uri="{FF2B5EF4-FFF2-40B4-BE49-F238E27FC236}">
                <a16:creationId xmlns:a16="http://schemas.microsoft.com/office/drawing/2014/main" id="{DB71099F-619D-4676-99C4-1694D2F5C45D}"/>
              </a:ext>
            </a:extLst>
          </p:cNvPr>
          <p:cNvPicPr>
            <a:picLocks noChangeAspect="1"/>
          </p:cNvPicPr>
          <p:nvPr/>
        </p:nvPicPr>
        <p:blipFill>
          <a:blip r:embed="rId4"/>
          <a:stretch>
            <a:fillRect/>
          </a:stretch>
        </p:blipFill>
        <p:spPr>
          <a:xfrm>
            <a:off x="8442635" y="1386366"/>
            <a:ext cx="3749365" cy="5471634"/>
          </a:xfrm>
          <a:prstGeom prst="rect">
            <a:avLst/>
          </a:prstGeom>
        </p:spPr>
      </p:pic>
      <p:sp>
        <p:nvSpPr>
          <p:cNvPr id="10" name="TextBox 9">
            <a:extLst>
              <a:ext uri="{FF2B5EF4-FFF2-40B4-BE49-F238E27FC236}">
                <a16:creationId xmlns:a16="http://schemas.microsoft.com/office/drawing/2014/main" id="{73308EA8-B260-4CF0-8DF7-36CA69548B1B}"/>
              </a:ext>
            </a:extLst>
          </p:cNvPr>
          <p:cNvSpPr txBox="1"/>
          <p:nvPr/>
        </p:nvSpPr>
        <p:spPr>
          <a:xfrm>
            <a:off x="0" y="146304"/>
            <a:ext cx="5212080" cy="523220"/>
          </a:xfrm>
          <a:prstGeom prst="rect">
            <a:avLst/>
          </a:prstGeom>
          <a:noFill/>
        </p:spPr>
        <p:txBody>
          <a:bodyPr wrap="square" rtlCol="0">
            <a:spAutoFit/>
          </a:bodyPr>
          <a:lstStyle/>
          <a:p>
            <a:r>
              <a:rPr lang="en-US" sz="2800" b="1" dirty="0"/>
              <a:t>Model Performances / Histories</a:t>
            </a:r>
          </a:p>
        </p:txBody>
      </p:sp>
    </p:spTree>
    <p:extLst>
      <p:ext uri="{BB962C8B-B14F-4D97-AF65-F5344CB8AC3E}">
        <p14:creationId xmlns:p14="http://schemas.microsoft.com/office/powerpoint/2010/main" val="1211676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1305</TotalTime>
  <Words>334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Traffic Sign Recognition</vt:lpstr>
      <vt:lpstr>Problem Statement</vt:lpstr>
      <vt:lpstr>Clients / Intended Audience</vt:lpstr>
      <vt:lpstr>Dataset</vt:lpstr>
      <vt:lpstr>Exploratory Data Analysis   </vt:lpstr>
      <vt:lpstr>PowerPoint Presentation</vt:lpstr>
      <vt:lpstr>Image Augmentation</vt:lpstr>
      <vt:lpstr>Training</vt:lpstr>
      <vt:lpstr>PowerPoint Presentation</vt:lpstr>
      <vt:lpstr>Model Testing</vt:lpstr>
      <vt:lpstr>Confusion Matrix Heatmap for CNN model</vt:lpstr>
      <vt:lpstr>Ensemble of the Models</vt:lpstr>
      <vt:lpstr>Classification Report of Weighted Ensemble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23</cp:revision>
  <cp:lastPrinted>2021-03-04T22:31:08Z</cp:lastPrinted>
  <dcterms:created xsi:type="dcterms:W3CDTF">2021-02-26T20:53:58Z</dcterms:created>
  <dcterms:modified xsi:type="dcterms:W3CDTF">2021-03-31T14:37:13Z</dcterms:modified>
</cp:coreProperties>
</file>