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57" r:id="rId3"/>
    <p:sldId id="258" r:id="rId4"/>
    <p:sldId id="259" r:id="rId5"/>
    <p:sldId id="261" r:id="rId6"/>
    <p:sldId id="262" r:id="rId7"/>
    <p:sldId id="265" r:id="rId8"/>
    <p:sldId id="269" r:id="rId9"/>
    <p:sldId id="270" r:id="rId10"/>
    <p:sldId id="271" r:id="rId11"/>
    <p:sldId id="263" r:id="rId12"/>
    <p:sldId id="272" r:id="rId13"/>
    <p:sldId id="273"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0A0A1-D815-43D3-8707-14A0B027B387}" type="datetimeFigureOut">
              <a:rPr lang="en-US" smtClean="0"/>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686CE-F5A9-4A19-8769-7C0CC08E3153}" type="slidenum">
              <a:rPr lang="en-US" smtClean="0"/>
              <a:t>‹#›</a:t>
            </a:fld>
            <a:endParaRPr lang="en-US"/>
          </a:p>
        </p:txBody>
      </p:sp>
    </p:spTree>
    <p:extLst>
      <p:ext uri="{BB962C8B-B14F-4D97-AF65-F5344CB8AC3E}">
        <p14:creationId xmlns:p14="http://schemas.microsoft.com/office/powerpoint/2010/main" val="169284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4/9/2021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eowmeowmeowmeowmeow/gtsrb-german-traffic-sig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B23E-8193-43E5-BE15-D9C19CC4BAE9}"/>
              </a:ext>
            </a:extLst>
          </p:cNvPr>
          <p:cNvSpPr>
            <a:spLocks noGrp="1"/>
          </p:cNvSpPr>
          <p:nvPr>
            <p:ph type="ctrTitle"/>
          </p:nvPr>
        </p:nvSpPr>
        <p:spPr/>
        <p:txBody>
          <a:bodyPr/>
          <a:lstStyle/>
          <a:p>
            <a:r>
              <a:rPr lang="en-US" dirty="0"/>
              <a:t>Traffic Sign Recognition</a:t>
            </a:r>
          </a:p>
        </p:txBody>
      </p:sp>
      <p:sp>
        <p:nvSpPr>
          <p:cNvPr id="3" name="Subtitle 2">
            <a:extLst>
              <a:ext uri="{FF2B5EF4-FFF2-40B4-BE49-F238E27FC236}">
                <a16:creationId xmlns:a16="http://schemas.microsoft.com/office/drawing/2014/main" id="{8DD0ACA1-28F1-43A1-A277-A0069872C236}"/>
              </a:ext>
            </a:extLst>
          </p:cNvPr>
          <p:cNvSpPr>
            <a:spLocks noGrp="1"/>
          </p:cNvSpPr>
          <p:nvPr>
            <p:ph type="subTitle" idx="1"/>
          </p:nvPr>
        </p:nvSpPr>
        <p:spPr/>
        <p:txBody>
          <a:bodyPr/>
          <a:lstStyle/>
          <a:p>
            <a:r>
              <a:rPr lang="en-US" dirty="0"/>
              <a:t>Anshul Bhardwaj</a:t>
            </a:r>
          </a:p>
        </p:txBody>
      </p:sp>
    </p:spTree>
    <p:extLst>
      <p:ext uri="{BB962C8B-B14F-4D97-AF65-F5344CB8AC3E}">
        <p14:creationId xmlns:p14="http://schemas.microsoft.com/office/powerpoint/2010/main" val="73820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0C1C-FE56-4F2E-9A2F-3BE6F93B7966}"/>
              </a:ext>
            </a:extLst>
          </p:cNvPr>
          <p:cNvSpPr>
            <a:spLocks noGrp="1"/>
          </p:cNvSpPr>
          <p:nvPr>
            <p:ph type="title"/>
          </p:nvPr>
        </p:nvSpPr>
        <p:spPr/>
        <p:txBody>
          <a:bodyPr/>
          <a:lstStyle/>
          <a:p>
            <a:r>
              <a:rPr lang="en-US" dirty="0"/>
              <a:t>Model Testing</a:t>
            </a:r>
          </a:p>
        </p:txBody>
      </p:sp>
      <p:sp>
        <p:nvSpPr>
          <p:cNvPr id="3" name="TextBox 2">
            <a:extLst>
              <a:ext uri="{FF2B5EF4-FFF2-40B4-BE49-F238E27FC236}">
                <a16:creationId xmlns:a16="http://schemas.microsoft.com/office/drawing/2014/main" id="{618D68AA-9C69-44E1-A69C-797D9539FCE3}"/>
              </a:ext>
            </a:extLst>
          </p:cNvPr>
          <p:cNvSpPr txBox="1"/>
          <p:nvPr/>
        </p:nvSpPr>
        <p:spPr>
          <a:xfrm>
            <a:off x="3604333" y="1455937"/>
            <a:ext cx="8087558"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Model accuracies for the models were as follows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FC1A9821-2BF4-4E9F-A5A1-461F25BF7AB9}"/>
              </a:ext>
            </a:extLst>
          </p:cNvPr>
          <p:cNvGraphicFramePr>
            <a:graphicFrameLocks noGrp="1"/>
          </p:cNvGraphicFramePr>
          <p:nvPr>
            <p:extLst>
              <p:ext uri="{D42A27DB-BD31-4B8C-83A1-F6EECF244321}">
                <p14:modId xmlns:p14="http://schemas.microsoft.com/office/powerpoint/2010/main" val="2259252676"/>
              </p:ext>
            </p:extLst>
          </p:nvPr>
        </p:nvGraphicFramePr>
        <p:xfrm>
          <a:off x="4679487" y="2468816"/>
          <a:ext cx="5937250" cy="872744"/>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259858463"/>
                    </a:ext>
                  </a:extLst>
                </a:gridCol>
                <a:gridCol w="2968625">
                  <a:extLst>
                    <a:ext uri="{9D8B030D-6E8A-4147-A177-3AD203B41FA5}">
                      <a16:colId xmlns:a16="http://schemas.microsoft.com/office/drawing/2014/main" val="1428449054"/>
                    </a:ext>
                  </a:extLst>
                </a:gridCol>
              </a:tblGrid>
              <a:tr h="0">
                <a:tc>
                  <a:txBody>
                    <a:bodyPr/>
                    <a:lstStyle/>
                    <a:p>
                      <a:pPr marL="0" marR="0" algn="ctr">
                        <a:lnSpc>
                          <a:spcPct val="107000"/>
                        </a:lnSpc>
                        <a:spcBef>
                          <a:spcPts val="0"/>
                        </a:spcBef>
                        <a:spcAft>
                          <a:spcPts val="0"/>
                        </a:spcAft>
                      </a:pPr>
                      <a:r>
                        <a:rPr lang="en-US" sz="1400">
                          <a:effectLst/>
                        </a:rPr>
                        <a:t>Model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7740096"/>
                  </a:ext>
                </a:extLst>
              </a:tr>
              <a:tr h="0">
                <a:tc>
                  <a:txBody>
                    <a:bodyPr/>
                    <a:lstStyle/>
                    <a:p>
                      <a:pPr marL="0" marR="0" algn="ctr">
                        <a:lnSpc>
                          <a:spcPct val="107000"/>
                        </a:lnSpc>
                        <a:spcBef>
                          <a:spcPts val="0"/>
                        </a:spcBef>
                        <a:spcAft>
                          <a:spcPts val="0"/>
                        </a:spcAft>
                      </a:pPr>
                      <a:r>
                        <a:rPr lang="en-US" sz="1400" dirty="0">
                          <a:effectLst/>
                        </a:rPr>
                        <a:t>CNN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98.72%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4741526"/>
                  </a:ext>
                </a:extLst>
              </a:tr>
              <a:tr h="0">
                <a:tc>
                  <a:txBody>
                    <a:bodyPr/>
                    <a:lstStyle/>
                    <a:p>
                      <a:pPr marL="0" marR="0" algn="ctr">
                        <a:lnSpc>
                          <a:spcPct val="107000"/>
                        </a:lnSpc>
                        <a:spcBef>
                          <a:spcPts val="0"/>
                        </a:spcBef>
                        <a:spcAft>
                          <a:spcPts val="0"/>
                        </a:spcAft>
                      </a:pPr>
                      <a:r>
                        <a:rPr lang="en-US" sz="1400" dirty="0">
                          <a:effectLst/>
                        </a:rPr>
                        <a:t>ResNet50V2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96.61%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1339024"/>
                  </a:ext>
                </a:extLst>
              </a:tr>
              <a:tr h="0">
                <a:tc>
                  <a:txBody>
                    <a:bodyPr/>
                    <a:lstStyle/>
                    <a:p>
                      <a:pPr marL="0" marR="0" algn="ctr">
                        <a:lnSpc>
                          <a:spcPct val="107000"/>
                        </a:lnSpc>
                        <a:spcBef>
                          <a:spcPts val="0"/>
                        </a:spcBef>
                        <a:spcAft>
                          <a:spcPts val="0"/>
                        </a:spcAft>
                      </a:pPr>
                      <a:r>
                        <a:rPr lang="en-US" sz="1400" dirty="0">
                          <a:effectLst/>
                        </a:rPr>
                        <a:t>VGG19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98.33%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6529080"/>
                  </a:ext>
                </a:extLst>
              </a:tr>
            </a:tbl>
          </a:graphicData>
        </a:graphic>
      </p:graphicFrame>
      <p:sp>
        <p:nvSpPr>
          <p:cNvPr id="5" name="TextBox 4">
            <a:extLst>
              <a:ext uri="{FF2B5EF4-FFF2-40B4-BE49-F238E27FC236}">
                <a16:creationId xmlns:a16="http://schemas.microsoft.com/office/drawing/2014/main" id="{49B5724D-A4AB-4EF6-84C9-A47D23A16B0D}"/>
              </a:ext>
            </a:extLst>
          </p:cNvPr>
          <p:cNvSpPr txBox="1"/>
          <p:nvPr/>
        </p:nvSpPr>
        <p:spPr>
          <a:xfrm>
            <a:off x="3737498" y="4303853"/>
            <a:ext cx="7359589" cy="369332"/>
          </a:xfrm>
          <a:prstGeom prst="rect">
            <a:avLst/>
          </a:prstGeom>
          <a:noFill/>
        </p:spPr>
        <p:txBody>
          <a:bodyPr wrap="square" rtlCol="0">
            <a:spAutoFit/>
          </a:bodyPr>
          <a:lstStyle/>
          <a:p>
            <a:pPr marL="285750" indent="-285750">
              <a:buFont typeface="Arial" panose="020B0604020202020204" pitchFamily="34" charset="0"/>
              <a:buChar char="•"/>
            </a:pPr>
            <a:r>
              <a:rPr lang="en-US" dirty="0"/>
              <a:t>CNN model performed the best.</a:t>
            </a:r>
          </a:p>
        </p:txBody>
      </p:sp>
    </p:spTree>
    <p:extLst>
      <p:ext uri="{BB962C8B-B14F-4D97-AF65-F5344CB8AC3E}">
        <p14:creationId xmlns:p14="http://schemas.microsoft.com/office/powerpoint/2010/main" val="2986665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338FD-D1C3-44B1-87FC-6DFC7FEFA730}"/>
              </a:ext>
            </a:extLst>
          </p:cNvPr>
          <p:cNvSpPr>
            <a:spLocks noGrp="1"/>
          </p:cNvSpPr>
          <p:nvPr>
            <p:ph type="title"/>
          </p:nvPr>
        </p:nvSpPr>
        <p:spPr/>
        <p:txBody>
          <a:bodyPr/>
          <a:lstStyle/>
          <a:p>
            <a:r>
              <a:rPr lang="en-US" dirty="0"/>
              <a:t>Confusion Matrix Heatmap for CNN model</a:t>
            </a:r>
          </a:p>
        </p:txBody>
      </p:sp>
      <p:pic>
        <p:nvPicPr>
          <p:cNvPr id="4" name="Picture 3">
            <a:extLst>
              <a:ext uri="{FF2B5EF4-FFF2-40B4-BE49-F238E27FC236}">
                <a16:creationId xmlns:a16="http://schemas.microsoft.com/office/drawing/2014/main" id="{B8A5CF1F-9F57-4E18-8064-87475EB8FA21}"/>
              </a:ext>
            </a:extLst>
          </p:cNvPr>
          <p:cNvPicPr>
            <a:picLocks noChangeAspect="1"/>
          </p:cNvPicPr>
          <p:nvPr/>
        </p:nvPicPr>
        <p:blipFill>
          <a:blip r:embed="rId2"/>
          <a:stretch>
            <a:fillRect/>
          </a:stretch>
        </p:blipFill>
        <p:spPr>
          <a:xfrm>
            <a:off x="3462291" y="0"/>
            <a:ext cx="8291744" cy="5295005"/>
          </a:xfrm>
          <a:prstGeom prst="rect">
            <a:avLst/>
          </a:prstGeom>
        </p:spPr>
      </p:pic>
      <p:sp>
        <p:nvSpPr>
          <p:cNvPr id="3" name="TextBox 2">
            <a:extLst>
              <a:ext uri="{FF2B5EF4-FFF2-40B4-BE49-F238E27FC236}">
                <a16:creationId xmlns:a16="http://schemas.microsoft.com/office/drawing/2014/main" id="{4CB15395-D8D0-4334-B987-05C426068A6D}"/>
              </a:ext>
            </a:extLst>
          </p:cNvPr>
          <p:cNvSpPr txBox="1"/>
          <p:nvPr/>
        </p:nvSpPr>
        <p:spPr>
          <a:xfrm>
            <a:off x="5157926" y="5205151"/>
            <a:ext cx="4900474" cy="369332"/>
          </a:xfrm>
          <a:prstGeom prst="rect">
            <a:avLst/>
          </a:prstGeom>
          <a:noFill/>
        </p:spPr>
        <p:txBody>
          <a:bodyPr wrap="square" rtlCol="0">
            <a:spAutoFit/>
          </a:bodyPr>
          <a:lstStyle/>
          <a:p>
            <a:r>
              <a:rPr lang="en-US" dirty="0"/>
              <a:t>Image : Confusion Matrix for CNN based Model</a:t>
            </a:r>
          </a:p>
        </p:txBody>
      </p:sp>
      <p:sp>
        <p:nvSpPr>
          <p:cNvPr id="7" name="TextBox 6">
            <a:extLst>
              <a:ext uri="{FF2B5EF4-FFF2-40B4-BE49-F238E27FC236}">
                <a16:creationId xmlns:a16="http://schemas.microsoft.com/office/drawing/2014/main" id="{1475058F-5D15-477F-83B7-4598D3DD5059}"/>
              </a:ext>
            </a:extLst>
          </p:cNvPr>
          <p:cNvSpPr txBox="1"/>
          <p:nvPr/>
        </p:nvSpPr>
        <p:spPr>
          <a:xfrm>
            <a:off x="3808520" y="5574483"/>
            <a:ext cx="7590408" cy="1200329"/>
          </a:xfrm>
          <a:prstGeom prst="rect">
            <a:avLst/>
          </a:prstGeom>
          <a:noFill/>
        </p:spPr>
        <p:txBody>
          <a:bodyPr wrap="square" rtlCol="0">
            <a:spAutoFit/>
          </a:bodyPr>
          <a:lstStyle/>
          <a:p>
            <a:pPr>
              <a:buClr>
                <a:schemeClr val="accent1"/>
              </a:buClr>
            </a:pPr>
            <a:r>
              <a:rPr lang="en-US" dirty="0"/>
              <a:t>Important Observations : </a:t>
            </a:r>
          </a:p>
          <a:p>
            <a:pPr marL="285750" indent="-285750">
              <a:buClr>
                <a:schemeClr val="accent1"/>
              </a:buClr>
              <a:buFont typeface="Arial" panose="020B0604020202020204" pitchFamily="34" charset="0"/>
              <a:buChar char="•"/>
            </a:pPr>
            <a:r>
              <a:rPr lang="en-US" dirty="0"/>
              <a:t>10 Images belonging to </a:t>
            </a:r>
            <a:r>
              <a:rPr lang="en-US" dirty="0" err="1"/>
              <a:t>ClassId</a:t>
            </a:r>
            <a:r>
              <a:rPr lang="en-US" dirty="0"/>
              <a:t>  27 are being assigned to </a:t>
            </a:r>
            <a:r>
              <a:rPr lang="en-US" dirty="0" err="1"/>
              <a:t>ClassId</a:t>
            </a:r>
            <a:r>
              <a:rPr lang="en-US" dirty="0"/>
              <a:t> 21.</a:t>
            </a:r>
          </a:p>
          <a:p>
            <a:pPr marL="285750" indent="-285750">
              <a:buClr>
                <a:schemeClr val="accent1"/>
              </a:buClr>
              <a:buFont typeface="Arial" panose="020B0604020202020204" pitchFamily="34" charset="0"/>
              <a:buChar char="•"/>
            </a:pPr>
            <a:r>
              <a:rPr lang="en-US" dirty="0"/>
              <a:t>This CNN model’s overall performance is really good with no other significant misclassifications.  </a:t>
            </a:r>
          </a:p>
        </p:txBody>
      </p:sp>
    </p:spTree>
    <p:extLst>
      <p:ext uri="{BB962C8B-B14F-4D97-AF65-F5344CB8AC3E}">
        <p14:creationId xmlns:p14="http://schemas.microsoft.com/office/powerpoint/2010/main" val="824368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9D99-ACEF-42E6-9115-71DB5C54F64F}"/>
              </a:ext>
            </a:extLst>
          </p:cNvPr>
          <p:cNvSpPr>
            <a:spLocks noGrp="1"/>
          </p:cNvSpPr>
          <p:nvPr>
            <p:ph type="title"/>
          </p:nvPr>
        </p:nvSpPr>
        <p:spPr/>
        <p:txBody>
          <a:bodyPr/>
          <a:lstStyle/>
          <a:p>
            <a:r>
              <a:rPr lang="en-US" dirty="0"/>
              <a:t>Ensemble of the Models</a:t>
            </a:r>
          </a:p>
        </p:txBody>
      </p:sp>
      <p:sp>
        <p:nvSpPr>
          <p:cNvPr id="3" name="Content Placeholder 2">
            <a:extLst>
              <a:ext uri="{FF2B5EF4-FFF2-40B4-BE49-F238E27FC236}">
                <a16:creationId xmlns:a16="http://schemas.microsoft.com/office/drawing/2014/main" id="{0F896FF5-EB11-46B4-9F53-8CDE7D6C2C71}"/>
              </a:ext>
            </a:extLst>
          </p:cNvPr>
          <p:cNvSpPr>
            <a:spLocks noGrp="1"/>
          </p:cNvSpPr>
          <p:nvPr>
            <p:ph idx="1"/>
          </p:nvPr>
        </p:nvSpPr>
        <p:spPr>
          <a:xfrm>
            <a:off x="3869268" y="864108"/>
            <a:ext cx="7315200" cy="1009080"/>
          </a:xfrm>
        </p:spPr>
        <p:txBody>
          <a:bodyPr/>
          <a:lstStyle/>
          <a:p>
            <a:r>
              <a:rPr lang="en-US" dirty="0" err="1"/>
              <a:t>Ensembling</a:t>
            </a:r>
            <a:r>
              <a:rPr lang="en-US" dirty="0"/>
              <a:t> of the models had shown the significant improvement in accuracy</a:t>
            </a:r>
          </a:p>
        </p:txBody>
      </p:sp>
      <p:sp>
        <p:nvSpPr>
          <p:cNvPr id="4" name="TextBox 3">
            <a:extLst>
              <a:ext uri="{FF2B5EF4-FFF2-40B4-BE49-F238E27FC236}">
                <a16:creationId xmlns:a16="http://schemas.microsoft.com/office/drawing/2014/main" id="{2B9C70E4-3D78-466B-A480-3E152F2F38FE}"/>
              </a:ext>
            </a:extLst>
          </p:cNvPr>
          <p:cNvSpPr txBox="1"/>
          <p:nvPr/>
        </p:nvSpPr>
        <p:spPr>
          <a:xfrm>
            <a:off x="3869268" y="1997476"/>
            <a:ext cx="7315200" cy="923330"/>
          </a:xfrm>
          <a:prstGeom prst="rect">
            <a:avLst/>
          </a:prstGeom>
          <a:noFill/>
        </p:spPr>
        <p:txBody>
          <a:bodyPr wrap="square" rtlCol="0">
            <a:spAutoFit/>
          </a:bodyPr>
          <a:lstStyle/>
          <a:p>
            <a:r>
              <a:rPr lang="en-US" dirty="0"/>
              <a:t>Ensemble model performance were as follows – </a:t>
            </a:r>
          </a:p>
          <a:p>
            <a:endParaRPr lang="en-US" dirty="0"/>
          </a:p>
          <a:p>
            <a:endParaRPr lang="en-US" dirty="0"/>
          </a:p>
        </p:txBody>
      </p:sp>
      <p:graphicFrame>
        <p:nvGraphicFramePr>
          <p:cNvPr id="5" name="Table 5">
            <a:extLst>
              <a:ext uri="{FF2B5EF4-FFF2-40B4-BE49-F238E27FC236}">
                <a16:creationId xmlns:a16="http://schemas.microsoft.com/office/drawing/2014/main" id="{FA227095-24AD-4792-96E0-A1C7E0AA4D46}"/>
              </a:ext>
            </a:extLst>
          </p:cNvPr>
          <p:cNvGraphicFramePr>
            <a:graphicFrameLocks noGrp="1"/>
          </p:cNvGraphicFramePr>
          <p:nvPr>
            <p:extLst>
              <p:ext uri="{D42A27DB-BD31-4B8C-83A1-F6EECF244321}">
                <p14:modId xmlns:p14="http://schemas.microsoft.com/office/powerpoint/2010/main" val="2624890861"/>
              </p:ext>
            </p:extLst>
          </p:nvPr>
        </p:nvGraphicFramePr>
        <p:xfrm>
          <a:off x="4163626" y="2459141"/>
          <a:ext cx="7164282" cy="1478280"/>
        </p:xfrm>
        <a:graphic>
          <a:graphicData uri="http://schemas.openxmlformats.org/drawingml/2006/table">
            <a:tbl>
              <a:tblPr firstRow="1" bandRow="1">
                <a:tableStyleId>{5C22544A-7EE6-4342-B048-85BDC9FD1C3A}</a:tableStyleId>
              </a:tblPr>
              <a:tblGrid>
                <a:gridCol w="3582141">
                  <a:extLst>
                    <a:ext uri="{9D8B030D-6E8A-4147-A177-3AD203B41FA5}">
                      <a16:colId xmlns:a16="http://schemas.microsoft.com/office/drawing/2014/main" val="2386523925"/>
                    </a:ext>
                  </a:extLst>
                </a:gridCol>
                <a:gridCol w="3582141">
                  <a:extLst>
                    <a:ext uri="{9D8B030D-6E8A-4147-A177-3AD203B41FA5}">
                      <a16:colId xmlns:a16="http://schemas.microsoft.com/office/drawing/2014/main" val="2784744387"/>
                    </a:ext>
                  </a:extLst>
                </a:gridCol>
              </a:tblGrid>
              <a:tr h="318149">
                <a:tc>
                  <a:txBody>
                    <a:bodyPr/>
                    <a:lstStyle/>
                    <a:p>
                      <a:pPr algn="ctr"/>
                      <a:r>
                        <a:rPr lang="en-US" dirty="0"/>
                        <a:t>Type of Ensemble</a:t>
                      </a:r>
                    </a:p>
                  </a:txBody>
                  <a:tcPr/>
                </a:tc>
                <a:tc>
                  <a:txBody>
                    <a:bodyPr/>
                    <a:lstStyle/>
                    <a:p>
                      <a:pPr algn="ctr"/>
                      <a:r>
                        <a:rPr lang="en-US" dirty="0"/>
                        <a:t>Accuracy </a:t>
                      </a:r>
                    </a:p>
                  </a:txBody>
                  <a:tcPr/>
                </a:tc>
                <a:extLst>
                  <a:ext uri="{0D108BD9-81ED-4DB2-BD59-A6C34878D82A}">
                    <a16:rowId xmlns:a16="http://schemas.microsoft.com/office/drawing/2014/main" val="1529880669"/>
                  </a:ext>
                </a:extLst>
              </a:tr>
              <a:tr h="370840">
                <a:tc>
                  <a:txBody>
                    <a:bodyPr/>
                    <a:lstStyle/>
                    <a:p>
                      <a:pPr algn="ctr"/>
                      <a:r>
                        <a:rPr lang="en-US" dirty="0"/>
                        <a:t>Mean Ensemble (Soft Voting)</a:t>
                      </a:r>
                    </a:p>
                  </a:txBody>
                  <a:tcPr/>
                </a:tc>
                <a:tc>
                  <a:txBody>
                    <a:bodyPr/>
                    <a:lstStyle/>
                    <a:p>
                      <a:pPr algn="ctr"/>
                      <a:r>
                        <a:rPr lang="en-US" dirty="0"/>
                        <a:t>99.07 %</a:t>
                      </a:r>
                    </a:p>
                  </a:txBody>
                  <a:tcPr/>
                </a:tc>
                <a:extLst>
                  <a:ext uri="{0D108BD9-81ED-4DB2-BD59-A6C34878D82A}">
                    <a16:rowId xmlns:a16="http://schemas.microsoft.com/office/drawing/2014/main" val="996518857"/>
                  </a:ext>
                </a:extLst>
              </a:tr>
              <a:tr h="370840">
                <a:tc>
                  <a:txBody>
                    <a:bodyPr/>
                    <a:lstStyle/>
                    <a:p>
                      <a:pPr algn="ctr"/>
                      <a:r>
                        <a:rPr lang="en-US" dirty="0"/>
                        <a:t>Weighted Ensemble</a:t>
                      </a:r>
                    </a:p>
                  </a:txBody>
                  <a:tcPr/>
                </a:tc>
                <a:tc>
                  <a:txBody>
                    <a:bodyPr/>
                    <a:lstStyle/>
                    <a:p>
                      <a:pPr algn="ctr"/>
                      <a:r>
                        <a:rPr lang="en-US" dirty="0"/>
                        <a:t>99.10 %</a:t>
                      </a:r>
                    </a:p>
                  </a:txBody>
                  <a:tcPr/>
                </a:tc>
                <a:extLst>
                  <a:ext uri="{0D108BD9-81ED-4DB2-BD59-A6C34878D82A}">
                    <a16:rowId xmlns:a16="http://schemas.microsoft.com/office/drawing/2014/main" val="2967981851"/>
                  </a:ext>
                </a:extLst>
              </a:tr>
              <a:tr h="370840">
                <a:tc>
                  <a:txBody>
                    <a:bodyPr/>
                    <a:lstStyle/>
                    <a:p>
                      <a:pPr algn="ctr"/>
                      <a:r>
                        <a:rPr lang="en-US" dirty="0"/>
                        <a:t>Mode Ensemble (Hard Voting)</a:t>
                      </a:r>
                    </a:p>
                  </a:txBody>
                  <a:tcPr/>
                </a:tc>
                <a:tc>
                  <a:txBody>
                    <a:bodyPr/>
                    <a:lstStyle/>
                    <a:p>
                      <a:pPr algn="ctr"/>
                      <a:r>
                        <a:rPr lang="en-US" dirty="0"/>
                        <a:t>98.72 %</a:t>
                      </a:r>
                    </a:p>
                  </a:txBody>
                  <a:tcPr/>
                </a:tc>
                <a:extLst>
                  <a:ext uri="{0D108BD9-81ED-4DB2-BD59-A6C34878D82A}">
                    <a16:rowId xmlns:a16="http://schemas.microsoft.com/office/drawing/2014/main" val="1826978573"/>
                  </a:ext>
                </a:extLst>
              </a:tr>
            </a:tbl>
          </a:graphicData>
        </a:graphic>
      </p:graphicFrame>
      <p:sp>
        <p:nvSpPr>
          <p:cNvPr id="6" name="TextBox 5">
            <a:extLst>
              <a:ext uri="{FF2B5EF4-FFF2-40B4-BE49-F238E27FC236}">
                <a16:creationId xmlns:a16="http://schemas.microsoft.com/office/drawing/2014/main" id="{D5206D04-1455-4C9E-9DE3-2C71C166FF0E}"/>
              </a:ext>
            </a:extLst>
          </p:cNvPr>
          <p:cNvSpPr txBox="1"/>
          <p:nvPr/>
        </p:nvSpPr>
        <p:spPr>
          <a:xfrm>
            <a:off x="3968318" y="4376691"/>
            <a:ext cx="73152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Weighted Ensemble had shown highest accuracy.</a:t>
            </a:r>
          </a:p>
        </p:txBody>
      </p:sp>
    </p:spTree>
    <p:extLst>
      <p:ext uri="{BB962C8B-B14F-4D97-AF65-F5344CB8AC3E}">
        <p14:creationId xmlns:p14="http://schemas.microsoft.com/office/powerpoint/2010/main" val="112792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CA0-069D-4188-A66D-FC566B1EE237}"/>
              </a:ext>
            </a:extLst>
          </p:cNvPr>
          <p:cNvSpPr>
            <a:spLocks noGrp="1"/>
          </p:cNvSpPr>
          <p:nvPr>
            <p:ph type="title"/>
          </p:nvPr>
        </p:nvSpPr>
        <p:spPr/>
        <p:txBody>
          <a:bodyPr/>
          <a:lstStyle/>
          <a:p>
            <a:r>
              <a:rPr lang="en-US" dirty="0"/>
              <a:t>Classification Report of Weighted Ensemble</a:t>
            </a:r>
          </a:p>
        </p:txBody>
      </p:sp>
      <p:pic>
        <p:nvPicPr>
          <p:cNvPr id="8" name="Picture 7">
            <a:extLst>
              <a:ext uri="{FF2B5EF4-FFF2-40B4-BE49-F238E27FC236}">
                <a16:creationId xmlns:a16="http://schemas.microsoft.com/office/drawing/2014/main" id="{1BA58CA2-0FB3-428E-9108-B3016AC34F62}"/>
              </a:ext>
            </a:extLst>
          </p:cNvPr>
          <p:cNvPicPr>
            <a:picLocks noChangeAspect="1"/>
          </p:cNvPicPr>
          <p:nvPr/>
        </p:nvPicPr>
        <p:blipFill>
          <a:blip r:embed="rId2"/>
          <a:stretch>
            <a:fillRect/>
          </a:stretch>
        </p:blipFill>
        <p:spPr>
          <a:xfrm>
            <a:off x="3838613" y="0"/>
            <a:ext cx="3147613" cy="6161103"/>
          </a:xfrm>
          <a:prstGeom prst="rect">
            <a:avLst/>
          </a:prstGeom>
        </p:spPr>
      </p:pic>
      <p:sp>
        <p:nvSpPr>
          <p:cNvPr id="4" name="TextBox 3">
            <a:extLst>
              <a:ext uri="{FF2B5EF4-FFF2-40B4-BE49-F238E27FC236}">
                <a16:creationId xmlns:a16="http://schemas.microsoft.com/office/drawing/2014/main" id="{9B3E54FA-0CB8-4E5D-A4BE-54B358DCC9BF}"/>
              </a:ext>
            </a:extLst>
          </p:cNvPr>
          <p:cNvSpPr txBox="1"/>
          <p:nvPr/>
        </p:nvSpPr>
        <p:spPr>
          <a:xfrm>
            <a:off x="7457243" y="1979785"/>
            <a:ext cx="4261282" cy="2308324"/>
          </a:xfrm>
          <a:prstGeom prst="rect">
            <a:avLst/>
          </a:prstGeom>
          <a:noFill/>
        </p:spPr>
        <p:txBody>
          <a:bodyPr wrap="square" rtlCol="0">
            <a:spAutoFit/>
          </a:bodyPr>
          <a:lstStyle/>
          <a:p>
            <a:pPr>
              <a:buClr>
                <a:schemeClr val="accent1"/>
              </a:buClr>
            </a:pPr>
            <a:r>
              <a:rPr lang="en-US" dirty="0"/>
              <a:t>Observations –</a:t>
            </a:r>
          </a:p>
          <a:p>
            <a:pPr>
              <a:buClr>
                <a:schemeClr val="accent1"/>
              </a:buClr>
            </a:pPr>
            <a:r>
              <a:rPr lang="en-US" dirty="0"/>
              <a:t> </a:t>
            </a:r>
          </a:p>
          <a:p>
            <a:pPr marL="285750" indent="-285750">
              <a:buClr>
                <a:schemeClr val="accent1"/>
              </a:buClr>
              <a:buFont typeface="Arial" panose="020B0604020202020204" pitchFamily="34" charset="0"/>
              <a:buChar char="•"/>
            </a:pPr>
            <a:r>
              <a:rPr lang="en-US" dirty="0"/>
              <a:t>Most of the classes has very good f1 score of 1 or 0.99</a:t>
            </a:r>
          </a:p>
          <a:p>
            <a:pPr marL="285750" indent="-285750">
              <a:buClr>
                <a:schemeClr val="accent1"/>
              </a:buClr>
              <a:buFont typeface="Arial" panose="020B0604020202020204" pitchFamily="34" charset="0"/>
              <a:buChar char="•"/>
            </a:pPr>
            <a:r>
              <a:rPr lang="en-US" dirty="0"/>
              <a:t>P</a:t>
            </a:r>
            <a:r>
              <a:rPr lang="en-US"/>
              <a:t>recision </a:t>
            </a:r>
            <a:r>
              <a:rPr lang="en-US" dirty="0"/>
              <a:t>for Class 21 is comparatively low.</a:t>
            </a:r>
          </a:p>
          <a:p>
            <a:pPr marL="285750" indent="-285750">
              <a:buClr>
                <a:schemeClr val="accent1"/>
              </a:buClr>
              <a:buFont typeface="Arial" panose="020B0604020202020204" pitchFamily="34" charset="0"/>
              <a:buChar char="•"/>
            </a:pPr>
            <a:r>
              <a:rPr lang="en-US" dirty="0"/>
              <a:t>Recall for Class 27 is comparatively low.</a:t>
            </a:r>
          </a:p>
          <a:p>
            <a:pPr marL="285750" indent="-285750">
              <a:buClr>
                <a:schemeClr val="accent1"/>
              </a:buClr>
              <a:buFont typeface="Arial" panose="020B0604020202020204" pitchFamily="34" charset="0"/>
              <a:buChar char="•"/>
            </a:pPr>
            <a:r>
              <a:rPr lang="en-US" dirty="0"/>
              <a:t>Overall f1-score is .99</a:t>
            </a:r>
          </a:p>
        </p:txBody>
      </p:sp>
      <p:sp>
        <p:nvSpPr>
          <p:cNvPr id="5" name="TextBox 4">
            <a:extLst>
              <a:ext uri="{FF2B5EF4-FFF2-40B4-BE49-F238E27FC236}">
                <a16:creationId xmlns:a16="http://schemas.microsoft.com/office/drawing/2014/main" id="{E7684AEF-7C91-4437-9DB7-06B48AAA31DE}"/>
              </a:ext>
            </a:extLst>
          </p:cNvPr>
          <p:cNvSpPr txBox="1"/>
          <p:nvPr/>
        </p:nvSpPr>
        <p:spPr>
          <a:xfrm>
            <a:off x="3764132" y="6285390"/>
            <a:ext cx="6152225" cy="369332"/>
          </a:xfrm>
          <a:prstGeom prst="rect">
            <a:avLst/>
          </a:prstGeom>
          <a:noFill/>
        </p:spPr>
        <p:txBody>
          <a:bodyPr wrap="square" rtlCol="0">
            <a:spAutoFit/>
          </a:bodyPr>
          <a:lstStyle/>
          <a:p>
            <a:r>
              <a:rPr lang="en-US" dirty="0"/>
              <a:t>Image : Classification Report of Weighted Ensemble Model </a:t>
            </a:r>
          </a:p>
        </p:txBody>
      </p:sp>
    </p:spTree>
    <p:extLst>
      <p:ext uri="{BB962C8B-B14F-4D97-AF65-F5344CB8AC3E}">
        <p14:creationId xmlns:p14="http://schemas.microsoft.com/office/powerpoint/2010/main" val="293013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FFDF-38DB-415A-A83B-875F6DF74F7B}"/>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EC6EC119-531A-4C3C-80D7-4230F3138F36}"/>
              </a:ext>
            </a:extLst>
          </p:cNvPr>
          <p:cNvSpPr>
            <a:spLocks noGrp="1"/>
          </p:cNvSpPr>
          <p:nvPr>
            <p:ph idx="1"/>
          </p:nvPr>
        </p:nvSpPr>
        <p:spPr/>
        <p:txBody>
          <a:bodyPr/>
          <a:lstStyle/>
          <a:p>
            <a:r>
              <a:rPr lang="en-US" dirty="0"/>
              <a:t>More Image augmentation</a:t>
            </a:r>
          </a:p>
          <a:p>
            <a:r>
              <a:rPr lang="en-US" dirty="0"/>
              <a:t>Class balancing through Image augmentation</a:t>
            </a:r>
          </a:p>
          <a:p>
            <a:r>
              <a:rPr lang="en-US" dirty="0"/>
              <a:t>Increase the input image dimension</a:t>
            </a:r>
          </a:p>
          <a:p>
            <a:r>
              <a:rPr lang="en-US" dirty="0"/>
              <a:t>Use More Image generators for better ram management</a:t>
            </a:r>
          </a:p>
          <a:p>
            <a:r>
              <a:rPr lang="en-US" dirty="0"/>
              <a:t>Make the models reproducible.</a:t>
            </a:r>
          </a:p>
          <a:p>
            <a:endParaRPr lang="en-US" dirty="0"/>
          </a:p>
        </p:txBody>
      </p:sp>
    </p:spTree>
    <p:extLst>
      <p:ext uri="{BB962C8B-B14F-4D97-AF65-F5344CB8AC3E}">
        <p14:creationId xmlns:p14="http://schemas.microsoft.com/office/powerpoint/2010/main" val="2165603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A3E1-CB99-479F-9B95-7BAC542DDDCC}"/>
              </a:ext>
            </a:extLst>
          </p:cNvPr>
          <p:cNvSpPr>
            <a:spLocks noGrp="1"/>
          </p:cNvSpPr>
          <p:nvPr>
            <p:ph type="title"/>
          </p:nvPr>
        </p:nvSpPr>
        <p:spPr>
          <a:xfrm>
            <a:off x="0" y="1123836"/>
            <a:ext cx="2947482" cy="4601183"/>
          </a:xfrm>
        </p:spPr>
        <p:txBody>
          <a:bodyPr>
            <a:normAutofit/>
          </a:bodyPr>
          <a:lstStyle/>
          <a:p>
            <a:r>
              <a:rPr lang="en-US" sz="4800" dirty="0"/>
              <a:t>Problem Statement</a:t>
            </a:r>
          </a:p>
        </p:txBody>
      </p:sp>
      <p:sp>
        <p:nvSpPr>
          <p:cNvPr id="3" name="Content Placeholder 2">
            <a:extLst>
              <a:ext uri="{FF2B5EF4-FFF2-40B4-BE49-F238E27FC236}">
                <a16:creationId xmlns:a16="http://schemas.microsoft.com/office/drawing/2014/main" id="{0A84E4CE-DEC6-44BA-9A7E-9C8AB0596B4E}"/>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Automated Traffic Sign recognition is an important part of self-driving vehicles.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Traffic Signs can provide range of variations between classes in terms of colors and shape.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project, I develop Deep Learning algorithms that will train on German Traffic Signs image dataset and them use these algorithms to classify unlabeled Traffic Signs images. The deep learning models will be built using Convolutional Neural Network and Transfer Learning. </a:t>
            </a:r>
          </a:p>
        </p:txBody>
      </p:sp>
    </p:spTree>
    <p:extLst>
      <p:ext uri="{BB962C8B-B14F-4D97-AF65-F5344CB8AC3E}">
        <p14:creationId xmlns:p14="http://schemas.microsoft.com/office/powerpoint/2010/main" val="276560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A7C0F-E466-4518-ACD4-043FCD9A8146}"/>
              </a:ext>
            </a:extLst>
          </p:cNvPr>
          <p:cNvSpPr>
            <a:spLocks noGrp="1"/>
          </p:cNvSpPr>
          <p:nvPr>
            <p:ph type="title"/>
          </p:nvPr>
        </p:nvSpPr>
        <p:spPr/>
        <p:txBody>
          <a:bodyPr/>
          <a:lstStyle/>
          <a:p>
            <a:r>
              <a:rPr lang="en-US" dirty="0"/>
              <a:t>Clients / Intended Audience</a:t>
            </a:r>
          </a:p>
        </p:txBody>
      </p:sp>
      <p:sp>
        <p:nvSpPr>
          <p:cNvPr id="5" name="Content Placeholder 4">
            <a:extLst>
              <a:ext uri="{FF2B5EF4-FFF2-40B4-BE49-F238E27FC236}">
                <a16:creationId xmlns:a16="http://schemas.microsoft.com/office/drawing/2014/main" id="{A31F4529-7047-4670-B13F-89E0C641D8CD}"/>
              </a:ext>
            </a:extLst>
          </p:cNvPr>
          <p:cNvSpPr>
            <a:spLocks noGrp="1"/>
          </p:cNvSpPr>
          <p:nvPr>
            <p:ph idx="1"/>
          </p:nvPr>
        </p:nvSpPr>
        <p:spPr/>
        <p:txBody>
          <a:bodyPr/>
          <a:lstStyle/>
          <a:p>
            <a:r>
              <a:rPr lang="en-US" dirty="0"/>
              <a:t>This model can be used by anyone who wants to what makes an automated self driving system. </a:t>
            </a:r>
          </a:p>
          <a:p>
            <a:pPr marL="0" indent="0">
              <a:buNone/>
            </a:pPr>
            <a:endParaRPr lang="en-US" dirty="0"/>
          </a:p>
        </p:txBody>
      </p:sp>
    </p:spTree>
    <p:extLst>
      <p:ext uri="{BB962C8B-B14F-4D97-AF65-F5344CB8AC3E}">
        <p14:creationId xmlns:p14="http://schemas.microsoft.com/office/powerpoint/2010/main" val="380580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7708-665B-401F-B982-C5CE4C20981D}"/>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11459A83-5E28-4143-A061-F7C43370ED5B}"/>
              </a:ext>
            </a:extLst>
          </p:cNvPr>
          <p:cNvSpPr>
            <a:spLocks noGrp="1"/>
          </p:cNvSpPr>
          <p:nvPr>
            <p:ph idx="1"/>
          </p:nvPr>
        </p:nvSpPr>
        <p:spPr/>
        <p:txBody>
          <a:bodyPr/>
          <a:lstStyle/>
          <a:p>
            <a:r>
              <a:rPr lang="en-US" dirty="0"/>
              <a:t>The dataset used for this project is taken from Kaggle</a:t>
            </a:r>
          </a:p>
          <a:p>
            <a:endParaRPr lang="en-US" dirty="0"/>
          </a:p>
          <a:p>
            <a:r>
              <a:rPr lang="en-US" u="sng" dirty="0">
                <a:hlinkClick r:id="rId2"/>
              </a:rPr>
              <a:t>https://www.kaggle.com/meowmeowmeowmeowmeow/gtsrb-german-traffic-sign</a:t>
            </a:r>
            <a:endParaRPr lang="en-US" u="sng" dirty="0"/>
          </a:p>
          <a:p>
            <a:endParaRPr lang="en-US" u="sng" dirty="0"/>
          </a:p>
          <a:p>
            <a:r>
              <a:rPr lang="en-US" dirty="0"/>
              <a:t>The dataset contains around 4oooo train images and 12000 test images. Metadata is also provided.</a:t>
            </a:r>
          </a:p>
        </p:txBody>
      </p:sp>
    </p:spTree>
    <p:extLst>
      <p:ext uri="{BB962C8B-B14F-4D97-AF65-F5344CB8AC3E}">
        <p14:creationId xmlns:p14="http://schemas.microsoft.com/office/powerpoint/2010/main" val="60234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22D1-F027-4261-A835-04514FA03C11}"/>
              </a:ext>
            </a:extLst>
          </p:cNvPr>
          <p:cNvSpPr>
            <a:spLocks noGrp="1"/>
          </p:cNvSpPr>
          <p:nvPr>
            <p:ph type="title"/>
          </p:nvPr>
        </p:nvSpPr>
        <p:spPr>
          <a:xfrm>
            <a:off x="252919" y="1123837"/>
            <a:ext cx="2906841" cy="4601183"/>
          </a:xfrm>
        </p:spPr>
        <p:txBody>
          <a:bodyPr/>
          <a:lstStyle/>
          <a:p>
            <a:r>
              <a:rPr lang="en-US" dirty="0"/>
              <a:t>Exploratory Data Analysis </a:t>
            </a:r>
            <a:br>
              <a:rPr lang="en-US" dirty="0"/>
            </a:br>
            <a:br>
              <a:rPr lang="en-US" dirty="0"/>
            </a:br>
            <a:endParaRPr lang="en-US" dirty="0"/>
          </a:p>
        </p:txBody>
      </p:sp>
      <p:sp>
        <p:nvSpPr>
          <p:cNvPr id="3" name="Content Placeholder 2">
            <a:extLst>
              <a:ext uri="{FF2B5EF4-FFF2-40B4-BE49-F238E27FC236}">
                <a16:creationId xmlns:a16="http://schemas.microsoft.com/office/drawing/2014/main" id="{072F404C-6195-4F8F-9CDB-A4A37BAAC16D}"/>
              </a:ext>
            </a:extLst>
          </p:cNvPr>
          <p:cNvSpPr>
            <a:spLocks noGrp="1"/>
          </p:cNvSpPr>
          <p:nvPr>
            <p:ph idx="1"/>
          </p:nvPr>
        </p:nvSpPr>
        <p:spPr>
          <a:xfrm>
            <a:off x="3469312" y="796847"/>
            <a:ext cx="7315200" cy="3457445"/>
          </a:xfrm>
        </p:spPr>
        <p:txBody>
          <a:bodyPr/>
          <a:lstStyle/>
          <a:p>
            <a:r>
              <a:rPr lang="en-US" dirty="0"/>
              <a:t>Distribution of Classes</a:t>
            </a:r>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pPr marL="0" indent="0">
              <a:buNone/>
            </a:pPr>
            <a:endParaRPr lang="en-US" dirty="0"/>
          </a:p>
          <a:p>
            <a:endParaRPr lang="en-US" dirty="0"/>
          </a:p>
        </p:txBody>
      </p:sp>
      <p:pic>
        <p:nvPicPr>
          <p:cNvPr id="1026" name="Picture 2">
            <a:extLst>
              <a:ext uri="{FF2B5EF4-FFF2-40B4-BE49-F238E27FC236}">
                <a16:creationId xmlns:a16="http://schemas.microsoft.com/office/drawing/2014/main" id="{9040B51E-90D7-417A-AF84-C685F7EAE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333" y="796847"/>
            <a:ext cx="6196615" cy="30881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6503A5-1316-4B11-98B4-F3E244FBD69B}"/>
              </a:ext>
            </a:extLst>
          </p:cNvPr>
          <p:cNvSpPr txBox="1"/>
          <p:nvPr/>
        </p:nvSpPr>
        <p:spPr>
          <a:xfrm>
            <a:off x="5268896" y="3884960"/>
            <a:ext cx="2867487" cy="369332"/>
          </a:xfrm>
          <a:prstGeom prst="rect">
            <a:avLst/>
          </a:prstGeom>
          <a:noFill/>
        </p:spPr>
        <p:txBody>
          <a:bodyPr wrap="square" rtlCol="0">
            <a:spAutoFit/>
          </a:bodyPr>
          <a:lstStyle/>
          <a:p>
            <a:r>
              <a:rPr lang="en-US" dirty="0"/>
              <a:t>Image : </a:t>
            </a:r>
            <a:r>
              <a:rPr lang="en-US" dirty="0" err="1"/>
              <a:t>ClassId</a:t>
            </a:r>
            <a:r>
              <a:rPr lang="en-US" dirty="0"/>
              <a:t> vs Frequency </a:t>
            </a:r>
          </a:p>
        </p:txBody>
      </p:sp>
      <p:sp>
        <p:nvSpPr>
          <p:cNvPr id="5" name="TextBox 4">
            <a:extLst>
              <a:ext uri="{FF2B5EF4-FFF2-40B4-BE49-F238E27FC236}">
                <a16:creationId xmlns:a16="http://schemas.microsoft.com/office/drawing/2014/main" id="{0E0CEED4-E0C4-401B-8184-AF1004837DCA}"/>
              </a:ext>
            </a:extLst>
          </p:cNvPr>
          <p:cNvSpPr txBox="1"/>
          <p:nvPr/>
        </p:nvSpPr>
        <p:spPr>
          <a:xfrm>
            <a:off x="3710866" y="4438835"/>
            <a:ext cx="7073646" cy="120032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This </a:t>
            </a:r>
            <a:r>
              <a:rPr lang="en-US" dirty="0" err="1"/>
              <a:t>barplot</a:t>
            </a:r>
            <a:r>
              <a:rPr lang="en-US" dirty="0"/>
              <a:t> depicts </a:t>
            </a:r>
            <a:r>
              <a:rPr lang="en-US" dirty="0" err="1"/>
              <a:t>ClassIds</a:t>
            </a:r>
            <a:r>
              <a:rPr lang="en-US" dirty="0"/>
              <a:t> and their respective frequency in image dataset. </a:t>
            </a:r>
          </a:p>
          <a:p>
            <a:pPr marL="285750" indent="-285750">
              <a:buClr>
                <a:schemeClr val="accent1"/>
              </a:buClr>
              <a:buFont typeface="Arial" panose="020B0604020202020204" pitchFamily="34" charset="0"/>
              <a:buChar char="•"/>
            </a:pPr>
            <a:r>
              <a:rPr lang="en-US" dirty="0"/>
              <a:t>Images with </a:t>
            </a:r>
            <a:r>
              <a:rPr lang="en-US" dirty="0" err="1"/>
              <a:t>ClassIds</a:t>
            </a:r>
            <a:r>
              <a:rPr lang="en-US" dirty="0"/>
              <a:t> 2, 1, 13 etc. had the highest frequency (&gt;2000)</a:t>
            </a:r>
          </a:p>
          <a:p>
            <a:pPr marL="285750" indent="-285750">
              <a:buClr>
                <a:schemeClr val="accent1"/>
              </a:buClr>
              <a:buFont typeface="Arial" panose="020B0604020202020204" pitchFamily="34" charset="0"/>
              <a:buChar char="•"/>
            </a:pPr>
            <a:r>
              <a:rPr lang="en-US" dirty="0"/>
              <a:t>Images with </a:t>
            </a:r>
            <a:r>
              <a:rPr lang="en-US" dirty="0" err="1"/>
              <a:t>ClassIds</a:t>
            </a:r>
            <a:r>
              <a:rPr lang="en-US" dirty="0"/>
              <a:t> 37, 19, 0 etc. had the least frequency (~=200) </a:t>
            </a:r>
          </a:p>
        </p:txBody>
      </p:sp>
    </p:spTree>
    <p:extLst>
      <p:ext uri="{BB962C8B-B14F-4D97-AF65-F5344CB8AC3E}">
        <p14:creationId xmlns:p14="http://schemas.microsoft.com/office/powerpoint/2010/main" val="350633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379A01-BAD0-4B0E-BC4B-E2A367CB82BA}"/>
              </a:ext>
            </a:extLst>
          </p:cNvPr>
          <p:cNvPicPr>
            <a:picLocks noChangeAspect="1"/>
          </p:cNvPicPr>
          <p:nvPr/>
        </p:nvPicPr>
        <p:blipFill>
          <a:blip r:embed="rId2"/>
          <a:stretch>
            <a:fillRect/>
          </a:stretch>
        </p:blipFill>
        <p:spPr>
          <a:xfrm>
            <a:off x="2574524" y="87625"/>
            <a:ext cx="4305670" cy="4727537"/>
          </a:xfrm>
          <a:prstGeom prst="rect">
            <a:avLst/>
          </a:prstGeom>
        </p:spPr>
      </p:pic>
      <p:pic>
        <p:nvPicPr>
          <p:cNvPr id="6" name="Picture 5">
            <a:extLst>
              <a:ext uri="{FF2B5EF4-FFF2-40B4-BE49-F238E27FC236}">
                <a16:creationId xmlns:a16="http://schemas.microsoft.com/office/drawing/2014/main" id="{0CE846DA-1BC9-4A99-97AF-765CCDA1616E}"/>
              </a:ext>
            </a:extLst>
          </p:cNvPr>
          <p:cNvPicPr>
            <a:picLocks noChangeAspect="1"/>
          </p:cNvPicPr>
          <p:nvPr/>
        </p:nvPicPr>
        <p:blipFill>
          <a:blip r:embed="rId3"/>
          <a:stretch>
            <a:fillRect/>
          </a:stretch>
        </p:blipFill>
        <p:spPr>
          <a:xfrm>
            <a:off x="6982287" y="0"/>
            <a:ext cx="4672614" cy="4727537"/>
          </a:xfrm>
          <a:prstGeom prst="rect">
            <a:avLst/>
          </a:prstGeom>
        </p:spPr>
      </p:pic>
      <p:sp>
        <p:nvSpPr>
          <p:cNvPr id="7" name="TextBox 6">
            <a:extLst>
              <a:ext uri="{FF2B5EF4-FFF2-40B4-BE49-F238E27FC236}">
                <a16:creationId xmlns:a16="http://schemas.microsoft.com/office/drawing/2014/main" id="{C80914A1-4998-4206-9CFF-968515EAA9E8}"/>
              </a:ext>
            </a:extLst>
          </p:cNvPr>
          <p:cNvSpPr txBox="1"/>
          <p:nvPr/>
        </p:nvSpPr>
        <p:spPr>
          <a:xfrm>
            <a:off x="121163" y="372862"/>
            <a:ext cx="1814169" cy="1077218"/>
          </a:xfrm>
          <a:prstGeom prst="rect">
            <a:avLst/>
          </a:prstGeom>
          <a:noFill/>
        </p:spPr>
        <p:txBody>
          <a:bodyPr wrap="square" rtlCol="0">
            <a:spAutoFit/>
          </a:bodyPr>
          <a:lstStyle/>
          <a:p>
            <a:r>
              <a:rPr lang="en-US" sz="3200" b="1" dirty="0"/>
              <a:t>Meta </a:t>
            </a:r>
          </a:p>
          <a:p>
            <a:r>
              <a:rPr lang="en-US" sz="3200" b="1" dirty="0"/>
              <a:t>Images</a:t>
            </a:r>
          </a:p>
        </p:txBody>
      </p:sp>
      <p:sp>
        <p:nvSpPr>
          <p:cNvPr id="2" name="TextBox 1">
            <a:extLst>
              <a:ext uri="{FF2B5EF4-FFF2-40B4-BE49-F238E27FC236}">
                <a16:creationId xmlns:a16="http://schemas.microsoft.com/office/drawing/2014/main" id="{160A0AA1-E943-49B7-AE65-BE3B5800A9CB}"/>
              </a:ext>
            </a:extLst>
          </p:cNvPr>
          <p:cNvSpPr txBox="1"/>
          <p:nvPr/>
        </p:nvSpPr>
        <p:spPr>
          <a:xfrm>
            <a:off x="729448" y="5557421"/>
            <a:ext cx="10733103" cy="369332"/>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The above are the 43 Meta Images with their respective </a:t>
            </a:r>
            <a:r>
              <a:rPr lang="en-US" dirty="0" err="1"/>
              <a:t>ClassIDs</a:t>
            </a:r>
            <a:endParaRPr lang="en-US" dirty="0"/>
          </a:p>
        </p:txBody>
      </p:sp>
      <p:sp>
        <p:nvSpPr>
          <p:cNvPr id="4" name="TextBox 3">
            <a:extLst>
              <a:ext uri="{FF2B5EF4-FFF2-40B4-BE49-F238E27FC236}">
                <a16:creationId xmlns:a16="http://schemas.microsoft.com/office/drawing/2014/main" id="{7797ED80-7B78-47E7-8C45-D644BEF1E089}"/>
              </a:ext>
            </a:extLst>
          </p:cNvPr>
          <p:cNvSpPr txBox="1"/>
          <p:nvPr/>
        </p:nvSpPr>
        <p:spPr>
          <a:xfrm>
            <a:off x="3994951" y="4918229"/>
            <a:ext cx="5974672" cy="369332"/>
          </a:xfrm>
          <a:prstGeom prst="rect">
            <a:avLst/>
          </a:prstGeom>
          <a:noFill/>
        </p:spPr>
        <p:txBody>
          <a:bodyPr wrap="square" rtlCol="0">
            <a:spAutoFit/>
          </a:bodyPr>
          <a:lstStyle/>
          <a:p>
            <a:r>
              <a:rPr lang="en-US" dirty="0"/>
              <a:t>Images : Meta Images of 43 Image Classes of Input dataset.</a:t>
            </a:r>
          </a:p>
        </p:txBody>
      </p:sp>
    </p:spTree>
    <p:extLst>
      <p:ext uri="{BB962C8B-B14F-4D97-AF65-F5344CB8AC3E}">
        <p14:creationId xmlns:p14="http://schemas.microsoft.com/office/powerpoint/2010/main" val="123005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D9A2-0C51-471A-8459-FE0CD19BDF8F}"/>
              </a:ext>
            </a:extLst>
          </p:cNvPr>
          <p:cNvSpPr>
            <a:spLocks noGrp="1"/>
          </p:cNvSpPr>
          <p:nvPr>
            <p:ph type="title"/>
          </p:nvPr>
        </p:nvSpPr>
        <p:spPr/>
        <p:txBody>
          <a:bodyPr/>
          <a:lstStyle/>
          <a:p>
            <a:r>
              <a:rPr lang="en-US" dirty="0"/>
              <a:t>Image Augmentation</a:t>
            </a:r>
          </a:p>
        </p:txBody>
      </p:sp>
      <p:pic>
        <p:nvPicPr>
          <p:cNvPr id="7" name="Picture 6">
            <a:extLst>
              <a:ext uri="{FF2B5EF4-FFF2-40B4-BE49-F238E27FC236}">
                <a16:creationId xmlns:a16="http://schemas.microsoft.com/office/drawing/2014/main" id="{274110DC-7FF2-4DE6-B8F3-246BAF2DD770}"/>
              </a:ext>
            </a:extLst>
          </p:cNvPr>
          <p:cNvPicPr>
            <a:picLocks noChangeAspect="1"/>
          </p:cNvPicPr>
          <p:nvPr/>
        </p:nvPicPr>
        <p:blipFill>
          <a:blip r:embed="rId2"/>
          <a:stretch>
            <a:fillRect/>
          </a:stretch>
        </p:blipFill>
        <p:spPr>
          <a:xfrm>
            <a:off x="3611351" y="567442"/>
            <a:ext cx="3673158" cy="5723116"/>
          </a:xfrm>
          <a:prstGeom prst="rect">
            <a:avLst/>
          </a:prstGeom>
        </p:spPr>
      </p:pic>
      <p:sp>
        <p:nvSpPr>
          <p:cNvPr id="8" name="TextBox 7">
            <a:extLst>
              <a:ext uri="{FF2B5EF4-FFF2-40B4-BE49-F238E27FC236}">
                <a16:creationId xmlns:a16="http://schemas.microsoft.com/office/drawing/2014/main" id="{1F9A52EA-0294-4B98-AB84-840F1A470D8A}"/>
              </a:ext>
            </a:extLst>
          </p:cNvPr>
          <p:cNvSpPr txBox="1"/>
          <p:nvPr/>
        </p:nvSpPr>
        <p:spPr>
          <a:xfrm>
            <a:off x="7695459" y="1215185"/>
            <a:ext cx="4003829" cy="2862322"/>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These are some of the Augmented Images and their respective Original Image</a:t>
            </a:r>
          </a:p>
          <a:p>
            <a:pPr marL="285750" indent="-285750">
              <a:buClr>
                <a:schemeClr val="accent1"/>
              </a:buClr>
              <a:buFont typeface="Arial" panose="020B0604020202020204" pitchFamily="34" charset="0"/>
              <a:buChar char="•"/>
            </a:pPr>
            <a:r>
              <a:rPr lang="en-US" dirty="0"/>
              <a:t>I have done two affine transformation (Rotation and Shear) on all Image to increase number of Image.</a:t>
            </a:r>
          </a:p>
          <a:p>
            <a:pPr marL="285750" indent="-285750">
              <a:buClr>
                <a:schemeClr val="accent1"/>
              </a:buClr>
              <a:buFont typeface="Arial" panose="020B0604020202020204" pitchFamily="34" charset="0"/>
              <a:buChar char="•"/>
            </a:pPr>
            <a:r>
              <a:rPr lang="en-US" dirty="0"/>
              <a:t>Image Augmentation also helps in generalizing the model.</a:t>
            </a:r>
          </a:p>
          <a:p>
            <a:pPr>
              <a:buClr>
                <a:schemeClr val="accent1"/>
              </a:buClr>
            </a:pPr>
            <a:endParaRPr lang="en-US" dirty="0"/>
          </a:p>
        </p:txBody>
      </p:sp>
      <p:sp>
        <p:nvSpPr>
          <p:cNvPr id="9" name="TextBox 8">
            <a:extLst>
              <a:ext uri="{FF2B5EF4-FFF2-40B4-BE49-F238E27FC236}">
                <a16:creationId xmlns:a16="http://schemas.microsoft.com/office/drawing/2014/main" id="{5F0C8827-E1B2-499A-902E-8063EAFCB9D2}"/>
              </a:ext>
            </a:extLst>
          </p:cNvPr>
          <p:cNvSpPr txBox="1"/>
          <p:nvPr/>
        </p:nvSpPr>
        <p:spPr>
          <a:xfrm>
            <a:off x="3693110" y="6290558"/>
            <a:ext cx="5761608" cy="369332"/>
          </a:xfrm>
          <a:prstGeom prst="rect">
            <a:avLst/>
          </a:prstGeom>
          <a:noFill/>
        </p:spPr>
        <p:txBody>
          <a:bodyPr wrap="square" rtlCol="0">
            <a:spAutoFit/>
          </a:bodyPr>
          <a:lstStyle/>
          <a:p>
            <a:r>
              <a:rPr lang="en-US" dirty="0"/>
              <a:t>Image : Sample Augmented Images and Original Images.</a:t>
            </a:r>
          </a:p>
        </p:txBody>
      </p:sp>
      <p:sp>
        <p:nvSpPr>
          <p:cNvPr id="10" name="Rectangle 1">
            <a:extLst>
              <a:ext uri="{FF2B5EF4-FFF2-40B4-BE49-F238E27FC236}">
                <a16:creationId xmlns:a16="http://schemas.microsoft.com/office/drawing/2014/main" id="{BEDBABC6-9093-4B45-8776-F1A4561342FD}"/>
              </a:ext>
            </a:extLst>
          </p:cNvPr>
          <p:cNvSpPr>
            <a:spLocks noChangeArrowheads="1"/>
          </p:cNvSpPr>
          <p:nvPr/>
        </p:nvSpPr>
        <p:spPr bwMode="auto">
          <a:xfrm>
            <a:off x="8168934" y="4244825"/>
            <a:ext cx="2571567" cy="120032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Code snippet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seq</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iaa</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Sequential</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iaa</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Affine</a:t>
            </a:r>
            <a:r>
              <a:rPr kumimoji="0" lang="en-US" altLang="en-US" sz="1000" b="0" i="0" u="none" strike="noStrike" cap="none" normalizeH="0" baseline="0" dirty="0">
                <a:ln>
                  <a:noFill/>
                </a:ln>
                <a:solidFill>
                  <a:srgbClr val="333333"/>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rotate</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rPr>
              <a:t>(</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666666"/>
                </a:solidFill>
                <a:effectLst/>
                <a:latin typeface="Courier New" panose="02070309020205020404" pitchFamily="49" charset="0"/>
              </a:rPr>
              <a:t>20</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rPr>
              <a:t>20</a:t>
            </a:r>
            <a:r>
              <a:rPr kumimoji="0" lang="en-US" altLang="en-US" sz="10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shear</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rPr>
              <a:t>10</a:t>
            </a:r>
            <a:r>
              <a:rPr kumimoji="0" lang="en-US" altLang="en-US" sz="1000" b="0" i="0" u="none" strike="noStrike" cap="none" normalizeH="0" baseline="0" dirty="0">
                <a:ln>
                  <a:noFill/>
                </a:ln>
                <a:solidFill>
                  <a:srgbClr val="333333"/>
                </a:solidFill>
                <a:effectLst/>
                <a:latin typeface="Courier New" panose="02070309020205020404" pitchFamily="49" charset="0"/>
              </a:rPr>
              <a:t>,</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666666"/>
                </a:solidFill>
                <a:effectLst/>
                <a:latin typeface="Courier New" panose="02070309020205020404" pitchFamily="49" charset="0"/>
              </a:rPr>
              <a:t>10</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6371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5C87-1731-4450-A113-843E4A8F544E}"/>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D11B9C8B-61BA-4307-9899-6F29B383BBF1}"/>
              </a:ext>
            </a:extLst>
          </p:cNvPr>
          <p:cNvSpPr>
            <a:spLocks noGrp="1"/>
          </p:cNvSpPr>
          <p:nvPr>
            <p:ph idx="1"/>
          </p:nvPr>
        </p:nvSpPr>
        <p:spPr>
          <a:xfrm>
            <a:off x="3827442" y="1775382"/>
            <a:ext cx="7315200" cy="3298091"/>
          </a:xfrm>
        </p:spPr>
        <p:txBody>
          <a:bodyPr>
            <a:normAutofit/>
          </a:bodyPr>
          <a:lstStyle/>
          <a:p>
            <a:r>
              <a:rPr lang="en-US" dirty="0"/>
              <a:t>I build three model using CNN and Transfer Learning</a:t>
            </a:r>
          </a:p>
          <a:p>
            <a:r>
              <a:rPr lang="en-US" dirty="0"/>
              <a:t>First model was build using Transfer Learning with ResNet50V2 Model</a:t>
            </a:r>
          </a:p>
          <a:p>
            <a:r>
              <a:rPr lang="en-US" dirty="0"/>
              <a:t>Second model was built using CNNs</a:t>
            </a:r>
          </a:p>
          <a:p>
            <a:r>
              <a:rPr lang="en-US" dirty="0"/>
              <a:t>Third model was build using Transfer Learning with VGG19 Model</a:t>
            </a:r>
          </a:p>
          <a:p>
            <a:pPr marL="285750" indent="-285750">
              <a:buFont typeface="Arial" panose="020B0604020202020204" pitchFamily="34" charset="0"/>
              <a:buChar char="•"/>
            </a:pPr>
            <a:r>
              <a:rPr lang="en-US" dirty="0"/>
              <a:t>Accuracy was used as metric in all three models</a:t>
            </a:r>
          </a:p>
          <a:p>
            <a:pPr marL="285750" indent="-285750">
              <a:buFont typeface="Arial" panose="020B0604020202020204" pitchFamily="34" charset="0"/>
              <a:buChar char="•"/>
            </a:pPr>
            <a:r>
              <a:rPr lang="en-US" dirty="0"/>
              <a:t>ADAM optimizer was used in all three models</a:t>
            </a:r>
          </a:p>
          <a:p>
            <a:endParaRPr lang="en-US" dirty="0"/>
          </a:p>
        </p:txBody>
      </p:sp>
    </p:spTree>
    <p:extLst>
      <p:ext uri="{BB962C8B-B14F-4D97-AF65-F5344CB8AC3E}">
        <p14:creationId xmlns:p14="http://schemas.microsoft.com/office/powerpoint/2010/main" val="252151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82043A-400B-49B9-BEDE-4B755E19C072}"/>
              </a:ext>
            </a:extLst>
          </p:cNvPr>
          <p:cNvPicPr>
            <a:picLocks noGrp="1" noChangeAspect="1"/>
          </p:cNvPicPr>
          <p:nvPr>
            <p:ph idx="4294967295"/>
          </p:nvPr>
        </p:nvPicPr>
        <p:blipFill>
          <a:blip r:embed="rId2"/>
          <a:stretch>
            <a:fillRect/>
          </a:stretch>
        </p:blipFill>
        <p:spPr>
          <a:xfrm>
            <a:off x="1257609" y="518602"/>
            <a:ext cx="3592513" cy="5471633"/>
          </a:xfrm>
        </p:spPr>
      </p:pic>
      <p:pic>
        <p:nvPicPr>
          <p:cNvPr id="7" name="Picture 6">
            <a:extLst>
              <a:ext uri="{FF2B5EF4-FFF2-40B4-BE49-F238E27FC236}">
                <a16:creationId xmlns:a16="http://schemas.microsoft.com/office/drawing/2014/main" id="{9C128B3E-5983-4920-8F83-EE143A91D19B}"/>
              </a:ext>
            </a:extLst>
          </p:cNvPr>
          <p:cNvPicPr>
            <a:picLocks noChangeAspect="1"/>
          </p:cNvPicPr>
          <p:nvPr/>
        </p:nvPicPr>
        <p:blipFill>
          <a:blip r:embed="rId3"/>
          <a:stretch>
            <a:fillRect/>
          </a:stretch>
        </p:blipFill>
        <p:spPr>
          <a:xfrm>
            <a:off x="4850122" y="518603"/>
            <a:ext cx="3592513" cy="5471633"/>
          </a:xfrm>
          <a:prstGeom prst="rect">
            <a:avLst/>
          </a:prstGeom>
        </p:spPr>
      </p:pic>
      <p:pic>
        <p:nvPicPr>
          <p:cNvPr id="9" name="Picture 8">
            <a:extLst>
              <a:ext uri="{FF2B5EF4-FFF2-40B4-BE49-F238E27FC236}">
                <a16:creationId xmlns:a16="http://schemas.microsoft.com/office/drawing/2014/main" id="{DB71099F-619D-4676-99C4-1694D2F5C45D}"/>
              </a:ext>
            </a:extLst>
          </p:cNvPr>
          <p:cNvPicPr>
            <a:picLocks noChangeAspect="1"/>
          </p:cNvPicPr>
          <p:nvPr/>
        </p:nvPicPr>
        <p:blipFill>
          <a:blip r:embed="rId4"/>
          <a:stretch>
            <a:fillRect/>
          </a:stretch>
        </p:blipFill>
        <p:spPr>
          <a:xfrm>
            <a:off x="8442635" y="518602"/>
            <a:ext cx="3749365" cy="5471634"/>
          </a:xfrm>
          <a:prstGeom prst="rect">
            <a:avLst/>
          </a:prstGeom>
        </p:spPr>
      </p:pic>
      <p:sp>
        <p:nvSpPr>
          <p:cNvPr id="10" name="TextBox 9">
            <a:extLst>
              <a:ext uri="{FF2B5EF4-FFF2-40B4-BE49-F238E27FC236}">
                <a16:creationId xmlns:a16="http://schemas.microsoft.com/office/drawing/2014/main" id="{73308EA8-B260-4CF0-8DF7-36CA69548B1B}"/>
              </a:ext>
            </a:extLst>
          </p:cNvPr>
          <p:cNvSpPr txBox="1"/>
          <p:nvPr/>
        </p:nvSpPr>
        <p:spPr>
          <a:xfrm>
            <a:off x="0" y="146304"/>
            <a:ext cx="5212080" cy="523220"/>
          </a:xfrm>
          <a:prstGeom prst="rect">
            <a:avLst/>
          </a:prstGeom>
          <a:noFill/>
        </p:spPr>
        <p:txBody>
          <a:bodyPr wrap="square" rtlCol="0">
            <a:spAutoFit/>
          </a:bodyPr>
          <a:lstStyle/>
          <a:p>
            <a:r>
              <a:rPr lang="en-US" sz="2800" b="1" dirty="0"/>
              <a:t>Model Performances / Histories</a:t>
            </a:r>
          </a:p>
        </p:txBody>
      </p:sp>
      <p:sp>
        <p:nvSpPr>
          <p:cNvPr id="2" name="TextBox 1">
            <a:extLst>
              <a:ext uri="{FF2B5EF4-FFF2-40B4-BE49-F238E27FC236}">
                <a16:creationId xmlns:a16="http://schemas.microsoft.com/office/drawing/2014/main" id="{EAE3D5BC-847F-4CB5-A52B-96022AD81C31}"/>
              </a:ext>
            </a:extLst>
          </p:cNvPr>
          <p:cNvSpPr txBox="1"/>
          <p:nvPr/>
        </p:nvSpPr>
        <p:spPr>
          <a:xfrm>
            <a:off x="1485904" y="6065365"/>
            <a:ext cx="3592513" cy="646331"/>
          </a:xfrm>
          <a:prstGeom prst="rect">
            <a:avLst/>
          </a:prstGeom>
          <a:noFill/>
        </p:spPr>
        <p:txBody>
          <a:bodyPr wrap="square" rtlCol="0">
            <a:spAutoFit/>
          </a:bodyPr>
          <a:lstStyle/>
          <a:p>
            <a:r>
              <a:rPr lang="en-US" dirty="0"/>
              <a:t>Image 1:  ResNet50V2 Model accuracy and Loss plot</a:t>
            </a:r>
          </a:p>
        </p:txBody>
      </p:sp>
      <p:sp>
        <p:nvSpPr>
          <p:cNvPr id="8" name="TextBox 7">
            <a:extLst>
              <a:ext uri="{FF2B5EF4-FFF2-40B4-BE49-F238E27FC236}">
                <a16:creationId xmlns:a16="http://schemas.microsoft.com/office/drawing/2014/main" id="{45274FCC-AFFF-4B01-8FD1-CBFF15A5F5D8}"/>
              </a:ext>
            </a:extLst>
          </p:cNvPr>
          <p:cNvSpPr txBox="1"/>
          <p:nvPr/>
        </p:nvSpPr>
        <p:spPr>
          <a:xfrm>
            <a:off x="5212080" y="6016231"/>
            <a:ext cx="3592513" cy="646331"/>
          </a:xfrm>
          <a:prstGeom prst="rect">
            <a:avLst/>
          </a:prstGeom>
          <a:noFill/>
        </p:spPr>
        <p:txBody>
          <a:bodyPr wrap="square" rtlCol="0">
            <a:spAutoFit/>
          </a:bodyPr>
          <a:lstStyle/>
          <a:p>
            <a:r>
              <a:rPr lang="en-US" dirty="0"/>
              <a:t>Image 2:  CNN based Model accuracy and Loss plot</a:t>
            </a:r>
          </a:p>
        </p:txBody>
      </p:sp>
      <p:sp>
        <p:nvSpPr>
          <p:cNvPr id="11" name="TextBox 10">
            <a:extLst>
              <a:ext uri="{FF2B5EF4-FFF2-40B4-BE49-F238E27FC236}">
                <a16:creationId xmlns:a16="http://schemas.microsoft.com/office/drawing/2014/main" id="{354FF401-E578-4666-A635-57590C03D0CC}"/>
              </a:ext>
            </a:extLst>
          </p:cNvPr>
          <p:cNvSpPr txBox="1"/>
          <p:nvPr/>
        </p:nvSpPr>
        <p:spPr>
          <a:xfrm>
            <a:off x="8537267" y="5955177"/>
            <a:ext cx="3592513" cy="646331"/>
          </a:xfrm>
          <a:prstGeom prst="rect">
            <a:avLst/>
          </a:prstGeom>
          <a:noFill/>
        </p:spPr>
        <p:txBody>
          <a:bodyPr wrap="square" rtlCol="0">
            <a:spAutoFit/>
          </a:bodyPr>
          <a:lstStyle/>
          <a:p>
            <a:r>
              <a:rPr lang="en-US" dirty="0"/>
              <a:t>Image 3:  VGG19 Model accuracy and Loss plot</a:t>
            </a:r>
          </a:p>
        </p:txBody>
      </p:sp>
    </p:spTree>
    <p:extLst>
      <p:ext uri="{BB962C8B-B14F-4D97-AF65-F5344CB8AC3E}">
        <p14:creationId xmlns:p14="http://schemas.microsoft.com/office/powerpoint/2010/main" val="121167655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1417</TotalTime>
  <Words>596</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Corbel</vt:lpstr>
      <vt:lpstr>Courier New</vt:lpstr>
      <vt:lpstr>Wingdings 2</vt:lpstr>
      <vt:lpstr>Frame</vt:lpstr>
      <vt:lpstr>Traffic Sign Recognition</vt:lpstr>
      <vt:lpstr>Problem Statement</vt:lpstr>
      <vt:lpstr>Clients / Intended Audience</vt:lpstr>
      <vt:lpstr>Dataset</vt:lpstr>
      <vt:lpstr>Exploratory Data Analysis   </vt:lpstr>
      <vt:lpstr>PowerPoint Presentation</vt:lpstr>
      <vt:lpstr>Image Augmentation</vt:lpstr>
      <vt:lpstr>Training</vt:lpstr>
      <vt:lpstr>PowerPoint Presentation</vt:lpstr>
      <vt:lpstr>Model Testing</vt:lpstr>
      <vt:lpstr>Confusion Matrix Heatmap for CNN model</vt:lpstr>
      <vt:lpstr>Ensemble of the Models</vt:lpstr>
      <vt:lpstr>Classification Report of Weighted Ensemble</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Project</dc:title>
  <dc:creator>Anshul Bhardwaj</dc:creator>
  <cp:lastModifiedBy>Anshul Bhardwaj</cp:lastModifiedBy>
  <cp:revision>34</cp:revision>
  <cp:lastPrinted>2021-04-08T22:32:15Z</cp:lastPrinted>
  <dcterms:created xsi:type="dcterms:W3CDTF">2021-02-26T20:53:58Z</dcterms:created>
  <dcterms:modified xsi:type="dcterms:W3CDTF">2021-04-08T22:33:21Z</dcterms:modified>
</cp:coreProperties>
</file>