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9" r:id="rId7"/>
    <p:sldId id="260" r:id="rId8"/>
    <p:sldId id="261" r:id="rId9"/>
    <p:sldId id="264" r:id="rId10"/>
    <p:sldId id="265" r:id="rId11"/>
    <p:sldId id="266" r:id="rId12"/>
    <p:sldId id="267" r:id="rId13"/>
    <p:sldId id="262" r:id="rId14"/>
    <p:sldId id="263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JAVA BASED MOCKING FRAMEWORK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8" y="784973"/>
            <a:ext cx="6172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9625"/>
            <a:ext cx="9601200" cy="793376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Mock Object Creation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48871"/>
            <a:ext cx="10313894" cy="5459505"/>
          </a:xfrm>
        </p:spPr>
        <p:txBody>
          <a:bodyPr>
            <a:noAutofit/>
          </a:bodyPr>
          <a:lstStyle/>
          <a:p>
            <a:r>
              <a:rPr lang="en-IN" sz="2400" dirty="0" smtClean="0"/>
              <a:t>We can create </a:t>
            </a:r>
            <a:r>
              <a:rPr lang="en-IN" sz="2400" dirty="0"/>
              <a:t>mock objects manually (via code) or use a mock framework to simulate these classes. </a:t>
            </a:r>
            <a:endParaRPr lang="en-IN" sz="2400" dirty="0" smtClean="0"/>
          </a:p>
          <a:p>
            <a:r>
              <a:rPr lang="en-IN" sz="2400" dirty="0" smtClean="0"/>
              <a:t>Mock </a:t>
            </a:r>
            <a:r>
              <a:rPr lang="en-IN" sz="2400" dirty="0"/>
              <a:t>frameworks allow you to create mock objects at runtime and define their </a:t>
            </a:r>
            <a:r>
              <a:rPr lang="en-IN" sz="2400" dirty="0" err="1"/>
              <a:t>behavior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classical example for a mock object is a data provider. </a:t>
            </a:r>
            <a:endParaRPr lang="en-IN" sz="2400" dirty="0" smtClean="0"/>
          </a:p>
          <a:p>
            <a:pPr lvl="1"/>
            <a:r>
              <a:rPr lang="en-IN" sz="2400" dirty="0" smtClean="0"/>
              <a:t>In </a:t>
            </a:r>
            <a:r>
              <a:rPr lang="en-IN" sz="2400" dirty="0"/>
              <a:t>production an implementation to connect to the real data source is used. </a:t>
            </a:r>
            <a:endParaRPr lang="en-IN" sz="2400" dirty="0" smtClean="0"/>
          </a:p>
          <a:p>
            <a:pPr lvl="1"/>
            <a:r>
              <a:rPr lang="en-IN" sz="2400" dirty="0" smtClean="0"/>
              <a:t>But </a:t>
            </a:r>
            <a:r>
              <a:rPr lang="en-IN" sz="2400" dirty="0"/>
              <a:t>for testing a mock object simulates the data source and ensures that the test conditions are always the same</a:t>
            </a:r>
            <a:r>
              <a:rPr lang="en-IN" sz="2400" dirty="0" smtClean="0"/>
              <a:t>.</a:t>
            </a:r>
          </a:p>
          <a:p>
            <a:r>
              <a:rPr lang="en-IN" sz="2400" i="0" dirty="0"/>
              <a:t>These mock objects can be provided to the class which is tested. Therefore, the class to be tested should avoid any hard dependency on external data</a:t>
            </a:r>
            <a:r>
              <a:rPr lang="en-IN" sz="2400" i="0" dirty="0" smtClean="0"/>
              <a:t>.</a:t>
            </a:r>
          </a:p>
          <a:p>
            <a:r>
              <a:rPr lang="en-IN" sz="2400" dirty="0"/>
              <a:t>Mocking or mock frameworks allows testing the expected interaction with the mock object. </a:t>
            </a:r>
            <a:r>
              <a:rPr lang="en-IN" sz="2400" dirty="0" smtClean="0"/>
              <a:t>Example</a:t>
            </a:r>
            <a:r>
              <a:rPr lang="en-IN" sz="2400" dirty="0"/>
              <a:t>, validate that only certain methods have been called on the mock object.</a:t>
            </a:r>
          </a:p>
        </p:txBody>
      </p:sp>
    </p:spTree>
    <p:extLst>
      <p:ext uri="{BB962C8B-B14F-4D97-AF65-F5344CB8AC3E}">
        <p14:creationId xmlns:p14="http://schemas.microsoft.com/office/powerpoint/2010/main" val="24638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Using </a:t>
            </a:r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r>
              <a:rPr lang="en-IN" b="1" dirty="0" smtClean="0">
                <a:solidFill>
                  <a:srgbClr val="C00000"/>
                </a:solidFill>
              </a:rPr>
              <a:t> for Mocking Objects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is a popular mock framework which can be used in conjunction with </a:t>
            </a:r>
            <a:r>
              <a:rPr lang="en-IN" sz="2400" b="1" dirty="0" err="1"/>
              <a:t>JUnit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 </a:t>
            </a:r>
            <a:r>
              <a:rPr lang="en-IN" sz="2400" b="1" dirty="0" err="1"/>
              <a:t>Mockito</a:t>
            </a:r>
            <a:r>
              <a:rPr lang="en-IN" sz="2400" b="1" dirty="0"/>
              <a:t> allows you to create and configure mock objects. </a:t>
            </a:r>
            <a:endParaRPr lang="en-IN" sz="2400" b="1" dirty="0" smtClean="0"/>
          </a:p>
          <a:p>
            <a:r>
              <a:rPr lang="en-IN" sz="2400" b="1" dirty="0" smtClean="0"/>
              <a:t>Using </a:t>
            </a:r>
            <a:r>
              <a:rPr lang="en-IN" sz="2400" b="1" dirty="0" err="1"/>
              <a:t>Mockito</a:t>
            </a:r>
            <a:r>
              <a:rPr lang="en-IN" sz="2400" b="1" dirty="0"/>
              <a:t> simplifies the development of tests for classes with external dependencies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43300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165"/>
          </a:xfrm>
        </p:spPr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r>
              <a:rPr lang="en-IN" b="1" dirty="0" smtClean="0">
                <a:solidFill>
                  <a:srgbClr val="C00000"/>
                </a:solidFill>
              </a:rPr>
              <a:t> in Tests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0542"/>
            <a:ext cx="10152529" cy="194982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If you use </a:t>
            </a:r>
            <a:r>
              <a:rPr lang="en-IN" b="1" dirty="0" err="1"/>
              <a:t>Mockito</a:t>
            </a:r>
            <a:r>
              <a:rPr lang="en-IN" b="1" dirty="0"/>
              <a:t> in tests you typically</a:t>
            </a:r>
            <a:r>
              <a:rPr lang="en-IN" b="1" dirty="0" smtClean="0"/>
              <a:t>:</a:t>
            </a:r>
            <a:endParaRPr lang="en-IN" b="1" dirty="0"/>
          </a:p>
          <a:p>
            <a:r>
              <a:rPr lang="en-IN" dirty="0"/>
              <a:t>Mock away external dependencies and insert the mocks into the code under </a:t>
            </a:r>
            <a:r>
              <a:rPr lang="en-IN" dirty="0" smtClean="0"/>
              <a:t>test</a:t>
            </a:r>
            <a:endParaRPr lang="en-IN" dirty="0"/>
          </a:p>
          <a:p>
            <a:r>
              <a:rPr lang="en-IN" dirty="0"/>
              <a:t>Execute the code under </a:t>
            </a:r>
            <a:r>
              <a:rPr lang="en-IN" dirty="0" smtClean="0"/>
              <a:t>test</a:t>
            </a:r>
            <a:endParaRPr lang="en-IN" dirty="0"/>
          </a:p>
          <a:p>
            <a:r>
              <a:rPr lang="en-IN" dirty="0"/>
              <a:t>Validate that the code executed correctly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2" y="3697943"/>
            <a:ext cx="7933764" cy="24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Environment Setup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17059"/>
            <a:ext cx="9601200" cy="3850341"/>
          </a:xfrm>
        </p:spPr>
        <p:txBody>
          <a:bodyPr>
            <a:normAutofit/>
          </a:bodyPr>
          <a:lstStyle/>
          <a:p>
            <a:r>
              <a:rPr lang="en-IN" sz="2400" b="1" dirty="0"/>
              <a:t>JDK	1.5 or above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mockito-all-2.23.4.jar</a:t>
            </a:r>
          </a:p>
          <a:p>
            <a:r>
              <a:rPr lang="en-IN" sz="2400" b="1" dirty="0"/>
              <a:t>junit4.11.jar</a:t>
            </a:r>
          </a:p>
        </p:txBody>
      </p:sp>
    </p:spTree>
    <p:extLst>
      <p:ext uri="{BB962C8B-B14F-4D97-AF65-F5344CB8AC3E}">
        <p14:creationId xmlns:p14="http://schemas.microsoft.com/office/powerpoint/2010/main" val="320478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Using </a:t>
            </a:r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r>
              <a:rPr lang="en-IN" b="1" dirty="0" smtClean="0">
                <a:solidFill>
                  <a:srgbClr val="C00000"/>
                </a:solidFill>
              </a:rPr>
              <a:t> API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52282"/>
            <a:ext cx="10192871" cy="4935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Creating Mock Objects with </a:t>
            </a:r>
            <a:r>
              <a:rPr lang="en-IN" sz="2400" b="1" dirty="0" err="1" smtClean="0">
                <a:solidFill>
                  <a:srgbClr val="002060"/>
                </a:solidFill>
              </a:rPr>
              <a:t>Mockito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r>
              <a:rPr lang="en-IN" sz="2400" b="1" dirty="0" err="1"/>
              <a:t>Mockito</a:t>
            </a:r>
            <a:r>
              <a:rPr lang="en-IN" sz="2400" b="1" dirty="0"/>
              <a:t> provides several methods to create mock objects:</a:t>
            </a:r>
          </a:p>
          <a:p>
            <a:pPr lvl="1"/>
            <a:r>
              <a:rPr lang="en-IN" sz="2400" b="1" dirty="0" smtClean="0"/>
              <a:t>Using </a:t>
            </a:r>
            <a:r>
              <a:rPr lang="en-IN" sz="2400" b="1" dirty="0"/>
              <a:t>the static mock() method.</a:t>
            </a:r>
          </a:p>
          <a:p>
            <a:pPr lvl="1"/>
            <a:r>
              <a:rPr lang="en-IN" sz="2400" b="1" dirty="0" smtClean="0"/>
              <a:t>Using </a:t>
            </a:r>
            <a:r>
              <a:rPr lang="en-IN" sz="2400" b="1" dirty="0"/>
              <a:t>the @Mock annotation.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If you use the @Mock annotation, you must trigger the creation of annotated objects. </a:t>
            </a:r>
            <a:endParaRPr lang="en-IN" sz="2400" b="1" dirty="0" smtClean="0"/>
          </a:p>
          <a:p>
            <a:r>
              <a:rPr lang="en-IN" sz="2400" b="1" dirty="0" smtClean="0"/>
              <a:t>The </a:t>
            </a:r>
            <a:r>
              <a:rPr lang="en-IN" sz="2400" b="1" dirty="0" err="1"/>
              <a:t>MockitoRule</a:t>
            </a:r>
            <a:r>
              <a:rPr lang="en-IN" sz="2400" b="1" dirty="0"/>
              <a:t> allows this. </a:t>
            </a:r>
            <a:endParaRPr lang="en-IN" sz="2400" b="1" dirty="0" smtClean="0"/>
          </a:p>
          <a:p>
            <a:r>
              <a:rPr lang="en-IN" sz="2400" b="1" dirty="0" smtClean="0"/>
              <a:t>It </a:t>
            </a:r>
            <a:r>
              <a:rPr lang="en-IN" sz="2400" b="1" dirty="0"/>
              <a:t>invokes the static method </a:t>
            </a:r>
            <a:r>
              <a:rPr lang="en-IN" sz="2400" b="1" dirty="0" err="1"/>
              <a:t>MockitoAnnotations.initMocks</a:t>
            </a:r>
            <a:r>
              <a:rPr lang="en-IN" sz="2400" b="1" dirty="0"/>
              <a:t>(this) to populate the annotated fields. </a:t>
            </a:r>
            <a:endParaRPr lang="en-IN" sz="2400" b="1" dirty="0" smtClean="0"/>
          </a:p>
          <a:p>
            <a:r>
              <a:rPr lang="en-IN" sz="2400" b="1" dirty="0" smtClean="0"/>
              <a:t>Alternatively </a:t>
            </a:r>
            <a:r>
              <a:rPr lang="en-IN" sz="2400" b="1" dirty="0"/>
              <a:t>you can use @</a:t>
            </a:r>
            <a:r>
              <a:rPr lang="en-IN" sz="2400" b="1" dirty="0" err="1"/>
              <a:t>RunWith</a:t>
            </a:r>
            <a:r>
              <a:rPr lang="en-IN" sz="2400" b="1" dirty="0"/>
              <a:t>(</a:t>
            </a:r>
            <a:r>
              <a:rPr lang="en-IN" sz="2400" b="1" dirty="0" err="1"/>
              <a:t>MockitoJUnitRunner.class</a:t>
            </a:r>
            <a:r>
              <a:rPr lang="en-IN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0652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2390"/>
            <a:ext cx="9601200" cy="968188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Test Doubles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5082"/>
            <a:ext cx="10394576" cy="5634318"/>
          </a:xfrm>
        </p:spPr>
        <p:txBody>
          <a:bodyPr>
            <a:normAutofit/>
          </a:bodyPr>
          <a:lstStyle/>
          <a:p>
            <a:r>
              <a:rPr lang="en-IN" b="1" dirty="0" err="1"/>
              <a:t>Mockito</a:t>
            </a:r>
            <a:r>
              <a:rPr lang="en-IN" b="1" dirty="0"/>
              <a:t> is an open source framework that allows you to easily create test doubles (mocks). </a:t>
            </a:r>
            <a:endParaRPr lang="en-IN" b="1" dirty="0" smtClean="0"/>
          </a:p>
          <a:p>
            <a:r>
              <a:rPr lang="en-IN" b="1" dirty="0" smtClean="0">
                <a:solidFill>
                  <a:srgbClr val="002060"/>
                </a:solidFill>
              </a:rPr>
              <a:t>Test </a:t>
            </a:r>
            <a:r>
              <a:rPr lang="en-IN" b="1" dirty="0">
                <a:solidFill>
                  <a:srgbClr val="002060"/>
                </a:solidFill>
              </a:rPr>
              <a:t>Double </a:t>
            </a:r>
            <a:r>
              <a:rPr lang="en-IN" b="1" dirty="0"/>
              <a:t>is a generic term for any case where you replace a production object for testing purposes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In </a:t>
            </a:r>
            <a:r>
              <a:rPr lang="en-IN" b="1" dirty="0" err="1"/>
              <a:t>mockito</a:t>
            </a:r>
            <a:r>
              <a:rPr lang="en-IN" b="1" dirty="0"/>
              <a:t>, we generally work with following kind of test doubles.</a:t>
            </a:r>
          </a:p>
          <a:p>
            <a:r>
              <a:rPr lang="en-IN" b="1" dirty="0">
                <a:solidFill>
                  <a:srgbClr val="FF0000"/>
                </a:solidFill>
              </a:rPr>
              <a:t>Stubs</a:t>
            </a:r>
            <a:r>
              <a:rPr lang="en-IN" b="1" dirty="0"/>
              <a:t> – is an object that has predefined return values to method executions made during the test.</a:t>
            </a:r>
          </a:p>
          <a:p>
            <a:r>
              <a:rPr lang="en-IN" b="1" dirty="0">
                <a:solidFill>
                  <a:srgbClr val="FF0000"/>
                </a:solidFill>
              </a:rPr>
              <a:t>Spies </a:t>
            </a:r>
            <a:r>
              <a:rPr lang="en-IN" b="1" dirty="0"/>
              <a:t>– are objects that are similar to stubs, but they additionally record how they were executed.</a:t>
            </a:r>
          </a:p>
          <a:p>
            <a:r>
              <a:rPr lang="en-IN" b="1" dirty="0">
                <a:solidFill>
                  <a:srgbClr val="FF0000"/>
                </a:solidFill>
              </a:rPr>
              <a:t>Mocks</a:t>
            </a:r>
            <a:r>
              <a:rPr lang="en-IN" b="1" dirty="0"/>
              <a:t> – are objects that have return values to method executions made during the test and has recorded expectations of these executions. Mocks can throw an exception if they receive a call they don’t expect and are checked during verification to ensure they got all the calls they were expecting.</a:t>
            </a:r>
          </a:p>
          <a:p>
            <a:r>
              <a:rPr lang="en-IN" b="1" dirty="0"/>
              <a:t>We can mock both interfaces and classes in the test class. </a:t>
            </a:r>
            <a:endParaRPr lang="en-IN" b="1" dirty="0" smtClean="0"/>
          </a:p>
          <a:p>
            <a:r>
              <a:rPr lang="en-IN" b="1" dirty="0" err="1" smtClean="0"/>
              <a:t>Mockito</a:t>
            </a:r>
            <a:r>
              <a:rPr lang="en-IN" b="1" dirty="0" smtClean="0"/>
              <a:t> </a:t>
            </a:r>
            <a:r>
              <a:rPr lang="en-IN" b="1" dirty="0"/>
              <a:t>also helps to produce minimum boilerplate code while using </a:t>
            </a:r>
            <a:r>
              <a:rPr lang="en-IN" b="1" dirty="0" err="1"/>
              <a:t>mockito</a:t>
            </a:r>
            <a:r>
              <a:rPr lang="en-IN" b="1" dirty="0"/>
              <a:t> annotations.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41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1906"/>
            <a:ext cx="10381129" cy="40654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@Mock </a:t>
            </a:r>
            <a:r>
              <a:rPr lang="en-IN" sz="2400" b="1" dirty="0"/>
              <a:t>is used for mock creation. It makes the test class more readable.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@Spy </a:t>
            </a:r>
            <a:r>
              <a:rPr lang="en-IN" sz="2400" b="1" dirty="0"/>
              <a:t>is used to create a spy instance. We can use it instead spy(Object) method.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@</a:t>
            </a:r>
            <a:r>
              <a:rPr lang="en-IN" sz="2400" b="1" dirty="0" err="1">
                <a:solidFill>
                  <a:srgbClr val="FF0000"/>
                </a:solidFill>
              </a:rPr>
              <a:t>InjectMocks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is used to instantiate the tested object automatically and inject all the @Mock or @Spy annotated field dependencies into it (if applicable).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@Captor </a:t>
            </a:r>
            <a:r>
              <a:rPr lang="en-IN" sz="2400" b="1" dirty="0"/>
              <a:t>is used to create an argument captor</a:t>
            </a:r>
          </a:p>
        </p:txBody>
      </p:sp>
    </p:spTree>
    <p:extLst>
      <p:ext uri="{BB962C8B-B14F-4D97-AF65-F5344CB8AC3E}">
        <p14:creationId xmlns:p14="http://schemas.microsoft.com/office/powerpoint/2010/main" val="370637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Annotation Process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482"/>
            <a:ext cx="9601200" cy="3957918"/>
          </a:xfrm>
        </p:spPr>
        <p:txBody>
          <a:bodyPr>
            <a:normAutofit/>
          </a:bodyPr>
          <a:lstStyle/>
          <a:p>
            <a:r>
              <a:rPr lang="en-IN" sz="2400" b="1" dirty="0"/>
              <a:t>To process </a:t>
            </a:r>
            <a:r>
              <a:rPr lang="en-IN" sz="2400" b="1" dirty="0" smtClean="0"/>
              <a:t>annotations</a:t>
            </a:r>
            <a:r>
              <a:rPr lang="en-IN" sz="2400" b="1" dirty="0"/>
              <a:t>, </a:t>
            </a:r>
            <a:r>
              <a:rPr lang="en-IN" sz="2400" b="1" dirty="0" err="1"/>
              <a:t>MockitoAnnotations.initMocks</a:t>
            </a:r>
            <a:r>
              <a:rPr lang="en-IN" sz="2400" b="1" dirty="0"/>
              <a:t>(</a:t>
            </a:r>
            <a:r>
              <a:rPr lang="en-IN" sz="2400" b="1" dirty="0" err="1"/>
              <a:t>testClass</a:t>
            </a:r>
            <a:r>
              <a:rPr lang="en-IN" sz="2400" b="1" dirty="0"/>
              <a:t>); must be used </a:t>
            </a:r>
            <a:r>
              <a:rPr lang="en-IN" sz="2400" b="1" dirty="0" smtClean="0"/>
              <a:t>at </a:t>
            </a:r>
            <a:r>
              <a:rPr lang="en-IN" sz="2400" b="1" dirty="0"/>
              <a:t>least once. </a:t>
            </a:r>
            <a:endParaRPr lang="en-IN" sz="2400" b="1" dirty="0" smtClean="0"/>
          </a:p>
          <a:p>
            <a:r>
              <a:rPr lang="en-IN" sz="2400" b="1" dirty="0" smtClean="0"/>
              <a:t>To </a:t>
            </a:r>
            <a:r>
              <a:rPr lang="en-IN" sz="2400" b="1" dirty="0"/>
              <a:t>process annotations, we can use the built-in runner </a:t>
            </a:r>
            <a:r>
              <a:rPr lang="en-IN" sz="2400" b="1" dirty="0" err="1"/>
              <a:t>MockitoJUnitRunner</a:t>
            </a:r>
            <a:r>
              <a:rPr lang="en-IN" sz="2400" b="1" dirty="0"/>
              <a:t> or rule </a:t>
            </a:r>
            <a:r>
              <a:rPr lang="en-IN" sz="2400" b="1" dirty="0" err="1"/>
              <a:t>MockitoRule</a:t>
            </a:r>
            <a:r>
              <a:rPr lang="en-IN" sz="2400" b="1" dirty="0"/>
              <a:t>. </a:t>
            </a:r>
            <a:endParaRPr lang="en-IN" sz="2400" b="1" dirty="0" smtClean="0"/>
          </a:p>
          <a:p>
            <a:r>
              <a:rPr lang="en-IN" sz="2400" b="1" dirty="0" smtClean="0"/>
              <a:t>We </a:t>
            </a:r>
            <a:r>
              <a:rPr lang="en-IN" sz="2400" b="1" dirty="0"/>
              <a:t>can also explicitly invoke </a:t>
            </a:r>
            <a:r>
              <a:rPr lang="en-IN" sz="2400" b="1" dirty="0" err="1"/>
              <a:t>initMocks</a:t>
            </a:r>
            <a:r>
              <a:rPr lang="en-IN" sz="2400" b="1" dirty="0"/>
              <a:t>() method in @Before annotated </a:t>
            </a:r>
            <a:r>
              <a:rPr lang="en-IN" sz="2400" b="1" dirty="0" err="1"/>
              <a:t>Junit</a:t>
            </a:r>
            <a:r>
              <a:rPr lang="en-IN" sz="2400" b="1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13676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508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Annotation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2930"/>
            <a:ext cx="9601200" cy="3567953"/>
          </a:xfrm>
        </p:spPr>
        <p:txBody>
          <a:bodyPr/>
          <a:lstStyle/>
          <a:p>
            <a:r>
              <a:rPr lang="en-IN" b="1" dirty="0" smtClean="0"/>
              <a:t>Using </a:t>
            </a:r>
            <a:r>
              <a:rPr lang="en-IN" b="1" dirty="0" err="1" smtClean="0"/>
              <a:t>MockitoAnnotations.initMocks</a:t>
            </a:r>
            <a:r>
              <a:rPr lang="en-IN" b="1" dirty="0" smtClean="0"/>
              <a:t>(</a:t>
            </a:r>
            <a:r>
              <a:rPr lang="en-IN" b="1" dirty="0" err="1" smtClean="0"/>
              <a:t>testClass</a:t>
            </a:r>
            <a:r>
              <a:rPr lang="en-IN" b="1" dirty="0" smtClean="0"/>
              <a:t>)</a:t>
            </a:r>
          </a:p>
          <a:p>
            <a:r>
              <a:rPr lang="en-IN" dirty="0"/>
              <a:t>To process annotations, we can use the built-in runner </a:t>
            </a:r>
            <a:r>
              <a:rPr lang="en-IN" b="1" dirty="0" err="1"/>
              <a:t>MockitoJUnitRunner</a:t>
            </a:r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0164" y="3203566"/>
            <a:ext cx="7584141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RunWith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MockitoJUnitRunner.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0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84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Annotation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7776"/>
            <a:ext cx="9601200" cy="4159624"/>
          </a:xfrm>
        </p:spPr>
        <p:txBody>
          <a:bodyPr/>
          <a:lstStyle/>
          <a:p>
            <a:r>
              <a:rPr lang="en-IN" dirty="0"/>
              <a:t>To process annotations, we can use </a:t>
            </a:r>
            <a:r>
              <a:rPr lang="en-IN" dirty="0" smtClean="0"/>
              <a:t>the rule </a:t>
            </a:r>
            <a:r>
              <a:rPr lang="en-IN" dirty="0" err="1"/>
              <a:t>MockitoRule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1188" y="2575402"/>
            <a:ext cx="9547412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@Rule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MockitoRule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rule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MockitoJUnit.rule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().strictness(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Strictness.STRICT_STUBS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//code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Mockito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3612"/>
            <a:ext cx="9601200" cy="3863788"/>
          </a:xfrm>
        </p:spPr>
        <p:txBody>
          <a:bodyPr/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is a well – known and stable library of mocking extensions for </a:t>
            </a:r>
            <a:r>
              <a:rPr lang="en-IN" sz="2400" b="1" dirty="0" err="1"/>
              <a:t>JUnit</a:t>
            </a:r>
            <a:r>
              <a:rPr lang="en-IN" sz="2400" b="1" dirty="0"/>
              <a:t> to write tests in </a:t>
            </a:r>
            <a:r>
              <a:rPr lang="en-IN" sz="2400" b="1" dirty="0" smtClean="0"/>
              <a:t>Java </a:t>
            </a:r>
            <a:r>
              <a:rPr lang="en-IN" sz="2400" b="1" dirty="0"/>
              <a:t>language. </a:t>
            </a:r>
            <a:endParaRPr lang="en-IN" sz="2400" b="1" dirty="0" smtClean="0"/>
          </a:p>
          <a:p>
            <a:r>
              <a:rPr lang="en-IN" sz="2400" b="1" dirty="0"/>
              <a:t>Dan North, the originator of </a:t>
            </a:r>
            <a:r>
              <a:rPr lang="en-IN" sz="2400" b="1" dirty="0" err="1"/>
              <a:t>Behavior</a:t>
            </a:r>
            <a:r>
              <a:rPr lang="en-IN" sz="2400" b="1" dirty="0"/>
              <a:t>-Driven Development wrote this back in </a:t>
            </a:r>
            <a:r>
              <a:rPr lang="en-IN" sz="2400" b="1" dirty="0" smtClean="0"/>
              <a:t>2008.</a:t>
            </a:r>
          </a:p>
          <a:p>
            <a:r>
              <a:rPr lang="en-IN" sz="2400" b="1" dirty="0" err="1"/>
              <a:t>JUnit</a:t>
            </a:r>
            <a:r>
              <a:rPr lang="en-IN" sz="2400" b="1" dirty="0"/>
              <a:t> 4 and </a:t>
            </a:r>
            <a:r>
              <a:rPr lang="en-IN" sz="2400" b="1" dirty="0" err="1"/>
              <a:t>Mockito</a:t>
            </a:r>
            <a:r>
              <a:rPr lang="en-IN" sz="2400" b="1" dirty="0"/>
              <a:t> </a:t>
            </a:r>
            <a:r>
              <a:rPr lang="en-IN" sz="2400" b="1" dirty="0" smtClean="0"/>
              <a:t>are </a:t>
            </a:r>
            <a:r>
              <a:rPr lang="en-IN" sz="2400" b="1" dirty="0"/>
              <a:t>the future of TDD and mocking in Java</a:t>
            </a:r>
            <a:r>
              <a:rPr lang="en-IN" sz="2400" b="1" dirty="0" smtClean="0"/>
              <a:t>”</a:t>
            </a:r>
          </a:p>
          <a:p>
            <a:r>
              <a:rPr lang="en-IN" sz="2400" b="1" dirty="0"/>
              <a:t>Current version is 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41" y="4820771"/>
            <a:ext cx="3688976" cy="18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Annotation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can also explicitly invoke </a:t>
            </a:r>
            <a:r>
              <a:rPr lang="en-IN" dirty="0" err="1"/>
              <a:t>initMocks</a:t>
            </a:r>
            <a:r>
              <a:rPr lang="en-IN" dirty="0"/>
              <a:t>() method in @Before annotated </a:t>
            </a:r>
            <a:r>
              <a:rPr lang="en-IN" dirty="0" err="1"/>
              <a:t>Junit</a:t>
            </a:r>
            <a:r>
              <a:rPr lang="en-IN" dirty="0"/>
              <a:t> method.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4329" y="3170424"/>
            <a:ext cx="9695330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ApplicationTest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@Before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MockitoAnnotations.initMocks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77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Static imports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6376"/>
            <a:ext cx="9601200" cy="3931024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org.mockito.Mockito</a:t>
            </a:r>
            <a:r>
              <a:rPr lang="en-IN" sz="2400" dirty="0" smtClean="0">
                <a:solidFill>
                  <a:srgbClr val="FF0000"/>
                </a:solidFill>
              </a:rPr>
              <a:t>.*;</a:t>
            </a:r>
            <a:r>
              <a:rPr lang="en-IN" sz="2400" dirty="0" smtClean="0"/>
              <a:t> is the package used for </a:t>
            </a:r>
            <a:r>
              <a:rPr lang="en-IN" sz="2400" dirty="0" err="1" smtClean="0"/>
              <a:t>Mackitos</a:t>
            </a:r>
            <a:endParaRPr lang="en-IN" sz="2400" dirty="0" smtClean="0"/>
          </a:p>
          <a:p>
            <a:r>
              <a:rPr lang="en-IN" sz="2400" dirty="0" smtClean="0"/>
              <a:t>By </a:t>
            </a:r>
            <a:r>
              <a:rPr lang="en-IN" sz="2400" dirty="0"/>
              <a:t>adding the </a:t>
            </a:r>
            <a:r>
              <a:rPr lang="en-IN" sz="2400" dirty="0" err="1"/>
              <a:t>org.mockito.Mockito</a:t>
            </a:r>
            <a:r>
              <a:rPr lang="en-IN" sz="2400" dirty="0"/>
              <a:t>.*; static import, you can use methods like mock() directly in your tests. </a:t>
            </a:r>
            <a:endParaRPr lang="en-IN" sz="2400" dirty="0" smtClean="0"/>
          </a:p>
          <a:p>
            <a:r>
              <a:rPr lang="en-IN" sz="2400" dirty="0" smtClean="0"/>
              <a:t>Static </a:t>
            </a:r>
            <a:r>
              <a:rPr lang="en-IN" sz="2400" dirty="0"/>
              <a:t>imports allow you to call static members, i.e., methods and fields of a class directly without specifying the class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Using static imports greatly improves the readability of your test code, you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05771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Configuring Mocks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988"/>
            <a:ext cx="9601200" cy="4213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/>
              <a:t>Mockito</a:t>
            </a:r>
            <a:r>
              <a:rPr lang="en-IN" sz="2400" b="1" dirty="0"/>
              <a:t> allows to configure the return values of its mocks via a fluent API. Unspecified method calls return "empty" values</a:t>
            </a:r>
            <a:r>
              <a:rPr lang="en-IN" sz="2400" b="1" dirty="0" smtClean="0"/>
              <a:t>: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 smtClean="0"/>
              <a:t>null </a:t>
            </a:r>
            <a:r>
              <a:rPr lang="en-IN" sz="2400" b="1" dirty="0"/>
              <a:t>for objects</a:t>
            </a:r>
          </a:p>
          <a:p>
            <a:r>
              <a:rPr lang="en-IN" sz="2400" b="1" dirty="0" smtClean="0"/>
              <a:t>0 </a:t>
            </a:r>
            <a:r>
              <a:rPr lang="en-IN" sz="2400" b="1" dirty="0"/>
              <a:t>for numbers</a:t>
            </a:r>
          </a:p>
          <a:p>
            <a:r>
              <a:rPr lang="en-IN" sz="2400" b="1" dirty="0" smtClean="0"/>
              <a:t>false </a:t>
            </a:r>
            <a:r>
              <a:rPr lang="en-IN" sz="2400" b="1" dirty="0"/>
              <a:t>for </a:t>
            </a:r>
            <a:r>
              <a:rPr lang="en-IN" sz="2400" b="1" dirty="0" err="1"/>
              <a:t>boolean</a:t>
            </a:r>
            <a:endParaRPr lang="en-IN" sz="2400" b="1" dirty="0"/>
          </a:p>
          <a:p>
            <a:r>
              <a:rPr lang="en-IN" sz="2400" b="1" dirty="0" smtClean="0"/>
              <a:t>empty </a:t>
            </a:r>
            <a:r>
              <a:rPr lang="en-IN" sz="2400" b="1" dirty="0"/>
              <a:t>collections for collections</a:t>
            </a:r>
          </a:p>
        </p:txBody>
      </p:sp>
    </p:spTree>
    <p:extLst>
      <p:ext uri="{BB962C8B-B14F-4D97-AF65-F5344CB8AC3E}">
        <p14:creationId xmlns:p14="http://schemas.microsoft.com/office/powerpoint/2010/main" val="385766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Adding </a:t>
            </a:r>
            <a:r>
              <a:rPr lang="en-IN" b="1" dirty="0" err="1">
                <a:solidFill>
                  <a:srgbClr val="C00000"/>
                </a:solidFill>
              </a:rPr>
              <a:t>Behavior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r>
              <a:rPr lang="en-IN" b="1" dirty="0" err="1"/>
              <a:t>Mockito</a:t>
            </a:r>
            <a:r>
              <a:rPr lang="en-IN" b="1" dirty="0"/>
              <a:t> adds a functionality to a mock object using the methods when(). </a:t>
            </a:r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/>
              <a:t>Here we've instructed </a:t>
            </a:r>
            <a:r>
              <a:rPr lang="en-IN" b="1" dirty="0" err="1"/>
              <a:t>Mockito</a:t>
            </a:r>
            <a:r>
              <a:rPr lang="en-IN" b="1" dirty="0"/>
              <a:t> to give a </a:t>
            </a:r>
            <a:r>
              <a:rPr lang="en-IN" b="1" dirty="0" err="1"/>
              <a:t>behavior</a:t>
            </a:r>
            <a:r>
              <a:rPr lang="en-IN" b="1" dirty="0"/>
              <a:t> of adding 10 and 20 to the add method of </a:t>
            </a:r>
            <a:r>
              <a:rPr lang="en-IN" b="1" dirty="0" err="1"/>
              <a:t>calcService</a:t>
            </a:r>
            <a:r>
              <a:rPr lang="en-IN" b="1" dirty="0"/>
              <a:t> and as a result, to return the value of 30.00</a:t>
            </a:r>
            <a:r>
              <a:rPr lang="en-IN" b="1" dirty="0" smtClean="0"/>
              <a:t>.</a:t>
            </a:r>
          </a:p>
          <a:p>
            <a:r>
              <a:rPr lang="en-IN" b="1" dirty="0"/>
              <a:t>At this point of time, Mock recorded the </a:t>
            </a:r>
            <a:r>
              <a:rPr lang="en-IN" b="1" dirty="0" err="1"/>
              <a:t>behavior</a:t>
            </a:r>
            <a:r>
              <a:rPr lang="en-IN" b="1" dirty="0"/>
              <a:t> and is a working mock object.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6411" y="3074914"/>
            <a:ext cx="8283389" cy="9233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//add the behavior of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calc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service to add two numbers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when(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calcService.add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(10.0,20.0)).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thenReturn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(30.00);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9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4132"/>
            <a:ext cx="9883588" cy="914397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“</a:t>
            </a:r>
            <a:r>
              <a:rPr lang="en-IN" b="1" dirty="0" smtClean="0">
                <a:solidFill>
                  <a:srgbClr val="C00000"/>
                </a:solidFill>
              </a:rPr>
              <a:t>When </a:t>
            </a:r>
            <a:r>
              <a:rPr lang="en-IN" b="1" dirty="0" err="1" smtClean="0">
                <a:solidFill>
                  <a:srgbClr val="C00000"/>
                </a:solidFill>
              </a:rPr>
              <a:t>thenReturn</a:t>
            </a:r>
            <a:r>
              <a:rPr lang="en-IN" b="1" dirty="0" smtClean="0">
                <a:solidFill>
                  <a:srgbClr val="C00000"/>
                </a:solidFill>
              </a:rPr>
              <a:t>” &amp; “When </a:t>
            </a:r>
            <a:r>
              <a:rPr lang="en-IN" b="1" dirty="0" err="1" smtClean="0">
                <a:solidFill>
                  <a:srgbClr val="C00000"/>
                </a:solidFill>
              </a:rPr>
              <a:t>thenThrow</a:t>
            </a:r>
            <a:r>
              <a:rPr lang="en-IN" b="1" dirty="0" smtClean="0">
                <a:solidFill>
                  <a:srgbClr val="C00000"/>
                </a:solidFill>
              </a:rPr>
              <a:t>”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794" y="1049283"/>
            <a:ext cx="9601200" cy="1385047"/>
          </a:xfrm>
        </p:spPr>
        <p:txBody>
          <a:bodyPr/>
          <a:lstStyle/>
          <a:p>
            <a:r>
              <a:rPr lang="en-IN" dirty="0"/>
              <a:t>Mocks can return different values depending on arguments passed into a method.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when(…​.).</a:t>
            </a:r>
            <a:r>
              <a:rPr lang="en-IN" dirty="0" err="1"/>
              <a:t>thenReturn</a:t>
            </a:r>
            <a:r>
              <a:rPr lang="en-IN" dirty="0"/>
              <a:t>(…​.) method chain is used to specify a </a:t>
            </a:r>
            <a:r>
              <a:rPr lang="en-IN" dirty="0" err="1"/>
              <a:t>a</a:t>
            </a:r>
            <a:r>
              <a:rPr lang="en-IN" dirty="0"/>
              <a:t> return value for a method call with pre-defined parameters.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2245663"/>
            <a:ext cx="7463118" cy="25683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2795" y="4826675"/>
            <a:ext cx="102399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You also can use methods like </a:t>
            </a:r>
            <a:r>
              <a:rPr lang="en-IN" sz="2000" dirty="0" err="1"/>
              <a:t>anyString</a:t>
            </a:r>
            <a:r>
              <a:rPr lang="en-IN" sz="2000" dirty="0"/>
              <a:t> or </a:t>
            </a:r>
            <a:r>
              <a:rPr lang="en-IN" sz="2000" dirty="0" err="1"/>
              <a:t>anyInt</a:t>
            </a:r>
            <a:r>
              <a:rPr lang="en-IN" sz="2000" dirty="0"/>
              <a:t> to define that dependent on the input type a certain value should be returned</a:t>
            </a:r>
            <a:r>
              <a:rPr lang="en-IN" sz="2000" dirty="0" smtClean="0"/>
              <a:t>.</a:t>
            </a:r>
            <a:br>
              <a:rPr lang="en-IN" sz="2000" dirty="0" smtClean="0"/>
            </a:b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If you specify more than one value,	they are returned in the order of specification, until the last one is used. Afterwards the last	specified </a:t>
            </a:r>
            <a:r>
              <a:rPr lang="en-IN" sz="2000" dirty="0" smtClean="0"/>
              <a:t>value is </a:t>
            </a:r>
            <a:r>
              <a:rPr lang="en-IN" sz="2000" dirty="0"/>
              <a:t>returned.</a:t>
            </a:r>
          </a:p>
        </p:txBody>
      </p:sp>
    </p:spTree>
    <p:extLst>
      <p:ext uri="{BB962C8B-B14F-4D97-AF65-F5344CB8AC3E}">
        <p14:creationId xmlns:p14="http://schemas.microsoft.com/office/powerpoint/2010/main" val="87899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Verify the Call on Mock </a:t>
            </a:r>
            <a:r>
              <a:rPr lang="en-IN" b="1" dirty="0" err="1" smtClean="0">
                <a:solidFill>
                  <a:srgbClr val="C00000"/>
                </a:solidFill>
              </a:rPr>
              <a:t>Ojects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34671"/>
            <a:ext cx="10354235" cy="4132729"/>
          </a:xfrm>
        </p:spPr>
        <p:txBody>
          <a:bodyPr>
            <a:noAutofit/>
          </a:bodyPr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keeps track of all the method calls and their parameters to the mock object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 </a:t>
            </a:r>
            <a:r>
              <a:rPr lang="en-IN" sz="2400" b="1" dirty="0"/>
              <a:t>You can use the verify() method on the mock object to verify that the specified conditions are met. </a:t>
            </a:r>
            <a:endParaRPr lang="en-IN" sz="2400" b="1" dirty="0" smtClean="0"/>
          </a:p>
          <a:p>
            <a:r>
              <a:rPr lang="en-IN" sz="2400" b="1" dirty="0" smtClean="0"/>
              <a:t>For </a:t>
            </a:r>
            <a:r>
              <a:rPr lang="en-IN" sz="2400" b="1" dirty="0"/>
              <a:t>example, you can verify that a method has been called with certain parameters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 </a:t>
            </a:r>
            <a:r>
              <a:rPr lang="en-IN" sz="2400" b="1" dirty="0"/>
              <a:t>This kind of testing is sometimes called </a:t>
            </a:r>
            <a:r>
              <a:rPr lang="en-IN" sz="2400" b="1" dirty="0" err="1"/>
              <a:t>behavior</a:t>
            </a:r>
            <a:r>
              <a:rPr lang="en-IN" sz="2400" b="1" dirty="0"/>
              <a:t> testing. </a:t>
            </a:r>
            <a:endParaRPr lang="en-IN" sz="2400" b="1" dirty="0" smtClean="0"/>
          </a:p>
          <a:p>
            <a:r>
              <a:rPr lang="en-IN" sz="2400" b="1" dirty="0" err="1" smtClean="0"/>
              <a:t>Behavior</a:t>
            </a:r>
            <a:r>
              <a:rPr lang="en-IN" sz="2400" b="1" dirty="0" smtClean="0"/>
              <a:t> </a:t>
            </a:r>
            <a:r>
              <a:rPr lang="en-IN" sz="2400" b="1" dirty="0"/>
              <a:t>testing does not check the result of a method call, but it checks that a method is called with the right parameters.</a:t>
            </a:r>
          </a:p>
        </p:txBody>
      </p:sp>
    </p:spTree>
    <p:extLst>
      <p:ext uri="{BB962C8B-B14F-4D97-AF65-F5344CB8AC3E}">
        <p14:creationId xmlns:p14="http://schemas.microsoft.com/office/powerpoint/2010/main" val="76499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847"/>
          </a:xfrm>
        </p:spPr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Verifying </a:t>
            </a:r>
            <a:r>
              <a:rPr lang="en-IN" b="1" dirty="0" err="1">
                <a:solidFill>
                  <a:srgbClr val="C00000"/>
                </a:solidFill>
              </a:rPr>
              <a:t>Behavior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3647"/>
            <a:ext cx="9601200" cy="4253753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can ensure whether a mock method is being called with </a:t>
            </a:r>
            <a:r>
              <a:rPr lang="en-IN" sz="2400" b="1" dirty="0" smtClean="0"/>
              <a:t>required </a:t>
            </a:r>
            <a:r>
              <a:rPr lang="en-IN" sz="2400" b="1" dirty="0"/>
              <a:t>arguments or not. </a:t>
            </a:r>
            <a:endParaRPr lang="en-IN" sz="2400" b="1" dirty="0" smtClean="0"/>
          </a:p>
          <a:p>
            <a:r>
              <a:rPr lang="en-IN" sz="2400" b="1" dirty="0" smtClean="0"/>
              <a:t>It </a:t>
            </a:r>
            <a:r>
              <a:rPr lang="en-IN" sz="2400" b="1" dirty="0"/>
              <a:t>is done using the verify() method. </a:t>
            </a:r>
            <a:endParaRPr lang="en-IN" sz="2400" b="1" dirty="0" smtClean="0"/>
          </a:p>
          <a:p>
            <a:r>
              <a:rPr lang="en-IN" sz="2400" b="1" dirty="0" smtClean="0"/>
              <a:t>Take </a:t>
            </a:r>
            <a:r>
              <a:rPr lang="en-IN" sz="2400" b="1" dirty="0"/>
              <a:t>a look at the following code snippet.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90165" y="3872040"/>
            <a:ext cx="9386047" cy="153888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//test the add functionality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Assert.assertEquals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(10.0, 20.0),30.0,0);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//verify call to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calcService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is made or not with same arguments.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verify(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).add(10.0, 20.0);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7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Expecting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34671"/>
            <a:ext cx="10529047" cy="2003611"/>
          </a:xfrm>
        </p:spPr>
        <p:txBody>
          <a:bodyPr/>
          <a:lstStyle/>
          <a:p>
            <a:r>
              <a:rPr lang="en-IN" b="1" dirty="0" err="1"/>
              <a:t>Mockito</a:t>
            </a:r>
            <a:r>
              <a:rPr lang="en-IN" b="1" dirty="0"/>
              <a:t> provides a special check on the number of calls that can be made on a particular method. </a:t>
            </a:r>
            <a:endParaRPr lang="en-IN" b="1" dirty="0" smtClean="0"/>
          </a:p>
          <a:p>
            <a:r>
              <a:rPr lang="en-IN" b="1" dirty="0" smtClean="0"/>
              <a:t>Suppose </a:t>
            </a:r>
            <a:r>
              <a:rPr lang="en-IN" b="1" dirty="0" err="1"/>
              <a:t>MathApplication</a:t>
            </a:r>
            <a:r>
              <a:rPr lang="en-IN" b="1" dirty="0"/>
              <a:t> should call the </a:t>
            </a:r>
            <a:r>
              <a:rPr lang="en-IN" b="1" dirty="0" err="1"/>
              <a:t>CalculatorService.serviceUsed</a:t>
            </a:r>
            <a:r>
              <a:rPr lang="en-IN" b="1" dirty="0"/>
              <a:t>() method only once, then it should not be able to call </a:t>
            </a:r>
            <a:r>
              <a:rPr lang="en-IN" b="1" dirty="0" err="1"/>
              <a:t>CalculatorService.serviceUsed</a:t>
            </a:r>
            <a:r>
              <a:rPr lang="en-IN" b="1" dirty="0"/>
              <a:t>() more than once.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199" y="3771490"/>
            <a:ext cx="9749119" cy="203132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//add the behavior of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calc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service to add two numbers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when(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(10.0,20.0)).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thenReturn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(30.00);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//limit the method call to 1, no less and no more calls are allowed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verify(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, times(1)).add(10.0, 20.0);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29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Varying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43953"/>
            <a:ext cx="9977718" cy="3823447"/>
          </a:xfrm>
        </p:spPr>
        <p:txBody>
          <a:bodyPr/>
          <a:lstStyle/>
          <a:p>
            <a:r>
              <a:rPr lang="en-IN" sz="2400" dirty="0" err="1"/>
              <a:t>Mockito</a:t>
            </a:r>
            <a:r>
              <a:rPr lang="en-IN" sz="2400" dirty="0"/>
              <a:t> provides the following additional methods to vary the expected call counts</a:t>
            </a:r>
            <a:r>
              <a:rPr lang="en-IN" sz="2400" dirty="0" smtClean="0"/>
              <a:t>.</a:t>
            </a:r>
          </a:p>
          <a:p>
            <a:endParaRPr lang="en-IN" dirty="0" smtClean="0"/>
          </a:p>
          <a:p>
            <a:pPr lvl="1"/>
            <a:r>
              <a:rPr lang="en-IN" sz="2400" dirty="0" err="1">
                <a:solidFill>
                  <a:srgbClr val="002060"/>
                </a:solidFill>
              </a:rPr>
              <a:t>atLeast</a:t>
            </a:r>
            <a:r>
              <a:rPr lang="en-IN" sz="2400" dirty="0">
                <a:solidFill>
                  <a:srgbClr val="002060"/>
                </a:solidFill>
              </a:rPr>
              <a:t> (</a:t>
            </a:r>
            <a:r>
              <a:rPr lang="en-IN" sz="2400" dirty="0" err="1">
                <a:solidFill>
                  <a:srgbClr val="002060"/>
                </a:solidFill>
              </a:rPr>
              <a:t>int</a:t>
            </a:r>
            <a:r>
              <a:rPr lang="en-IN" sz="2400" dirty="0">
                <a:solidFill>
                  <a:srgbClr val="002060"/>
                </a:solidFill>
              </a:rPr>
              <a:t> min) </a:t>
            </a:r>
            <a:r>
              <a:rPr lang="en-IN" sz="2400" dirty="0"/>
              <a:t>− expects min calls.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 err="1">
                <a:solidFill>
                  <a:srgbClr val="002060"/>
                </a:solidFill>
              </a:rPr>
              <a:t>atLeastOnce</a:t>
            </a:r>
            <a:r>
              <a:rPr lang="en-IN" sz="2400" dirty="0">
                <a:solidFill>
                  <a:srgbClr val="002060"/>
                </a:solidFill>
              </a:rPr>
              <a:t> () </a:t>
            </a:r>
            <a:r>
              <a:rPr lang="en-IN" sz="2400" dirty="0"/>
              <a:t>− expects at least one call.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 err="1">
                <a:solidFill>
                  <a:srgbClr val="002060"/>
                </a:solidFill>
              </a:rPr>
              <a:t>atMost</a:t>
            </a:r>
            <a:r>
              <a:rPr lang="en-IN" sz="2400" dirty="0">
                <a:solidFill>
                  <a:srgbClr val="002060"/>
                </a:solidFill>
              </a:rPr>
              <a:t> (</a:t>
            </a:r>
            <a:r>
              <a:rPr lang="en-IN" sz="2400" dirty="0" err="1">
                <a:solidFill>
                  <a:srgbClr val="002060"/>
                </a:solidFill>
              </a:rPr>
              <a:t>int</a:t>
            </a:r>
            <a:r>
              <a:rPr lang="en-IN" sz="2400" dirty="0">
                <a:solidFill>
                  <a:srgbClr val="002060"/>
                </a:solidFill>
              </a:rPr>
              <a:t> max) </a:t>
            </a:r>
            <a:r>
              <a:rPr lang="en-IN" sz="2400" dirty="0"/>
              <a:t>− expects max calls.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6611" y="5619169"/>
            <a:ext cx="5836024" cy="102456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//check if add function is called minimum 2 times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verify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calcService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atLeast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10.0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20.0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3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b="1" dirty="0">
                <a:solidFill>
                  <a:srgbClr val="C00000"/>
                </a:solidFill>
              </a:rPr>
              <a:t> -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provides the capability to a mock to throw exceptions, so exception handling can be tested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“ </a:t>
            </a:r>
            <a:r>
              <a:rPr lang="en-IN" sz="2400" b="1" dirty="0" err="1" smtClean="0">
                <a:solidFill>
                  <a:srgbClr val="002060"/>
                </a:solidFill>
              </a:rPr>
              <a:t>DoThrow</a:t>
            </a:r>
            <a:r>
              <a:rPr lang="en-IN" sz="2400" b="1" dirty="0" smtClean="0">
                <a:solidFill>
                  <a:srgbClr val="002060"/>
                </a:solidFill>
              </a:rPr>
              <a:t> when “ </a:t>
            </a:r>
            <a:r>
              <a:rPr lang="en-IN" sz="2400" b="1" dirty="0"/>
              <a:t>keyword is used  </a:t>
            </a:r>
            <a:r>
              <a:rPr lang="en-IN" sz="2400" b="1" dirty="0" smtClean="0"/>
              <a:t>for exception Handling</a:t>
            </a:r>
          </a:p>
          <a:p>
            <a:r>
              <a:rPr lang="en-IN" sz="2400" b="1" dirty="0" smtClean="0"/>
              <a:t>It </a:t>
            </a:r>
            <a:r>
              <a:rPr lang="en-IN" sz="2400" b="1" dirty="0"/>
              <a:t>is useful for mocking methods which give an exception during a </a:t>
            </a:r>
            <a:r>
              <a:rPr lang="en-IN" sz="2400" b="1" dirty="0" smtClean="0"/>
              <a:t>call</a:t>
            </a:r>
          </a:p>
          <a:p>
            <a:r>
              <a:rPr lang="en-IN" sz="2400" b="1" dirty="0"/>
              <a:t>The </a:t>
            </a:r>
            <a:r>
              <a:rPr lang="en-IN" sz="2400" b="1" dirty="0" err="1"/>
              <a:t>doThrow</a:t>
            </a:r>
            <a:r>
              <a:rPr lang="en-IN" sz="2400" b="1" dirty="0"/>
              <a:t> variant can be used for methods which return void to throw an exception.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1977" y="4934968"/>
            <a:ext cx="11066930" cy="141577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//add the behavior to throw 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doThrow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(new Runtime Exception("divide operation not implemented")) .when(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).add(10.0,20.0);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1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0541"/>
            <a:ext cx="10448365" cy="4719917"/>
          </a:xfrm>
        </p:spPr>
        <p:txBody>
          <a:bodyPr>
            <a:normAutofit/>
          </a:bodyPr>
          <a:lstStyle/>
          <a:p>
            <a:r>
              <a:rPr lang="en-IN" sz="2400" dirty="0" err="1"/>
              <a:t>Mockito</a:t>
            </a:r>
            <a:r>
              <a:rPr lang="en-IN" sz="2400" dirty="0"/>
              <a:t> is a mocking framework, JAVA-based library that is used for effective unit testing of JAVA applications. </a:t>
            </a:r>
            <a:endParaRPr lang="en-IN" sz="2400" dirty="0" smtClean="0"/>
          </a:p>
          <a:p>
            <a:r>
              <a:rPr lang="en-IN" sz="2400" dirty="0" err="1" smtClean="0"/>
              <a:t>Mockito</a:t>
            </a:r>
            <a:r>
              <a:rPr lang="en-IN" sz="2400" dirty="0" smtClean="0"/>
              <a:t> </a:t>
            </a:r>
            <a:r>
              <a:rPr lang="en-IN" sz="2400" dirty="0"/>
              <a:t>is used to mock interfaces so that a dummy functionality can be added to a mock interface that can be used in unit testing</a:t>
            </a:r>
            <a:r>
              <a:rPr lang="en-IN" sz="2400" dirty="0" smtClean="0"/>
              <a:t>.</a:t>
            </a:r>
          </a:p>
          <a:p>
            <a:r>
              <a:rPr lang="en-IN" sz="2400" dirty="0" err="1"/>
              <a:t>Mockito</a:t>
            </a:r>
            <a:r>
              <a:rPr lang="en-IN" sz="2400" dirty="0"/>
              <a:t> is designed as an open source testing framework for Java which is available under an MIT License. </a:t>
            </a:r>
            <a:endParaRPr lang="en-IN" sz="2400" dirty="0" smtClean="0"/>
          </a:p>
          <a:p>
            <a:r>
              <a:rPr lang="en-IN" sz="2400" dirty="0" err="1" smtClean="0"/>
              <a:t>Mockito</a:t>
            </a:r>
            <a:r>
              <a:rPr lang="en-IN" sz="2400" dirty="0" smtClean="0"/>
              <a:t> </a:t>
            </a:r>
            <a:r>
              <a:rPr lang="en-IN" sz="2400" dirty="0"/>
              <a:t>allows programmers to create and test double objects (mock objects) in automated unit tests for the purpose of Test-driven Development (TDD</a:t>
            </a:r>
            <a:r>
              <a:rPr lang="en-IN" sz="2400" dirty="0" smtClean="0"/>
              <a:t>).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In simple words, we can say that </a:t>
            </a:r>
            <a:r>
              <a:rPr lang="en-IN" sz="2400" dirty="0" err="1"/>
              <a:t>Mockito</a:t>
            </a:r>
            <a:r>
              <a:rPr lang="en-IN" sz="2400" dirty="0"/>
              <a:t> is a framework that we specifically use to efficiently write certain kind of tests.</a:t>
            </a:r>
          </a:p>
        </p:txBody>
      </p:sp>
    </p:spTree>
    <p:extLst>
      <p:ext uri="{BB962C8B-B14F-4D97-AF65-F5344CB8AC3E}">
        <p14:creationId xmlns:p14="http://schemas.microsoft.com/office/powerpoint/2010/main" val="2921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Create </a:t>
            </a:r>
            <a:r>
              <a:rPr lang="en-IN" b="1" dirty="0">
                <a:solidFill>
                  <a:srgbClr val="C00000"/>
                </a:solidFill>
              </a:rPr>
              <a:t>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729" y="1653988"/>
            <a:ext cx="9601200" cy="2003612"/>
          </a:xfrm>
        </p:spPr>
        <p:txBody>
          <a:bodyPr>
            <a:normAutofit/>
          </a:bodyPr>
          <a:lstStyle/>
          <a:p>
            <a:r>
              <a:rPr lang="en-IN" sz="2400" dirty="0" err="1"/>
              <a:t>Mockito</a:t>
            </a:r>
            <a:r>
              <a:rPr lang="en-IN" sz="2400" dirty="0"/>
              <a:t> provides various methods to create mock objects. </a:t>
            </a:r>
            <a:endParaRPr lang="en-IN" sz="2400" dirty="0" smtClean="0"/>
          </a:p>
          <a:p>
            <a:r>
              <a:rPr lang="en-IN" sz="2400" dirty="0" smtClean="0"/>
              <a:t>mock</a:t>
            </a:r>
            <a:r>
              <a:rPr lang="en-IN" sz="2400" dirty="0"/>
              <a:t>() creates mocks without bothering about the order of method calls that the mock is going to make in due course of its action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Earlier we've </a:t>
            </a:r>
            <a:r>
              <a:rPr lang="en-IN" sz="2400" dirty="0"/>
              <a:t>used annotations to create mocks.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6400" y="4182497"/>
            <a:ext cx="98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</a:rPr>
              <a:t>Syntax</a:t>
            </a:r>
            <a:endParaRPr lang="en-IN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0542" y="4687554"/>
            <a:ext cx="9426387" cy="77834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calcService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mock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CalculatorService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1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Ordered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Mockito</a:t>
            </a:r>
            <a:r>
              <a:rPr lang="en-IN" dirty="0"/>
              <a:t> provides </a:t>
            </a:r>
            <a:r>
              <a:rPr lang="en-IN" dirty="0" err="1"/>
              <a:t>Inorder</a:t>
            </a:r>
            <a:r>
              <a:rPr lang="en-IN" dirty="0"/>
              <a:t> class which takes care of the order of method calls that the mock is going to make in due course of its action.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2623" y="3037742"/>
            <a:ext cx="9923929" cy="240065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//create 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verifier for a single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InOrder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inOrder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inOrder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//following will make sure that add is first called then subtract is called.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inOrder.verify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).add(20.0,10.0);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inOrder.verify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calcService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).subtract(20.0,10.0);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2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Callbacks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7094"/>
            <a:ext cx="9601200" cy="4240306"/>
          </a:xfrm>
        </p:spPr>
        <p:txBody>
          <a:bodyPr/>
          <a:lstStyle/>
          <a:p>
            <a:r>
              <a:rPr lang="en-IN" dirty="0" err="1"/>
              <a:t>Mockito</a:t>
            </a:r>
            <a:r>
              <a:rPr lang="en-IN" dirty="0"/>
              <a:t> provides a Answer interface which allows stubbing with generic interface</a:t>
            </a:r>
            <a:r>
              <a:rPr lang="en-IN" dirty="0" smtClean="0"/>
              <a:t>.</a:t>
            </a:r>
          </a:p>
          <a:p>
            <a:r>
              <a:rPr lang="en-IN" dirty="0"/>
              <a:t>It is possible to define a Answer object for complex results.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 err="1"/>
              <a:t>thenReturn</a:t>
            </a:r>
            <a:r>
              <a:rPr lang="en-IN" dirty="0"/>
              <a:t> returns a predefined value every time, with answers you can calculate a response based on the arguments given to your stubbed </a:t>
            </a:r>
            <a:r>
              <a:rPr lang="en-IN"/>
              <a:t>method</a:t>
            </a:r>
            <a:r>
              <a:rPr lang="en-IN" smtClean="0"/>
              <a:t>.</a:t>
            </a:r>
          </a:p>
          <a:p>
            <a:r>
              <a:rPr lang="en-IN" smtClean="0"/>
              <a:t> </a:t>
            </a:r>
            <a:r>
              <a:rPr lang="en-IN" dirty="0"/>
              <a:t>This can be useful if your stubbed method is supposed to call a function on one of the arguments or if your method is supposed to return the first argument to allow method chaining. </a:t>
            </a:r>
          </a:p>
        </p:txBody>
      </p:sp>
    </p:spTree>
    <p:extLst>
      <p:ext uri="{BB962C8B-B14F-4D97-AF65-F5344CB8AC3E}">
        <p14:creationId xmlns:p14="http://schemas.microsoft.com/office/powerpoint/2010/main" val="2725414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358" y="1536031"/>
            <a:ext cx="9601200" cy="1485900"/>
          </a:xfrm>
        </p:spPr>
        <p:txBody>
          <a:bodyPr/>
          <a:lstStyle/>
          <a:p>
            <a:r>
              <a:rPr lang="en-US" b="1" dirty="0" smtClean="0"/>
              <a:t>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What is Mocking?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6752"/>
            <a:ext cx="9856694" cy="4612341"/>
          </a:xfrm>
        </p:spPr>
        <p:txBody>
          <a:bodyPr>
            <a:normAutofit/>
          </a:bodyPr>
          <a:lstStyle/>
          <a:p>
            <a:r>
              <a:rPr lang="en-IN" sz="2400" b="1" dirty="0"/>
              <a:t>Mocking is a way to test the functionality of a class in isolation. </a:t>
            </a:r>
            <a:endParaRPr lang="en-IN" sz="2400" b="1" dirty="0" smtClean="0"/>
          </a:p>
          <a:p>
            <a:r>
              <a:rPr lang="en-IN" sz="2400" b="1" dirty="0" smtClean="0"/>
              <a:t>Mocking </a:t>
            </a:r>
            <a:r>
              <a:rPr lang="en-IN" sz="2400" b="1" dirty="0"/>
              <a:t>does not require a database connection or properties file read or file server read to test a functionality. </a:t>
            </a:r>
            <a:endParaRPr lang="en-IN" sz="2400" b="1" dirty="0" smtClean="0"/>
          </a:p>
          <a:p>
            <a:r>
              <a:rPr lang="en-IN" sz="2400" b="1" dirty="0" smtClean="0"/>
              <a:t>Mock </a:t>
            </a:r>
            <a:r>
              <a:rPr lang="en-IN" sz="2400" b="1" dirty="0"/>
              <a:t>objects do the mocking of the real service. </a:t>
            </a:r>
            <a:endParaRPr lang="en-IN" sz="2400" b="1" dirty="0" smtClean="0"/>
          </a:p>
          <a:p>
            <a:r>
              <a:rPr lang="en-IN" sz="2400" b="1" dirty="0" smtClean="0"/>
              <a:t>A </a:t>
            </a:r>
            <a:r>
              <a:rPr lang="en-IN" sz="2400" b="1" dirty="0"/>
              <a:t>mock object returns a dummy data corresponding to some dummy input passed to it</a:t>
            </a:r>
            <a:r>
              <a:rPr lang="en-IN" sz="2400" b="1" dirty="0" smtClean="0"/>
              <a:t>.</a:t>
            </a:r>
          </a:p>
          <a:p>
            <a:r>
              <a:rPr lang="en-IN" sz="2400" b="1" dirty="0" smtClean="0"/>
              <a:t>Some </a:t>
            </a:r>
            <a:r>
              <a:rPr lang="en-IN" sz="2400" b="1" dirty="0"/>
              <a:t>“real” objects required in Unit tests are really complex to </a:t>
            </a:r>
            <a:r>
              <a:rPr lang="en-IN" sz="2400" b="1" dirty="0" smtClean="0"/>
              <a:t>instantiate </a:t>
            </a:r>
            <a:r>
              <a:rPr lang="en-IN" sz="2400" b="1" dirty="0"/>
              <a:t>and/or configure.</a:t>
            </a:r>
          </a:p>
          <a:p>
            <a:r>
              <a:rPr lang="en-IN" sz="2400" b="1" dirty="0"/>
              <a:t>Sometimes, only interfaces exist, implementations are not even coded</a:t>
            </a:r>
          </a:p>
        </p:txBody>
      </p:sp>
    </p:spTree>
    <p:extLst>
      <p:ext uri="{BB962C8B-B14F-4D97-AF65-F5344CB8AC3E}">
        <p14:creationId xmlns:p14="http://schemas.microsoft.com/office/powerpoint/2010/main" val="118514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Mockito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7435"/>
            <a:ext cx="10018059" cy="3581400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Mockito</a:t>
            </a:r>
            <a:r>
              <a:rPr lang="en-IN" sz="2400" b="1" dirty="0"/>
              <a:t> is a Java framework allowing the creation of test double objects (mock objects) in automated unit </a:t>
            </a:r>
            <a:r>
              <a:rPr lang="en-IN" sz="2400" b="1" dirty="0" smtClean="0"/>
              <a:t>tests.</a:t>
            </a:r>
          </a:p>
          <a:p>
            <a:r>
              <a:rPr lang="en-IN" sz="2400" b="1" dirty="0" smtClean="0"/>
              <a:t>Test Double is a generic term for any case where you replace a production object for testing purposes.</a:t>
            </a:r>
          </a:p>
          <a:p>
            <a:r>
              <a:rPr lang="en-IN" sz="2400" b="1" dirty="0" err="1" smtClean="0"/>
              <a:t>Mockito</a:t>
            </a:r>
            <a:r>
              <a:rPr lang="en-IN" sz="2400" b="1" dirty="0" smtClean="0"/>
              <a:t> facilitates creating mock objects seamlessly. </a:t>
            </a:r>
          </a:p>
          <a:p>
            <a:r>
              <a:rPr lang="en-IN" sz="2400" b="1" dirty="0" smtClean="0"/>
              <a:t>It </a:t>
            </a:r>
            <a:r>
              <a:rPr lang="en-IN" sz="2400" b="1" dirty="0"/>
              <a:t>uses Java Reflection in order to create mock objects for a given interface. </a:t>
            </a:r>
            <a:endParaRPr lang="en-IN" sz="2400" b="1" dirty="0" smtClean="0"/>
          </a:p>
          <a:p>
            <a:r>
              <a:rPr lang="en-IN" sz="2400" b="1" dirty="0" smtClean="0"/>
              <a:t>Mock </a:t>
            </a:r>
            <a:r>
              <a:rPr lang="en-IN" sz="2400" b="1" dirty="0"/>
              <a:t>objects are nothing but proxy for actual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2733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r>
              <a:rPr lang="en-IN" b="1" dirty="0" smtClean="0">
                <a:solidFill>
                  <a:srgbClr val="C00000"/>
                </a:solidFill>
              </a:rPr>
              <a:t> Introduction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224"/>
            <a:ext cx="9601200" cy="4168588"/>
          </a:xfrm>
        </p:spPr>
        <p:txBody>
          <a:bodyPr>
            <a:normAutofit/>
          </a:bodyPr>
          <a:lstStyle/>
          <a:p>
            <a:r>
              <a:rPr lang="en-IN" sz="2400" b="1" dirty="0"/>
              <a:t>During unit testing of the application, sometimes it is not possible to replicate exact production environment. </a:t>
            </a:r>
            <a:endParaRPr lang="en-IN" sz="2400" b="1" dirty="0" smtClean="0"/>
          </a:p>
          <a:p>
            <a:r>
              <a:rPr lang="en-IN" sz="2400" b="1" dirty="0" smtClean="0"/>
              <a:t>Sometimes </a:t>
            </a:r>
            <a:r>
              <a:rPr lang="en-IN" sz="2400" b="1" dirty="0"/>
              <a:t>database is not available and sometimes network access is not allowed. There can be many more such restrictions. </a:t>
            </a:r>
            <a:endParaRPr lang="en-IN" sz="2400" b="1" dirty="0" smtClean="0"/>
          </a:p>
          <a:p>
            <a:r>
              <a:rPr lang="en-IN" sz="2400" b="1" dirty="0" smtClean="0"/>
              <a:t>To </a:t>
            </a:r>
            <a:r>
              <a:rPr lang="en-IN" sz="2400" b="1" dirty="0"/>
              <a:t>deal with such limitations, we have to create mock for these unavailable resources</a:t>
            </a:r>
            <a:r>
              <a:rPr lang="en-IN" sz="2400" b="1" dirty="0" smtClean="0"/>
              <a:t>.</a:t>
            </a:r>
          </a:p>
          <a:p>
            <a:r>
              <a:rPr lang="en-IN" sz="2400" b="1" dirty="0" err="1"/>
              <a:t>Mockito</a:t>
            </a:r>
            <a:r>
              <a:rPr lang="en-IN" sz="2400" b="1" dirty="0"/>
              <a:t> is an open source framework that allows you to easily create test doubles (mocks). </a:t>
            </a:r>
          </a:p>
          <a:p>
            <a:r>
              <a:rPr lang="en-IN" sz="2400" b="1" dirty="0"/>
              <a:t>Test Double is a generic term for any case where you replace a production object for testing purposes.</a:t>
            </a:r>
          </a:p>
        </p:txBody>
      </p:sp>
    </p:spTree>
    <p:extLst>
      <p:ext uri="{BB962C8B-B14F-4D97-AF65-F5344CB8AC3E}">
        <p14:creationId xmlns:p14="http://schemas.microsoft.com/office/powerpoint/2010/main" val="27466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Mockito</a:t>
            </a:r>
            <a:r>
              <a:rPr lang="en-IN" b="1" dirty="0" smtClean="0">
                <a:solidFill>
                  <a:srgbClr val="C00000"/>
                </a:solidFill>
              </a:rPr>
              <a:t> - Scenario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329"/>
            <a:ext cx="9601200" cy="3581400"/>
          </a:xfrm>
        </p:spPr>
        <p:txBody>
          <a:bodyPr>
            <a:normAutofit/>
          </a:bodyPr>
          <a:lstStyle/>
          <a:p>
            <a:r>
              <a:rPr lang="en-IN" sz="2400" b="1" dirty="0"/>
              <a:t>Consider a case of Stock Service which returns the price details of a stock. </a:t>
            </a:r>
            <a:endParaRPr lang="en-IN" sz="2400" b="1" dirty="0" smtClean="0"/>
          </a:p>
          <a:p>
            <a:r>
              <a:rPr lang="en-IN" sz="2400" b="1" dirty="0" smtClean="0"/>
              <a:t>During </a:t>
            </a:r>
            <a:r>
              <a:rPr lang="en-IN" sz="2400" b="1" dirty="0"/>
              <a:t>development, the actual stock service cannot be used to get real-time data. </a:t>
            </a:r>
            <a:endParaRPr lang="en-IN" sz="2400" b="1" dirty="0" smtClean="0"/>
          </a:p>
          <a:p>
            <a:r>
              <a:rPr lang="en-IN" sz="2400" b="1" dirty="0" smtClean="0"/>
              <a:t>So </a:t>
            </a:r>
            <a:r>
              <a:rPr lang="en-IN" sz="2400" b="1" dirty="0"/>
              <a:t>we need a dummy implementation of the stock service. </a:t>
            </a:r>
            <a:endParaRPr lang="en-IN" sz="2400" b="1" dirty="0" smtClean="0"/>
          </a:p>
          <a:p>
            <a:r>
              <a:rPr lang="en-IN" sz="2400" b="1" dirty="0" err="1" smtClean="0"/>
              <a:t>Mockito</a:t>
            </a:r>
            <a:r>
              <a:rPr lang="en-IN" sz="2400" b="1" dirty="0" smtClean="0"/>
              <a:t> </a:t>
            </a:r>
            <a:r>
              <a:rPr lang="en-IN" sz="2400" b="1" dirty="0"/>
              <a:t>can do the same very easily, as its name suggests.</a:t>
            </a:r>
          </a:p>
        </p:txBody>
      </p:sp>
    </p:spTree>
    <p:extLst>
      <p:ext uri="{BB962C8B-B14F-4D97-AF65-F5344CB8AC3E}">
        <p14:creationId xmlns:p14="http://schemas.microsoft.com/office/powerpoint/2010/main" val="9341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Benefits of </a:t>
            </a:r>
            <a:r>
              <a:rPr lang="en-IN" b="1" dirty="0" err="1">
                <a:solidFill>
                  <a:srgbClr val="C00000"/>
                </a:solidFill>
              </a:rPr>
              <a:t>Mockito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40541"/>
            <a:ext cx="10192871" cy="4693024"/>
          </a:xfrm>
        </p:spPr>
        <p:txBody>
          <a:bodyPr>
            <a:normAutofit/>
          </a:bodyPr>
          <a:lstStyle/>
          <a:p>
            <a:r>
              <a:rPr lang="en-IN" sz="2400" b="1" dirty="0"/>
              <a:t>No Handwriting </a:t>
            </a:r>
            <a:r>
              <a:rPr lang="en-IN" sz="2400" dirty="0"/>
              <a:t>− No need to write mock objects on your own.</a:t>
            </a:r>
          </a:p>
          <a:p>
            <a:r>
              <a:rPr lang="en-IN" sz="2400" b="1" dirty="0" smtClean="0"/>
              <a:t>Refactoring </a:t>
            </a:r>
            <a:r>
              <a:rPr lang="en-IN" sz="2400" b="1" dirty="0"/>
              <a:t>Safe </a:t>
            </a:r>
            <a:r>
              <a:rPr lang="en-IN" sz="2400" dirty="0"/>
              <a:t>− Renaming interface method names or reordering parameters will not break the test code as Mocks are created at runtime.</a:t>
            </a:r>
          </a:p>
          <a:p>
            <a:r>
              <a:rPr lang="en-IN" sz="2400" b="1" dirty="0" smtClean="0"/>
              <a:t>Return </a:t>
            </a:r>
            <a:r>
              <a:rPr lang="en-IN" sz="2400" b="1" dirty="0"/>
              <a:t>value support </a:t>
            </a:r>
            <a:r>
              <a:rPr lang="en-IN" sz="2400" dirty="0"/>
              <a:t>− Supports return values.</a:t>
            </a:r>
          </a:p>
          <a:p>
            <a:r>
              <a:rPr lang="en-IN" sz="2400" b="1" dirty="0" smtClean="0"/>
              <a:t>Exception </a:t>
            </a:r>
            <a:r>
              <a:rPr lang="en-IN" sz="2400" b="1" dirty="0"/>
              <a:t>support </a:t>
            </a:r>
            <a:r>
              <a:rPr lang="en-IN" sz="2400" dirty="0"/>
              <a:t>− Supports exceptions.</a:t>
            </a:r>
          </a:p>
          <a:p>
            <a:r>
              <a:rPr lang="en-IN" sz="2400" b="1" dirty="0" smtClean="0"/>
              <a:t>Order </a:t>
            </a:r>
            <a:r>
              <a:rPr lang="en-IN" sz="2400" b="1" dirty="0"/>
              <a:t>check support </a:t>
            </a:r>
            <a:r>
              <a:rPr lang="en-IN" sz="2400" dirty="0"/>
              <a:t>− Supports check on order of method calls.</a:t>
            </a:r>
          </a:p>
          <a:p>
            <a:r>
              <a:rPr lang="en-IN" sz="2400" b="1" dirty="0" smtClean="0"/>
              <a:t>Annotation </a:t>
            </a:r>
            <a:r>
              <a:rPr lang="en-IN" sz="2400" b="1" dirty="0"/>
              <a:t>support </a:t>
            </a:r>
            <a:r>
              <a:rPr lang="en-IN" sz="2400" dirty="0"/>
              <a:t>− Supports creating mocks using annotation.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5307123"/>
            <a:ext cx="9345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	</a:t>
            </a:r>
            <a:r>
              <a:rPr lang="en-IN" b="1" dirty="0" smtClean="0"/>
              <a:t>Mock </a:t>
            </a:r>
            <a:r>
              <a:rPr lang="en-IN" b="1" dirty="0"/>
              <a:t>objects typically require less code to configure and should therefore be preferred.</a:t>
            </a:r>
          </a:p>
        </p:txBody>
      </p:sp>
    </p:spTree>
    <p:extLst>
      <p:ext uri="{BB962C8B-B14F-4D97-AF65-F5344CB8AC3E}">
        <p14:creationId xmlns:p14="http://schemas.microsoft.com/office/powerpoint/2010/main" val="347312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0648"/>
            <a:ext cx="9601200" cy="793376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Testing with Mock Objects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79176"/>
            <a:ext cx="10381129" cy="4975412"/>
          </a:xfrm>
        </p:spPr>
        <p:txBody>
          <a:bodyPr>
            <a:normAutofit/>
          </a:bodyPr>
          <a:lstStyle/>
          <a:p>
            <a:r>
              <a:rPr lang="en-IN" b="1" dirty="0"/>
              <a:t>A dummy object is passed around but never used, i.e., its methods are never called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 </a:t>
            </a:r>
            <a:r>
              <a:rPr lang="en-IN" b="1" dirty="0"/>
              <a:t>Such an object can for example be used to fill the parameter list of a method</a:t>
            </a:r>
            <a:r>
              <a:rPr lang="en-IN" b="1" dirty="0" smtClean="0"/>
              <a:t>.</a:t>
            </a:r>
            <a:endParaRPr lang="en-IN" b="1" dirty="0"/>
          </a:p>
          <a:p>
            <a:r>
              <a:rPr lang="en-IN" b="1" dirty="0"/>
              <a:t>Fake objects have working implementations, but are usually simplified. For example, they use an in memory database and not a real database</a:t>
            </a:r>
            <a:r>
              <a:rPr lang="en-IN" b="1" dirty="0" smtClean="0"/>
              <a:t>.</a:t>
            </a:r>
            <a:endParaRPr lang="en-IN" b="1" dirty="0"/>
          </a:p>
          <a:p>
            <a:r>
              <a:rPr lang="en-IN" b="1" dirty="0"/>
              <a:t>A stub class is an partial implementation for an interface or class with the purpose of using an instance of this stub class during testing. </a:t>
            </a:r>
            <a:endParaRPr lang="en-IN" b="1" dirty="0" smtClean="0"/>
          </a:p>
          <a:p>
            <a:r>
              <a:rPr lang="en-IN" b="1" dirty="0" smtClean="0"/>
              <a:t>Stubs </a:t>
            </a:r>
            <a:r>
              <a:rPr lang="en-IN" b="1" dirty="0"/>
              <a:t>usually don’t respond to anything outside what’s programmed in for the test. Stubs may also record information about calls</a:t>
            </a:r>
            <a:r>
              <a:rPr lang="en-IN" b="1" dirty="0" smtClean="0"/>
              <a:t>.</a:t>
            </a:r>
            <a:endParaRPr lang="en-IN" b="1" dirty="0"/>
          </a:p>
          <a:p>
            <a:r>
              <a:rPr lang="en-IN" b="1" dirty="0"/>
              <a:t>A mock object is a dummy implementation for an interface or a class in which you define the output of certain method calls. </a:t>
            </a:r>
            <a:endParaRPr lang="en-IN" b="1" dirty="0" smtClean="0"/>
          </a:p>
          <a:p>
            <a:r>
              <a:rPr lang="en-IN" b="1" dirty="0" smtClean="0"/>
              <a:t>Mock </a:t>
            </a:r>
            <a:r>
              <a:rPr lang="en-IN" b="1" dirty="0"/>
              <a:t>objects are configured to perform a certain </a:t>
            </a:r>
            <a:r>
              <a:rPr lang="en-IN" b="1" dirty="0" err="1"/>
              <a:t>behavior</a:t>
            </a:r>
            <a:r>
              <a:rPr lang="en-IN" b="1" dirty="0"/>
              <a:t> during a test. </a:t>
            </a:r>
            <a:endParaRPr lang="en-IN" b="1" dirty="0" smtClean="0"/>
          </a:p>
          <a:p>
            <a:r>
              <a:rPr lang="en-IN" b="1" dirty="0" smtClean="0"/>
              <a:t>They </a:t>
            </a:r>
            <a:r>
              <a:rPr lang="en-IN" b="1" dirty="0"/>
              <a:t>typically record the interaction with the system and tests can validate that.</a:t>
            </a:r>
          </a:p>
        </p:txBody>
      </p:sp>
    </p:spTree>
    <p:extLst>
      <p:ext uri="{BB962C8B-B14F-4D97-AF65-F5344CB8AC3E}">
        <p14:creationId xmlns:p14="http://schemas.microsoft.com/office/powerpoint/2010/main" val="31506451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1470</TotalTime>
  <Words>2024</Words>
  <Application>Microsoft Office PowerPoint</Application>
  <PresentationFormat>Widescreen</PresentationFormat>
  <Paragraphs>209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Franklin Gothic Book</vt:lpstr>
      <vt:lpstr>Menlo</vt:lpstr>
      <vt:lpstr>Verdana</vt:lpstr>
      <vt:lpstr>Wingdings</vt:lpstr>
      <vt:lpstr>Crop</vt:lpstr>
      <vt:lpstr>PowerPoint Presentation</vt:lpstr>
      <vt:lpstr>Mockito</vt:lpstr>
      <vt:lpstr>Mockito</vt:lpstr>
      <vt:lpstr>What is Mocking?</vt:lpstr>
      <vt:lpstr>Mockito</vt:lpstr>
      <vt:lpstr>Mockito Introduction</vt:lpstr>
      <vt:lpstr>Mockito - Scenario</vt:lpstr>
      <vt:lpstr>Benefits of Mockito </vt:lpstr>
      <vt:lpstr>Testing with Mock Objects</vt:lpstr>
      <vt:lpstr>Mock Object Creation</vt:lpstr>
      <vt:lpstr>Using Mockito for Mocking Objects</vt:lpstr>
      <vt:lpstr>Mockito in Tests</vt:lpstr>
      <vt:lpstr>Mockito - Environment Setup </vt:lpstr>
      <vt:lpstr>Using Mockito API</vt:lpstr>
      <vt:lpstr>Test Doubles</vt:lpstr>
      <vt:lpstr>Mockito Annotations</vt:lpstr>
      <vt:lpstr>Annotation Process</vt:lpstr>
      <vt:lpstr>Annotation Process</vt:lpstr>
      <vt:lpstr>Annotation Process</vt:lpstr>
      <vt:lpstr>Annotation Process</vt:lpstr>
      <vt:lpstr>Static imports</vt:lpstr>
      <vt:lpstr>Configuring Mocks</vt:lpstr>
      <vt:lpstr>Mockito - Adding Behavior</vt:lpstr>
      <vt:lpstr>“When thenReturn” &amp; “When thenThrow” </vt:lpstr>
      <vt:lpstr>Verify the Call on Mock Ojects</vt:lpstr>
      <vt:lpstr>Mockito - Verifying Behavior</vt:lpstr>
      <vt:lpstr>Mockito - Expecting Calls</vt:lpstr>
      <vt:lpstr>Mockito - Varying Calls</vt:lpstr>
      <vt:lpstr>Mockito - Exception Handling</vt:lpstr>
      <vt:lpstr>Create Mock</vt:lpstr>
      <vt:lpstr>Ordered Verification</vt:lpstr>
      <vt:lpstr>Callbacks </vt:lpstr>
      <vt:lpstr>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Rajashekar gs</dc:creator>
  <cp:lastModifiedBy>Training</cp:lastModifiedBy>
  <cp:revision>29</cp:revision>
  <dcterms:created xsi:type="dcterms:W3CDTF">2019-03-19T01:00:20Z</dcterms:created>
  <dcterms:modified xsi:type="dcterms:W3CDTF">2019-03-25T03:53:31Z</dcterms:modified>
</cp:coreProperties>
</file>