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11300-82E6-4FC5-9386-E0B851A9E712}" v="618" dt="2023-09-17T16:37:26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91B5C-1CA5-4229-B42F-EDD07988181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1E4D1A-B2BE-48D2-9BB1-19C7C0D51B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0" dirty="0"/>
            <a:t>Total Customer churn is around 1870 which accounts for 26% of our customers. Both male and Female customers contribute equally to the churning rate showing no bias in the service.</a:t>
          </a:r>
          <a:endParaRPr lang="en-US" sz="1600" b="0" dirty="0"/>
        </a:p>
      </dgm:t>
    </dgm:pt>
    <dgm:pt modelId="{4DB995FB-7788-40E5-BBDE-12CC192A4B4B}" type="parTrans" cxnId="{3621238B-A80E-402F-9F3D-0D3B6AA8CFB6}">
      <dgm:prSet/>
      <dgm:spPr/>
      <dgm:t>
        <a:bodyPr/>
        <a:lstStyle/>
        <a:p>
          <a:endParaRPr lang="en-US"/>
        </a:p>
      </dgm:t>
    </dgm:pt>
    <dgm:pt modelId="{39B160DE-7027-49E5-BBE7-87108AECAE75}" type="sibTrans" cxnId="{3621238B-A80E-402F-9F3D-0D3B6AA8CFB6}">
      <dgm:prSet/>
      <dgm:spPr/>
      <dgm:t>
        <a:bodyPr/>
        <a:lstStyle/>
        <a:p>
          <a:endParaRPr lang="en-US"/>
        </a:p>
      </dgm:t>
    </dgm:pt>
    <dgm:pt modelId="{85FEB40E-22DE-4A7C-8279-D1D9360138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Customer who chose offer E contributes to maximum churning rate shows that they contribute to non-regular customer section.</a:t>
          </a:r>
          <a:endParaRPr lang="en-US" sz="1600" dirty="0"/>
        </a:p>
      </dgm:t>
    </dgm:pt>
    <dgm:pt modelId="{7989F05C-0785-4DDF-897C-C368771CB01A}" type="parTrans" cxnId="{796DC94D-4727-4303-AA46-E30C1AE4E36E}">
      <dgm:prSet/>
      <dgm:spPr/>
      <dgm:t>
        <a:bodyPr/>
        <a:lstStyle/>
        <a:p>
          <a:endParaRPr lang="en-US"/>
        </a:p>
      </dgm:t>
    </dgm:pt>
    <dgm:pt modelId="{311A7454-E164-4F63-99DE-FEFAA4BF29F3}" type="sibTrans" cxnId="{796DC94D-4727-4303-AA46-E30C1AE4E36E}">
      <dgm:prSet/>
      <dgm:spPr/>
      <dgm:t>
        <a:bodyPr/>
        <a:lstStyle/>
        <a:p>
          <a:endParaRPr lang="en-US"/>
        </a:p>
      </dgm:t>
    </dgm:pt>
    <dgm:pt modelId="{4A3CB1C2-7BCC-40EF-8273-EBBECF7B0B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Customer with offer A has minimum churning rate, which shows that it is well accepted by customers.</a:t>
          </a:r>
          <a:endParaRPr lang="en-US" sz="1600" dirty="0"/>
        </a:p>
      </dgm:t>
    </dgm:pt>
    <dgm:pt modelId="{8C2EE862-2995-4D07-A14C-A2D2DDFD6CC9}" type="parTrans" cxnId="{6E7A3235-4137-4833-82A1-DD5AACC34BEB}">
      <dgm:prSet/>
      <dgm:spPr/>
      <dgm:t>
        <a:bodyPr/>
        <a:lstStyle/>
        <a:p>
          <a:endParaRPr lang="en-US"/>
        </a:p>
      </dgm:t>
    </dgm:pt>
    <dgm:pt modelId="{0D5DDED4-ECDA-4A09-A770-9C7436F5B494}" type="sibTrans" cxnId="{6E7A3235-4137-4833-82A1-DD5AACC34BEB}">
      <dgm:prSet/>
      <dgm:spPr/>
      <dgm:t>
        <a:bodyPr/>
        <a:lstStyle/>
        <a:p>
          <a:endParaRPr lang="en-US"/>
        </a:p>
      </dgm:t>
    </dgm:pt>
    <dgm:pt modelId="{56B9E3F5-C2E2-4A31-8EBB-096A4D0E00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However, most of the new customers opted for offer E , which shows that it only requires some changes that will reduce the variations in service.</a:t>
          </a:r>
          <a:endParaRPr lang="en-US" sz="1600" dirty="0"/>
        </a:p>
      </dgm:t>
    </dgm:pt>
    <dgm:pt modelId="{FE203C83-6636-481D-9F67-4E3ADA3B5CEA}" type="parTrans" cxnId="{12A14AD9-11A6-45AC-9D81-544531ACA6D5}">
      <dgm:prSet/>
      <dgm:spPr/>
      <dgm:t>
        <a:bodyPr/>
        <a:lstStyle/>
        <a:p>
          <a:endParaRPr lang="en-US"/>
        </a:p>
      </dgm:t>
    </dgm:pt>
    <dgm:pt modelId="{7B87ED44-00A8-47B1-A1C3-3420CBD4B390}" type="sibTrans" cxnId="{12A14AD9-11A6-45AC-9D81-544531ACA6D5}">
      <dgm:prSet/>
      <dgm:spPr/>
      <dgm:t>
        <a:bodyPr/>
        <a:lstStyle/>
        <a:p>
          <a:endParaRPr lang="en-US"/>
        </a:p>
      </dgm:t>
    </dgm:pt>
    <dgm:pt modelId="{483B319B-1EA9-4178-BB1D-C933122BA3FD}" type="pres">
      <dgm:prSet presAssocID="{82191B5C-1CA5-4229-B42F-EDD07988181A}" presName="vert0" presStyleCnt="0">
        <dgm:presLayoutVars>
          <dgm:dir/>
          <dgm:animOne val="branch"/>
          <dgm:animLvl val="lvl"/>
        </dgm:presLayoutVars>
      </dgm:prSet>
      <dgm:spPr/>
    </dgm:pt>
    <dgm:pt modelId="{879E9B8C-B946-4E4A-B444-EF45040816F7}" type="pres">
      <dgm:prSet presAssocID="{8D1E4D1A-B2BE-48D2-9BB1-19C7C0D51BB2}" presName="thickLine" presStyleLbl="alignNode1" presStyleIdx="0" presStyleCnt="4"/>
      <dgm:spPr/>
    </dgm:pt>
    <dgm:pt modelId="{16EB91F7-519E-40F4-8F87-797845AC436B}" type="pres">
      <dgm:prSet presAssocID="{8D1E4D1A-B2BE-48D2-9BB1-19C7C0D51BB2}" presName="horz1" presStyleCnt="0"/>
      <dgm:spPr/>
    </dgm:pt>
    <dgm:pt modelId="{9D4BDB80-0A9F-4CE0-8293-D84946040036}" type="pres">
      <dgm:prSet presAssocID="{8D1E4D1A-B2BE-48D2-9BB1-19C7C0D51BB2}" presName="tx1" presStyleLbl="revTx" presStyleIdx="0" presStyleCnt="4"/>
      <dgm:spPr/>
    </dgm:pt>
    <dgm:pt modelId="{DBA9AB15-C08A-41D9-961C-D99A4FB4ACC2}" type="pres">
      <dgm:prSet presAssocID="{8D1E4D1A-B2BE-48D2-9BB1-19C7C0D51BB2}" presName="vert1" presStyleCnt="0"/>
      <dgm:spPr/>
    </dgm:pt>
    <dgm:pt modelId="{8B7E9D2E-CF3C-4A9C-B2BD-E3B690CA7EA4}" type="pres">
      <dgm:prSet presAssocID="{85FEB40E-22DE-4A7C-8279-D1D9360138E8}" presName="thickLine" presStyleLbl="alignNode1" presStyleIdx="1" presStyleCnt="4"/>
      <dgm:spPr/>
    </dgm:pt>
    <dgm:pt modelId="{5139882C-E2C9-4372-8D70-945044615968}" type="pres">
      <dgm:prSet presAssocID="{85FEB40E-22DE-4A7C-8279-D1D9360138E8}" presName="horz1" presStyleCnt="0"/>
      <dgm:spPr/>
    </dgm:pt>
    <dgm:pt modelId="{6DC62C6E-2DEF-45D6-AAE2-B1C7B5FF597A}" type="pres">
      <dgm:prSet presAssocID="{85FEB40E-22DE-4A7C-8279-D1D9360138E8}" presName="tx1" presStyleLbl="revTx" presStyleIdx="1" presStyleCnt="4"/>
      <dgm:spPr/>
    </dgm:pt>
    <dgm:pt modelId="{9225DBA7-1C15-4804-AE93-5F9B8F687E8E}" type="pres">
      <dgm:prSet presAssocID="{85FEB40E-22DE-4A7C-8279-D1D9360138E8}" presName="vert1" presStyleCnt="0"/>
      <dgm:spPr/>
    </dgm:pt>
    <dgm:pt modelId="{821AFA3A-A49C-4FFD-B2DF-2B34C6ED2F7A}" type="pres">
      <dgm:prSet presAssocID="{4A3CB1C2-7BCC-40EF-8273-EBBECF7B0BD7}" presName="thickLine" presStyleLbl="alignNode1" presStyleIdx="2" presStyleCnt="4"/>
      <dgm:spPr/>
    </dgm:pt>
    <dgm:pt modelId="{B7FFAB6B-1975-4B91-BB03-EAEC1DAAAD90}" type="pres">
      <dgm:prSet presAssocID="{4A3CB1C2-7BCC-40EF-8273-EBBECF7B0BD7}" presName="horz1" presStyleCnt="0"/>
      <dgm:spPr/>
    </dgm:pt>
    <dgm:pt modelId="{CA2FB0E7-21E0-4C7E-8509-DF50FCF48A9B}" type="pres">
      <dgm:prSet presAssocID="{4A3CB1C2-7BCC-40EF-8273-EBBECF7B0BD7}" presName="tx1" presStyleLbl="revTx" presStyleIdx="2" presStyleCnt="4"/>
      <dgm:spPr/>
    </dgm:pt>
    <dgm:pt modelId="{58139B17-BF92-4F36-86B6-91F376D846FE}" type="pres">
      <dgm:prSet presAssocID="{4A3CB1C2-7BCC-40EF-8273-EBBECF7B0BD7}" presName="vert1" presStyleCnt="0"/>
      <dgm:spPr/>
    </dgm:pt>
    <dgm:pt modelId="{6CF9B9C3-D533-4630-A008-5DBEA523503F}" type="pres">
      <dgm:prSet presAssocID="{56B9E3F5-C2E2-4A31-8EBB-096A4D0E006B}" presName="thickLine" presStyleLbl="alignNode1" presStyleIdx="3" presStyleCnt="4"/>
      <dgm:spPr/>
    </dgm:pt>
    <dgm:pt modelId="{58FAAAE0-DD0E-441E-89A2-AE9829D6F9F4}" type="pres">
      <dgm:prSet presAssocID="{56B9E3F5-C2E2-4A31-8EBB-096A4D0E006B}" presName="horz1" presStyleCnt="0"/>
      <dgm:spPr/>
    </dgm:pt>
    <dgm:pt modelId="{153FE77C-B9C7-4B24-BDB0-50CC05C3F479}" type="pres">
      <dgm:prSet presAssocID="{56B9E3F5-C2E2-4A31-8EBB-096A4D0E006B}" presName="tx1" presStyleLbl="revTx" presStyleIdx="3" presStyleCnt="4"/>
      <dgm:spPr/>
    </dgm:pt>
    <dgm:pt modelId="{CE49DF9B-720A-41AE-98BD-F5521955A3C7}" type="pres">
      <dgm:prSet presAssocID="{56B9E3F5-C2E2-4A31-8EBB-096A4D0E006B}" presName="vert1" presStyleCnt="0"/>
      <dgm:spPr/>
    </dgm:pt>
  </dgm:ptLst>
  <dgm:cxnLst>
    <dgm:cxn modelId="{E5CA0E16-F0D2-45B4-92D7-091C2E1D2EB1}" type="presOf" srcId="{82191B5C-1CA5-4229-B42F-EDD07988181A}" destId="{483B319B-1EA9-4178-BB1D-C933122BA3FD}" srcOrd="0" destOrd="0" presId="urn:microsoft.com/office/officeart/2008/layout/LinedList"/>
    <dgm:cxn modelId="{6E7A3235-4137-4833-82A1-DD5AACC34BEB}" srcId="{82191B5C-1CA5-4229-B42F-EDD07988181A}" destId="{4A3CB1C2-7BCC-40EF-8273-EBBECF7B0BD7}" srcOrd="2" destOrd="0" parTransId="{8C2EE862-2995-4D07-A14C-A2D2DDFD6CC9}" sibTransId="{0D5DDED4-ECDA-4A09-A770-9C7436F5B494}"/>
    <dgm:cxn modelId="{DE301A40-8BF6-401F-91D8-C303F8D68A6B}" type="presOf" srcId="{56B9E3F5-C2E2-4A31-8EBB-096A4D0E006B}" destId="{153FE77C-B9C7-4B24-BDB0-50CC05C3F479}" srcOrd="0" destOrd="0" presId="urn:microsoft.com/office/officeart/2008/layout/LinedList"/>
    <dgm:cxn modelId="{796DC94D-4727-4303-AA46-E30C1AE4E36E}" srcId="{82191B5C-1CA5-4229-B42F-EDD07988181A}" destId="{85FEB40E-22DE-4A7C-8279-D1D9360138E8}" srcOrd="1" destOrd="0" parTransId="{7989F05C-0785-4DDF-897C-C368771CB01A}" sibTransId="{311A7454-E164-4F63-99DE-FEFAA4BF29F3}"/>
    <dgm:cxn modelId="{3621238B-A80E-402F-9F3D-0D3B6AA8CFB6}" srcId="{82191B5C-1CA5-4229-B42F-EDD07988181A}" destId="{8D1E4D1A-B2BE-48D2-9BB1-19C7C0D51BB2}" srcOrd="0" destOrd="0" parTransId="{4DB995FB-7788-40E5-BBDE-12CC192A4B4B}" sibTransId="{39B160DE-7027-49E5-BBE7-87108AECAE75}"/>
    <dgm:cxn modelId="{71A6FD95-D90F-468B-9AF7-CCD173FABF82}" type="presOf" srcId="{85FEB40E-22DE-4A7C-8279-D1D9360138E8}" destId="{6DC62C6E-2DEF-45D6-AAE2-B1C7B5FF597A}" srcOrd="0" destOrd="0" presId="urn:microsoft.com/office/officeart/2008/layout/LinedList"/>
    <dgm:cxn modelId="{F72E04B5-FD7E-4420-8A57-7B52B1723222}" type="presOf" srcId="{4A3CB1C2-7BCC-40EF-8273-EBBECF7B0BD7}" destId="{CA2FB0E7-21E0-4C7E-8509-DF50FCF48A9B}" srcOrd="0" destOrd="0" presId="urn:microsoft.com/office/officeart/2008/layout/LinedList"/>
    <dgm:cxn modelId="{28E1B6CA-37C5-430B-ABBB-4E6856612A45}" type="presOf" srcId="{8D1E4D1A-B2BE-48D2-9BB1-19C7C0D51BB2}" destId="{9D4BDB80-0A9F-4CE0-8293-D84946040036}" srcOrd="0" destOrd="0" presId="urn:microsoft.com/office/officeart/2008/layout/LinedList"/>
    <dgm:cxn modelId="{12A14AD9-11A6-45AC-9D81-544531ACA6D5}" srcId="{82191B5C-1CA5-4229-B42F-EDD07988181A}" destId="{56B9E3F5-C2E2-4A31-8EBB-096A4D0E006B}" srcOrd="3" destOrd="0" parTransId="{FE203C83-6636-481D-9F67-4E3ADA3B5CEA}" sibTransId="{7B87ED44-00A8-47B1-A1C3-3420CBD4B390}"/>
    <dgm:cxn modelId="{0B0CECEA-2652-492A-8B76-AE36A6665137}" type="presParOf" srcId="{483B319B-1EA9-4178-BB1D-C933122BA3FD}" destId="{879E9B8C-B946-4E4A-B444-EF45040816F7}" srcOrd="0" destOrd="0" presId="urn:microsoft.com/office/officeart/2008/layout/LinedList"/>
    <dgm:cxn modelId="{89F8A500-4925-436C-AAA1-123125AFAE65}" type="presParOf" srcId="{483B319B-1EA9-4178-BB1D-C933122BA3FD}" destId="{16EB91F7-519E-40F4-8F87-797845AC436B}" srcOrd="1" destOrd="0" presId="urn:microsoft.com/office/officeart/2008/layout/LinedList"/>
    <dgm:cxn modelId="{1C41BD0A-89F3-4EAD-8CA0-060C86CAD419}" type="presParOf" srcId="{16EB91F7-519E-40F4-8F87-797845AC436B}" destId="{9D4BDB80-0A9F-4CE0-8293-D84946040036}" srcOrd="0" destOrd="0" presId="urn:microsoft.com/office/officeart/2008/layout/LinedList"/>
    <dgm:cxn modelId="{6DD00C09-5A2F-4C82-8770-E9CAF7221840}" type="presParOf" srcId="{16EB91F7-519E-40F4-8F87-797845AC436B}" destId="{DBA9AB15-C08A-41D9-961C-D99A4FB4ACC2}" srcOrd="1" destOrd="0" presId="urn:microsoft.com/office/officeart/2008/layout/LinedList"/>
    <dgm:cxn modelId="{CCBE83A9-4512-44D5-B8E2-4AF5E655E479}" type="presParOf" srcId="{483B319B-1EA9-4178-BB1D-C933122BA3FD}" destId="{8B7E9D2E-CF3C-4A9C-B2BD-E3B690CA7EA4}" srcOrd="2" destOrd="0" presId="urn:microsoft.com/office/officeart/2008/layout/LinedList"/>
    <dgm:cxn modelId="{8E9CC2EA-6DBB-476B-BF62-D7E74D71C08A}" type="presParOf" srcId="{483B319B-1EA9-4178-BB1D-C933122BA3FD}" destId="{5139882C-E2C9-4372-8D70-945044615968}" srcOrd="3" destOrd="0" presId="urn:microsoft.com/office/officeart/2008/layout/LinedList"/>
    <dgm:cxn modelId="{543A4D96-13FB-44D6-99CC-FB6351764685}" type="presParOf" srcId="{5139882C-E2C9-4372-8D70-945044615968}" destId="{6DC62C6E-2DEF-45D6-AAE2-B1C7B5FF597A}" srcOrd="0" destOrd="0" presId="urn:microsoft.com/office/officeart/2008/layout/LinedList"/>
    <dgm:cxn modelId="{340F00C8-A863-46D2-8B26-EF14A6859B99}" type="presParOf" srcId="{5139882C-E2C9-4372-8D70-945044615968}" destId="{9225DBA7-1C15-4804-AE93-5F9B8F687E8E}" srcOrd="1" destOrd="0" presId="urn:microsoft.com/office/officeart/2008/layout/LinedList"/>
    <dgm:cxn modelId="{8C2DE1D4-5386-4F04-9977-9063A97D7245}" type="presParOf" srcId="{483B319B-1EA9-4178-BB1D-C933122BA3FD}" destId="{821AFA3A-A49C-4FFD-B2DF-2B34C6ED2F7A}" srcOrd="4" destOrd="0" presId="urn:microsoft.com/office/officeart/2008/layout/LinedList"/>
    <dgm:cxn modelId="{E21DDCD8-E599-4560-8BFF-65A5D0FA2574}" type="presParOf" srcId="{483B319B-1EA9-4178-BB1D-C933122BA3FD}" destId="{B7FFAB6B-1975-4B91-BB03-EAEC1DAAAD90}" srcOrd="5" destOrd="0" presId="urn:microsoft.com/office/officeart/2008/layout/LinedList"/>
    <dgm:cxn modelId="{383D8FAE-D1E5-48AF-9504-2F91937C3E16}" type="presParOf" srcId="{B7FFAB6B-1975-4B91-BB03-EAEC1DAAAD90}" destId="{CA2FB0E7-21E0-4C7E-8509-DF50FCF48A9B}" srcOrd="0" destOrd="0" presId="urn:microsoft.com/office/officeart/2008/layout/LinedList"/>
    <dgm:cxn modelId="{DA57C7FB-B139-413D-B876-42A7F859D569}" type="presParOf" srcId="{B7FFAB6B-1975-4B91-BB03-EAEC1DAAAD90}" destId="{58139B17-BF92-4F36-86B6-91F376D846FE}" srcOrd="1" destOrd="0" presId="urn:microsoft.com/office/officeart/2008/layout/LinedList"/>
    <dgm:cxn modelId="{D8B5118C-ACFD-48AF-B18D-1E14E9D301ED}" type="presParOf" srcId="{483B319B-1EA9-4178-BB1D-C933122BA3FD}" destId="{6CF9B9C3-D533-4630-A008-5DBEA523503F}" srcOrd="6" destOrd="0" presId="urn:microsoft.com/office/officeart/2008/layout/LinedList"/>
    <dgm:cxn modelId="{20F8FC7A-D009-426A-B6F6-F076A51C44A6}" type="presParOf" srcId="{483B319B-1EA9-4178-BB1D-C933122BA3FD}" destId="{58FAAAE0-DD0E-441E-89A2-AE9829D6F9F4}" srcOrd="7" destOrd="0" presId="urn:microsoft.com/office/officeart/2008/layout/LinedList"/>
    <dgm:cxn modelId="{46BAA96A-177C-4D39-BAC3-0CD0976CDBB1}" type="presParOf" srcId="{58FAAAE0-DD0E-441E-89A2-AE9829D6F9F4}" destId="{153FE77C-B9C7-4B24-BDB0-50CC05C3F479}" srcOrd="0" destOrd="0" presId="urn:microsoft.com/office/officeart/2008/layout/LinedList"/>
    <dgm:cxn modelId="{8D1AEFAB-E22B-4D84-9150-416F6FAF03CE}" type="presParOf" srcId="{58FAAAE0-DD0E-441E-89A2-AE9829D6F9F4}" destId="{CE49DF9B-720A-41AE-98BD-F5521955A3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E0384-76D8-499A-8936-ABEC84DDF3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802B4-09C9-480F-ADBA-87FA399FB2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Almost 64% of customer churn happened due to top 5 reasons that includes better devices and offers, higher speeds and more data from other competitors and unsatisfactory  support from team.</a:t>
          </a:r>
          <a:endParaRPr lang="en-US" dirty="0"/>
        </a:p>
      </dgm:t>
    </dgm:pt>
    <dgm:pt modelId="{F1B3085C-7FE0-430A-A875-16868964D699}" type="parTrans" cxnId="{2A73E3A8-3CB6-48AA-9912-9CA80EB8E8CE}">
      <dgm:prSet/>
      <dgm:spPr/>
      <dgm:t>
        <a:bodyPr/>
        <a:lstStyle/>
        <a:p>
          <a:endParaRPr lang="en-US"/>
        </a:p>
      </dgm:t>
    </dgm:pt>
    <dgm:pt modelId="{2A98DB4B-7DFA-4E03-B713-478FD9745F9A}" type="sibTrans" cxnId="{2A73E3A8-3CB6-48AA-9912-9CA80EB8E8CE}">
      <dgm:prSet/>
      <dgm:spPr/>
      <dgm:t>
        <a:bodyPr/>
        <a:lstStyle/>
        <a:p>
          <a:endParaRPr lang="en-US"/>
        </a:p>
      </dgm:t>
    </dgm:pt>
    <dgm:pt modelId="{009B4A6C-D99B-43EC-B611-64E4A99AAB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Other reasons for churn include product dissatisfaction, high price point, network reliability and long-distance charges.</a:t>
          </a:r>
          <a:endParaRPr lang="en-US"/>
        </a:p>
      </dgm:t>
    </dgm:pt>
    <dgm:pt modelId="{C001F638-177B-4B19-9D1D-82BBB57EB21C}" type="parTrans" cxnId="{128D6EBC-F8FC-47C6-9A11-B15D7C544429}">
      <dgm:prSet/>
      <dgm:spPr/>
      <dgm:t>
        <a:bodyPr/>
        <a:lstStyle/>
        <a:p>
          <a:endParaRPr lang="en-US"/>
        </a:p>
      </dgm:t>
    </dgm:pt>
    <dgm:pt modelId="{CDC0A564-2564-49F5-91A9-820D1C02525D}" type="sibTrans" cxnId="{128D6EBC-F8FC-47C6-9A11-B15D7C544429}">
      <dgm:prSet/>
      <dgm:spPr/>
      <dgm:t>
        <a:bodyPr/>
        <a:lstStyle/>
        <a:p>
          <a:endParaRPr lang="en-US"/>
        </a:p>
      </dgm:t>
    </dgm:pt>
    <dgm:pt modelId="{1012C195-83AE-4875-8BEF-4AD460CFB0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Net revenue loss is around 17.4%  which is not a positive sign for multi-channel service model. Urgent need for improvement is recommended.</a:t>
          </a:r>
        </a:p>
      </dgm:t>
    </dgm:pt>
    <dgm:pt modelId="{F8D32B77-5825-447F-B658-C20A2E698443}" type="parTrans" cxnId="{A1783688-FFD5-499D-9E8D-3C16234AAA85}">
      <dgm:prSet/>
      <dgm:spPr/>
      <dgm:t>
        <a:bodyPr/>
        <a:lstStyle/>
        <a:p>
          <a:endParaRPr lang="en-US"/>
        </a:p>
      </dgm:t>
    </dgm:pt>
    <dgm:pt modelId="{BAAAA3A3-64BC-45C0-967A-817634F8A35A}" type="sibTrans" cxnId="{A1783688-FFD5-499D-9E8D-3C16234AAA85}">
      <dgm:prSet/>
      <dgm:spPr/>
      <dgm:t>
        <a:bodyPr/>
        <a:lstStyle/>
        <a:p>
          <a:endParaRPr lang="en-US"/>
        </a:p>
      </dgm:t>
    </dgm:pt>
    <dgm:pt modelId="{30088771-9473-454F-8650-E19D98604338}" type="pres">
      <dgm:prSet presAssocID="{E94E0384-76D8-499A-8936-ABEC84DDF368}" presName="root" presStyleCnt="0">
        <dgm:presLayoutVars>
          <dgm:dir/>
          <dgm:resizeHandles val="exact"/>
        </dgm:presLayoutVars>
      </dgm:prSet>
      <dgm:spPr/>
    </dgm:pt>
    <dgm:pt modelId="{A0F0EC4E-EC8A-47F1-8699-3B7E7A3457A0}" type="pres">
      <dgm:prSet presAssocID="{463802B4-09C9-480F-ADBA-87FA399FB220}" presName="compNode" presStyleCnt="0"/>
      <dgm:spPr/>
    </dgm:pt>
    <dgm:pt modelId="{B0832A67-25A2-474A-B655-24916E77C39A}" type="pres">
      <dgm:prSet presAssocID="{463802B4-09C9-480F-ADBA-87FA399FB220}" presName="bgRect" presStyleLbl="bgShp" presStyleIdx="0" presStyleCnt="3" custLinFactNeighborX="-1096" custLinFactNeighborY="-43"/>
      <dgm:spPr/>
    </dgm:pt>
    <dgm:pt modelId="{1CBE076C-6284-41FD-9151-C623095FD0BF}" type="pres">
      <dgm:prSet presAssocID="{463802B4-09C9-480F-ADBA-87FA399FB2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763667F-EC9F-45A7-935C-670596F08F89}" type="pres">
      <dgm:prSet presAssocID="{463802B4-09C9-480F-ADBA-87FA399FB220}" presName="spaceRect" presStyleCnt="0"/>
      <dgm:spPr/>
    </dgm:pt>
    <dgm:pt modelId="{DE3D4367-90C3-4263-B5A0-70393FD669ED}" type="pres">
      <dgm:prSet presAssocID="{463802B4-09C9-480F-ADBA-87FA399FB220}" presName="parTx" presStyleLbl="revTx" presStyleIdx="0" presStyleCnt="3">
        <dgm:presLayoutVars>
          <dgm:chMax val="0"/>
          <dgm:chPref val="0"/>
        </dgm:presLayoutVars>
      </dgm:prSet>
      <dgm:spPr/>
    </dgm:pt>
    <dgm:pt modelId="{2F70B93B-1A67-472E-AD4D-BE0D1CD9DC14}" type="pres">
      <dgm:prSet presAssocID="{2A98DB4B-7DFA-4E03-B713-478FD9745F9A}" presName="sibTrans" presStyleCnt="0"/>
      <dgm:spPr/>
    </dgm:pt>
    <dgm:pt modelId="{6CDCFAB7-6739-419E-9FE9-DD1E5F97BBF6}" type="pres">
      <dgm:prSet presAssocID="{009B4A6C-D99B-43EC-B611-64E4A99AAB78}" presName="compNode" presStyleCnt="0"/>
      <dgm:spPr/>
    </dgm:pt>
    <dgm:pt modelId="{50C51449-66FB-41C1-8D84-372DBAB3DEEF}" type="pres">
      <dgm:prSet presAssocID="{009B4A6C-D99B-43EC-B611-64E4A99AAB78}" presName="bgRect" presStyleLbl="bgShp" presStyleIdx="1" presStyleCnt="3" custLinFactNeighborX="-731" custLinFactNeighborY="-4296"/>
      <dgm:spPr/>
    </dgm:pt>
    <dgm:pt modelId="{3954C884-5020-4A49-809C-EB6F504E332D}" type="pres">
      <dgm:prSet presAssocID="{009B4A6C-D99B-43EC-B611-64E4A99AAB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3047654-9CB5-4608-B016-007779C38980}" type="pres">
      <dgm:prSet presAssocID="{009B4A6C-D99B-43EC-B611-64E4A99AAB78}" presName="spaceRect" presStyleCnt="0"/>
      <dgm:spPr/>
    </dgm:pt>
    <dgm:pt modelId="{378BE31D-1238-45F8-8301-20E245B77741}" type="pres">
      <dgm:prSet presAssocID="{009B4A6C-D99B-43EC-B611-64E4A99AAB78}" presName="parTx" presStyleLbl="revTx" presStyleIdx="1" presStyleCnt="3">
        <dgm:presLayoutVars>
          <dgm:chMax val="0"/>
          <dgm:chPref val="0"/>
        </dgm:presLayoutVars>
      </dgm:prSet>
      <dgm:spPr/>
    </dgm:pt>
    <dgm:pt modelId="{2B931EFF-DB7C-411F-9106-692D6EE74F71}" type="pres">
      <dgm:prSet presAssocID="{CDC0A564-2564-49F5-91A9-820D1C02525D}" presName="sibTrans" presStyleCnt="0"/>
      <dgm:spPr/>
    </dgm:pt>
    <dgm:pt modelId="{8E750C6F-FCF8-4F5C-8137-6F5B6782223A}" type="pres">
      <dgm:prSet presAssocID="{1012C195-83AE-4875-8BEF-4AD460CFB03B}" presName="compNode" presStyleCnt="0"/>
      <dgm:spPr/>
    </dgm:pt>
    <dgm:pt modelId="{0082E751-10F7-4C93-9D38-B7B59E557CD6}" type="pres">
      <dgm:prSet presAssocID="{1012C195-83AE-4875-8BEF-4AD460CFB03B}" presName="bgRect" presStyleLbl="bgShp" presStyleIdx="2" presStyleCnt="3"/>
      <dgm:spPr/>
    </dgm:pt>
    <dgm:pt modelId="{1738AA74-E2BA-4050-B1DD-0A41771DD2D9}" type="pres">
      <dgm:prSet presAssocID="{1012C195-83AE-4875-8BEF-4AD460CFB0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12BB5F0-A894-476D-9AB2-F14E535DB3AE}" type="pres">
      <dgm:prSet presAssocID="{1012C195-83AE-4875-8BEF-4AD460CFB03B}" presName="spaceRect" presStyleCnt="0"/>
      <dgm:spPr/>
    </dgm:pt>
    <dgm:pt modelId="{8865CE65-3E3F-4FFD-957F-71C469C006C9}" type="pres">
      <dgm:prSet presAssocID="{1012C195-83AE-4875-8BEF-4AD460CFB0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D11205-30FF-4DBA-BD03-DC3319314B51}" type="presOf" srcId="{463802B4-09C9-480F-ADBA-87FA399FB220}" destId="{DE3D4367-90C3-4263-B5A0-70393FD669ED}" srcOrd="0" destOrd="0" presId="urn:microsoft.com/office/officeart/2018/2/layout/IconVerticalSolidList"/>
    <dgm:cxn modelId="{8AAE270B-11E3-4C10-91E0-9F4FD586FA25}" type="presOf" srcId="{E94E0384-76D8-499A-8936-ABEC84DDF368}" destId="{30088771-9473-454F-8650-E19D98604338}" srcOrd="0" destOrd="0" presId="urn:microsoft.com/office/officeart/2018/2/layout/IconVerticalSolidList"/>
    <dgm:cxn modelId="{60BBFC13-FE6A-472A-91D4-82FA0675B083}" type="presOf" srcId="{1012C195-83AE-4875-8BEF-4AD460CFB03B}" destId="{8865CE65-3E3F-4FFD-957F-71C469C006C9}" srcOrd="0" destOrd="0" presId="urn:microsoft.com/office/officeart/2018/2/layout/IconVerticalSolidList"/>
    <dgm:cxn modelId="{5C30D461-0577-48CA-BC19-187D36730480}" type="presOf" srcId="{009B4A6C-D99B-43EC-B611-64E4A99AAB78}" destId="{378BE31D-1238-45F8-8301-20E245B77741}" srcOrd="0" destOrd="0" presId="urn:microsoft.com/office/officeart/2018/2/layout/IconVerticalSolidList"/>
    <dgm:cxn modelId="{A1783688-FFD5-499D-9E8D-3C16234AAA85}" srcId="{E94E0384-76D8-499A-8936-ABEC84DDF368}" destId="{1012C195-83AE-4875-8BEF-4AD460CFB03B}" srcOrd="2" destOrd="0" parTransId="{F8D32B77-5825-447F-B658-C20A2E698443}" sibTransId="{BAAAA3A3-64BC-45C0-967A-817634F8A35A}"/>
    <dgm:cxn modelId="{2A73E3A8-3CB6-48AA-9912-9CA80EB8E8CE}" srcId="{E94E0384-76D8-499A-8936-ABEC84DDF368}" destId="{463802B4-09C9-480F-ADBA-87FA399FB220}" srcOrd="0" destOrd="0" parTransId="{F1B3085C-7FE0-430A-A875-16868964D699}" sibTransId="{2A98DB4B-7DFA-4E03-B713-478FD9745F9A}"/>
    <dgm:cxn modelId="{128D6EBC-F8FC-47C6-9A11-B15D7C544429}" srcId="{E94E0384-76D8-499A-8936-ABEC84DDF368}" destId="{009B4A6C-D99B-43EC-B611-64E4A99AAB78}" srcOrd="1" destOrd="0" parTransId="{C001F638-177B-4B19-9D1D-82BBB57EB21C}" sibTransId="{CDC0A564-2564-49F5-91A9-820D1C02525D}"/>
    <dgm:cxn modelId="{EAEC4E7B-0680-4277-B8C3-8834230B2E34}" type="presParOf" srcId="{30088771-9473-454F-8650-E19D98604338}" destId="{A0F0EC4E-EC8A-47F1-8699-3B7E7A3457A0}" srcOrd="0" destOrd="0" presId="urn:microsoft.com/office/officeart/2018/2/layout/IconVerticalSolidList"/>
    <dgm:cxn modelId="{3CDB45FA-8CDC-440E-A598-6807608C0E34}" type="presParOf" srcId="{A0F0EC4E-EC8A-47F1-8699-3B7E7A3457A0}" destId="{B0832A67-25A2-474A-B655-24916E77C39A}" srcOrd="0" destOrd="0" presId="urn:microsoft.com/office/officeart/2018/2/layout/IconVerticalSolidList"/>
    <dgm:cxn modelId="{F747433C-2A4D-4B14-92A5-026B21FECB41}" type="presParOf" srcId="{A0F0EC4E-EC8A-47F1-8699-3B7E7A3457A0}" destId="{1CBE076C-6284-41FD-9151-C623095FD0BF}" srcOrd="1" destOrd="0" presId="urn:microsoft.com/office/officeart/2018/2/layout/IconVerticalSolidList"/>
    <dgm:cxn modelId="{152F15B1-C874-476F-ABFE-4F8FCC135DDC}" type="presParOf" srcId="{A0F0EC4E-EC8A-47F1-8699-3B7E7A3457A0}" destId="{5763667F-EC9F-45A7-935C-670596F08F89}" srcOrd="2" destOrd="0" presId="urn:microsoft.com/office/officeart/2018/2/layout/IconVerticalSolidList"/>
    <dgm:cxn modelId="{23E3F0DC-8E1D-4AC9-9152-D2CC30403F75}" type="presParOf" srcId="{A0F0EC4E-EC8A-47F1-8699-3B7E7A3457A0}" destId="{DE3D4367-90C3-4263-B5A0-70393FD669ED}" srcOrd="3" destOrd="0" presId="urn:microsoft.com/office/officeart/2018/2/layout/IconVerticalSolidList"/>
    <dgm:cxn modelId="{422906E3-14A2-4D99-B270-468285F3B84F}" type="presParOf" srcId="{30088771-9473-454F-8650-E19D98604338}" destId="{2F70B93B-1A67-472E-AD4D-BE0D1CD9DC14}" srcOrd="1" destOrd="0" presId="urn:microsoft.com/office/officeart/2018/2/layout/IconVerticalSolidList"/>
    <dgm:cxn modelId="{47C03620-E6C8-4B53-8F3B-786B6DE88F03}" type="presParOf" srcId="{30088771-9473-454F-8650-E19D98604338}" destId="{6CDCFAB7-6739-419E-9FE9-DD1E5F97BBF6}" srcOrd="2" destOrd="0" presId="urn:microsoft.com/office/officeart/2018/2/layout/IconVerticalSolidList"/>
    <dgm:cxn modelId="{3B8B443B-FFF4-4F29-B207-FB99C3BBCD9E}" type="presParOf" srcId="{6CDCFAB7-6739-419E-9FE9-DD1E5F97BBF6}" destId="{50C51449-66FB-41C1-8D84-372DBAB3DEEF}" srcOrd="0" destOrd="0" presId="urn:microsoft.com/office/officeart/2018/2/layout/IconVerticalSolidList"/>
    <dgm:cxn modelId="{A2661F1A-F186-4A6E-B306-4F4ED6CD0FA8}" type="presParOf" srcId="{6CDCFAB7-6739-419E-9FE9-DD1E5F97BBF6}" destId="{3954C884-5020-4A49-809C-EB6F504E332D}" srcOrd="1" destOrd="0" presId="urn:microsoft.com/office/officeart/2018/2/layout/IconVerticalSolidList"/>
    <dgm:cxn modelId="{9082261E-68DA-4838-963B-B170D644CB9F}" type="presParOf" srcId="{6CDCFAB7-6739-419E-9FE9-DD1E5F97BBF6}" destId="{93047654-9CB5-4608-B016-007779C38980}" srcOrd="2" destOrd="0" presId="urn:microsoft.com/office/officeart/2018/2/layout/IconVerticalSolidList"/>
    <dgm:cxn modelId="{C3DDEACB-7B7F-4EB4-ABA8-8F2DB83FDA54}" type="presParOf" srcId="{6CDCFAB7-6739-419E-9FE9-DD1E5F97BBF6}" destId="{378BE31D-1238-45F8-8301-20E245B77741}" srcOrd="3" destOrd="0" presId="urn:microsoft.com/office/officeart/2018/2/layout/IconVerticalSolidList"/>
    <dgm:cxn modelId="{42526455-C047-41E0-BB56-3A9F7FA6DB3A}" type="presParOf" srcId="{30088771-9473-454F-8650-E19D98604338}" destId="{2B931EFF-DB7C-411F-9106-692D6EE74F71}" srcOrd="3" destOrd="0" presId="urn:microsoft.com/office/officeart/2018/2/layout/IconVerticalSolidList"/>
    <dgm:cxn modelId="{A56BA856-91DF-4C7F-99B7-1775C257907F}" type="presParOf" srcId="{30088771-9473-454F-8650-E19D98604338}" destId="{8E750C6F-FCF8-4F5C-8137-6F5B6782223A}" srcOrd="4" destOrd="0" presId="urn:microsoft.com/office/officeart/2018/2/layout/IconVerticalSolidList"/>
    <dgm:cxn modelId="{C0C6E074-CF5C-4F50-B694-E3D2F5BFA52F}" type="presParOf" srcId="{8E750C6F-FCF8-4F5C-8137-6F5B6782223A}" destId="{0082E751-10F7-4C93-9D38-B7B59E557CD6}" srcOrd="0" destOrd="0" presId="urn:microsoft.com/office/officeart/2018/2/layout/IconVerticalSolidList"/>
    <dgm:cxn modelId="{0F288BE3-338B-4053-961E-AD0421125741}" type="presParOf" srcId="{8E750C6F-FCF8-4F5C-8137-6F5B6782223A}" destId="{1738AA74-E2BA-4050-B1DD-0A41771DD2D9}" srcOrd="1" destOrd="0" presId="urn:microsoft.com/office/officeart/2018/2/layout/IconVerticalSolidList"/>
    <dgm:cxn modelId="{C8A830FD-ACBE-494C-902D-B73DC1B5CE94}" type="presParOf" srcId="{8E750C6F-FCF8-4F5C-8137-6F5B6782223A}" destId="{612BB5F0-A894-476D-9AB2-F14E535DB3AE}" srcOrd="2" destOrd="0" presId="urn:microsoft.com/office/officeart/2018/2/layout/IconVerticalSolidList"/>
    <dgm:cxn modelId="{6B6023A2-2838-445D-8B4B-5B88B6D624F7}" type="presParOf" srcId="{8E750C6F-FCF8-4F5C-8137-6F5B6782223A}" destId="{8865CE65-3E3F-4FFD-957F-71C469C006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E9B8C-B946-4E4A-B444-EF45040816F7}">
      <dsp:nvSpPr>
        <dsp:cNvPr id="0" name=""/>
        <dsp:cNvSpPr/>
      </dsp:nvSpPr>
      <dsp:spPr>
        <a:xfrm>
          <a:off x="0" y="0"/>
          <a:ext cx="68463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BDB80-0A9F-4CE0-8293-D84946040036}">
      <dsp:nvSpPr>
        <dsp:cNvPr id="0" name=""/>
        <dsp:cNvSpPr/>
      </dsp:nvSpPr>
      <dsp:spPr>
        <a:xfrm>
          <a:off x="0" y="0"/>
          <a:ext cx="6846337" cy="92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Total Customer churn is around 1870 which accounts for 26% of our customers. Both male and Female customers contribute equally to the churning rate showing no bias in the service.</a:t>
          </a:r>
          <a:endParaRPr lang="en-US" sz="1600" b="0" kern="1200" dirty="0"/>
        </a:p>
      </dsp:txBody>
      <dsp:txXfrm>
        <a:off x="0" y="0"/>
        <a:ext cx="6846337" cy="925178"/>
      </dsp:txXfrm>
    </dsp:sp>
    <dsp:sp modelId="{8B7E9D2E-CF3C-4A9C-B2BD-E3B690CA7EA4}">
      <dsp:nvSpPr>
        <dsp:cNvPr id="0" name=""/>
        <dsp:cNvSpPr/>
      </dsp:nvSpPr>
      <dsp:spPr>
        <a:xfrm>
          <a:off x="0" y="925178"/>
          <a:ext cx="68463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62C6E-2DEF-45D6-AAE2-B1C7B5FF597A}">
      <dsp:nvSpPr>
        <dsp:cNvPr id="0" name=""/>
        <dsp:cNvSpPr/>
      </dsp:nvSpPr>
      <dsp:spPr>
        <a:xfrm>
          <a:off x="0" y="925178"/>
          <a:ext cx="6846337" cy="92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Customer who chose offer E contributes to maximum churning rate shows that they contribute to non-regular customer section.</a:t>
          </a:r>
          <a:endParaRPr lang="en-US" sz="1600" kern="1200" dirty="0"/>
        </a:p>
      </dsp:txBody>
      <dsp:txXfrm>
        <a:off x="0" y="925178"/>
        <a:ext cx="6846337" cy="925178"/>
      </dsp:txXfrm>
    </dsp:sp>
    <dsp:sp modelId="{821AFA3A-A49C-4FFD-B2DF-2B34C6ED2F7A}">
      <dsp:nvSpPr>
        <dsp:cNvPr id="0" name=""/>
        <dsp:cNvSpPr/>
      </dsp:nvSpPr>
      <dsp:spPr>
        <a:xfrm>
          <a:off x="0" y="1850356"/>
          <a:ext cx="68463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FB0E7-21E0-4C7E-8509-DF50FCF48A9B}">
      <dsp:nvSpPr>
        <dsp:cNvPr id="0" name=""/>
        <dsp:cNvSpPr/>
      </dsp:nvSpPr>
      <dsp:spPr>
        <a:xfrm>
          <a:off x="0" y="1850356"/>
          <a:ext cx="6846337" cy="92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Customer with offer A has minimum churning rate, which shows that it is well accepted by customers.</a:t>
          </a:r>
          <a:endParaRPr lang="en-US" sz="1600" kern="1200" dirty="0"/>
        </a:p>
      </dsp:txBody>
      <dsp:txXfrm>
        <a:off x="0" y="1850356"/>
        <a:ext cx="6846337" cy="925178"/>
      </dsp:txXfrm>
    </dsp:sp>
    <dsp:sp modelId="{6CF9B9C3-D533-4630-A008-5DBEA523503F}">
      <dsp:nvSpPr>
        <dsp:cNvPr id="0" name=""/>
        <dsp:cNvSpPr/>
      </dsp:nvSpPr>
      <dsp:spPr>
        <a:xfrm>
          <a:off x="0" y="2775534"/>
          <a:ext cx="68463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FE77C-B9C7-4B24-BDB0-50CC05C3F479}">
      <dsp:nvSpPr>
        <dsp:cNvPr id="0" name=""/>
        <dsp:cNvSpPr/>
      </dsp:nvSpPr>
      <dsp:spPr>
        <a:xfrm>
          <a:off x="0" y="2775534"/>
          <a:ext cx="6846337" cy="92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However, most of the new customers opted for offer E , which shows that it only requires some changes that will reduce the variations in service.</a:t>
          </a:r>
          <a:endParaRPr lang="en-US" sz="1600" kern="1200" dirty="0"/>
        </a:p>
      </dsp:txBody>
      <dsp:txXfrm>
        <a:off x="0" y="2775534"/>
        <a:ext cx="6846337" cy="92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32A67-25A2-474A-B655-24916E77C39A}">
      <dsp:nvSpPr>
        <dsp:cNvPr id="0" name=""/>
        <dsp:cNvSpPr/>
      </dsp:nvSpPr>
      <dsp:spPr>
        <a:xfrm>
          <a:off x="0" y="0"/>
          <a:ext cx="7660433" cy="8688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E076C-6284-41FD-9151-C623095FD0BF}">
      <dsp:nvSpPr>
        <dsp:cNvPr id="0" name=""/>
        <dsp:cNvSpPr/>
      </dsp:nvSpPr>
      <dsp:spPr>
        <a:xfrm>
          <a:off x="262832" y="195866"/>
          <a:ext cx="477877" cy="4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D4367-90C3-4263-B5A0-70393FD669ED}">
      <dsp:nvSpPr>
        <dsp:cNvPr id="0" name=""/>
        <dsp:cNvSpPr/>
      </dsp:nvSpPr>
      <dsp:spPr>
        <a:xfrm>
          <a:off x="1003542" y="371"/>
          <a:ext cx="6656890" cy="8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55" tIns="91955" rIns="91955" bIns="919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Almost 64% of customer churn happened due to top 5 reasons that includes better devices and offers, higher speeds and more data from other competitors and unsatisfactory  support from team.</a:t>
          </a:r>
          <a:endParaRPr lang="en-US" sz="1400" kern="1200" dirty="0"/>
        </a:p>
      </dsp:txBody>
      <dsp:txXfrm>
        <a:off x="1003542" y="371"/>
        <a:ext cx="6656890" cy="868867"/>
      </dsp:txXfrm>
    </dsp:sp>
    <dsp:sp modelId="{50C51449-66FB-41C1-8D84-372DBAB3DEEF}">
      <dsp:nvSpPr>
        <dsp:cNvPr id="0" name=""/>
        <dsp:cNvSpPr/>
      </dsp:nvSpPr>
      <dsp:spPr>
        <a:xfrm>
          <a:off x="0" y="1049129"/>
          <a:ext cx="7660433" cy="8688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4C884-5020-4A49-809C-EB6F504E332D}">
      <dsp:nvSpPr>
        <dsp:cNvPr id="0" name=""/>
        <dsp:cNvSpPr/>
      </dsp:nvSpPr>
      <dsp:spPr>
        <a:xfrm>
          <a:off x="262832" y="1281951"/>
          <a:ext cx="477877" cy="4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BE31D-1238-45F8-8301-20E245B77741}">
      <dsp:nvSpPr>
        <dsp:cNvPr id="0" name=""/>
        <dsp:cNvSpPr/>
      </dsp:nvSpPr>
      <dsp:spPr>
        <a:xfrm>
          <a:off x="1003542" y="1086456"/>
          <a:ext cx="6656890" cy="8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55" tIns="91955" rIns="91955" bIns="919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Other reasons for churn include product dissatisfaction, high price point, network reliability and long-distance charges.</a:t>
          </a:r>
          <a:endParaRPr lang="en-US" sz="1400" kern="1200"/>
        </a:p>
      </dsp:txBody>
      <dsp:txXfrm>
        <a:off x="1003542" y="1086456"/>
        <a:ext cx="6656890" cy="868867"/>
      </dsp:txXfrm>
    </dsp:sp>
    <dsp:sp modelId="{0082E751-10F7-4C93-9D38-B7B59E557CD6}">
      <dsp:nvSpPr>
        <dsp:cNvPr id="0" name=""/>
        <dsp:cNvSpPr/>
      </dsp:nvSpPr>
      <dsp:spPr>
        <a:xfrm>
          <a:off x="0" y="2172540"/>
          <a:ext cx="7660433" cy="8688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8AA74-E2BA-4050-B1DD-0A41771DD2D9}">
      <dsp:nvSpPr>
        <dsp:cNvPr id="0" name=""/>
        <dsp:cNvSpPr/>
      </dsp:nvSpPr>
      <dsp:spPr>
        <a:xfrm>
          <a:off x="262832" y="2368036"/>
          <a:ext cx="477877" cy="4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5CE65-3E3F-4FFD-957F-71C469C006C9}">
      <dsp:nvSpPr>
        <dsp:cNvPr id="0" name=""/>
        <dsp:cNvSpPr/>
      </dsp:nvSpPr>
      <dsp:spPr>
        <a:xfrm>
          <a:off x="1003542" y="2172540"/>
          <a:ext cx="6656890" cy="8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55" tIns="91955" rIns="91955" bIns="919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Net revenue loss is around 17.4%  which is not a positive sign for multi-channel service model. Urgent need for improvement is recommended.</a:t>
          </a:r>
        </a:p>
      </dsp:txBody>
      <dsp:txXfrm>
        <a:off x="1003542" y="2172540"/>
        <a:ext cx="6656890" cy="868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CA6-3421-6C1F-0D9C-7E0EF792F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E754C-B72B-422B-B056-022127302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A3DD-C799-EFC3-1155-0421B428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8947-28FD-8857-6DAD-A95900E2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7C4C-7CE6-A273-43E8-90547981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0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2189-74FD-52B5-3968-3655341F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95BF3-0475-BA59-47C3-67FAAB6F7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2DE8-D6DA-C114-7A34-552FA42D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A569-5BF6-F6EF-C11F-315A2790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47FF-CB28-CC9D-CC5C-2D27E5E1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25C13-DF85-077C-FEDA-58DF8424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419DE-B800-7E3A-7421-06985C424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8ECB-1867-D2EE-BB1B-E797E015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319E-286D-3271-BAFF-ED046C0A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D109-E01C-98D5-A6D8-4DFFF463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7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6619-1398-6345-D53B-2991E1F0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27FC-343B-D865-C6F6-64D0E78B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CA2B-8F8E-1BD0-9EB3-35DBF1F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7650-A6AF-C31C-8CCB-3379DF70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D05F-440D-1492-B9A6-FE9AC69A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BB33-F03B-D935-81BD-1285E1A9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702C-40B1-DA90-5C2E-138E1635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E640-E1F0-3094-9350-B5429296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7A6F-D113-3B60-774D-1A43F9BD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F584-C702-7815-20D4-5EDA8DE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8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3DC2-31F5-4BDD-A836-FC2BAB44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3C9E-371A-FB5F-B2AC-3BC6ED119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C5F1E-A2D7-EBCE-5CF4-4501558B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E463B-817F-A3A0-EB09-05F9A62F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F27C8-0EED-A41B-A149-E322BB9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ACAFF-FD5E-C1A7-9929-D7AD6105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8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B257-47DD-4AF3-9F23-ACFEBB7F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E8B8-F916-BE0E-F4FC-B4D90C37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5ACEF-2ECA-AE45-A734-BF01932A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86127-D07C-C20E-7B2B-24CB38A94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397BA-8CFD-992F-50FE-BB067261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BB6CF-5850-3FB1-4A6B-B991BABC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F55D9-4D35-AA83-E4F6-683BD549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223A1-C9C8-D34A-96DD-7598124D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54A-2447-942A-E01F-9192CCB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CE575-7534-03ED-5ADC-90606AF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5DD34-D85B-68F0-352B-531FBD69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D2EB2-6B19-59FD-D57D-D7C22EB7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11931-6CC1-313A-54A8-177460F8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D8362-D71A-F549-7504-F22310FA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7AC03-4975-1101-08F7-9B60CCD1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14F3-536F-E6FC-0A1B-E26313AA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9975-181F-B226-C0E0-DE8C8B10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EF316-FE5C-10DB-BAD0-E93E89E7F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879CF-7B37-069A-0511-D942D15E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0535A-A5BD-AE98-D6E9-7B671598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1D08-D048-3276-A888-23773480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4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E876-F4E6-A361-1158-D3B55D4C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5CCEB-4A89-5205-03E6-DABBF23E9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FFA01-F597-4FA7-9023-A58DAA114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0C12-6B2A-E582-AAD0-E9A4CF36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3599D-6343-E1B0-621C-25C80BA1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9C6A-DE95-4329-CCD1-031900D2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F1E6C-9FEC-D4F0-2122-988A4C81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83A90-59C3-DB1A-2E61-5477C906A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493C-0757-54FF-9443-406D513D6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0C16-C9D8-4EE6-B467-559C6A5A327A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2944-5269-03B8-38A8-272814C33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5C7E-368B-1DCE-15FF-9392404B2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7EEE-C92D-467F-A2DB-9968431D8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3B8E2-C8D2-0975-7DCB-12A83EA11E02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Churn Analysis</a:t>
            </a:r>
          </a:p>
        </p:txBody>
      </p:sp>
      <p:pic>
        <p:nvPicPr>
          <p:cNvPr id="1026" name="Picture 2" descr="CRM: What Your Small Business Needs to Know About Customer Relationship  Management">
            <a:extLst>
              <a:ext uri="{FF2B5EF4-FFF2-40B4-BE49-F238E27FC236}">
                <a16:creationId xmlns:a16="http://schemas.microsoft.com/office/drawing/2014/main" id="{2F131074-F85C-43E5-5EDA-3CE91403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843852"/>
            <a:ext cx="7225748" cy="317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489">
              <a:schemeClr val="accent1">
                <a:lumMod val="40000"/>
                <a:lumOff val="60000"/>
              </a:schemeClr>
            </a:gs>
            <a:gs pos="1000">
              <a:schemeClr val="accent4">
                <a:lumMod val="40000"/>
                <a:lumOff val="60000"/>
                <a:alpha val="59000"/>
              </a:schemeClr>
            </a:gs>
            <a:gs pos="100000">
              <a:schemeClr val="accent4">
                <a:lumMod val="60000"/>
                <a:lumOff val="40000"/>
                <a:alpha val="52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C1F94-97BF-E34E-9D34-08C47185FA7F}"/>
              </a:ext>
            </a:extLst>
          </p:cNvPr>
          <p:cNvSpPr txBox="1"/>
          <p:nvPr/>
        </p:nvSpPr>
        <p:spPr>
          <a:xfrm>
            <a:off x="705678" y="1191869"/>
            <a:ext cx="1067752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Total Revenue count crossed the mark of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$21M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It is a comparable amount that can sustain the competitive market. 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Average Customer Age is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47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while, Male and Female Customers have almost equal share in revenue. Both, of these indicates that our customer base has fair amount of diversity.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Average Monthly charge accounts for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$64.7 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which is very low as compared to national average of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$166 and $144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for the State of California.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Customer who didn’t opt for an offer contributes almost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53.7%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 revenue share, which a  sign of trust among our regular customers. Among those who took offers,  B contributes to maximum revenue share of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42.8%,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followed by Offer A which is around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38%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Both, the offers are well accepted by customers. Offer E contributes to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1.1%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 revenue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Total Number of referrals are 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13,747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15%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 customers at least referred once in their lifetime.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Average customer tenure is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44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months , which should be getting to the mark of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60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months to reach the minimum customer life-time target. However, Customers who took Offer A has an average tenure of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70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months, followed by Offer B  having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53.3,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which  indicates that both the Offers are very well accepted by our customers, and we should produce similar type of offers.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Payment Method that is most preferred by the customer is Bank Withdrawal contributing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60.3%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 total payment, followed by Credit Card holder contributing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38% 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 the total pay. However, mailed check is least preferred method.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7B7D7-C06C-9B1A-43C9-2A5D14AC9ECB}"/>
              </a:ext>
            </a:extLst>
          </p:cNvPr>
          <p:cNvSpPr txBox="1"/>
          <p:nvPr/>
        </p:nvSpPr>
        <p:spPr>
          <a:xfrm>
            <a:off x="503853" y="410934"/>
            <a:ext cx="485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ANNUAL SUMMARY</a:t>
            </a:r>
          </a:p>
        </p:txBody>
      </p:sp>
    </p:spTree>
    <p:extLst>
      <p:ext uri="{BB962C8B-B14F-4D97-AF65-F5344CB8AC3E}">
        <p14:creationId xmlns:p14="http://schemas.microsoft.com/office/powerpoint/2010/main" val="288066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2212AD-6C5D-EA23-2A52-E2B0C794F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" b="-1"/>
          <a:stretch/>
        </p:blipFill>
        <p:spPr>
          <a:xfrm>
            <a:off x="643467" y="664663"/>
            <a:ext cx="10905066" cy="55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6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3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1FA77-D196-AA21-0C98-567B03D8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7"/>
            <a:ext cx="107135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049FC0-3196-AE03-16D1-20013C93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7" y="3409318"/>
            <a:ext cx="3780128" cy="202298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634F5-5860-02CE-C491-233BB382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2" y="675879"/>
            <a:ext cx="4334945" cy="242091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2A168F76-4E34-5A8B-0552-1DC0934AFDC5}"/>
              </a:ext>
            </a:extLst>
          </p:cNvPr>
          <p:cNvSpPr txBox="1"/>
          <p:nvPr/>
        </p:nvSpPr>
        <p:spPr>
          <a:xfrm flipH="1">
            <a:off x="4924425" y="4467225"/>
            <a:ext cx="6358811" cy="18466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Average customer lifespan is 32 months, but for the customers churn it is below 20.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Clearly, price point is not the issue for customers, and it can be observed that market research should be more strongly performed to compete with other providers.</a:t>
            </a:r>
          </a:p>
          <a:p>
            <a:endParaRPr lang="en-IN" dirty="0"/>
          </a:p>
        </p:txBody>
      </p:sp>
      <p:graphicFrame>
        <p:nvGraphicFramePr>
          <p:cNvPr id="27" name="TextBox 6">
            <a:extLst>
              <a:ext uri="{FF2B5EF4-FFF2-40B4-BE49-F238E27FC236}">
                <a16:creationId xmlns:a16="http://schemas.microsoft.com/office/drawing/2014/main" id="{28593621-509D-8A31-DCAC-C9BA052AB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630437"/>
              </p:ext>
            </p:extLst>
          </p:nvPr>
        </p:nvGraphicFramePr>
        <p:xfrm>
          <a:off x="5031338" y="361950"/>
          <a:ext cx="6846337" cy="370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737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489">
              <a:schemeClr val="accent1">
                <a:lumMod val="40000"/>
                <a:lumOff val="60000"/>
              </a:schemeClr>
            </a:gs>
            <a:gs pos="1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61BD879C-CD32-4E68-9274-3A44AA57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6" y="490343"/>
            <a:ext cx="3349982" cy="27485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E9345-9A1B-15BD-4440-74ED51B39CCD}"/>
              </a:ext>
            </a:extLst>
          </p:cNvPr>
          <p:cNvSpPr txBox="1"/>
          <p:nvPr/>
        </p:nvSpPr>
        <p:spPr>
          <a:xfrm>
            <a:off x="205274" y="3666932"/>
            <a:ext cx="11616612" cy="2523768"/>
          </a:xfrm>
          <a:prstGeom prst="rect">
            <a:avLst/>
          </a:prstGeom>
          <a:solidFill>
            <a:schemeClr val="accent1">
              <a:tint val="40000"/>
              <a:hueOff val="0"/>
              <a:satOff val="0"/>
              <a:lumOff val="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No change in price point is recommended until planning to expand in other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Strong market research is recommended ,maybe hiring more experienced people in  market research team for enhanced performance will be a good decision. Better offering from competitors is the primary reason for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Regular training and evaluation of support team should be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Need for expand in other states is recommended for more growth opportunities and that will also help us in organisational change management on </a:t>
            </a:r>
            <a:r>
              <a:rPr lang="en-IN" sz="2000"/>
              <a:t>large scale.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E40A7058-86D7-2806-A42C-3AB2929C0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142075"/>
              </p:ext>
            </p:extLst>
          </p:nvPr>
        </p:nvGraphicFramePr>
        <p:xfrm>
          <a:off x="4357396" y="317242"/>
          <a:ext cx="7660433" cy="3041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96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1480</TotalTime>
  <Words>598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 Dubey</dc:creator>
  <cp:lastModifiedBy>Bharg Dubey</cp:lastModifiedBy>
  <cp:revision>2</cp:revision>
  <dcterms:created xsi:type="dcterms:W3CDTF">2023-09-12T15:48:10Z</dcterms:created>
  <dcterms:modified xsi:type="dcterms:W3CDTF">2023-09-27T16:11:59Z</dcterms:modified>
</cp:coreProperties>
</file>