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notesMasterIdLst>
    <p:notesMasterId r:id="rId17"/>
  </p:notesMasterIdLst>
  <p:sldIdLst>
    <p:sldId id="256" r:id="rId2"/>
    <p:sldId id="258" r:id="rId3"/>
    <p:sldId id="257" r:id="rId4"/>
    <p:sldId id="272" r:id="rId5"/>
    <p:sldId id="264" r:id="rId6"/>
    <p:sldId id="279" r:id="rId7"/>
    <p:sldId id="261" r:id="rId8"/>
    <p:sldId id="277" r:id="rId9"/>
    <p:sldId id="276" r:id="rId10"/>
    <p:sldId id="278" r:id="rId11"/>
    <p:sldId id="266" r:id="rId12"/>
    <p:sldId id="267" r:id="rId13"/>
    <p:sldId id="280" r:id="rId14"/>
    <p:sldId id="268"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18" autoAdjust="0"/>
    <p:restoredTop sz="94660"/>
  </p:normalViewPr>
  <p:slideViewPr>
    <p:cSldViewPr snapToGrid="0">
      <p:cViewPr varScale="1">
        <p:scale>
          <a:sx n="68" d="100"/>
          <a:sy n="68"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3EB072-9B96-4BE7-BF64-98A14FAE7BEB}" type="datetimeFigureOut">
              <a:rPr lang="en-IN" smtClean="0"/>
              <a:t>30-01-2023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CBE993-99F2-4B1B-942E-AE4686308443}" type="slidenum">
              <a:rPr lang="en-IN" smtClean="0"/>
              <a:t>‹#›</a:t>
            </a:fld>
            <a:endParaRPr lang="en-IN"/>
          </a:p>
        </p:txBody>
      </p:sp>
    </p:spTree>
    <p:extLst>
      <p:ext uri="{BB962C8B-B14F-4D97-AF65-F5344CB8AC3E}">
        <p14:creationId xmlns:p14="http://schemas.microsoft.com/office/powerpoint/2010/main" val="100801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9CBE993-99F2-4B1B-942E-AE4686308443}" type="slidenum">
              <a:rPr lang="en-IN" smtClean="0"/>
              <a:t>13</a:t>
            </a:fld>
            <a:endParaRPr lang="en-IN"/>
          </a:p>
        </p:txBody>
      </p:sp>
    </p:spTree>
    <p:extLst>
      <p:ext uri="{BB962C8B-B14F-4D97-AF65-F5344CB8AC3E}">
        <p14:creationId xmlns:p14="http://schemas.microsoft.com/office/powerpoint/2010/main" val="3196333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5325D15-3594-4173-8030-177B9CB1E6C4}"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EDBD13B-AC70-435B-B160-AC883A1EE9E1}" type="slidenum">
              <a:rPr lang="en-IN" smtClean="0"/>
              <a:t>‹#›</a:t>
            </a:fld>
            <a:endParaRPr lang="en-IN"/>
          </a:p>
        </p:txBody>
      </p:sp>
    </p:spTree>
    <p:extLst>
      <p:ext uri="{BB962C8B-B14F-4D97-AF65-F5344CB8AC3E}">
        <p14:creationId xmlns:p14="http://schemas.microsoft.com/office/powerpoint/2010/main" val="169803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325D15-3594-4173-8030-177B9CB1E6C4}"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EDBD13B-AC70-435B-B160-AC883A1EE9E1}" type="slidenum">
              <a:rPr lang="en-IN" smtClean="0"/>
              <a:t>‹#›</a:t>
            </a:fld>
            <a:endParaRPr lang="en-IN"/>
          </a:p>
        </p:txBody>
      </p:sp>
    </p:spTree>
    <p:extLst>
      <p:ext uri="{BB962C8B-B14F-4D97-AF65-F5344CB8AC3E}">
        <p14:creationId xmlns:p14="http://schemas.microsoft.com/office/powerpoint/2010/main" val="3298099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325D15-3594-4173-8030-177B9CB1E6C4}"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EDBD13B-AC70-435B-B160-AC883A1EE9E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73226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5325D15-3594-4173-8030-177B9CB1E6C4}"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EDBD13B-AC70-435B-B160-AC883A1EE9E1}" type="slidenum">
              <a:rPr lang="en-IN" smtClean="0"/>
              <a:t>‹#›</a:t>
            </a:fld>
            <a:endParaRPr lang="en-IN"/>
          </a:p>
        </p:txBody>
      </p:sp>
    </p:spTree>
    <p:extLst>
      <p:ext uri="{BB962C8B-B14F-4D97-AF65-F5344CB8AC3E}">
        <p14:creationId xmlns:p14="http://schemas.microsoft.com/office/powerpoint/2010/main" val="3224589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5325D15-3594-4173-8030-177B9CB1E6C4}"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EDBD13B-AC70-435B-B160-AC883A1EE9E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96495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5325D15-3594-4173-8030-177B9CB1E6C4}"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EDBD13B-AC70-435B-B160-AC883A1EE9E1}" type="slidenum">
              <a:rPr lang="en-IN" smtClean="0"/>
              <a:t>‹#›</a:t>
            </a:fld>
            <a:endParaRPr lang="en-IN"/>
          </a:p>
        </p:txBody>
      </p:sp>
    </p:spTree>
    <p:extLst>
      <p:ext uri="{BB962C8B-B14F-4D97-AF65-F5344CB8AC3E}">
        <p14:creationId xmlns:p14="http://schemas.microsoft.com/office/powerpoint/2010/main" val="3218077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325D15-3594-4173-8030-177B9CB1E6C4}"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EDBD13B-AC70-435B-B160-AC883A1EE9E1}" type="slidenum">
              <a:rPr lang="en-IN" smtClean="0"/>
              <a:t>‹#›</a:t>
            </a:fld>
            <a:endParaRPr lang="en-IN"/>
          </a:p>
        </p:txBody>
      </p:sp>
    </p:spTree>
    <p:extLst>
      <p:ext uri="{BB962C8B-B14F-4D97-AF65-F5344CB8AC3E}">
        <p14:creationId xmlns:p14="http://schemas.microsoft.com/office/powerpoint/2010/main" val="1993747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325D15-3594-4173-8030-177B9CB1E6C4}"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EDBD13B-AC70-435B-B160-AC883A1EE9E1}" type="slidenum">
              <a:rPr lang="en-IN" smtClean="0"/>
              <a:t>‹#›</a:t>
            </a:fld>
            <a:endParaRPr lang="en-IN"/>
          </a:p>
        </p:txBody>
      </p:sp>
    </p:spTree>
    <p:extLst>
      <p:ext uri="{BB962C8B-B14F-4D97-AF65-F5344CB8AC3E}">
        <p14:creationId xmlns:p14="http://schemas.microsoft.com/office/powerpoint/2010/main" val="670970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325D15-3594-4173-8030-177B9CB1E6C4}"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EDBD13B-AC70-435B-B160-AC883A1EE9E1}" type="slidenum">
              <a:rPr lang="en-IN" smtClean="0"/>
              <a:t>‹#›</a:t>
            </a:fld>
            <a:endParaRPr lang="en-IN"/>
          </a:p>
        </p:txBody>
      </p:sp>
    </p:spTree>
    <p:extLst>
      <p:ext uri="{BB962C8B-B14F-4D97-AF65-F5344CB8AC3E}">
        <p14:creationId xmlns:p14="http://schemas.microsoft.com/office/powerpoint/2010/main" val="2877947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325D15-3594-4173-8030-177B9CB1E6C4}"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EDBD13B-AC70-435B-B160-AC883A1EE9E1}" type="slidenum">
              <a:rPr lang="en-IN" smtClean="0"/>
              <a:t>‹#›</a:t>
            </a:fld>
            <a:endParaRPr lang="en-IN"/>
          </a:p>
        </p:txBody>
      </p:sp>
    </p:spTree>
    <p:extLst>
      <p:ext uri="{BB962C8B-B14F-4D97-AF65-F5344CB8AC3E}">
        <p14:creationId xmlns:p14="http://schemas.microsoft.com/office/powerpoint/2010/main" val="1967099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325D15-3594-4173-8030-177B9CB1E6C4}"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EDBD13B-AC70-435B-B160-AC883A1EE9E1}" type="slidenum">
              <a:rPr lang="en-IN" smtClean="0"/>
              <a:t>‹#›</a:t>
            </a:fld>
            <a:endParaRPr lang="en-IN"/>
          </a:p>
        </p:txBody>
      </p:sp>
    </p:spTree>
    <p:extLst>
      <p:ext uri="{BB962C8B-B14F-4D97-AF65-F5344CB8AC3E}">
        <p14:creationId xmlns:p14="http://schemas.microsoft.com/office/powerpoint/2010/main" val="231771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5325D15-3594-4173-8030-177B9CB1E6C4}" type="datetimeFigureOut">
              <a:rPr lang="en-IN" smtClean="0"/>
              <a:t>30-01-2023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EDBD13B-AC70-435B-B160-AC883A1EE9E1}" type="slidenum">
              <a:rPr lang="en-IN" smtClean="0"/>
              <a:t>‹#›</a:t>
            </a:fld>
            <a:endParaRPr lang="en-IN"/>
          </a:p>
        </p:txBody>
      </p:sp>
    </p:spTree>
    <p:extLst>
      <p:ext uri="{BB962C8B-B14F-4D97-AF65-F5344CB8AC3E}">
        <p14:creationId xmlns:p14="http://schemas.microsoft.com/office/powerpoint/2010/main" val="3531083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5325D15-3594-4173-8030-177B9CB1E6C4}" type="datetimeFigureOut">
              <a:rPr lang="en-IN" smtClean="0"/>
              <a:t>30-01-2023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EDBD13B-AC70-435B-B160-AC883A1EE9E1}" type="slidenum">
              <a:rPr lang="en-IN" smtClean="0"/>
              <a:t>‹#›</a:t>
            </a:fld>
            <a:endParaRPr lang="en-IN"/>
          </a:p>
        </p:txBody>
      </p:sp>
    </p:spTree>
    <p:extLst>
      <p:ext uri="{BB962C8B-B14F-4D97-AF65-F5344CB8AC3E}">
        <p14:creationId xmlns:p14="http://schemas.microsoft.com/office/powerpoint/2010/main" val="629145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325D15-3594-4173-8030-177B9CB1E6C4}" type="datetimeFigureOut">
              <a:rPr lang="en-IN" smtClean="0"/>
              <a:t>30-01-2023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EDBD13B-AC70-435B-B160-AC883A1EE9E1}" type="slidenum">
              <a:rPr lang="en-IN" smtClean="0"/>
              <a:t>‹#›</a:t>
            </a:fld>
            <a:endParaRPr lang="en-IN"/>
          </a:p>
        </p:txBody>
      </p:sp>
    </p:spTree>
    <p:extLst>
      <p:ext uri="{BB962C8B-B14F-4D97-AF65-F5344CB8AC3E}">
        <p14:creationId xmlns:p14="http://schemas.microsoft.com/office/powerpoint/2010/main" val="3459775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5325D15-3594-4173-8030-177B9CB1E6C4}"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EDBD13B-AC70-435B-B160-AC883A1EE9E1}" type="slidenum">
              <a:rPr lang="en-IN" smtClean="0"/>
              <a:t>‹#›</a:t>
            </a:fld>
            <a:endParaRPr lang="en-IN"/>
          </a:p>
        </p:txBody>
      </p:sp>
    </p:spTree>
    <p:extLst>
      <p:ext uri="{BB962C8B-B14F-4D97-AF65-F5344CB8AC3E}">
        <p14:creationId xmlns:p14="http://schemas.microsoft.com/office/powerpoint/2010/main" val="1581615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5325D15-3594-4173-8030-177B9CB1E6C4}"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EDBD13B-AC70-435B-B160-AC883A1EE9E1}" type="slidenum">
              <a:rPr lang="en-IN" smtClean="0"/>
              <a:t>‹#›</a:t>
            </a:fld>
            <a:endParaRPr lang="en-IN"/>
          </a:p>
        </p:txBody>
      </p:sp>
    </p:spTree>
    <p:extLst>
      <p:ext uri="{BB962C8B-B14F-4D97-AF65-F5344CB8AC3E}">
        <p14:creationId xmlns:p14="http://schemas.microsoft.com/office/powerpoint/2010/main" val="2393674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5325D15-3594-4173-8030-177B9CB1E6C4}" type="datetimeFigureOut">
              <a:rPr lang="en-IN" smtClean="0"/>
              <a:t>30-01-2023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EDBD13B-AC70-435B-B160-AC883A1EE9E1}" type="slidenum">
              <a:rPr lang="en-IN" smtClean="0"/>
              <a:t>‹#›</a:t>
            </a:fld>
            <a:endParaRPr lang="en-IN"/>
          </a:p>
        </p:txBody>
      </p:sp>
    </p:spTree>
    <p:extLst>
      <p:ext uri="{BB962C8B-B14F-4D97-AF65-F5344CB8AC3E}">
        <p14:creationId xmlns:p14="http://schemas.microsoft.com/office/powerpoint/2010/main" val="1484432640"/>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3466" y="0"/>
            <a:ext cx="8915399" cy="2262781"/>
          </a:xfrm>
        </p:spPr>
        <p:txBody>
          <a:bodyPr/>
          <a:lstStyle/>
          <a:p>
            <a:r>
              <a:rPr lang="en-IN" dirty="0" smtClean="0">
                <a:latin typeface="Times New Roman" panose="02020603050405020304" pitchFamily="18" charset="0"/>
                <a:cs typeface="Times New Roman" panose="02020603050405020304" pitchFamily="18" charset="0"/>
              </a:rPr>
              <a:t> Online Banking Test Applications</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354281" y="4017724"/>
            <a:ext cx="3908058" cy="3163833"/>
          </a:xfrm>
        </p:spPr>
        <p:txBody>
          <a:bodyPr>
            <a:normAutofit fontScale="62500" lnSpcReduction="20000"/>
          </a:bodyPr>
          <a:lstStyle/>
          <a:p>
            <a:r>
              <a:rPr lang="en-IN" dirty="0" smtClean="0"/>
              <a:t>                                                                                                                                                                                                    </a:t>
            </a:r>
            <a:r>
              <a:rPr lang="en-IN" sz="3700" dirty="0" smtClean="0">
                <a:latin typeface="Times New Roman" panose="02020603050405020304" pitchFamily="18" charset="0"/>
                <a:cs typeface="Times New Roman" panose="02020603050405020304" pitchFamily="18" charset="0"/>
              </a:rPr>
              <a:t>Guided By: D. Sridhar</a:t>
            </a:r>
          </a:p>
          <a:p>
            <a:r>
              <a:rPr lang="en-IN" sz="3700" dirty="0">
                <a:latin typeface="Times New Roman" panose="02020603050405020304" pitchFamily="18" charset="0"/>
                <a:cs typeface="Times New Roman" panose="02020603050405020304" pitchFamily="18" charset="0"/>
              </a:rPr>
              <a:t> </a:t>
            </a:r>
            <a:r>
              <a:rPr lang="en-IN" sz="3700" dirty="0" smtClean="0">
                <a:latin typeface="Times New Roman" panose="02020603050405020304" pitchFamily="18" charset="0"/>
                <a:cs typeface="Times New Roman" panose="02020603050405020304" pitchFamily="18" charset="0"/>
              </a:rPr>
              <a:t>                                                                                    Project By: P . </a:t>
            </a:r>
            <a:r>
              <a:rPr lang="en-IN" sz="3700" dirty="0" err="1" smtClean="0">
                <a:latin typeface="Times New Roman" panose="02020603050405020304" pitchFamily="18" charset="0"/>
                <a:cs typeface="Times New Roman" panose="02020603050405020304" pitchFamily="18" charset="0"/>
              </a:rPr>
              <a:t>Bhargav</a:t>
            </a:r>
            <a:r>
              <a:rPr lang="en-IN" sz="3700" dirty="0" smtClean="0">
                <a:latin typeface="Times New Roman" panose="02020603050405020304" pitchFamily="18" charset="0"/>
                <a:cs typeface="Times New Roman" panose="02020603050405020304" pitchFamily="18" charset="0"/>
              </a:rPr>
              <a:t> Kumar</a:t>
            </a:r>
          </a:p>
          <a:p>
            <a:r>
              <a:rPr lang="en-IN" sz="3700" dirty="0">
                <a:latin typeface="Times New Roman" panose="02020603050405020304" pitchFamily="18" charset="0"/>
                <a:cs typeface="Times New Roman" panose="02020603050405020304" pitchFamily="18" charset="0"/>
              </a:rPr>
              <a:t> </a:t>
            </a:r>
            <a:r>
              <a:rPr lang="en-IN" sz="3700" dirty="0" smtClean="0">
                <a:latin typeface="Times New Roman" panose="02020603050405020304" pitchFamily="18" charset="0"/>
                <a:cs typeface="Times New Roman" panose="02020603050405020304" pitchFamily="18" charset="0"/>
              </a:rPr>
              <a:t>                                                                                    </a:t>
            </a:r>
            <a:r>
              <a:rPr lang="en-IN" sz="3700" dirty="0" err="1" smtClean="0">
                <a:latin typeface="Times New Roman" panose="02020603050405020304" pitchFamily="18" charset="0"/>
                <a:cs typeface="Times New Roman" panose="02020603050405020304" pitchFamily="18" charset="0"/>
              </a:rPr>
              <a:t>Reg</a:t>
            </a:r>
            <a:r>
              <a:rPr lang="en-IN" sz="3700" dirty="0" smtClean="0">
                <a:latin typeface="Times New Roman" panose="02020603050405020304" pitchFamily="18" charset="0"/>
                <a:cs typeface="Times New Roman" panose="02020603050405020304" pitchFamily="18" charset="0"/>
              </a:rPr>
              <a:t> Num:191911263</a:t>
            </a:r>
          </a:p>
          <a:p>
            <a:r>
              <a:rPr lang="en-IN" sz="3700" dirty="0">
                <a:latin typeface="Times New Roman" panose="02020603050405020304" pitchFamily="18" charset="0"/>
                <a:cs typeface="Times New Roman" panose="02020603050405020304" pitchFamily="18" charset="0"/>
              </a:rPr>
              <a:t> </a:t>
            </a:r>
            <a:r>
              <a:rPr lang="en-IN" sz="3700" dirty="0" smtClean="0">
                <a:latin typeface="Times New Roman" panose="02020603050405020304" pitchFamily="18" charset="0"/>
                <a:cs typeface="Times New Roman" panose="02020603050405020304" pitchFamily="18" charset="0"/>
              </a:rPr>
              <a:t>                                                                                    </a:t>
            </a:r>
            <a:r>
              <a:rPr lang="en-IN" sz="3700" dirty="0" err="1" smtClean="0">
                <a:latin typeface="Times New Roman" panose="02020603050405020304" pitchFamily="18" charset="0"/>
                <a:cs typeface="Times New Roman" panose="02020603050405020304" pitchFamily="18" charset="0"/>
              </a:rPr>
              <a:t>Dept</a:t>
            </a:r>
            <a:r>
              <a:rPr lang="en-IN" sz="3700" dirty="0" smtClean="0">
                <a:latin typeface="Times New Roman" panose="02020603050405020304" pitchFamily="18" charset="0"/>
                <a:cs typeface="Times New Roman" panose="02020603050405020304" pitchFamily="18" charset="0"/>
              </a:rPr>
              <a:t> : CSE</a:t>
            </a:r>
            <a:endParaRPr lang="en-IN" sz="37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45416" y="0"/>
            <a:ext cx="3446584" cy="2447779"/>
          </a:xfrm>
          <a:prstGeom prst="rect">
            <a:avLst/>
          </a:prstGeom>
        </p:spPr>
      </p:pic>
    </p:spTree>
    <p:extLst>
      <p:ext uri="{BB962C8B-B14F-4D97-AF65-F5344CB8AC3E}">
        <p14:creationId xmlns:p14="http://schemas.microsoft.com/office/powerpoint/2010/main" val="443532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3270" y="117673"/>
            <a:ext cx="8911687" cy="1280890"/>
          </a:xfrm>
        </p:spPr>
        <p:txBody>
          <a:bodyPr/>
          <a:lstStyle/>
          <a:p>
            <a:r>
              <a:rPr lang="en-US" b="1" dirty="0" smtClean="0">
                <a:latin typeface="Times New Roman" panose="02020603050405020304" pitchFamily="18" charset="0"/>
                <a:cs typeface="Times New Roman" panose="02020603050405020304" pitchFamily="18" charset="0"/>
              </a:rPr>
              <a:t>Testing Banking Application Using IDE:</a:t>
            </a:r>
            <a:endParaRPr lang="en-IN"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167618"/>
            <a:ext cx="8911687" cy="5359791"/>
          </a:xfrm>
        </p:spPr>
      </p:pic>
    </p:spTree>
    <p:extLst>
      <p:ext uri="{BB962C8B-B14F-4D97-AF65-F5344CB8AC3E}">
        <p14:creationId xmlns:p14="http://schemas.microsoft.com/office/powerpoint/2010/main" val="425036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IMPLEMENTATION:</a:t>
            </a:r>
            <a:endParaRPr lang="en-IN" b="1" dirty="0">
              <a:latin typeface="Times New Roman" panose="02020603050405020304" pitchFamily="18" charset="0"/>
              <a:cs typeface="Times New Roman" panose="02020603050405020304" pitchFamily="18" charset="0"/>
            </a:endParaRPr>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4" y="1384496"/>
            <a:ext cx="8759703" cy="5269522"/>
          </a:xfrm>
        </p:spPr>
      </p:pic>
    </p:spTree>
    <p:extLst>
      <p:ext uri="{BB962C8B-B14F-4D97-AF65-F5344CB8AC3E}">
        <p14:creationId xmlns:p14="http://schemas.microsoft.com/office/powerpoint/2010/main" val="232732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OUTPUTS:</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739704"/>
            <a:ext cx="5017696" cy="4407878"/>
          </a:xfrm>
        </p:spPr>
      </p:pic>
    </p:spTree>
    <p:extLst>
      <p:ext uri="{BB962C8B-B14F-4D97-AF65-F5344CB8AC3E}">
        <p14:creationId xmlns:p14="http://schemas.microsoft.com/office/powerpoint/2010/main" val="1267432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911" y="525636"/>
            <a:ext cx="8911687" cy="1280890"/>
          </a:xfrm>
        </p:spPr>
        <p:txBody>
          <a:bodyPr/>
          <a:lstStyle/>
          <a:p>
            <a:r>
              <a:rPr lang="en-IN" b="1" dirty="0" smtClean="0">
                <a:latin typeface="Times New Roman" panose="02020603050405020304" pitchFamily="18" charset="0"/>
                <a:cs typeface="Times New Roman" panose="02020603050405020304" pitchFamily="18" charset="0"/>
              </a:rPr>
              <a:t>TEST CASE OUTCOMES:</a:t>
            </a:r>
            <a:endParaRPr lang="en-IN"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4091196"/>
              </p:ext>
            </p:extLst>
          </p:nvPr>
        </p:nvGraphicFramePr>
        <p:xfrm>
          <a:off x="2378198" y="1282895"/>
          <a:ext cx="8915400" cy="5086877"/>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2712177776"/>
                    </a:ext>
                  </a:extLst>
                </a:gridCol>
                <a:gridCol w="4457700">
                  <a:extLst>
                    <a:ext uri="{9D8B030D-6E8A-4147-A177-3AD203B41FA5}">
                      <a16:colId xmlns:a16="http://schemas.microsoft.com/office/drawing/2014/main" val="3037701028"/>
                    </a:ext>
                  </a:extLst>
                </a:gridCol>
              </a:tblGrid>
              <a:tr h="351279">
                <a:tc>
                  <a:txBody>
                    <a:bodyPr/>
                    <a:lstStyle/>
                    <a:p>
                      <a:r>
                        <a:rPr lang="en-IN" dirty="0" smtClean="0"/>
                        <a:t>TEST CASE</a:t>
                      </a:r>
                      <a:r>
                        <a:rPr lang="en-IN" baseline="0" dirty="0" smtClean="0"/>
                        <a:t> </a:t>
                      </a:r>
                      <a:endParaRPr lang="en-IN" dirty="0"/>
                    </a:p>
                  </a:txBody>
                  <a:tcPr/>
                </a:tc>
                <a:tc>
                  <a:txBody>
                    <a:bodyPr/>
                    <a:lstStyle/>
                    <a:p>
                      <a:r>
                        <a:rPr lang="en-IN" dirty="0" smtClean="0"/>
                        <a:t>OUTCOMES</a:t>
                      </a:r>
                      <a:endParaRPr lang="en-IN" dirty="0"/>
                    </a:p>
                  </a:txBody>
                  <a:tcPr/>
                </a:tc>
                <a:extLst>
                  <a:ext uri="{0D108BD9-81ED-4DB2-BD59-A6C34878D82A}">
                    <a16:rowId xmlns:a16="http://schemas.microsoft.com/office/drawing/2014/main" val="3260179446"/>
                  </a:ext>
                </a:extLst>
              </a:tr>
              <a:tr h="606317">
                <a:tc>
                  <a:txBody>
                    <a:bodyPr/>
                    <a:lstStyle/>
                    <a:p>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An online account is simple to open and easy to operate.</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Positive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5474381"/>
                  </a:ext>
                </a:extLst>
              </a:tr>
              <a:tr h="606317">
                <a:tc>
                  <a:txBody>
                    <a:bodyPr/>
                    <a:lstStyle/>
                    <a:p>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Information may be spread out on several devices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Negative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4248449"/>
                  </a:ext>
                </a:extLst>
              </a:tr>
              <a:tr h="351279">
                <a:tc>
                  <a:txBody>
                    <a:bodyPr/>
                    <a:lstStyle/>
                    <a:p>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It is fast and efficient</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positive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7099407"/>
                  </a:ext>
                </a:extLst>
              </a:tr>
              <a:tr h="351279">
                <a:tc>
                  <a:txBody>
                    <a:bodyPr/>
                    <a:lstStyle/>
                    <a:p>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Password security is a must</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negative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01016657"/>
                  </a:ext>
                </a:extLst>
              </a:tr>
              <a:tr h="606317">
                <a:tc>
                  <a:txBody>
                    <a:bodyPr/>
                    <a:lstStyle/>
                    <a:p>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You can keep an eye on your transactions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positive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25958773"/>
                  </a:ext>
                </a:extLst>
              </a:tr>
              <a:tr h="606317">
                <a:tc>
                  <a:txBody>
                    <a:bodyPr/>
                    <a:lstStyle/>
                    <a:p>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server is down, then you cannot access your accounts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negative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44969581"/>
                  </a:ext>
                </a:extLst>
              </a:tr>
              <a:tr h="351279">
                <a:tc>
                  <a:txBody>
                    <a:bodyPr/>
                    <a:lstStyle/>
                    <a:p>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More online services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positive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5873186"/>
                  </a:ext>
                </a:extLst>
              </a:tr>
              <a:tr h="351279">
                <a:tc>
                  <a:txBody>
                    <a:bodyPr/>
                    <a:lstStyle/>
                    <a:p>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Security of transactions is a big issue</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negative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63679972"/>
                  </a:ext>
                </a:extLst>
              </a:tr>
              <a:tr h="351279">
                <a:tc>
                  <a:txBody>
                    <a:bodyPr/>
                    <a:lstStyle/>
                    <a:p>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It is available all the time</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positive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0587770"/>
                  </a:ext>
                </a:extLst>
              </a:tr>
              <a:tr h="351279">
                <a:tc>
                  <a:txBody>
                    <a:bodyPr/>
                    <a:lstStyle/>
                    <a:p>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Internet banking might be difficult at the first.</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negative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5209738"/>
                  </a:ext>
                </a:extLst>
              </a:tr>
            </a:tbl>
          </a:graphicData>
        </a:graphic>
      </p:graphicFrame>
    </p:spTree>
    <p:extLst>
      <p:ext uri="{BB962C8B-B14F-4D97-AF65-F5344CB8AC3E}">
        <p14:creationId xmlns:p14="http://schemas.microsoft.com/office/powerpoint/2010/main" val="1311690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CONCLUSION</a:t>
            </a:r>
            <a:endParaRPr lang="en-IN" b="1" dirty="0"/>
          </a:p>
        </p:txBody>
      </p:sp>
      <p:sp>
        <p:nvSpPr>
          <p:cNvPr id="3" name="Content Placeholder 2"/>
          <p:cNvSpPr>
            <a:spLocks noGrp="1"/>
          </p:cNvSpPr>
          <p:nvPr>
            <p:ph idx="1"/>
          </p:nvPr>
        </p:nvSpPr>
        <p:spPr/>
        <p:txBody>
          <a:bodyPr>
            <a:noAutofit/>
          </a:bodyPr>
          <a:lstStyle/>
          <a:p>
            <a:r>
              <a:rPr lang="en-US" sz="2000" dirty="0"/>
              <a:t>This project was successfully completed within the time span allotted. The </a:t>
            </a:r>
            <a:r>
              <a:rPr lang="en-US" sz="2000" dirty="0" smtClean="0"/>
              <a:t>project online banking</a:t>
            </a:r>
            <a:endParaRPr lang="en-US" sz="2000" dirty="0">
              <a:latin typeface="Times New Roman" panose="02020603050405020304" pitchFamily="18" charset="0"/>
              <a:cs typeface="Times New Roman" panose="02020603050405020304" pitchFamily="18" charset="0"/>
            </a:endParaRPr>
          </a:p>
          <a:p>
            <a:r>
              <a:rPr lang="en-US" sz="2000" dirty="0"/>
              <a:t>has been developed in asp.net. All the modules are tested separately and put together to form the main system. Finally the system is tested with real data and everything </a:t>
            </a:r>
            <a:r>
              <a:rPr lang="en-US" sz="2000" dirty="0" smtClean="0"/>
              <a:t>worked successfully</a:t>
            </a:r>
            <a:r>
              <a:rPr lang="en-US" sz="2000" dirty="0"/>
              <a:t>. Thus the system has fulfilled the entire objective identified</a:t>
            </a:r>
            <a:r>
              <a:rPr lang="en-US" sz="2000" dirty="0" smtClean="0"/>
              <a:t>. The </a:t>
            </a:r>
            <a:r>
              <a:rPr lang="en-US" sz="2000" dirty="0"/>
              <a:t>system had been developed in an attractive dialogs fashion</a:t>
            </a:r>
            <a:r>
              <a:rPr lang="en-US" sz="2000" dirty="0" smtClean="0"/>
              <a:t>.</a:t>
            </a:r>
            <a:endParaRPr lang="en-US" sz="2000" dirty="0"/>
          </a:p>
          <a:p>
            <a:r>
              <a:rPr lang="en-US" sz="2000" dirty="0" smtClean="0"/>
              <a:t>So </a:t>
            </a:r>
            <a:r>
              <a:rPr lang="en-US" sz="2000" dirty="0"/>
              <a:t>user with </a:t>
            </a:r>
            <a:r>
              <a:rPr lang="en-US" sz="2000" dirty="0" smtClean="0"/>
              <a:t>minimum knowledge </a:t>
            </a:r>
            <a:r>
              <a:rPr lang="en-US" sz="2000" dirty="0"/>
              <a:t>about computers can also operate the system easily. It will make easy interactions between users and store. The speed and accuracy are maintained in proper way</a:t>
            </a:r>
          </a:p>
        </p:txBody>
      </p:sp>
    </p:spTree>
    <p:extLst>
      <p:ext uri="{BB962C8B-B14F-4D97-AF65-F5344CB8AC3E}">
        <p14:creationId xmlns:p14="http://schemas.microsoft.com/office/powerpoint/2010/main" val="3196120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66426" y="450166"/>
            <a:ext cx="9720774" cy="6274191"/>
          </a:xfrm>
          <a:prstGeom prst="rect">
            <a:avLst/>
          </a:prstGeom>
        </p:spPr>
      </p:pic>
    </p:spTree>
    <p:extLst>
      <p:ext uri="{BB962C8B-B14F-4D97-AF65-F5344CB8AC3E}">
        <p14:creationId xmlns:p14="http://schemas.microsoft.com/office/powerpoint/2010/main" val="2399670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lumMod val="95000"/>
                    <a:lumOff val="5000"/>
                  </a:schemeClr>
                </a:solidFill>
              </a:rPr>
              <a:t>OBJECTIVE:</a:t>
            </a:r>
            <a:endParaRPr lang="en-IN" b="1" dirty="0">
              <a:solidFill>
                <a:schemeClr val="tx1">
                  <a:lumMod val="95000"/>
                  <a:lumOff val="5000"/>
                </a:schemeClr>
              </a:solidFill>
            </a:endParaRPr>
          </a:p>
        </p:txBody>
      </p:sp>
      <p:sp>
        <p:nvSpPr>
          <p:cNvPr id="3" name="Content Placeholder 2"/>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The purpose of a test case is t</a:t>
            </a:r>
            <a:r>
              <a:rPr lang="en-US" sz="2000" dirty="0" smtClean="0">
                <a:latin typeface="Times New Roman" panose="02020603050405020304" pitchFamily="18" charset="0"/>
                <a:cs typeface="Times New Roman" panose="02020603050405020304" pitchFamily="18" charset="0"/>
              </a:rPr>
              <a:t>o </a:t>
            </a:r>
            <a:r>
              <a:rPr lang="en-US" sz="2000" dirty="0">
                <a:latin typeface="Times New Roman" panose="02020603050405020304" pitchFamily="18" charset="0"/>
                <a:cs typeface="Times New Roman" panose="02020603050405020304" pitchFamily="18" charset="0"/>
              </a:rPr>
              <a:t>determine if different features within a system are performing as expected and to confirm that the system satisfies all related standards, guidelines and customer requirements. The process of writing a test case can also help reveal errors or defects within the system</a:t>
            </a:r>
            <a:r>
              <a:rPr lang="en-US" sz="2000" dirty="0" smtClean="0"/>
              <a:t>.</a:t>
            </a:r>
            <a:endParaRPr lang="en-IN" sz="2000" dirty="0"/>
          </a:p>
          <a:p>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enable bank customers to use mobile instruments as a channel for accessing their banks accounts and remit funds</a:t>
            </a:r>
            <a:r>
              <a:rPr lang="en-US" dirty="0"/>
              <a:t>. </a:t>
            </a:r>
            <a:r>
              <a:rPr lang="en-US" sz="2000" dirty="0">
                <a:latin typeface="Times New Roman" panose="02020603050405020304" pitchFamily="18" charset="0"/>
                <a:cs typeface="Times New Roman" panose="02020603050405020304" pitchFamily="18" charset="0"/>
              </a:rPr>
              <a:t>Making payment simpler just with the mobile number of the beneficiary. To sub-serve the goal of Reserve Bank of India (RBI) in </a:t>
            </a:r>
            <a:r>
              <a:rPr lang="en-US" sz="2000" dirty="0" err="1">
                <a:latin typeface="Times New Roman" panose="02020603050405020304" pitchFamily="18" charset="0"/>
                <a:cs typeface="Times New Roman" panose="02020603050405020304" pitchFamily="18" charset="0"/>
              </a:rPr>
              <a:t>E</a:t>
            </a:r>
            <a:r>
              <a:rPr lang="en-US" sz="2000" dirty="0" err="1" smtClean="0">
                <a:latin typeface="Times New Roman" panose="02020603050405020304" pitchFamily="18" charset="0"/>
                <a:cs typeface="Times New Roman" panose="02020603050405020304" pitchFamily="18" charset="0"/>
              </a:rPr>
              <a:t>lectronification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of retail payments.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1518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Banking applications are considered to be one of the most complex applications in </a:t>
            </a:r>
            <a:r>
              <a:rPr lang="en-US" dirty="0" smtClean="0">
                <a:latin typeface="Times New Roman" panose="02020603050405020304" pitchFamily="18" charset="0"/>
                <a:cs typeface="Times New Roman" panose="02020603050405020304" pitchFamily="18" charset="0"/>
              </a:rPr>
              <a:t>todays </a:t>
            </a:r>
            <a:r>
              <a:rPr lang="en-US" dirty="0">
                <a:latin typeface="Times New Roman" panose="02020603050405020304" pitchFamily="18" charset="0"/>
                <a:cs typeface="Times New Roman" panose="02020603050405020304" pitchFamily="18" charset="0"/>
              </a:rPr>
              <a:t>software development and testing industry. What makes Banking application so complex? What approach should be followed in order to test the complex workflows involved? In this article we will be highlighting different stages and techniques involved in testing Banking applications</a:t>
            </a:r>
            <a:r>
              <a:rPr lang="en-US" dirty="0"/>
              <a:t>. </a:t>
            </a:r>
            <a:endParaRPr lang="en-IN" dirty="0"/>
          </a:p>
        </p:txBody>
      </p:sp>
    </p:spTree>
    <p:extLst>
      <p:ext uri="{BB962C8B-B14F-4D97-AF65-F5344CB8AC3E}">
        <p14:creationId xmlns:p14="http://schemas.microsoft.com/office/powerpoint/2010/main" val="1771119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PROPOSED </a:t>
            </a:r>
            <a:r>
              <a:rPr lang="en-US" b="1" dirty="0" smtClean="0">
                <a:latin typeface="Times New Roman" panose="02020603050405020304" pitchFamily="18" charset="0"/>
                <a:cs typeface="Times New Roman" panose="02020603050405020304" pitchFamily="18" charset="0"/>
              </a:rPr>
              <a:t>SYSTEM: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294228"/>
            <a:ext cx="8915400" cy="5563772"/>
          </a:xfrm>
        </p:spPr>
        <p:txBody>
          <a:bodyPr>
            <a:normAutofit/>
          </a:bodyPr>
          <a:lstStyle/>
          <a:p>
            <a:r>
              <a:rPr lang="en-US" sz="2000" dirty="0" smtClean="0">
                <a:latin typeface="Times New Roman" panose="02020603050405020304" pitchFamily="18" charset="0"/>
                <a:cs typeface="Times New Roman" panose="02020603050405020304" pitchFamily="18" charset="0"/>
              </a:rPr>
              <a:t>Though </a:t>
            </a:r>
            <a:r>
              <a:rPr lang="en-US" sz="2000" dirty="0">
                <a:latin typeface="Times New Roman" panose="02020603050405020304" pitchFamily="18" charset="0"/>
                <a:cs typeface="Times New Roman" panose="02020603050405020304" pitchFamily="18" charset="0"/>
              </a:rPr>
              <a:t>there are many online systems available on internet but this can compete with </a:t>
            </a:r>
            <a:r>
              <a:rPr lang="en-US" sz="2000" dirty="0" smtClean="0">
                <a:latin typeface="Times New Roman" panose="02020603050405020304" pitchFamily="18" charset="0"/>
                <a:cs typeface="Times New Roman" panose="02020603050405020304" pitchFamily="18" charset="0"/>
              </a:rPr>
              <a:t>them with </a:t>
            </a:r>
            <a:r>
              <a:rPr lang="en-US" sz="2000" dirty="0">
                <a:latin typeface="Times New Roman" panose="02020603050405020304" pitchFamily="18" charset="0"/>
                <a:cs typeface="Times New Roman" panose="02020603050405020304" pitchFamily="18" charset="0"/>
              </a:rPr>
              <a:t>some advancement in its functionality and can be used by any bank organization </a:t>
            </a:r>
            <a:r>
              <a:rPr lang="en-US" sz="2000" dirty="0" smtClean="0">
                <a:latin typeface="Times New Roman" panose="02020603050405020304" pitchFamily="18" charset="0"/>
                <a:cs typeface="Times New Roman" panose="02020603050405020304" pitchFamily="18" charset="0"/>
              </a:rPr>
              <a:t>to maintain </a:t>
            </a:r>
            <a:r>
              <a:rPr lang="en-US" sz="2000" dirty="0">
                <a:latin typeface="Times New Roman" panose="02020603050405020304" pitchFamily="18" charset="0"/>
                <a:cs typeface="Times New Roman" panose="02020603050405020304" pitchFamily="18" charset="0"/>
              </a:rPr>
              <a:t>their </a:t>
            </a:r>
            <a:r>
              <a:rPr lang="en-US" sz="2000" dirty="0" smtClean="0">
                <a:latin typeface="Times New Roman" panose="02020603050405020304" pitchFamily="18" charset="0"/>
                <a:cs typeface="Times New Roman" panose="02020603050405020304" pitchFamily="18" charset="0"/>
              </a:rPr>
              <a:t>customers </a:t>
            </a:r>
            <a:r>
              <a:rPr lang="en-US" sz="2000" dirty="0">
                <a:latin typeface="Times New Roman" panose="02020603050405020304" pitchFamily="18" charset="0"/>
                <a:cs typeface="Times New Roman" panose="02020603050405020304" pitchFamily="18" charset="0"/>
              </a:rPr>
              <a:t>account and online transaction </a:t>
            </a:r>
            <a:r>
              <a:rPr lang="en-US" sz="2000" dirty="0" smtClean="0">
                <a:latin typeface="Times New Roman" panose="02020603050405020304" pitchFamily="18" charset="0"/>
                <a:cs typeface="Times New Roman" panose="02020603050405020304" pitchFamily="18" charset="0"/>
              </a:rPr>
              <a:t>process.</a:t>
            </a:r>
          </a:p>
          <a:p>
            <a:r>
              <a:rPr lang="en-IN" sz="2000" dirty="0">
                <a:latin typeface="Times New Roman" panose="02020603050405020304" pitchFamily="18" charset="0"/>
                <a:cs typeface="Times New Roman" panose="02020603050405020304" pitchFamily="18" charset="0"/>
              </a:rPr>
              <a:t>The basic functionalities of the system are:</a:t>
            </a:r>
          </a:p>
          <a:p>
            <a:r>
              <a:rPr lang="en-US" sz="2000" dirty="0" smtClean="0">
                <a:latin typeface="Times New Roman" panose="02020603050405020304" pitchFamily="18" charset="0"/>
                <a:cs typeface="Times New Roman" panose="02020603050405020304" pitchFamily="18" charset="0"/>
              </a:rPr>
              <a:t>Create Account</a:t>
            </a:r>
          </a:p>
          <a:p>
            <a:r>
              <a:rPr lang="en-US" sz="2000" dirty="0" smtClean="0">
                <a:latin typeface="Times New Roman" panose="02020603050405020304" pitchFamily="18" charset="0"/>
                <a:cs typeface="Times New Roman" panose="02020603050405020304" pitchFamily="18" charset="0"/>
              </a:rPr>
              <a:t>Login</a:t>
            </a:r>
          </a:p>
          <a:p>
            <a:r>
              <a:rPr lang="en-US" sz="2000" dirty="0" smtClean="0">
                <a:latin typeface="Times New Roman" panose="02020603050405020304" pitchFamily="18" charset="0"/>
                <a:cs typeface="Times New Roman" panose="02020603050405020304" pitchFamily="18" charset="0"/>
              </a:rPr>
              <a:t>Update Profile</a:t>
            </a:r>
          </a:p>
          <a:p>
            <a:r>
              <a:rPr lang="en-US" sz="2000" dirty="0" smtClean="0">
                <a:latin typeface="Times New Roman" panose="02020603050405020304" pitchFamily="18" charset="0"/>
                <a:cs typeface="Times New Roman" panose="02020603050405020304" pitchFamily="18" charset="0"/>
              </a:rPr>
              <a:t>Password Recovery</a:t>
            </a:r>
          </a:p>
          <a:p>
            <a:r>
              <a:rPr lang="en-US" sz="2000" dirty="0" smtClean="0">
                <a:latin typeface="Times New Roman" panose="02020603050405020304" pitchFamily="18" charset="0"/>
                <a:cs typeface="Times New Roman" panose="02020603050405020304" pitchFamily="18" charset="0"/>
              </a:rPr>
              <a:t>Update Profile</a:t>
            </a:r>
          </a:p>
          <a:p>
            <a:r>
              <a:rPr lang="en-US" sz="2000" dirty="0" smtClean="0">
                <a:latin typeface="Times New Roman" panose="02020603050405020304" pitchFamily="18" charset="0"/>
                <a:cs typeface="Times New Roman" panose="02020603050405020304" pitchFamily="18" charset="0"/>
              </a:rPr>
              <a:t>EMI and Loan calculator</a:t>
            </a:r>
          </a:p>
          <a:p>
            <a:r>
              <a:rPr lang="en-US" sz="2000" dirty="0" smtClean="0">
                <a:latin typeface="Times New Roman" panose="02020603050405020304" pitchFamily="18" charset="0"/>
                <a:cs typeface="Times New Roman" panose="02020603050405020304" pitchFamily="18" charset="0"/>
              </a:rPr>
              <a:t>Delete Account</a:t>
            </a:r>
          </a:p>
          <a:p>
            <a:r>
              <a:rPr lang="en-US" sz="2000" dirty="0" smtClean="0">
                <a:latin typeface="Times New Roman" panose="02020603050405020304" pitchFamily="18" charset="0"/>
                <a:cs typeface="Times New Roman" panose="02020603050405020304" pitchFamily="18" charset="0"/>
              </a:rPr>
              <a:t>Logout</a:t>
            </a: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7542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b="1" dirty="0" smtClean="0"/>
              <a:t>FLOW CHART:</a:t>
            </a:r>
            <a:endParaRPr lang="en-IN" sz="34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0191" y="1457739"/>
            <a:ext cx="8918713" cy="5400261"/>
          </a:xfrm>
        </p:spPr>
      </p:pic>
    </p:spTree>
    <p:extLst>
      <p:ext uri="{BB962C8B-B14F-4D97-AF65-F5344CB8AC3E}">
        <p14:creationId xmlns:p14="http://schemas.microsoft.com/office/powerpoint/2010/main" val="3519904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CONCEPT MAP:</a:t>
            </a:r>
            <a:endParaRPr lang="en-IN"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71CA24D-E7F0-41F6-BC78-0E1A393B1ADA}"/>
              </a:ext>
            </a:extLst>
          </p:cNvPr>
          <p:cNvPicPr>
            <a:picLocks noGrp="1" noChangeAspect="1"/>
          </p:cNvPicPr>
          <p:nvPr>
            <p:ph idx="1"/>
          </p:nvPr>
        </p:nvPicPr>
        <p:blipFill>
          <a:blip r:embed="rId2"/>
          <a:stretch>
            <a:fillRect/>
          </a:stretch>
        </p:blipFill>
        <p:spPr>
          <a:xfrm>
            <a:off x="2471906" y="1599028"/>
            <a:ext cx="7881916" cy="4998720"/>
          </a:xfrm>
          <a:prstGeom prst="rect">
            <a:avLst/>
          </a:prstGeom>
        </p:spPr>
      </p:pic>
    </p:spTree>
    <p:extLst>
      <p:ext uri="{BB962C8B-B14F-4D97-AF65-F5344CB8AC3E}">
        <p14:creationId xmlns:p14="http://schemas.microsoft.com/office/powerpoint/2010/main" val="2725412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bg2">
                    <a:lumMod val="10000"/>
                  </a:schemeClr>
                </a:solidFill>
              </a:rPr>
              <a:t>Test cases </a:t>
            </a:r>
            <a:endParaRPr lang="en-IN" sz="2800" b="1" dirty="0">
              <a:solidFill>
                <a:schemeClr val="bg2">
                  <a:lumMod val="10000"/>
                </a:schemeClr>
              </a:solidFill>
            </a:endParaRPr>
          </a:p>
        </p:txBody>
      </p:sp>
      <p:sp>
        <p:nvSpPr>
          <p:cNvPr id="3" name="Content Placeholder 2"/>
          <p:cNvSpPr>
            <a:spLocks noGrp="1"/>
          </p:cNvSpPr>
          <p:nvPr>
            <p:ph idx="1"/>
          </p:nvPr>
        </p:nvSpPr>
        <p:spPr>
          <a:xfrm>
            <a:off x="2456690" y="1656522"/>
            <a:ext cx="8915400" cy="3777622"/>
          </a:xfrm>
        </p:spPr>
        <p:txBody>
          <a:bodyPr>
            <a:noAutofit/>
          </a:bodyPr>
          <a:lstStyle/>
          <a:p>
            <a:r>
              <a:rPr lang="en-US" sz="1600" dirty="0" smtClean="0"/>
              <a:t>Checking </a:t>
            </a:r>
            <a:r>
              <a:rPr lang="en-US" sz="1600" dirty="0"/>
              <a:t>mandatory input parameters </a:t>
            </a:r>
            <a:endParaRPr lang="en-US" sz="1600" dirty="0" smtClean="0"/>
          </a:p>
          <a:p>
            <a:r>
              <a:rPr lang="en-US" sz="1600" dirty="0" smtClean="0"/>
              <a:t>Checking </a:t>
            </a:r>
            <a:r>
              <a:rPr lang="en-US" sz="1600" dirty="0"/>
              <a:t>optional input parameters </a:t>
            </a:r>
            <a:endParaRPr lang="en-US" sz="1600" dirty="0" smtClean="0"/>
          </a:p>
          <a:p>
            <a:r>
              <a:rPr lang="en-US" sz="1600" dirty="0" smtClean="0"/>
              <a:t>Check </a:t>
            </a:r>
            <a:r>
              <a:rPr lang="en-US" sz="1600" dirty="0"/>
              <a:t>whether able to create account entity. </a:t>
            </a:r>
            <a:endParaRPr lang="en-US" sz="1600" dirty="0" smtClean="0"/>
          </a:p>
          <a:p>
            <a:r>
              <a:rPr lang="en-US" sz="1600" dirty="0" smtClean="0"/>
              <a:t>Check </a:t>
            </a:r>
            <a:r>
              <a:rPr lang="en-US" sz="1600" dirty="0"/>
              <a:t>whether you are able to deposit an amount in the newly created account (and thus updating the balance) </a:t>
            </a:r>
            <a:endParaRPr lang="en-US" sz="1600" dirty="0" smtClean="0"/>
          </a:p>
          <a:p>
            <a:r>
              <a:rPr lang="en-US" sz="1600" dirty="0" smtClean="0"/>
              <a:t>Check </a:t>
            </a:r>
            <a:r>
              <a:rPr lang="en-US" sz="1600" dirty="0"/>
              <a:t>whether you are able to withdraw an amount in the newly created account (after deposit) (and thus updating the balance) </a:t>
            </a:r>
            <a:endParaRPr lang="en-US" sz="1600" dirty="0" smtClean="0"/>
          </a:p>
          <a:p>
            <a:r>
              <a:rPr lang="en-US" sz="1600" dirty="0" smtClean="0"/>
              <a:t>Check </a:t>
            </a:r>
            <a:r>
              <a:rPr lang="en-US" sz="1600" dirty="0"/>
              <a:t>whether company name and its pan number and other details are provided in case of salary account </a:t>
            </a:r>
            <a:endParaRPr lang="en-US" sz="1600" dirty="0" smtClean="0"/>
          </a:p>
          <a:p>
            <a:r>
              <a:rPr lang="en-US" sz="1600" dirty="0" smtClean="0"/>
              <a:t>Check </a:t>
            </a:r>
            <a:r>
              <a:rPr lang="en-US" sz="1600" dirty="0"/>
              <a:t>whether primary account number is provided in case of secondary account </a:t>
            </a:r>
            <a:endParaRPr lang="en-US" sz="1600" dirty="0" smtClean="0"/>
          </a:p>
          <a:p>
            <a:r>
              <a:rPr lang="en-US" sz="1600" dirty="0" smtClean="0"/>
              <a:t>Check </a:t>
            </a:r>
            <a:r>
              <a:rPr lang="en-US" sz="1600" dirty="0"/>
              <a:t>whether company details are provided in cases of company's current account </a:t>
            </a:r>
            <a:endParaRPr lang="en-US" sz="1600" dirty="0" smtClean="0"/>
          </a:p>
          <a:p>
            <a:r>
              <a:rPr lang="en-US" sz="1600" dirty="0" smtClean="0"/>
              <a:t>Check </a:t>
            </a:r>
            <a:r>
              <a:rPr lang="en-US" sz="1600" dirty="0"/>
              <a:t>whether proofs for joint account is provided in case of joint account </a:t>
            </a:r>
            <a:endParaRPr lang="en-US" sz="1600" dirty="0" smtClean="0"/>
          </a:p>
          <a:p>
            <a:r>
              <a:rPr lang="en-US" sz="1600" dirty="0" smtClean="0"/>
              <a:t>Check </a:t>
            </a:r>
            <a:r>
              <a:rPr lang="en-US" sz="1600" dirty="0"/>
              <a:t>whether you are able deposit an account in the name of either of the person in an joint</a:t>
            </a:r>
            <a:endParaRPr lang="en-IN" sz="1600" dirty="0"/>
          </a:p>
        </p:txBody>
      </p:sp>
    </p:spTree>
    <p:extLst>
      <p:ext uri="{BB962C8B-B14F-4D97-AF65-F5344CB8AC3E}">
        <p14:creationId xmlns:p14="http://schemas.microsoft.com/office/powerpoint/2010/main" val="2333501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Login Portal:</a:t>
            </a:r>
            <a:endParaRPr lang="en-IN"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758462"/>
            <a:ext cx="7071580" cy="5099537"/>
          </a:xfrm>
        </p:spPr>
      </p:pic>
    </p:spTree>
    <p:extLst>
      <p:ext uri="{BB962C8B-B14F-4D97-AF65-F5344CB8AC3E}">
        <p14:creationId xmlns:p14="http://schemas.microsoft.com/office/powerpoint/2010/main" val="2306199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196" y="117674"/>
            <a:ext cx="10632415" cy="1280890"/>
          </a:xfrm>
        </p:spPr>
        <p:txBody>
          <a:bodyPr/>
          <a:lstStyle/>
          <a:p>
            <a:r>
              <a:rPr lang="en-US" b="1" dirty="0" smtClean="0">
                <a:latin typeface="Times New Roman" panose="02020603050405020304" pitchFamily="18" charset="0"/>
                <a:cs typeface="Times New Roman" panose="02020603050405020304" pitchFamily="18" charset="0"/>
              </a:rPr>
              <a:t>Testing the Online Banking Using IDE:</a:t>
            </a:r>
            <a:endParaRPr lang="en-IN" b="1" dirty="0">
              <a:latin typeface="Times New Roman" panose="02020603050405020304" pitchFamily="18" charset="0"/>
              <a:cs typeface="Times New Roman" panose="02020603050405020304" pitchFamily="18" charset="0"/>
            </a:endParaRPr>
          </a:p>
        </p:txBody>
      </p:sp>
      <p:pic>
        <p:nvPicPr>
          <p:cNvPr id="4" name="Content Placeholder 6">
            <a:extLst>
              <a:ext uri="{FF2B5EF4-FFF2-40B4-BE49-F238E27FC236}">
                <a16:creationId xmlns:a16="http://schemas.microsoft.com/office/drawing/2014/main" id="{456BE7CF-31AF-3C5E-17A5-B36D5738CD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2559" y="1398564"/>
            <a:ext cx="8911687" cy="4692748"/>
          </a:xfrm>
        </p:spPr>
      </p:pic>
    </p:spTree>
    <p:extLst>
      <p:ext uri="{BB962C8B-B14F-4D97-AF65-F5344CB8AC3E}">
        <p14:creationId xmlns:p14="http://schemas.microsoft.com/office/powerpoint/2010/main" val="12569210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676</TotalTime>
  <Words>449</Words>
  <Application>Microsoft Office PowerPoint</Application>
  <PresentationFormat>Widescreen</PresentationFormat>
  <Paragraphs>68</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Times New Roman</vt:lpstr>
      <vt:lpstr>Wingdings 3</vt:lpstr>
      <vt:lpstr>Wisp</vt:lpstr>
      <vt:lpstr> Online Banking Test Applications</vt:lpstr>
      <vt:lpstr>OBJECTIVE:</vt:lpstr>
      <vt:lpstr>ABSTRACT:</vt:lpstr>
      <vt:lpstr> PROPOSED SYSTEM:</vt:lpstr>
      <vt:lpstr>FLOW CHART:</vt:lpstr>
      <vt:lpstr>CONCEPT MAP:</vt:lpstr>
      <vt:lpstr>Test cases </vt:lpstr>
      <vt:lpstr>Login Portal:</vt:lpstr>
      <vt:lpstr>Testing the Online Banking Using IDE:</vt:lpstr>
      <vt:lpstr>Testing Banking Application Using IDE:</vt:lpstr>
      <vt:lpstr>IMPLEMENTATION:</vt:lpstr>
      <vt:lpstr>OUTPUTS:</vt:lpstr>
      <vt:lpstr>TEST CASE OUTCOMES: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cases for banking Applications</dc:title>
  <dc:creator>BHARGAV KUMAR</dc:creator>
  <cp:lastModifiedBy>BHARGAV KUMAR</cp:lastModifiedBy>
  <cp:revision>28</cp:revision>
  <dcterms:created xsi:type="dcterms:W3CDTF">2023-01-24T05:50:50Z</dcterms:created>
  <dcterms:modified xsi:type="dcterms:W3CDTF">2023-01-30T10:14:39Z</dcterms:modified>
</cp:coreProperties>
</file>