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4"/>
  </p:sldMasterIdLst>
  <p:sldIdLst>
    <p:sldId id="256" r:id="rId5"/>
    <p:sldId id="257" r:id="rId6"/>
    <p:sldId id="259" r:id="rId7"/>
    <p:sldId id="266" r:id="rId8"/>
    <p:sldId id="261" r:id="rId9"/>
    <p:sldId id="268" r:id="rId10"/>
    <p:sldId id="269" r:id="rId11"/>
    <p:sldId id="270" r:id="rId12"/>
    <p:sldId id="271" r:id="rId13"/>
    <p:sldId id="272" r:id="rId14"/>
    <p:sldId id="260" r:id="rId15"/>
    <p:sldId id="264" r:id="rId16"/>
    <p:sldId id="267"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60"/>
  </p:normalViewPr>
  <p:slideViewPr>
    <p:cSldViewPr>
      <p:cViewPr varScale="1">
        <p:scale>
          <a:sx n="108" d="100"/>
          <a:sy n="108" d="100"/>
        </p:scale>
        <p:origin x="171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2AB57C-8DC7-4266-BCEB-48FBDEE46450}"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AB57C-8DC7-4266-BCEB-48FBDEE46450}"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2AB57C-8DC7-4266-BCEB-48FBDEE46450}"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AB57C-8DC7-4266-BCEB-48FBDEE46450}"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2AB57C-8DC7-4266-BCEB-48FBDEE46450}"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2AB57C-8DC7-4266-BCEB-48FBDEE46450}" type="datetimeFigureOut">
              <a:rPr lang="en-IN" smtClean="0"/>
              <a:t>20-04-2021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2AB57C-8DC7-4266-BCEB-48FBDEE46450}" type="datetimeFigureOut">
              <a:rPr lang="en-IN" smtClean="0"/>
              <a:t>20-04-2021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E882D6-400D-45DB-B234-47864F132DF2}"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2AB57C-8DC7-4266-BCEB-48FBDEE46450}" type="datetimeFigureOut">
              <a:rPr lang="en-IN" smtClean="0"/>
              <a:t>20-04-2021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AB57C-8DC7-4266-BCEB-48FBDEE46450}" type="datetimeFigureOut">
              <a:rPr lang="en-IN" smtClean="0"/>
              <a:t>20-04-2021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AB57C-8DC7-4266-BCEB-48FBDEE46450}" type="datetimeFigureOut">
              <a:rPr lang="en-IN" smtClean="0"/>
              <a:t>20-04-2021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882D6-400D-45DB-B234-47864F132DF2}"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AB57C-8DC7-4266-BCEB-48FBDEE46450}" type="datetimeFigureOut">
              <a:rPr lang="en-IN" smtClean="0"/>
              <a:t>20-04-2021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B2AB57C-8DC7-4266-BCEB-48FBDEE46450}" type="datetimeFigureOut">
              <a:rPr lang="en-IN" smtClean="0"/>
              <a:t>20-04-2021</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6E882D6-400D-45DB-B234-47864F132DF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inkercad.com/things/54Mq281FduP-test/editel?sharecode=AICsk-vGvhkQUMvo5T00sb2320wOO6Nd2U0R5LVCM2Q"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arduino.cc/" TargetMode="External"/><Relationship Id="rId2" Type="http://schemas.openxmlformats.org/officeDocument/2006/relationships/hyperlink" Target="https://www.tinkercad.com/" TargetMode="External"/><Relationship Id="rId1" Type="http://schemas.openxmlformats.org/officeDocument/2006/relationships/slideLayout" Target="../slideLayouts/slideLayout2.xml"/><Relationship Id="rId5" Type="http://schemas.openxmlformats.org/officeDocument/2006/relationships/hyperlink" Target="https://www.javatpoint.com/" TargetMode="External"/><Relationship Id="rId4" Type="http://schemas.openxmlformats.org/officeDocument/2006/relationships/hyperlink" Target="https://www.tutorialspoint.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27584" y="0"/>
            <a:ext cx="7848600" cy="1927225"/>
          </a:xfrm>
        </p:spPr>
        <p:txBody>
          <a:bodyPr/>
          <a:lstStyle/>
          <a:p>
            <a:r>
              <a:rPr lang="en-IN" sz="44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Segoe UI Emoji" pitchFamily="34" charset="0"/>
                <a:cs typeface="Calibri" panose="020F0502020204030204" pitchFamily="34" charset="0"/>
              </a:rPr>
              <a:t>      MPCA LAB </a:t>
            </a:r>
            <a:r>
              <a:rPr lang="en-IN" sz="4400"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Segoe UI Emoji" pitchFamily="34" charset="0"/>
                <a:cs typeface="Calibri" panose="020F0502020204030204" pitchFamily="34" charset="0"/>
              </a:rPr>
              <a:t>MINI</a:t>
            </a:r>
            <a:r>
              <a:rPr lang="en-IN" sz="44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Segoe UI Emoji" pitchFamily="34" charset="0"/>
                <a:cs typeface="Calibri" panose="020F0502020204030204" pitchFamily="34" charset="0"/>
              </a:rPr>
              <a:t> PROJECT</a:t>
            </a:r>
          </a:p>
        </p:txBody>
      </p:sp>
      <p:sp>
        <p:nvSpPr>
          <p:cNvPr id="3" name="Subtitle 2"/>
          <p:cNvSpPr>
            <a:spLocks noGrp="1"/>
          </p:cNvSpPr>
          <p:nvPr>
            <p:ph type="subTitle" idx="4294967295"/>
          </p:nvPr>
        </p:nvSpPr>
        <p:spPr>
          <a:xfrm>
            <a:off x="359568" y="1412776"/>
            <a:ext cx="8604920" cy="5328592"/>
          </a:xfrm>
        </p:spPr>
        <p:txBody>
          <a:bodyPr>
            <a:normAutofit/>
          </a:bodyPr>
          <a:lstStyle/>
          <a:p>
            <a:r>
              <a:rPr lang="en-IN" b="1" dirty="0">
                <a:solidFill>
                  <a:schemeClr val="tx2">
                    <a:lumMod val="75000"/>
                  </a:schemeClr>
                </a:solidFill>
                <a:latin typeface="Times New Roman" panose="02020603050405020304" pitchFamily="18" charset="0"/>
                <a:cs typeface="Times New Roman" panose="02020603050405020304" pitchFamily="18" charset="0"/>
              </a:rPr>
              <a:t>PROJECT TITLE:  </a:t>
            </a:r>
            <a:r>
              <a:rPr lang="en-IN" sz="2700" dirty="0">
                <a:solidFill>
                  <a:schemeClr val="tx2">
                    <a:lumMod val="75000"/>
                  </a:schemeClr>
                </a:solidFill>
                <a:latin typeface="Times New Roman" panose="02020603050405020304" pitchFamily="18" charset="0"/>
                <a:cs typeface="Times New Roman" panose="02020603050405020304" pitchFamily="18" charset="0"/>
              </a:rPr>
              <a:t>Automated car using Arduino</a:t>
            </a:r>
          </a:p>
          <a:p>
            <a:r>
              <a:rPr lang="en-IN" b="1" dirty="0">
                <a:solidFill>
                  <a:schemeClr val="tx2">
                    <a:lumMod val="75000"/>
                  </a:schemeClr>
                </a:solidFill>
                <a:latin typeface="Times New Roman" panose="02020603050405020304" pitchFamily="18" charset="0"/>
                <a:cs typeface="Times New Roman" panose="02020603050405020304" pitchFamily="18" charset="0"/>
              </a:rPr>
              <a:t>SECTION:</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a:t>
            </a:r>
          </a:p>
          <a:p>
            <a:r>
              <a:rPr lang="en-IN" b="1" dirty="0">
                <a:solidFill>
                  <a:schemeClr val="tx2">
                    <a:lumMod val="75000"/>
                  </a:schemeClr>
                </a:solidFill>
                <a:latin typeface="Times New Roman" panose="02020603050405020304" pitchFamily="18" charset="0"/>
                <a:cs typeface="Times New Roman" panose="02020603050405020304" pitchFamily="18" charset="0"/>
              </a:rPr>
              <a:t>STUDENTS NAME</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ATHARVA GUPTA </a:t>
            </a:r>
          </a:p>
          <a:p>
            <a:pPr marL="0" indent="0">
              <a:buNone/>
            </a:pPr>
            <a:r>
              <a:rPr lang="en-IN" dirty="0">
                <a:latin typeface="Times New Roman" panose="02020603050405020304" pitchFamily="18" charset="0"/>
                <a:cs typeface="Times New Roman" panose="02020603050405020304" pitchFamily="18" charset="0"/>
              </a:rPr>
              <a:t>     		                 ATUL ANURAG</a:t>
            </a:r>
          </a:p>
          <a:p>
            <a:pPr marL="0" indent="0">
              <a:buNone/>
            </a:pPr>
            <a:r>
              <a:rPr lang="en-IN" dirty="0">
                <a:latin typeface="Times New Roman" panose="02020603050405020304" pitchFamily="18" charset="0"/>
                <a:cs typeface="Times New Roman" panose="02020603050405020304" pitchFamily="18" charset="0"/>
              </a:rPr>
              <a:t>		                 BHARGAV NARAYNAN P</a:t>
            </a:r>
          </a:p>
          <a:p>
            <a:pPr marL="0" indent="0">
              <a:buNone/>
            </a:pPr>
            <a:r>
              <a:rPr lang="en-IN" dirty="0">
                <a:latin typeface="Times New Roman" panose="02020603050405020304" pitchFamily="18" charset="0"/>
                <a:cs typeface="Times New Roman" panose="02020603050405020304" pitchFamily="18" charset="0"/>
              </a:rPr>
              <a:t>		                 DANISH HASHMI</a:t>
            </a:r>
          </a:p>
          <a:p>
            <a:pPr marL="0" indent="0">
              <a:buNone/>
            </a:pPr>
            <a:endParaRPr lang="en-IN" b="1" dirty="0">
              <a:latin typeface="Times New Roman" panose="02020603050405020304" pitchFamily="18" charset="0"/>
              <a:cs typeface="Times New Roman" panose="02020603050405020304" pitchFamily="18" charset="0"/>
            </a:endParaRPr>
          </a:p>
          <a:p>
            <a:r>
              <a:rPr lang="en-IN" dirty="0">
                <a:solidFill>
                  <a:schemeClr val="tx2">
                    <a:lumMod val="75000"/>
                  </a:schemeClr>
                </a:solidFill>
                <a:latin typeface="Times New Roman" panose="02020603050405020304" pitchFamily="18" charset="0"/>
                <a:cs typeface="Times New Roman" panose="02020603050405020304" pitchFamily="18" charset="0"/>
              </a:rPr>
              <a:t>SRN’s :</a:t>
            </a:r>
            <a:r>
              <a:rPr lang="en-IN" dirty="0">
                <a:latin typeface="Times New Roman" panose="02020603050405020304" pitchFamily="18" charset="0"/>
                <a:cs typeface="Times New Roman" panose="02020603050405020304" pitchFamily="18" charset="0"/>
              </a:rPr>
              <a:t>  PES2UG19CS074</a:t>
            </a:r>
          </a:p>
          <a:p>
            <a:pPr marL="0" indent="0">
              <a:buNone/>
            </a:pPr>
            <a:r>
              <a:rPr lang="en-IN" dirty="0">
                <a:latin typeface="Times New Roman" panose="02020603050405020304" pitchFamily="18" charset="0"/>
                <a:cs typeface="Times New Roman" panose="02020603050405020304" pitchFamily="18" charset="0"/>
              </a:rPr>
              <a:t>	     PES2UG19CS075</a:t>
            </a:r>
          </a:p>
          <a:p>
            <a:pPr marL="0" indent="0">
              <a:buNone/>
            </a:pPr>
            <a:r>
              <a:rPr lang="en-IN" dirty="0">
                <a:latin typeface="Times New Roman" panose="02020603050405020304" pitchFamily="18" charset="0"/>
                <a:cs typeface="Times New Roman" panose="02020603050405020304" pitchFamily="18" charset="0"/>
              </a:rPr>
              <a:t>	     PES2UG19CS088</a:t>
            </a:r>
          </a:p>
          <a:p>
            <a:pPr marL="0" indent="0">
              <a:buNone/>
            </a:pPr>
            <a:r>
              <a:rPr lang="en-IN" dirty="0">
                <a:latin typeface="Times New Roman" panose="02020603050405020304" pitchFamily="18" charset="0"/>
                <a:cs typeface="Times New Roman" panose="02020603050405020304" pitchFamily="18" charset="0"/>
              </a:rPr>
              <a:t>	     PES2UG19CS101</a:t>
            </a: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976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E323-F094-4179-B089-1A83B5A872AE}"/>
              </a:ext>
            </a:extLst>
          </p:cNvPr>
          <p:cNvSpPr>
            <a:spLocks noGrp="1"/>
          </p:cNvSpPr>
          <p:nvPr>
            <p:ph type="title"/>
          </p:nvPr>
        </p:nvSpPr>
        <p:spPr/>
        <p:txBody>
          <a:bodyPr>
            <a:normAutofit/>
          </a:bodyPr>
          <a:lstStyle/>
          <a:p>
            <a:pPr algn="ctr"/>
            <a:r>
              <a:rPr lang="en-US" sz="2200"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rPr>
              <a:t>Arduino 5: Ultrasonic Distance Sensor with buzzer</a:t>
            </a:r>
            <a:endParaRPr lang="en-IN" sz="2200"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1A0BF2D6-1F28-4ADF-8AFC-2352349031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29599" cy="3633192"/>
          </a:xfrm>
          <a:prstGeom prst="rect">
            <a:avLst/>
          </a:prstGeom>
          <a:noFill/>
          <a:ln>
            <a:solidFill>
              <a:schemeClr val="tx1"/>
            </a:solidFill>
          </a:ln>
        </p:spPr>
      </p:pic>
    </p:spTree>
    <p:extLst>
      <p:ext uri="{BB962C8B-B14F-4D97-AF65-F5344CB8AC3E}">
        <p14:creationId xmlns:p14="http://schemas.microsoft.com/office/powerpoint/2010/main" val="117752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1" y="360576"/>
            <a:ext cx="8229600" cy="990600"/>
          </a:xfrm>
        </p:spPr>
        <p:txBody>
          <a:bodyPr>
            <a:normAutofit/>
          </a:bodyPr>
          <a:lstStyle/>
          <a:p>
            <a:r>
              <a:rPr lang="en-IN" dirty="0"/>
              <a:t>BLOCK DIAGRAM</a:t>
            </a:r>
          </a:p>
        </p:txBody>
      </p:sp>
      <p:pic>
        <p:nvPicPr>
          <p:cNvPr id="4" name="Content Placeholder 3">
            <a:extLst>
              <a:ext uri="{FF2B5EF4-FFF2-40B4-BE49-F238E27FC236}">
                <a16:creationId xmlns:a16="http://schemas.microsoft.com/office/drawing/2014/main" id="{1D9A1436-2D99-43D7-AFDA-BB6B2754045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1" y="1916832"/>
            <a:ext cx="7920878" cy="4464496"/>
          </a:xfrm>
          <a:prstGeom prst="rect">
            <a:avLst/>
          </a:prstGeom>
          <a:noFill/>
          <a:ln>
            <a:noFill/>
          </a:ln>
        </p:spPr>
      </p:pic>
      <p:sp>
        <p:nvSpPr>
          <p:cNvPr id="3" name="TextBox 2">
            <a:extLst>
              <a:ext uri="{FF2B5EF4-FFF2-40B4-BE49-F238E27FC236}">
                <a16:creationId xmlns:a16="http://schemas.microsoft.com/office/drawing/2014/main" id="{FABF5884-5CAA-429D-8130-5F913DE84CAE}"/>
              </a:ext>
            </a:extLst>
          </p:cNvPr>
          <p:cNvSpPr txBox="1"/>
          <p:nvPr/>
        </p:nvSpPr>
        <p:spPr>
          <a:xfrm>
            <a:off x="611561" y="1268760"/>
            <a:ext cx="7920878" cy="523220"/>
          </a:xfrm>
          <a:prstGeom prst="rect">
            <a:avLst/>
          </a:prstGeom>
          <a:noFill/>
        </p:spPr>
        <p:txBody>
          <a:bodyPr wrap="square" rtlCol="0">
            <a:spAutoFit/>
          </a:bodyPr>
          <a:lstStyle/>
          <a:p>
            <a:r>
              <a:rPr lang="en-IN" sz="1400" dirty="0">
                <a:hlinkClick r:id="rId3"/>
              </a:rPr>
              <a:t>https://www.tinkercad.com/things/54Mq281FduP-test/editel?sharecode=AICsk-vGvhkQUMvo5T00sb2320wOO6Nd2U0R5LVCM2Q</a:t>
            </a:r>
            <a:endParaRPr lang="en-IN" sz="1400" dirty="0"/>
          </a:p>
        </p:txBody>
      </p:sp>
    </p:spTree>
    <p:extLst>
      <p:ext uri="{BB962C8B-B14F-4D97-AF65-F5344CB8AC3E}">
        <p14:creationId xmlns:p14="http://schemas.microsoft.com/office/powerpoint/2010/main" val="3840769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a:t>
            </a:r>
          </a:p>
        </p:txBody>
      </p:sp>
      <p:sp>
        <p:nvSpPr>
          <p:cNvPr id="3" name="Content Placeholder 2"/>
          <p:cNvSpPr>
            <a:spLocks noGrp="1"/>
          </p:cNvSpPr>
          <p:nvPr>
            <p:ph idx="1"/>
          </p:nvPr>
        </p:nvSpPr>
        <p:spPr/>
        <p:txBody>
          <a:bodyPr/>
          <a:lstStyle/>
          <a:p>
            <a:r>
              <a:rPr lang="en-IN" dirty="0"/>
              <a:t>Prevention of Accident</a:t>
            </a:r>
          </a:p>
          <a:p>
            <a:r>
              <a:rPr lang="en-IN" dirty="0"/>
              <a:t>Protection in case of accident</a:t>
            </a:r>
          </a:p>
          <a:p>
            <a:r>
              <a:rPr lang="en-IN" dirty="0"/>
              <a:t>Prevention of theft</a:t>
            </a:r>
          </a:p>
          <a:p>
            <a:r>
              <a:rPr lang="en-IN" dirty="0"/>
              <a:t>Protection against Covid-19</a:t>
            </a:r>
          </a:p>
          <a:p>
            <a:r>
              <a:rPr lang="en-IN" dirty="0"/>
              <a:t>Automatic Lights for user’s convenience</a:t>
            </a:r>
          </a:p>
        </p:txBody>
      </p:sp>
    </p:spTree>
    <p:extLst>
      <p:ext uri="{BB962C8B-B14F-4D97-AF65-F5344CB8AC3E}">
        <p14:creationId xmlns:p14="http://schemas.microsoft.com/office/powerpoint/2010/main" val="2246844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REFERENCES(Website links, Books etc.)</a:t>
            </a:r>
          </a:p>
        </p:txBody>
      </p:sp>
      <p:sp>
        <p:nvSpPr>
          <p:cNvPr id="3" name="Content Placeholder 2"/>
          <p:cNvSpPr>
            <a:spLocks noGrp="1"/>
          </p:cNvSpPr>
          <p:nvPr>
            <p:ph idx="1"/>
          </p:nvPr>
        </p:nvSpPr>
        <p:spPr/>
        <p:txBody>
          <a:bodyPr/>
          <a:lstStyle/>
          <a:p>
            <a:pPr marL="342900" marR="1590675" lvl="0" indent="-342900">
              <a:spcAft>
                <a:spcPts val="0"/>
              </a:spcAft>
              <a:buFont typeface="Symbol" panose="05050102010706020507" pitchFamily="18" charset="2"/>
              <a:buChar char=""/>
            </a:pPr>
            <a:r>
              <a:rPr lang="en-US" b="1" dirty="0">
                <a:effectLst/>
                <a:latin typeface="Times New Roman" panose="02020603050405020304" pitchFamily="18" charset="0"/>
                <a:ea typeface="Calibri Light" panose="020F03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www.tinkercad.com</a:t>
            </a:r>
            <a:endParaRPr lang="en-IN" dirty="0">
              <a:effectLst/>
              <a:latin typeface="Times New Roman" panose="02020603050405020304" pitchFamily="18" charset="0"/>
              <a:ea typeface="Calibri Light" panose="020F0302020204030204" pitchFamily="34" charset="0"/>
              <a:cs typeface="Times New Roman" panose="02020603050405020304" pitchFamily="18" charset="0"/>
            </a:endParaRPr>
          </a:p>
          <a:p>
            <a:pPr marL="342900" marR="1590675" lvl="0" indent="-342900">
              <a:spcAft>
                <a:spcPts val="0"/>
              </a:spcAft>
              <a:buFont typeface="Symbol" panose="05050102010706020507" pitchFamily="18" charset="2"/>
              <a:buChar char=""/>
            </a:pPr>
            <a:r>
              <a:rPr lang="en-US" b="1" dirty="0">
                <a:effectLst/>
                <a:latin typeface="Times New Roman" panose="02020603050405020304" pitchFamily="18" charset="0"/>
                <a:ea typeface="Calibri Light" panose="020F03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www.arduino.cc</a:t>
            </a:r>
            <a:endParaRPr lang="en-IN" dirty="0">
              <a:effectLst/>
              <a:latin typeface="Times New Roman" panose="02020603050405020304" pitchFamily="18" charset="0"/>
              <a:ea typeface="Calibri Light" panose="020F0302020204030204" pitchFamily="34" charset="0"/>
              <a:cs typeface="Times New Roman" panose="02020603050405020304" pitchFamily="18" charset="0"/>
            </a:endParaRPr>
          </a:p>
          <a:p>
            <a:pPr marL="342900" marR="1590675" lvl="0" indent="-342900">
              <a:spcAft>
                <a:spcPts val="0"/>
              </a:spcAft>
              <a:buFont typeface="Symbol" panose="05050102010706020507" pitchFamily="18" charset="2"/>
              <a:buChar char=""/>
            </a:pPr>
            <a:r>
              <a:rPr lang="en-US" b="1" dirty="0">
                <a:effectLst/>
                <a:latin typeface="Times New Roman" panose="02020603050405020304" pitchFamily="18" charset="0"/>
                <a:ea typeface="Calibri Light" panose="020F03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www.tutorialspoint.com</a:t>
            </a:r>
            <a:endParaRPr lang="en-IN" dirty="0">
              <a:effectLst/>
              <a:latin typeface="Times New Roman" panose="02020603050405020304" pitchFamily="18" charset="0"/>
              <a:ea typeface="Calibri Light" panose="020F0302020204030204" pitchFamily="34" charset="0"/>
              <a:cs typeface="Times New Roman" panose="02020603050405020304" pitchFamily="18" charset="0"/>
            </a:endParaRPr>
          </a:p>
          <a:p>
            <a:pPr marL="342900" marR="1590675" lvl="0" indent="-342900">
              <a:spcAft>
                <a:spcPts val="0"/>
              </a:spcAft>
              <a:buFont typeface="Symbol" panose="05050102010706020507" pitchFamily="18" charset="2"/>
              <a:buChar char=""/>
            </a:pPr>
            <a:r>
              <a:rPr lang="en-US" b="1" dirty="0">
                <a:effectLst/>
                <a:latin typeface="Times New Roman" panose="02020603050405020304" pitchFamily="18" charset="0"/>
                <a:ea typeface="Calibri Light" panose="020F03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www.javatpoint.com</a:t>
            </a:r>
            <a:endParaRPr lang="en-IN" dirty="0">
              <a:effectLst/>
              <a:latin typeface="Times New Roman" panose="02020603050405020304" pitchFamily="18" charset="0"/>
              <a:ea typeface="Calibri Light" panose="020F03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838432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IN" sz="4400" dirty="0"/>
          </a:p>
          <a:p>
            <a:pPr marL="0" indent="0" algn="ctr">
              <a:buNone/>
            </a:pPr>
            <a:endParaRPr lang="en-IN" sz="4400" dirty="0"/>
          </a:p>
          <a:p>
            <a:pPr marL="0" indent="0" algn="ctr">
              <a:buNone/>
            </a:pPr>
            <a:r>
              <a:rPr lang="en-IN" sz="4400" dirty="0">
                <a:solidFill>
                  <a:srgbClr val="002060"/>
                </a:solidFill>
                <a:latin typeface="Bahnschrift" pitchFamily="34" charset="0"/>
              </a:rPr>
              <a:t>THANK YOU</a:t>
            </a:r>
          </a:p>
        </p:txBody>
      </p:sp>
    </p:spTree>
    <p:extLst>
      <p:ext uri="{BB962C8B-B14F-4D97-AF65-F5344CB8AC3E}">
        <p14:creationId xmlns:p14="http://schemas.microsoft.com/office/powerpoint/2010/main" val="96324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PROBLEM STATEMENT</a:t>
            </a:r>
          </a:p>
        </p:txBody>
      </p:sp>
      <p:sp>
        <p:nvSpPr>
          <p:cNvPr id="3" name="Content Placeholder 2"/>
          <p:cNvSpPr>
            <a:spLocks noGrp="1"/>
          </p:cNvSpPr>
          <p:nvPr>
            <p:ph idx="1"/>
          </p:nvPr>
        </p:nvSpPr>
        <p:spPr/>
        <p:txBody>
          <a:bodyPr>
            <a:normAutofit/>
          </a:bodyPr>
          <a:lstStyle/>
          <a:p>
            <a:pPr marL="0" indent="0">
              <a:buNone/>
            </a:pPr>
            <a:r>
              <a:rPr lang="en-US" dirty="0">
                <a:effectLst/>
                <a:latin typeface="Calibri" panose="020F0502020204030204" pitchFamily="34" charset="0"/>
                <a:ea typeface="Calibri Light" panose="020F0302020204030204" pitchFamily="34" charset="0"/>
              </a:rPr>
              <a:t>The most common cause of traffic accidents is the Driver error. With cell phones and other electronic media, in-car entertainment systems, the growing traffic, and complicated road systems, this problem has become bigger than ever. So, to reduce impact in the car, we have made 2 general safety related equipment which are the Sensors for airbags deploying as well as a reverse camera for better visibility. </a:t>
            </a:r>
            <a:endParaRPr lang="en-IN" dirty="0">
              <a:effectLst/>
              <a:latin typeface="Calibri Light" panose="020F0302020204030204" pitchFamily="34" charset="0"/>
              <a:ea typeface="Calibri Light" panose="020F0302020204030204" pitchFamily="34" charset="0"/>
            </a:endParaRPr>
          </a:p>
          <a:p>
            <a:pPr marL="0" indent="0">
              <a:buNone/>
            </a:pPr>
            <a:endParaRPr lang="en-US" dirty="0"/>
          </a:p>
          <a:p>
            <a:endParaRPr lang="en-IN" dirty="0"/>
          </a:p>
        </p:txBody>
      </p:sp>
    </p:spTree>
    <p:extLst>
      <p:ext uri="{BB962C8B-B14F-4D97-AF65-F5344CB8AC3E}">
        <p14:creationId xmlns:p14="http://schemas.microsoft.com/office/powerpoint/2010/main" val="398873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a:bodyPr>
          <a:lstStyle/>
          <a:p>
            <a:pPr marL="0" indent="0">
              <a:buNone/>
            </a:pPr>
            <a:r>
              <a:rPr lang="en-US" sz="2400" dirty="0">
                <a:effectLst/>
                <a:latin typeface="Calibri" panose="020F0502020204030204" pitchFamily="34" charset="0"/>
                <a:ea typeface="Calibri Light" panose="020F0302020204030204" pitchFamily="34" charset="0"/>
              </a:rPr>
              <a:t>This is the age of automation where human efforts are reducing to a great extent. Making lives simpler and smarter is the aim of Automation. With smartness of Automation comes information and awareness of the technology around us. With the continuous progress and evolution in information technology and the rising demands of safe travel, it has become necessary to find better and innovative systems to aid human life and make it easier. In current day and age, where the COVID-19 Pandemic has affected us all so deeply, we tried making a system where the main propagation technique of covid is avoided, as well as made a couple general safety related equipment. </a:t>
            </a:r>
            <a:endParaRPr lang="en-IN" sz="2400" dirty="0">
              <a:effectLst/>
              <a:latin typeface="Calibri Light" panose="020F0302020204030204" pitchFamily="34" charset="0"/>
              <a:ea typeface="Calibri Light" panose="020F0302020204030204" pitchFamily="34" charset="0"/>
            </a:endParaRPr>
          </a:p>
          <a:p>
            <a:pPr marL="0" indent="0">
              <a:buNone/>
            </a:pPr>
            <a:r>
              <a:rPr lang="en-US" sz="2400" dirty="0">
                <a:effectLst/>
                <a:latin typeface="Calibri" panose="020F0502020204030204" pitchFamily="34" charset="0"/>
                <a:ea typeface="Calibri Light" panose="020F0302020204030204" pitchFamily="34" charset="0"/>
              </a:rPr>
              <a:t> </a:t>
            </a:r>
            <a:endParaRPr lang="en-IN" sz="2400" dirty="0">
              <a:effectLst/>
              <a:latin typeface="Calibri Light" panose="020F0302020204030204" pitchFamily="34" charset="0"/>
              <a:ea typeface="Calibri Light" panose="020F0302020204030204" pitchFamily="34" charset="0"/>
            </a:endParaRPr>
          </a:p>
          <a:p>
            <a:pPr marL="0" indent="0">
              <a:buNone/>
            </a:pPr>
            <a:endParaRPr lang="en-US" dirty="0"/>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225623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PROJECT DESCRIPTION</a:t>
            </a:r>
          </a:p>
        </p:txBody>
      </p:sp>
      <p:sp>
        <p:nvSpPr>
          <p:cNvPr id="3" name="Content Placeholder 2"/>
          <p:cNvSpPr>
            <a:spLocks noGrp="1"/>
          </p:cNvSpPr>
          <p:nvPr>
            <p:ph idx="1"/>
          </p:nvPr>
        </p:nvSpPr>
        <p:spPr>
          <a:xfrm>
            <a:off x="395536" y="1628800"/>
            <a:ext cx="8229600" cy="4876800"/>
          </a:xfrm>
        </p:spPr>
        <p:txBody>
          <a:bodyPr>
            <a:normAutofit/>
          </a:bodyPr>
          <a:lstStyle/>
          <a:p>
            <a:pPr marL="0" indent="0">
              <a:buNone/>
            </a:pPr>
            <a:endParaRPr lang="en-IN" sz="2000" dirty="0"/>
          </a:p>
          <a:p>
            <a:pPr marL="0" indent="0">
              <a:buNone/>
            </a:pPr>
            <a:r>
              <a:rPr lang="en-US" dirty="0">
                <a:effectLst/>
                <a:latin typeface="Calibri" panose="020F0502020204030204" pitchFamily="34" charset="0"/>
                <a:ea typeface="Calibri Light" panose="020F0302020204030204" pitchFamily="34" charset="0"/>
              </a:rPr>
              <a:t>The functionalities of the project include: -</a:t>
            </a:r>
            <a:endParaRPr lang="en-IN" dirty="0">
              <a:effectLst/>
              <a:latin typeface="Calibri Light" panose="020F0302020204030204" pitchFamily="34" charset="0"/>
              <a:ea typeface="Calibri Light" panose="020F0302020204030204" pitchFamily="34" charset="0"/>
            </a:endParaRPr>
          </a:p>
          <a:p>
            <a:pPr marL="0" indent="0">
              <a:buNone/>
            </a:pPr>
            <a:r>
              <a:rPr lang="en-US" sz="1800" dirty="0">
                <a:effectLst/>
                <a:latin typeface="Calibri" panose="020F0502020204030204" pitchFamily="34" charset="0"/>
                <a:ea typeface="Calibri Light" panose="020F0302020204030204" pitchFamily="34" charset="0"/>
              </a:rPr>
              <a:t> </a:t>
            </a:r>
            <a:endParaRPr lang="en-IN" sz="1800" dirty="0">
              <a:effectLst/>
              <a:latin typeface="Calibri Light" panose="020F0302020204030204" pitchFamily="34" charset="0"/>
              <a:ea typeface="Calibri Light" panose="020F0302020204030204" pitchFamily="34" charset="0"/>
            </a:endParaRPr>
          </a:p>
          <a:p>
            <a:pPr marL="342900" lvl="0" indent="-342900">
              <a:buFont typeface="Wingdings" panose="05000000000000000000" pitchFamily="2" charset="2"/>
              <a:buChar char=""/>
            </a:pPr>
            <a:r>
              <a:rPr lang="en-US" sz="2000" dirty="0">
                <a:effectLst/>
                <a:latin typeface="Times New Roman" panose="02020603050405020304" pitchFamily="18" charset="0"/>
                <a:ea typeface="Calibri Light" panose="020F0302020204030204" pitchFamily="34" charset="0"/>
                <a:cs typeface="Times New Roman" panose="02020603050405020304" pitchFamily="18" charset="0"/>
              </a:rPr>
              <a:t>Utilizing an IR sensor controlled by an IR remote to lock and unlock the door and to power an ultrasonic distance sensor while engaging reverse gear.</a:t>
            </a:r>
            <a:endParaRPr lang="en-IN" sz="2000" dirty="0">
              <a:effectLst/>
              <a:latin typeface="Times New Roman" panose="02020603050405020304" pitchFamily="18" charset="0"/>
              <a:ea typeface="Calibri Light" panose="020F0302020204030204" pitchFamily="34" charset="0"/>
              <a:cs typeface="Times New Roman" panose="02020603050405020304" pitchFamily="18" charset="0"/>
            </a:endParaRPr>
          </a:p>
          <a:p>
            <a:pPr marL="342900" lvl="0" indent="-342900">
              <a:buFont typeface="Wingdings" panose="05000000000000000000" pitchFamily="2" charset="2"/>
              <a:buChar char=""/>
            </a:pPr>
            <a:r>
              <a:rPr lang="en-US" sz="2000" dirty="0">
                <a:effectLst/>
                <a:latin typeface="Times New Roman" panose="02020603050405020304" pitchFamily="18" charset="0"/>
                <a:ea typeface="Calibri Light" panose="020F0302020204030204" pitchFamily="34" charset="0"/>
                <a:cs typeface="Times New Roman" panose="02020603050405020304" pitchFamily="18" charset="0"/>
              </a:rPr>
              <a:t>Utilizing a backup sensor for better safety in case of low visibility</a:t>
            </a:r>
            <a:endParaRPr lang="en-IN" sz="2000" dirty="0">
              <a:effectLst/>
              <a:latin typeface="Times New Roman" panose="02020603050405020304" pitchFamily="18" charset="0"/>
              <a:ea typeface="Calibri Light" panose="020F0302020204030204" pitchFamily="34" charset="0"/>
              <a:cs typeface="Times New Roman" panose="02020603050405020304" pitchFamily="18" charset="0"/>
            </a:endParaRPr>
          </a:p>
          <a:p>
            <a:pPr marL="342900" lvl="0" indent="-342900">
              <a:buFont typeface="Wingdings" panose="05000000000000000000" pitchFamily="2" charset="2"/>
              <a:buChar char=""/>
            </a:pPr>
            <a:r>
              <a:rPr lang="en-US" sz="2000" dirty="0">
                <a:effectLst/>
                <a:latin typeface="Times New Roman" panose="02020603050405020304" pitchFamily="18" charset="0"/>
                <a:ea typeface="Calibri Light" panose="020F0302020204030204" pitchFamily="34" charset="0"/>
                <a:cs typeface="Times New Roman" panose="02020603050405020304" pitchFamily="18" charset="0"/>
              </a:rPr>
              <a:t>An automatic Light sensor for both the front as well as the rear of the car</a:t>
            </a:r>
            <a:endParaRPr lang="en-IN" sz="2000" dirty="0">
              <a:effectLst/>
              <a:latin typeface="Times New Roman" panose="02020603050405020304" pitchFamily="18" charset="0"/>
              <a:ea typeface="Calibri Light" panose="020F0302020204030204" pitchFamily="34" charset="0"/>
              <a:cs typeface="Times New Roman" panose="02020603050405020304" pitchFamily="18" charset="0"/>
            </a:endParaRPr>
          </a:p>
          <a:p>
            <a:pPr marL="342900" lvl="0" indent="-342900">
              <a:buFont typeface="Wingdings" panose="05000000000000000000" pitchFamily="2" charset="2"/>
              <a:buChar char=""/>
            </a:pPr>
            <a:r>
              <a:rPr lang="en-US" sz="2000" dirty="0">
                <a:effectLst/>
                <a:latin typeface="Times New Roman" panose="02020603050405020304" pitchFamily="18" charset="0"/>
                <a:ea typeface="Calibri Light" panose="020F0302020204030204" pitchFamily="34" charset="0"/>
                <a:cs typeface="Times New Roman" panose="02020603050405020304" pitchFamily="18" charset="0"/>
              </a:rPr>
              <a:t>An automatic air-conditioning unit with increases or decreases the temperature based on current conditions in the car.</a:t>
            </a:r>
            <a:endParaRPr lang="en-IN" sz="2000" dirty="0">
              <a:effectLst/>
              <a:latin typeface="Times New Roman" panose="02020603050405020304" pitchFamily="18" charset="0"/>
              <a:ea typeface="Calibri Light" panose="020F0302020204030204" pitchFamily="34" charset="0"/>
              <a:cs typeface="Times New Roman" panose="02020603050405020304" pitchFamily="18" charset="0"/>
            </a:endParaRPr>
          </a:p>
          <a:p>
            <a:pPr marL="342900" lvl="0" indent="-342900">
              <a:buFont typeface="Wingdings" panose="05000000000000000000" pitchFamily="2" charset="2"/>
              <a:buChar char=""/>
            </a:pPr>
            <a:r>
              <a:rPr lang="en-US" sz="2000" dirty="0">
                <a:effectLst/>
                <a:latin typeface="Times New Roman" panose="02020603050405020304" pitchFamily="18" charset="0"/>
                <a:ea typeface="Calibri Light" panose="020F0302020204030204" pitchFamily="34" charset="0"/>
                <a:cs typeface="Times New Roman" panose="02020603050405020304" pitchFamily="18" charset="0"/>
              </a:rPr>
              <a:t>An airbag sensor for the safety of the passengers of the car in case of an accident.</a:t>
            </a:r>
            <a:endParaRPr lang="en-IN" sz="2000" dirty="0">
              <a:effectLst/>
              <a:latin typeface="Times New Roman" panose="02020603050405020304" pitchFamily="18" charset="0"/>
              <a:ea typeface="Calibri Light" panose="020F0302020204030204" pitchFamily="34"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411817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REQUIRED COMPONENTS</a:t>
            </a:r>
          </a:p>
        </p:txBody>
      </p:sp>
      <p:sp>
        <p:nvSpPr>
          <p:cNvPr id="3" name="Content Placeholder 2"/>
          <p:cNvSpPr>
            <a:spLocks noGrp="1"/>
          </p:cNvSpPr>
          <p:nvPr>
            <p:ph idx="1"/>
          </p:nvPr>
        </p:nvSpPr>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Arduino</a:t>
            </a:r>
          </a:p>
          <a:p>
            <a:r>
              <a:rPr lang="en-IN" dirty="0">
                <a:latin typeface="Times New Roman" panose="02020603050405020304" pitchFamily="18" charset="0"/>
                <a:cs typeface="Times New Roman" panose="02020603050405020304" pitchFamily="18" charset="0"/>
              </a:rPr>
              <a:t>Bread Board</a:t>
            </a:r>
          </a:p>
          <a:p>
            <a:r>
              <a:rPr lang="en-IN" dirty="0">
                <a:latin typeface="Times New Roman" panose="02020603050405020304" pitchFamily="18" charset="0"/>
                <a:cs typeface="Times New Roman" panose="02020603050405020304" pitchFamily="18" charset="0"/>
              </a:rPr>
              <a:t>IR Remote</a:t>
            </a:r>
          </a:p>
          <a:p>
            <a:r>
              <a:rPr lang="en-IN" dirty="0">
                <a:latin typeface="Times New Roman" panose="02020603050405020304" pitchFamily="18" charset="0"/>
                <a:cs typeface="Times New Roman" panose="02020603050405020304" pitchFamily="18" charset="0"/>
              </a:rPr>
              <a:t>IR Sensor</a:t>
            </a:r>
          </a:p>
          <a:p>
            <a:r>
              <a:rPr lang="en-IN" dirty="0">
                <a:latin typeface="Times New Roman" panose="02020603050405020304" pitchFamily="18" charset="0"/>
                <a:cs typeface="Times New Roman" panose="02020603050405020304" pitchFamily="18" charset="0"/>
              </a:rPr>
              <a:t>Ultrasonic Sensor</a:t>
            </a:r>
          </a:p>
          <a:p>
            <a:r>
              <a:rPr lang="en-IN" dirty="0">
                <a:latin typeface="Times New Roman" panose="02020603050405020304" pitchFamily="18" charset="0"/>
                <a:cs typeface="Times New Roman" panose="02020603050405020304" pitchFamily="18" charset="0"/>
              </a:rPr>
              <a:t>Force Sensor</a:t>
            </a:r>
          </a:p>
          <a:p>
            <a:r>
              <a:rPr lang="en-IN" dirty="0">
                <a:latin typeface="Times New Roman" panose="02020603050405020304" pitchFamily="18" charset="0"/>
                <a:cs typeface="Times New Roman" panose="02020603050405020304" pitchFamily="18" charset="0"/>
              </a:rPr>
              <a:t>LDR Sensor</a:t>
            </a:r>
          </a:p>
          <a:p>
            <a:r>
              <a:rPr lang="en-IN" dirty="0">
                <a:latin typeface="Times New Roman" panose="02020603050405020304" pitchFamily="18" charset="0"/>
                <a:cs typeface="Times New Roman" panose="02020603050405020304" pitchFamily="18" charset="0"/>
              </a:rPr>
              <a:t>Temperature Sensor</a:t>
            </a:r>
          </a:p>
          <a:p>
            <a:r>
              <a:rPr lang="en-IN" dirty="0">
                <a:latin typeface="Times New Roman" panose="02020603050405020304" pitchFamily="18" charset="0"/>
                <a:cs typeface="Times New Roman" panose="02020603050405020304" pitchFamily="18" charset="0"/>
              </a:rPr>
              <a:t>Motor </a:t>
            </a:r>
          </a:p>
          <a:p>
            <a:r>
              <a:rPr lang="en-IN" dirty="0">
                <a:latin typeface="Times New Roman" panose="02020603050405020304" pitchFamily="18" charset="0"/>
                <a:cs typeface="Times New Roman" panose="02020603050405020304" pitchFamily="18" charset="0"/>
              </a:rPr>
              <a:t>Buzzer</a:t>
            </a:r>
          </a:p>
          <a:p>
            <a:r>
              <a:rPr lang="en-IN" dirty="0">
                <a:latin typeface="Times New Roman" panose="02020603050405020304" pitchFamily="18" charset="0"/>
                <a:cs typeface="Times New Roman" panose="02020603050405020304" pitchFamily="18" charset="0"/>
              </a:rPr>
              <a:t>LCD Screen</a:t>
            </a:r>
          </a:p>
          <a:p>
            <a:r>
              <a:rPr lang="en-IN" dirty="0">
                <a:latin typeface="Times New Roman" panose="02020603050405020304" pitchFamily="18" charset="0"/>
                <a:cs typeface="Times New Roman" panose="02020603050405020304" pitchFamily="18" charset="0"/>
              </a:rPr>
              <a:t>LED</a:t>
            </a:r>
          </a:p>
          <a:p>
            <a:r>
              <a:rPr lang="en-IN" dirty="0">
                <a:latin typeface="Times New Roman" panose="02020603050405020304" pitchFamily="18" charset="0"/>
                <a:cs typeface="Times New Roman" panose="02020603050405020304" pitchFamily="18" charset="0"/>
              </a:rPr>
              <a:t>Bulb</a:t>
            </a:r>
          </a:p>
          <a:p>
            <a:r>
              <a:rPr lang="en-IN" dirty="0">
                <a:latin typeface="Times New Roman" panose="02020603050405020304" pitchFamily="18" charset="0"/>
                <a:cs typeface="Times New Roman" panose="02020603050405020304" pitchFamily="18" charset="0"/>
              </a:rPr>
              <a:t>Connecting Wires</a:t>
            </a:r>
          </a:p>
        </p:txBody>
      </p:sp>
    </p:spTree>
    <p:extLst>
      <p:ext uri="{BB962C8B-B14F-4D97-AF65-F5344CB8AC3E}">
        <p14:creationId xmlns:p14="http://schemas.microsoft.com/office/powerpoint/2010/main" val="127439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FA3-5357-4D6E-921C-796DB44EE238}"/>
              </a:ext>
            </a:extLst>
          </p:cNvPr>
          <p:cNvSpPr>
            <a:spLocks noGrp="1"/>
          </p:cNvSpPr>
          <p:nvPr>
            <p:ph type="title"/>
          </p:nvPr>
        </p:nvSpPr>
        <p:spPr/>
        <p:txBody>
          <a:bodyPr>
            <a:normAutofit/>
          </a:bodyPr>
          <a:lstStyle/>
          <a:p>
            <a:r>
              <a:rPr lang="en-US" sz="2200"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rPr>
              <a:t>  Arduino 1: IR sensor with remote and Micro Servo to access the car</a:t>
            </a:r>
            <a:endParaRPr lang="en-IN" sz="2200" spc="0" dirty="0">
              <a:ln w="0"/>
              <a:solidFill>
                <a:schemeClr val="tx1"/>
              </a:solidFill>
              <a:effectLst>
                <a:outerShdw blurRad="38100" dist="19050" dir="2700000" algn="tl" rotWithShape="0">
                  <a:schemeClr val="dk1">
                    <a:alpha val="40000"/>
                  </a:schemeClr>
                </a:outerShdw>
              </a:effectLst>
            </a:endParaRPr>
          </a:p>
        </p:txBody>
      </p:sp>
      <p:pic>
        <p:nvPicPr>
          <p:cNvPr id="4" name="Content Placeholder 3">
            <a:extLst>
              <a:ext uri="{FF2B5EF4-FFF2-40B4-BE49-F238E27FC236}">
                <a16:creationId xmlns:a16="http://schemas.microsoft.com/office/drawing/2014/main" id="{6006F0BD-8EF6-4B15-86E2-31EE1B768E6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7992888" cy="4824536"/>
          </a:xfrm>
          <a:prstGeom prst="rect">
            <a:avLst/>
          </a:prstGeom>
          <a:noFill/>
          <a:ln>
            <a:solidFill>
              <a:schemeClr val="tx1"/>
            </a:solidFill>
          </a:ln>
        </p:spPr>
      </p:pic>
    </p:spTree>
    <p:extLst>
      <p:ext uri="{BB962C8B-B14F-4D97-AF65-F5344CB8AC3E}">
        <p14:creationId xmlns:p14="http://schemas.microsoft.com/office/powerpoint/2010/main" val="1007229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B27C5-08C1-4AF5-BA0D-7EBFC9EA19FB}"/>
              </a:ext>
            </a:extLst>
          </p:cNvPr>
          <p:cNvSpPr>
            <a:spLocks noGrp="1"/>
          </p:cNvSpPr>
          <p:nvPr>
            <p:ph type="title"/>
          </p:nvPr>
        </p:nvSpPr>
        <p:spPr/>
        <p:txBody>
          <a:bodyPr>
            <a:normAutofit/>
          </a:bodyPr>
          <a:lstStyle/>
          <a:p>
            <a:r>
              <a:rPr lang="en-US" sz="2200"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rPr>
              <a:t>	Arduino 2: Adaptive Lighting system using LDR</a:t>
            </a:r>
            <a:endParaRPr lang="en-IN" sz="2200"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711A49FE-497A-4904-B5BF-BFDA5ECB50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24000"/>
            <a:ext cx="7632848" cy="4929335"/>
          </a:xfrm>
          <a:prstGeom prst="rect">
            <a:avLst/>
          </a:prstGeom>
          <a:noFill/>
          <a:ln>
            <a:solidFill>
              <a:schemeClr val="tx1"/>
            </a:solidFill>
          </a:ln>
        </p:spPr>
      </p:pic>
    </p:spTree>
    <p:extLst>
      <p:ext uri="{BB962C8B-B14F-4D97-AF65-F5344CB8AC3E}">
        <p14:creationId xmlns:p14="http://schemas.microsoft.com/office/powerpoint/2010/main" val="2419864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D13C-FC6A-4601-8413-688568662D87}"/>
              </a:ext>
            </a:extLst>
          </p:cNvPr>
          <p:cNvSpPr>
            <a:spLocks noGrp="1"/>
          </p:cNvSpPr>
          <p:nvPr>
            <p:ph type="title"/>
          </p:nvPr>
        </p:nvSpPr>
        <p:spPr/>
        <p:txBody>
          <a:bodyPr>
            <a:normAutofit/>
          </a:bodyPr>
          <a:lstStyle/>
          <a:p>
            <a:pPr algn="ctr"/>
            <a:r>
              <a:rPr lang="en-US" sz="2200"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rPr>
              <a:t>Arduino 3: Temperature sensor with LCD Display for automatic </a:t>
            </a:r>
            <a:br>
              <a:rPr lang="en-US" sz="2200"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rPr>
            </a:br>
            <a:r>
              <a:rPr lang="en-US" sz="2200"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rPr>
              <a:t>Air Conditioning System</a:t>
            </a:r>
            <a:endParaRPr lang="en-IN" sz="2200"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165D7763-C734-4914-A2C6-C66FD268136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00808"/>
            <a:ext cx="8363271" cy="4623792"/>
          </a:xfrm>
          <a:prstGeom prst="rect">
            <a:avLst/>
          </a:prstGeom>
          <a:noFill/>
          <a:ln>
            <a:solidFill>
              <a:schemeClr val="tx1"/>
            </a:solidFill>
          </a:ln>
        </p:spPr>
      </p:pic>
    </p:spTree>
    <p:extLst>
      <p:ext uri="{BB962C8B-B14F-4D97-AF65-F5344CB8AC3E}">
        <p14:creationId xmlns:p14="http://schemas.microsoft.com/office/powerpoint/2010/main" val="1741342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6735-0C86-4877-A730-C29922BCEE4D}"/>
              </a:ext>
            </a:extLst>
          </p:cNvPr>
          <p:cNvSpPr>
            <a:spLocks noGrp="1"/>
          </p:cNvSpPr>
          <p:nvPr>
            <p:ph type="title"/>
          </p:nvPr>
        </p:nvSpPr>
        <p:spPr/>
        <p:txBody>
          <a:bodyPr>
            <a:normAutofit/>
          </a:bodyPr>
          <a:lstStyle/>
          <a:p>
            <a:pPr algn="ctr"/>
            <a:r>
              <a:rPr lang="en-US" sz="2200"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rPr>
              <a:t>Arduino 4: Force sensor with buzzer for impact detection</a:t>
            </a:r>
            <a:endParaRPr lang="en-IN" sz="2200"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2BFCDF66-FD0E-40FA-81F6-8764E8D18C0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29600" cy="4929336"/>
          </a:xfrm>
          <a:prstGeom prst="rect">
            <a:avLst/>
          </a:prstGeom>
          <a:noFill/>
          <a:ln>
            <a:solidFill>
              <a:schemeClr val="tx1"/>
            </a:solidFill>
          </a:ln>
        </p:spPr>
      </p:pic>
    </p:spTree>
    <p:extLst>
      <p:ext uri="{BB962C8B-B14F-4D97-AF65-F5344CB8AC3E}">
        <p14:creationId xmlns:p14="http://schemas.microsoft.com/office/powerpoint/2010/main" val="2511046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AC50C095C5A8468053449A6B3176EE" ma:contentTypeVersion="8" ma:contentTypeDescription="Create a new document." ma:contentTypeScope="" ma:versionID="e06f8bcee00fef209c01778c7f2cd916">
  <xsd:schema xmlns:xsd="http://www.w3.org/2001/XMLSchema" xmlns:xs="http://www.w3.org/2001/XMLSchema" xmlns:p="http://schemas.microsoft.com/office/2006/metadata/properties" xmlns:ns2="852f7f84-ee64-42d1-bbe2-b75ed5446aeb" targetNamespace="http://schemas.microsoft.com/office/2006/metadata/properties" ma:root="true" ma:fieldsID="6c70184f9b81a8befee3134ca751eac3" ns2:_="">
    <xsd:import namespace="852f7f84-ee64-42d1-bbe2-b75ed5446ae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2f7f84-ee64-42d1-bbe2-b75ed5446a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1A2514-D0D1-4BFA-815A-CD43E04D2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2f7f84-ee64-42d1-bbe2-b75ed5446a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49A73F-C7D4-44B0-AB60-4E0230B5AE0F}">
  <ds:schemaRefs>
    <ds:schemaRef ds:uri="http://schemas.microsoft.com/sharepoint/v3/contenttype/forms"/>
  </ds:schemaRefs>
</ds:datastoreItem>
</file>

<file path=customXml/itemProps3.xml><?xml version="1.0" encoding="utf-8"?>
<ds:datastoreItem xmlns:ds="http://schemas.openxmlformats.org/officeDocument/2006/customXml" ds:itemID="{01E23F98-3943-4DF1-B88E-EE8E0F9433C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Clarity</Template>
  <TotalTime>546</TotalTime>
  <Words>500</Words>
  <Application>Microsoft Office PowerPoint</Application>
  <PresentationFormat>On-screen Show (4:3)</PresentationFormat>
  <Paragraphs>64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Bahnschrift</vt:lpstr>
      <vt:lpstr>Calibri</vt:lpstr>
      <vt:lpstr>Calibri Light</vt:lpstr>
      <vt:lpstr>Symbol</vt:lpstr>
      <vt:lpstr>Times New Roman</vt:lpstr>
      <vt:lpstr>Wingdings</vt:lpstr>
      <vt:lpstr>Clarity</vt:lpstr>
      <vt:lpstr>      MPCA LAB MINI PROJECT</vt:lpstr>
      <vt:lpstr>PROBLEM STATEMENT</vt:lpstr>
      <vt:lpstr>INTRODUCTION</vt:lpstr>
      <vt:lpstr>PROJECT DESCRIPTION</vt:lpstr>
      <vt:lpstr>REQUIRED COMPONENTS</vt:lpstr>
      <vt:lpstr>  Arduino 1: IR sensor with remote and Micro Servo to access the car</vt:lpstr>
      <vt:lpstr> Arduino 2: Adaptive Lighting system using LDR</vt:lpstr>
      <vt:lpstr>Arduino 3: Temperature sensor with LCD Display for automatic  Air Conditioning System</vt:lpstr>
      <vt:lpstr>Arduino 4: Force sensor with buzzer for impact detection</vt:lpstr>
      <vt:lpstr>Arduino 5: Ultrasonic Distance Sensor with buzzer</vt:lpstr>
      <vt:lpstr>BLOCK DIAGRAM</vt:lpstr>
      <vt:lpstr>APPLICATIONS</vt:lpstr>
      <vt:lpstr>REFERENCES(Website links, Books etc.)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MPCA MINI PROJECT</dc:title>
  <dc:creator>user</dc:creator>
  <cp:lastModifiedBy>EC CSE 4B Atul Anurag</cp:lastModifiedBy>
  <cp:revision>22</cp:revision>
  <dcterms:created xsi:type="dcterms:W3CDTF">2020-04-03T15:43:14Z</dcterms:created>
  <dcterms:modified xsi:type="dcterms:W3CDTF">2021-04-20T07:32:09Z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0x010100DBAC50C095C5A8468053449A6B3176EE</vt:lpwstr>
  </property>
</Properties>
</file>